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59" r:id="rId4"/>
    <p:sldId id="263" r:id="rId5"/>
    <p:sldId id="261" r:id="rId6"/>
    <p:sldId id="264" r:id="rId7"/>
    <p:sldId id="262" r:id="rId8"/>
    <p:sldId id="265" r:id="rId9"/>
    <p:sldId id="269" r:id="rId10"/>
    <p:sldId id="266" r:id="rId11"/>
    <p:sldId id="267" r:id="rId12"/>
    <p:sldId id="268" r:id="rId13"/>
    <p:sldId id="270" r:id="rId14"/>
    <p:sldId id="279" r:id="rId15"/>
    <p:sldId id="271" r:id="rId16"/>
    <p:sldId id="272" r:id="rId17"/>
    <p:sldId id="273" r:id="rId18"/>
    <p:sldId id="274" r:id="rId19"/>
    <p:sldId id="275" r:id="rId20"/>
    <p:sldId id="276" r:id="rId21"/>
    <p:sldId id="260" r:id="rId22"/>
    <p:sldId id="258" r:id="rId23"/>
    <p:sldId id="277" r:id="rId24"/>
    <p:sldId id="280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86" autoAdjust="0"/>
    <p:restoredTop sz="86401"/>
  </p:normalViewPr>
  <p:slideViewPr>
    <p:cSldViewPr snapToGrid="0">
      <p:cViewPr varScale="1">
        <p:scale>
          <a:sx n="112" d="100"/>
          <a:sy n="112" d="100"/>
        </p:scale>
        <p:origin x="320" y="192"/>
      </p:cViewPr>
      <p:guideLst/>
    </p:cSldViewPr>
  </p:slideViewPr>
  <p:outlineViewPr>
    <p:cViewPr>
      <p:scale>
        <a:sx n="33" d="100"/>
        <a:sy n="33" d="100"/>
      </p:scale>
      <p:origin x="0" y="-12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496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June 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2017 UC Master Food Preserver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35147-3999-4AC3-A804-F0FB65DD3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1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778EF-EE0A-4E32-B7EC-2EE1CF34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4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57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1543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15439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6778EF-EE0A-4E32-B7EC-2EE1CF347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8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7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45490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29285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66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4053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77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432119" y="6408741"/>
            <a:ext cx="601133" cy="33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ea typeface="MS PGothic" pitchFamily="34" charset="-128"/>
                <a:cs typeface="+mn-cs"/>
              </a:defRPr>
            </a:lvl1pPr>
          </a:lstStyle>
          <a:p>
            <a:fld id="{B06778EF-EE0A-4E32-B7EC-2EE1CF347351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" y="5812891"/>
            <a:ext cx="8452612" cy="9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9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+mj-lt"/>
          <a:ea typeface="MS PGothic" panose="020B0600070205080204" pitchFamily="34" charset="-128"/>
          <a:cs typeface="MS PGothic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hyperlink" Target="https://www.youtube.com/watch?v=adCyLbz0HQ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WeAreUCANR" TargetMode="External"/><Relationship Id="rId4" Type="http://schemas.openxmlformats.org/officeDocument/2006/relationships/hyperlink" Target="https://twitter.com/ucan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canr.edu/WeareUCAN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cra.com/article/kcra-kitchen-mandarin-smoothies-d761vfeu/830155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272" y="1572288"/>
            <a:ext cx="10363200" cy="1470025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Extending research-based information</a:t>
            </a:r>
            <a:br>
              <a:rPr lang="en-US" sz="3600" dirty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sz="3600" dirty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through the news media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672" y="3161804"/>
            <a:ext cx="8534400" cy="232459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June 2, </a:t>
            </a:r>
            <a:r>
              <a:rPr lang="en-US" dirty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2017</a:t>
            </a:r>
            <a:br>
              <a:rPr lang="en-US" dirty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dirty="0" smtClean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Master Food Preserver Program Conference</a:t>
            </a:r>
            <a:r>
              <a:rPr lang="en-US" dirty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/>
            </a:r>
            <a:br>
              <a:rPr lang="en-US" dirty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</a:br>
            <a:r>
              <a:rPr lang="en-US" dirty="0" smtClean="0">
                <a:solidFill>
                  <a:schemeClr val="tx1"/>
                </a:solidFill>
                <a:latin typeface="Narkisim" pitchFamily="34" charset="-79"/>
                <a:cs typeface="Narkisim" pitchFamily="34" charset="-79"/>
              </a:rPr>
              <a:t>Davis</a:t>
            </a: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Pam </a:t>
            </a:r>
            <a:r>
              <a:rPr lang="en-US" sz="2000" dirty="0">
                <a:solidFill>
                  <a:srgbClr val="0070C0"/>
                </a:solidFill>
              </a:rPr>
              <a:t>Kan-Rice</a:t>
            </a:r>
          </a:p>
          <a:p>
            <a:r>
              <a:rPr lang="en-US" sz="2000" dirty="0">
                <a:solidFill>
                  <a:srgbClr val="0070C0"/>
                </a:solidFill>
              </a:rPr>
              <a:t>Assistant Director of News and Information Outreach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70C0"/>
                </a:solidFill>
                <a:cs typeface="Narkisim" pitchFamily="34" charset="-79"/>
              </a:rPr>
              <a:t>Prepare/collect background material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Fact sheets</a:t>
            </a:r>
          </a:p>
          <a:p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Recipes</a:t>
            </a:r>
            <a:endParaRPr lang="en-US" sz="3600" dirty="0">
              <a:latin typeface="Georgia" panose="02040502050405020303" pitchFamily="18" charset="0"/>
              <a:cs typeface="Narkisim" pitchFamily="34" charset="-79"/>
            </a:endParaRP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Articles 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on </a:t>
            </a: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the subject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Website address </a:t>
            </a:r>
            <a:br>
              <a:rPr lang="en-US" sz="36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	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	</a:t>
            </a:r>
            <a:r>
              <a:rPr lang="en-US" sz="3600" dirty="0" smtClean="0">
                <a:solidFill>
                  <a:srgbClr val="00B0F0"/>
                </a:solidFill>
                <a:latin typeface="Georgia" panose="02040502050405020303" pitchFamily="18" charset="0"/>
                <a:cs typeface="Narkisim" pitchFamily="34" charset="-79"/>
              </a:rPr>
              <a:t>http</a:t>
            </a:r>
            <a:r>
              <a:rPr lang="en-US" sz="3600" dirty="0">
                <a:solidFill>
                  <a:srgbClr val="00B0F0"/>
                </a:solidFill>
                <a:latin typeface="Georgia" panose="02040502050405020303" pitchFamily="18" charset="0"/>
                <a:cs typeface="Narkisim" pitchFamily="34" charset="-79"/>
              </a:rPr>
              <a:t>://</a:t>
            </a:r>
            <a:r>
              <a:rPr lang="en-US" sz="3600" dirty="0" err="1" smtClean="0">
                <a:solidFill>
                  <a:srgbClr val="00B0F0"/>
                </a:solidFill>
                <a:latin typeface="Georgia" panose="02040502050405020303" pitchFamily="18" charset="0"/>
                <a:cs typeface="Narkisim" pitchFamily="34" charset="-79"/>
              </a:rPr>
              <a:t>mfp.ucanr.edu</a:t>
            </a:r>
            <a:endParaRPr lang="en-US" sz="3600" dirty="0" smtClean="0">
              <a:solidFill>
                <a:srgbClr val="00B0F0"/>
              </a:solidFill>
              <a:latin typeface="Georgia" panose="02040502050405020303" pitchFamily="18" charset="0"/>
              <a:cs typeface="Narkisim" pitchFamily="34" charset="-79"/>
            </a:endParaRPr>
          </a:p>
          <a:p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Your business card</a:t>
            </a:r>
            <a:endParaRPr lang="en-US" sz="3600" dirty="0">
              <a:latin typeface="Georgia" panose="02040502050405020303" pitchFamily="18" charset="0"/>
              <a:cs typeface="Narkisim" pitchFamily="34" charset="-79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061">
            <a:off x="7228972" y="1450024"/>
            <a:ext cx="2822828" cy="480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400" dirty="0">
                <a:solidFill>
                  <a:srgbClr val="0070C0"/>
                </a:solidFill>
              </a:rPr>
              <a:t>What to wear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Char char="•"/>
            </a:pPr>
            <a:r>
              <a:rPr lang="en-US" altLang="en-US" sz="3600" dirty="0" smtClean="0">
                <a:latin typeface="Georgia" panose="02040502050405020303" pitchFamily="18" charset="0"/>
              </a:rPr>
              <a:t>UC </a:t>
            </a:r>
            <a:r>
              <a:rPr lang="en-US" altLang="en-US" sz="3600" dirty="0">
                <a:latin typeface="Georgia" panose="02040502050405020303" pitchFamily="18" charset="0"/>
              </a:rPr>
              <a:t>Cooperative Extension or </a:t>
            </a:r>
            <a:br>
              <a:rPr lang="en-US" altLang="en-US" sz="3600" dirty="0">
                <a:latin typeface="Georgia" panose="02040502050405020303" pitchFamily="18" charset="0"/>
              </a:rPr>
            </a:br>
            <a:r>
              <a:rPr lang="en-US" altLang="en-US" sz="3600" dirty="0" smtClean="0">
                <a:latin typeface="Georgia" panose="02040502050405020303" pitchFamily="18" charset="0"/>
              </a:rPr>
              <a:t>Master Food Preserver logo</a:t>
            </a:r>
          </a:p>
          <a:p>
            <a:pPr lvl="1">
              <a:buFont typeface="Arial" charset="0"/>
              <a:buChar char="•"/>
            </a:pPr>
            <a:r>
              <a:rPr lang="en-US" altLang="en-US" sz="3600" dirty="0" smtClean="0">
                <a:latin typeface="Georgia" panose="02040502050405020303" pitchFamily="18" charset="0"/>
              </a:rPr>
              <a:t>Apparel appropriate for scene</a:t>
            </a:r>
          </a:p>
          <a:p>
            <a:pPr lvl="1">
              <a:buFont typeface="Arial" charset="0"/>
              <a:buChar char="•"/>
            </a:pPr>
            <a:r>
              <a:rPr lang="en-US" altLang="en-US" sz="3600" dirty="0">
                <a:latin typeface="Georgia" panose="02040502050405020303" pitchFamily="18" charset="0"/>
              </a:rPr>
              <a:t>Solid colors </a:t>
            </a:r>
            <a:r>
              <a:rPr lang="en-US" altLang="en-US" sz="3600" dirty="0" smtClean="0">
                <a:latin typeface="Georgia" panose="02040502050405020303" pitchFamily="18" charset="0"/>
              </a:rPr>
              <a:t>for TV</a:t>
            </a:r>
          </a:p>
          <a:p>
            <a:pPr lvl="1">
              <a:buFont typeface="Arial" charset="0"/>
              <a:buChar char="•"/>
            </a:pPr>
            <a:r>
              <a:rPr lang="en-US" altLang="en-US" sz="3600" dirty="0" smtClean="0">
                <a:latin typeface="Georgia" panose="02040502050405020303" pitchFamily="18" charset="0"/>
              </a:rPr>
              <a:t>Simple jewelry and accessories</a:t>
            </a:r>
            <a:endParaRPr lang="en-US" altLang="en-US" sz="3600" dirty="0">
              <a:latin typeface="Georgia" panose="02040502050405020303" pitchFamily="18" charset="0"/>
            </a:endParaRPr>
          </a:p>
          <a:p>
            <a:pPr lvl="1"/>
            <a:endParaRPr lang="en-US" altLang="en-US" sz="36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  <a:cs typeface="Narkisim" pitchFamily="34" charset="-79"/>
              </a:rPr>
              <a:t>What to bring to an interview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Information </a:t>
            </a: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to leave with the 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reporter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Bottle of 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water</a:t>
            </a:r>
          </a:p>
          <a:p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Business card</a:t>
            </a:r>
            <a:endParaRPr lang="en-US" sz="3600" dirty="0">
              <a:latin typeface="Georgia" panose="02040502050405020303" pitchFamily="18" charset="0"/>
              <a:cs typeface="Narkisim" pitchFamily="34" charset="-79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029">
            <a:off x="4402119" y="2462256"/>
            <a:ext cx="2139656" cy="3351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098">
            <a:off x="7652722" y="2439563"/>
            <a:ext cx="2587883" cy="25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7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70C0"/>
                </a:solidFill>
                <a:cs typeface="Narkisim" pitchFamily="34" charset="-79"/>
              </a:rPr>
              <a:t>Keep in mind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Everything is “on-the-record”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Appearance is as important as what you 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say</a:t>
            </a: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Time is limited. Get your message out early</a:t>
            </a:r>
            <a:endParaRPr lang="en-US" sz="3600" dirty="0">
              <a:latin typeface="Georgia" panose="02040502050405020303" pitchFamily="18" charset="0"/>
              <a:cs typeface="Narkisim" pitchFamily="34" charset="-79"/>
            </a:endParaRPr>
          </a:p>
          <a:p>
            <a:pPr>
              <a:lnSpc>
                <a:spcPct val="90000"/>
              </a:lnSpc>
            </a:pP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State that you are with UC Master Food Preserver Program (credibility)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00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</a:rPr>
              <a:t>Let’s practice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Who are you?</a:t>
            </a:r>
          </a:p>
          <a:p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What’s your message?</a:t>
            </a:r>
          </a:p>
          <a:p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How can I get more information?</a:t>
            </a:r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93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  <a:cs typeface="Narkisim" pitchFamily="34" charset="-79"/>
              </a:rPr>
              <a:t>During the interview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If you need a question clarified, ask</a:t>
            </a:r>
          </a:p>
          <a:p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If you misspeak, start over</a:t>
            </a:r>
            <a:br>
              <a:rPr lang="en-US" sz="3200" dirty="0">
                <a:latin typeface="Georgia" charset="0"/>
                <a:ea typeface="Georgia" charset="0"/>
                <a:cs typeface="Georgia" charset="0"/>
              </a:rPr>
            </a:br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	Say something like, </a:t>
            </a:r>
            <a:r>
              <a:rPr lang="en-US" sz="3200" dirty="0" smtClean="0">
                <a:latin typeface="Georgia" charset="0"/>
                <a:ea typeface="Georgia" charset="0"/>
                <a:cs typeface="Georgia" charset="0"/>
              </a:rPr>
              <a:t>“What I mean is</a:t>
            </a:r>
            <a:r>
              <a:rPr lang="mr-IN" sz="3200" dirty="0" smtClean="0">
                <a:latin typeface="Georgia" charset="0"/>
                <a:ea typeface="Georgia" charset="0"/>
                <a:cs typeface="Georgia" charset="0"/>
              </a:rPr>
              <a:t>…</a:t>
            </a:r>
            <a:r>
              <a:rPr lang="en-US" sz="3200" dirty="0" smtClean="0">
                <a:latin typeface="Georgia" charset="0"/>
                <a:ea typeface="Georgia" charset="0"/>
                <a:cs typeface="Georgia" charset="0"/>
              </a:rPr>
              <a:t>” or </a:t>
            </a:r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“In other words…”</a:t>
            </a:r>
          </a:p>
          <a:p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Give examples to illustrate a point</a:t>
            </a:r>
          </a:p>
          <a:p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Use simple language </a:t>
            </a:r>
            <a:r>
              <a:rPr lang="en-US" sz="3200" dirty="0" smtClean="0">
                <a:latin typeface="Georgia" charset="0"/>
                <a:ea typeface="Georgia" charset="0"/>
                <a:cs typeface="Georgia" charset="0"/>
              </a:rPr>
              <a:t>(avoid acronyms– </a:t>
            </a:r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MFP, </a:t>
            </a:r>
            <a:r>
              <a:rPr lang="en-US" sz="3200" dirty="0" smtClean="0">
                <a:latin typeface="Georgia" charset="0"/>
                <a:ea typeface="Georgia" charset="0"/>
                <a:cs typeface="Georgia" charset="0"/>
              </a:rPr>
              <a:t>UCCE, USDA</a:t>
            </a:r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, etc.)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0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  <a:cs typeface="Narkisim" pitchFamily="34" charset="-79"/>
              </a:rPr>
              <a:t>During the interview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Stick to the 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facts </a:t>
            </a: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you 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know, stay on message</a:t>
            </a:r>
            <a:endParaRPr lang="en-US" sz="3600" dirty="0">
              <a:latin typeface="Georgia" panose="02040502050405020303" pitchFamily="18" charset="0"/>
              <a:cs typeface="Narkisim" pitchFamily="34" charset="-79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Say something other than “no comment” 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Tell your story with positive words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S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tate </a:t>
            </a: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a fact rather than repeat misinformation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70C0"/>
                </a:solidFill>
                <a:cs typeface="Narkisim" pitchFamily="34" charset="-79"/>
              </a:rPr>
              <a:t>During the interview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Be specific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Use complete sentences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Restate your message so it’s clear what is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cs typeface="Narkisim" pitchFamily="34" charset="-79"/>
              </a:rPr>
              <a:t>During the interview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Anticipate tough questions; </a:t>
            </a:r>
            <a:br>
              <a:rPr lang="en-US" altLang="en-US" sz="3600" dirty="0"/>
            </a:br>
            <a:r>
              <a:rPr lang="en-US" altLang="en-US" sz="3600" dirty="0"/>
              <a:t>rehearse answers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Make your points early and often</a:t>
            </a:r>
          </a:p>
          <a:p>
            <a:pPr>
              <a:lnSpc>
                <a:spcPct val="90000"/>
              </a:lnSpc>
            </a:pPr>
            <a:endParaRPr lang="en-US" altLang="en-US" sz="3600" dirty="0"/>
          </a:p>
          <a:p>
            <a:pPr>
              <a:lnSpc>
                <a:spcPct val="90000"/>
              </a:lnSpc>
            </a:pPr>
            <a:r>
              <a:rPr lang="en-US" altLang="en-US" sz="3600" dirty="0"/>
              <a:t>Plan to bridge back to key points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34" y="1829626"/>
            <a:ext cx="381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cs typeface="Narkisim" pitchFamily="34" charset="-79"/>
              </a:rPr>
              <a:t>“Bridge</a:t>
            </a:r>
            <a:r>
              <a:rPr lang="en-US" sz="4400" dirty="0">
                <a:solidFill>
                  <a:srgbClr val="0070C0"/>
                </a:solidFill>
                <a:cs typeface="Narkisim" pitchFamily="34" charset="-79"/>
              </a:rPr>
              <a:t>” </a:t>
            </a:r>
            <a:r>
              <a:rPr lang="en-US" sz="4400" dirty="0" smtClean="0">
                <a:solidFill>
                  <a:srgbClr val="0070C0"/>
                </a:solidFill>
                <a:cs typeface="Narkisim" pitchFamily="34" charset="-79"/>
              </a:rPr>
              <a:t>to your message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Answer briefly, then transition to your point:</a:t>
            </a:r>
            <a:br>
              <a:rPr lang="en-US" sz="36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/>
            </a:r>
            <a:br>
              <a:rPr lang="en-US" sz="36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	“Yes, and years of research show . . .”</a:t>
            </a:r>
            <a:br>
              <a:rPr lang="en-US" sz="36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/>
            </a:r>
            <a:br>
              <a:rPr lang="en-US" sz="36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	“True, however . . .”</a:t>
            </a:r>
            <a:br>
              <a:rPr lang="en-US" sz="36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/>
            </a:r>
            <a:br>
              <a:rPr lang="en-US" sz="36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	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“That’s a misconception, what really happens is. </a:t>
            </a: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. 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4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Narkisim" pitchFamily="34" charset="-79"/>
                <a:cs typeface="Narkisim" pitchFamily="34" charset="-79"/>
              </a:rPr>
              <a:t>Today’s agenda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626920"/>
            <a:ext cx="10751126" cy="3789630"/>
          </a:xfrm>
        </p:spPr>
        <p:txBody>
          <a:bodyPr/>
          <a:lstStyle/>
          <a:p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Different types of news media</a:t>
            </a:r>
            <a:endParaRPr lang="en-US" sz="3600" dirty="0">
              <a:latin typeface="Georgia" charset="0"/>
              <a:ea typeface="Georgia" charset="0"/>
              <a:cs typeface="Georgia" charset="0"/>
            </a:endParaRPr>
          </a:p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How to prepare for an interview</a:t>
            </a:r>
          </a:p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What to do during the </a:t>
            </a:r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interview</a:t>
            </a:r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70C0"/>
                </a:solidFill>
                <a:cs typeface="Narkisim" pitchFamily="34" charset="-79"/>
              </a:rPr>
              <a:t>The end of the interview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Invite the reporter to call back for more information or to clarify points.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Georgia" panose="02040502050405020303" pitchFamily="18" charset="0"/>
              <a:cs typeface="Narkisim" pitchFamily="34" charset="-79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Let him or her know:</a:t>
            </a:r>
            <a:br>
              <a:rPr lang="en-US" sz="32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	- When you will be available</a:t>
            </a:r>
            <a:br>
              <a:rPr lang="en-US" sz="3200" dirty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	- Your cell phone number</a:t>
            </a:r>
          </a:p>
          <a:p>
            <a:pPr>
              <a:lnSpc>
                <a:spcPct val="90000"/>
              </a:lnSpc>
            </a:pPr>
            <a:endParaRPr lang="en-US" sz="3200" dirty="0">
              <a:latin typeface="Georgia" panose="02040502050405020303" pitchFamily="18" charset="0"/>
              <a:cs typeface="Narkisim" pitchFamily="34" charset="-79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Georgia" panose="02040502050405020303" pitchFamily="18" charset="0"/>
                <a:cs typeface="Narkisim" pitchFamily="34" charset="-79"/>
              </a:rPr>
              <a:t>Hand the </a:t>
            </a:r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reporter your business card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Capitol Corridor MFP Dress Rehearsal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3998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75" y="2194382"/>
            <a:ext cx="5912150" cy="332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Good Day Sacramento Live Shot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40" y="1791361"/>
            <a:ext cx="7291450" cy="4101440"/>
          </a:xfrm>
        </p:spPr>
      </p:pic>
      <p:sp>
        <p:nvSpPr>
          <p:cNvPr id="4" name="Rectangle 3"/>
          <p:cNvSpPr/>
          <p:nvPr/>
        </p:nvSpPr>
        <p:spPr>
          <a:xfrm>
            <a:off x="3475426" y="1324253"/>
            <a:ext cx="4979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www.youtube.com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watch?v</a:t>
            </a:r>
            <a:r>
              <a:rPr lang="en-US" dirty="0">
                <a:hlinkClick r:id="rId3"/>
              </a:rPr>
              <a:t>=adCyLbz0HQA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Establish yourself as a source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Georgia" panose="02040502050405020303" pitchFamily="18" charset="0"/>
              </a:rPr>
              <a:t>Knowledgeable</a:t>
            </a:r>
          </a:p>
          <a:p>
            <a:r>
              <a:rPr lang="en-US" sz="3600" dirty="0">
                <a:latin typeface="Georgia" panose="02040502050405020303" pitchFamily="18" charset="0"/>
              </a:rPr>
              <a:t>Credible</a:t>
            </a:r>
          </a:p>
          <a:p>
            <a:r>
              <a:rPr lang="en-US" sz="3600" dirty="0">
                <a:latin typeface="Georgia" panose="02040502050405020303" pitchFamily="18" charset="0"/>
              </a:rPr>
              <a:t>Approachable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</a:rPr>
              <a:t>#</a:t>
            </a:r>
            <a:r>
              <a:rPr lang="en-US" sz="4400" dirty="0" err="1" smtClean="0">
                <a:solidFill>
                  <a:srgbClr val="0070C0"/>
                </a:solidFill>
              </a:rPr>
              <a:t>WeAreUCANR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Georgia" charset="0"/>
                <a:ea typeface="Georgia" charset="0"/>
                <a:cs typeface="Georgia" charset="0"/>
                <a:hlinkClick r:id="rId2"/>
              </a:rPr>
              <a:t>http://</a:t>
            </a:r>
            <a:r>
              <a:rPr lang="en-US" sz="3200" dirty="0" smtClean="0">
                <a:latin typeface="Georgia" charset="0"/>
                <a:ea typeface="Georgia" charset="0"/>
                <a:cs typeface="Georgia" charset="0"/>
                <a:hlinkClick r:id="rId2"/>
              </a:rPr>
              <a:t>ucanr.edu/WeareUCANR</a:t>
            </a:r>
            <a:r>
              <a:rPr lang="en-US" sz="3200" dirty="0" smtClean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endParaRPr lang="en-US" sz="3200" dirty="0" smtClean="0">
              <a:latin typeface="Georgia" charset="0"/>
              <a:ea typeface="Georgia" charset="0"/>
              <a:cs typeface="Georgia" charset="0"/>
            </a:endParaRPr>
          </a:p>
          <a:p>
            <a:pPr lvl="0"/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From more bountiful berries to safer food to cleaner water, #UCANR turns science into solutions. #</a:t>
            </a:r>
            <a:r>
              <a:rPr lang="en-US" sz="3200" dirty="0" err="1">
                <a:latin typeface="Georgia" charset="0"/>
                <a:ea typeface="Georgia" charset="0"/>
                <a:cs typeface="Georgia" charset="0"/>
              </a:rPr>
              <a:t>WeAreUCANR</a:t>
            </a:r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3200" u="sng" dirty="0">
                <a:latin typeface="Georgia" charset="0"/>
                <a:ea typeface="Georgia" charset="0"/>
                <a:cs typeface="Georgia" charset="0"/>
                <a:hlinkClick r:id="rId3"/>
              </a:rPr>
              <a:t>http://bit.ly/WeAreUCANR</a:t>
            </a:r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 </a:t>
            </a:r>
          </a:p>
          <a:p>
            <a:endParaRPr lang="en-US" sz="3200" dirty="0" smtClean="0">
              <a:latin typeface="Georgia" charset="0"/>
              <a:ea typeface="Georgia" charset="0"/>
              <a:cs typeface="Georgia" charset="0"/>
            </a:endParaRPr>
          </a:p>
          <a:p>
            <a:pPr lvl="0"/>
            <a:r>
              <a:rPr lang="en-US" sz="3200" dirty="0">
                <a:latin typeface="Georgia" charset="0"/>
                <a:ea typeface="Georgia" charset="0"/>
                <a:cs typeface="Georgia" charset="0"/>
              </a:rPr>
              <a:t>Follow us on Twitter: </a:t>
            </a:r>
            <a:r>
              <a:rPr lang="en-US" sz="3200" u="sng" dirty="0">
                <a:latin typeface="Georgia" charset="0"/>
                <a:ea typeface="Georgia" charset="0"/>
                <a:cs typeface="Georgia" charset="0"/>
                <a:hlinkClick r:id="rId4"/>
              </a:rPr>
              <a:t>@ucanr</a:t>
            </a:r>
            <a:endParaRPr lang="en-US" sz="3200" dirty="0">
              <a:latin typeface="Georgia" charset="0"/>
              <a:ea typeface="Georgia" charset="0"/>
              <a:cs typeface="Georgi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09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Thank you!</a:t>
            </a:r>
            <a:endParaRPr lang="en-US" sz="7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70C0"/>
                </a:solidFill>
                <a:cs typeface="Narkisim" pitchFamily="34" charset="-79"/>
              </a:rPr>
              <a:t>The medium is the message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72" y="1600200"/>
            <a:ext cx="8007927" cy="3816350"/>
          </a:xfrm>
        </p:spPr>
        <p:txBody>
          <a:bodyPr/>
          <a:lstStyle/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Television – 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visual, </a:t>
            </a: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engaging, very brief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Radio – sound, create visuals with words, brief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Newspaper – more detailed, in-depth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Internet/blogs/social media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0" y="1745674"/>
            <a:ext cx="2896175" cy="226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795657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70C0"/>
                </a:solidFill>
                <a:cs typeface="Narkisim" pitchFamily="34" charset="-79"/>
              </a:rPr>
              <a:t>When a reporter calls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Ask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When is the deadline?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What is the story about?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Who else will be interviewed?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What will be asked?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Live or taped interview?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9764">
            <a:off x="7890618" y="961665"/>
            <a:ext cx="2429928" cy="503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  <a:cs typeface="Narkisim" pitchFamily="34" charset="-79"/>
              </a:rPr>
              <a:t>Interview:  </a:t>
            </a:r>
            <a:r>
              <a:rPr lang="en-US" sz="4400" dirty="0">
                <a:solidFill>
                  <a:srgbClr val="0070C0"/>
                </a:solidFill>
                <a:cs typeface="Narkisim" pitchFamily="34" charset="-79"/>
              </a:rPr>
              <a:t>What works? What doesn’t?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>
                <a:latin typeface="Georgia" charset="0"/>
                <a:ea typeface="Georgia" charset="0"/>
                <a:cs typeface="Georgia" charset="0"/>
              </a:rPr>
              <a:t>Doing a demo during an interview</a:t>
            </a:r>
            <a:endParaRPr lang="en-US" sz="3600" dirty="0">
              <a:latin typeface="Georgia" charset="0"/>
              <a:ea typeface="Georgia" charset="0"/>
              <a:cs typeface="Georgia" charset="0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http://www.kcra.com/article/kcra-kitchen-mandarin-smoothies-d761vfeu/8301558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70C0"/>
                </a:solidFill>
                <a:cs typeface="Narkisim" pitchFamily="34" charset="-79"/>
              </a:rPr>
              <a:t>Preparing for the interview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11158847" cy="3816350"/>
          </a:xfrm>
        </p:spPr>
        <p:txBody>
          <a:bodyPr/>
          <a:lstStyle/>
          <a:p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Write down </a:t>
            </a:r>
            <a:r>
              <a:rPr lang="en-US" sz="3200" dirty="0" smtClean="0">
                <a:latin typeface="Georgia" panose="02040502050405020303" pitchFamily="18" charset="0"/>
                <a:cs typeface="Narkisim" pitchFamily="34" charset="-79"/>
              </a:rPr>
              <a:t>3 </a:t>
            </a:r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key messages</a:t>
            </a:r>
          </a:p>
          <a:p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Make the messages memorable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How does this affect your audience?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Why should they care? – head, </a:t>
            </a:r>
            <a:r>
              <a:rPr lang="en-US" sz="3200" dirty="0" smtClean="0">
                <a:latin typeface="Georgia" panose="02040502050405020303" pitchFamily="18" charset="0"/>
                <a:cs typeface="Narkisim" pitchFamily="34" charset="-79"/>
              </a:rPr>
              <a:t>health </a:t>
            </a:r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or </a:t>
            </a:r>
            <a:r>
              <a:rPr lang="en-US" sz="3200" dirty="0" smtClean="0">
                <a:latin typeface="Georgia" panose="02040502050405020303" pitchFamily="18" charset="0"/>
                <a:cs typeface="Narkisim" pitchFamily="34" charset="-79"/>
              </a:rPr>
              <a:t>wallet?</a:t>
            </a:r>
            <a:endParaRPr lang="en-US" sz="3200" dirty="0">
              <a:latin typeface="Georgia" panose="02040502050405020303" pitchFamily="18" charset="0"/>
              <a:cs typeface="Narkisim" pitchFamily="34" charset="-79"/>
            </a:endParaRPr>
          </a:p>
          <a:p>
            <a:pPr lvl="1"/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Use “real life” anecdotes or examples</a:t>
            </a:r>
          </a:p>
          <a:p>
            <a:pPr lvl="1"/>
            <a:r>
              <a:rPr lang="en-US" sz="3200" dirty="0">
                <a:latin typeface="Georgia" panose="02040502050405020303" pitchFamily="18" charset="0"/>
                <a:cs typeface="Narkisim" pitchFamily="34" charset="-79"/>
              </a:rPr>
              <a:t>Develop analogies or word </a:t>
            </a:r>
            <a:r>
              <a:rPr lang="en-US" sz="3200" dirty="0" smtClean="0">
                <a:latin typeface="Georgia" panose="02040502050405020303" pitchFamily="18" charset="0"/>
                <a:cs typeface="Narkisim" pitchFamily="34" charset="-79"/>
              </a:rPr>
              <a:t>pictures</a:t>
            </a:r>
          </a:p>
          <a:p>
            <a:pPr lvl="2"/>
            <a:r>
              <a:rPr lang="en-US" sz="2400" dirty="0" smtClean="0">
                <a:latin typeface="Georgia" panose="02040502050405020303" pitchFamily="18" charset="0"/>
                <a:cs typeface="Narkisim" pitchFamily="34" charset="-79"/>
              </a:rPr>
              <a:t>“If you dry fruit too long, it’ll become hard, like chewing on a piece of wood.” </a:t>
            </a:r>
            <a:endParaRPr lang="en-US" sz="2400" dirty="0">
              <a:latin typeface="Georgia" panose="02040502050405020303" pitchFamily="18" charset="0"/>
              <a:cs typeface="Narkisim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“Flag” 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It’s important to remember…</a:t>
            </a:r>
          </a:p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The main thing is…</a:t>
            </a:r>
          </a:p>
          <a:p>
            <a:r>
              <a:rPr lang="en-US" sz="3600" dirty="0">
                <a:latin typeface="Georgia" charset="0"/>
                <a:ea typeface="Georgia" charset="0"/>
                <a:cs typeface="Georgia" charset="0"/>
              </a:rPr>
              <a:t>What people may not know is…</a:t>
            </a:r>
          </a:p>
          <a:p>
            <a:pPr lvl="1"/>
            <a:r>
              <a:rPr lang="en-US" sz="3300" dirty="0" smtClean="0">
                <a:latin typeface="Georgia" charset="0"/>
                <a:ea typeface="Georgia" charset="0"/>
                <a:cs typeface="Georgia" charset="0"/>
              </a:rPr>
              <a:t> "</a:t>
            </a:r>
            <a:r>
              <a:rPr lang="en-US" sz="3300" dirty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The problem </a:t>
            </a:r>
            <a:r>
              <a:rPr lang="en-US" sz="3300" dirty="0" smtClean="0">
                <a:solidFill>
                  <a:srgbClr val="FF0000"/>
                </a:solidFill>
                <a:latin typeface="Georgia" charset="0"/>
                <a:ea typeface="Georgia" charset="0"/>
                <a:cs typeface="Georgia" charset="0"/>
              </a:rPr>
              <a:t>with </a:t>
            </a:r>
            <a:r>
              <a:rPr lang="en-US" sz="3300" dirty="0" smtClean="0">
                <a:latin typeface="Georgia" charset="0"/>
                <a:ea typeface="Georgia" charset="0"/>
                <a:cs typeface="Georgia" charset="0"/>
              </a:rPr>
              <a:t>not following a USDA-approved recipe is someone could get sick </a:t>
            </a:r>
            <a:endParaRPr lang="en-US" sz="33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64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rgbClr val="0070C0"/>
                </a:solidFill>
                <a:cs typeface="Narkisim" pitchFamily="34" charset="-79"/>
              </a:rPr>
              <a:t>Turn key messages into soundbites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Distill key points into 3 concise, complete sentences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Memorize these sentences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Practice saying them aloud</a:t>
            </a:r>
          </a:p>
          <a:p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Work the sentences into the interview 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verbatim</a:t>
            </a:r>
          </a:p>
          <a:p>
            <a:pPr lvl="1"/>
            <a:r>
              <a:rPr lang="en-US" sz="3600" dirty="0" smtClean="0"/>
              <a:t> “To </a:t>
            </a:r>
            <a:r>
              <a:rPr lang="en-US" sz="3600" dirty="0"/>
              <a:t>prevent foodborne illness, </a:t>
            </a:r>
            <a:r>
              <a:rPr lang="en-US" sz="3600" dirty="0" smtClean="0"/>
              <a:t>make sure you </a:t>
            </a:r>
            <a:br>
              <a:rPr lang="en-US" sz="3600" dirty="0" smtClean="0"/>
            </a:br>
            <a:r>
              <a:rPr lang="en-US" sz="3600" dirty="0" smtClean="0"/>
              <a:t>pressure can vegetables.”</a:t>
            </a:r>
            <a:endParaRPr lang="en-US" sz="3300" dirty="0" smtClean="0">
              <a:latin typeface="Georgia" panose="02040502050405020303" pitchFamily="18" charset="0"/>
              <a:cs typeface="Narkisim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454727" y="641195"/>
            <a:ext cx="742467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b="1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MS PGothic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400" dirty="0" smtClean="0">
                <a:solidFill>
                  <a:srgbClr val="0070C0"/>
                </a:solidFill>
                <a:cs typeface="Narkisim" pitchFamily="34" charset="-79"/>
              </a:rPr>
              <a:t>Prepare visuals</a:t>
            </a:r>
            <a:endParaRPr lang="en-US" sz="4400" dirty="0">
              <a:solidFill>
                <a:srgbClr val="0070C0"/>
              </a:solidFill>
              <a:cs typeface="Narkisim" pitchFamily="34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9111" y="1771808"/>
            <a:ext cx="8229600" cy="329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1pPr>
            <a:lvl2pPr marL="557213" indent="-214313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2pPr>
            <a:lvl3pPr marL="8572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3pPr>
            <a:lvl4pPr marL="12001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4pPr>
            <a:lvl5pPr marL="1543050" indent="-171450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Set up demonstrations</a:t>
            </a:r>
          </a:p>
          <a:p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Prepare </a:t>
            </a:r>
            <a:r>
              <a:rPr lang="en-US" sz="3600" dirty="0">
                <a:latin typeface="Georgia" panose="02040502050405020303" pitchFamily="18" charset="0"/>
                <a:cs typeface="Narkisim" pitchFamily="34" charset="-79"/>
              </a:rPr>
              <a:t>s</a:t>
            </a: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amples </a:t>
            </a:r>
          </a:p>
          <a:p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Offer simple, </a:t>
            </a:r>
            <a:b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clear graphics </a:t>
            </a:r>
            <a:b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</a:br>
            <a:r>
              <a:rPr lang="en-US" sz="3600" dirty="0" smtClean="0">
                <a:latin typeface="Georgia" panose="02040502050405020303" pitchFamily="18" charset="0"/>
                <a:cs typeface="Narkisim" pitchFamily="34" charset="-79"/>
              </a:rPr>
              <a:t>and photos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67" y="303616"/>
            <a:ext cx="2228044" cy="2228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46" y="3161764"/>
            <a:ext cx="2987899" cy="298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RBrand_M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nference Template" id="{86FC7F7D-9228-4CE8-BBF6-286B820D0E42}" vid="{EB79136C-21A7-4348-9715-0F5D8CE2C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MFP Conference Template</Template>
  <TotalTime>305</TotalTime>
  <Words>521</Words>
  <Application>Microsoft Macintosh PowerPoint</Application>
  <PresentationFormat>Widescreen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Georgia</vt:lpstr>
      <vt:lpstr>MS PGothic</vt:lpstr>
      <vt:lpstr>ＭＳ Ｐゴシック</vt:lpstr>
      <vt:lpstr>Narkisim</vt:lpstr>
      <vt:lpstr>ANRBrand_MG</vt:lpstr>
      <vt:lpstr>Extending research-based information through the news media</vt:lpstr>
      <vt:lpstr>Today’s agenda</vt:lpstr>
      <vt:lpstr>The medium is the message</vt:lpstr>
      <vt:lpstr>When a reporter calls</vt:lpstr>
      <vt:lpstr>Interview:  What works? What doesn’t?</vt:lpstr>
      <vt:lpstr>Preparing for the interview</vt:lpstr>
      <vt:lpstr>“Flag” important points</vt:lpstr>
      <vt:lpstr>Turn key messages into soundbites</vt:lpstr>
      <vt:lpstr>PowerPoint Presentation</vt:lpstr>
      <vt:lpstr>Prepare/collect background material</vt:lpstr>
      <vt:lpstr>What to wear</vt:lpstr>
      <vt:lpstr>What to bring to an interview</vt:lpstr>
      <vt:lpstr>Keep in mind</vt:lpstr>
      <vt:lpstr>Let’s practice</vt:lpstr>
      <vt:lpstr>During the interview</vt:lpstr>
      <vt:lpstr>During the interview</vt:lpstr>
      <vt:lpstr>During the interview</vt:lpstr>
      <vt:lpstr>During the interview</vt:lpstr>
      <vt:lpstr>“Bridge” to your message</vt:lpstr>
      <vt:lpstr>The end of the interview</vt:lpstr>
      <vt:lpstr>Capitol Corridor MFP Dress Rehearsal</vt:lpstr>
      <vt:lpstr>Good Day Sacramento Live Shot</vt:lpstr>
      <vt:lpstr>Establish yourself as a source</vt:lpstr>
      <vt:lpstr>#WeAreUCANR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S Kan-Rice</dc:creator>
  <cp:lastModifiedBy>Pamela S Kan-Rice</cp:lastModifiedBy>
  <cp:revision>27</cp:revision>
  <cp:lastPrinted>2017-06-02T03:40:10Z</cp:lastPrinted>
  <dcterms:created xsi:type="dcterms:W3CDTF">2017-06-01T11:51:53Z</dcterms:created>
  <dcterms:modified xsi:type="dcterms:W3CDTF">2018-01-09T21:26:40Z</dcterms:modified>
</cp:coreProperties>
</file>