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438912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151"/>
    <a:srgbClr val="2B98CA"/>
    <a:srgbClr val="D1921E"/>
    <a:srgbClr val="DBE6E6"/>
    <a:srgbClr val="C6E7F1"/>
    <a:srgbClr val="FAC464"/>
    <a:srgbClr val="F7AB1F"/>
    <a:srgbClr val="006699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 autoAdjust="0"/>
    <p:restoredTop sz="94660"/>
  </p:normalViewPr>
  <p:slideViewPr>
    <p:cSldViewPr>
      <p:cViewPr>
        <p:scale>
          <a:sx n="33" d="100"/>
          <a:sy n="33" d="100"/>
        </p:scale>
        <p:origin x="-2064" y="-96"/>
      </p:cViewPr>
      <p:guideLst>
        <p:guide orient="horz" pos="19368"/>
        <p:guide orient="horz" pos="5928"/>
        <p:guide orient="horz" pos="4080"/>
        <p:guide orient="horz" pos="6504"/>
        <p:guide pos="720"/>
        <p:guide pos="6912"/>
        <p:guide pos="7392"/>
        <p:guide pos="13584"/>
        <p:guide pos="14064"/>
        <p:guide pos="20256"/>
        <p:guide pos="20736"/>
        <p:guide pos="26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769" cy="48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776" y="0"/>
            <a:ext cx="3102090" cy="48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464"/>
            <a:ext cx="3027769" cy="48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776" y="8832464"/>
            <a:ext cx="3102090" cy="48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D44E46B-14E7-A74C-AFCB-5C889884802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3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769" cy="48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776" y="0"/>
            <a:ext cx="3102090" cy="48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07" y="4450843"/>
            <a:ext cx="5145915" cy="417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464"/>
            <a:ext cx="3027769" cy="48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776" y="8832464"/>
            <a:ext cx="3102090" cy="48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D615C79-DD55-904E-B4E0-B441B3751F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0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31211534" y="18566366"/>
            <a:ext cx="22936201" cy="738664"/>
          </a:xfrm>
          <a:prstGeom prst="rect">
            <a:avLst/>
          </a:prstGeom>
          <a:noFill/>
          <a:effectLst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s-ES" sz="3600" b="0" i="0" dirty="0" smtClean="0">
                <a:solidFill>
                  <a:srgbClr val="FF0000"/>
                </a:solidFill>
                <a:latin typeface="Myriad Pro Semibold It"/>
                <a:cs typeface="Myriad Pro Semibold It"/>
              </a:rPr>
              <a:t>Sistemas Alimentarios Sanos    </a:t>
            </a:r>
            <a:r>
              <a:rPr lang="es-ES" sz="3600" b="0" i="0" dirty="0" smtClean="0">
                <a:solidFill>
                  <a:srgbClr val="92D050"/>
                </a:solidFill>
                <a:latin typeface="Myriad Pro Semibold It"/>
                <a:cs typeface="Myriad Pro Semibold It"/>
              </a:rPr>
              <a:t>Medioambientes Saludables    </a:t>
            </a:r>
            <a:r>
              <a:rPr lang="es-ES" sz="3600" b="0" i="0" dirty="0" smtClean="0">
                <a:solidFill>
                  <a:srgbClr val="289BFF"/>
                </a:solidFill>
                <a:latin typeface="Myriad Pro Semibold It"/>
                <a:cs typeface="Myriad Pro Semibold It"/>
              </a:rPr>
              <a:t>Comunidades Saludables</a:t>
            </a:r>
            <a:r>
              <a:rPr lang="es-ES" sz="3600" b="0" i="0" dirty="0" smtClean="0">
                <a:solidFill>
                  <a:srgbClr val="FF0000"/>
                </a:solidFill>
                <a:latin typeface="Myriad Pro Semibold It"/>
                <a:cs typeface="Myriad Pro Semibold It"/>
              </a:rPr>
              <a:t>    </a:t>
            </a:r>
            <a:r>
              <a:rPr lang="es-ES" sz="3600" b="0" i="0" dirty="0" smtClean="0">
                <a:solidFill>
                  <a:srgbClr val="D48C22"/>
                </a:solidFill>
                <a:latin typeface="Myriad Pro Semibold It"/>
                <a:cs typeface="Myriad Pro Semibold It"/>
              </a:rPr>
              <a:t>Californianos Saludables</a:t>
            </a:r>
            <a:endParaRPr lang="es-ES" sz="3600" b="0" i="0" dirty="0">
              <a:solidFill>
                <a:srgbClr val="D48C22"/>
              </a:solidFill>
              <a:latin typeface="Myriad Pro Semibold It"/>
              <a:cs typeface="Myriad Pro Semibold It"/>
            </a:endParaRPr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40390344" y="-35948"/>
            <a:ext cx="3490831" cy="5522348"/>
          </a:xfrm>
          <a:prstGeom prst="homePlate">
            <a:avLst>
              <a:gd name="adj" fmla="val 47566"/>
            </a:avLst>
          </a:prstGeom>
          <a:solidFill>
            <a:srgbClr val="F3B6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UC_ANR_Spanish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999"/>
            <a:ext cx="19278601" cy="70104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2pPr>
      <a:lvl3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3pPr>
      <a:lvl4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4pPr>
      <a:lvl5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5pPr>
      <a:lvl6pPr marL="4572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6pPr>
      <a:lvl7pPr marL="9144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7pPr>
      <a:lvl8pPr marL="13716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8pPr>
      <a:lvl9pPr marL="18288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9pPr>
    </p:titleStyle>
    <p:bodyStyle>
      <a:lvl1pPr marL="1600200" indent="-16002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67100" indent="-13335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34000" indent="-10668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ＭＳ Ｐゴシック" pitchFamily="-110" charset="-128"/>
        </a:defRPr>
      </a:lvl3pPr>
      <a:lvl4pPr marL="7467600" indent="-10668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  <a:ea typeface="ＭＳ Ｐゴシック" pitchFamily="-110" charset="-128"/>
        </a:defRPr>
      </a:lvl4pPr>
      <a:lvl5pPr marL="96012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5pPr>
      <a:lvl6pPr marL="100584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6pPr>
      <a:lvl7pPr marL="105156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7pPr>
      <a:lvl8pPr marL="109728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8pPr>
      <a:lvl9pPr marL="114300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13800" y="7181850"/>
            <a:ext cx="7696200" cy="81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s-ES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El nombre o nombres del autor o autores </a:t>
            </a:r>
            <a:br>
              <a:rPr lang="es-ES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s-ES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va aquí</a:t>
            </a:r>
            <a:br>
              <a:rPr lang="es-ES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s-ES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Su cargo(s)</a:t>
            </a:r>
            <a:br>
              <a:rPr lang="es-ES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s-ES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va aquí</a:t>
            </a:r>
          </a:p>
          <a:p>
            <a:pPr algn="ctr">
              <a:spcBef>
                <a:spcPct val="20000"/>
              </a:spcBef>
            </a:pPr>
            <a:r>
              <a:rPr lang="es-ES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El nombre o nombres del autor o autores </a:t>
            </a:r>
            <a:br>
              <a:rPr lang="es-ES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s-ES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va aquí</a:t>
            </a:r>
            <a:br>
              <a:rPr lang="es-ES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s-ES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Su cargo(s) </a:t>
            </a:r>
            <a:br>
              <a:rPr lang="es-ES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s-ES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va aquí</a:t>
            </a:r>
          </a:p>
          <a:p>
            <a:pPr algn="ctr"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5755600" y="16002000"/>
            <a:ext cx="14706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r>
              <a:rPr lang="es-ES" sz="2200" b="1" dirty="0" smtClean="0">
                <a:solidFill>
                  <a:srgbClr val="000090"/>
                </a:solidFill>
                <a:latin typeface="Lucida Sans"/>
                <a:cs typeface="Lucida Sans"/>
              </a:rPr>
              <a:t>Reconocimiento</a:t>
            </a:r>
            <a:r>
              <a:rPr lang="en-GB" sz="2200" b="1" dirty="0" smtClean="0">
                <a:solidFill>
                  <a:srgbClr val="000090"/>
                </a:solidFill>
                <a:latin typeface="Lucida Sans"/>
                <a:cs typeface="Lucida Sans"/>
              </a:rPr>
              <a:t>  </a:t>
            </a:r>
            <a:r>
              <a:rPr lang="es-ES_tradnl" sz="2000" i="1" dirty="0">
                <a:latin typeface="Lucida Sans"/>
                <a:cs typeface="Lucida Sans"/>
              </a:rPr>
              <a:t>este formato para cartel fue creado por la unidad de ilustración médica del Hospital Prince of </a:t>
            </a:r>
            <a:r>
              <a:rPr lang="es-ES_tradnl" sz="2000" i="1" dirty="0" err="1">
                <a:latin typeface="Lucida Sans"/>
                <a:cs typeface="Lucida Sans"/>
              </a:rPr>
              <a:t>Wales</a:t>
            </a:r>
            <a:r>
              <a:rPr lang="es-ES_tradnl" sz="2000" i="1" dirty="0">
                <a:latin typeface="Lucida Sans"/>
                <a:cs typeface="Lucida Sans"/>
              </a:rPr>
              <a:t>, Universidad de New South </a:t>
            </a:r>
            <a:r>
              <a:rPr lang="es-ES_tradnl" sz="2000" i="1" dirty="0" err="1">
                <a:latin typeface="Lucida Sans"/>
                <a:cs typeface="Lucida Sans"/>
              </a:rPr>
              <a:t>Wales</a:t>
            </a:r>
            <a:r>
              <a:rPr lang="es-ES_tradnl" sz="2000" i="1" dirty="0" smtClean="0">
                <a:latin typeface="Lucida Sans"/>
                <a:cs typeface="Lucida Sans"/>
              </a:rPr>
              <a:t>, </a:t>
            </a:r>
            <a:r>
              <a:rPr lang="es-ES_tradnl" sz="2000" i="1" dirty="0" err="1" smtClean="0">
                <a:latin typeface="Lucida Sans"/>
                <a:cs typeface="Lucida Sans"/>
              </a:rPr>
              <a:t>Sidney</a:t>
            </a:r>
            <a:r>
              <a:rPr lang="es-ES_tradnl" sz="2000" i="1" dirty="0" smtClean="0">
                <a:latin typeface="Lucida Sans"/>
                <a:cs typeface="Lucida Sans"/>
              </a:rPr>
              <a:t>,  </a:t>
            </a:r>
            <a:r>
              <a:rPr lang="es-ES_tradnl" sz="2000" i="1" dirty="0">
                <a:latin typeface="Lucida Sans"/>
                <a:cs typeface="Lucida Sans"/>
              </a:rPr>
              <a:t>Australia y editado para nuestro uso. </a:t>
            </a:r>
            <a:endParaRPr lang="en-US" sz="2000" i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11811000" y="16459200"/>
            <a:ext cx="9906000" cy="73152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s-ES" sz="3200" b="1" i="1" dirty="0" smtClean="0">
                <a:latin typeface="Lucida Sans"/>
                <a:cs typeface="Lucida Sans"/>
              </a:rPr>
              <a:t>Notas acerca de las gráficas…</a:t>
            </a:r>
          </a:p>
          <a:p>
            <a:pPr>
              <a:spcBef>
                <a:spcPct val="50000"/>
              </a:spcBef>
            </a:pPr>
            <a:r>
              <a:rPr lang="es-ES_tradnl" sz="3000" dirty="0" smtClean="0">
                <a:latin typeface="Lucida Sans"/>
                <a:cs typeface="Lucida Sans"/>
              </a:rPr>
              <a:t>Para </a:t>
            </a:r>
            <a:r>
              <a:rPr lang="es-ES_tradnl" sz="3000">
                <a:latin typeface="Lucida Sans"/>
                <a:cs typeface="Lucida Sans"/>
              </a:rPr>
              <a:t>gráficas </a:t>
            </a:r>
            <a:r>
              <a:rPr lang="es-ES_tradnl" sz="3000" smtClean="0">
                <a:latin typeface="Lucida Sans"/>
                <a:cs typeface="Lucida Sans"/>
              </a:rPr>
              <a:t>sencillas, </a:t>
            </a:r>
            <a:r>
              <a:rPr lang="es-ES_tradnl" sz="3000" dirty="0">
                <a:latin typeface="Lucida Sans"/>
                <a:cs typeface="Lucida Sans"/>
              </a:rPr>
              <a:t>use MS Excel o la gráfica directamente en PowerPoint</a:t>
            </a:r>
            <a:endParaRPr lang="en-US" sz="3000" dirty="0">
              <a:latin typeface="Lucida Sans"/>
              <a:cs typeface="Lucida Sans"/>
            </a:endParaRPr>
          </a:p>
          <a:p>
            <a:pPr>
              <a:spcBef>
                <a:spcPct val="50000"/>
              </a:spcBef>
            </a:pPr>
            <a:r>
              <a:rPr lang="es-ES_tradnl" sz="3000" dirty="0">
                <a:latin typeface="Lucida Sans"/>
                <a:cs typeface="Lucida Sans"/>
              </a:rPr>
              <a:t>La gráficas preparadas en programas científicos (por ej. </a:t>
            </a:r>
            <a:r>
              <a:rPr lang="es-ES_tradnl" sz="3000" i="1" dirty="0">
                <a:latin typeface="Lucida Sans"/>
                <a:cs typeface="Lucida Sans"/>
              </a:rPr>
              <a:t>Sigma </a:t>
            </a:r>
            <a:r>
              <a:rPr lang="es-ES_tradnl" sz="3000" i="1" dirty="0" err="1">
                <a:latin typeface="Lucida Sans"/>
                <a:cs typeface="Lucida Sans"/>
              </a:rPr>
              <a:t>Plot</a:t>
            </a:r>
            <a:r>
              <a:rPr lang="es-ES_tradnl" sz="3000" i="1" dirty="0">
                <a:latin typeface="Lucida Sans"/>
                <a:cs typeface="Lucida Sans"/>
              </a:rPr>
              <a:t>, </a:t>
            </a:r>
            <a:r>
              <a:rPr lang="es-ES_tradnl" sz="3000" i="1" dirty="0" err="1">
                <a:latin typeface="Lucida Sans"/>
                <a:cs typeface="Lucida Sans"/>
              </a:rPr>
              <a:t>Prism</a:t>
            </a:r>
            <a:r>
              <a:rPr lang="es-ES_tradnl" sz="3000" i="1" dirty="0">
                <a:latin typeface="Lucida Sans"/>
                <a:cs typeface="Lucida Sans"/>
              </a:rPr>
              <a:t>, SPSS, </a:t>
            </a:r>
            <a:r>
              <a:rPr lang="es-ES_tradnl" sz="3000" i="1" dirty="0" err="1">
                <a:latin typeface="Lucida Sans"/>
                <a:cs typeface="Lucida Sans"/>
              </a:rPr>
              <a:t>Statistical</a:t>
            </a:r>
            <a:r>
              <a:rPr lang="es-ES_tradnl" sz="3000" dirty="0">
                <a:latin typeface="Lucida Sans"/>
                <a:cs typeface="Lucida Sans"/>
              </a:rPr>
              <a:t>) se deben guardar como JPEG o TIFF, si es posible</a:t>
            </a:r>
            <a:r>
              <a:rPr lang="es-ES_tradnl" sz="3000" dirty="0" smtClean="0"/>
              <a:t>.</a:t>
            </a:r>
            <a:endParaRPr lang="en-US" sz="3000" dirty="0"/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990600" y="16992600"/>
            <a:ext cx="9372600" cy="102108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s-ES" sz="4800" b="1" dirty="0" smtClean="0">
                <a:solidFill>
                  <a:srgbClr val="D1921E"/>
                </a:solidFill>
                <a:latin typeface="Lucida Sans"/>
                <a:cs typeface="Lucida Sans"/>
              </a:rPr>
              <a:t>Objetivo</a:t>
            </a:r>
          </a:p>
          <a:p>
            <a:pPr>
              <a:spcBef>
                <a:spcPct val="40000"/>
              </a:spcBef>
            </a:pPr>
            <a:r>
              <a:rPr lang="es-ES" sz="3000" dirty="0" smtClean="0">
                <a:latin typeface="Lucida Sans"/>
                <a:cs typeface="Lucida Sans"/>
              </a:rPr>
              <a:t>Cómo usar este modelo de un póster…</a:t>
            </a:r>
          </a:p>
          <a:p>
            <a:pPr>
              <a:spcBef>
                <a:spcPct val="40000"/>
              </a:spcBef>
            </a:pPr>
            <a:r>
              <a:rPr lang="es-ES" sz="3000" dirty="0" smtClean="0">
                <a:latin typeface="Lucida Sans"/>
                <a:cs typeface="Lucida Sans"/>
              </a:rPr>
              <a:t>Simplemente resalte este texto y reemplácelo escribiendo su propio texto, o copie y pegue su texto de un documento MS Word o de una presentación en PowerPoint.</a:t>
            </a:r>
          </a:p>
          <a:p>
            <a:pPr>
              <a:spcBef>
                <a:spcPct val="40000"/>
              </a:spcBef>
            </a:pPr>
            <a:r>
              <a:rPr lang="es-ES" sz="3000" dirty="0" smtClean="0">
                <a:latin typeface="Lucida Sans"/>
                <a:cs typeface="Lucida Sans"/>
              </a:rPr>
              <a:t>La fuente del cuerpo del texto debe ser entre 24 y 32 puntos. Use Arial, Helvética, Lucida Sans, o una fuente equivalente. </a:t>
            </a:r>
          </a:p>
          <a:p>
            <a:pPr>
              <a:spcBef>
                <a:spcPct val="40000"/>
              </a:spcBef>
            </a:pPr>
            <a:r>
              <a:rPr lang="es-ES" sz="3000" dirty="0" smtClean="0">
                <a:latin typeface="Lucida Sans"/>
                <a:cs typeface="Lucida Sans"/>
              </a:rPr>
              <a:t>Mantenga el texto alineado a la izquierda; </a:t>
            </a:r>
            <a:r>
              <a:rPr lang="es-ES" sz="3000" b="1" dirty="0" smtClean="0">
                <a:latin typeface="Lucida Sans"/>
                <a:cs typeface="Lucida Sans"/>
              </a:rPr>
              <a:t>No</a:t>
            </a:r>
            <a:r>
              <a:rPr lang="es-ES" sz="3000" dirty="0" smtClean="0">
                <a:latin typeface="Lucida Sans"/>
                <a:cs typeface="Lucida Sans"/>
              </a:rPr>
              <a:t> justifique el texto.</a:t>
            </a:r>
          </a:p>
          <a:p>
            <a:pPr>
              <a:spcBef>
                <a:spcPct val="40000"/>
              </a:spcBef>
            </a:pPr>
            <a:r>
              <a:rPr lang="es-ES" sz="3000" dirty="0" smtClean="0">
                <a:latin typeface="Lucida Sans"/>
                <a:cs typeface="Lucida Sans"/>
              </a:rPr>
              <a:t>Puede cambiar el color del texto, título y fondo del póster a uno que sea de su preferencia.</a:t>
            </a:r>
          </a:p>
          <a:p>
            <a:pPr>
              <a:spcBef>
                <a:spcPct val="40000"/>
              </a:spcBef>
            </a:pPr>
            <a:endParaRPr lang="es-ES" sz="3200" dirty="0">
              <a:latin typeface="Lucida Sans"/>
              <a:cs typeface="Lucida Sans"/>
            </a:endParaRP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990600" y="5314950"/>
            <a:ext cx="9906000" cy="1053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s-ES" sz="7200" b="1" dirty="0" smtClean="0">
                <a:solidFill>
                  <a:srgbClr val="D1921E"/>
                </a:solidFill>
                <a:latin typeface="Lucida Sans"/>
              </a:rPr>
              <a:t>Introducción</a:t>
            </a:r>
          </a:p>
          <a:p>
            <a:pPr>
              <a:spcBef>
                <a:spcPct val="50000"/>
              </a:spcBef>
            </a:pPr>
            <a:r>
              <a:rPr lang="en-AU" sz="3000" b="1" i="1" dirty="0" smtClean="0">
                <a:latin typeface="Lucida Sans"/>
                <a:cs typeface="Lucida Sans"/>
              </a:rPr>
              <a:t>Primero…</a:t>
            </a:r>
            <a:endParaRPr lang="en-AU" sz="3000" b="1" i="1" dirty="0">
              <a:latin typeface="Lucida Sans"/>
              <a:cs typeface="Lucida Sans"/>
            </a:endParaRPr>
          </a:p>
          <a:p>
            <a:pPr>
              <a:spcBef>
                <a:spcPct val="50000"/>
              </a:spcBef>
            </a:pPr>
            <a:r>
              <a:rPr lang="es-ES_tradnl" sz="3000" dirty="0">
                <a:latin typeface="Lucida Sans"/>
              </a:rPr>
              <a:t>Verifique con los organizadores de la conferencia </a:t>
            </a:r>
            <a:r>
              <a:rPr lang="es-ES_tradnl" sz="3000" dirty="0" smtClean="0">
                <a:latin typeface="Lucida Sans"/>
              </a:rPr>
              <a:t>sus </a:t>
            </a:r>
            <a:r>
              <a:rPr lang="es-ES_tradnl" sz="3000" dirty="0">
                <a:latin typeface="Lucida Sans"/>
              </a:rPr>
              <a:t>especificaciones </a:t>
            </a:r>
            <a:r>
              <a:rPr lang="es-ES_tradnl" sz="3000" dirty="0" smtClean="0">
                <a:latin typeface="Lucida Sans"/>
              </a:rPr>
              <a:t>en cuanto al </a:t>
            </a:r>
            <a:r>
              <a:rPr lang="es-ES_tradnl" sz="3000" dirty="0">
                <a:latin typeface="Lucida Sans"/>
              </a:rPr>
              <a:t>tamaño y orientación antes de </a:t>
            </a:r>
            <a:r>
              <a:rPr lang="es-ES_tradnl" sz="3000" dirty="0" smtClean="0">
                <a:latin typeface="Lucida Sans"/>
              </a:rPr>
              <a:t>empezar a preparar un póster, </a:t>
            </a:r>
            <a:r>
              <a:rPr lang="es-ES_tradnl" sz="3000" dirty="0">
                <a:latin typeface="Lucida Sans"/>
              </a:rPr>
              <a:t>por ejemplo, el tamaño máximo del cartel; </a:t>
            </a:r>
            <a:r>
              <a:rPr lang="es-ES_tradnl" sz="3000" i="1" dirty="0" err="1" smtClean="0">
                <a:latin typeface="Lucida Sans"/>
              </a:rPr>
              <a:t>landscape</a:t>
            </a:r>
            <a:r>
              <a:rPr lang="es-ES_tradnl" sz="3000" dirty="0" smtClean="0">
                <a:latin typeface="Lucida Sans"/>
              </a:rPr>
              <a:t> (horizontal</a:t>
            </a:r>
            <a:r>
              <a:rPr lang="es-ES_tradnl" sz="3000" dirty="0">
                <a:latin typeface="Lucida Sans"/>
              </a:rPr>
              <a:t>), </a:t>
            </a:r>
            <a:r>
              <a:rPr lang="es-ES_tradnl" sz="3000" i="1" dirty="0" err="1" smtClean="0">
                <a:latin typeface="Lucida Sans"/>
              </a:rPr>
              <a:t>portrait</a:t>
            </a:r>
            <a:r>
              <a:rPr lang="es-ES_tradnl" sz="3000" dirty="0" smtClean="0">
                <a:latin typeface="Lucida Sans"/>
              </a:rPr>
              <a:t> (vertical</a:t>
            </a:r>
            <a:r>
              <a:rPr lang="es-ES_tradnl" sz="3000" dirty="0">
                <a:latin typeface="Lucida Sans"/>
              </a:rPr>
              <a:t>) o cuadrado.</a:t>
            </a:r>
          </a:p>
          <a:p>
            <a:pPr>
              <a:spcBef>
                <a:spcPct val="50000"/>
              </a:spcBef>
            </a:pPr>
            <a:r>
              <a:rPr lang="es-ES_tradnl" sz="3000" dirty="0">
                <a:latin typeface="Lucida Sans"/>
              </a:rPr>
              <a:t>El tamaño de página de este modelo para </a:t>
            </a:r>
            <a:r>
              <a:rPr lang="es-ES_tradnl" sz="3000" dirty="0" smtClean="0">
                <a:latin typeface="Lucida Sans"/>
              </a:rPr>
              <a:t>póster es </a:t>
            </a:r>
            <a:r>
              <a:rPr lang="es-ES_tradnl" sz="3000" dirty="0">
                <a:latin typeface="Lucida Sans"/>
              </a:rPr>
              <a:t>de 48”x36” en formato </a:t>
            </a:r>
            <a:r>
              <a:rPr lang="es-ES_tradnl" sz="3000" i="1" dirty="0" err="1">
                <a:latin typeface="Lucida Sans"/>
              </a:rPr>
              <a:t>landscape</a:t>
            </a:r>
            <a:r>
              <a:rPr lang="es-ES_tradnl" sz="3000" dirty="0">
                <a:latin typeface="Lucida Sans"/>
              </a:rPr>
              <a:t>. No cambie el tamaño de esta página; la impresora puede ajustar a escala a un tamaño menor o mayor al imprimir. Si necesita un formato diferente, empiece usando un formato </a:t>
            </a:r>
            <a:r>
              <a:rPr lang="es-ES_tradnl" sz="3000" i="1" dirty="0" err="1">
                <a:latin typeface="Lucida Sans"/>
              </a:rPr>
              <a:t>portrait</a:t>
            </a:r>
            <a:r>
              <a:rPr lang="es-ES_tradnl" sz="3000" dirty="0">
                <a:latin typeface="Lucida Sans"/>
              </a:rPr>
              <a:t> o </a:t>
            </a:r>
            <a:r>
              <a:rPr lang="es-ES_tradnl" sz="3000" i="1" dirty="0" err="1">
                <a:latin typeface="Lucida Sans"/>
              </a:rPr>
              <a:t>landscape</a:t>
            </a:r>
            <a:r>
              <a:rPr lang="es-ES_tradnl" sz="3000" dirty="0">
                <a:latin typeface="Lucida Sans"/>
              </a:rPr>
              <a:t>.</a:t>
            </a:r>
            <a:endParaRPr lang="en-US" sz="3000" dirty="0"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s-ES_tradnl" sz="3000" dirty="0">
                <a:latin typeface="Lucida Sans"/>
              </a:rPr>
              <a:t>Tenga en cuenta que no necesita llenar todo el espacio asignado por algunos organizadores de conferencias (por ejemplo 8’x4’ en EE.UU). No haga su </a:t>
            </a:r>
            <a:r>
              <a:rPr lang="es-ES_tradnl" sz="3000" dirty="0" smtClean="0">
                <a:latin typeface="Lucida Sans"/>
              </a:rPr>
              <a:t>póster más </a:t>
            </a:r>
            <a:r>
              <a:rPr lang="es-ES_tradnl" sz="3000" dirty="0">
                <a:latin typeface="Lucida Sans"/>
              </a:rPr>
              <a:t>grande de lo necesario simplemente para llenar el tamaño asignado.</a:t>
            </a:r>
            <a:endParaRPr lang="en-US" sz="3000" dirty="0">
              <a:latin typeface="Lucida Sans"/>
            </a:endParaRPr>
          </a:p>
          <a:p>
            <a:pPr>
              <a:spcBef>
                <a:spcPct val="50000"/>
              </a:spcBef>
            </a:pPr>
            <a:endParaRPr lang="en-AU" sz="3200" dirty="0" smtClean="0">
              <a:latin typeface="Lucida Sans"/>
            </a:endParaRP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11277600" y="5314950"/>
            <a:ext cx="10972800" cy="1083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s-ES" sz="7200" b="1" dirty="0" smtClean="0">
                <a:solidFill>
                  <a:srgbClr val="D1921E"/>
                </a:solidFill>
                <a:latin typeface="Lucida Sans"/>
              </a:rPr>
              <a:t>Método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s-ES" sz="3000" b="1" i="1" dirty="0" smtClean="0">
                <a:latin typeface="Lucida Sans"/>
                <a:cs typeface="Lucida Sans"/>
              </a:rPr>
              <a:t>Consejos para preparar un buen póster…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s-ES_tradnl" sz="3000" dirty="0" smtClean="0">
                <a:latin typeface="Lucida Sans"/>
                <a:cs typeface="Lucida Sans"/>
              </a:rPr>
              <a:t>Escriba </a:t>
            </a:r>
            <a:r>
              <a:rPr lang="es-ES_tradnl" sz="3000" dirty="0">
                <a:latin typeface="Lucida Sans"/>
                <a:cs typeface="Lucida Sans"/>
              </a:rPr>
              <a:t>su información en un formato adecuado para un póster. Simplifique todo y evite el uso excesivo de información.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s-ES_tradnl" sz="3000" dirty="0">
                <a:latin typeface="Lucida Sans"/>
                <a:cs typeface="Lucida Sans"/>
              </a:rPr>
              <a:t>Los encabezados de más de 6 palabras deben ir en mayúsculas y minúsculas, no todo en mayúsculas.</a:t>
            </a:r>
            <a:endParaRPr lang="en-US" sz="3000" dirty="0">
              <a:latin typeface="Lucida Sans"/>
              <a:cs typeface="Lucida Sans"/>
            </a:endParaRP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s-ES_tradnl" sz="3000" dirty="0">
                <a:latin typeface="Lucida Sans"/>
                <a:cs typeface="Lucida Sans"/>
              </a:rPr>
              <a:t>Nunca escriba frases completas en mayúsculas o subraye para enfatizar su punto de vista; en cambio,  use letras en negritas. </a:t>
            </a:r>
            <a:endParaRPr lang="es-ES_tradnl" sz="3000" dirty="0" smtClean="0">
              <a:latin typeface="Lucida Sans"/>
              <a:cs typeface="Lucida Sans"/>
            </a:endParaRP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s-ES_tradnl" sz="3000" dirty="0">
                <a:latin typeface="Lucida Sans"/>
                <a:cs typeface="Lucida Sans"/>
              </a:rPr>
              <a:t>Cuando esté diseñando su cartel, deje espacio libre alrededor del texto. No sobrecargue de texto su póster.  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s-ES_tradnl" sz="3000" dirty="0">
                <a:latin typeface="Lucida Sans"/>
                <a:cs typeface="Lucida Sans"/>
              </a:rPr>
              <a:t>Use fotografías y gráficas de color. Evite tablas con muchos números.</a:t>
            </a:r>
            <a:endParaRPr lang="en-US" sz="3000" dirty="0">
              <a:latin typeface="Lucida Sans"/>
              <a:cs typeface="Lucida Sans"/>
            </a:endParaRP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s-ES_tradnl" sz="3000" dirty="0">
                <a:latin typeface="Lucida Sans"/>
                <a:cs typeface="Lucida Sans"/>
              </a:rPr>
              <a:t>Use el corrector ortográfico y pídale a alguien más que le revise el texto.</a:t>
            </a:r>
            <a:endParaRPr lang="en-US" sz="3000" dirty="0">
              <a:latin typeface="Lucida Sans"/>
              <a:cs typeface="Lucida Sans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22250400" y="5257800"/>
            <a:ext cx="11582400" cy="1059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s-ES" sz="7200" b="1" dirty="0" smtClean="0">
                <a:solidFill>
                  <a:srgbClr val="D1921E"/>
                </a:solidFill>
                <a:latin typeface="Lucida Sans"/>
              </a:rPr>
              <a:t>Resultados</a:t>
            </a:r>
          </a:p>
          <a:p>
            <a:pPr>
              <a:spcBef>
                <a:spcPct val="50000"/>
              </a:spcBef>
            </a:pPr>
            <a:r>
              <a:rPr lang="es-ES" sz="3000" b="1" i="1" dirty="0" smtClean="0">
                <a:latin typeface="Lucida Sans"/>
                <a:cs typeface="Lucida Sans"/>
              </a:rPr>
              <a:t>Importando / insertando archivos…</a:t>
            </a:r>
          </a:p>
          <a:p>
            <a:pPr>
              <a:spcBef>
                <a:spcPct val="50000"/>
              </a:spcBef>
            </a:pPr>
            <a:r>
              <a:rPr lang="es-ES" sz="3000" dirty="0" smtClean="0">
                <a:latin typeface="Lucida Sans"/>
                <a:cs typeface="Lucida Sans"/>
              </a:rPr>
              <a:t>Puede agregar al póster imágenes como fotografías, gráficas, diagramas, logos, etc.</a:t>
            </a:r>
          </a:p>
          <a:p>
            <a:pPr>
              <a:spcBef>
                <a:spcPct val="50000"/>
              </a:spcBef>
            </a:pPr>
            <a:r>
              <a:rPr lang="es-ES" sz="3000" dirty="0" smtClean="0">
                <a:latin typeface="Lucida Sans"/>
                <a:cs typeface="Lucida Sans"/>
              </a:rPr>
              <a:t>Para insertar imágenes escaneadas en su cartel, use los siguientes menús</a:t>
            </a:r>
            <a:r>
              <a:rPr lang="es-ES" sz="3000" i="1" dirty="0" smtClean="0">
                <a:latin typeface="Lucida Sans"/>
                <a:cs typeface="Lucida Sans"/>
              </a:rPr>
              <a:t>: </a:t>
            </a:r>
            <a:r>
              <a:rPr lang="es-ES" sz="3000" i="1" dirty="0" err="1" smtClean="0">
                <a:latin typeface="Lucida Sans"/>
                <a:cs typeface="Lucida Sans"/>
              </a:rPr>
              <a:t>Insert</a:t>
            </a:r>
            <a:r>
              <a:rPr lang="es-ES" sz="3000" i="1" dirty="0" smtClean="0">
                <a:latin typeface="Lucida Sans"/>
                <a:cs typeface="Lucida Sans"/>
              </a:rPr>
              <a:t>/Picture/From File</a:t>
            </a:r>
            <a:r>
              <a:rPr lang="es-ES" sz="3000" dirty="0" smtClean="0">
                <a:latin typeface="Lucida Sans"/>
                <a:cs typeface="Lucida Sans"/>
              </a:rPr>
              <a:t>….y luego busque el archivo en su computadora, selecciónelo y presione OK.</a:t>
            </a:r>
          </a:p>
          <a:p>
            <a:pPr>
              <a:spcBef>
                <a:spcPct val="50000"/>
              </a:spcBef>
            </a:pPr>
            <a:r>
              <a:rPr lang="es-ES" sz="3000" dirty="0" smtClean="0">
                <a:latin typeface="Lucida Sans"/>
                <a:cs typeface="Lucida Sans"/>
              </a:rPr>
              <a:t>El mejor tipo de archivo de imagen para insertar es JPEG </a:t>
            </a:r>
            <a:br>
              <a:rPr lang="es-ES" sz="3000" dirty="0" smtClean="0">
                <a:latin typeface="Lucida Sans"/>
                <a:cs typeface="Lucida Sans"/>
              </a:rPr>
            </a:br>
            <a:r>
              <a:rPr lang="es-ES" sz="3000" dirty="0" smtClean="0">
                <a:latin typeface="Lucida Sans"/>
                <a:cs typeface="Lucida Sans"/>
              </a:rPr>
              <a:t>o TIFF. JPEG es el formato preferido.</a:t>
            </a:r>
          </a:p>
          <a:p>
            <a:pPr>
              <a:spcBef>
                <a:spcPct val="50000"/>
              </a:spcBef>
            </a:pPr>
            <a:r>
              <a:rPr lang="es-ES" sz="3000" dirty="0" smtClean="0">
                <a:latin typeface="Lucida Sans"/>
                <a:cs typeface="Lucida Sans"/>
              </a:rPr>
              <a:t>Tenga en cuenta el tamaño de la imagen que está importando. El promedio de una fotografía a color (5x7 pulgadas a 180 dpi) es de alrededor de 3Mb</a:t>
            </a:r>
          </a:p>
          <a:p>
            <a:pPr>
              <a:spcBef>
                <a:spcPct val="50000"/>
              </a:spcBef>
            </a:pPr>
            <a:r>
              <a:rPr lang="es-ES" sz="3000" dirty="0" smtClean="0">
                <a:latin typeface="Lucida Sans"/>
                <a:cs typeface="Lucida Sans"/>
              </a:rPr>
              <a:t>(1 Mb para escala de grises de una foto en blanco y negro). </a:t>
            </a:r>
          </a:p>
          <a:p>
            <a:pPr>
              <a:spcBef>
                <a:spcPct val="50000"/>
              </a:spcBef>
            </a:pPr>
            <a:r>
              <a:rPr lang="es-ES" sz="3000" dirty="0" smtClean="0">
                <a:latin typeface="Lucida Sans"/>
                <a:cs typeface="Lucida Sans"/>
              </a:rPr>
              <a:t>No use imágenes de Internet.</a:t>
            </a:r>
            <a:endParaRPr lang="es-ES" sz="3000" dirty="0">
              <a:latin typeface="Lucida Sans"/>
              <a:cs typeface="Lucida Sans"/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21183600" y="26670000"/>
            <a:ext cx="5410200" cy="19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prstTxWarp prst="textNoShape">
              <a:avLst/>
            </a:prstTxWarp>
            <a:spAutoFit/>
          </a:bodyPr>
          <a:lstStyle/>
          <a:p>
            <a:pPr algn="r"/>
            <a:r>
              <a:rPr lang="es-ES_tradnl" sz="2000" dirty="0"/>
              <a:t>Los pies de grabado </a:t>
            </a:r>
            <a:r>
              <a:rPr lang="es-ES_tradnl" sz="2000" dirty="0" smtClean="0"/>
              <a:t> o </a:t>
            </a:r>
            <a:r>
              <a:rPr lang="es-ES_tradnl" sz="2000" dirty="0"/>
              <a:t> </a:t>
            </a:r>
            <a:r>
              <a:rPr lang="es-ES_tradnl" sz="2000" dirty="0" smtClean="0"/>
              <a:t>de foto  se deben escribir </a:t>
            </a:r>
            <a:r>
              <a:rPr lang="es-ES_tradnl" sz="2000" dirty="0"/>
              <a:t>en Lucida Sans Italic, entre 18 y 24 puntos. </a:t>
            </a:r>
            <a:r>
              <a:rPr lang="es-ES_tradnl" sz="2000" dirty="0" smtClean="0"/>
              <a:t>Debe ir alineado </a:t>
            </a:r>
            <a:r>
              <a:rPr lang="es-ES_tradnl" sz="2000" dirty="0"/>
              <a:t>a la derecha. El pie de </a:t>
            </a:r>
            <a:r>
              <a:rPr lang="es-ES_tradnl" sz="2000" dirty="0" smtClean="0"/>
              <a:t>foto se </a:t>
            </a:r>
            <a:r>
              <a:rPr lang="es-ES_tradnl" sz="2000" dirty="0"/>
              <a:t>inicia a la derecha en la parte alta de la fotografía o gráfica</a:t>
            </a:r>
            <a:r>
              <a:rPr lang="es-ES_tradnl" sz="2000" dirty="0" smtClean="0"/>
              <a:t>.</a:t>
            </a:r>
            <a:endParaRPr lang="en-US" sz="2000" dirty="0"/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1295400" y="1295400"/>
            <a:ext cx="38938200" cy="41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15720"/>
              </a:lnSpc>
            </a:pPr>
            <a:r>
              <a:rPr lang="es-ES_tradnl" sz="10800" b="1" dirty="0" smtClean="0">
                <a:solidFill>
                  <a:srgbClr val="000090"/>
                </a:solidFill>
                <a:latin typeface="Calibri"/>
                <a:cs typeface="Arial Narrow"/>
              </a:rPr>
              <a:t>Escriba el t</a:t>
            </a:r>
            <a:r>
              <a:rPr lang="es-ES" sz="10800" b="1" dirty="0" smtClean="0">
                <a:solidFill>
                  <a:srgbClr val="000090"/>
                </a:solidFill>
                <a:latin typeface="Calibri"/>
                <a:cs typeface="Arial Narrow"/>
              </a:rPr>
              <a:t>í</a:t>
            </a:r>
            <a:r>
              <a:rPr lang="es-ES_tradnl" sz="10800" b="1" dirty="0" err="1" smtClean="0">
                <a:solidFill>
                  <a:srgbClr val="000090"/>
                </a:solidFill>
                <a:latin typeface="Calibri"/>
                <a:cs typeface="Arial Narrow"/>
              </a:rPr>
              <a:t>tulo</a:t>
            </a:r>
            <a:r>
              <a:rPr lang="es-ES_tradnl" sz="10800" b="1" dirty="0" smtClean="0">
                <a:solidFill>
                  <a:srgbClr val="000090"/>
                </a:solidFill>
                <a:latin typeface="Calibri"/>
                <a:cs typeface="Arial Narrow"/>
              </a:rPr>
              <a:t> de su póster en una fuente condensada en negritas</a:t>
            </a:r>
            <a:endParaRPr lang="en-US" sz="10800" b="1" dirty="0" smtClean="0">
              <a:solidFill>
                <a:srgbClr val="000090"/>
              </a:solidFill>
              <a:latin typeface="Calibri"/>
              <a:cs typeface="Arial Narrow"/>
            </a:endParaRPr>
          </a:p>
          <a:p>
            <a:pPr>
              <a:lnSpc>
                <a:spcPts val="15720"/>
              </a:lnSpc>
            </a:pPr>
            <a:endParaRPr lang="en-US" sz="14000" b="1" dirty="0" smtClean="0">
              <a:solidFill>
                <a:srgbClr val="000090"/>
              </a:solidFill>
              <a:latin typeface="Calibri"/>
              <a:cs typeface="Arial Narrow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810000" y="3581400"/>
            <a:ext cx="34151475" cy="22718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600200" indent="-16002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7100" indent="-13335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34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467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96012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00584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0515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109728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11430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s-ES" sz="8800" dirty="0" smtClean="0">
                <a:solidFill>
                  <a:srgbClr val="D1921E"/>
                </a:solidFill>
                <a:latin typeface="Calibri"/>
              </a:rPr>
              <a:t>El subtítulo va aquí. Imprima al 100%. Las gráficas no resultarán cortadas.</a:t>
            </a:r>
            <a:endParaRPr lang="es-ES" sz="8800" dirty="0">
              <a:solidFill>
                <a:srgbClr val="D1921E"/>
              </a:solidFill>
              <a:latin typeface="Calibri"/>
            </a:endParaRPr>
          </a:p>
        </p:txBody>
      </p:sp>
      <p:pic>
        <p:nvPicPr>
          <p:cNvPr id="4" name="Picture 3" descr="MG_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00" y="17708880"/>
            <a:ext cx="12847320" cy="1284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NR48x48po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ANR48x48poster.potx</Template>
  <TotalTime>2243</TotalTime>
  <Words>598</Words>
  <Application>Microsoft Macintosh PowerPoint</Application>
  <PresentationFormat>Custom</PresentationFormat>
  <Paragraphs>36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ANR48x48poster</vt:lpstr>
      <vt:lpstr>PowerPoint Presentation</vt:lpstr>
      <vt:lpstr>PowerPoint Presentation</vt:lpstr>
    </vt:vector>
  </TitlesOfParts>
  <Company>ANR Communication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Celeste</dc:creator>
  <cp:lastModifiedBy>Celeste Rusconi</cp:lastModifiedBy>
  <cp:revision>67</cp:revision>
  <cp:lastPrinted>2015-01-22T23:36:03Z</cp:lastPrinted>
  <dcterms:created xsi:type="dcterms:W3CDTF">2010-03-01T18:54:22Z</dcterms:created>
  <dcterms:modified xsi:type="dcterms:W3CDTF">2015-01-27T20:10:55Z</dcterms:modified>
</cp:coreProperties>
</file>