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76" r:id="rId2"/>
    <p:sldId id="261" r:id="rId3"/>
    <p:sldId id="262" r:id="rId4"/>
    <p:sldId id="267" r:id="rId5"/>
    <p:sldId id="269" r:id="rId6"/>
    <p:sldId id="266" r:id="rId7"/>
    <p:sldId id="274" r:id="rId8"/>
    <p:sldId id="277" r:id="rId9"/>
    <p:sldId id="319" r:id="rId10"/>
    <p:sldId id="278" r:id="rId11"/>
    <p:sldId id="281" r:id="rId12"/>
    <p:sldId id="282" r:id="rId13"/>
    <p:sldId id="284" r:id="rId14"/>
    <p:sldId id="285" r:id="rId15"/>
    <p:sldId id="286" r:id="rId16"/>
    <p:sldId id="287" r:id="rId17"/>
    <p:sldId id="289" r:id="rId18"/>
    <p:sldId id="290" r:id="rId19"/>
    <p:sldId id="292" r:id="rId20"/>
    <p:sldId id="293" r:id="rId21"/>
    <p:sldId id="294" r:id="rId22"/>
    <p:sldId id="298" r:id="rId23"/>
    <p:sldId id="302" r:id="rId24"/>
    <p:sldId id="295" r:id="rId25"/>
    <p:sldId id="296" r:id="rId26"/>
    <p:sldId id="320" r:id="rId27"/>
    <p:sldId id="305" r:id="rId28"/>
    <p:sldId id="318" r:id="rId29"/>
    <p:sldId id="307" r:id="rId30"/>
    <p:sldId id="308" r:id="rId31"/>
    <p:sldId id="312" r:id="rId32"/>
    <p:sldId id="315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72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23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36"/>
    </p:cViewPr>
  </p:sorterViewPr>
  <p:notesViewPr>
    <p:cSldViewPr>
      <p:cViewPr varScale="1">
        <p:scale>
          <a:sx n="55" d="100"/>
          <a:sy n="55" d="100"/>
        </p:scale>
        <p:origin x="-1782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dirty="0">
                <a:latin typeface="Calibri"/>
                <a:ea typeface="+mn-ea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Calibri" pitchFamily="34" charset="0"/>
              </a:defRPr>
            </a:lvl1pPr>
          </a:lstStyle>
          <a:p>
            <a:fld id="{CAF2A626-133D-40DF-805D-CBFF08FA9FC2}" type="datetimeFigureOut">
              <a:rPr lang="en-US"/>
              <a:pPr/>
              <a:t>2/29/2012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dirty="0">
                <a:latin typeface="Calibri"/>
                <a:ea typeface="+mn-ea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Calibri" pitchFamily="34" charset="0"/>
              </a:defRPr>
            </a:lvl1pPr>
          </a:lstStyle>
          <a:p>
            <a:fld id="{60C73772-02D1-4688-9EB9-D3BC225E57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2727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>
                <a:latin typeface="Calibri"/>
                <a:ea typeface="+mn-ea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dirty="0">
                <a:latin typeface="Calibri"/>
                <a:ea typeface="+mn-ea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dirty="0">
                <a:latin typeface="Calibri"/>
                <a:ea typeface="+mn-ea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Calibri" pitchFamily="34" charset="0"/>
              </a:defRPr>
            </a:lvl1pPr>
          </a:lstStyle>
          <a:p>
            <a:fld id="{5A37B1C9-1653-42A2-A605-CCD3EE6037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77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0"/>
        <a:cs typeface="Calibri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Calibri"/>
        <a:cs typeface="Calibri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Calibri"/>
        <a:cs typeface="Calibri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Calibri"/>
        <a:cs typeface="Calibri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Calibri"/>
        <a:cs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7328803-62C0-4D65-A2E8-8F1F3668E385}" type="slidenum">
              <a:rPr lang="en-US" sz="1200">
                <a:latin typeface="Calibri" pitchFamily="34" charset="0"/>
              </a:rPr>
              <a:pPr eaLnBrk="1" hangingPunct="1"/>
              <a:t>2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Calibri" pitchFamily="34" charset="0"/>
                <a:ea typeface="ＭＳ Ｐゴシック" pitchFamily="34" charset="-128"/>
              </a:rPr>
              <a:t>http://www.jonco48.com/blog/NO_20levee.jpg</a:t>
            </a: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9BDC520-AFA7-4FB4-A380-F66749EF06C6}" type="slidenum">
              <a:rPr lang="en-US" sz="1200">
                <a:latin typeface="Calibri" pitchFamily="34" charset="0"/>
              </a:rPr>
              <a:pPr eaLnBrk="1" hangingPunct="1"/>
              <a:t>22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Calibri" pitchFamily="34" charset="0"/>
                <a:ea typeface="ＭＳ Ｐゴシック" pitchFamily="34" charset="-128"/>
              </a:rPr>
              <a:t>http://fresnobeehive.com/photos/assets_c/2010/01/SAN%20JOAQUIN%20RIVER%20SCENIC%20blog-thumb-600x400-29968.jpg</a:t>
            </a:r>
          </a:p>
          <a:p>
            <a:r>
              <a:rPr lang="en-US" smtClean="0">
                <a:latin typeface="Calibri" pitchFamily="34" charset="0"/>
                <a:ea typeface="ＭＳ Ｐゴシック" pitchFamily="34" charset="-128"/>
              </a:rPr>
              <a:t>http://www.treehugger.com/Bristol-Bay-Sockeye-Salmon.jpg</a:t>
            </a: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A46C10D-3EEC-49F8-9D24-86A59758DC35}" type="slidenum">
              <a:rPr lang="en-US" sz="1200">
                <a:latin typeface="Calibri" pitchFamily="34" charset="0"/>
              </a:rPr>
              <a:pPr eaLnBrk="1" hangingPunct="1"/>
              <a:t>23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A5B616A-DC2B-43A0-9C4E-85F1E85FFE4A}" type="slidenum">
              <a:rPr lang="en-US" sz="1200">
                <a:latin typeface="Calibri" pitchFamily="34" charset="0"/>
              </a:rPr>
              <a:pPr eaLnBrk="1" hangingPunct="1"/>
              <a:t>25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27A6C44-7BB2-4547-A1F3-D11999865A4D}" type="slidenum">
              <a:rPr lang="en-US" sz="1200">
                <a:latin typeface="Calibri" pitchFamily="34" charset="0"/>
              </a:rPr>
              <a:pPr eaLnBrk="1" hangingPunct="1"/>
              <a:t>30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5F055EB-48BE-4491-BB3F-CDC54B6D919D}" type="slidenum">
              <a:rPr lang="en-US" sz="1200">
                <a:latin typeface="Calibri" pitchFamily="34" charset="0"/>
              </a:rPr>
              <a:pPr eaLnBrk="1" hangingPunct="1"/>
              <a:t>31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5C0E24B-B520-48DD-88FA-CE171CB26A66}" type="slidenum">
              <a:rPr lang="en-US" sz="1200">
                <a:latin typeface="Calibri" pitchFamily="34" charset="0"/>
              </a:rPr>
              <a:pPr eaLnBrk="1" hangingPunct="1"/>
              <a:t>3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>
                <a:latin typeface="Calibri" pitchFamily="34" charset="0"/>
                <a:ea typeface="ＭＳ Ｐゴシック" pitchFamily="34" charset="-128"/>
              </a:rPr>
              <a:t>http://www.saulsteinbergfoundation.org/gallery/gallery_girlbath.jpg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34E5C14-6A5E-4528-94B6-E01408BE29A2}" type="slidenum">
              <a:rPr lang="en-US" sz="1200">
                <a:latin typeface="Calibri" pitchFamily="34" charset="0"/>
              </a:rPr>
              <a:pPr eaLnBrk="1" hangingPunct="1"/>
              <a:t>4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>
                <a:latin typeface="Calibri" pitchFamily="34" charset="0"/>
                <a:ea typeface="ＭＳ Ｐゴシック" pitchFamily="34" charset="-128"/>
              </a:rPr>
              <a:t>http://www.saulsteinbergfoundation.org/gallery/gallery_girlbath.jpg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E1143A1-2C58-4484-BB06-970C8B7D7571}" type="slidenum">
              <a:rPr lang="en-US" sz="1200">
                <a:latin typeface="Calibri" pitchFamily="34" charset="0"/>
              </a:rPr>
              <a:pPr eaLnBrk="1" hangingPunct="1"/>
              <a:t>5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>
                <a:latin typeface="Calibri" pitchFamily="34" charset="0"/>
                <a:ea typeface="ＭＳ Ｐゴシック" pitchFamily="34" charset="-128"/>
              </a:rPr>
              <a:t>http://www.saulsteinbergfoundation.org/gallery/gallery_girlbath.jpg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AFD55F7-8833-4EE0-8EEE-EF29478318B2}" type="slidenum">
              <a:rPr lang="en-US" sz="1200">
                <a:latin typeface="Calibri" pitchFamily="34" charset="0"/>
              </a:rPr>
              <a:pPr eaLnBrk="1" hangingPunct="1"/>
              <a:t>6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>
                <a:latin typeface="Calibri" pitchFamily="34" charset="0"/>
                <a:ea typeface="ＭＳ Ｐゴシック" pitchFamily="34" charset="-128"/>
              </a:rPr>
              <a:t>http://www.saulsteinbergfoundation.org/gallery/gallery_girlbath.jpg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6ABF26F-6C8C-446A-94E1-715813327E5D}" type="slidenum">
              <a:rPr lang="en-US" sz="1200">
                <a:latin typeface="Calibri" pitchFamily="34" charset="0"/>
              </a:rPr>
              <a:pPr eaLnBrk="1" hangingPunct="1"/>
              <a:t>7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>
                <a:latin typeface="Calibri" pitchFamily="34" charset="0"/>
                <a:ea typeface="ＭＳ Ｐゴシック" pitchFamily="34" charset="-128"/>
              </a:rPr>
              <a:t>http://www.saulsteinbergfoundation.org/gallery/gallery_girlbath.jpg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A6A0B1A-66BE-4615-A333-9A44394C9BFE}" type="slidenum">
              <a:rPr lang="en-US" sz="1200">
                <a:latin typeface="Calibri" pitchFamily="34" charset="0"/>
              </a:rPr>
              <a:pPr eaLnBrk="1" hangingPunct="1"/>
              <a:t>10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990C288-F401-44DB-8888-9D22E0E27752}" type="slidenum">
              <a:rPr lang="en-US" sz="1200">
                <a:latin typeface="Calibri" pitchFamily="34" charset="0"/>
              </a:rPr>
              <a:pPr eaLnBrk="1" hangingPunct="1"/>
              <a:t>13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3758DF1-2F13-401A-92AC-FEE194A60AF0}" type="slidenum">
              <a:rPr lang="en-US" sz="1200">
                <a:latin typeface="Calibri" pitchFamily="34" charset="0"/>
              </a:rPr>
              <a:pPr eaLnBrk="1" hangingPunct="1"/>
              <a:t>14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16FCDD-6644-4B1C-ABF6-728A213CBE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327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E953CB-3960-4840-976A-7559AAFD5C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685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161098-C52A-4F04-9963-099CB08F41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5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943497-F33B-4208-A871-56A1756003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80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7B2AD4-BC2D-403A-A15F-CAFF2EA50C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499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0409A8-A960-4D89-8039-CAF9BF8301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50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342BF-266B-4E1C-AE8D-78FC9CBADB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419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28FA7-05A3-4F49-86A3-E76009AA4E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454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A4E41C-1D08-480D-8040-2CF1FA584A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10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0A40AA-18A7-4A7C-A424-B1EB44F550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14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0B3EFF-16C9-44A8-9323-F581B1AFE6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390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dirty="0">
                <a:latin typeface="Calibri"/>
                <a:ea typeface="+mn-ea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latin typeface="Calibri"/>
                <a:ea typeface="+mn-ea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pitchFamily="34" charset="0"/>
                <a:cs typeface="Calibri" pitchFamily="34" charset="0"/>
              </a:defRPr>
            </a:lvl1pPr>
          </a:lstStyle>
          <a:p>
            <a:fld id="{3387F90C-A8DD-4B26-AE0A-B43592DD83E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/>
          <a:ea typeface="ＭＳ Ｐゴシック" charset="0"/>
          <a:cs typeface="Calibri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/>
          <a:ea typeface="ＭＳ Ｐゴシック" charset="0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/>
          <a:ea typeface="Calibri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Calibri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Calibri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/>
          <a:ea typeface="Calibri"/>
          <a:cs typeface="Calibri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2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bkgndDk.KhakiLt.Khaki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7859" y="0"/>
            <a:ext cx="83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1295400" y="7620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57200" lvl="1" indent="0" eaLnBrk="1" hangingPunct="1">
              <a:buClr>
                <a:schemeClr val="tx1"/>
              </a:buClr>
              <a:buFontTx/>
              <a:buNone/>
              <a:defRPr/>
            </a:pPr>
            <a:endParaRPr lang="en-US" sz="2400" dirty="0" smtClean="0">
              <a:latin typeface="Calibri"/>
              <a:ea typeface="Calibri"/>
              <a:cs typeface="Calibri"/>
            </a:endParaRPr>
          </a:p>
          <a:p>
            <a:pPr marL="0" lvl="1" indent="0" eaLnBrk="1" hangingPunct="1">
              <a:spcBef>
                <a:spcPts val="0"/>
              </a:spcBef>
              <a:buClr>
                <a:schemeClr val="tx1"/>
              </a:buClr>
              <a:buFontTx/>
              <a:buNone/>
              <a:defRPr/>
            </a:pPr>
            <a:r>
              <a:rPr lang="en-US" sz="18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Chapter 3</a:t>
            </a:r>
          </a:p>
          <a:p>
            <a:pPr marL="0" lvl="1" indent="0" eaLnBrk="1" hangingPunct="1">
              <a:spcBef>
                <a:spcPts val="0"/>
              </a:spcBef>
              <a:buClr>
                <a:schemeClr val="tx1"/>
              </a:buClr>
              <a:buFontTx/>
              <a:buNone/>
              <a:defRPr/>
            </a:pPr>
            <a:r>
              <a:rPr lang="en-US" sz="1800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Water and hydrology</a:t>
            </a:r>
          </a:p>
          <a:p>
            <a:pPr marL="0" lvl="1" indent="0" eaLnBrk="1" hangingPunct="1">
              <a:spcBef>
                <a:spcPts val="0"/>
              </a:spcBef>
              <a:buClr>
                <a:schemeClr val="tx1"/>
              </a:buClr>
              <a:buFontTx/>
              <a:buNone/>
              <a:defRPr/>
            </a:pPr>
            <a:r>
              <a:rPr lang="en-US" sz="1800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The Water Molecule</a:t>
            </a:r>
          </a:p>
          <a:p>
            <a:pPr marL="0" lvl="1" indent="0" eaLnBrk="1" hangingPunct="1">
              <a:spcBef>
                <a:spcPts val="0"/>
              </a:spcBef>
              <a:buClr>
                <a:schemeClr val="tx1"/>
              </a:buClr>
              <a:buFontTx/>
              <a:buNone/>
              <a:defRPr/>
            </a:pPr>
            <a:r>
              <a:rPr lang="en-US" sz="1800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The Water Cycle</a:t>
            </a:r>
          </a:p>
          <a:p>
            <a:pPr marL="0" lvl="1" indent="0" eaLnBrk="1" hangingPunct="1">
              <a:spcBef>
                <a:spcPts val="0"/>
              </a:spcBef>
              <a:buClr>
                <a:schemeClr val="tx1"/>
              </a:buClr>
              <a:buFontTx/>
              <a:buNone/>
              <a:defRPr/>
            </a:pPr>
            <a:r>
              <a:rPr lang="en-US" sz="1800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Stream Processes</a:t>
            </a:r>
          </a:p>
          <a:p>
            <a:pPr marL="0" lvl="1" indent="0" eaLnBrk="1" hangingPunct="1">
              <a:spcBef>
                <a:spcPts val="0"/>
              </a:spcBef>
              <a:buClr>
                <a:schemeClr val="tx1"/>
              </a:buClr>
              <a:buFontTx/>
              <a:buNone/>
              <a:defRPr/>
            </a:pPr>
            <a:r>
              <a:rPr lang="en-US" sz="1800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The Path of a River</a:t>
            </a:r>
          </a:p>
          <a:p>
            <a:pPr marL="0" lvl="1" indent="0" eaLnBrk="1" hangingPunct="1">
              <a:spcBef>
                <a:spcPts val="0"/>
              </a:spcBef>
              <a:buClr>
                <a:schemeClr val="tx1"/>
              </a:buClr>
              <a:buFontTx/>
              <a:buNone/>
              <a:defRPr/>
            </a:pPr>
            <a:r>
              <a:rPr lang="en-US" sz="1800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River Derivatives</a:t>
            </a:r>
          </a:p>
          <a:p>
            <a:pPr marL="0" lvl="1" indent="0" eaLnBrk="1" hangingPunct="1">
              <a:spcBef>
                <a:spcPts val="0"/>
              </a:spcBef>
              <a:buClr>
                <a:schemeClr val="tx1"/>
              </a:buClr>
              <a:buFontTx/>
              <a:buNone/>
              <a:defRPr/>
            </a:pPr>
            <a:r>
              <a:rPr lang="en-US" sz="1800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California's Lakes</a:t>
            </a:r>
          </a:p>
          <a:p>
            <a:pPr marL="0" lvl="1" indent="0" eaLnBrk="1" hangingPunct="1">
              <a:spcBef>
                <a:spcPts val="0"/>
              </a:spcBef>
              <a:buClr>
                <a:schemeClr val="tx1"/>
              </a:buClr>
              <a:buFontTx/>
              <a:buNone/>
              <a:defRPr/>
            </a:pPr>
            <a:r>
              <a:rPr lang="en-US" sz="1800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Aquatic Ecosystem Management</a:t>
            </a:r>
          </a:p>
          <a:p>
            <a:pPr marL="0" lvl="1" indent="0" eaLnBrk="1" hangingPunct="1">
              <a:spcBef>
                <a:spcPts val="0"/>
              </a:spcBef>
              <a:buClr>
                <a:schemeClr val="tx1"/>
              </a:buClr>
              <a:buFontTx/>
              <a:buNone/>
              <a:defRPr/>
            </a:pPr>
            <a:r>
              <a:rPr lang="en-US" sz="1800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Challenges for the Future</a:t>
            </a:r>
          </a:p>
          <a:p>
            <a:pPr marL="609600" indent="-609600" eaLnBrk="1" hangingPunct="1">
              <a:buClr>
                <a:schemeClr val="tx1"/>
              </a:buClr>
              <a:buFontTx/>
              <a:buNone/>
              <a:defRPr/>
            </a:pPr>
            <a:endParaRPr lang="en-US" sz="1800" dirty="0">
              <a:latin typeface="Calibri"/>
              <a:cs typeface="Calibri"/>
            </a:endParaRPr>
          </a:p>
        </p:txBody>
      </p:sp>
      <p:sp>
        <p:nvSpPr>
          <p:cNvPr id="15364" name="TextBox 1"/>
          <p:cNvSpPr txBox="1">
            <a:spLocks noChangeArrowheads="1"/>
          </p:cNvSpPr>
          <p:nvPr/>
        </p:nvSpPr>
        <p:spPr bwMode="auto">
          <a:xfrm>
            <a:off x="-1422400" y="30353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8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114800"/>
            <a:ext cx="3429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PbkgndDk.KhakiLt.Khaki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7859" y="0"/>
            <a:ext cx="83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1"/>
          <p:cNvSpPr>
            <a:spLocks noChangeArrowheads="1"/>
          </p:cNvSpPr>
          <p:nvPr/>
        </p:nvSpPr>
        <p:spPr bwMode="auto">
          <a:xfrm>
            <a:off x="533400" y="152400"/>
            <a:ext cx="4724400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tabLst>
                <a:tab pos="228600" algn="l"/>
                <a:tab pos="1143000" algn="l"/>
              </a:tabLst>
            </a:pPr>
            <a:r>
              <a:rPr lang="en-US" b="1">
                <a:latin typeface="Calibri" pitchFamily="34" charset="0"/>
                <a:cs typeface="Calibri" pitchFamily="34" charset="0"/>
              </a:rPr>
              <a:t>Stream Processes</a:t>
            </a:r>
          </a:p>
          <a:p>
            <a:pPr marL="800100" lvl="1" indent="-342900">
              <a:buFont typeface="Arial" pitchFamily="34" charset="0"/>
              <a:buAutoNum type="alphaLcPeriod"/>
              <a:tabLst>
                <a:tab pos="228600" algn="l"/>
                <a:tab pos="1143000" algn="l"/>
              </a:tabLst>
            </a:pPr>
            <a:r>
              <a:rPr lang="en-US">
                <a:latin typeface="Calibri" pitchFamily="34" charset="0"/>
                <a:cs typeface="Calibri" pitchFamily="34" charset="0"/>
              </a:rPr>
              <a:t>stream classification by watershed type</a:t>
            </a:r>
          </a:p>
          <a:p>
            <a:pPr marL="1200150" lvl="2" indent="-285750" eaLnBrk="0" hangingPunct="0">
              <a:buFont typeface="Arial" pitchFamily="34" charset="0"/>
              <a:buChar char="•"/>
              <a:tabLst>
                <a:tab pos="228600" algn="l"/>
                <a:tab pos="1143000" algn="l"/>
              </a:tabLst>
            </a:pPr>
            <a:r>
              <a:rPr lang="en-US">
                <a:latin typeface="Calibri" pitchFamily="34" charset="0"/>
                <a:cs typeface="Calibri" pitchFamily="34" charset="0"/>
              </a:rPr>
              <a:t>watershed is portion of land for which all rainfall  drains through a common stream point</a:t>
            </a:r>
          </a:p>
          <a:p>
            <a:pPr marL="1200150" lvl="2" indent="-285750" eaLnBrk="0" hangingPunct="0">
              <a:buFont typeface="Arial" pitchFamily="34" charset="0"/>
              <a:buChar char="•"/>
              <a:tabLst>
                <a:tab pos="228600" algn="l"/>
                <a:tab pos="1143000" algn="l"/>
              </a:tabLst>
            </a:pPr>
            <a:r>
              <a:rPr lang="en-US">
                <a:latin typeface="Calibri" pitchFamily="34" charset="0"/>
                <a:cs typeface="Calibri" pitchFamily="34" charset="0"/>
              </a:rPr>
              <a:t>provides water and anything else that can be  transported downstream by water </a:t>
            </a:r>
          </a:p>
          <a:p>
            <a:pPr marL="800100" lvl="1" indent="-342900">
              <a:lnSpc>
                <a:spcPct val="150000"/>
              </a:lnSpc>
              <a:buFont typeface="Arial" pitchFamily="34" charset="0"/>
              <a:buAutoNum type="alphaLcPeriod"/>
              <a:tabLst>
                <a:tab pos="228600" algn="l"/>
                <a:tab pos="1143000" algn="l"/>
              </a:tabLst>
            </a:pPr>
            <a:endParaRPr lang="en-US"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itchFamily="34" charset="0"/>
              <a:buAutoNum type="alphaLcPeriod"/>
              <a:tabLst>
                <a:tab pos="228600" algn="l"/>
                <a:tab pos="1143000" algn="l"/>
              </a:tabLst>
            </a:pPr>
            <a:endParaRPr lang="en-US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152400"/>
            <a:ext cx="364648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38600" y="3810000"/>
            <a:ext cx="5105400" cy="29781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0100" lvl="1" indent="-342900">
              <a:buFont typeface="+mj-lt"/>
              <a:buAutoNum type="alphaLcPeriod" startAt="2"/>
              <a:tabLst>
                <a:tab pos="228600" algn="l"/>
                <a:tab pos="457200" algn="l"/>
              </a:tabLst>
              <a:defRPr/>
            </a:pPr>
            <a:r>
              <a:rPr lang="en-US" dirty="0">
                <a:latin typeface="Calibri"/>
                <a:ea typeface="ＭＳ Ｐゴシック" charset="0"/>
                <a:cs typeface="Calibri"/>
              </a:rPr>
              <a:t>stream classification by stream order</a:t>
            </a:r>
          </a:p>
          <a:p>
            <a:pPr marL="1200150" lvl="2" indent="-285750">
              <a:buFont typeface="Arial"/>
              <a:buChar char="•"/>
              <a:tabLst>
                <a:tab pos="228600" algn="l"/>
                <a:tab pos="457200" algn="l"/>
              </a:tabLst>
              <a:defRPr/>
            </a:pPr>
            <a:r>
              <a:rPr lang="en-US" dirty="0">
                <a:latin typeface="Calibri"/>
                <a:ea typeface="ＭＳ Ｐゴシック" charset="0"/>
                <a:cs typeface="Calibri"/>
              </a:rPr>
              <a:t>number streams beginning with small headwater streams</a:t>
            </a:r>
          </a:p>
          <a:p>
            <a:pPr marL="1657350" lvl="3" indent="-285750" eaLnBrk="0" hangingPunct="0">
              <a:buFont typeface="Courier New"/>
              <a:buChar char="o"/>
              <a:tabLst>
                <a:tab pos="228600" algn="l"/>
                <a:tab pos="457200" algn="l"/>
              </a:tabLst>
              <a:defRPr/>
            </a:pPr>
            <a:r>
              <a:rPr lang="en-US" dirty="0">
                <a:latin typeface="Calibri"/>
                <a:ea typeface="ＭＳ Ｐゴシック" charset="0"/>
                <a:cs typeface="Calibri"/>
              </a:rPr>
              <a:t>two streams of equal order combine to form a stream of the next highest order</a:t>
            </a:r>
          </a:p>
          <a:p>
            <a:pPr marL="2114550" lvl="4" indent="-285750" eaLnBrk="0" hangingPunct="0">
              <a:buFont typeface="Wingdings" charset="2"/>
              <a:buChar char="Ø"/>
              <a:tabLst>
                <a:tab pos="228600" algn="l"/>
                <a:tab pos="457200" algn="l"/>
              </a:tabLst>
              <a:defRPr/>
            </a:pPr>
            <a:r>
              <a:rPr lang="en-US" dirty="0">
                <a:latin typeface="Calibri"/>
                <a:ea typeface="ＭＳ Ｐゴシック" charset="0"/>
                <a:cs typeface="Calibri"/>
              </a:rPr>
              <a:t>ex. two first order streams combine to form second order stream</a:t>
            </a:r>
          </a:p>
          <a:p>
            <a:pPr lvl="1" eaLnBrk="0" hangingPunct="0">
              <a:lnSpc>
                <a:spcPct val="150000"/>
              </a:lnSpc>
              <a:buFont typeface="Courier New" charset="0"/>
              <a:buChar char="o"/>
              <a:tabLst>
                <a:tab pos="228600" algn="l"/>
                <a:tab pos="457200" algn="l"/>
              </a:tabLst>
              <a:defRPr/>
            </a:pPr>
            <a:endParaRPr lang="en-US" dirty="0">
              <a:latin typeface="Calibri"/>
              <a:ea typeface="ＭＳ Ｐゴシック" charset="0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6"/>
          <p:cNvSpPr>
            <a:spLocks noChangeArrowheads="1"/>
          </p:cNvSpPr>
          <p:nvPr/>
        </p:nvSpPr>
        <p:spPr bwMode="auto">
          <a:xfrm>
            <a:off x="685800" y="152400"/>
            <a:ext cx="44196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eaLnBrk="0" hangingPunct="0">
              <a:buFont typeface="Arial" pitchFamily="34" charset="0"/>
              <a:buAutoNum type="alphaLcPeriod" startAt="3"/>
              <a:tabLst>
                <a:tab pos="228600" algn="l"/>
                <a:tab pos="457200" algn="l"/>
              </a:tabLst>
            </a:pPr>
            <a:r>
              <a:rPr lang="en-US">
                <a:latin typeface="Calibri" pitchFamily="34" charset="0"/>
                <a:cs typeface="Calibri" pitchFamily="34" charset="0"/>
              </a:rPr>
              <a:t>bio inputs from nearby terrestrial ecosystems</a:t>
            </a:r>
          </a:p>
          <a:p>
            <a:pPr marL="742950" lvl="1" indent="-285750" eaLnBrk="0" hangingPunct="0">
              <a:buFont typeface="Arial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en-US">
                <a:latin typeface="Calibri" pitchFamily="34" charset="0"/>
                <a:cs typeface="Calibri" pitchFamily="34" charset="0"/>
              </a:rPr>
              <a:t>food and nutrients from immediate riparian zone</a:t>
            </a:r>
          </a:p>
          <a:p>
            <a:pPr marL="742950" lvl="1" indent="-285750" eaLnBrk="0" hangingPunct="0">
              <a:buFont typeface="Arial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en-US">
                <a:latin typeface="Calibri" pitchFamily="34" charset="0"/>
                <a:cs typeface="Calibri" pitchFamily="34" charset="0"/>
              </a:rPr>
              <a:t>leaf litter</a:t>
            </a:r>
          </a:p>
          <a:p>
            <a:pPr marL="742950" lvl="1" indent="-285750" eaLnBrk="0" hangingPunct="0">
              <a:buFont typeface="Arial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en-US">
                <a:latin typeface="Calibri" pitchFamily="34" charset="0"/>
                <a:cs typeface="Calibri" pitchFamily="34" charset="0"/>
              </a:rPr>
              <a:t>trees and branches, large woody debris provides source of nutrients and shapes stream channel</a:t>
            </a: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4495800" y="3810000"/>
            <a:ext cx="47244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eaLnBrk="0" hangingPunct="0">
              <a:buFont typeface="Arial" pitchFamily="34" charset="0"/>
              <a:buAutoNum type="alphaLcPeriod" startAt="4"/>
              <a:tabLst>
                <a:tab pos="228600" algn="l"/>
                <a:tab pos="685800" algn="l"/>
              </a:tabLst>
            </a:pPr>
            <a:r>
              <a:rPr lang="en-US">
                <a:latin typeface="Calibri" pitchFamily="34" charset="0"/>
                <a:cs typeface="Calibri" pitchFamily="34" charset="0"/>
              </a:rPr>
              <a:t>transport of aquatic invasive species </a:t>
            </a:r>
          </a:p>
          <a:p>
            <a:pPr marL="742950" lvl="1" indent="-285750" eaLnBrk="0" hangingPunct="0">
              <a:buFont typeface="Arial" pitchFamily="34" charset="0"/>
              <a:buChar char="•"/>
              <a:tabLst>
                <a:tab pos="228600" algn="l"/>
                <a:tab pos="685800" algn="l"/>
              </a:tabLst>
            </a:pPr>
            <a:r>
              <a:rPr lang="en-US">
                <a:latin typeface="Calibri" pitchFamily="34" charset="0"/>
                <a:cs typeface="Calibri" pitchFamily="34" charset="0"/>
              </a:rPr>
              <a:t>disrupts agriculture, shipping, water delivery, recreational and commercial fishing</a:t>
            </a:r>
          </a:p>
          <a:p>
            <a:pPr marL="742950" lvl="1" indent="-285750" eaLnBrk="0" hangingPunct="0">
              <a:buFont typeface="Arial" pitchFamily="34" charset="0"/>
              <a:buChar char="•"/>
              <a:tabLst>
                <a:tab pos="228600" algn="l"/>
                <a:tab pos="685800" algn="l"/>
              </a:tabLst>
            </a:pPr>
            <a:r>
              <a:rPr lang="en-US">
                <a:latin typeface="Calibri" pitchFamily="34" charset="0"/>
                <a:cs typeface="Calibri" pitchFamily="34" charset="0"/>
              </a:rPr>
              <a:t>undermines levees, docks and environmental restoration activities</a:t>
            </a:r>
          </a:p>
          <a:p>
            <a:pPr marL="742950" lvl="1" indent="-285750" eaLnBrk="0" hangingPunct="0">
              <a:buFont typeface="Arial" pitchFamily="34" charset="0"/>
              <a:buChar char="•"/>
              <a:tabLst>
                <a:tab pos="228600" algn="l"/>
                <a:tab pos="685800" algn="l"/>
              </a:tabLst>
            </a:pPr>
            <a:r>
              <a:rPr lang="en-US">
                <a:latin typeface="Calibri" pitchFamily="34" charset="0"/>
                <a:cs typeface="Calibri" pitchFamily="34" charset="0"/>
              </a:rPr>
              <a:t>impedes navigation and enjoyment of the state's waterways</a:t>
            </a:r>
          </a:p>
          <a:p>
            <a:pPr marL="742950" lvl="1" indent="-285750" eaLnBrk="0" hangingPunct="0">
              <a:buFont typeface="Arial" pitchFamily="34" charset="0"/>
              <a:buChar char="•"/>
              <a:tabLst>
                <a:tab pos="228600" algn="l"/>
                <a:tab pos="685800" algn="l"/>
              </a:tabLst>
            </a:pPr>
            <a:r>
              <a:rPr lang="en-US">
                <a:latin typeface="Calibri" pitchFamily="34" charset="0"/>
                <a:cs typeface="Calibri" pitchFamily="34" charset="0"/>
              </a:rPr>
              <a:t>damages native habitats and the species that depend on them</a:t>
            </a:r>
          </a:p>
        </p:txBody>
      </p:sp>
      <p:pic>
        <p:nvPicPr>
          <p:cNvPr id="8" name="Picture 7" descr="PPbkgndDk.KhakiLt.Khaki.pn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7859" y="0"/>
            <a:ext cx="83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962400"/>
            <a:ext cx="3506788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52400"/>
            <a:ext cx="3240088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675" y="152400"/>
            <a:ext cx="30829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838200" y="138113"/>
            <a:ext cx="4648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285750" indent="-285750" eaLnBrk="0" hangingPunct="0">
              <a:buFont typeface="Arial" pitchFamily="34" charset="0"/>
              <a:buChar char="•"/>
              <a:tabLst>
                <a:tab pos="228600" algn="l"/>
                <a:tab pos="1143000" algn="l"/>
              </a:tabLst>
            </a:pPr>
            <a:r>
              <a:rPr lang="en-US">
                <a:latin typeface="Calibri" pitchFamily="34" charset="0"/>
                <a:cs typeface="Calibri" pitchFamily="34" charset="0"/>
              </a:rPr>
              <a:t>ex. water hyacinth</a:t>
            </a:r>
          </a:p>
          <a:p>
            <a:pPr marL="742950" lvl="1" indent="-285750" eaLnBrk="0" hangingPunct="0">
              <a:buFont typeface="Courier New" pitchFamily="49" charset="0"/>
              <a:buChar char="o"/>
              <a:tabLst>
                <a:tab pos="228600" algn="l"/>
                <a:tab pos="1143000" algn="l"/>
              </a:tabLst>
            </a:pPr>
            <a:r>
              <a:rPr lang="en-US">
                <a:latin typeface="Calibri" pitchFamily="34" charset="0"/>
                <a:cs typeface="Calibri" pitchFamily="34" charset="0"/>
              </a:rPr>
              <a:t>introduced as ornamental plant for water gardens</a:t>
            </a:r>
          </a:p>
          <a:p>
            <a:pPr marL="742950" lvl="1" indent="-285750" eaLnBrk="0" hangingPunct="0">
              <a:buFont typeface="Courier New" pitchFamily="49" charset="0"/>
              <a:buChar char="o"/>
              <a:tabLst>
                <a:tab pos="228600" algn="l"/>
                <a:tab pos="1143000" algn="l"/>
              </a:tabLst>
            </a:pPr>
            <a:r>
              <a:rPr lang="en-US">
                <a:latin typeface="Calibri" pitchFamily="34" charset="0"/>
                <a:cs typeface="Calibri" pitchFamily="34" charset="0"/>
              </a:rPr>
              <a:t>in hot weather, can double the area it covers in ten days</a:t>
            </a:r>
          </a:p>
          <a:p>
            <a:pPr marL="742950" lvl="1" indent="-285750" eaLnBrk="0" hangingPunct="0">
              <a:buFont typeface="Courier New" pitchFamily="49" charset="0"/>
              <a:buChar char="o"/>
              <a:tabLst>
                <a:tab pos="228600" algn="l"/>
                <a:tab pos="1143000" algn="l"/>
              </a:tabLst>
            </a:pPr>
            <a:r>
              <a:rPr lang="en-US">
                <a:latin typeface="Calibri" pitchFamily="34" charset="0"/>
                <a:cs typeface="Calibri" pitchFamily="34" charset="0"/>
              </a:rPr>
              <a:t>blankets over 4,000 acres of Sacramento-San Joaquin Delta in summer</a:t>
            </a:r>
          </a:p>
        </p:txBody>
      </p:sp>
      <p:pic>
        <p:nvPicPr>
          <p:cNvPr id="8" name="Picture 7" descr="PPbkgndDk.KhakiLt.Khaki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7859" y="0"/>
            <a:ext cx="83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Rectangle 1"/>
          <p:cNvSpPr>
            <a:spLocks noChangeArrowheads="1"/>
          </p:cNvSpPr>
          <p:nvPr/>
        </p:nvSpPr>
        <p:spPr bwMode="auto">
          <a:xfrm>
            <a:off x="5430838" y="2438400"/>
            <a:ext cx="37338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eaLnBrk="0" hangingPunct="0">
              <a:buFont typeface="Arial" pitchFamily="34" charset="0"/>
              <a:buChar char="•"/>
              <a:tabLst>
                <a:tab pos="228600" algn="l"/>
                <a:tab pos="1143000" algn="l"/>
              </a:tabLst>
            </a:pPr>
            <a:r>
              <a:rPr lang="en-US">
                <a:latin typeface="Calibri" pitchFamily="34" charset="0"/>
                <a:cs typeface="Calibri" pitchFamily="34" charset="0"/>
              </a:rPr>
              <a:t>arundo</a:t>
            </a:r>
          </a:p>
          <a:p>
            <a:pPr marL="742950" lvl="1" indent="-285750" eaLnBrk="0" hangingPunct="0">
              <a:buFont typeface="Courier New" pitchFamily="49" charset="0"/>
              <a:buChar char="o"/>
              <a:tabLst>
                <a:tab pos="228600" algn="l"/>
                <a:tab pos="1143000" algn="l"/>
              </a:tabLst>
            </a:pPr>
            <a:r>
              <a:rPr lang="en-US">
                <a:latin typeface="Calibri" pitchFamily="34" charset="0"/>
                <a:cs typeface="Calibri" pitchFamily="34" charset="0"/>
              </a:rPr>
              <a:t>originally planted for erosion control</a:t>
            </a:r>
          </a:p>
          <a:p>
            <a:pPr marL="742950" lvl="1" indent="-285750" eaLnBrk="0" hangingPunct="0">
              <a:buFont typeface="Courier New" pitchFamily="49" charset="0"/>
              <a:buChar char="o"/>
              <a:tabLst>
                <a:tab pos="228600" algn="l"/>
                <a:tab pos="1143000" algn="l"/>
              </a:tabLst>
            </a:pPr>
            <a:r>
              <a:rPr lang="en-US">
                <a:latin typeface="Calibri" pitchFamily="34" charset="0"/>
                <a:cs typeface="Calibri" pitchFamily="34" charset="0"/>
              </a:rPr>
              <a:t>displaces native vegetation </a:t>
            </a:r>
          </a:p>
          <a:p>
            <a:pPr marL="742950" lvl="1" indent="-285750" eaLnBrk="0" hangingPunct="0">
              <a:buFont typeface="Courier New" pitchFamily="49" charset="0"/>
              <a:buChar char="o"/>
              <a:tabLst>
                <a:tab pos="228600" algn="l"/>
                <a:tab pos="1143000" algn="l"/>
              </a:tabLst>
            </a:pPr>
            <a:r>
              <a:rPr lang="en-US">
                <a:latin typeface="Calibri" pitchFamily="34" charset="0"/>
                <a:cs typeface="Calibri" pitchFamily="34" charset="0"/>
              </a:rPr>
              <a:t>increases flooding</a:t>
            </a:r>
          </a:p>
          <a:p>
            <a:pPr marL="742950" lvl="1" indent="-285750" eaLnBrk="0" hangingPunct="0">
              <a:buFont typeface="Courier New" pitchFamily="49" charset="0"/>
              <a:buChar char="o"/>
              <a:tabLst>
                <a:tab pos="228600" algn="l"/>
                <a:tab pos="1143000" algn="l"/>
              </a:tabLst>
            </a:pPr>
            <a:r>
              <a:rPr lang="en-US">
                <a:latin typeface="Calibri" pitchFamily="34" charset="0"/>
                <a:cs typeface="Calibri" pitchFamily="34" charset="0"/>
              </a:rPr>
              <a:t>increases siltation (deposition of silt in waterways)</a:t>
            </a:r>
          </a:p>
          <a:p>
            <a:pPr marL="742950" lvl="1" indent="-285750" eaLnBrk="0" hangingPunct="0">
              <a:buFont typeface="Courier New" pitchFamily="49" charset="0"/>
              <a:buChar char="o"/>
              <a:tabLst>
                <a:tab pos="228600" algn="l"/>
                <a:tab pos="1143000" algn="l"/>
              </a:tabLst>
            </a:pPr>
            <a:r>
              <a:rPr lang="en-US">
                <a:latin typeface="Calibri" pitchFamily="34" charset="0"/>
                <a:cs typeface="Calibri" pitchFamily="34" charset="0"/>
              </a:rPr>
              <a:t>degrades wildlife habitat</a:t>
            </a:r>
          </a:p>
        </p:txBody>
      </p:sp>
      <p:pic>
        <p:nvPicPr>
          <p:cNvPr id="3379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667000"/>
            <a:ext cx="3267075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Rectangle 3"/>
          <p:cNvSpPr>
            <a:spLocks noChangeArrowheads="1"/>
          </p:cNvSpPr>
          <p:nvPr/>
        </p:nvSpPr>
        <p:spPr bwMode="auto">
          <a:xfrm>
            <a:off x="838200" y="4953000"/>
            <a:ext cx="4572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eaLnBrk="0" hangingPunct="0">
              <a:buFont typeface="Arial" pitchFamily="34" charset="0"/>
              <a:buChar char="•"/>
              <a:tabLst>
                <a:tab pos="228600" algn="l"/>
                <a:tab pos="1143000" algn="l"/>
              </a:tabLst>
            </a:pPr>
            <a:r>
              <a:rPr lang="en-US">
                <a:latin typeface="Calibri" pitchFamily="34" charset="0"/>
                <a:cs typeface="Calibri" pitchFamily="34" charset="0"/>
              </a:rPr>
              <a:t>Asian overbite clam</a:t>
            </a:r>
          </a:p>
          <a:p>
            <a:pPr marL="742950" lvl="1" indent="-285750" eaLnBrk="0" hangingPunct="0">
              <a:buFont typeface="Courier New" pitchFamily="49" charset="0"/>
              <a:buChar char="o"/>
              <a:tabLst>
                <a:tab pos="228600" algn="l"/>
                <a:tab pos="1143000" algn="l"/>
              </a:tabLst>
            </a:pPr>
            <a:r>
              <a:rPr lang="en-US">
                <a:latin typeface="Calibri" pitchFamily="34" charset="0"/>
                <a:cs typeface="Calibri" pitchFamily="34" charset="0"/>
              </a:rPr>
              <a:t>hermaphroditic, reproduces rapidly</a:t>
            </a:r>
          </a:p>
          <a:p>
            <a:pPr marL="742950" lvl="1" indent="-285750" eaLnBrk="0" hangingPunct="0">
              <a:buFont typeface="Courier New" pitchFamily="49" charset="0"/>
              <a:buChar char="o"/>
              <a:tabLst>
                <a:tab pos="228600" algn="l"/>
                <a:tab pos="1143000" algn="l"/>
              </a:tabLst>
            </a:pPr>
            <a:r>
              <a:rPr lang="en-US">
                <a:latin typeface="Calibri" pitchFamily="34" charset="0"/>
                <a:cs typeface="Calibri" pitchFamily="34" charset="0"/>
              </a:rPr>
              <a:t>outcompetes native clams</a:t>
            </a:r>
          </a:p>
          <a:p>
            <a:pPr marL="742950" lvl="1" indent="-285750" eaLnBrk="0" hangingPunct="0">
              <a:buFont typeface="Courier New" pitchFamily="49" charset="0"/>
              <a:buChar char="o"/>
              <a:tabLst>
                <a:tab pos="228600" algn="l"/>
                <a:tab pos="1143000" algn="l"/>
              </a:tabLst>
            </a:pPr>
            <a:r>
              <a:rPr lang="en-US">
                <a:latin typeface="Calibri" pitchFamily="34" charset="0"/>
                <a:cs typeface="Calibri" pitchFamily="34" charset="0"/>
              </a:rPr>
              <a:t>clogs power plants</a:t>
            </a:r>
          </a:p>
          <a:p>
            <a:pPr marL="742950" lvl="1" indent="-285750" eaLnBrk="0" hangingPunct="0">
              <a:buFont typeface="Courier New" pitchFamily="49" charset="0"/>
              <a:buChar char="o"/>
              <a:tabLst>
                <a:tab pos="228600" algn="l"/>
                <a:tab pos="1143000" algn="l"/>
              </a:tabLst>
            </a:pPr>
            <a:r>
              <a:rPr lang="en-US">
                <a:latin typeface="Calibri" pitchFamily="34" charset="0"/>
                <a:cs typeface="Calibri" pitchFamily="34" charset="0"/>
              </a:rPr>
              <a:t>can lead to declines in fish and shrimp populations</a:t>
            </a:r>
          </a:p>
        </p:txBody>
      </p:sp>
      <p:pic>
        <p:nvPicPr>
          <p:cNvPr id="33799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029200"/>
            <a:ext cx="2514600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ChangeArrowheads="1"/>
          </p:cNvSpPr>
          <p:nvPr/>
        </p:nvSpPr>
        <p:spPr bwMode="auto">
          <a:xfrm>
            <a:off x="685800" y="457200"/>
            <a:ext cx="44196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342900" indent="-342900" eaLnBrk="0" hangingPunct="0">
              <a:buFont typeface="+mj-lt"/>
              <a:buAutoNum type="alphaLcPeriod" startAt="5"/>
              <a:defRPr/>
            </a:pPr>
            <a:r>
              <a:rPr lang="en-US" dirty="0">
                <a:solidFill>
                  <a:srgbClr val="000000"/>
                </a:solidFill>
                <a:latin typeface="Calibri" charset="0"/>
                <a:ea typeface="ＭＳ Ｐゴシック" charset="0"/>
                <a:cs typeface="Calibri" charset="0"/>
              </a:rPr>
              <a:t>chemical inputs</a:t>
            </a:r>
            <a:endParaRPr lang="en-US" dirty="0">
              <a:latin typeface="Calibri" charset="0"/>
              <a:ea typeface="ＭＳ Ｐゴシック" charset="0"/>
              <a:cs typeface="Calibri" charset="0"/>
            </a:endParaRPr>
          </a:p>
          <a:p>
            <a:pPr marL="742950" lvl="1" indent="-285750" eaLnBrk="0" hangingPunct="0">
              <a:buFont typeface="Arial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Calibri" charset="0"/>
                <a:ea typeface="ＭＳ Ｐゴシック" charset="0"/>
                <a:cs typeface="Calibri" charset="0"/>
              </a:rPr>
              <a:t>transportation of ionic compounds</a:t>
            </a:r>
            <a:endParaRPr lang="en-US" dirty="0">
              <a:latin typeface="Calibri" charset="0"/>
              <a:ea typeface="ＭＳ Ｐゴシック" charset="0"/>
              <a:cs typeface="Calibri" charset="0"/>
            </a:endParaRPr>
          </a:p>
          <a:p>
            <a:pPr marL="1200150" lvl="2" indent="-285750" eaLnBrk="0" hangingPunct="0">
              <a:buFont typeface="Courier New"/>
              <a:buChar char="o"/>
              <a:defRPr/>
            </a:pPr>
            <a:r>
              <a:rPr lang="en-US" dirty="0">
                <a:solidFill>
                  <a:srgbClr val="000000"/>
                </a:solidFill>
                <a:latin typeface="Calibri" charset="0"/>
                <a:ea typeface="ＭＳ Ｐゴシック" charset="0"/>
                <a:cs typeface="Calibri" charset="0"/>
              </a:rPr>
              <a:t>dissolves ionic compounds on rock surfaces and carries them downstream from higher headwaters to lower reaches</a:t>
            </a:r>
          </a:p>
          <a:p>
            <a:pPr marL="1200150" lvl="2" indent="-285750" eaLnBrk="0" hangingPunct="0">
              <a:buFont typeface="Courier New"/>
              <a:buChar char="o"/>
              <a:defRPr/>
            </a:pPr>
            <a:r>
              <a:rPr lang="en-US" dirty="0">
                <a:solidFill>
                  <a:srgbClr val="000000"/>
                </a:solidFill>
                <a:latin typeface="Calibri" charset="0"/>
                <a:ea typeface="ＭＳ Ｐゴシック" charset="0"/>
                <a:cs typeface="Calibri" charset="0"/>
              </a:rPr>
              <a:t>supplies the salt that makes desert lakes salty</a:t>
            </a:r>
            <a:endParaRPr lang="en-US" dirty="0">
              <a:latin typeface="Calibri" charset="0"/>
              <a:ea typeface="ＭＳ Ｐゴシック" charset="0"/>
              <a:cs typeface="Calibri" charset="0"/>
            </a:endParaRPr>
          </a:p>
          <a:p>
            <a:pPr eaLnBrk="0" hangingPunct="0">
              <a:defRPr/>
            </a:pPr>
            <a:endParaRPr lang="en-US" dirty="0"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35842" name="Rectangle 3"/>
          <p:cNvSpPr>
            <a:spLocks noChangeArrowheads="1"/>
          </p:cNvSpPr>
          <p:nvPr/>
        </p:nvSpPr>
        <p:spPr bwMode="auto">
          <a:xfrm>
            <a:off x="5110163" y="3048000"/>
            <a:ext cx="4033837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>
              <a:latin typeface="Calibri" pitchFamily="34" charset="0"/>
              <a:cs typeface="Calibri" pitchFamily="34" charset="0"/>
            </a:endParaRPr>
          </a:p>
          <a:p>
            <a:pPr eaLnBrk="0" hangingPunct="0">
              <a:buFont typeface="Arial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transportation of autochthonous nutrients</a:t>
            </a:r>
            <a:endParaRPr lang="en-US">
              <a:latin typeface="Calibri" pitchFamily="34" charset="0"/>
              <a:cs typeface="Calibri" pitchFamily="34" charset="0"/>
            </a:endParaRPr>
          </a:p>
          <a:p>
            <a:pPr marL="742950" lvl="1" indent="-285750" eaLnBrk="0" hangingPunct="0">
              <a:buFont typeface="Courier New" pitchFamily="49" charset="0"/>
              <a:buChar char="o"/>
            </a:pPr>
            <a:r>
              <a:rPr lang="en-US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nutrients weathered from bedrock </a:t>
            </a:r>
          </a:p>
          <a:p>
            <a:pPr marL="1200150" lvl="2" indent="-285750" eaLnBrk="0" hangingPunct="0">
              <a:buFont typeface="Wingdings" pitchFamily="2" charset="2"/>
              <a:buChar char="Ø"/>
            </a:pPr>
            <a:r>
              <a:rPr lang="en-US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Phosphorous</a:t>
            </a:r>
          </a:p>
          <a:p>
            <a:pPr marL="1200150" lvl="2" indent="-285750" eaLnBrk="0" hangingPunct="0">
              <a:buFont typeface="Wingdings" pitchFamily="2" charset="2"/>
              <a:buChar char="Ø"/>
            </a:pPr>
            <a:r>
              <a:rPr lang="en-US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Nitrogen</a:t>
            </a:r>
          </a:p>
          <a:p>
            <a:pPr marL="1200150" lvl="2" indent="-285750" eaLnBrk="0" hangingPunct="0">
              <a:buFont typeface="Wingdings" pitchFamily="2" charset="2"/>
              <a:buChar char="Ø"/>
            </a:pPr>
            <a:r>
              <a:rPr lang="en-US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Carbon</a:t>
            </a:r>
            <a:endParaRPr lang="en-US">
              <a:latin typeface="Calibri" pitchFamily="34" charset="0"/>
              <a:cs typeface="Calibri" pitchFamily="34" charset="0"/>
            </a:endParaRPr>
          </a:p>
          <a:p>
            <a:pPr marL="742950" lvl="1" indent="-285750" eaLnBrk="0" hangingPunct="0">
              <a:buFont typeface="Courier New" pitchFamily="49" charset="0"/>
              <a:buChar char="o"/>
            </a:pPr>
            <a:r>
              <a:rPr lang="en-US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these nutrients promote algal and biofilm (periphyton) growth along the stream bed</a:t>
            </a:r>
          </a:p>
          <a:p>
            <a:pPr marL="1200150" lvl="2" indent="-285750" eaLnBrk="0" hangingPunct="0">
              <a:buFont typeface="Wingdings" pitchFamily="2" charset="2"/>
              <a:buChar char="Ø"/>
            </a:pPr>
            <a:r>
              <a:rPr lang="en-US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foundation for many aquatic food webs</a:t>
            </a:r>
            <a:endParaRPr lang="en-US">
              <a:latin typeface="Calibri" pitchFamily="34" charset="0"/>
              <a:cs typeface="Calibri" pitchFamily="34" charset="0"/>
            </a:endParaRPr>
          </a:p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8" name="Picture 7" descr="PPbkgndDk.KhakiLt.Khaki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7859" y="0"/>
            <a:ext cx="83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2400"/>
            <a:ext cx="317500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505200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228600" y="-1123950"/>
            <a:ext cx="4648200" cy="630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lvl="1" eaLnBrk="0" hangingPunct="0">
              <a:defRPr/>
            </a:pP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pPr lvl="1" eaLnBrk="0" hangingPunct="0">
              <a:buFont typeface="Symbol" charset="0"/>
              <a:buChar char=""/>
              <a:defRPr/>
            </a:pP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pPr lvl="1" eaLnBrk="0" hangingPunct="0">
              <a:buFont typeface="Symbol" charset="0"/>
              <a:buChar char=""/>
              <a:defRPr/>
            </a:pP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pPr lvl="1" eaLnBrk="0" hangingPunct="0">
              <a:buFont typeface="Symbol" charset="0"/>
              <a:buChar char=""/>
              <a:defRPr/>
            </a:pP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pPr lvl="1" eaLnBrk="0" hangingPunct="0">
              <a:buFont typeface="Symbol" charset="0"/>
              <a:buChar char=""/>
              <a:defRPr/>
            </a:pP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pPr lvl="1" eaLnBrk="0" hangingPunct="0">
              <a:buFont typeface="Symbol" charset="0"/>
              <a:buChar char=""/>
              <a:defRPr/>
            </a:pP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pPr marL="742950" lvl="1" indent="-285750" eaLnBrk="0" hangingPunct="0">
              <a:buFont typeface="Arial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Calibri" charset="0"/>
                <a:ea typeface="ＭＳ Ｐゴシック" charset="0"/>
                <a:cs typeface="Calibri" charset="0"/>
              </a:rPr>
              <a:t>transportation of pollutants</a:t>
            </a:r>
            <a:endParaRPr lang="en-US" dirty="0">
              <a:latin typeface="Calibri" charset="0"/>
              <a:ea typeface="ＭＳ Ｐゴシック" charset="0"/>
              <a:cs typeface="Calibri" charset="0"/>
            </a:endParaRPr>
          </a:p>
          <a:p>
            <a:pPr marL="1200150" lvl="2" indent="-285750" eaLnBrk="0" hangingPunct="0">
              <a:buFont typeface="Courier New"/>
              <a:buChar char="o"/>
              <a:defRPr/>
            </a:pPr>
            <a:r>
              <a:rPr lang="en-US" dirty="0">
                <a:solidFill>
                  <a:srgbClr val="000000"/>
                </a:solidFill>
                <a:latin typeface="Calibri" charset="0"/>
                <a:ea typeface="ＭＳ Ｐゴシック" charset="0"/>
                <a:cs typeface="Calibri" charset="0"/>
              </a:rPr>
              <a:t>point source</a:t>
            </a:r>
          </a:p>
          <a:p>
            <a:pPr lvl="2" eaLnBrk="0" hangingPunct="0">
              <a:buFont typeface="Courier New" charset="0"/>
              <a:buChar char="o"/>
              <a:defRPr/>
            </a:pP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pPr lvl="3" eaLnBrk="0" hangingPunct="0">
              <a:lnSpc>
                <a:spcPct val="150000"/>
              </a:lnSpc>
              <a:buFont typeface="Wingdings" charset="0"/>
              <a:buChar char=""/>
              <a:defRPr/>
            </a:pPr>
            <a:endParaRPr lang="en-US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 lvl="3" eaLnBrk="0" hangingPunct="0">
              <a:lnSpc>
                <a:spcPct val="150000"/>
              </a:lnSpc>
              <a:buFont typeface="Wingdings" charset="0"/>
              <a:buChar char=""/>
              <a:defRPr/>
            </a:pPr>
            <a:endParaRPr lang="en-US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 lvl="3" eaLnBrk="0" hangingPunct="0">
              <a:lnSpc>
                <a:spcPct val="150000"/>
              </a:lnSpc>
              <a:buFont typeface="Wingdings" charset="0"/>
              <a:buChar char=""/>
              <a:defRPr/>
            </a:pPr>
            <a:endParaRPr lang="en-US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 lvl="3" eaLnBrk="0" hangingPunct="0">
              <a:lnSpc>
                <a:spcPct val="150000"/>
              </a:lnSpc>
              <a:buFont typeface="Wingdings" charset="0"/>
              <a:buChar char=""/>
              <a:defRPr/>
            </a:pPr>
            <a:endParaRPr lang="en-US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 lvl="3" eaLnBrk="0" hangingPunct="0">
              <a:lnSpc>
                <a:spcPct val="150000"/>
              </a:lnSpc>
              <a:buFont typeface="Wingdings" charset="0"/>
              <a:buChar char=""/>
              <a:defRPr/>
            </a:pPr>
            <a:endParaRPr lang="en-US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 lvl="3" eaLnBrk="0" hangingPunct="0">
              <a:lnSpc>
                <a:spcPct val="150000"/>
              </a:lnSpc>
              <a:buFont typeface="Wingdings" charset="0"/>
              <a:buChar char=""/>
              <a:defRPr/>
            </a:pPr>
            <a:endParaRPr lang="en-US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 lvl="3" eaLnBrk="0" hangingPunct="0">
              <a:lnSpc>
                <a:spcPct val="150000"/>
              </a:lnSpc>
              <a:buFont typeface="Wingdings" charset="0"/>
              <a:buChar char=""/>
              <a:defRPr/>
            </a:pPr>
            <a:endParaRPr lang="en-US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 lvl="3" eaLnBrk="0" hangingPunct="0">
              <a:lnSpc>
                <a:spcPct val="150000"/>
              </a:lnSpc>
              <a:buFont typeface="Wingdings" charset="0"/>
              <a:buChar char=""/>
              <a:defRPr/>
            </a:pPr>
            <a:endParaRPr lang="en-US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 eaLnBrk="0" hangingPunct="0">
              <a:defRPr/>
            </a:pPr>
            <a:endParaRPr lang="en-US" dirty="0"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19600" y="4191000"/>
            <a:ext cx="4572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en-US" sz="1400" dirty="0">
              <a:latin typeface="Calibri"/>
              <a:ea typeface="+mn-ea"/>
              <a:cs typeface="Calibri"/>
            </a:endParaRPr>
          </a:p>
          <a:p>
            <a:pPr lvl="3" eaLnBrk="0" hangingPunct="0">
              <a:defRPr/>
            </a:pPr>
            <a:endParaRPr lang="en-US" sz="1400" dirty="0">
              <a:latin typeface="Calibri"/>
              <a:ea typeface="+mn-ea"/>
              <a:cs typeface="Calibri"/>
            </a:endParaRPr>
          </a:p>
        </p:txBody>
      </p:sp>
      <p:pic>
        <p:nvPicPr>
          <p:cNvPr id="8" name="Picture 7" descr="PPbkgndDk.KhakiLt.Khaki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7859" y="0"/>
            <a:ext cx="83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152400"/>
            <a:ext cx="2235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angle 2"/>
          <p:cNvSpPr>
            <a:spLocks noChangeArrowheads="1"/>
          </p:cNvSpPr>
          <p:nvPr/>
        </p:nvSpPr>
        <p:spPr bwMode="auto">
          <a:xfrm>
            <a:off x="4572000" y="1905000"/>
            <a:ext cx="45720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200150" lvl="2" indent="-285750" eaLnBrk="0" hangingPunct="0">
              <a:buFont typeface="Courier New" pitchFamily="49" charset="0"/>
              <a:buChar char="o"/>
            </a:pPr>
            <a:r>
              <a:rPr lang="en-US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non-point source</a:t>
            </a:r>
          </a:p>
          <a:p>
            <a:pPr marL="1657350" lvl="3" indent="-285750" eaLnBrk="0" hangingPunct="0">
              <a:buFont typeface="Wingdings" pitchFamily="2" charset="2"/>
              <a:buChar char="Ø"/>
            </a:pPr>
            <a:r>
              <a:rPr lang="en-US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derives from many scattered point sources</a:t>
            </a:r>
          </a:p>
          <a:p>
            <a:pPr marL="1657350" lvl="3" indent="-285750" eaLnBrk="0" hangingPunct="0">
              <a:buFont typeface="Wingdings" pitchFamily="2" charset="2"/>
              <a:buChar char="Ø"/>
            </a:pPr>
            <a:r>
              <a:rPr lang="en-US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rainfall or snowmelt picks up and sweeps pollutants into lakes, rivers, coastal waters, wetlands, underground sources of drinking water</a:t>
            </a:r>
          </a:p>
          <a:p>
            <a:pPr marL="1657350" lvl="3" indent="-285750" eaLnBrk="0" hangingPunct="0">
              <a:buFont typeface="Wingdings" pitchFamily="2" charset="2"/>
              <a:buChar char="Ø"/>
            </a:pPr>
            <a:endParaRPr lang="en-US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lvl="4" eaLnBrk="0" hangingPunct="0"/>
            <a:endParaRPr lang="en-US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6870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90800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362200"/>
            <a:ext cx="21018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953000"/>
            <a:ext cx="2235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816475"/>
            <a:ext cx="2047875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343400"/>
            <a:ext cx="11144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114800"/>
            <a:ext cx="1760538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ChangeArrowheads="1"/>
          </p:cNvSpPr>
          <p:nvPr/>
        </p:nvSpPr>
        <p:spPr bwMode="auto">
          <a:xfrm>
            <a:off x="838200" y="990600"/>
            <a:ext cx="4038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342900" indent="-342900" eaLnBrk="0" hangingPunct="0">
              <a:buFont typeface="+mj-lt"/>
              <a:buAutoNum type="alphaLcPeriod" startAt="6"/>
              <a:defRPr/>
            </a:pPr>
            <a:r>
              <a:rPr lang="en-US" dirty="0">
                <a:latin typeface="Calibri" charset="0"/>
                <a:ea typeface="ＭＳ Ｐゴシック" charset="0"/>
                <a:cs typeface="Calibri" charset="0"/>
              </a:rPr>
              <a:t>physical inputs</a:t>
            </a:r>
          </a:p>
          <a:p>
            <a:pPr marL="742950" lvl="1" indent="-285750" eaLnBrk="0" hangingPunct="0">
              <a:buFont typeface="Arial"/>
              <a:buChar char="•"/>
              <a:defRPr/>
            </a:pPr>
            <a:r>
              <a:rPr lang="en-US" dirty="0">
                <a:latin typeface="Calibri" charset="0"/>
                <a:ea typeface="ＭＳ Ｐゴシック" charset="0"/>
                <a:cs typeface="Calibri" charset="0"/>
              </a:rPr>
              <a:t>dictate shape of stream channel</a:t>
            </a:r>
          </a:p>
          <a:p>
            <a:pPr eaLnBrk="0" hangingPunct="0">
              <a:defRPr/>
            </a:pPr>
            <a:endParaRPr lang="en-US" dirty="0">
              <a:solidFill>
                <a:schemeClr val="bg1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 descr="PPbkgndDk.KhakiLt.Khaki.pn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7859" y="0"/>
            <a:ext cx="83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Rectangle 2"/>
          <p:cNvSpPr>
            <a:spLocks noChangeArrowheads="1"/>
          </p:cNvSpPr>
          <p:nvPr/>
        </p:nvSpPr>
        <p:spPr bwMode="auto">
          <a:xfrm>
            <a:off x="5562600" y="2743200"/>
            <a:ext cx="35052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800100" lvl="1" indent="-342900" eaLnBrk="0" hangingPunct="0">
              <a:buFont typeface="Arial"/>
              <a:buChar char="•"/>
              <a:defRPr/>
            </a:pPr>
            <a:r>
              <a:rPr lang="en-US" dirty="0">
                <a:latin typeface="Calibri" charset="0"/>
                <a:ea typeface="ＭＳ Ｐゴシック" charset="0"/>
                <a:cs typeface="Calibri" charset="0"/>
              </a:rPr>
              <a:t>provide substrate and      suspensions to the stream</a:t>
            </a:r>
          </a:p>
          <a:p>
            <a:pPr marL="1200150" lvl="2" indent="-285750" eaLnBrk="0" hangingPunct="0">
              <a:buFont typeface="Courier New" charset="0"/>
              <a:buChar char="o"/>
              <a:defRPr/>
            </a:pPr>
            <a:r>
              <a:rPr lang="en-US" dirty="0">
                <a:solidFill>
                  <a:srgbClr val="000000"/>
                </a:solidFill>
                <a:latin typeface="Calibri" charset="0"/>
                <a:ea typeface="ＭＳ Ｐゴシック" charset="0"/>
                <a:cs typeface="Calibri" charset="0"/>
              </a:rPr>
              <a:t>fine sediment</a:t>
            </a:r>
          </a:p>
          <a:p>
            <a:pPr marL="1200150" lvl="2" indent="-285750" eaLnBrk="0" hangingPunct="0">
              <a:buFont typeface="Courier New" charset="0"/>
              <a:buChar char="o"/>
              <a:defRPr/>
            </a:pPr>
            <a:r>
              <a:rPr lang="en-US" dirty="0">
                <a:solidFill>
                  <a:srgbClr val="000000"/>
                </a:solidFill>
                <a:latin typeface="Calibri" charset="0"/>
                <a:ea typeface="ＭＳ Ｐゴシック" charset="0"/>
                <a:cs typeface="Calibri" charset="0"/>
              </a:rPr>
              <a:t>coarse cobble</a:t>
            </a:r>
          </a:p>
          <a:p>
            <a:pPr marL="1200150" lvl="2" indent="-285750" eaLnBrk="0" hangingPunct="0">
              <a:buFont typeface="Courier New" charset="0"/>
              <a:buChar char="o"/>
              <a:defRPr/>
            </a:pPr>
            <a:r>
              <a:rPr lang="en-US" dirty="0">
                <a:solidFill>
                  <a:srgbClr val="000000"/>
                </a:solidFill>
                <a:latin typeface="Calibri" charset="0"/>
                <a:ea typeface="ＭＳ Ｐゴシック" charset="0"/>
                <a:cs typeface="Calibri" charset="0"/>
              </a:rPr>
              <a:t>fine gravel</a:t>
            </a:r>
          </a:p>
          <a:p>
            <a:pPr marL="1200150" lvl="2" indent="-285750" eaLnBrk="0" hangingPunct="0">
              <a:buFont typeface="Courier New" charset="0"/>
              <a:buChar char="o"/>
              <a:defRPr/>
            </a:pPr>
            <a:r>
              <a:rPr lang="en-US" dirty="0">
                <a:solidFill>
                  <a:srgbClr val="000000"/>
                </a:solidFill>
                <a:latin typeface="Calibri" charset="0"/>
                <a:ea typeface="ＭＳ Ｐゴシック" charset="0"/>
                <a:cs typeface="Calibri" charset="0"/>
              </a:rPr>
              <a:t>sand</a:t>
            </a:r>
          </a:p>
          <a:p>
            <a:pPr marL="1200150" lvl="2" indent="-285750" eaLnBrk="0" hangingPunct="0">
              <a:buFont typeface="Courier New" charset="0"/>
              <a:buChar char="o"/>
              <a:defRPr/>
            </a:pPr>
            <a:r>
              <a:rPr lang="en-US" dirty="0">
                <a:solidFill>
                  <a:srgbClr val="000000"/>
                </a:solidFill>
                <a:latin typeface="Calibri" charset="0"/>
                <a:ea typeface="ＭＳ Ｐゴシック" charset="0"/>
                <a:cs typeface="Calibri" charset="0"/>
              </a:rPr>
              <a:t>coarse boulders that roll along channel bed during very high-flow conditions</a:t>
            </a:r>
            <a:endParaRPr lang="en-US" dirty="0">
              <a:latin typeface="Calibri" charset="0"/>
              <a:ea typeface="ＭＳ Ｐゴシック" charset="0"/>
              <a:cs typeface="Calibri" charset="0"/>
            </a:endParaRPr>
          </a:p>
          <a:p>
            <a:pPr marL="742950" lvl="1" indent="-285750" eaLnBrk="0" hangingPunct="0">
              <a:buFont typeface="Arial" charset="0"/>
              <a:buChar char="•"/>
              <a:defRPr/>
            </a:pPr>
            <a:endParaRPr lang="en-US" dirty="0">
              <a:latin typeface="Calibri" charset="0"/>
              <a:ea typeface="ＭＳ Ｐゴシック" charset="0"/>
              <a:cs typeface="Calibri" charset="0"/>
            </a:endParaRPr>
          </a:p>
        </p:txBody>
      </p:sp>
      <p:pic>
        <p:nvPicPr>
          <p:cNvPr id="2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19400"/>
            <a:ext cx="22717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819400"/>
            <a:ext cx="23828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821238"/>
            <a:ext cx="2286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85775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"/>
            <a:ext cx="28606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3"/>
          <p:cNvSpPr>
            <a:spLocks noChangeArrowheads="1"/>
          </p:cNvSpPr>
          <p:nvPr/>
        </p:nvSpPr>
        <p:spPr bwMode="auto">
          <a:xfrm>
            <a:off x="228600" y="-381000"/>
            <a:ext cx="5410200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285750" indent="-285750" eaLnBrk="0" hangingPunct="0">
              <a:lnSpc>
                <a:spcPct val="150000"/>
              </a:lnSpc>
              <a:buFont typeface="Arial" pitchFamily="34" charset="0"/>
              <a:buChar char="•"/>
            </a:pPr>
            <a:endParaRPr lang="en-US">
              <a:latin typeface="Calibri" pitchFamily="34" charset="0"/>
              <a:cs typeface="Calibri" pitchFamily="34" charset="0"/>
            </a:endParaRPr>
          </a:p>
          <a:p>
            <a:pPr marL="742950" lvl="1" indent="-285750" eaLnBrk="0" hangingPunct="0">
              <a:buFont typeface="Arial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alluvium is sediment that moves due to the force of water in the stream</a:t>
            </a:r>
          </a:p>
          <a:p>
            <a:pPr marL="1200150" lvl="2" indent="-285750" eaLnBrk="0" hangingPunct="0">
              <a:buFont typeface="Courier New" pitchFamily="49" charset="0"/>
              <a:buChar char="o"/>
            </a:pPr>
            <a:r>
              <a:rPr lang="en-US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hillslope failures often coincide with alluvial forces</a:t>
            </a:r>
            <a:endParaRPr lang="en-US">
              <a:latin typeface="Calibri" pitchFamily="34" charset="0"/>
              <a:cs typeface="Calibri" pitchFamily="34" charset="0"/>
            </a:endParaRPr>
          </a:p>
          <a:p>
            <a:pPr marL="1200150" lvl="2" indent="-285750" eaLnBrk="0" hangingPunct="0">
              <a:buFont typeface="Courier New" pitchFamily="49" charset="0"/>
              <a:buChar char="o"/>
            </a:pPr>
            <a:r>
              <a:rPr lang="en-US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high-flow events eroding stream channels may undermine and destabilize hillslopes</a:t>
            </a:r>
          </a:p>
          <a:p>
            <a:pPr marL="1200150" lvl="2" indent="-285750" eaLnBrk="0" hangingPunct="0">
              <a:buFont typeface="Courier New" pitchFamily="49" charset="0"/>
              <a:buChar char="o"/>
            </a:pPr>
            <a:r>
              <a:rPr lang="en-US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hillslopes become much heavier when saturated with water and lose their stability</a:t>
            </a:r>
            <a:endParaRPr lang="en-US">
              <a:latin typeface="Calibri" pitchFamily="34" charset="0"/>
              <a:cs typeface="Calibri" pitchFamily="34" charset="0"/>
            </a:endParaRPr>
          </a:p>
          <a:p>
            <a:pPr marL="742950" lvl="1" indent="-285750" eaLnBrk="0" hangingPunct="0">
              <a:buFont typeface="Arial" pitchFamily="34" charset="0"/>
              <a:buChar char="•"/>
            </a:pPr>
            <a:endParaRPr lang="en-US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819400"/>
            <a:ext cx="2743200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PbkgndDk.KhakiLt.Khaki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7859" y="0"/>
            <a:ext cx="83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576763" y="2895600"/>
            <a:ext cx="45720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eaLnBrk="0" hangingPunct="0">
              <a:buFont typeface="Symbol" charset="0"/>
              <a:buChar char=""/>
              <a:defRPr/>
            </a:pP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pPr marL="742950" lvl="1" indent="-285750" eaLnBrk="0" hangingPunct="0">
              <a:buFont typeface="Arial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Calibri" charset="0"/>
                <a:ea typeface="ＭＳ Ｐゴシック" charset="0"/>
                <a:cs typeface="Calibri" charset="0"/>
              </a:rPr>
              <a:t>colluvium is material that can collect at the foot of a slope as a results of  gravity</a:t>
            </a:r>
          </a:p>
        </p:txBody>
      </p:sp>
      <p:pic>
        <p:nvPicPr>
          <p:cNvPr id="3994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2400"/>
            <a:ext cx="3352800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Rectangle 3"/>
          <p:cNvSpPr>
            <a:spLocks noChangeArrowheads="1"/>
          </p:cNvSpPr>
          <p:nvPr/>
        </p:nvSpPr>
        <p:spPr bwMode="auto">
          <a:xfrm>
            <a:off x="914400" y="5257800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eaLnBrk="0" hangingPunct="0">
              <a:buFont typeface="Arial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problems arise when land use activities lead to higher rates of erosion, which produce more sediment than can possibly be moved downstream by alluvial processes</a:t>
            </a:r>
            <a:endParaRPr lang="en-US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994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857750"/>
            <a:ext cx="24638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533400" y="152400"/>
            <a:ext cx="43434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The Path of a River</a:t>
            </a:r>
            <a:endParaRPr lang="en-US">
              <a:latin typeface="Calibri" pitchFamily="34" charset="0"/>
              <a:cs typeface="Calibri" pitchFamily="34" charset="0"/>
            </a:endParaRPr>
          </a:p>
          <a:p>
            <a:pPr marL="800100" lvl="1" indent="-342900" eaLnBrk="0" hangingPunct="0">
              <a:buFont typeface="Arial" pitchFamily="34" charset="0"/>
              <a:buAutoNum type="alphaLcPeriod"/>
            </a:pPr>
            <a:r>
              <a:rPr lang="en-US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most rivers around the globe have headwaters in mountains and downstream portions in valleys</a:t>
            </a:r>
          </a:p>
          <a:p>
            <a:pPr marL="1200150" lvl="2" indent="-285750" eaLnBrk="0" hangingPunct="0">
              <a:buFont typeface="Arial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begin as first-order stream in mountain and then branch out to higher stream orders </a:t>
            </a:r>
          </a:p>
          <a:p>
            <a:pPr marL="1200150" lvl="2" indent="-285750" eaLnBrk="0" hangingPunct="0">
              <a:buFont typeface="Arial" pitchFamily="34" charset="0"/>
              <a:buChar char="•"/>
            </a:pPr>
            <a:r>
              <a:rPr lang="en-US" altLang="ja-JP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drainage network occurs in its upper headwaters</a:t>
            </a:r>
            <a:endParaRPr lang="en-US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657600"/>
            <a:ext cx="320040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PbkgndDk.KhakiLt.Khaki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7859" y="0"/>
            <a:ext cx="83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152400"/>
            <a:ext cx="41243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Box 4"/>
          <p:cNvSpPr txBox="1">
            <a:spLocks noChangeArrowheads="1"/>
          </p:cNvSpPr>
          <p:nvPr/>
        </p:nvSpPr>
        <p:spPr bwMode="auto">
          <a:xfrm>
            <a:off x="5029200" y="3581400"/>
            <a:ext cx="3619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 pitchFamily="34" charset="0"/>
              <a:buAutoNum type="alphaLcPeriod" startAt="2"/>
            </a:pPr>
            <a:r>
              <a:rPr lang="en-US" sz="1800">
                <a:latin typeface="Calibri" pitchFamily="34" charset="0"/>
              </a:rPr>
              <a:t>oxbow lakes</a:t>
            </a:r>
          </a:p>
        </p:txBody>
      </p:sp>
      <p:pic>
        <p:nvPicPr>
          <p:cNvPr id="4096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343400"/>
            <a:ext cx="3225800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5"/>
          <p:cNvSpPr>
            <a:spLocks noChangeArrowheads="1"/>
          </p:cNvSpPr>
          <p:nvPr/>
        </p:nvSpPr>
        <p:spPr bwMode="auto">
          <a:xfrm>
            <a:off x="228600" y="-304800"/>
            <a:ext cx="4849813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lvl="2" eaLnBrk="0" hangingPunct="0"/>
            <a:endParaRPr lang="en-US">
              <a:latin typeface="Calibri" pitchFamily="34" charset="0"/>
            </a:endParaRPr>
          </a:p>
          <a:p>
            <a:pPr lvl="1" eaLnBrk="0" hangingPunct="0"/>
            <a:endParaRPr lang="en-US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lvl="1" eaLnBrk="0" hangingPunct="0">
              <a:buFont typeface="Arial" pitchFamily="34" charset="0"/>
              <a:buAutoNum type="alphaLcPeriod" startAt="3"/>
            </a:pPr>
            <a:r>
              <a:rPr lang="en-US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floodplains</a:t>
            </a:r>
          </a:p>
          <a:p>
            <a:pPr lvl="2" eaLnBrk="0" hangingPunct="0">
              <a:buFont typeface="Arial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caused by inundation of river during and after flood season</a:t>
            </a:r>
            <a:endParaRPr lang="en-US">
              <a:latin typeface="Calibri" pitchFamily="34" charset="0"/>
              <a:cs typeface="Calibri" pitchFamily="34" charset="0"/>
            </a:endParaRPr>
          </a:p>
          <a:p>
            <a:pPr lvl="2" eaLnBrk="0" hangingPunct="0">
              <a:buFont typeface="Arial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vegetation within a river</a:t>
            </a:r>
            <a:r>
              <a:rPr lang="ja-JP" altLang="en-US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’</a:t>
            </a:r>
            <a:r>
              <a:rPr lang="en-US" altLang="ja-JP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  floodplain is adapted to the frequency of inundation it may experience</a:t>
            </a:r>
            <a:endParaRPr lang="en-US" altLang="ja-JP">
              <a:latin typeface="Calibri" pitchFamily="34" charset="0"/>
              <a:cs typeface="Calibri" pitchFamily="34" charset="0"/>
            </a:endParaRPr>
          </a:p>
          <a:p>
            <a:pPr eaLnBrk="0" hangingPunct="0"/>
            <a:endParaRPr lang="en-US">
              <a:latin typeface="Calibri" pitchFamily="34" charset="0"/>
            </a:endParaRPr>
          </a:p>
        </p:txBody>
      </p:sp>
      <p:sp>
        <p:nvSpPr>
          <p:cNvPr id="41986" name="Rectangle 1"/>
          <p:cNvSpPr>
            <a:spLocks noChangeArrowheads="1"/>
          </p:cNvSpPr>
          <p:nvPr/>
        </p:nvSpPr>
        <p:spPr bwMode="auto">
          <a:xfrm>
            <a:off x="4006850" y="3124200"/>
            <a:ext cx="51816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>
              <a:latin typeface="Calibri" pitchFamily="34" charset="0"/>
            </a:endParaRPr>
          </a:p>
          <a:p>
            <a:pPr marL="1200150" lvl="2" indent="-285750" eaLnBrk="0" hangingPunct="0">
              <a:buFont typeface="Arial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water spilling over onto the floodplains moves much slower than that occurring in the river channel</a:t>
            </a:r>
            <a:endParaRPr lang="en-US">
              <a:latin typeface="Calibri" pitchFamily="34" charset="0"/>
              <a:cs typeface="Calibri" pitchFamily="34" charset="0"/>
            </a:endParaRPr>
          </a:p>
          <a:p>
            <a:pPr marL="1657350" lvl="3" indent="-285750" eaLnBrk="0" hangingPunct="0">
              <a:buFont typeface="Courier New" pitchFamily="49" charset="0"/>
              <a:buChar char="o"/>
            </a:pPr>
            <a:r>
              <a:rPr lang="en-US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silt material in water has opportunity to settle on the floodplain</a:t>
            </a:r>
          </a:p>
          <a:p>
            <a:pPr marL="1657350" lvl="3" indent="-285750" eaLnBrk="0" hangingPunct="0">
              <a:buFont typeface="Courier New" pitchFamily="49" charset="0"/>
              <a:buChar char="o"/>
            </a:pPr>
            <a:r>
              <a:rPr lang="en-US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silt contains an abundance of nutrients that supports aquatic plants and animals</a:t>
            </a:r>
            <a:endParaRPr lang="en-US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 descr="PPbkgndDk.KhakiLt.Khaki.pn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7859" y="0"/>
            <a:ext cx="83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429000"/>
            <a:ext cx="3556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"/>
            <a:ext cx="2844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228600" y="-228600"/>
            <a:ext cx="4953000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>
              <a:latin typeface="Calibri" pitchFamily="34" charset="0"/>
              <a:cs typeface="Calibri" pitchFamily="34" charset="0"/>
            </a:endParaRPr>
          </a:p>
          <a:p>
            <a:pPr marL="800100" lvl="1" indent="-342900" eaLnBrk="0" hangingPunct="0">
              <a:buFont typeface="Arial" pitchFamily="34" charset="0"/>
              <a:buAutoNum type="alphaLcPeriod" startAt="4"/>
            </a:pPr>
            <a:r>
              <a:rPr lang="en-US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estuary </a:t>
            </a:r>
          </a:p>
          <a:p>
            <a:pPr marL="1257300" lvl="2" indent="-342900" eaLnBrk="0" hangingPunct="0">
              <a:buFont typeface="Arial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transition zone where river meets ocean</a:t>
            </a:r>
          </a:p>
          <a:p>
            <a:pPr marL="1257300" lvl="2" indent="-342900" eaLnBrk="0" hangingPunct="0">
              <a:buFont typeface="Arial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intermediate salinity</a:t>
            </a:r>
            <a:endParaRPr lang="en-US">
              <a:latin typeface="Calibri" pitchFamily="34" charset="0"/>
              <a:cs typeface="Calibri" pitchFamily="34" charset="0"/>
            </a:endParaRPr>
          </a:p>
          <a:p>
            <a:pPr marL="1657350" lvl="3" indent="-285750" eaLnBrk="0" hangingPunct="0">
              <a:buFont typeface="Courier New" pitchFamily="49" charset="0"/>
              <a:buChar char="o"/>
            </a:pPr>
            <a:r>
              <a:rPr lang="en-US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varies depending on season and tide</a:t>
            </a:r>
            <a:endParaRPr lang="en-US">
              <a:latin typeface="Calibri" pitchFamily="34" charset="0"/>
              <a:cs typeface="Calibri" pitchFamily="34" charset="0"/>
            </a:endParaRPr>
          </a:p>
          <a:p>
            <a:pPr marL="1657350" lvl="3" indent="-285750" eaLnBrk="0" hangingPunct="0">
              <a:buFont typeface="Courier New" pitchFamily="49" charset="0"/>
              <a:buChar char="o"/>
            </a:pPr>
            <a:r>
              <a:rPr lang="en-US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supports both marine and  freshwater organisms, as well as specialists adapted to intermediate salinity</a:t>
            </a:r>
          </a:p>
          <a:p>
            <a:pPr marL="1257300" lvl="2" indent="-342900" eaLnBrk="0" hangingPunct="0">
              <a:lnSpc>
                <a:spcPct val="150000"/>
              </a:lnSpc>
            </a:pPr>
            <a:endParaRPr lang="en-US">
              <a:solidFill>
                <a:srgbClr val="000000"/>
              </a:solidFill>
              <a:latin typeface="Calibri" pitchFamily="34" charset="0"/>
            </a:endParaRPr>
          </a:p>
          <a:p>
            <a:pPr marL="1257300" lvl="2" indent="-342900" eaLnBrk="0" hangingPunct="0">
              <a:lnSpc>
                <a:spcPct val="150000"/>
              </a:lnSpc>
              <a:buFont typeface="Courier New" pitchFamily="49" charset="0"/>
              <a:buChar char="o"/>
            </a:pPr>
            <a:endParaRPr lang="en-US">
              <a:solidFill>
                <a:srgbClr val="000000"/>
              </a:solidFill>
              <a:latin typeface="Calibri" pitchFamily="34" charset="0"/>
            </a:endParaRPr>
          </a:p>
          <a:p>
            <a:endParaRPr lang="en-US">
              <a:latin typeface="Calibri" pitchFamily="34" charset="0"/>
            </a:endParaRPr>
          </a:p>
          <a:p>
            <a:pPr marL="1257300" lvl="2" indent="-342900" eaLnBrk="0" hangingPunct="0">
              <a:lnSpc>
                <a:spcPct val="150000"/>
              </a:lnSpc>
              <a:buFont typeface="Courier New" pitchFamily="49" charset="0"/>
              <a:buChar char="o"/>
            </a:pPr>
            <a:endParaRPr lang="en-US">
              <a:latin typeface="Calibri" pitchFamily="34" charset="0"/>
            </a:endParaRPr>
          </a:p>
          <a:p>
            <a:pPr eaLnBrk="0" hangingPunct="0">
              <a:lnSpc>
                <a:spcPct val="150000"/>
              </a:lnSpc>
            </a:pPr>
            <a:endParaRPr lang="en-US">
              <a:latin typeface="Calibri" pitchFamily="34" charset="0"/>
            </a:endParaRPr>
          </a:p>
        </p:txBody>
      </p:sp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5029200" y="4572000"/>
            <a:ext cx="4114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42950" lvl="1" indent="-285750">
              <a:buFont typeface="Arial" pitchFamily="34" charset="0"/>
              <a:buChar char="•"/>
            </a:pPr>
            <a:r>
              <a:rPr lang="en-US">
                <a:latin typeface="Calibri" pitchFamily="34" charset="0"/>
                <a:cs typeface="Calibri" pitchFamily="34" charset="0"/>
              </a:rPr>
              <a:t>nutrient inputs and constant mixing by tides make estuaries among the most biologically productive zones of the ocean</a:t>
            </a:r>
          </a:p>
        </p:txBody>
      </p:sp>
      <p:pic>
        <p:nvPicPr>
          <p:cNvPr id="7" name="Picture 6" descr="PPbkgndDk.KhakiLt.Khaki.pn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7859" y="0"/>
            <a:ext cx="83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33400"/>
            <a:ext cx="31242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038600"/>
            <a:ext cx="3856038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2"/>
          <p:cNvSpPr txBox="1">
            <a:spLocks noChangeArrowheads="1"/>
          </p:cNvSpPr>
          <p:nvPr/>
        </p:nvSpPr>
        <p:spPr bwMode="auto">
          <a:xfrm>
            <a:off x="685800" y="457200"/>
            <a:ext cx="4724400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1800" b="1" dirty="0" smtClean="0">
                <a:latin typeface="Calibri"/>
                <a:cs typeface="Calibri"/>
              </a:rPr>
              <a:t>Water and hydrology</a:t>
            </a:r>
          </a:p>
          <a:p>
            <a:pPr lvl="1" eaLnBrk="1" hangingPunct="1">
              <a:buFont typeface="+mj-lt"/>
              <a:buAutoNum type="alphaLcPeriod"/>
              <a:defRPr/>
            </a:pPr>
            <a:r>
              <a:rPr lang="en-US" sz="1800" dirty="0">
                <a:latin typeface="Calibri"/>
                <a:cs typeface="Calibri"/>
              </a:rPr>
              <a:t>driven by gravity</a:t>
            </a:r>
          </a:p>
          <a:p>
            <a:pPr marL="1200150" lvl="2" indent="-285750" eaLnBrk="1" hangingPunct="1">
              <a:buFont typeface="Arial"/>
              <a:buChar char="•"/>
              <a:defRPr/>
            </a:pPr>
            <a:r>
              <a:rPr lang="en-US" sz="1800" dirty="0">
                <a:latin typeface="Calibri"/>
                <a:cs typeface="Calibri"/>
              </a:rPr>
              <a:t>falls from sky as precipitation </a:t>
            </a:r>
          </a:p>
          <a:p>
            <a:pPr lvl="2" eaLnBrk="1" hangingPunct="1">
              <a:buFont typeface="Arial"/>
              <a:buChar char="•"/>
              <a:defRPr/>
            </a:pPr>
            <a:r>
              <a:rPr lang="en-US" sz="1800" dirty="0" smtClean="0">
                <a:latin typeface="Calibri"/>
                <a:cs typeface="Calibri"/>
              </a:rPr>
              <a:t> flows from high </a:t>
            </a:r>
            <a:r>
              <a:rPr lang="en-US" sz="1800" dirty="0">
                <a:latin typeface="Calibri"/>
                <a:cs typeface="Calibri"/>
              </a:rPr>
              <a:t>to </a:t>
            </a:r>
            <a:r>
              <a:rPr lang="en-US" sz="1800" dirty="0" smtClean="0">
                <a:latin typeface="Calibri"/>
                <a:cs typeface="Calibri"/>
              </a:rPr>
              <a:t>low </a:t>
            </a:r>
            <a:r>
              <a:rPr lang="en-US" sz="1800" dirty="0">
                <a:latin typeface="Calibri"/>
                <a:cs typeface="Calibri"/>
              </a:rPr>
              <a:t>elevation</a:t>
            </a:r>
          </a:p>
          <a:p>
            <a:pPr marL="0" indent="0">
              <a:spcBef>
                <a:spcPct val="20000"/>
              </a:spcBef>
              <a:defRPr/>
            </a:pPr>
            <a:endParaRPr lang="en-US" sz="1800" dirty="0" smtClean="0">
              <a:latin typeface="Calibri"/>
              <a:cs typeface="Calibri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1800" dirty="0" smtClean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4495800" cy="5715000"/>
          </a:xfrm>
        </p:spPr>
        <p:txBody>
          <a:bodyPr/>
          <a:lstStyle/>
          <a:p>
            <a:pPr marL="660400" indent="-660400" eaLnBrk="1" hangingPunct="1"/>
            <a:endParaRPr lang="en-US" sz="1800" smtClean="0">
              <a:latin typeface="Calibri" pitchFamily="34" charset="0"/>
              <a:ea typeface="ＭＳ Ｐゴシック" pitchFamily="34" charset="-128"/>
            </a:endParaRPr>
          </a:p>
          <a:p>
            <a:pPr marL="1009650" lvl="1" indent="-495300" eaLnBrk="1" hangingPunct="1">
              <a:buFontTx/>
              <a:buAutoNum type="alphaLcPeriod" startAt="3"/>
            </a:pPr>
            <a:r>
              <a:rPr lang="en-US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factors determining influence of water on landscape</a:t>
            </a:r>
          </a:p>
          <a:p>
            <a:pPr lvl="2" eaLnBrk="1" hangingPunct="1"/>
            <a:r>
              <a:rPr lang="en-US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water volume</a:t>
            </a:r>
          </a:p>
          <a:p>
            <a:pPr lvl="2" eaLnBrk="1" hangingPunct="1"/>
            <a:r>
              <a:rPr lang="en-US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shape of the channel through which it flows</a:t>
            </a:r>
          </a:p>
          <a:p>
            <a:pPr marL="1784350" lvl="3" indent="-412750" eaLnBrk="1" hangingPunct="1">
              <a:buFontTx/>
              <a:buNone/>
            </a:pPr>
            <a:endParaRPr lang="en-US" sz="180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1784350" lvl="3" indent="-412750" eaLnBrk="1" hangingPunct="1">
              <a:buFontTx/>
              <a:buNone/>
            </a:pPr>
            <a:endParaRPr lang="en-US" sz="180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660400" indent="-660400" eaLnBrk="1" hangingPunct="1">
              <a:buFontTx/>
              <a:buNone/>
            </a:pPr>
            <a:endParaRPr lang="en-US" sz="1800" smtClean="0">
              <a:latin typeface="Calibri" pitchFamily="34" charset="0"/>
              <a:ea typeface="ＭＳ Ｐゴシック" pitchFamily="34" charset="-128"/>
            </a:endParaRPr>
          </a:p>
          <a:p>
            <a:pPr marL="1009650" lvl="1" indent="-495300" eaLnBrk="1" hangingPunct="1">
              <a:buFontTx/>
              <a:buNone/>
            </a:pPr>
            <a:endParaRPr lang="en-US" sz="180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1009650" lvl="1" indent="-495300" eaLnBrk="1" hangingPunct="1"/>
            <a:endParaRPr lang="en-US" sz="1800" b="1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660400" indent="-660400" eaLnBrk="1" hangingPunct="1">
              <a:buFontTx/>
              <a:buNone/>
            </a:pPr>
            <a:endParaRPr lang="en-US" sz="1800" smtClean="0">
              <a:latin typeface="Calibri" pitchFamily="34" charset="0"/>
              <a:ea typeface="ＭＳ Ｐゴシック" pitchFamily="34" charset="-128"/>
            </a:endParaRPr>
          </a:p>
          <a:p>
            <a:pPr marL="660400" indent="-660400" eaLnBrk="1" hangingPunct="1">
              <a:buFontTx/>
              <a:buNone/>
            </a:pPr>
            <a:endParaRPr lang="en-US" sz="1800" smtClean="0">
              <a:latin typeface="Calibri" pitchFamily="34" charset="0"/>
              <a:ea typeface="ＭＳ Ｐゴシック" pitchFamily="34" charset="-128"/>
            </a:endParaRPr>
          </a:p>
          <a:p>
            <a:pPr marL="660400" indent="-660400" eaLnBrk="1" hangingPunct="1">
              <a:buFontTx/>
              <a:buNone/>
            </a:pPr>
            <a:endParaRPr lang="en-US" sz="1800" smtClean="0">
              <a:solidFill>
                <a:schemeClr val="bg1"/>
              </a:solidFill>
              <a:latin typeface="Calibri" pitchFamily="34" charset="0"/>
              <a:ea typeface="ＭＳ Ｐゴシック" pitchFamily="34" charset="-128"/>
            </a:endParaRPr>
          </a:p>
          <a:p>
            <a:pPr marL="660400" indent="-660400" eaLnBrk="1" hangingPunct="1">
              <a:buFontTx/>
              <a:buNone/>
            </a:pPr>
            <a:endParaRPr lang="en-US" sz="1800" smtClean="0">
              <a:solidFill>
                <a:schemeClr val="bg1"/>
              </a:solidFill>
              <a:latin typeface="Calibri" pitchFamily="34" charset="0"/>
              <a:ea typeface="ＭＳ Ｐゴシック" pitchFamily="34" charset="-128"/>
            </a:endParaRPr>
          </a:p>
          <a:p>
            <a:pPr marL="660400" indent="-660400" eaLnBrk="1" hangingPunct="1"/>
            <a:endParaRPr lang="en-US" sz="1800" smtClean="0">
              <a:solidFill>
                <a:schemeClr val="bg1"/>
              </a:solidFill>
              <a:latin typeface="Calibri" pitchFamily="34" charset="0"/>
              <a:ea typeface="ＭＳ Ｐゴシック" pitchFamily="34" charset="-128"/>
            </a:endParaRPr>
          </a:p>
          <a:p>
            <a:pPr marL="660400" indent="-660400" eaLnBrk="1" hangingPunct="1">
              <a:buFontTx/>
              <a:buNone/>
            </a:pPr>
            <a:endParaRPr lang="en-US" sz="1800" b="1" smtClean="0">
              <a:latin typeface="Calibri" pitchFamily="34" charset="0"/>
              <a:ea typeface="ＭＳ Ｐゴシック" pitchFamily="34" charset="-128"/>
            </a:endParaRPr>
          </a:p>
          <a:p>
            <a:pPr marL="1009650" lvl="1" indent="-495300" eaLnBrk="1" hangingPunct="1">
              <a:buFontTx/>
              <a:buNone/>
            </a:pPr>
            <a:endParaRPr lang="en-US" sz="180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6387" name="Picture 4" descr="C:\Users\Princess\Pictures\Naturalist Pictures\wildcat-after-rains-4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533900"/>
            <a:ext cx="2971800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PbkgndDk.KhakiLt.Khaki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7859" y="0"/>
            <a:ext cx="83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2" descr="Ocean-Spirits-LR-B-800-L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3" y="152400"/>
            <a:ext cx="331628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3"/>
          <p:cNvSpPr>
            <a:spLocks noChangeArrowheads="1"/>
          </p:cNvSpPr>
          <p:nvPr/>
        </p:nvSpPr>
        <p:spPr bwMode="auto">
          <a:xfrm>
            <a:off x="5334000" y="2590800"/>
            <a:ext cx="3810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AutoNum type="alphaLcPeriod" startAt="2"/>
            </a:pPr>
            <a:r>
              <a:rPr lang="en-US">
                <a:latin typeface="Calibri" pitchFamily="34" charset="0"/>
                <a:cs typeface="Calibri" pitchFamily="34" charset="0"/>
              </a:rPr>
              <a:t>shapes and alters the landscape</a:t>
            </a:r>
          </a:p>
          <a:p>
            <a:pPr marL="1035050" lvl="1" indent="-577850">
              <a:buFont typeface="Arial" pitchFamily="34" charset="0"/>
              <a:buChar char="•"/>
            </a:pPr>
            <a:r>
              <a:rPr lang="en-US">
                <a:latin typeface="Calibri" pitchFamily="34" charset="0"/>
                <a:cs typeface="Calibri" pitchFamily="34" charset="0"/>
              </a:rPr>
              <a:t>spills over banks</a:t>
            </a:r>
          </a:p>
          <a:p>
            <a:pPr marL="1035050" lvl="1" indent="-577850">
              <a:buFont typeface="Arial" pitchFamily="34" charset="0"/>
              <a:buChar char="•"/>
            </a:pPr>
            <a:r>
              <a:rPr lang="en-US">
                <a:latin typeface="Calibri" pitchFamily="34" charset="0"/>
                <a:cs typeface="Calibri" pitchFamily="34" charset="0"/>
              </a:rPr>
              <a:t>moves sand, pebbles, rocks, boulders, trees</a:t>
            </a:r>
          </a:p>
          <a:p>
            <a:pPr marL="1035050" lvl="1" indent="-577850">
              <a:buFont typeface="Arial" pitchFamily="34" charset="0"/>
              <a:buChar char="•"/>
            </a:pPr>
            <a:r>
              <a:rPr lang="en-US">
                <a:latin typeface="Calibri" pitchFamily="34" charset="0"/>
                <a:cs typeface="Calibri" pitchFamily="34" charset="0"/>
              </a:rPr>
              <a:t>periodically floods houses built too close to the river</a:t>
            </a:r>
          </a:p>
        </p:txBody>
      </p:sp>
      <p:pic>
        <p:nvPicPr>
          <p:cNvPr id="16391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14600"/>
            <a:ext cx="26670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4038600" y="2971800"/>
            <a:ext cx="4038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>
              <a:defRPr/>
            </a:pPr>
            <a:endParaRPr lang="en-US" dirty="0">
              <a:latin typeface="Calibri"/>
              <a:ea typeface="ＭＳ Ｐゴシック" charset="0"/>
              <a:cs typeface="ＭＳ Ｐゴシック" charset="0"/>
            </a:endParaRPr>
          </a:p>
          <a:p>
            <a:pPr marL="342900" indent="-342900" eaLnBrk="0" hangingPunct="0">
              <a:buFont typeface="+mj-lt"/>
              <a:buAutoNum type="alphaLcPeriod" startAt="5"/>
              <a:defRPr/>
            </a:pPr>
            <a:r>
              <a:rPr lang="en-US" dirty="0">
                <a:latin typeface="Calibri"/>
                <a:ea typeface="ＭＳ Ｐゴシック" charset="0"/>
                <a:cs typeface="ＭＳ Ｐゴシック" charset="0"/>
              </a:rPr>
              <a:t>wetlands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"/>
            <a:ext cx="2819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4"/>
          <p:cNvSpPr txBox="1">
            <a:spLocks noChangeArrowheads="1"/>
          </p:cNvSpPr>
          <p:nvPr/>
        </p:nvSpPr>
        <p:spPr bwMode="auto">
          <a:xfrm>
            <a:off x="914400" y="304800"/>
            <a:ext cx="1155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salt marsh</a:t>
            </a:r>
          </a:p>
        </p:txBody>
      </p:sp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800600"/>
            <a:ext cx="37226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Box 6"/>
          <p:cNvSpPr txBox="1">
            <a:spLocks noChangeArrowheads="1"/>
          </p:cNvSpPr>
          <p:nvPr/>
        </p:nvSpPr>
        <p:spPr bwMode="auto">
          <a:xfrm>
            <a:off x="990600" y="4953000"/>
            <a:ext cx="627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bogs</a:t>
            </a:r>
          </a:p>
        </p:txBody>
      </p:sp>
      <p:pic>
        <p:nvPicPr>
          <p:cNvPr id="4403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2400"/>
            <a:ext cx="318611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TextBox 9"/>
          <p:cNvSpPr txBox="1">
            <a:spLocks noChangeArrowheads="1"/>
          </p:cNvSpPr>
          <p:nvPr/>
        </p:nvSpPr>
        <p:spPr bwMode="auto">
          <a:xfrm>
            <a:off x="7620000" y="304800"/>
            <a:ext cx="1328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vernal pools</a:t>
            </a:r>
          </a:p>
        </p:txBody>
      </p:sp>
      <p:pic>
        <p:nvPicPr>
          <p:cNvPr id="4404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438400"/>
            <a:ext cx="289560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1" name="TextBox 11"/>
          <p:cNvSpPr txBox="1">
            <a:spLocks noChangeArrowheads="1"/>
          </p:cNvSpPr>
          <p:nvPr/>
        </p:nvSpPr>
        <p:spPr bwMode="auto">
          <a:xfrm>
            <a:off x="914400" y="2667000"/>
            <a:ext cx="946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swamps</a:t>
            </a:r>
          </a:p>
        </p:txBody>
      </p:sp>
      <p:pic>
        <p:nvPicPr>
          <p:cNvPr id="4404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724400"/>
            <a:ext cx="3200400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3" name="TextBox 13"/>
          <p:cNvSpPr txBox="1">
            <a:spLocks noChangeArrowheads="1"/>
          </p:cNvSpPr>
          <p:nvPr/>
        </p:nvSpPr>
        <p:spPr bwMode="auto">
          <a:xfrm>
            <a:off x="7924800" y="4953000"/>
            <a:ext cx="1017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baylands</a:t>
            </a:r>
          </a:p>
        </p:txBody>
      </p:sp>
      <p:pic>
        <p:nvPicPr>
          <p:cNvPr id="4404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2438400"/>
            <a:ext cx="2844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5" name="TextBox 15"/>
          <p:cNvSpPr txBox="1">
            <a:spLocks noChangeArrowheads="1"/>
          </p:cNvSpPr>
          <p:nvPr/>
        </p:nvSpPr>
        <p:spPr bwMode="auto">
          <a:xfrm>
            <a:off x="7620000" y="2667000"/>
            <a:ext cx="1384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riparian area</a:t>
            </a:r>
          </a:p>
        </p:txBody>
      </p:sp>
      <p:pic>
        <p:nvPicPr>
          <p:cNvPr id="16" name="Picture 15" descr="PPbkgndDk.KhakiLt.Khaki.png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7859" y="0"/>
            <a:ext cx="83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4"/>
          <p:cNvSpPr>
            <a:spLocks noChangeArrowheads="1"/>
          </p:cNvSpPr>
          <p:nvPr/>
        </p:nvSpPr>
        <p:spPr bwMode="auto">
          <a:xfrm>
            <a:off x="304800" y="609600"/>
            <a:ext cx="46482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>
              <a:latin typeface="Calibri" pitchFamily="34" charset="0"/>
              <a:cs typeface="Calibri" pitchFamily="34" charset="0"/>
            </a:endParaRPr>
          </a:p>
          <a:p>
            <a:pPr marL="742950" lvl="1" indent="-285750" eaLnBrk="0" hangingPunct="0">
              <a:buFont typeface="Arial" pitchFamily="34" charset="0"/>
              <a:buChar char="•"/>
            </a:pPr>
            <a:r>
              <a:rPr lang="en-US">
                <a:latin typeface="Calibri" pitchFamily="34" charset="0"/>
                <a:cs typeface="Calibri" pitchFamily="34" charset="0"/>
              </a:rPr>
              <a:t>values and functions of wetlands</a:t>
            </a:r>
          </a:p>
          <a:p>
            <a:pPr marL="1200150" lvl="2" indent="-285750" eaLnBrk="0" hangingPunct="0">
              <a:buFont typeface="Courier New" pitchFamily="49" charset="0"/>
              <a:buChar char="o"/>
            </a:pPr>
            <a:r>
              <a:rPr lang="en-US">
                <a:latin typeface="Calibri" pitchFamily="34" charset="0"/>
                <a:cs typeface="Calibri" pitchFamily="34" charset="0"/>
              </a:rPr>
              <a:t>home to 50% of federally listed threatened or endangered species </a:t>
            </a:r>
          </a:p>
          <a:p>
            <a:pPr marL="1200150" lvl="2" indent="-285750" eaLnBrk="0" hangingPunct="0">
              <a:buFont typeface="Courier New" pitchFamily="49" charset="0"/>
              <a:buChar char="o"/>
            </a:pPr>
            <a:r>
              <a:rPr lang="en-US">
                <a:latin typeface="Calibri" pitchFamily="34" charset="0"/>
                <a:cs typeface="Calibri" pitchFamily="34" charset="0"/>
              </a:rPr>
              <a:t>waterfowl habitat</a:t>
            </a:r>
          </a:p>
          <a:p>
            <a:pPr marL="1200150" lvl="2" indent="-285750" eaLnBrk="0" hangingPunct="0">
              <a:buFont typeface="Courier New" pitchFamily="49" charset="0"/>
              <a:buChar char="o"/>
            </a:pPr>
            <a:r>
              <a:rPr lang="en-US">
                <a:latin typeface="Calibri" pitchFamily="34" charset="0"/>
                <a:cs typeface="Calibri" pitchFamily="34" charset="0"/>
              </a:rPr>
              <a:t>fish habitat</a:t>
            </a:r>
          </a:p>
          <a:p>
            <a:pPr marL="1200150" lvl="2" indent="-285750" eaLnBrk="0" hangingPunct="0">
              <a:buFont typeface="Courier New" pitchFamily="49" charset="0"/>
              <a:buChar char="o"/>
            </a:pPr>
            <a:r>
              <a:rPr lang="en-US">
                <a:latin typeface="Calibri" pitchFamily="34" charset="0"/>
                <a:cs typeface="Calibri" pitchFamily="34" charset="0"/>
              </a:rPr>
              <a:t>flood control</a:t>
            </a:r>
          </a:p>
          <a:p>
            <a:pPr marL="1200150" lvl="2" indent="-285750" eaLnBrk="0" hangingPunct="0">
              <a:buFont typeface="Courier New" pitchFamily="49" charset="0"/>
              <a:buChar char="o"/>
            </a:pPr>
            <a:r>
              <a:rPr lang="en-US">
                <a:latin typeface="Calibri" pitchFamily="34" charset="0"/>
                <a:cs typeface="Calibri" pitchFamily="34" charset="0"/>
              </a:rPr>
              <a:t>absorbs and filters pollutants</a:t>
            </a:r>
          </a:p>
          <a:p>
            <a:pPr marL="1200150" lvl="2" indent="-285750" eaLnBrk="0" hangingPunct="0">
              <a:buFont typeface="Courier New" pitchFamily="49" charset="0"/>
              <a:buChar char="o"/>
            </a:pPr>
            <a:r>
              <a:rPr lang="en-US">
                <a:latin typeface="Calibri" pitchFamily="34" charset="0"/>
                <a:cs typeface="Calibri" pitchFamily="34" charset="0"/>
              </a:rPr>
              <a:t>recharges ground water</a:t>
            </a:r>
          </a:p>
          <a:p>
            <a:pPr marL="1200150" lvl="2" indent="-285750" eaLnBrk="0" hangingPunct="0">
              <a:buFont typeface="Courier New" pitchFamily="49" charset="0"/>
              <a:buChar char="o"/>
            </a:pPr>
            <a:r>
              <a:rPr lang="en-US">
                <a:latin typeface="Calibri" pitchFamily="34" charset="0"/>
                <a:cs typeface="Calibri" pitchFamily="34" charset="0"/>
              </a:rPr>
              <a:t>recreation</a:t>
            </a:r>
          </a:p>
          <a:p>
            <a:pPr eaLnBrk="0" hangingPunct="0"/>
            <a:endParaRPr lang="en-US">
              <a:latin typeface="Calibri" pitchFamily="34" charset="0"/>
            </a:endParaRPr>
          </a:p>
        </p:txBody>
      </p:sp>
      <p:sp>
        <p:nvSpPr>
          <p:cNvPr id="45058" name="Rectangle 5"/>
          <p:cNvSpPr>
            <a:spLocks noChangeArrowheads="1"/>
          </p:cNvSpPr>
          <p:nvPr/>
        </p:nvSpPr>
        <p:spPr bwMode="auto">
          <a:xfrm>
            <a:off x="3898900" y="4581525"/>
            <a:ext cx="52451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742950" lvl="1" indent="-285750" eaLnBrk="0" hangingPunct="0">
              <a:buFont typeface="Arial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historically viewed as dumping grounds or pest-ridden bogs to be drained, filled and developed</a:t>
            </a:r>
          </a:p>
          <a:p>
            <a:pPr marL="1200150" lvl="2" indent="-285750" eaLnBrk="0" hangingPunct="0">
              <a:buFont typeface="Courier New" pitchFamily="49" charset="0"/>
              <a:buChar char="o"/>
            </a:pPr>
            <a:r>
              <a:rPr lang="en-US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97% of the San Francisco Bay-Delta Estuary has been lost</a:t>
            </a:r>
          </a:p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5" name="Picture 4" descr="PPbkgndDk.KhakiLt.Khaki.pn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7859" y="0"/>
            <a:ext cx="83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7686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3622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495800"/>
            <a:ext cx="3284538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3"/>
          <p:cNvSpPr>
            <a:spLocks noChangeArrowheads="1"/>
          </p:cNvSpPr>
          <p:nvPr/>
        </p:nvSpPr>
        <p:spPr bwMode="auto">
          <a:xfrm>
            <a:off x="525463" y="2200275"/>
            <a:ext cx="457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>
              <a:latin typeface="Calibri" pitchFamily="34" charset="0"/>
              <a:cs typeface="Calibri" pitchFamily="34" charset="0"/>
            </a:endParaRPr>
          </a:p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4608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304800"/>
            <a:ext cx="34131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5"/>
          <p:cNvSpPr>
            <a:spLocks noChangeArrowheads="1"/>
          </p:cNvSpPr>
          <p:nvPr/>
        </p:nvSpPr>
        <p:spPr bwMode="auto">
          <a:xfrm>
            <a:off x="4572000" y="2438400"/>
            <a:ext cx="48768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>
              <a:defRPr/>
            </a:pPr>
            <a:endParaRPr lang="en-US" dirty="0">
              <a:latin typeface="Calibri" charset="0"/>
              <a:ea typeface="ＭＳ Ｐゴシック" charset="0"/>
              <a:cs typeface="Calibri" charset="0"/>
            </a:endParaRPr>
          </a:p>
          <a:p>
            <a:pPr marL="342900" indent="-342900" eaLnBrk="0" hangingPunct="0">
              <a:buFont typeface="+mj-lt"/>
              <a:buAutoNum type="alphaLcPeriod" startAt="2"/>
              <a:defRPr/>
            </a:pPr>
            <a:r>
              <a:rPr lang="en-US" dirty="0">
                <a:latin typeface="Calibri" charset="0"/>
                <a:ea typeface="ＭＳ Ｐゴシック" charset="0"/>
                <a:cs typeface="Calibri" charset="0"/>
              </a:rPr>
              <a:t>dam</a:t>
            </a:r>
          </a:p>
          <a:p>
            <a:pPr marL="742950" lvl="1" indent="-285750" eaLnBrk="0" hangingPunct="0">
              <a:buFont typeface="Arial"/>
              <a:buChar char="•"/>
              <a:defRPr/>
            </a:pPr>
            <a:r>
              <a:rPr lang="en-US" dirty="0">
                <a:latin typeface="Calibri" charset="0"/>
                <a:ea typeface="ＭＳ Ｐゴシック" charset="0"/>
                <a:cs typeface="Calibri" charset="0"/>
              </a:rPr>
              <a:t>permanent, reliable, and protective against flooding </a:t>
            </a:r>
          </a:p>
          <a:p>
            <a:pPr marL="742950" lvl="1" indent="-285750" eaLnBrk="0" hangingPunct="0">
              <a:buFont typeface="Arial"/>
              <a:buChar char="•"/>
              <a:defRPr/>
            </a:pPr>
            <a:r>
              <a:rPr lang="en-US" dirty="0">
                <a:latin typeface="Calibri" charset="0"/>
                <a:ea typeface="ＭＳ Ｐゴシック" charset="0"/>
                <a:cs typeface="Calibri" charset="0"/>
              </a:rPr>
              <a:t>changes type and size of sediment accumulating in river</a:t>
            </a:r>
          </a:p>
          <a:p>
            <a:pPr marL="742950" lvl="1" indent="-285750" eaLnBrk="0" hangingPunct="0">
              <a:buFont typeface="Arial"/>
              <a:buChar char="•"/>
              <a:defRPr/>
            </a:pPr>
            <a:r>
              <a:rPr lang="en-US" dirty="0">
                <a:latin typeface="Calibri" charset="0"/>
                <a:ea typeface="ＭＳ Ｐゴシック" charset="0"/>
                <a:cs typeface="Calibri" charset="0"/>
              </a:rPr>
              <a:t>changes the species composition of the stream ecosystem</a:t>
            </a:r>
          </a:p>
        </p:txBody>
      </p:sp>
      <p:pic>
        <p:nvPicPr>
          <p:cNvPr id="4608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895600"/>
            <a:ext cx="236220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PbkgndDk.KhakiLt.Khaki.png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7859" y="0"/>
            <a:ext cx="83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876800"/>
            <a:ext cx="27543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19200" y="4495800"/>
            <a:ext cx="4572000" cy="21685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endParaRPr lang="en-US" dirty="0">
              <a:latin typeface="Calibri" charset="0"/>
              <a:ea typeface="ＭＳ Ｐゴシック" charset="0"/>
              <a:cs typeface="Calibri" charset="0"/>
            </a:endParaRPr>
          </a:p>
          <a:p>
            <a:pPr marL="342900" indent="-342900" eaLnBrk="0" hangingPunct="0">
              <a:buFont typeface="+mj-lt"/>
              <a:buAutoNum type="alphaLcPeriod" startAt="3"/>
              <a:defRPr/>
            </a:pPr>
            <a:r>
              <a:rPr lang="en-US" dirty="0">
                <a:latin typeface="Calibri" charset="0"/>
                <a:ea typeface="ＭＳ Ｐゴシック" charset="0"/>
                <a:cs typeface="Calibri" charset="0"/>
              </a:rPr>
              <a:t>small reservoirs</a:t>
            </a:r>
          </a:p>
          <a:p>
            <a:pPr marL="742950" lvl="1" indent="-285750" eaLnBrk="0" hangingPunct="0">
              <a:buFont typeface="Arial"/>
              <a:buChar char="•"/>
              <a:defRPr/>
            </a:pPr>
            <a:r>
              <a:rPr lang="en-US" dirty="0">
                <a:latin typeface="Calibri" charset="0"/>
                <a:ea typeface="ＭＳ Ｐゴシック" charset="0"/>
                <a:cs typeface="Calibri" charset="0"/>
              </a:rPr>
              <a:t>located on small streams </a:t>
            </a:r>
          </a:p>
          <a:p>
            <a:pPr marL="742950" lvl="1" indent="-285750" eaLnBrk="0" hangingPunct="0">
              <a:buFont typeface="Arial"/>
              <a:buChar char="•"/>
              <a:defRPr/>
            </a:pPr>
            <a:r>
              <a:rPr lang="en-US" dirty="0">
                <a:latin typeface="Calibri" charset="0"/>
                <a:ea typeface="ＭＳ Ｐゴシック" charset="0"/>
                <a:cs typeface="Calibri" charset="0"/>
              </a:rPr>
              <a:t>lack capacity to release water until they are filled</a:t>
            </a:r>
          </a:p>
          <a:p>
            <a:pPr marL="742950" lvl="1" indent="-285750" eaLnBrk="0" hangingPunct="0">
              <a:buFont typeface="Arial"/>
              <a:buChar char="•"/>
              <a:defRPr/>
            </a:pPr>
            <a:r>
              <a:rPr lang="en-US" dirty="0">
                <a:latin typeface="Calibri" charset="0"/>
                <a:ea typeface="ＭＳ Ｐゴシック" charset="0"/>
                <a:cs typeface="Calibri" charset="0"/>
              </a:rPr>
              <a:t>a single reservoir usually does not pose adverse effects downstream</a:t>
            </a:r>
            <a:endParaRPr lang="en-US" dirty="0"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46088" name="Rectangle 2"/>
          <p:cNvSpPr>
            <a:spLocks noChangeArrowheads="1"/>
          </p:cNvSpPr>
          <p:nvPr/>
        </p:nvSpPr>
        <p:spPr bwMode="auto">
          <a:xfrm>
            <a:off x="685800" y="0"/>
            <a:ext cx="44196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  <a:cs typeface="Calibri" pitchFamily="34" charset="0"/>
              </a:rPr>
              <a:t>Rivers Today</a:t>
            </a:r>
            <a:endParaRPr lang="en-US"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buFont typeface="Arial" pitchFamily="34" charset="0"/>
              <a:buAutoNum type="alphaLcPeriod"/>
            </a:pPr>
            <a:r>
              <a:rPr lang="en-US">
                <a:latin typeface="Calibri" pitchFamily="34" charset="0"/>
                <a:cs typeface="Calibri" pitchFamily="34" charset="0"/>
              </a:rPr>
              <a:t>levee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>
                <a:latin typeface="Calibri" pitchFamily="34" charset="0"/>
                <a:cs typeface="Calibri" pitchFamily="34" charset="0"/>
              </a:rPr>
              <a:t>prevents water from spilling out of the channel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>
                <a:latin typeface="Calibri" pitchFamily="34" charset="0"/>
                <a:cs typeface="Calibri" pitchFamily="34" charset="0"/>
              </a:rPr>
              <a:t>disrupts natural processes of flooding &amp; sediment/nutrient deposition onto the floodplain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>
                <a:latin typeface="Calibri" pitchFamily="34" charset="0"/>
                <a:cs typeface="Calibri" pitchFamily="34" charset="0"/>
              </a:rPr>
              <a:t>threatens survival of organisms dependent on periodic inundation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PbkgndDk.KhakiLt.Khaki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7859" y="0"/>
            <a:ext cx="83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33600"/>
            <a:ext cx="3124200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2400"/>
            <a:ext cx="290830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2"/>
          <p:cNvSpPr>
            <a:spLocks noChangeArrowheads="1"/>
          </p:cNvSpPr>
          <p:nvPr/>
        </p:nvSpPr>
        <p:spPr bwMode="auto">
          <a:xfrm>
            <a:off x="6019800" y="2667000"/>
            <a:ext cx="33528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eaLnBrk="0" hangingPunct="0">
              <a:buFont typeface="Arial" pitchFamily="34" charset="0"/>
              <a:buChar char="•"/>
            </a:pPr>
            <a:r>
              <a:rPr lang="en-US">
                <a:latin typeface="Calibri" pitchFamily="34" charset="0"/>
                <a:cs typeface="Calibri" pitchFamily="34" charset="0"/>
              </a:rPr>
              <a:t>in 1949, Friant Dam built in 1949 on San Joaquin River</a:t>
            </a:r>
          </a:p>
          <a:p>
            <a:pPr marL="742950" lvl="1" indent="-285750" eaLnBrk="0" hangingPunct="0">
              <a:buFont typeface="Courier New" pitchFamily="49" charset="0"/>
              <a:buChar char="o"/>
            </a:pPr>
            <a:r>
              <a:rPr lang="en-US">
                <a:latin typeface="Calibri" pitchFamily="34" charset="0"/>
                <a:cs typeface="Calibri" pitchFamily="34" charset="0"/>
              </a:rPr>
              <a:t>resulted in near annihilation of salmon runs</a:t>
            </a:r>
          </a:p>
        </p:txBody>
      </p:sp>
      <p:sp>
        <p:nvSpPr>
          <p:cNvPr id="4" name="Rectangle 3"/>
          <p:cNvSpPr/>
          <p:nvPr/>
        </p:nvSpPr>
        <p:spPr>
          <a:xfrm>
            <a:off x="1143000" y="4038600"/>
            <a:ext cx="4495800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dirty="0">
              <a:latin typeface="Calibri" charset="0"/>
              <a:ea typeface="ＭＳ Ｐゴシック" charset="0"/>
              <a:cs typeface="Calibri" charset="0"/>
            </a:endParaRPr>
          </a:p>
          <a:p>
            <a:pPr marL="285750" indent="-285750" eaLnBrk="0" hangingPunct="0">
              <a:buFont typeface="Arial"/>
              <a:buChar char="•"/>
              <a:defRPr/>
            </a:pPr>
            <a:r>
              <a:rPr lang="en-US" dirty="0">
                <a:latin typeface="Calibri" charset="0"/>
                <a:ea typeface="ＭＳ Ｐゴシック" charset="0"/>
                <a:cs typeface="Calibri" charset="0"/>
              </a:rPr>
              <a:t>should we increase flows from Friant Dam to the river to help restore the ecosystem?</a:t>
            </a:r>
          </a:p>
          <a:p>
            <a:pPr marL="742950" lvl="1" indent="-285750" eaLnBrk="0" hangingPunct="0">
              <a:buFont typeface="Courier New"/>
              <a:buChar char="o"/>
              <a:defRPr/>
            </a:pPr>
            <a:r>
              <a:rPr lang="en-US" dirty="0">
                <a:latin typeface="Calibri" charset="0"/>
                <a:ea typeface="ＭＳ Ｐゴシック" charset="0"/>
                <a:cs typeface="Calibri" charset="0"/>
              </a:rPr>
              <a:t>pro: this will restore the salmon population</a:t>
            </a:r>
          </a:p>
          <a:p>
            <a:pPr marL="742950" lvl="1" indent="-285750" eaLnBrk="0" hangingPunct="0">
              <a:buFont typeface="Courier New"/>
              <a:buChar char="o"/>
              <a:defRPr/>
            </a:pPr>
            <a:r>
              <a:rPr lang="en-US" dirty="0">
                <a:latin typeface="Calibri" charset="0"/>
                <a:ea typeface="ＭＳ Ｐゴシック" charset="0"/>
                <a:cs typeface="Calibri" charset="0"/>
              </a:rPr>
              <a:t>con:  less water available for human consumption</a:t>
            </a:r>
          </a:p>
          <a:p>
            <a:pPr marL="742950" lvl="1" indent="-285750" eaLnBrk="0" hangingPunct="0">
              <a:buFont typeface="Courier New"/>
              <a:buChar char="o"/>
              <a:defRPr/>
            </a:pPr>
            <a:r>
              <a:rPr lang="en-US" dirty="0">
                <a:latin typeface="Calibri" charset="0"/>
                <a:ea typeface="ＭＳ Ｐゴシック" charset="0"/>
                <a:cs typeface="Calibri" charset="0"/>
              </a:rPr>
              <a:t>how will changes in the snowmelt regime due to global warming effect our decision? </a:t>
            </a:r>
          </a:p>
          <a:p>
            <a:pPr marL="742950" lvl="1" indent="-285750" eaLnBrk="0" hangingPunct="0">
              <a:buFont typeface="Courier New"/>
              <a:buChar char="o"/>
              <a:defRPr/>
            </a:pPr>
            <a:endParaRPr lang="en-US" dirty="0">
              <a:latin typeface="Calibri" charset="0"/>
              <a:ea typeface="ＭＳ Ｐゴシック" charset="0"/>
              <a:cs typeface="Calibri" charset="0"/>
            </a:endParaRPr>
          </a:p>
        </p:txBody>
      </p:sp>
      <p:pic>
        <p:nvPicPr>
          <p:cNvPr id="48134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724400"/>
            <a:ext cx="3055938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Rectangle 2"/>
          <p:cNvSpPr>
            <a:spLocks noChangeArrowheads="1"/>
          </p:cNvSpPr>
          <p:nvPr/>
        </p:nvSpPr>
        <p:spPr bwMode="auto">
          <a:xfrm>
            <a:off x="685800" y="152400"/>
            <a:ext cx="4572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AutoNum type="alphaLcPeriod" startAt="4"/>
            </a:pPr>
            <a:r>
              <a:rPr lang="en-US">
                <a:latin typeface="Calibri" pitchFamily="34" charset="0"/>
                <a:cs typeface="Calibri" pitchFamily="34" charset="0"/>
              </a:rPr>
              <a:t>conflicting water needs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>
                <a:latin typeface="Calibri" pitchFamily="34" charset="0"/>
                <a:cs typeface="Calibri" pitchFamily="34" charset="0"/>
              </a:rPr>
              <a:t>ex. San Joaquin River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>
                <a:latin typeface="Calibri" pitchFamily="34" charset="0"/>
                <a:cs typeface="Calibri" pitchFamily="34" charset="0"/>
              </a:rPr>
              <a:t>at 300 miles, San Joaquin River is the second longest river in California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>
                <a:latin typeface="Calibri" pitchFamily="34" charset="0"/>
                <a:cs typeface="Calibri" pitchFamily="34" charset="0"/>
              </a:rPr>
              <a:t>ordinarily has ample seasonal flows and abundant salmon runs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ChangeArrowheads="1"/>
          </p:cNvSpPr>
          <p:nvPr/>
        </p:nvSpPr>
        <p:spPr bwMode="auto">
          <a:xfrm>
            <a:off x="609600" y="0"/>
            <a:ext cx="65532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California</a:t>
            </a:r>
            <a:r>
              <a:rPr lang="ja-JP" altLang="en-US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’</a:t>
            </a:r>
            <a:r>
              <a:rPr lang="en-US" altLang="ja-JP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 Lakes</a:t>
            </a:r>
          </a:p>
          <a:p>
            <a:pPr marL="800100" lvl="1" indent="-342900" eaLnBrk="0" hangingPunct="0">
              <a:buFont typeface="Arial" pitchFamily="34" charset="0"/>
              <a:buAutoNum type="alphaLcPeriod"/>
            </a:pPr>
            <a:r>
              <a:rPr lang="en-US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Lake Tahoe</a:t>
            </a:r>
          </a:p>
          <a:p>
            <a:pPr marL="1200150" lvl="2" indent="-285750" eaLnBrk="0" hangingPunct="0">
              <a:buFont typeface="Arial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located in the Sierra Nevada</a:t>
            </a:r>
          </a:p>
          <a:p>
            <a:pPr marL="1200150" lvl="2" indent="-285750" eaLnBrk="0" hangingPunct="0">
              <a:buFont typeface="Arial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famed for its blueness, clarity, beautiful surroundings</a:t>
            </a:r>
          </a:p>
          <a:p>
            <a:pPr marL="1200150" lvl="2" indent="-285750" eaLnBrk="0" hangingPunct="0">
              <a:buFont typeface="Arial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trends since 1959</a:t>
            </a:r>
          </a:p>
          <a:p>
            <a:pPr marL="1657350" lvl="3" indent="-285750" eaLnBrk="0" hangingPunct="0">
              <a:buFont typeface="Courier New" pitchFamily="49" charset="0"/>
              <a:buChar char="o"/>
            </a:pPr>
            <a:r>
              <a:rPr lang="en-US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lost 1/3 of its transparency </a:t>
            </a:r>
          </a:p>
          <a:p>
            <a:pPr marL="1657350" lvl="3" indent="-285750" eaLnBrk="0" hangingPunct="0">
              <a:buFont typeface="Courier New" pitchFamily="49" charset="0"/>
              <a:buChar char="o"/>
            </a:pPr>
            <a:r>
              <a:rPr lang="en-US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algal growth has increased 5% per year</a:t>
            </a:r>
          </a:p>
          <a:p>
            <a:pPr marL="1657350" lvl="3" indent="-285750" eaLnBrk="0" hangingPunct="0">
              <a:buFont typeface="Courier New" pitchFamily="49" charset="0"/>
              <a:buChar char="o"/>
            </a:pPr>
            <a:r>
              <a:rPr lang="en-US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loss of native fish and increase in exotic fishes that can tolerate warmer, more polluted waters</a:t>
            </a:r>
          </a:p>
          <a:p>
            <a:pPr marL="1657350" lvl="3" indent="-285750" eaLnBrk="0" hangingPunct="0">
              <a:buFont typeface="Courier New" pitchFamily="49" charset="0"/>
              <a:buChar char="o"/>
            </a:pPr>
            <a:r>
              <a:rPr lang="en-US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air pollution</a:t>
            </a:r>
          </a:p>
          <a:p>
            <a:pPr marL="1657350" lvl="3" indent="-285750" eaLnBrk="0" hangingPunct="0">
              <a:buFont typeface="Courier New" pitchFamily="49" charset="0"/>
              <a:buChar char="o"/>
            </a:pPr>
            <a:r>
              <a:rPr lang="en-US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nitrogen pollution</a:t>
            </a:r>
          </a:p>
          <a:p>
            <a:pPr marL="1657350" lvl="3" indent="-285750" eaLnBrk="0" hangingPunct="0">
              <a:buFont typeface="Courier New" pitchFamily="49" charset="0"/>
              <a:buChar char="o"/>
            </a:pPr>
            <a:r>
              <a:rPr lang="en-US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warming of lake</a:t>
            </a:r>
          </a:p>
          <a:p>
            <a:pPr eaLnBrk="0" hangingPunct="0"/>
            <a:endParaRPr lang="en-US" altLang="ja-JP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0" hangingPunct="0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" name="Picture 2" descr="PPbkgndDk.KhakiLt.Khaki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7859" y="0"/>
            <a:ext cx="83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7"/>
          <p:cNvSpPr>
            <a:spLocks noChangeArrowheads="1"/>
          </p:cNvSpPr>
          <p:nvPr/>
        </p:nvSpPr>
        <p:spPr bwMode="auto">
          <a:xfrm>
            <a:off x="4208463" y="2133600"/>
            <a:ext cx="4935537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>
              <a:lnSpc>
                <a:spcPct val="150000"/>
              </a:lnSpc>
            </a:pPr>
            <a:endParaRPr lang="en-US">
              <a:latin typeface="Calibri" pitchFamily="34" charset="0"/>
              <a:cs typeface="Calibri" pitchFamily="34" charset="0"/>
            </a:endParaRPr>
          </a:p>
          <a:p>
            <a:pPr eaLnBrk="0" hangingPunct="0">
              <a:buFont typeface="Arial" pitchFamily="34" charset="0"/>
              <a:buAutoNum type="alphaLcPeriod" startAt="2"/>
            </a:pPr>
            <a:r>
              <a:rPr lang="en-US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Mono Lake</a:t>
            </a:r>
          </a:p>
          <a:p>
            <a:pPr marL="742950" lvl="1" indent="-285750" eaLnBrk="0" hangingPunct="0">
              <a:buFont typeface="Arial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early 20</a:t>
            </a:r>
            <a:r>
              <a:rPr lang="en-US" baseline="3000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</a:t>
            </a:r>
            <a:r>
              <a:rPr lang="en-US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century, Los Angeles bought up vast tracts of land in Owens Valley and Mono Basin </a:t>
            </a:r>
          </a:p>
          <a:p>
            <a:pPr marL="742950" lvl="1" indent="-285750" eaLnBrk="0" hangingPunct="0">
              <a:buFont typeface="Arial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starting in 1941, as many as 90,000 acre feet of water diverted each year from Mono Basin for Los Angeles</a:t>
            </a:r>
          </a:p>
          <a:p>
            <a:pPr marL="1200150" lvl="2" indent="-285750" eaLnBrk="0" hangingPunct="0">
              <a:buFont typeface="Courier New" pitchFamily="49" charset="0"/>
              <a:buChar char="o"/>
            </a:pPr>
            <a:r>
              <a:rPr lang="en-US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high quality, inexpensive water</a:t>
            </a:r>
          </a:p>
          <a:p>
            <a:pPr marL="742950" lvl="1" indent="-285750" eaLnBrk="0" hangingPunct="0">
              <a:buFont typeface="Arial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level of Mono Lake dropped from an elevation of 6,417 ft to 6,372 ft</a:t>
            </a:r>
          </a:p>
          <a:p>
            <a:pPr marL="742950" lvl="1" indent="-285750" eaLnBrk="0" hangingPunct="0">
              <a:buFont typeface="Arial" pitchFamily="34" charset="0"/>
              <a:buChar char="•"/>
            </a:pPr>
            <a:r>
              <a:rPr lang="en-US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in 1976, a massive grassroots effort to </a:t>
            </a:r>
            <a:r>
              <a:rPr lang="ja-JP" altLang="en-US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“</a:t>
            </a:r>
            <a:r>
              <a:rPr lang="en-US" altLang="ja-JP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Save Mono Lake</a:t>
            </a:r>
            <a:r>
              <a:rPr lang="ja-JP" altLang="en-US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”</a:t>
            </a:r>
            <a:endParaRPr lang="en-US" altLang="ja-JP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marL="742950" lvl="1" indent="-285750" eaLnBrk="0" hangingPunct="0">
              <a:buFont typeface="Arial" pitchFamily="34" charset="0"/>
              <a:buChar char="•"/>
            </a:pPr>
            <a:r>
              <a:rPr lang="en-US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restored to an elevation of 6,392 feet (an elevation last occurring in 1964)</a:t>
            </a:r>
          </a:p>
          <a:p>
            <a:pPr marL="742950" lvl="1" indent="-285750" eaLnBrk="0" hangingPunct="0">
              <a:buFont typeface="Arial" pitchFamily="34" charset="0"/>
              <a:buChar char="•"/>
            </a:pPr>
            <a:endParaRPr lang="en-US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0" hangingPunct="0"/>
            <a:endParaRPr lang="en-US" sz="1600">
              <a:latin typeface="Calibri" pitchFamily="34" charset="0"/>
            </a:endParaRPr>
          </a:p>
        </p:txBody>
      </p:sp>
      <p:pic>
        <p:nvPicPr>
          <p:cNvPr id="7" name="Picture 6" descr="PPbkgndDk.KhakiLt.Khaki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7859" y="0"/>
            <a:ext cx="83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bkgndDk.KhakiLt.Khaki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7859" y="0"/>
            <a:ext cx="83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2"/>
          <p:cNvSpPr>
            <a:spLocks noChangeArrowheads="1"/>
          </p:cNvSpPr>
          <p:nvPr/>
        </p:nvSpPr>
        <p:spPr bwMode="auto">
          <a:xfrm>
            <a:off x="762000" y="76200"/>
            <a:ext cx="40386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eaLnBrk="0" hangingPunct="0">
              <a:lnSpc>
                <a:spcPct val="150000"/>
              </a:lnSpc>
              <a:buFont typeface="Arial" pitchFamily="34" charset="0"/>
              <a:buAutoNum type="alphaLcPeriod" startAt="3"/>
            </a:pPr>
            <a:r>
              <a:rPr lang="en-US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Clear Lake</a:t>
            </a:r>
          </a:p>
          <a:p>
            <a:pPr marL="742950" lvl="1" indent="-28575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oldest natural lake in North America</a:t>
            </a:r>
          </a:p>
          <a:p>
            <a:pPr marL="742950" lvl="1" indent="-28575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largest freshwater lake entirely within the state borders of 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/>
          <p:cNvSpPr>
            <a:spLocks noChangeArrowheads="1"/>
          </p:cNvSpPr>
          <p:nvPr/>
        </p:nvSpPr>
        <p:spPr bwMode="auto">
          <a:xfrm>
            <a:off x="533400" y="381000"/>
            <a:ext cx="426720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b="1" dirty="0">
                <a:latin typeface="Calibri"/>
                <a:ea typeface="+mn-ea"/>
                <a:cs typeface="Calibri"/>
              </a:rPr>
              <a:t>Aquatic Ecosystem Management</a:t>
            </a:r>
          </a:p>
          <a:p>
            <a:pPr marL="800100" lvl="1" indent="-342900" eaLnBrk="0" hangingPunct="0">
              <a:buFont typeface="+mj-lt"/>
              <a:buAutoNum type="alphaLcPeriod"/>
              <a:defRPr/>
            </a:pPr>
            <a:r>
              <a:rPr lang="en-US" dirty="0">
                <a:latin typeface="Calibri"/>
                <a:ea typeface="+mn-ea"/>
                <a:cs typeface="Calibri"/>
              </a:rPr>
              <a:t>reconciling water needs of a growing human population with those of aquatic ecosystems</a:t>
            </a:r>
          </a:p>
          <a:p>
            <a:pPr eaLnBrk="0" hangingPunct="0">
              <a:defRPr/>
            </a:pPr>
            <a:endParaRPr lang="en-US" sz="1100" dirty="0">
              <a:latin typeface="Times New Roman" pitchFamily="18" charset="0"/>
              <a:ea typeface="+mn-ea"/>
              <a:cs typeface="Calibri"/>
              <a:sym typeface="Wingdings" pitchFamily="2" charset="2"/>
            </a:endParaRPr>
          </a:p>
        </p:txBody>
      </p:sp>
      <p:pic>
        <p:nvPicPr>
          <p:cNvPr id="3" name="Picture 2" descr="PPbkgndDk.KhakiLt.Khaki.pn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7859" y="0"/>
            <a:ext cx="83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ctangle 1"/>
          <p:cNvSpPr>
            <a:spLocks noChangeArrowheads="1"/>
          </p:cNvSpPr>
          <p:nvPr/>
        </p:nvSpPr>
        <p:spPr bwMode="auto">
          <a:xfrm>
            <a:off x="4572000" y="2057400"/>
            <a:ext cx="4572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800100" lvl="1" indent="-342900" eaLnBrk="0" hangingPunct="0">
              <a:buFont typeface="Arial" pitchFamily="34" charset="0"/>
              <a:buAutoNum type="alphaLcPeriod" startAt="2"/>
            </a:pPr>
            <a:r>
              <a:rPr lang="en-US">
                <a:latin typeface="Calibri" pitchFamily="34" charset="0"/>
                <a:cs typeface="Calibri" pitchFamily="34" charset="0"/>
              </a:rPr>
              <a:t>climate change further complicates this problem </a:t>
            </a:r>
          </a:p>
          <a:p>
            <a:pPr marL="1200150" lvl="2" indent="-285750" eaLnBrk="0" hangingPunct="0">
              <a:buFont typeface="Arial" pitchFamily="34" charset="0"/>
              <a:buChar char="•"/>
            </a:pPr>
            <a:r>
              <a:rPr lang="en-US">
                <a:latin typeface="Calibri" pitchFamily="34" charset="0"/>
                <a:cs typeface="Calibri" pitchFamily="34" charset="0"/>
              </a:rPr>
              <a:t>changes the timing and amount of water available</a:t>
            </a:r>
          </a:p>
          <a:p>
            <a:pPr marL="1200150" lvl="2" indent="-285750" eaLnBrk="0" hangingPunct="0">
              <a:buFont typeface="Arial" pitchFamily="34" charset="0"/>
              <a:buChar char="•"/>
            </a:pPr>
            <a:r>
              <a:rPr lang="en-US">
                <a:latin typeface="Calibri" pitchFamily="34" charset="0"/>
                <a:cs typeface="Calibri" pitchFamily="34" charset="0"/>
              </a:rPr>
              <a:t>increasing temperatures</a:t>
            </a:r>
            <a:r>
              <a:rPr lang="en-US">
                <a:latin typeface="Calibri" pitchFamily="34" charset="0"/>
                <a:cs typeface="Calibri" pitchFamily="34" charset="0"/>
                <a:sym typeface="Wingdings" pitchFamily="2" charset="2"/>
              </a:rPr>
              <a:t></a:t>
            </a:r>
            <a:r>
              <a:rPr lang="en-US">
                <a:latin typeface="Calibri" pitchFamily="34" charset="0"/>
                <a:cs typeface="Calibri" pitchFamily="34" charset="0"/>
              </a:rPr>
              <a:t> increased demand for water</a:t>
            </a:r>
            <a:endParaRPr lang="en-US">
              <a:latin typeface="Calibri" pitchFamily="34" charset="0"/>
              <a:cs typeface="Calibri" pitchFamily="34" charset="0"/>
              <a:sym typeface="Wingdings" pitchFamily="2" charset="2"/>
            </a:endParaRPr>
          </a:p>
        </p:txBody>
      </p:sp>
      <p:pic>
        <p:nvPicPr>
          <p:cNvPr id="5427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2400"/>
            <a:ext cx="33289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3198813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263" y="4449763"/>
            <a:ext cx="3741737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TextBox 10"/>
          <p:cNvSpPr txBox="1">
            <a:spLocks noChangeArrowheads="1"/>
          </p:cNvSpPr>
          <p:nvPr/>
        </p:nvSpPr>
        <p:spPr bwMode="auto">
          <a:xfrm>
            <a:off x="990600" y="3962400"/>
            <a:ext cx="44958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 pitchFamily="34" charset="0"/>
              <a:buAutoNum type="alphaLcPeriod" startAt="3"/>
            </a:pPr>
            <a:r>
              <a:rPr lang="en-US" sz="1800">
                <a:latin typeface="Calibri" pitchFamily="34" charset="0"/>
                <a:cs typeface="Calibri" pitchFamily="34" charset="0"/>
              </a:rPr>
              <a:t>CA water law</a:t>
            </a:r>
          </a:p>
          <a:p>
            <a:pPr lvl="1">
              <a:buFont typeface="Arial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appropriative water rights: prioritization according to seniority</a:t>
            </a:r>
          </a:p>
          <a:p>
            <a:pPr lvl="1">
              <a:buFont typeface="Arial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riparian rights: water users divert as needed, in proportion to what is available during times of shortage</a:t>
            </a:r>
          </a:p>
          <a:p>
            <a:pPr lvl="1">
              <a:buFont typeface="Arial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these rights are particularly important in areas not served by irrigation districts, being the only legal means for obtaining water security </a:t>
            </a:r>
          </a:p>
          <a:p>
            <a:pPr eaLnBrk="1" hangingPunct="1">
              <a:buFont typeface="Arial" pitchFamily="34" charset="0"/>
              <a:buAutoNum type="alphaLcPeriod" startAt="3"/>
            </a:pPr>
            <a:endParaRPr lang="en-US" sz="1800"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pitchFamily="34" charset="0"/>
              <a:buAutoNum type="alphaLcPeriod" startAt="3"/>
            </a:pPr>
            <a:endParaRPr lang="en-US" sz="180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3"/>
          <p:cNvSpPr>
            <a:spLocks noChangeArrowheads="1"/>
          </p:cNvSpPr>
          <p:nvPr/>
        </p:nvSpPr>
        <p:spPr bwMode="auto">
          <a:xfrm>
            <a:off x="533400" y="304800"/>
            <a:ext cx="51816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285750" indent="-285750" eaLnBrk="0" hangingPunct="0">
              <a:buFont typeface="Arial" pitchFamily="34" charset="0"/>
              <a:buChar char="•"/>
            </a:pPr>
            <a:r>
              <a:rPr lang="en-US">
                <a:latin typeface="Calibri" pitchFamily="34" charset="0"/>
                <a:cs typeface="Calibri" pitchFamily="34" charset="0"/>
              </a:rPr>
              <a:t>changes over the years in criteria for the granting of water rights have been based on:</a:t>
            </a:r>
          </a:p>
          <a:p>
            <a:pPr marL="742950" lvl="1" indent="-285750" eaLnBrk="0" hangingPunct="0">
              <a:buFont typeface="Courier New" pitchFamily="49" charset="0"/>
              <a:buChar char="o"/>
            </a:pPr>
            <a:r>
              <a:rPr lang="en-US">
                <a:latin typeface="Calibri" pitchFamily="34" charset="0"/>
                <a:cs typeface="Calibri" pitchFamily="34" charset="0"/>
              </a:rPr>
              <a:t>the recognition of ecological water use as </a:t>
            </a:r>
            <a:r>
              <a:rPr lang="ja-JP" altLang="en-US">
                <a:latin typeface="Calibri" pitchFamily="34" charset="0"/>
                <a:cs typeface="Calibri" pitchFamily="34" charset="0"/>
              </a:rPr>
              <a:t>“</a:t>
            </a:r>
            <a:r>
              <a:rPr lang="en-US" altLang="ja-JP">
                <a:latin typeface="Calibri" pitchFamily="34" charset="0"/>
                <a:cs typeface="Calibri" pitchFamily="34" charset="0"/>
              </a:rPr>
              <a:t>beneficial use,</a:t>
            </a:r>
            <a:r>
              <a:rPr lang="ja-JP" altLang="en-US">
                <a:latin typeface="Calibri" pitchFamily="34" charset="0"/>
                <a:cs typeface="Calibri" pitchFamily="34" charset="0"/>
              </a:rPr>
              <a:t>”</a:t>
            </a:r>
            <a:r>
              <a:rPr lang="en-US" altLang="ja-JP">
                <a:latin typeface="Calibri" pitchFamily="34" charset="0"/>
                <a:cs typeface="Calibri" pitchFamily="34" charset="0"/>
              </a:rPr>
              <a:t> a legal term designating the right to use of property that is not strictly yours </a:t>
            </a:r>
          </a:p>
          <a:p>
            <a:pPr marL="285750" indent="-285750"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4" name="Picture 3" descr="PPbkgndDk.KhakiLt.Khaki.pn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7859" y="0"/>
            <a:ext cx="83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152400"/>
            <a:ext cx="294798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Rectangle 2"/>
          <p:cNvSpPr>
            <a:spLocks noChangeArrowheads="1"/>
          </p:cNvSpPr>
          <p:nvPr/>
        </p:nvSpPr>
        <p:spPr bwMode="auto">
          <a:xfrm>
            <a:off x="4572000" y="2514600"/>
            <a:ext cx="4572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42950" lvl="1" indent="-285750" eaLnBrk="0" hangingPunct="0">
              <a:buFont typeface="Courier New" pitchFamily="49" charset="0"/>
              <a:buChar char="o"/>
            </a:pPr>
            <a:r>
              <a:rPr lang="en-US">
                <a:latin typeface="Calibri" pitchFamily="34" charset="0"/>
                <a:cs typeface="Calibri" pitchFamily="34" charset="0"/>
              </a:rPr>
              <a:t>federal laws that protect endangered species</a:t>
            </a:r>
          </a:p>
          <a:p>
            <a:pPr marL="1200150" lvl="2" indent="-285750" eaLnBrk="0" hangingPunct="0">
              <a:buFont typeface="Wingdings" pitchFamily="2" charset="2"/>
              <a:buChar char="Ø"/>
            </a:pPr>
            <a:r>
              <a:rPr lang="en-US">
                <a:latin typeface="Calibri" pitchFamily="34" charset="0"/>
                <a:cs typeface="Calibri" pitchFamily="34" charset="0"/>
              </a:rPr>
              <a:t>state agencies are currently working to finalize guidelines for operating water rights to protect coho salmon and steelhead trout in coastal watersheds</a:t>
            </a:r>
          </a:p>
        </p:txBody>
      </p:sp>
      <p:pic>
        <p:nvPicPr>
          <p:cNvPr id="5530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14600"/>
            <a:ext cx="2895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457200" y="4686300"/>
            <a:ext cx="45720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42950" lvl="1" indent="-285750" eaLnBrk="0" hangingPunct="0">
              <a:lnSpc>
                <a:spcPct val="150000"/>
              </a:lnSpc>
              <a:buFont typeface="Courier New" pitchFamily="49" charset="0"/>
              <a:buChar char="o"/>
            </a:pPr>
            <a:r>
              <a:rPr lang="en-US">
                <a:latin typeface="Calibri" pitchFamily="34" charset="0"/>
                <a:cs typeface="Calibri" pitchFamily="34" charset="0"/>
              </a:rPr>
              <a:t>California Supreme Court ruling in the 1980s that resulted in the legal recognition of public trust resources </a:t>
            </a:r>
          </a:p>
          <a:p>
            <a:pPr marL="1200150" lvl="2" indent="-285750" eaLnBrk="0" hangingPunct="0">
              <a:lnSpc>
                <a:spcPct val="150000"/>
              </a:lnSpc>
              <a:buFont typeface="Wingdings" pitchFamily="2" charset="2"/>
              <a:buChar char="Ø"/>
            </a:pPr>
            <a:r>
              <a:rPr lang="en-US">
                <a:latin typeface="Calibri" pitchFamily="34" charset="0"/>
                <a:cs typeface="Calibri" pitchFamily="34" charset="0"/>
              </a:rPr>
              <a:t>foundation for restoring water to Mono Lake</a:t>
            </a:r>
          </a:p>
        </p:txBody>
      </p:sp>
      <p:pic>
        <p:nvPicPr>
          <p:cNvPr id="55303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62500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4"/>
          <p:cNvSpPr>
            <a:spLocks noChangeArrowheads="1"/>
          </p:cNvSpPr>
          <p:nvPr/>
        </p:nvSpPr>
        <p:spPr bwMode="auto">
          <a:xfrm>
            <a:off x="609600" y="-838200"/>
            <a:ext cx="4648200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endParaRPr lang="en-US" dirty="0">
              <a:latin typeface="Calibri"/>
              <a:ea typeface="ＭＳ Ｐゴシック" charset="0"/>
              <a:cs typeface="ＭＳ Ｐゴシック" charset="0"/>
            </a:endParaRPr>
          </a:p>
          <a:p>
            <a:pPr eaLnBrk="0" hangingPunct="0">
              <a:lnSpc>
                <a:spcPct val="150000"/>
              </a:lnSpc>
              <a:defRPr/>
            </a:pPr>
            <a:endParaRPr lang="en-US" dirty="0">
              <a:latin typeface="Calibri"/>
              <a:ea typeface="ＭＳ Ｐゴシック" charset="0"/>
              <a:cs typeface="ＭＳ Ｐゴシック" charset="0"/>
            </a:endParaRPr>
          </a:p>
          <a:p>
            <a:pPr marL="342900" indent="-342900" eaLnBrk="0" hangingPunct="0">
              <a:buFont typeface="+mj-lt"/>
              <a:buAutoNum type="alphaLcPeriod" startAt="4"/>
              <a:defRPr/>
            </a:pPr>
            <a:r>
              <a:rPr lang="en-US" dirty="0">
                <a:latin typeface="Calibri" charset="0"/>
                <a:ea typeface="ＭＳ Ｐゴシック" charset="0"/>
                <a:cs typeface="Calibri" charset="0"/>
              </a:rPr>
              <a:t>Water Quality</a:t>
            </a:r>
          </a:p>
          <a:p>
            <a:pPr marL="742950" lvl="1" indent="-285750" eaLnBrk="0" hangingPunct="0">
              <a:buFont typeface="Arial"/>
              <a:buChar char="•"/>
              <a:defRPr/>
            </a:pPr>
            <a:r>
              <a:rPr lang="en-US" dirty="0">
                <a:latin typeface="Calibri" charset="0"/>
                <a:ea typeface="ＭＳ Ｐゴシック" charset="0"/>
                <a:cs typeface="Calibri" charset="0"/>
              </a:rPr>
              <a:t>identification and mitigation of physical &amp; chemical inputs to water bodies that may harm the use of that water either by humans or aquatic organisms ( Total Maximum Daily Load Analysis or TMDL)</a:t>
            </a:r>
          </a:p>
          <a:p>
            <a:pPr marL="1200150" lvl="2" indent="-285750" eaLnBrk="0" hangingPunct="0">
              <a:buFont typeface="Courier New"/>
              <a:buChar char="o"/>
              <a:defRPr/>
            </a:pPr>
            <a:r>
              <a:rPr lang="en-US" dirty="0">
                <a:latin typeface="Calibri" charset="0"/>
                <a:ea typeface="ＭＳ Ｐゴシック" charset="0"/>
                <a:cs typeface="Calibri" charset="0"/>
              </a:rPr>
              <a:t>mandated for polluted water bodies under the federal Clean Water Act, US EPA</a:t>
            </a:r>
          </a:p>
          <a:p>
            <a:pPr eaLnBrk="0" hangingPunct="0">
              <a:defRPr/>
            </a:pPr>
            <a:endParaRPr lang="en-US" dirty="0">
              <a:latin typeface="Calibri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PPbkgndDk.KhakiLt.Khaki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7859" y="0"/>
            <a:ext cx="83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2"/>
          <p:cNvSpPr txBox="1">
            <a:spLocks noChangeArrowheads="1"/>
          </p:cNvSpPr>
          <p:nvPr/>
        </p:nvSpPr>
        <p:spPr bwMode="auto">
          <a:xfrm>
            <a:off x="533400" y="0"/>
            <a:ext cx="617220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1800" b="1">
                <a:latin typeface="Calibri" pitchFamily="34" charset="0"/>
                <a:cs typeface="Calibri" pitchFamily="34" charset="0"/>
              </a:rPr>
              <a:t>The Water Molecule</a:t>
            </a:r>
          </a:p>
          <a:p>
            <a:pPr lvl="1">
              <a:spcBef>
                <a:spcPct val="20000"/>
              </a:spcBef>
              <a:buFont typeface="Arial" pitchFamily="34" charset="0"/>
              <a:buAutoNum type="alphaLcPeriod"/>
            </a:pPr>
            <a:r>
              <a:rPr lang="en-US" sz="1800">
                <a:latin typeface="Calibri" pitchFamily="34" charset="0"/>
                <a:cs typeface="Calibri" pitchFamily="34" charset="0"/>
              </a:rPr>
              <a:t>basics</a:t>
            </a:r>
          </a:p>
          <a:p>
            <a:pPr lvl="2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molecular weight: 18 grams/mole</a:t>
            </a:r>
          </a:p>
          <a:p>
            <a:pPr lvl="2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boiling point: 100 </a:t>
            </a:r>
            <a:r>
              <a:rPr lang="en-US" sz="1800">
                <a:latin typeface="Calibri" pitchFamily="34" charset="0"/>
                <a:cs typeface="Calibri" pitchFamily="34" charset="0"/>
              </a:rPr>
              <a:t>°C</a:t>
            </a:r>
          </a:p>
          <a:p>
            <a:pPr lvl="2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800">
                <a:latin typeface="Calibri" pitchFamily="34" charset="0"/>
                <a:cs typeface="Calibri" pitchFamily="34" charset="0"/>
              </a:rPr>
              <a:t>freezing point: 0 </a:t>
            </a:r>
            <a:r>
              <a:rPr lang="en-US" sz="18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>
                <a:latin typeface="Calibri" pitchFamily="34" charset="0"/>
                <a:cs typeface="Calibri" pitchFamily="34" charset="0"/>
              </a:rPr>
              <a:t>°C</a:t>
            </a:r>
          </a:p>
          <a:p>
            <a:pPr lvl="2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800">
                <a:latin typeface="Calibri" pitchFamily="34" charset="0"/>
                <a:cs typeface="Calibri" pitchFamily="34" charset="0"/>
              </a:rPr>
              <a:t>density: 1.000 g/mL </a:t>
            </a:r>
          </a:p>
          <a:p>
            <a:pPr>
              <a:spcBef>
                <a:spcPct val="20000"/>
              </a:spcBef>
            </a:pPr>
            <a:endParaRPr lang="en-US" sz="180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20000"/>
              </a:spcBef>
            </a:pPr>
            <a:endParaRPr lang="en-US" sz="1800" b="1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1800">
              <a:latin typeface="Calibri" pitchFamily="34" charset="0"/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57800" y="2362200"/>
            <a:ext cx="3886200" cy="2971800"/>
          </a:xfrm>
        </p:spPr>
        <p:txBody>
          <a:bodyPr/>
          <a:lstStyle/>
          <a:p>
            <a:pPr marL="660400" indent="-660400" eaLnBrk="1" hangingPunct="1">
              <a:buFontTx/>
              <a:buAutoNum type="alphaLcPeriod" startAt="2"/>
            </a:pPr>
            <a:r>
              <a:rPr lang="en-US" sz="1800" smtClean="0">
                <a:latin typeface="Calibri" pitchFamily="34" charset="0"/>
                <a:ea typeface="ＭＳ Ｐゴシック" pitchFamily="34" charset="-128"/>
              </a:rPr>
              <a:t>water is polar </a:t>
            </a:r>
          </a:p>
          <a:p>
            <a:pPr lvl="2" eaLnBrk="1" hangingPunct="1"/>
            <a:r>
              <a:rPr lang="en-US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electric dipole caused by oxygen's higher electronegativity</a:t>
            </a:r>
          </a:p>
          <a:p>
            <a:pPr lvl="2" eaLnBrk="1" hangingPunct="1"/>
            <a:r>
              <a:rPr lang="en-US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reason why oil and water don</a:t>
            </a:r>
            <a:r>
              <a:rPr lang="en-US" altLang="en-US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’</a:t>
            </a:r>
            <a:r>
              <a:rPr lang="en-US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t mix</a:t>
            </a:r>
          </a:p>
          <a:p>
            <a:pPr marL="660400" indent="-660400" eaLnBrk="1" hangingPunct="1">
              <a:buFontTx/>
              <a:buNone/>
            </a:pPr>
            <a:endParaRPr lang="en-US" sz="1800" smtClean="0">
              <a:latin typeface="Calibri" pitchFamily="34" charset="0"/>
              <a:ea typeface="ＭＳ Ｐゴシック" pitchFamily="34" charset="-128"/>
            </a:endParaRPr>
          </a:p>
          <a:p>
            <a:pPr marL="1035050" lvl="1" indent="-577850" eaLnBrk="1" hangingPunct="1">
              <a:buFontTx/>
              <a:buNone/>
            </a:pPr>
            <a:endParaRPr lang="en-US" sz="1800" smtClean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8" name="Picture 7" descr="PPbkgndDk.KhakiLt.Khaki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7859" y="0"/>
            <a:ext cx="83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609600" y="4343400"/>
            <a:ext cx="4572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800100" lvl="1" indent="-342900">
              <a:buFont typeface="Arial" pitchFamily="34" charset="0"/>
              <a:buAutoNum type="alphaLcPeriod" startAt="3"/>
            </a:pPr>
            <a:r>
              <a:rPr lang="en-US">
                <a:latin typeface="Calibri" pitchFamily="34" charset="0"/>
                <a:cs typeface="Calibri" pitchFamily="34" charset="0"/>
              </a:rPr>
              <a:t>hydrogen bonding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>
                <a:latin typeface="Calibri" pitchFamily="34" charset="0"/>
                <a:cs typeface="Calibri" pitchFamily="34" charset="0"/>
              </a:rPr>
              <a:t>the electrical attraction between a partially + charged H atom of one polar molecule to a partially - charged oxygen atom on a second polar molecule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>
                <a:latin typeface="Calibri" pitchFamily="34" charset="0"/>
                <a:cs typeface="Calibri" pitchFamily="34" charset="0"/>
              </a:rPr>
              <a:t>dynamic, constantly breaking and reforming</a:t>
            </a:r>
          </a:p>
        </p:txBody>
      </p:sp>
      <p:pic>
        <p:nvPicPr>
          <p:cNvPr id="1843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495800"/>
            <a:ext cx="2224088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28600"/>
            <a:ext cx="24447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438400"/>
            <a:ext cx="19748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5146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3"/>
          <p:cNvSpPr>
            <a:spLocks noChangeArrowheads="1"/>
          </p:cNvSpPr>
          <p:nvPr/>
        </p:nvSpPr>
        <p:spPr bwMode="auto">
          <a:xfrm>
            <a:off x="-152400" y="685800"/>
            <a:ext cx="52911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200150" lvl="2" indent="-285750" eaLnBrk="0" hangingPunct="0">
              <a:buFont typeface="Courier New"/>
              <a:buChar char="o"/>
              <a:defRPr/>
            </a:pPr>
            <a:r>
              <a:rPr lang="en-US" dirty="0">
                <a:latin typeface="Calibri" charset="0"/>
                <a:ea typeface="ＭＳ Ｐゴシック" charset="0"/>
                <a:cs typeface="Calibri" charset="0"/>
              </a:rPr>
              <a:t>many streams along Northern CA coast are impaired by fine sediment</a:t>
            </a:r>
          </a:p>
          <a:p>
            <a:pPr lvl="2" eaLnBrk="0" hangingPunct="0">
              <a:buFont typeface="Courier New" charset="0"/>
              <a:buChar char="o"/>
              <a:defRPr/>
            </a:pPr>
            <a:endParaRPr lang="en-US" dirty="0"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62468" name="Rectangle 6"/>
          <p:cNvSpPr>
            <a:spLocks noChangeArrowheads="1"/>
          </p:cNvSpPr>
          <p:nvPr/>
        </p:nvSpPr>
        <p:spPr bwMode="auto">
          <a:xfrm>
            <a:off x="685800" y="4267200"/>
            <a:ext cx="46482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>
              <a:defRPr/>
            </a:pPr>
            <a:endParaRPr lang="en-US" dirty="0">
              <a:latin typeface="Calibri" charset="0"/>
              <a:ea typeface="ＭＳ Ｐゴシック" charset="0"/>
              <a:cs typeface="Calibri" charset="0"/>
            </a:endParaRPr>
          </a:p>
          <a:p>
            <a:pPr marL="285750" indent="-285750" eaLnBrk="0" hangingPunct="0">
              <a:buFont typeface="Courier New"/>
              <a:buChar char="o"/>
              <a:defRPr/>
            </a:pPr>
            <a:r>
              <a:rPr lang="en-US" dirty="0">
                <a:latin typeface="Calibri" charset="0"/>
                <a:ea typeface="ＭＳ Ｐゴシック" charset="0"/>
                <a:cs typeface="Calibri" charset="0"/>
              </a:rPr>
              <a:t>one solution at a local scale is to restore riparian zone as a means for ameliorating many of the sediment and nutrient loading problems caused by the watershed</a:t>
            </a:r>
          </a:p>
          <a:p>
            <a:pPr marL="742950" lvl="1" indent="-285750" eaLnBrk="0" hangingPunct="0">
              <a:buFont typeface="Wingdings" charset="2"/>
              <a:buChar char="Ø"/>
              <a:defRPr/>
            </a:pPr>
            <a:r>
              <a:rPr lang="en-US" dirty="0">
                <a:latin typeface="Calibri" charset="0"/>
                <a:ea typeface="ＭＳ Ｐゴシック" charset="0"/>
                <a:cs typeface="Calibri" charset="0"/>
              </a:rPr>
              <a:t>plants in riparian zone can take up excessive nutrients, as well as slow the rate of non-point sediment penetrating into the stream</a:t>
            </a:r>
          </a:p>
          <a:p>
            <a:pPr eaLnBrk="0" hangingPunct="0">
              <a:defRPr/>
            </a:pPr>
            <a:endParaRPr lang="en-US" dirty="0">
              <a:latin typeface="Calibri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7" descr="PPbkgndDk.KhakiLt.Khaki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7859" y="0"/>
            <a:ext cx="83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Rectangle 1"/>
          <p:cNvSpPr>
            <a:spLocks noChangeArrowheads="1"/>
          </p:cNvSpPr>
          <p:nvPr/>
        </p:nvSpPr>
        <p:spPr bwMode="auto">
          <a:xfrm>
            <a:off x="4648200" y="2743200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200150" lvl="2" indent="-285750" eaLnBrk="0" hangingPunct="0">
              <a:buFont typeface="Courier New" pitchFamily="49" charset="0"/>
              <a:buChar char="o"/>
            </a:pPr>
            <a:r>
              <a:rPr lang="en-US">
                <a:latin typeface="Calibri" pitchFamily="34" charset="0"/>
                <a:cs typeface="Calibri" pitchFamily="34" charset="0"/>
              </a:rPr>
              <a:t>streams in agricultural and urban areas are often impaired by excessively high nutrient, heavy metal levels, or trash</a:t>
            </a:r>
          </a:p>
        </p:txBody>
      </p:sp>
      <p:pic>
        <p:nvPicPr>
          <p:cNvPr id="5734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3455988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0"/>
            <a:ext cx="408305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572000"/>
            <a:ext cx="318452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533400" y="1046163"/>
            <a:ext cx="5029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>
              <a:latin typeface="Calibri" pitchFamily="34" charset="0"/>
              <a:cs typeface="Calibri" pitchFamily="34" charset="0"/>
            </a:endParaRPr>
          </a:p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5939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81000"/>
            <a:ext cx="3200400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2"/>
          <p:cNvSpPr txBox="1">
            <a:spLocks noChangeArrowheads="1"/>
          </p:cNvSpPr>
          <p:nvPr/>
        </p:nvSpPr>
        <p:spPr bwMode="auto">
          <a:xfrm>
            <a:off x="533400" y="76200"/>
            <a:ext cx="47244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b="1">
                <a:latin typeface="Calibri" pitchFamily="34" charset="0"/>
                <a:cs typeface="Calibri" pitchFamily="34" charset="0"/>
              </a:rPr>
              <a:t>Challenges for the Future</a:t>
            </a:r>
          </a:p>
          <a:p>
            <a:pPr lvl="1">
              <a:buFont typeface="Arial" pitchFamily="34" charset="0"/>
              <a:buAutoNum type="alphaLcPeriod"/>
            </a:pPr>
            <a:r>
              <a:rPr lang="en-US" sz="1800">
                <a:latin typeface="Calibri" pitchFamily="34" charset="0"/>
                <a:cs typeface="Calibri" pitchFamily="34" charset="0"/>
              </a:rPr>
              <a:t> as our population grows, our need for water will increase</a:t>
            </a:r>
          </a:p>
          <a:p>
            <a:pPr lvl="2">
              <a:buFont typeface="Symbol" pitchFamily="18" charset="2"/>
              <a:buChar char=""/>
            </a:pPr>
            <a:r>
              <a:rPr lang="en-US" sz="1800">
                <a:latin typeface="Calibri" pitchFamily="34" charset="0"/>
                <a:cs typeface="Calibri" pitchFamily="34" charset="0"/>
              </a:rPr>
              <a:t>CA</a:t>
            </a:r>
            <a:r>
              <a:rPr lang="ja-JP" altLang="en-US" sz="1800">
                <a:latin typeface="Calibri" pitchFamily="34" charset="0"/>
                <a:cs typeface="Calibri" pitchFamily="34" charset="0"/>
              </a:rPr>
              <a:t>’</a:t>
            </a:r>
            <a:r>
              <a:rPr lang="en-US" altLang="ja-JP" sz="1800">
                <a:latin typeface="Calibri" pitchFamily="34" charset="0"/>
                <a:cs typeface="Calibri" pitchFamily="34" charset="0"/>
              </a:rPr>
              <a:t>s population today is close to 38 million</a:t>
            </a:r>
          </a:p>
          <a:p>
            <a:pPr lvl="2">
              <a:buFont typeface="Symbol" pitchFamily="18" charset="2"/>
              <a:buChar char=""/>
            </a:pPr>
            <a:r>
              <a:rPr lang="en-US" sz="1800">
                <a:latin typeface="Calibri" pitchFamily="34" charset="0"/>
                <a:cs typeface="Calibri" pitchFamily="34" charset="0"/>
              </a:rPr>
              <a:t>by 2050, it will be 50 million</a:t>
            </a:r>
          </a:p>
          <a:p>
            <a:pPr lvl="2">
              <a:buFont typeface="Symbol" pitchFamily="18" charset="2"/>
              <a:buChar char=""/>
            </a:pPr>
            <a:r>
              <a:rPr lang="en-US" sz="1800">
                <a:latin typeface="Calibri" pitchFamily="34" charset="0"/>
                <a:cs typeface="Calibri" pitchFamily="34" charset="0"/>
              </a:rPr>
              <a:t>if agricultural use is to remain constant in 2030, an additional 5.9-7.4 million acre-feet of water supply will be required </a:t>
            </a:r>
          </a:p>
          <a:p>
            <a:pPr eaLnBrk="1" hangingPunct="1"/>
            <a:endParaRPr lang="en-US" sz="1800" b="1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 descr="PPbkgndDk.KhakiLt.Khaki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7859" y="0"/>
            <a:ext cx="83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TextBox 2"/>
          <p:cNvSpPr txBox="1">
            <a:spLocks noChangeArrowheads="1"/>
          </p:cNvSpPr>
          <p:nvPr/>
        </p:nvSpPr>
        <p:spPr bwMode="auto">
          <a:xfrm>
            <a:off x="5181600" y="3810000"/>
            <a:ext cx="40386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001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 pitchFamily="34" charset="0"/>
              <a:buAutoNum type="alphaLcPeriod" startAt="2"/>
            </a:pPr>
            <a:r>
              <a:rPr lang="en-US" sz="1800">
                <a:latin typeface="Calibri" pitchFamily="34" charset="0"/>
                <a:cs typeface="Calibri" pitchFamily="34" charset="0"/>
              </a:rPr>
              <a:t>global warming</a:t>
            </a:r>
          </a:p>
          <a:p>
            <a:pPr lvl="2">
              <a:buFont typeface="Courier New" pitchFamily="49" charset="0"/>
              <a:buChar char="o"/>
            </a:pPr>
            <a:r>
              <a:rPr lang="en-US" sz="1800">
                <a:latin typeface="Calibri" pitchFamily="34" charset="0"/>
                <a:cs typeface="Calibri" pitchFamily="34" charset="0"/>
              </a:rPr>
              <a:t>warmer temperatures will increase  fraction of precipitation occurring as rainfall</a:t>
            </a:r>
          </a:p>
          <a:p>
            <a:pPr lvl="2">
              <a:buFont typeface="Courier New" pitchFamily="49" charset="0"/>
              <a:buChar char="o"/>
            </a:pPr>
            <a:r>
              <a:rPr lang="en-US" sz="1800">
                <a:latin typeface="Calibri" pitchFamily="34" charset="0"/>
                <a:cs typeface="Calibri" pitchFamily="34" charset="0"/>
              </a:rPr>
              <a:t>less snowmelt in summer</a:t>
            </a:r>
            <a:r>
              <a:rPr lang="en-US" sz="1800">
                <a:latin typeface="Calibri" pitchFamily="34" charset="0"/>
                <a:cs typeface="Calibri" pitchFamily="34" charset="0"/>
                <a:sym typeface="Wingdings" pitchFamily="2" charset="2"/>
              </a:rPr>
              <a:t></a:t>
            </a:r>
            <a:r>
              <a:rPr lang="en-US" sz="1800">
                <a:latin typeface="Calibri" pitchFamily="34" charset="0"/>
                <a:cs typeface="Calibri" pitchFamily="34" charset="0"/>
              </a:rPr>
              <a:t> less water in the reservoir during the growing season</a:t>
            </a:r>
            <a:endParaRPr lang="en-US" sz="1800"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eaLnBrk="1" hangingPunct="1">
              <a:buFont typeface="Arial" pitchFamily="34" charset="0"/>
              <a:buAutoNum type="alphaLcPeriod" startAt="2"/>
            </a:pPr>
            <a:endParaRPr lang="en-US" sz="180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939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62400"/>
            <a:ext cx="3289300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3"/>
          <p:cNvSpPr>
            <a:spLocks noChangeArrowheads="1"/>
          </p:cNvSpPr>
          <p:nvPr/>
        </p:nvSpPr>
        <p:spPr bwMode="auto">
          <a:xfrm>
            <a:off x="914400" y="0"/>
            <a:ext cx="52578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endParaRPr lang="en-US" dirty="0">
              <a:latin typeface="Calibri"/>
              <a:ea typeface="ＭＳ Ｐゴシック" charset="0"/>
              <a:cs typeface="ＭＳ Ｐゴシック" charset="0"/>
            </a:endParaRPr>
          </a:p>
          <a:p>
            <a:pPr marL="342900" indent="-342900" eaLnBrk="0" hangingPunct="0">
              <a:buFont typeface="+mj-lt"/>
              <a:buAutoNum type="alphaLcPeriod" startAt="3"/>
              <a:defRPr/>
            </a:pPr>
            <a:r>
              <a:rPr lang="en-US" dirty="0">
                <a:latin typeface="Calibri" charset="0"/>
                <a:ea typeface="ＭＳ Ｐゴシック" charset="0"/>
                <a:cs typeface="Calibri" charset="0"/>
              </a:rPr>
              <a:t>possible solutions</a:t>
            </a:r>
          </a:p>
          <a:p>
            <a:pPr marL="742950" lvl="1" indent="-285750" eaLnBrk="0" hangingPunct="0">
              <a:buFont typeface="Arial"/>
              <a:buChar char="•"/>
              <a:defRPr/>
            </a:pPr>
            <a:r>
              <a:rPr lang="en-US" dirty="0">
                <a:latin typeface="Calibri" charset="0"/>
                <a:ea typeface="ＭＳ Ｐゴシック" charset="0"/>
                <a:cs typeface="Calibri" charset="0"/>
              </a:rPr>
              <a:t>new dams</a:t>
            </a:r>
          </a:p>
          <a:p>
            <a:pPr marL="742950" lvl="1" indent="-285750" eaLnBrk="0" hangingPunct="0">
              <a:buFont typeface="Arial"/>
              <a:buChar char="•"/>
              <a:defRPr/>
            </a:pPr>
            <a:r>
              <a:rPr lang="en-US" dirty="0">
                <a:latin typeface="Calibri" charset="0"/>
                <a:ea typeface="ＭＳ Ｐゴシック" charset="0"/>
                <a:cs typeface="Calibri" charset="0"/>
              </a:rPr>
              <a:t>reducing water use</a:t>
            </a:r>
          </a:p>
          <a:p>
            <a:pPr marL="742950" lvl="1" indent="-285750" eaLnBrk="0" hangingPunct="0">
              <a:buFont typeface="Arial"/>
              <a:buChar char="•"/>
              <a:defRPr/>
            </a:pPr>
            <a:r>
              <a:rPr lang="en-US" dirty="0">
                <a:latin typeface="Calibri" charset="0"/>
                <a:ea typeface="ＭＳ Ｐゴシック" charset="0"/>
                <a:cs typeface="Calibri" charset="0"/>
              </a:rPr>
              <a:t>increasing efficiency</a:t>
            </a:r>
          </a:p>
        </p:txBody>
      </p:sp>
      <p:sp>
        <p:nvSpPr>
          <p:cNvPr id="61442" name="Rectangle 4"/>
          <p:cNvSpPr>
            <a:spLocks noChangeArrowheads="1"/>
          </p:cNvSpPr>
          <p:nvPr/>
        </p:nvSpPr>
        <p:spPr bwMode="auto">
          <a:xfrm>
            <a:off x="990600" y="5486400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eaLnBrk="0" hangingPunct="0">
              <a:buFont typeface="Arial" pitchFamily="34" charset="0"/>
              <a:buAutoNum type="alphaLcPeriod" startAt="4"/>
            </a:pPr>
            <a:r>
              <a:rPr lang="en-US">
                <a:latin typeface="Calibri" pitchFamily="34" charset="0"/>
                <a:cs typeface="Calibri" pitchFamily="34" charset="0"/>
              </a:rPr>
              <a:t>one thing we can be sure of: water will remain at the center of economic and policy discussions far into the future.  </a:t>
            </a:r>
            <a:endParaRPr lang="en-US" sz="120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5" descr="PPbkgndDk.KhakiLt.Khaki.pn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7859" y="0"/>
            <a:ext cx="83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Rectangle 2"/>
          <p:cNvSpPr>
            <a:spLocks noChangeArrowheads="1"/>
          </p:cNvSpPr>
          <p:nvPr/>
        </p:nvSpPr>
        <p:spPr bwMode="auto">
          <a:xfrm>
            <a:off x="4800600" y="2514600"/>
            <a:ext cx="4343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42950" lvl="1" indent="-285750" eaLnBrk="0" hangingPunct="0">
              <a:buFont typeface="Arial" pitchFamily="34" charset="0"/>
              <a:buChar char="•"/>
            </a:pPr>
            <a:r>
              <a:rPr lang="en-US">
                <a:latin typeface="Calibri" pitchFamily="34" charset="0"/>
                <a:cs typeface="Calibri" pitchFamily="34" charset="0"/>
              </a:rPr>
              <a:t>peripheral canal</a:t>
            </a:r>
          </a:p>
          <a:p>
            <a:pPr marL="1200150" lvl="2" indent="-285750" eaLnBrk="0" hangingPunct="0">
              <a:buFont typeface="Courier New" pitchFamily="49" charset="0"/>
              <a:buChar char="o"/>
            </a:pPr>
            <a:r>
              <a:rPr lang="en-US">
                <a:latin typeface="Calibri" pitchFamily="34" charset="0"/>
                <a:cs typeface="Calibri" pitchFamily="34" charset="0"/>
              </a:rPr>
              <a:t>ships water around the Delta from Sacramento River to reach southern part of CA</a:t>
            </a:r>
          </a:p>
          <a:p>
            <a:pPr marL="1657350" lvl="3" indent="-285750" eaLnBrk="0" hangingPunct="0">
              <a:buFont typeface="Wingdings" pitchFamily="2" charset="2"/>
              <a:buChar char="Ø"/>
            </a:pPr>
            <a:r>
              <a:rPr lang="en-US">
                <a:latin typeface="Calibri" pitchFamily="34" charset="0"/>
                <a:cs typeface="Calibri" pitchFamily="34" charset="0"/>
              </a:rPr>
              <a:t>this may have added benefit of restoring proper flow conditions in the Delta</a:t>
            </a:r>
          </a:p>
        </p:txBody>
      </p:sp>
      <p:pic>
        <p:nvPicPr>
          <p:cNvPr id="6144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590800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438400"/>
            <a:ext cx="21605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105400"/>
            <a:ext cx="2424113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"/>
            <a:ext cx="4419600" cy="5715000"/>
          </a:xfrm>
        </p:spPr>
        <p:txBody>
          <a:bodyPr/>
          <a:lstStyle/>
          <a:p>
            <a:pPr eaLnBrk="1" hangingPunct="1">
              <a:buFont typeface="+mj-lt"/>
              <a:buAutoNum type="alphaLcPeriod" startAt="4"/>
              <a:defRPr/>
            </a:pPr>
            <a:r>
              <a:rPr lang="en-US" sz="1800" dirty="0"/>
              <a:t>h</a:t>
            </a:r>
            <a:r>
              <a:rPr lang="en-US" sz="1800" dirty="0" smtClean="0"/>
              <a:t>ydrogen bonding gives water its unique properties </a:t>
            </a:r>
          </a:p>
          <a:p>
            <a:pPr lvl="1" eaLnBrk="1" hangingPunct="1">
              <a:buFont typeface="Arial"/>
              <a:buChar char="•"/>
              <a:defRPr/>
            </a:pPr>
            <a:r>
              <a:rPr lang="en-US" sz="1800" dirty="0"/>
              <a:t>l</a:t>
            </a:r>
            <a:r>
              <a:rPr lang="en-US" sz="1800" dirty="0" smtClean="0"/>
              <a:t>iquid phase (water)</a:t>
            </a:r>
          </a:p>
          <a:p>
            <a:pPr lvl="2" eaLnBrk="1" hangingPunct="1">
              <a:buFont typeface="Courier New"/>
              <a:buChar char="o"/>
              <a:defRPr/>
            </a:pPr>
            <a:r>
              <a:rPr lang="en-US" sz="1800" dirty="0"/>
              <a:t>m</a:t>
            </a:r>
            <a:r>
              <a:rPr lang="en-US" sz="1800" dirty="0" smtClean="0"/>
              <a:t>ore dense than solid phase</a:t>
            </a:r>
          </a:p>
          <a:p>
            <a:pPr lvl="2" eaLnBrk="1" hangingPunct="1">
              <a:buFont typeface="Courier New"/>
              <a:buChar char="o"/>
              <a:defRPr/>
            </a:pPr>
            <a:r>
              <a:rPr lang="en-US" sz="1800" dirty="0" smtClean="0"/>
              <a:t>hydrogen bonds form and break apart quickly and locally</a:t>
            </a:r>
          </a:p>
          <a:p>
            <a:pPr lvl="1" eaLnBrk="1" hangingPunct="1">
              <a:buFont typeface="Arial"/>
              <a:buChar char="•"/>
              <a:defRPr/>
            </a:pPr>
            <a:endParaRPr lang="en-US" sz="1800" dirty="0"/>
          </a:p>
          <a:p>
            <a:pPr marL="660400" indent="-660400" eaLnBrk="1" hangingPunct="1">
              <a:buFontTx/>
              <a:buNone/>
              <a:defRPr/>
            </a:pPr>
            <a:endParaRPr lang="en-US" sz="1800" dirty="0"/>
          </a:p>
        </p:txBody>
      </p:sp>
      <p:pic>
        <p:nvPicPr>
          <p:cNvPr id="5" name="Picture 4" descr="PPbkgndDk.KhakiLt.Khaki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7859" y="0"/>
            <a:ext cx="83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81600" y="2362200"/>
            <a:ext cx="3962400" cy="3416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dirty="0">
                <a:latin typeface="Calibri"/>
                <a:ea typeface="ＭＳ Ｐゴシック" charset="0"/>
                <a:cs typeface="Calibri"/>
              </a:rPr>
              <a:t>solid phase (ice)</a:t>
            </a:r>
          </a:p>
          <a:p>
            <a:pPr marL="742950" lvl="1" indent="-285750">
              <a:buFont typeface="Courier New"/>
              <a:buChar char="o"/>
              <a:defRPr/>
            </a:pPr>
            <a:r>
              <a:rPr lang="en-US" dirty="0">
                <a:latin typeface="Calibri"/>
                <a:ea typeface="ＭＳ Ｐゴシック" charset="0"/>
                <a:cs typeface="Calibri"/>
              </a:rPr>
              <a:t>less dense than liquid phase</a:t>
            </a:r>
          </a:p>
          <a:p>
            <a:pPr marL="742950" lvl="1" indent="-285750">
              <a:buFont typeface="Courier New"/>
              <a:buChar char="o"/>
              <a:defRPr/>
            </a:pPr>
            <a:r>
              <a:rPr lang="en-US" dirty="0">
                <a:latin typeface="Calibri"/>
                <a:ea typeface="ＭＳ Ｐゴシック" charset="0"/>
                <a:cs typeface="Calibri"/>
              </a:rPr>
              <a:t>crystalline structure</a:t>
            </a:r>
          </a:p>
          <a:p>
            <a:pPr marL="742950" lvl="1" indent="-285750">
              <a:buFont typeface="Courier New"/>
              <a:buChar char="o"/>
              <a:defRPr/>
            </a:pPr>
            <a:r>
              <a:rPr lang="en-US" dirty="0">
                <a:latin typeface="Calibri"/>
                <a:ea typeface="ＭＳ Ｐゴシック" charset="0"/>
                <a:cs typeface="Calibri"/>
              </a:rPr>
              <a:t>hydrogen bonds cannot break and reform as readily because the water molecules are moving too slowly</a:t>
            </a:r>
          </a:p>
          <a:p>
            <a:pPr lvl="1">
              <a:defRPr/>
            </a:pPr>
            <a:endParaRPr lang="en-US" dirty="0">
              <a:latin typeface="Calibri"/>
              <a:ea typeface="ＭＳ Ｐゴシック" charset="0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endParaRPr lang="en-US" dirty="0">
              <a:latin typeface="Calibri"/>
              <a:ea typeface="ＭＳ Ｐゴシック" charset="0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endParaRPr lang="en-US" dirty="0">
              <a:latin typeface="Calibri"/>
              <a:ea typeface="ＭＳ Ｐゴシック" charset="0"/>
              <a:cs typeface="Calibri"/>
            </a:endParaRPr>
          </a:p>
          <a:p>
            <a:pPr lvl="1">
              <a:defRPr/>
            </a:pPr>
            <a:endParaRPr lang="en-US" dirty="0">
              <a:latin typeface="Calibri"/>
              <a:ea typeface="ＭＳ Ｐゴシック" charset="0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endParaRPr lang="en-US" dirty="0">
              <a:latin typeface="Calibri"/>
              <a:ea typeface="ＭＳ Ｐゴシック" charset="0"/>
              <a:cs typeface="Calibri"/>
            </a:endParaRPr>
          </a:p>
        </p:txBody>
      </p:sp>
      <p:pic>
        <p:nvPicPr>
          <p:cNvPr id="2048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62200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8"/>
          <p:cNvSpPr txBox="1">
            <a:spLocks noChangeArrowheads="1"/>
          </p:cNvSpPr>
          <p:nvPr/>
        </p:nvSpPr>
        <p:spPr bwMode="auto">
          <a:xfrm>
            <a:off x="1219200" y="5562600"/>
            <a:ext cx="3159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sz="1800">
                <a:latin typeface="Calibri" pitchFamily="34" charset="0"/>
                <a:cs typeface="Calibri" pitchFamily="34" charset="0"/>
              </a:rPr>
              <a:t>gaseous phase (water vapor)</a:t>
            </a:r>
          </a:p>
        </p:txBody>
      </p:sp>
      <p:pic>
        <p:nvPicPr>
          <p:cNvPr id="20487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24400"/>
            <a:ext cx="26162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"/>
            <a:ext cx="5029200" cy="5715000"/>
          </a:xfrm>
        </p:spPr>
        <p:txBody>
          <a:bodyPr/>
          <a:lstStyle/>
          <a:p>
            <a:pPr eaLnBrk="1" hangingPunct="1"/>
            <a:r>
              <a:rPr lang="en-US" sz="1800" smtClean="0">
                <a:latin typeface="Calibri" pitchFamily="34" charset="0"/>
                <a:ea typeface="ＭＳ Ｐゴシック" pitchFamily="34" charset="-128"/>
              </a:rPr>
              <a:t>cohesion </a:t>
            </a:r>
          </a:p>
          <a:p>
            <a:pPr lvl="1" eaLnBrk="1" hangingPunct="1">
              <a:buFont typeface="Courier New" pitchFamily="49" charset="0"/>
              <a:buChar char="o"/>
            </a:pPr>
            <a:r>
              <a:rPr lang="en-US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the attraction of like molecules to like molecules </a:t>
            </a:r>
          </a:p>
          <a:p>
            <a:pPr lvl="1" eaLnBrk="1" hangingPunct="1">
              <a:buFont typeface="Courier New" pitchFamily="49" charset="0"/>
              <a:buChar char="o"/>
            </a:pPr>
            <a:r>
              <a:rPr lang="en-US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surface tension of water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en-US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quasi-crystalline structure in liquid water makes it difficult to break or stretch</a:t>
            </a:r>
          </a:p>
          <a:p>
            <a:pPr marL="1784350" lvl="3" indent="-412750" eaLnBrk="1" hangingPunct="1">
              <a:buFontTx/>
              <a:buNone/>
            </a:pPr>
            <a:endParaRPr lang="en-US" sz="140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2253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152400"/>
            <a:ext cx="30861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PbkgndDk.KhakiLt.Khaki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7859" y="0"/>
            <a:ext cx="83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85800" y="4383088"/>
            <a:ext cx="3810000" cy="24749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ct val="20000"/>
              </a:spcBef>
              <a:buFont typeface="Arial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transpiration</a:t>
            </a:r>
          </a:p>
          <a:p>
            <a:pPr marL="742950" lvl="1" indent="-285750">
              <a:spcBef>
                <a:spcPct val="20000"/>
              </a:spcBef>
              <a:buFont typeface="Courier New"/>
              <a:buChar char="o"/>
              <a:defRPr/>
            </a:pPr>
            <a:r>
              <a:rPr lang="en-US" kern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evaporating water from leaf pores pulls up water from the roots </a:t>
            </a:r>
          </a:p>
          <a:p>
            <a:pPr marL="1200150" lvl="2" indent="-28575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kern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cohesion between water molecules</a:t>
            </a:r>
          </a:p>
          <a:p>
            <a:pPr marL="1200150" lvl="2" indent="-28575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kern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adhesion along internal plant vessel wall</a:t>
            </a:r>
          </a:p>
        </p:txBody>
      </p:sp>
      <p:sp>
        <p:nvSpPr>
          <p:cNvPr id="22533" name="Rectangle 2"/>
          <p:cNvSpPr>
            <a:spLocks noChangeArrowheads="1"/>
          </p:cNvSpPr>
          <p:nvPr/>
        </p:nvSpPr>
        <p:spPr bwMode="auto">
          <a:xfrm>
            <a:off x="5638800" y="2514600"/>
            <a:ext cx="33528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>
                <a:latin typeface="Calibri" pitchFamily="34" charset="0"/>
                <a:cs typeface="Calibri" pitchFamily="34" charset="0"/>
              </a:rPr>
              <a:t>adhesion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en-US">
                <a:latin typeface="Calibri" pitchFamily="34" charset="0"/>
                <a:cs typeface="Calibri" pitchFamily="34" charset="0"/>
              </a:rPr>
              <a:t>attraction of unlike molecules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en-US">
                <a:latin typeface="Calibri" pitchFamily="34" charset="0"/>
                <a:cs typeface="Calibri" pitchFamily="34" charset="0"/>
              </a:rPr>
              <a:t>adhesion keeps these water droplets in place</a:t>
            </a:r>
          </a:p>
        </p:txBody>
      </p:sp>
      <p:pic>
        <p:nvPicPr>
          <p:cNvPr id="2253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622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419600"/>
            <a:ext cx="312420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2"/>
          <p:cNvSpPr txBox="1">
            <a:spLocks noChangeArrowheads="1"/>
          </p:cNvSpPr>
          <p:nvPr/>
        </p:nvSpPr>
        <p:spPr bwMode="auto">
          <a:xfrm>
            <a:off x="533400" y="304800"/>
            <a:ext cx="4648200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1800" b="1">
                <a:latin typeface="Calibri" pitchFamily="34" charset="0"/>
                <a:cs typeface="Calibri" pitchFamily="34" charset="0"/>
              </a:rPr>
              <a:t>The Water Cycle</a:t>
            </a:r>
          </a:p>
          <a:p>
            <a:pPr lvl="1">
              <a:spcBef>
                <a:spcPct val="20000"/>
              </a:spcBef>
              <a:buFont typeface="Arial" pitchFamily="34" charset="0"/>
              <a:buAutoNum type="alphaLcPeriod"/>
            </a:pPr>
            <a:r>
              <a:rPr lang="en-US" sz="1800">
                <a:latin typeface="Calibri" pitchFamily="34" charset="0"/>
                <a:cs typeface="Calibri" pitchFamily="34" charset="0"/>
              </a:rPr>
              <a:t>wind and solar radiation over an incredibly large surface area results in the evaporation of ocean water</a:t>
            </a:r>
          </a:p>
          <a:p>
            <a:pPr>
              <a:spcBef>
                <a:spcPct val="20000"/>
              </a:spcBef>
            </a:pPr>
            <a:endParaRPr lang="en-US" sz="1800" b="1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20000"/>
              </a:spcBef>
            </a:pPr>
            <a:endParaRPr lang="en-US" sz="1800" b="1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20000"/>
              </a:spcBef>
            </a:pPr>
            <a:endParaRPr lang="en-US" sz="1800" b="1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5" descr="PPbkgndDk.KhakiLt.Khaki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7859" y="0"/>
            <a:ext cx="83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52400"/>
            <a:ext cx="29654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4"/>
          <p:cNvSpPr txBox="1">
            <a:spLocks noChangeArrowheads="1"/>
          </p:cNvSpPr>
          <p:nvPr/>
        </p:nvSpPr>
        <p:spPr bwMode="auto">
          <a:xfrm>
            <a:off x="6553200" y="3276600"/>
            <a:ext cx="209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 pitchFamily="34" charset="0"/>
              <a:buAutoNum type="alphaLcPeriod" startAt="2"/>
            </a:pPr>
            <a:r>
              <a:rPr lang="en-US" sz="1800">
                <a:latin typeface="Calibri" pitchFamily="34" charset="0"/>
              </a:rPr>
              <a:t>cloud formation</a:t>
            </a:r>
          </a:p>
        </p:txBody>
      </p:sp>
      <p:pic>
        <p:nvPicPr>
          <p:cNvPr id="24581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09800"/>
            <a:ext cx="32893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Rectangle 8"/>
          <p:cNvSpPr>
            <a:spLocks noChangeArrowheads="1"/>
          </p:cNvSpPr>
          <p:nvPr/>
        </p:nvSpPr>
        <p:spPr bwMode="auto">
          <a:xfrm>
            <a:off x="533400" y="5181600"/>
            <a:ext cx="3352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800100" lvl="1" indent="-342900">
              <a:buFont typeface="Arial" pitchFamily="34" charset="0"/>
              <a:buAutoNum type="alphaLcPeriod" startAt="3"/>
            </a:pPr>
            <a:r>
              <a:rPr lang="en-US">
                <a:latin typeface="Calibri" pitchFamily="34" charset="0"/>
                <a:cs typeface="Calibri" pitchFamily="34" charset="0"/>
              </a:rPr>
              <a:t>winds begin blowing these clouds across the continent </a:t>
            </a:r>
          </a:p>
        </p:txBody>
      </p:sp>
      <p:pic>
        <p:nvPicPr>
          <p:cNvPr id="2458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105400"/>
            <a:ext cx="3654425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8"/>
          <p:cNvSpPr>
            <a:spLocks noChangeArrowheads="1"/>
          </p:cNvSpPr>
          <p:nvPr/>
        </p:nvSpPr>
        <p:spPr bwMode="auto">
          <a:xfrm>
            <a:off x="609600" y="242888"/>
            <a:ext cx="464820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342900" indent="-342900">
              <a:buFont typeface="+mj-lt"/>
              <a:buAutoNum type="alphaLcPeriod" startAt="4"/>
              <a:tabLst>
                <a:tab pos="228600" algn="l"/>
                <a:tab pos="1143000" algn="l"/>
              </a:tabLst>
              <a:defRPr/>
            </a:pPr>
            <a:r>
              <a:rPr lang="en-US" dirty="0">
                <a:latin typeface="Calibri"/>
                <a:ea typeface="ＭＳ Ｐゴシック" charset="0"/>
                <a:cs typeface="Calibri"/>
              </a:rPr>
              <a:t>orographic effect</a:t>
            </a:r>
          </a:p>
          <a:p>
            <a:pPr marL="742950" lvl="1" indent="-285750" eaLnBrk="0" hangingPunct="0">
              <a:buFont typeface="Arial"/>
              <a:buChar char="•"/>
              <a:tabLst>
                <a:tab pos="228600" algn="l"/>
                <a:tab pos="1143000" algn="l"/>
              </a:tabLst>
              <a:defRPr/>
            </a:pPr>
            <a:r>
              <a:rPr lang="en-US" dirty="0">
                <a:latin typeface="Calibri"/>
                <a:ea typeface="ＭＳ Ｐゴシック" charset="0"/>
                <a:cs typeface="Calibri"/>
              </a:rPr>
              <a:t>clouds cool as they rise up mountain </a:t>
            </a:r>
          </a:p>
          <a:p>
            <a:pPr marL="742950" lvl="1" indent="-285750" eaLnBrk="0" hangingPunct="0">
              <a:buFont typeface="Arial"/>
              <a:buChar char="•"/>
              <a:tabLst>
                <a:tab pos="228600" algn="l"/>
                <a:tab pos="1143000" algn="l"/>
              </a:tabLst>
              <a:defRPr/>
            </a:pPr>
            <a:r>
              <a:rPr lang="en-US" dirty="0">
                <a:latin typeface="Calibri"/>
                <a:ea typeface="ＭＳ Ｐゴシック" charset="0"/>
                <a:cs typeface="Calibri"/>
              </a:rPr>
              <a:t>eventually results in release of precipitation (rain, snow)</a:t>
            </a:r>
          </a:p>
          <a:p>
            <a:pPr marL="1200150" lvl="2" indent="-285750" eaLnBrk="0" hangingPunct="0">
              <a:buFont typeface="Arial"/>
              <a:buChar char="•"/>
              <a:tabLst>
                <a:tab pos="228600" algn="l"/>
                <a:tab pos="1143000" algn="l"/>
              </a:tabLst>
              <a:defRPr/>
            </a:pPr>
            <a:endParaRPr lang="en-US" dirty="0">
              <a:latin typeface="Calibri"/>
              <a:ea typeface="ＭＳ Ｐゴシック" charset="0"/>
              <a:cs typeface="Calibri"/>
            </a:endParaRPr>
          </a:p>
          <a:p>
            <a:pPr marL="1200150" lvl="2" indent="-285750" eaLnBrk="0" hangingPunct="0">
              <a:buFont typeface="Arial"/>
              <a:buChar char="•"/>
              <a:tabLst>
                <a:tab pos="228600" algn="l"/>
                <a:tab pos="1143000" algn="l"/>
              </a:tabLst>
              <a:defRPr/>
            </a:pPr>
            <a:endParaRPr lang="en-US" dirty="0">
              <a:latin typeface="Calibri"/>
              <a:ea typeface="ＭＳ Ｐゴシック" charset="0"/>
              <a:cs typeface="Times New Roman" charset="0"/>
            </a:endParaRPr>
          </a:p>
          <a:p>
            <a:pPr lvl="2" eaLnBrk="0" hangingPunct="0">
              <a:tabLst>
                <a:tab pos="228600" algn="l"/>
                <a:tab pos="1143000" algn="l"/>
              </a:tabLst>
              <a:defRPr/>
            </a:pPr>
            <a:endParaRPr lang="en-US" dirty="0">
              <a:latin typeface="Calibri"/>
              <a:ea typeface="ＭＳ Ｐゴシック" charset="0"/>
              <a:cs typeface="Times New Roman" charset="0"/>
            </a:endParaRPr>
          </a:p>
          <a:p>
            <a:pPr lvl="1" eaLnBrk="0" hangingPunct="0">
              <a:buFontTx/>
              <a:buChar char="•"/>
              <a:tabLst>
                <a:tab pos="228600" algn="l"/>
                <a:tab pos="1143000" algn="l"/>
              </a:tabLst>
              <a:defRPr/>
            </a:pPr>
            <a:endParaRPr lang="en-US" dirty="0">
              <a:latin typeface="Calibri"/>
              <a:ea typeface="ＭＳ Ｐゴシック" charset="0"/>
              <a:cs typeface="ＭＳ Ｐゴシック" charset="0"/>
            </a:endParaRPr>
          </a:p>
          <a:p>
            <a:pPr lvl="1" eaLnBrk="0" hangingPunct="0">
              <a:buFontTx/>
              <a:buChar char="•"/>
              <a:tabLst>
                <a:tab pos="228600" algn="l"/>
                <a:tab pos="1143000" algn="l"/>
              </a:tabLst>
              <a:defRPr/>
            </a:pPr>
            <a:endParaRPr lang="en-US" dirty="0"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26626" name="Rectangle 19"/>
          <p:cNvSpPr>
            <a:spLocks noChangeArrowheads="1"/>
          </p:cNvSpPr>
          <p:nvPr/>
        </p:nvSpPr>
        <p:spPr bwMode="auto">
          <a:xfrm>
            <a:off x="1066800" y="5181600"/>
            <a:ext cx="3124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eaLnBrk="0" hangingPunct="0">
              <a:buFont typeface="Arial" pitchFamily="34" charset="0"/>
              <a:buChar char="•"/>
              <a:tabLst>
                <a:tab pos="228600" algn="l"/>
                <a:tab pos="1143000" algn="l"/>
              </a:tabLst>
            </a:pPr>
            <a:r>
              <a:rPr lang="en-US">
                <a:latin typeface="Calibri" pitchFamily="34" charset="0"/>
                <a:cs typeface="Calibri" pitchFamily="34" charset="0"/>
              </a:rPr>
              <a:t>rain shadow</a:t>
            </a:r>
          </a:p>
          <a:p>
            <a:pPr marL="742950" lvl="1" indent="-285750" eaLnBrk="0" hangingPunct="0">
              <a:buFont typeface="Courier New" pitchFamily="49" charset="0"/>
              <a:buChar char="o"/>
              <a:tabLst>
                <a:tab pos="228600" algn="l"/>
                <a:tab pos="1143000" algn="l"/>
              </a:tabLst>
            </a:pPr>
            <a:r>
              <a:rPr lang="en-US">
                <a:latin typeface="Calibri" pitchFamily="34" charset="0"/>
                <a:cs typeface="Calibri" pitchFamily="34" charset="0"/>
              </a:rPr>
              <a:t>areas on leeward side experience less rainfall due to drier clouds</a:t>
            </a:r>
          </a:p>
        </p:txBody>
      </p:sp>
      <p:pic>
        <p:nvPicPr>
          <p:cNvPr id="8" name="Picture 7" descr="PPbkgndDk.KhakiLt.Khaki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7859" y="0"/>
            <a:ext cx="83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34147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14600"/>
            <a:ext cx="312420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Rectangle 4"/>
          <p:cNvSpPr>
            <a:spLocks noChangeArrowheads="1"/>
          </p:cNvSpPr>
          <p:nvPr/>
        </p:nvSpPr>
        <p:spPr bwMode="auto">
          <a:xfrm>
            <a:off x="5029200" y="2819400"/>
            <a:ext cx="45720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42950" lvl="1" indent="-285750" eaLnBrk="0" hangingPunct="0">
              <a:buFont typeface="Arial" pitchFamily="34" charset="0"/>
              <a:buChar char="•"/>
              <a:tabLst>
                <a:tab pos="228600" algn="l"/>
                <a:tab pos="1143000" algn="l"/>
              </a:tabLst>
            </a:pPr>
            <a:r>
              <a:rPr lang="en-US">
                <a:latin typeface="Calibri" pitchFamily="34" charset="0"/>
                <a:cs typeface="Times New Roman" pitchFamily="18" charset="0"/>
              </a:rPr>
              <a:t> precipitation trends</a:t>
            </a:r>
          </a:p>
          <a:p>
            <a:pPr marL="1200150" lvl="2" indent="-285750" eaLnBrk="0" hangingPunct="0">
              <a:buFont typeface="Courier New" pitchFamily="49" charset="0"/>
              <a:buChar char="o"/>
              <a:tabLst>
                <a:tab pos="228600" algn="l"/>
                <a:tab pos="1143000" algn="l"/>
              </a:tabLst>
            </a:pPr>
            <a:r>
              <a:rPr lang="en-US">
                <a:latin typeface="Calibri" pitchFamily="34" charset="0"/>
                <a:cs typeface="Calibri" pitchFamily="34" charset="0"/>
              </a:rPr>
              <a:t>increases along coast</a:t>
            </a:r>
          </a:p>
          <a:p>
            <a:pPr marL="1200150" lvl="2" indent="-285750" eaLnBrk="0" hangingPunct="0">
              <a:buFont typeface="Courier New" pitchFamily="49" charset="0"/>
              <a:buChar char="o"/>
              <a:tabLst>
                <a:tab pos="228600" algn="l"/>
                <a:tab pos="1143000" algn="l"/>
              </a:tabLst>
            </a:pPr>
            <a:r>
              <a:rPr lang="en-US">
                <a:latin typeface="Calibri" pitchFamily="34" charset="0"/>
                <a:cs typeface="Calibri" pitchFamily="34" charset="0"/>
              </a:rPr>
              <a:t>increases northwards</a:t>
            </a:r>
          </a:p>
          <a:p>
            <a:pPr marL="1200150" lvl="2" indent="-285750" eaLnBrk="0" hangingPunct="0">
              <a:buFont typeface="Courier New" pitchFamily="49" charset="0"/>
              <a:buChar char="o"/>
              <a:tabLst>
                <a:tab pos="228600" algn="l"/>
                <a:tab pos="1143000" algn="l"/>
              </a:tabLst>
            </a:pPr>
            <a:r>
              <a:rPr lang="en-US">
                <a:latin typeface="Calibri" pitchFamily="34" charset="0"/>
                <a:cs typeface="Calibri" pitchFamily="34" charset="0"/>
              </a:rPr>
              <a:t>increases with increasing  mountain elevation</a:t>
            </a:r>
          </a:p>
        </p:txBody>
      </p:sp>
      <p:pic>
        <p:nvPicPr>
          <p:cNvPr id="26631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800600"/>
            <a:ext cx="2895600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609600" y="654050"/>
            <a:ext cx="5715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342900" indent="-342900">
              <a:buFont typeface="Arial" pitchFamily="34" charset="0"/>
              <a:buAutoNum type="alphaLcPeriod" startAt="5"/>
              <a:tabLst>
                <a:tab pos="228600" algn="l"/>
                <a:tab pos="457200" algn="l"/>
              </a:tabLst>
            </a:pPr>
            <a:r>
              <a:rPr lang="en-US">
                <a:latin typeface="Calibri" pitchFamily="34" charset="0"/>
                <a:cs typeface="Calibri" pitchFamily="34" charset="0"/>
              </a:rPr>
              <a:t>destinations for precipitation </a:t>
            </a:r>
          </a:p>
          <a:p>
            <a:pPr marL="742950" lvl="1" indent="-285750" eaLnBrk="0" hangingPunct="0">
              <a:buFont typeface="Arial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en-US">
                <a:latin typeface="Calibri" pitchFamily="34" charset="0"/>
                <a:cs typeface="Calibri" pitchFamily="34" charset="0"/>
              </a:rPr>
              <a:t> 60% ends up in streams</a:t>
            </a:r>
          </a:p>
          <a:p>
            <a:pPr marL="1200150" lvl="2" indent="-285750" eaLnBrk="0" hangingPunct="0">
              <a:buFont typeface="Courier New" pitchFamily="49" charset="0"/>
              <a:buChar char="o"/>
              <a:tabLst>
                <a:tab pos="228600" algn="l"/>
                <a:tab pos="457200" algn="l"/>
              </a:tabLst>
            </a:pPr>
            <a:r>
              <a:rPr lang="en-US">
                <a:latin typeface="Calibri" pitchFamily="34" charset="0"/>
                <a:cs typeface="Calibri" pitchFamily="34" charset="0"/>
              </a:rPr>
              <a:t>usually flows back to the ocean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52400"/>
            <a:ext cx="27559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PbkgndDk.KhakiLt.Khaki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7859" y="0"/>
            <a:ext cx="83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Rectangle 1"/>
          <p:cNvSpPr>
            <a:spLocks noChangeArrowheads="1"/>
          </p:cNvSpPr>
          <p:nvPr/>
        </p:nvSpPr>
        <p:spPr bwMode="auto">
          <a:xfrm>
            <a:off x="5562600" y="2971800"/>
            <a:ext cx="3784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42950" lvl="1" indent="-285750" eaLnBrk="0" hangingPunct="0">
              <a:buFont typeface="Arial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en-US">
                <a:latin typeface="Calibri" pitchFamily="34" charset="0"/>
                <a:cs typeface="Calibri" pitchFamily="34" charset="0"/>
              </a:rPr>
              <a:t>soil</a:t>
            </a:r>
          </a:p>
          <a:p>
            <a:pPr marL="1200150" lvl="2" indent="-285750" eaLnBrk="0" hangingPunct="0">
              <a:buFont typeface="Courier New" pitchFamily="49" charset="0"/>
              <a:buChar char="o"/>
              <a:tabLst>
                <a:tab pos="228600" algn="l"/>
                <a:tab pos="457200" algn="l"/>
              </a:tabLst>
            </a:pPr>
            <a:r>
              <a:rPr lang="en-US">
                <a:latin typeface="Calibri" pitchFamily="34" charset="0"/>
                <a:cs typeface="Calibri" pitchFamily="34" charset="0"/>
              </a:rPr>
              <a:t>causes stream levels to rise</a:t>
            </a:r>
          </a:p>
        </p:txBody>
      </p:sp>
      <p:pic>
        <p:nvPicPr>
          <p:cNvPr id="2867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098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Rectangle 1"/>
          <p:cNvSpPr>
            <a:spLocks noChangeArrowheads="1"/>
          </p:cNvSpPr>
          <p:nvPr/>
        </p:nvSpPr>
        <p:spPr bwMode="auto">
          <a:xfrm>
            <a:off x="152400" y="4724400"/>
            <a:ext cx="5105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200150" lvl="2" indent="-285750" eaLnBrk="0" hangingPunct="0">
              <a:buFont typeface="Arial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en-US">
                <a:latin typeface="Calibri" pitchFamily="34" charset="0"/>
                <a:cs typeface="Calibri" pitchFamily="34" charset="0"/>
              </a:rPr>
              <a:t>ground-water holding areas</a:t>
            </a:r>
          </a:p>
          <a:p>
            <a:pPr marL="1657350" lvl="3" indent="-285750" eaLnBrk="0" hangingPunct="0">
              <a:buFont typeface="Courier New" pitchFamily="49" charset="0"/>
              <a:buChar char="o"/>
              <a:tabLst>
                <a:tab pos="228600" algn="l"/>
                <a:tab pos="457200" algn="l"/>
              </a:tabLst>
            </a:pPr>
            <a:r>
              <a:rPr lang="en-US">
                <a:latin typeface="Calibri" pitchFamily="34" charset="0"/>
                <a:cs typeface="Calibri" pitchFamily="34" charset="0"/>
              </a:rPr>
              <a:t>variable permeability, but overall less permeable than soil</a:t>
            </a:r>
          </a:p>
          <a:p>
            <a:pPr marL="1657350" lvl="3" indent="-285750" eaLnBrk="0" hangingPunct="0">
              <a:buFont typeface="Courier New" pitchFamily="49" charset="0"/>
              <a:buChar char="o"/>
              <a:tabLst>
                <a:tab pos="228600" algn="l"/>
                <a:tab pos="457200" algn="l"/>
              </a:tabLst>
            </a:pPr>
            <a:r>
              <a:rPr lang="en-US">
                <a:latin typeface="Calibri" pitchFamily="34" charset="0"/>
                <a:cs typeface="Calibri" pitchFamily="34" charset="0"/>
              </a:rPr>
              <a:t>often becomes saturated and no longer able to absorb</a:t>
            </a:r>
          </a:p>
          <a:p>
            <a:pPr marL="1657350" lvl="3" indent="-285750" eaLnBrk="0" hangingPunct="0">
              <a:buFont typeface="Courier New" pitchFamily="49" charset="0"/>
              <a:buChar char="o"/>
              <a:tabLst>
                <a:tab pos="228600" algn="l"/>
                <a:tab pos="457200" algn="l"/>
              </a:tabLst>
            </a:pPr>
            <a:r>
              <a:rPr lang="en-US">
                <a:latin typeface="Calibri" pitchFamily="34" charset="0"/>
                <a:cs typeface="Calibri" pitchFamily="34" charset="0"/>
              </a:rPr>
              <a:t>ex. bedrock</a:t>
            </a:r>
          </a:p>
        </p:txBody>
      </p:sp>
      <p:pic>
        <p:nvPicPr>
          <p:cNvPr id="2867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572000"/>
            <a:ext cx="36576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4"/>
          <p:cNvSpPr>
            <a:spLocks noChangeArrowheads="1"/>
          </p:cNvSpPr>
          <p:nvPr/>
        </p:nvSpPr>
        <p:spPr bwMode="auto">
          <a:xfrm>
            <a:off x="228600" y="5334000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200150" lvl="2" indent="-285750" eaLnBrk="0" hangingPunct="0">
              <a:buFont typeface="Arial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en-US">
                <a:latin typeface="Calibri" pitchFamily="34" charset="0"/>
                <a:cs typeface="Calibri" pitchFamily="34" charset="0"/>
              </a:rPr>
              <a:t> absorbed by plants</a:t>
            </a:r>
          </a:p>
          <a:p>
            <a:pPr marL="1200150" lvl="2" indent="-285750" eaLnBrk="0" hangingPunct="0">
              <a:buFont typeface="Arial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en-US">
                <a:latin typeface="Calibri" pitchFamily="34" charset="0"/>
                <a:cs typeface="Calibri" pitchFamily="34" charset="0"/>
              </a:rPr>
              <a:t> ingested by animals</a:t>
            </a:r>
          </a:p>
          <a:p>
            <a:pPr marL="1200150" lvl="2" indent="-285750" eaLnBrk="0" hangingPunct="0">
              <a:buFont typeface="Arial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en-US">
                <a:latin typeface="Calibri" pitchFamily="34" charset="0"/>
                <a:cs typeface="Calibri" pitchFamily="34" charset="0"/>
              </a:rPr>
              <a:t> evaporated</a:t>
            </a:r>
          </a:p>
        </p:txBody>
      </p:sp>
      <p:pic>
        <p:nvPicPr>
          <p:cNvPr id="2969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800600"/>
            <a:ext cx="2811463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1066800" y="609600"/>
            <a:ext cx="39624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tabLst>
                <a:tab pos="228600" algn="l"/>
              </a:tabLst>
            </a:pPr>
            <a:r>
              <a:rPr lang="en-US">
                <a:latin typeface="Calibri" pitchFamily="34" charset="0"/>
                <a:cs typeface="Times New Roman" pitchFamily="18" charset="0"/>
              </a:rPr>
              <a:t>Large lakes</a:t>
            </a:r>
            <a:endParaRPr lang="en-US"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buFont typeface="Courier New" pitchFamily="49" charset="0"/>
              <a:buChar char="o"/>
              <a:tabLst>
                <a:tab pos="228600" algn="l"/>
              </a:tabLst>
            </a:pPr>
            <a:r>
              <a:rPr lang="en-US">
                <a:latin typeface="Calibri" pitchFamily="34" charset="0"/>
                <a:cs typeface="Times New Roman" pitchFamily="18" charset="0"/>
              </a:rPr>
              <a:t>CA topography and geology is not conducive to formation of large lakes, but we still have a few</a:t>
            </a:r>
            <a:endParaRPr lang="en-US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4" descr="PPbkgndDk.KhakiLt.Khaki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7859" y="0"/>
            <a:ext cx="83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2400"/>
            <a:ext cx="3365500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7"/>
          <p:cNvSpPr>
            <a:spLocks noChangeArrowheads="1"/>
          </p:cNvSpPr>
          <p:nvPr/>
        </p:nvSpPr>
        <p:spPr bwMode="auto">
          <a:xfrm>
            <a:off x="7239000" y="152400"/>
            <a:ext cx="19050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>
              <a:lnSpc>
                <a:spcPct val="150000"/>
              </a:lnSpc>
              <a:tabLst>
                <a:tab pos="228600" algn="l"/>
              </a:tabLst>
            </a:pPr>
            <a:r>
              <a:rPr lang="en-US">
                <a:solidFill>
                  <a:srgbClr val="FFFFFF"/>
                </a:solidFill>
                <a:latin typeface="Calibri" pitchFamily="34" charset="0"/>
                <a:cs typeface="Times New Roman" pitchFamily="18" charset="0"/>
              </a:rPr>
              <a:t>Lake Tahoe</a:t>
            </a:r>
            <a:endParaRPr lang="en-US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703" name="Rectangle 8"/>
          <p:cNvSpPr>
            <a:spLocks noChangeArrowheads="1"/>
          </p:cNvSpPr>
          <p:nvPr/>
        </p:nvSpPr>
        <p:spPr bwMode="auto">
          <a:xfrm>
            <a:off x="5791200" y="3200400"/>
            <a:ext cx="3352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tabLst>
                <a:tab pos="228600" algn="l"/>
              </a:tabLst>
            </a:pPr>
            <a:r>
              <a:rPr lang="en-US">
                <a:latin typeface="Calibri" pitchFamily="34" charset="0"/>
                <a:cs typeface="Times New Roman" pitchFamily="18" charset="0"/>
              </a:rPr>
              <a:t>small lakes nestled in glacier carved depressions up in the mountains</a:t>
            </a:r>
            <a:endParaRPr lang="en-US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970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14600"/>
            <a:ext cx="2946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10589</TotalTime>
  <Words>1918</Words>
  <Application>Microsoft Office PowerPoint</Application>
  <PresentationFormat>On-screen Show (4:3)</PresentationFormat>
  <Paragraphs>337</Paragraphs>
  <Slides>32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ＭＳ Ｐゴシック</vt:lpstr>
      <vt:lpstr>Calibri</vt:lpstr>
      <vt:lpstr>Courier New</vt:lpstr>
      <vt:lpstr>Wingdings</vt:lpstr>
      <vt:lpstr>Symbol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Berkeley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Misha Caohuu</dc:creator>
  <cp:lastModifiedBy>None</cp:lastModifiedBy>
  <cp:revision>299</cp:revision>
  <dcterms:created xsi:type="dcterms:W3CDTF">2011-07-26T05:57:09Z</dcterms:created>
  <dcterms:modified xsi:type="dcterms:W3CDTF">2012-02-29T19:25:51Z</dcterms:modified>
</cp:coreProperties>
</file>