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6"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17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22059D-ECE2-F043-99C9-F324E81D6507}" type="datetimeFigureOut">
              <a:rPr lang="en-US" smtClean="0"/>
              <a:t>2/29/12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307305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2059D-ECE2-F043-99C9-F324E81D6507}" type="datetimeFigureOut">
              <a:rPr lang="en-US" smtClean="0"/>
              <a:t>2/29/12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248667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2059D-ECE2-F043-99C9-F324E81D6507}" type="datetimeFigureOut">
              <a:rPr lang="en-US" smtClean="0"/>
              <a:t>2/29/12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108786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22059D-ECE2-F043-99C9-F324E81D6507}" type="datetimeFigureOut">
              <a:rPr lang="en-US" smtClean="0"/>
              <a:t>2/29/12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1566723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22059D-ECE2-F043-99C9-F324E81D6507}" type="datetimeFigureOut">
              <a:rPr lang="en-US" smtClean="0"/>
              <a:t>2/29/12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21479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22059D-ECE2-F043-99C9-F324E81D6507}" type="datetimeFigureOut">
              <a:rPr lang="en-US" smtClean="0"/>
              <a:t>2/29/12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182367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22059D-ECE2-F043-99C9-F324E81D6507}" type="datetimeFigureOut">
              <a:rPr lang="en-US" smtClean="0"/>
              <a:t>2/29/12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9013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22059D-ECE2-F043-99C9-F324E81D6507}" type="datetimeFigureOut">
              <a:rPr lang="en-US" smtClean="0"/>
              <a:t>2/29/12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350470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2059D-ECE2-F043-99C9-F324E81D6507}" type="datetimeFigureOut">
              <a:rPr lang="en-US" smtClean="0"/>
              <a:t>2/29/12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1588069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2059D-ECE2-F043-99C9-F324E81D6507}" type="datetimeFigureOut">
              <a:rPr lang="en-US" smtClean="0"/>
              <a:t>2/29/12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388176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22059D-ECE2-F043-99C9-F324E81D6507}" type="datetimeFigureOut">
              <a:rPr lang="en-US" smtClean="0"/>
              <a:t>2/29/12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40A40-26E3-C34B-BF04-D5CCC51CC72C}" type="slidenum">
              <a:rPr lang="en-US" smtClean="0"/>
              <a:t>‹#›</a:t>
            </a:fld>
            <a:endParaRPr lang="en-US"/>
          </a:p>
        </p:txBody>
      </p:sp>
    </p:spTree>
    <p:extLst>
      <p:ext uri="{BB962C8B-B14F-4D97-AF65-F5344CB8AC3E}">
        <p14:creationId xmlns:p14="http://schemas.microsoft.com/office/powerpoint/2010/main" val="6083637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2059D-ECE2-F043-99C9-F324E81D6507}" type="datetimeFigureOut">
              <a:rPr lang="en-US" smtClean="0"/>
              <a:t>2/29/12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40A40-26E3-C34B-BF04-D5CCC51CC72C}" type="slidenum">
              <a:rPr lang="en-US" smtClean="0"/>
              <a:t>‹#›</a:t>
            </a:fld>
            <a:endParaRPr lang="en-US"/>
          </a:p>
        </p:txBody>
      </p:sp>
    </p:spTree>
    <p:extLst>
      <p:ext uri="{BB962C8B-B14F-4D97-AF65-F5344CB8AC3E}">
        <p14:creationId xmlns:p14="http://schemas.microsoft.com/office/powerpoint/2010/main" val="3808019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g"/><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jpg"/><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g"/><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
        <p:nvSpPr>
          <p:cNvPr id="5" name="Rectangle 4"/>
          <p:cNvSpPr/>
          <p:nvPr/>
        </p:nvSpPr>
        <p:spPr>
          <a:xfrm>
            <a:off x="888633" y="333365"/>
            <a:ext cx="4572000" cy="4524316"/>
          </a:xfrm>
          <a:prstGeom prst="rect">
            <a:avLst/>
          </a:prstGeom>
        </p:spPr>
        <p:txBody>
          <a:bodyPr>
            <a:spAutoFit/>
          </a:bodyPr>
          <a:lstStyle/>
          <a:p>
            <a:r>
              <a:rPr lang="en-US" b="1" dirty="0">
                <a:solidFill>
                  <a:srgbClr val="FF0000"/>
                </a:solidFill>
              </a:rPr>
              <a:t>Chapter 8</a:t>
            </a:r>
            <a:endParaRPr lang="en-US" dirty="0">
              <a:solidFill>
                <a:srgbClr val="FF0000"/>
              </a:solidFill>
            </a:endParaRPr>
          </a:p>
          <a:p>
            <a:pPr lvl="0"/>
            <a:r>
              <a:rPr lang="en-US" dirty="0">
                <a:solidFill>
                  <a:srgbClr val="FF0000"/>
                </a:solidFill>
              </a:rPr>
              <a:t>Introduction to Energy:  Sources and Kinds</a:t>
            </a:r>
          </a:p>
          <a:p>
            <a:pPr marL="742950" lvl="1" indent="-285750">
              <a:buFont typeface="Arial"/>
              <a:buChar char="•"/>
            </a:pPr>
            <a:r>
              <a:rPr lang="en-US" dirty="0">
                <a:solidFill>
                  <a:srgbClr val="FF0000"/>
                </a:solidFill>
              </a:rPr>
              <a:t>Energy within the Earth</a:t>
            </a:r>
          </a:p>
          <a:p>
            <a:pPr marL="742950" lvl="1" indent="-285750">
              <a:buFont typeface="Arial"/>
              <a:buChar char="•"/>
            </a:pPr>
            <a:r>
              <a:rPr lang="en-US" dirty="0">
                <a:solidFill>
                  <a:srgbClr val="FF0000"/>
                </a:solidFill>
              </a:rPr>
              <a:t>Energy from the Sun</a:t>
            </a:r>
          </a:p>
          <a:p>
            <a:pPr lvl="0"/>
            <a:r>
              <a:rPr lang="en-US" dirty="0">
                <a:solidFill>
                  <a:srgbClr val="FF0000"/>
                </a:solidFill>
              </a:rPr>
              <a:t>The energetic basis of life</a:t>
            </a:r>
          </a:p>
          <a:p>
            <a:pPr lvl="0"/>
            <a:r>
              <a:rPr lang="en-US" dirty="0">
                <a:solidFill>
                  <a:srgbClr val="FF0000"/>
                </a:solidFill>
              </a:rPr>
              <a:t>Energy use by people: renewable energy and non-renewable energy</a:t>
            </a:r>
          </a:p>
          <a:p>
            <a:pPr lvl="0"/>
            <a:r>
              <a:rPr lang="en-US" dirty="0">
                <a:solidFill>
                  <a:srgbClr val="FF0000"/>
                </a:solidFill>
              </a:rPr>
              <a:t>Agricultural land issues </a:t>
            </a:r>
          </a:p>
          <a:p>
            <a:pPr lvl="0"/>
            <a:r>
              <a:rPr lang="en-US" dirty="0">
                <a:solidFill>
                  <a:srgbClr val="FF0000"/>
                </a:solidFill>
              </a:rPr>
              <a:t>Global Environmental Challenges</a:t>
            </a:r>
          </a:p>
          <a:p>
            <a:pPr marL="742950" lvl="1" indent="-285750">
              <a:buFont typeface="Arial"/>
              <a:buChar char="•"/>
            </a:pPr>
            <a:r>
              <a:rPr lang="en-US" dirty="0">
                <a:solidFill>
                  <a:srgbClr val="FF0000"/>
                </a:solidFill>
              </a:rPr>
              <a:t>Climate change</a:t>
            </a:r>
          </a:p>
          <a:p>
            <a:pPr marL="742950" lvl="1" indent="-285750">
              <a:buFont typeface="Arial"/>
              <a:buChar char="•"/>
            </a:pPr>
            <a:r>
              <a:rPr lang="en-US" dirty="0">
                <a:solidFill>
                  <a:srgbClr val="FF0000"/>
                </a:solidFill>
              </a:rPr>
              <a:t>Ozone depletion</a:t>
            </a:r>
          </a:p>
          <a:p>
            <a:pPr marL="742950" lvl="1" indent="-285750">
              <a:buFont typeface="Arial"/>
              <a:buChar char="•"/>
            </a:pPr>
            <a:r>
              <a:rPr lang="en-US" dirty="0">
                <a:solidFill>
                  <a:srgbClr val="FF0000"/>
                </a:solidFill>
              </a:rPr>
              <a:t>Dead zones, fertilizers and manure management </a:t>
            </a:r>
          </a:p>
          <a:p>
            <a:pPr marL="742950" lvl="1" indent="-285750">
              <a:buFont typeface="Arial"/>
              <a:buChar char="•"/>
            </a:pPr>
            <a:r>
              <a:rPr lang="en-US" dirty="0">
                <a:solidFill>
                  <a:srgbClr val="FF0000"/>
                </a:solidFill>
              </a:rPr>
              <a:t>Population</a:t>
            </a:r>
          </a:p>
          <a:p>
            <a:pPr marL="742950" lvl="1" indent="-285750">
              <a:buFont typeface="Arial"/>
              <a:buChar char="•"/>
            </a:pPr>
            <a:r>
              <a:rPr lang="en-US" dirty="0">
                <a:solidFill>
                  <a:srgbClr val="FF0000"/>
                </a:solidFill>
              </a:rPr>
              <a:t>Solid waste</a:t>
            </a:r>
          </a:p>
          <a:p>
            <a:pPr marL="742950" lvl="1" indent="-285750">
              <a:buFont typeface="Arial"/>
              <a:buChar char="•"/>
            </a:pPr>
            <a:r>
              <a:rPr lang="en-US" dirty="0">
                <a:solidFill>
                  <a:srgbClr val="FF0000"/>
                </a:solidFill>
              </a:rPr>
              <a:t>Air quality</a:t>
            </a:r>
          </a:p>
        </p:txBody>
      </p:sp>
    </p:spTree>
    <p:extLst>
      <p:ext uri="{BB962C8B-B14F-4D97-AF65-F5344CB8AC3E}">
        <p14:creationId xmlns:p14="http://schemas.microsoft.com/office/powerpoint/2010/main" val="7352380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43748" y="289679"/>
            <a:ext cx="4572000" cy="3416320"/>
          </a:xfrm>
          <a:prstGeom prst="rect">
            <a:avLst/>
          </a:prstGeom>
        </p:spPr>
        <p:txBody>
          <a:bodyPr>
            <a:spAutoFit/>
          </a:bodyPr>
          <a:lstStyle/>
          <a:p>
            <a:r>
              <a:rPr lang="en-US" dirty="0"/>
              <a:t>Geothermal energy straddles border between renewable and non-renewable energy</a:t>
            </a:r>
          </a:p>
          <a:p>
            <a:pPr marL="800100" lvl="1" indent="-342900">
              <a:buFont typeface="+mj-lt"/>
              <a:buAutoNum type="alphaLcPeriod"/>
            </a:pPr>
            <a:r>
              <a:rPr lang="en-US" dirty="0"/>
              <a:t>v</a:t>
            </a:r>
            <a:r>
              <a:rPr lang="en-US" dirty="0" smtClean="0"/>
              <a:t>irtually </a:t>
            </a:r>
            <a:r>
              <a:rPr lang="en-US" dirty="0"/>
              <a:t>inexhaustible </a:t>
            </a:r>
          </a:p>
          <a:p>
            <a:pPr marL="800100" lvl="1" indent="-342900">
              <a:buFont typeface="+mj-lt"/>
              <a:buAutoNum type="alphaLcPeriod"/>
            </a:pPr>
            <a:r>
              <a:rPr lang="en-US" dirty="0"/>
              <a:t>p</a:t>
            </a:r>
            <a:r>
              <a:rPr lang="en-US" dirty="0" smtClean="0"/>
              <a:t>ortion </a:t>
            </a:r>
            <a:r>
              <a:rPr lang="en-US" dirty="0"/>
              <a:t>accessible from surface area often distant from major metropolitan areas </a:t>
            </a:r>
          </a:p>
          <a:p>
            <a:pPr marL="800100" lvl="1" indent="-342900">
              <a:buFont typeface="+mj-lt"/>
              <a:buAutoNum type="alphaLcPeriod"/>
            </a:pPr>
            <a:r>
              <a:rPr lang="en-US" dirty="0"/>
              <a:t>t</a:t>
            </a:r>
            <a:r>
              <a:rPr lang="en-US" dirty="0" smtClean="0"/>
              <a:t>echnology </a:t>
            </a:r>
            <a:r>
              <a:rPr lang="en-US" dirty="0"/>
              <a:t>used to transform the geothermal heat to electricity can sometimes behave like non-renewable energy </a:t>
            </a:r>
          </a:p>
          <a:p>
            <a:pPr marL="800100" lvl="1" indent="-342900">
              <a:buFont typeface="+mj-lt"/>
              <a:buAutoNum type="alphaLcPeriod"/>
            </a:pPr>
            <a:r>
              <a:rPr lang="en-US" dirty="0"/>
              <a:t>p</a:t>
            </a:r>
            <a:r>
              <a:rPr lang="en-US" dirty="0" smtClean="0"/>
              <a:t>otential </a:t>
            </a:r>
            <a:r>
              <a:rPr lang="en-US" dirty="0"/>
              <a:t>locations often located in our most pristine park lands</a:t>
            </a:r>
          </a:p>
        </p:txBody>
      </p:sp>
      <p:pic>
        <p:nvPicPr>
          <p:cNvPr id="5" name="Picture 4"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77875"/>
            <a:ext cx="4572000" cy="3416320"/>
          </a:xfrm>
          <a:prstGeom prst="rect">
            <a:avLst/>
          </a:prstGeom>
        </p:spPr>
        <p:txBody>
          <a:bodyPr>
            <a:spAutoFit/>
          </a:bodyPr>
          <a:lstStyle/>
          <a:p>
            <a:r>
              <a:rPr lang="en-US" b="1" dirty="0"/>
              <a:t>Clean, renewable energy</a:t>
            </a:r>
            <a:endParaRPr lang="en-US" dirty="0"/>
          </a:p>
          <a:p>
            <a:pPr marL="342900" indent="-342900">
              <a:buFont typeface="+mj-lt"/>
              <a:buAutoNum type="alphaLcPeriod"/>
            </a:pPr>
            <a:r>
              <a:rPr lang="en-US" dirty="0"/>
              <a:t>s</a:t>
            </a:r>
            <a:r>
              <a:rPr lang="en-US" dirty="0" smtClean="0"/>
              <a:t>olar</a:t>
            </a:r>
            <a:endParaRPr lang="en-US" dirty="0"/>
          </a:p>
          <a:p>
            <a:pPr marL="742950" lvl="1" indent="-285750">
              <a:buFont typeface="Arial"/>
              <a:buChar char="•"/>
            </a:pPr>
            <a:r>
              <a:rPr lang="en-US" dirty="0"/>
              <a:t>huge potential for small scale and industrial production </a:t>
            </a:r>
          </a:p>
          <a:p>
            <a:pPr marL="742950" lvl="1" indent="-285750">
              <a:buFont typeface="Arial"/>
              <a:buChar char="•"/>
            </a:pPr>
            <a:r>
              <a:rPr lang="en-US" dirty="0"/>
              <a:t>c</a:t>
            </a:r>
            <a:r>
              <a:rPr lang="en-US" dirty="0" smtClean="0"/>
              <a:t>urrently </a:t>
            </a:r>
            <a:r>
              <a:rPr lang="en-US" dirty="0"/>
              <a:t>expensive compared to fossil fuels, although that is in part due to oil </a:t>
            </a:r>
            <a:r>
              <a:rPr lang="en-US" dirty="0" smtClean="0"/>
              <a:t>subsidies</a:t>
            </a:r>
            <a:endParaRPr lang="en-US" dirty="0"/>
          </a:p>
          <a:p>
            <a:pPr marL="742950" lvl="1" indent="-285750">
              <a:buFont typeface="Arial"/>
              <a:buChar char="•"/>
            </a:pPr>
            <a:r>
              <a:rPr lang="en-US" dirty="0"/>
              <a:t>c</a:t>
            </a:r>
            <a:r>
              <a:rPr lang="en-US" dirty="0" smtClean="0"/>
              <a:t>ost </a:t>
            </a:r>
            <a:r>
              <a:rPr lang="en-US" dirty="0"/>
              <a:t>structure for solar power will change as technology improves and growing demands </a:t>
            </a:r>
            <a:r>
              <a:rPr lang="en-US" dirty="0" smtClean="0"/>
              <a:t>facilities </a:t>
            </a:r>
            <a:r>
              <a:rPr lang="en-US" dirty="0"/>
              <a:t>mass production  </a:t>
            </a:r>
          </a:p>
          <a:p>
            <a:pPr lvl="1"/>
            <a:r>
              <a:rPr lang="en-US" dirty="0"/>
              <a:t> </a:t>
            </a:r>
          </a:p>
        </p:txBody>
      </p:sp>
      <p:pic>
        <p:nvPicPr>
          <p:cNvPr id="3" name="Picture 2"/>
          <p:cNvPicPr>
            <a:picLocks noChangeAspect="1"/>
          </p:cNvPicPr>
          <p:nvPr/>
        </p:nvPicPr>
        <p:blipFill>
          <a:blip r:embed="rId2"/>
          <a:stretch>
            <a:fillRect/>
          </a:stretch>
        </p:blipFill>
        <p:spPr>
          <a:xfrm>
            <a:off x="5572123" y="177875"/>
            <a:ext cx="3492115" cy="2198016"/>
          </a:xfrm>
          <a:prstGeom prst="rect">
            <a:avLst/>
          </a:prstGeom>
        </p:spPr>
      </p:pic>
      <p:sp>
        <p:nvSpPr>
          <p:cNvPr id="5" name="Rectangle 4"/>
          <p:cNvSpPr/>
          <p:nvPr/>
        </p:nvSpPr>
        <p:spPr>
          <a:xfrm>
            <a:off x="4315108" y="3164681"/>
            <a:ext cx="4861750" cy="3416320"/>
          </a:xfrm>
          <a:prstGeom prst="rect">
            <a:avLst/>
          </a:prstGeom>
        </p:spPr>
        <p:txBody>
          <a:bodyPr wrap="square">
            <a:spAutoFit/>
          </a:bodyPr>
          <a:lstStyle/>
          <a:p>
            <a:r>
              <a:rPr lang="en-US" dirty="0" smtClean="0"/>
              <a:t>	b.  wind </a:t>
            </a:r>
            <a:r>
              <a:rPr lang="en-US" dirty="0"/>
              <a:t>power</a:t>
            </a:r>
          </a:p>
          <a:p>
            <a:pPr marL="1200150" lvl="2" indent="-285750">
              <a:buFont typeface="Arial"/>
              <a:buChar char="•"/>
            </a:pPr>
            <a:r>
              <a:rPr lang="en-US" dirty="0"/>
              <a:t>c</a:t>
            </a:r>
            <a:r>
              <a:rPr lang="en-US" dirty="0" smtClean="0"/>
              <a:t>aptures </a:t>
            </a:r>
            <a:r>
              <a:rPr lang="en-US" dirty="0"/>
              <a:t>wind energy via large arrays of windmills </a:t>
            </a:r>
          </a:p>
          <a:p>
            <a:pPr marL="1200150" lvl="2" indent="-285750">
              <a:buFont typeface="Arial"/>
              <a:buChar char="•"/>
            </a:pPr>
            <a:r>
              <a:rPr lang="en-US" dirty="0"/>
              <a:t>c</a:t>
            </a:r>
            <a:r>
              <a:rPr lang="en-US" dirty="0" smtClean="0"/>
              <a:t>aptured </a:t>
            </a:r>
            <a:r>
              <a:rPr lang="en-US" dirty="0"/>
              <a:t>energy used to drive a </a:t>
            </a:r>
            <a:r>
              <a:rPr lang="en-US" dirty="0" smtClean="0"/>
              <a:t>turbine</a:t>
            </a:r>
            <a:endParaRPr lang="en-US" dirty="0"/>
          </a:p>
          <a:p>
            <a:pPr marL="1200150" lvl="2" indent="-285750">
              <a:buFont typeface="Arial"/>
              <a:buChar char="•"/>
            </a:pPr>
            <a:r>
              <a:rPr lang="en-US" dirty="0"/>
              <a:t>m</a:t>
            </a:r>
            <a:r>
              <a:rPr lang="en-US" dirty="0" smtClean="0"/>
              <a:t>ain </a:t>
            </a:r>
            <a:r>
              <a:rPr lang="en-US" dirty="0"/>
              <a:t>limitation is the lack of many places that have sufficient windy conditions </a:t>
            </a:r>
          </a:p>
          <a:p>
            <a:pPr marL="1200150" lvl="2" indent="-285750">
              <a:buFont typeface="Arial"/>
              <a:buChar char="•"/>
            </a:pPr>
            <a:r>
              <a:rPr lang="en-US" dirty="0"/>
              <a:t>w</a:t>
            </a:r>
            <a:r>
              <a:rPr lang="en-US" dirty="0" smtClean="0"/>
              <a:t>ind </a:t>
            </a:r>
            <a:r>
              <a:rPr lang="en-US" dirty="0"/>
              <a:t>farms run into local opposition</a:t>
            </a:r>
          </a:p>
          <a:p>
            <a:pPr marL="1200150" lvl="2" indent="-285750">
              <a:buFont typeface="Arial"/>
              <a:buChar char="•"/>
            </a:pPr>
            <a:r>
              <a:rPr lang="en-US" dirty="0" smtClean="0"/>
              <a:t>aesthetic </a:t>
            </a:r>
            <a:r>
              <a:rPr lang="en-US" dirty="0"/>
              <a:t>objections</a:t>
            </a:r>
          </a:p>
          <a:p>
            <a:pPr marL="1657350" lvl="3" indent="-285750">
              <a:buFont typeface="Courier New"/>
              <a:buChar char="o"/>
            </a:pPr>
            <a:r>
              <a:rPr lang="en-US" dirty="0"/>
              <a:t>o</a:t>
            </a:r>
            <a:r>
              <a:rPr lang="en-US" dirty="0" smtClean="0"/>
              <a:t>pposition from bird lovers who fear for safety of birds</a:t>
            </a:r>
            <a:endParaRPr lang="en-US" dirty="0"/>
          </a:p>
        </p:txBody>
      </p:sp>
      <p:pic>
        <p:nvPicPr>
          <p:cNvPr id="6" name="Picture 5"/>
          <p:cNvPicPr>
            <a:picLocks noChangeAspect="1"/>
          </p:cNvPicPr>
          <p:nvPr/>
        </p:nvPicPr>
        <p:blipFill>
          <a:blip r:embed="rId3"/>
          <a:stretch>
            <a:fillRect/>
          </a:stretch>
        </p:blipFill>
        <p:spPr>
          <a:xfrm>
            <a:off x="1113034" y="3317196"/>
            <a:ext cx="2794000" cy="1854200"/>
          </a:xfrm>
          <a:prstGeom prst="rect">
            <a:avLst/>
          </a:prstGeom>
        </p:spPr>
      </p:pic>
      <p:pic>
        <p:nvPicPr>
          <p:cNvPr id="7" name="Picture 6"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930" y="286431"/>
            <a:ext cx="4572000" cy="2585323"/>
          </a:xfrm>
          <a:prstGeom prst="rect">
            <a:avLst/>
          </a:prstGeom>
        </p:spPr>
        <p:txBody>
          <a:bodyPr>
            <a:spAutoFit/>
          </a:bodyPr>
          <a:lstStyle/>
          <a:p>
            <a:pPr marL="342900" indent="-342900">
              <a:buAutoNum type="alphaLcPeriod" startAt="3"/>
            </a:pPr>
            <a:r>
              <a:rPr lang="en-US" dirty="0" smtClean="0"/>
              <a:t>hydroelectric </a:t>
            </a:r>
            <a:r>
              <a:rPr lang="en-US" dirty="0"/>
              <a:t>energy</a:t>
            </a:r>
          </a:p>
          <a:p>
            <a:pPr marL="800100" lvl="1" indent="-342900">
              <a:buFont typeface="Arial"/>
              <a:buChar char="•"/>
            </a:pPr>
            <a:r>
              <a:rPr lang="en-US" dirty="0"/>
              <a:t>c</a:t>
            </a:r>
            <a:r>
              <a:rPr lang="en-US" dirty="0" smtClean="0"/>
              <a:t>aptures </a:t>
            </a:r>
            <a:r>
              <a:rPr lang="en-US" dirty="0"/>
              <a:t>mechanical energy of falling water via dams and turbines</a:t>
            </a:r>
          </a:p>
          <a:p>
            <a:pPr marL="1200150" lvl="2" indent="-285750">
              <a:buFont typeface="Courier New"/>
              <a:buChar char="o"/>
            </a:pPr>
            <a:r>
              <a:rPr lang="en-US" dirty="0"/>
              <a:t>d</a:t>
            </a:r>
            <a:r>
              <a:rPr lang="en-US" dirty="0" smtClean="0"/>
              <a:t>ark </a:t>
            </a:r>
            <a:r>
              <a:rPr lang="en-US" dirty="0"/>
              <a:t>side is that it requires damming rivers, which can dramatically alter river ecology</a:t>
            </a:r>
          </a:p>
          <a:p>
            <a:pPr marL="1657350" lvl="3" indent="-285750">
              <a:buFont typeface="Wingdings" charset="2"/>
              <a:buChar char="Ø"/>
            </a:pPr>
            <a:r>
              <a:rPr lang="en-US" dirty="0"/>
              <a:t>c</a:t>
            </a:r>
            <a:r>
              <a:rPr lang="en-US" dirty="0" smtClean="0"/>
              <a:t>aused </a:t>
            </a:r>
            <a:r>
              <a:rPr lang="en-US" dirty="0"/>
              <a:t>the Pacific salmon crisis</a:t>
            </a:r>
          </a:p>
          <a:p>
            <a:r>
              <a:rPr lang="en-US" dirty="0"/>
              <a:t> </a:t>
            </a:r>
          </a:p>
        </p:txBody>
      </p:sp>
      <p:pic>
        <p:nvPicPr>
          <p:cNvPr id="3" name="Picture 2"/>
          <p:cNvPicPr>
            <a:picLocks noChangeAspect="1"/>
          </p:cNvPicPr>
          <p:nvPr/>
        </p:nvPicPr>
        <p:blipFill>
          <a:blip r:embed="rId2"/>
          <a:stretch>
            <a:fillRect/>
          </a:stretch>
        </p:blipFill>
        <p:spPr>
          <a:xfrm>
            <a:off x="5301054" y="415490"/>
            <a:ext cx="3842946" cy="2697748"/>
          </a:xfrm>
          <a:prstGeom prst="rect">
            <a:avLst/>
          </a:prstGeom>
        </p:spPr>
      </p:pic>
      <p:sp>
        <p:nvSpPr>
          <p:cNvPr id="5" name="Rectangle 4"/>
          <p:cNvSpPr/>
          <p:nvPr/>
        </p:nvSpPr>
        <p:spPr>
          <a:xfrm>
            <a:off x="5301054" y="3369157"/>
            <a:ext cx="3733800" cy="3139321"/>
          </a:xfrm>
          <a:prstGeom prst="rect">
            <a:avLst/>
          </a:prstGeom>
        </p:spPr>
        <p:txBody>
          <a:bodyPr wrap="square">
            <a:spAutoFit/>
          </a:bodyPr>
          <a:lstStyle/>
          <a:p>
            <a:pPr marL="342900" indent="-342900">
              <a:buAutoNum type="alphaLcPeriod" startAt="4"/>
            </a:pPr>
            <a:r>
              <a:rPr lang="en-US" dirty="0" smtClean="0"/>
              <a:t>ocean </a:t>
            </a:r>
            <a:r>
              <a:rPr lang="en-US" dirty="0"/>
              <a:t>wave/tidal wave power</a:t>
            </a:r>
          </a:p>
          <a:p>
            <a:pPr marL="800100" lvl="1" indent="-342900">
              <a:buFont typeface="Arial"/>
              <a:buChar char="•"/>
            </a:pPr>
            <a:r>
              <a:rPr lang="en-US" dirty="0"/>
              <a:t>w</a:t>
            </a:r>
            <a:r>
              <a:rPr lang="en-US" dirty="0" smtClean="0"/>
              <a:t>ave </a:t>
            </a:r>
            <a:r>
              <a:rPr lang="en-US" dirty="0"/>
              <a:t>power is captured by buoys anchored to the sea floor </a:t>
            </a:r>
          </a:p>
          <a:p>
            <a:pPr marL="742950" lvl="1" indent="-285750">
              <a:buFont typeface="Arial"/>
              <a:buChar char="•"/>
            </a:pPr>
            <a:r>
              <a:rPr lang="en-US" dirty="0"/>
              <a:t>t</a:t>
            </a:r>
            <a:r>
              <a:rPr lang="en-US" dirty="0" smtClean="0"/>
              <a:t>idal </a:t>
            </a:r>
            <a:r>
              <a:rPr lang="en-US" dirty="0"/>
              <a:t>power is captured in estuaries</a:t>
            </a:r>
          </a:p>
          <a:p>
            <a:pPr marL="742950" lvl="1" indent="-285750">
              <a:buFont typeface="Arial"/>
              <a:buChar char="•"/>
            </a:pPr>
            <a:r>
              <a:rPr lang="en-US" dirty="0"/>
              <a:t>u</a:t>
            </a:r>
            <a:r>
              <a:rPr lang="en-US" dirty="0" smtClean="0"/>
              <a:t>ses </a:t>
            </a:r>
            <a:r>
              <a:rPr lang="en-US" dirty="0"/>
              <a:t>dams that allow the tide to raise the water level, then run the outflow through turbines to generate electricity</a:t>
            </a:r>
          </a:p>
        </p:txBody>
      </p:sp>
      <p:pic>
        <p:nvPicPr>
          <p:cNvPr id="6" name="Picture 5"/>
          <p:cNvPicPr>
            <a:picLocks noChangeAspect="1"/>
          </p:cNvPicPr>
          <p:nvPr/>
        </p:nvPicPr>
        <p:blipFill>
          <a:blip r:embed="rId3"/>
          <a:stretch>
            <a:fillRect/>
          </a:stretch>
        </p:blipFill>
        <p:spPr>
          <a:xfrm>
            <a:off x="1015720" y="3500958"/>
            <a:ext cx="4091864" cy="3007520"/>
          </a:xfrm>
          <a:prstGeom prst="rect">
            <a:avLst/>
          </a:prstGeom>
        </p:spPr>
      </p:pic>
      <p:pic>
        <p:nvPicPr>
          <p:cNvPr id="7" name="Picture 6"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50375"/>
            <a:ext cx="4870458" cy="2308324"/>
          </a:xfrm>
          <a:prstGeom prst="rect">
            <a:avLst/>
          </a:prstGeom>
        </p:spPr>
        <p:txBody>
          <a:bodyPr wrap="square">
            <a:spAutoFit/>
          </a:bodyPr>
          <a:lstStyle/>
          <a:p>
            <a:pPr marL="342900" indent="-342900">
              <a:buAutoNum type="alphaLcPeriod" startAt="5"/>
            </a:pPr>
            <a:r>
              <a:rPr lang="en-US" dirty="0" smtClean="0"/>
              <a:t>biofuels </a:t>
            </a:r>
            <a:r>
              <a:rPr lang="en-US" dirty="0"/>
              <a:t>for powering vehicles </a:t>
            </a:r>
          </a:p>
          <a:p>
            <a:pPr marL="800100" lvl="1" indent="-342900">
              <a:buFont typeface="Arial"/>
              <a:buChar char="•"/>
            </a:pPr>
            <a:r>
              <a:rPr lang="en-US" dirty="0"/>
              <a:t>e</a:t>
            </a:r>
            <a:r>
              <a:rPr lang="en-US" dirty="0" smtClean="0"/>
              <a:t>thanol and alcohol </a:t>
            </a:r>
            <a:r>
              <a:rPr lang="en-US" dirty="0"/>
              <a:t>are energy rich fuels</a:t>
            </a:r>
          </a:p>
          <a:p>
            <a:pPr marL="1200150" lvl="2" indent="-285750">
              <a:buFont typeface="Courier New"/>
              <a:buChar char="o"/>
            </a:pPr>
            <a:r>
              <a:rPr lang="en-US" dirty="0"/>
              <a:t>p</a:t>
            </a:r>
            <a:r>
              <a:rPr lang="en-US" dirty="0" smtClean="0"/>
              <a:t>roduced </a:t>
            </a:r>
            <a:r>
              <a:rPr lang="en-US" dirty="0"/>
              <a:t>from various plant </a:t>
            </a:r>
            <a:r>
              <a:rPr lang="en-US" dirty="0" smtClean="0"/>
              <a:t>products</a:t>
            </a:r>
            <a:endParaRPr lang="en-US" dirty="0"/>
          </a:p>
          <a:p>
            <a:pPr marL="1200150" lvl="2" indent="-285750">
              <a:buFont typeface="Courier New"/>
              <a:buChar char="o"/>
            </a:pPr>
            <a:r>
              <a:rPr lang="en-US" dirty="0"/>
              <a:t>t</a:t>
            </a:r>
            <a:r>
              <a:rPr lang="en-US" dirty="0" smtClean="0"/>
              <a:t>echnology </a:t>
            </a:r>
            <a:r>
              <a:rPr lang="en-US" dirty="0"/>
              <a:t>is still being perfected</a:t>
            </a:r>
          </a:p>
          <a:p>
            <a:pPr marL="1200150" lvl="2" indent="-285750">
              <a:buFont typeface="Courier New"/>
              <a:buChar char="o"/>
            </a:pPr>
            <a:r>
              <a:rPr lang="en-US" dirty="0"/>
              <a:t>m</a:t>
            </a:r>
            <a:r>
              <a:rPr lang="en-US" dirty="0" smtClean="0"/>
              <a:t>ost </a:t>
            </a:r>
            <a:r>
              <a:rPr lang="en-US" dirty="0"/>
              <a:t>cars in Brazil run on 85/15 blend of alcohol to gasoline</a:t>
            </a:r>
          </a:p>
          <a:p>
            <a:r>
              <a:rPr lang="en-US" dirty="0"/>
              <a:t> </a:t>
            </a:r>
          </a:p>
        </p:txBody>
      </p:sp>
      <p:sp>
        <p:nvSpPr>
          <p:cNvPr id="3" name="Rectangle 2"/>
          <p:cNvSpPr/>
          <p:nvPr/>
        </p:nvSpPr>
        <p:spPr>
          <a:xfrm>
            <a:off x="4572000" y="2370398"/>
            <a:ext cx="4572000" cy="4247317"/>
          </a:xfrm>
          <a:prstGeom prst="rect">
            <a:avLst/>
          </a:prstGeom>
        </p:spPr>
        <p:txBody>
          <a:bodyPr>
            <a:spAutoFit/>
          </a:bodyPr>
          <a:lstStyle/>
          <a:p>
            <a:pPr marL="742950" lvl="1" indent="-285750">
              <a:buFont typeface="Arial"/>
              <a:buChar char="•"/>
            </a:pPr>
            <a:r>
              <a:rPr lang="en-US" dirty="0" smtClean="0"/>
              <a:t>What plants will be the sources?</a:t>
            </a:r>
          </a:p>
          <a:p>
            <a:pPr marL="1200150" lvl="2" indent="-285750">
              <a:buFont typeface="Courier New"/>
              <a:buChar char="o"/>
            </a:pPr>
            <a:r>
              <a:rPr lang="en-US" dirty="0"/>
              <a:t>s</a:t>
            </a:r>
            <a:r>
              <a:rPr lang="en-US" dirty="0" smtClean="0"/>
              <a:t>ugar cane is the easiest to use      technically </a:t>
            </a:r>
          </a:p>
          <a:p>
            <a:pPr marL="1200150" lvl="2" indent="-285750">
              <a:buFont typeface="Courier New"/>
              <a:buChar char="o"/>
            </a:pPr>
            <a:r>
              <a:rPr lang="en-US" dirty="0"/>
              <a:t>r</a:t>
            </a:r>
            <a:r>
              <a:rPr lang="en-US" dirty="0" smtClean="0"/>
              <a:t>equires prime agricultural land to grow which could have been used to grow food</a:t>
            </a:r>
          </a:p>
          <a:p>
            <a:pPr marL="1200150" lvl="2" indent="-285750">
              <a:buFont typeface="Courier New"/>
              <a:buChar char="o"/>
            </a:pPr>
            <a:r>
              <a:rPr lang="en-US" dirty="0"/>
              <a:t>i</a:t>
            </a:r>
            <a:r>
              <a:rPr lang="en-US" dirty="0" smtClean="0"/>
              <a:t>nput energy to make grow sugar cane &lt; output energy</a:t>
            </a:r>
          </a:p>
          <a:p>
            <a:pPr marL="1200150" lvl="2" indent="-285750">
              <a:buFont typeface="Courier New"/>
              <a:buChar char="o"/>
            </a:pPr>
            <a:r>
              <a:rPr lang="en-US" dirty="0"/>
              <a:t>c</a:t>
            </a:r>
            <a:r>
              <a:rPr lang="en-US" dirty="0" smtClean="0"/>
              <a:t>orn on the other hand represents a net overall loss of usable energy</a:t>
            </a:r>
          </a:p>
          <a:p>
            <a:pPr marL="1200150" lvl="2" indent="-285750">
              <a:buFont typeface="Courier New"/>
              <a:buChar char="o"/>
            </a:pPr>
            <a:r>
              <a:rPr lang="en-US" dirty="0"/>
              <a:t>i</a:t>
            </a:r>
            <a:r>
              <a:rPr lang="en-US" dirty="0" smtClean="0"/>
              <a:t>t is only subsidies to corn agriculture which make corn biofuel more salient in the public mind</a:t>
            </a:r>
            <a:endParaRPr lang="en-US" dirty="0"/>
          </a:p>
        </p:txBody>
      </p:sp>
      <p:pic>
        <p:nvPicPr>
          <p:cNvPr id="5" name="Picture 4"/>
          <p:cNvPicPr>
            <a:picLocks noChangeAspect="1"/>
          </p:cNvPicPr>
          <p:nvPr/>
        </p:nvPicPr>
        <p:blipFill>
          <a:blip r:embed="rId2"/>
          <a:stretch>
            <a:fillRect/>
          </a:stretch>
        </p:blipFill>
        <p:spPr>
          <a:xfrm>
            <a:off x="2891567" y="4571028"/>
            <a:ext cx="2487213" cy="2151439"/>
          </a:xfrm>
          <a:prstGeom prst="rect">
            <a:avLst/>
          </a:prstGeom>
        </p:spPr>
      </p:pic>
      <p:pic>
        <p:nvPicPr>
          <p:cNvPr id="6" name="Picture 5"/>
          <p:cNvPicPr>
            <a:picLocks noChangeAspect="1"/>
          </p:cNvPicPr>
          <p:nvPr/>
        </p:nvPicPr>
        <p:blipFill>
          <a:blip r:embed="rId3"/>
          <a:stretch>
            <a:fillRect/>
          </a:stretch>
        </p:blipFill>
        <p:spPr>
          <a:xfrm>
            <a:off x="927811" y="2370398"/>
            <a:ext cx="3068317" cy="2043500"/>
          </a:xfrm>
          <a:prstGeom prst="rect">
            <a:avLst/>
          </a:prstGeom>
        </p:spPr>
      </p:pic>
      <p:pic>
        <p:nvPicPr>
          <p:cNvPr id="7" name="Picture 6"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714" y="304651"/>
            <a:ext cx="4572000" cy="2585323"/>
          </a:xfrm>
          <a:prstGeom prst="rect">
            <a:avLst/>
          </a:prstGeom>
        </p:spPr>
        <p:txBody>
          <a:bodyPr>
            <a:spAutoFit/>
          </a:bodyPr>
          <a:lstStyle/>
          <a:p>
            <a:r>
              <a:rPr lang="en-US" dirty="0"/>
              <a:t>Cellulose biofuels </a:t>
            </a:r>
          </a:p>
          <a:p>
            <a:pPr marL="742950" lvl="1" indent="-285750">
              <a:buFont typeface="Arial"/>
              <a:buChar char="•"/>
            </a:pPr>
            <a:r>
              <a:rPr lang="en-US" dirty="0"/>
              <a:t>a</a:t>
            </a:r>
            <a:r>
              <a:rPr lang="en-US" dirty="0" smtClean="0"/>
              <a:t>dvantageous </a:t>
            </a:r>
            <a:r>
              <a:rPr lang="en-US" dirty="0"/>
              <a:t>because we don’t need to eat cellulose</a:t>
            </a:r>
          </a:p>
          <a:p>
            <a:pPr marL="742950" lvl="1" indent="-285750">
              <a:buFont typeface="Arial"/>
              <a:buChar char="•"/>
            </a:pPr>
            <a:r>
              <a:rPr lang="en-US" dirty="0"/>
              <a:t>w</a:t>
            </a:r>
            <a:r>
              <a:rPr lang="en-US" dirty="0" smtClean="0"/>
              <a:t>aste </a:t>
            </a:r>
            <a:r>
              <a:rPr lang="en-US" dirty="0"/>
              <a:t>products could then supply our energy needs</a:t>
            </a:r>
          </a:p>
          <a:p>
            <a:pPr marL="742950" lvl="1" indent="-285750">
              <a:buFont typeface="Arial"/>
              <a:buChar char="•"/>
            </a:pPr>
            <a:r>
              <a:rPr lang="en-US" dirty="0"/>
              <a:t>w</a:t>
            </a:r>
            <a:r>
              <a:rPr lang="en-US" dirty="0" smtClean="0"/>
              <a:t>ood </a:t>
            </a:r>
            <a:r>
              <a:rPr lang="en-US" dirty="0"/>
              <a:t>waste</a:t>
            </a:r>
          </a:p>
          <a:p>
            <a:pPr marL="742950" lvl="1" indent="-285750">
              <a:buFont typeface="Arial"/>
              <a:buChar char="•"/>
            </a:pPr>
            <a:r>
              <a:rPr lang="en-US" dirty="0"/>
              <a:t>p</a:t>
            </a:r>
            <a:r>
              <a:rPr lang="en-US" dirty="0" smtClean="0"/>
              <a:t>aper </a:t>
            </a:r>
            <a:r>
              <a:rPr lang="en-US" dirty="0"/>
              <a:t>pulp</a:t>
            </a:r>
          </a:p>
          <a:p>
            <a:pPr marL="742950" lvl="1" indent="-285750">
              <a:buFont typeface="Arial"/>
              <a:buChar char="•"/>
            </a:pPr>
            <a:r>
              <a:rPr lang="en-US" dirty="0"/>
              <a:t>t</a:t>
            </a:r>
            <a:r>
              <a:rPr lang="en-US" dirty="0" smtClean="0"/>
              <a:t>echnically </a:t>
            </a:r>
            <a:r>
              <a:rPr lang="en-US" dirty="0"/>
              <a:t>difficult </a:t>
            </a:r>
          </a:p>
          <a:p>
            <a:r>
              <a:rPr lang="en-US" dirty="0"/>
              <a:t> </a:t>
            </a:r>
          </a:p>
        </p:txBody>
      </p:sp>
      <p:sp>
        <p:nvSpPr>
          <p:cNvPr id="3" name="Rectangle 2"/>
          <p:cNvSpPr/>
          <p:nvPr/>
        </p:nvSpPr>
        <p:spPr>
          <a:xfrm>
            <a:off x="5574156" y="2715263"/>
            <a:ext cx="3751341" cy="1200329"/>
          </a:xfrm>
          <a:prstGeom prst="rect">
            <a:avLst/>
          </a:prstGeom>
        </p:spPr>
        <p:txBody>
          <a:bodyPr wrap="square">
            <a:spAutoFit/>
          </a:bodyPr>
          <a:lstStyle/>
          <a:p>
            <a:r>
              <a:rPr lang="en-US" i="1" dirty="0" smtClean="0"/>
              <a:t>All various forms of energy have advantages and disadvantages</a:t>
            </a:r>
          </a:p>
          <a:p>
            <a:r>
              <a:rPr lang="en-US" i="1" dirty="0" smtClean="0"/>
              <a:t>Evaluating these trade-offs is a complex, often technical problem</a:t>
            </a:r>
          </a:p>
        </p:txBody>
      </p:sp>
      <p:pic>
        <p:nvPicPr>
          <p:cNvPr id="5" name="Picture 4"/>
          <p:cNvPicPr>
            <a:picLocks noChangeAspect="1"/>
          </p:cNvPicPr>
          <p:nvPr/>
        </p:nvPicPr>
        <p:blipFill>
          <a:blip r:embed="rId2"/>
          <a:stretch>
            <a:fillRect/>
          </a:stretch>
        </p:blipFill>
        <p:spPr>
          <a:xfrm>
            <a:off x="5574156" y="121563"/>
            <a:ext cx="1549286" cy="1161965"/>
          </a:xfrm>
          <a:prstGeom prst="rect">
            <a:avLst/>
          </a:prstGeom>
        </p:spPr>
      </p:pic>
      <p:pic>
        <p:nvPicPr>
          <p:cNvPr id="6" name="Picture 5"/>
          <p:cNvPicPr>
            <a:picLocks noChangeAspect="1"/>
          </p:cNvPicPr>
          <p:nvPr/>
        </p:nvPicPr>
        <p:blipFill>
          <a:blip r:embed="rId3"/>
          <a:stretch>
            <a:fillRect/>
          </a:stretch>
        </p:blipFill>
        <p:spPr>
          <a:xfrm>
            <a:off x="7011106" y="1481418"/>
            <a:ext cx="1649171" cy="1104945"/>
          </a:xfrm>
          <a:prstGeom prst="rect">
            <a:avLst/>
          </a:prstGeom>
        </p:spPr>
      </p:pic>
      <p:pic>
        <p:nvPicPr>
          <p:cNvPr id="9" name="Picture 8"/>
          <p:cNvPicPr>
            <a:picLocks noChangeAspect="1"/>
          </p:cNvPicPr>
          <p:nvPr/>
        </p:nvPicPr>
        <p:blipFill>
          <a:blip r:embed="rId4"/>
          <a:stretch>
            <a:fillRect/>
          </a:stretch>
        </p:blipFill>
        <p:spPr>
          <a:xfrm>
            <a:off x="5574156" y="3915592"/>
            <a:ext cx="3058510" cy="2885195"/>
          </a:xfrm>
          <a:prstGeom prst="rect">
            <a:avLst/>
          </a:prstGeom>
        </p:spPr>
      </p:pic>
      <p:sp>
        <p:nvSpPr>
          <p:cNvPr id="10" name="Rectangle 9"/>
          <p:cNvSpPr/>
          <p:nvPr/>
        </p:nvSpPr>
        <p:spPr>
          <a:xfrm>
            <a:off x="1198788" y="3384467"/>
            <a:ext cx="3386868" cy="3416320"/>
          </a:xfrm>
          <a:prstGeom prst="rect">
            <a:avLst/>
          </a:prstGeom>
        </p:spPr>
        <p:txBody>
          <a:bodyPr wrap="square">
            <a:spAutoFit/>
          </a:bodyPr>
          <a:lstStyle/>
          <a:p>
            <a:pPr marL="342900" indent="-342900">
              <a:buFont typeface="+mj-lt"/>
              <a:buAutoNum type="arabicParenR"/>
            </a:pPr>
            <a:r>
              <a:rPr lang="en-US" dirty="0" smtClean="0"/>
              <a:t>How </a:t>
            </a:r>
            <a:r>
              <a:rPr lang="en-US" dirty="0"/>
              <a:t>will </a:t>
            </a:r>
            <a:r>
              <a:rPr lang="en-US" dirty="0" smtClean="0"/>
              <a:t>we </a:t>
            </a:r>
            <a:r>
              <a:rPr lang="en-US" dirty="0"/>
              <a:t>balance competing needs and desires for energy prosperity, safety, and environmental health?</a:t>
            </a:r>
          </a:p>
          <a:p>
            <a:pPr marL="342900" indent="-342900">
              <a:buFont typeface="+mj-lt"/>
              <a:buAutoNum type="arabicParenR"/>
            </a:pPr>
            <a:r>
              <a:rPr lang="en-US" dirty="0" smtClean="0"/>
              <a:t>Can </a:t>
            </a:r>
            <a:r>
              <a:rPr lang="en-US" dirty="0"/>
              <a:t>nuclear power provide a safe option?</a:t>
            </a:r>
          </a:p>
          <a:p>
            <a:pPr marL="342900" indent="-342900">
              <a:buFont typeface="+mj-lt"/>
              <a:buAutoNum type="arabicParenR"/>
            </a:pPr>
            <a:r>
              <a:rPr lang="en-US" dirty="0" smtClean="0"/>
              <a:t>Would you </a:t>
            </a:r>
            <a:r>
              <a:rPr lang="en-US" dirty="0"/>
              <a:t>raise fewer objections if there was a severe energy shortage?</a:t>
            </a:r>
          </a:p>
          <a:p>
            <a:pPr marL="342900" indent="-342900">
              <a:buFont typeface="+mj-lt"/>
              <a:buAutoNum type="arabicParenR"/>
            </a:pPr>
            <a:r>
              <a:rPr lang="en-US" dirty="0" smtClean="0"/>
              <a:t>Is </a:t>
            </a:r>
            <a:r>
              <a:rPr lang="en-US" dirty="0"/>
              <a:t>increased energy generation essential for continued economic growth?</a:t>
            </a:r>
          </a:p>
        </p:txBody>
      </p:sp>
      <p:pic>
        <p:nvPicPr>
          <p:cNvPr id="11" name="Picture 10"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57403" y="289043"/>
            <a:ext cx="4724589" cy="1477328"/>
          </a:xfrm>
          <a:prstGeom prst="rect">
            <a:avLst/>
          </a:prstGeom>
        </p:spPr>
        <p:txBody>
          <a:bodyPr wrap="square">
            <a:spAutoFit/>
          </a:bodyPr>
          <a:lstStyle/>
          <a:p>
            <a:r>
              <a:rPr lang="en-US" b="1" dirty="0">
                <a:solidFill>
                  <a:schemeClr val="bg1"/>
                </a:solidFill>
              </a:rPr>
              <a:t>Agricultural land issues</a:t>
            </a:r>
            <a:endParaRPr lang="en-US" dirty="0">
              <a:solidFill>
                <a:schemeClr val="bg1"/>
              </a:solidFill>
            </a:endParaRPr>
          </a:p>
          <a:p>
            <a:r>
              <a:rPr lang="en-US" dirty="0">
                <a:solidFill>
                  <a:schemeClr val="bg1"/>
                </a:solidFill>
              </a:rPr>
              <a:t> </a:t>
            </a:r>
          </a:p>
          <a:p>
            <a:r>
              <a:rPr lang="en-US" dirty="0">
                <a:solidFill>
                  <a:schemeClr val="bg1"/>
                </a:solidFill>
              </a:rPr>
              <a:t>“California is home to the most productive agricultural counties in the nation.” </a:t>
            </a:r>
          </a:p>
          <a:p>
            <a:r>
              <a:rPr lang="en-US" dirty="0">
                <a:solidFill>
                  <a:schemeClr val="bg1"/>
                </a:solidFill>
              </a:rPr>
              <a:t>		</a:t>
            </a:r>
            <a:r>
              <a:rPr lang="en-US" dirty="0" smtClean="0">
                <a:solidFill>
                  <a:schemeClr val="bg1"/>
                </a:solidFill>
              </a:rPr>
              <a:t>US </a:t>
            </a:r>
            <a:r>
              <a:rPr lang="en-US" dirty="0">
                <a:solidFill>
                  <a:schemeClr val="bg1"/>
                </a:solidFill>
              </a:rPr>
              <a:t>Department of Agriculture, </a:t>
            </a:r>
            <a:r>
              <a:rPr lang="en-US" dirty="0" smtClean="0">
                <a:solidFill>
                  <a:schemeClr val="bg1"/>
                </a:solidFill>
              </a:rPr>
              <a:t>2008</a:t>
            </a:r>
            <a:endParaRPr lang="en-US" dirty="0">
              <a:solidFill>
                <a:schemeClr val="bg1"/>
              </a:solidFill>
            </a:endParaRPr>
          </a:p>
        </p:txBody>
      </p:sp>
      <p:sp>
        <p:nvSpPr>
          <p:cNvPr id="3" name="Rectangle 2"/>
          <p:cNvSpPr/>
          <p:nvPr/>
        </p:nvSpPr>
        <p:spPr>
          <a:xfrm>
            <a:off x="4800512" y="2738888"/>
            <a:ext cx="4343487" cy="3693319"/>
          </a:xfrm>
          <a:prstGeom prst="rect">
            <a:avLst/>
          </a:prstGeom>
        </p:spPr>
        <p:txBody>
          <a:bodyPr wrap="square">
            <a:spAutoFit/>
          </a:bodyPr>
          <a:lstStyle/>
          <a:p>
            <a:pPr marL="285750" indent="-285750">
              <a:buFont typeface="Arial"/>
              <a:buChar char="•"/>
            </a:pPr>
            <a:r>
              <a:rPr lang="en-US" dirty="0">
                <a:solidFill>
                  <a:srgbClr val="FFFFFF"/>
                </a:solidFill>
              </a:rPr>
              <a:t>o</a:t>
            </a:r>
            <a:r>
              <a:rPr lang="en-US" dirty="0" smtClean="0">
                <a:solidFill>
                  <a:srgbClr val="FFFFFF"/>
                </a:solidFill>
              </a:rPr>
              <a:t>ur farms produce nearly half of the vegetables, fruits and nuts grown in the nation</a:t>
            </a:r>
          </a:p>
          <a:p>
            <a:pPr marL="285750" indent="-285750">
              <a:buFont typeface="Arial"/>
              <a:buChar char="•"/>
            </a:pPr>
            <a:r>
              <a:rPr lang="en-US" dirty="0">
                <a:solidFill>
                  <a:srgbClr val="FFFFFF"/>
                </a:solidFill>
              </a:rPr>
              <a:t>a</a:t>
            </a:r>
            <a:r>
              <a:rPr lang="en-US" dirty="0" smtClean="0">
                <a:solidFill>
                  <a:srgbClr val="FFFFFF"/>
                </a:solidFill>
              </a:rPr>
              <a:t>lmonds, artichokes, olives, walnuts, and figs are commercially produced only in California </a:t>
            </a:r>
          </a:p>
          <a:p>
            <a:pPr marL="285750" indent="-285750">
              <a:buFont typeface="Arial"/>
              <a:buChar char="•"/>
            </a:pPr>
            <a:r>
              <a:rPr lang="en-US" dirty="0" smtClean="0">
                <a:solidFill>
                  <a:srgbClr val="FFFFFF"/>
                </a:solidFill>
              </a:rPr>
              <a:t>CA is the nation’s largest dairy producer</a:t>
            </a:r>
          </a:p>
          <a:p>
            <a:pPr marL="285750" indent="-285750">
              <a:buFont typeface="Arial"/>
              <a:buChar char="•"/>
            </a:pPr>
            <a:r>
              <a:rPr lang="en-US" dirty="0">
                <a:solidFill>
                  <a:srgbClr val="FFFFFF"/>
                </a:solidFill>
              </a:rPr>
              <a:t>o</a:t>
            </a:r>
            <a:r>
              <a:rPr lang="en-US" dirty="0" smtClean="0">
                <a:solidFill>
                  <a:srgbClr val="FFFFFF"/>
                </a:solidFill>
              </a:rPr>
              <a:t>f the state’s 100 million acres, 25.4 million acres are dedicated to agriculture</a:t>
            </a:r>
          </a:p>
          <a:p>
            <a:pPr marL="285750" indent="-285750">
              <a:buFont typeface="Arial"/>
              <a:buChar char="•"/>
            </a:pPr>
            <a:r>
              <a:rPr lang="en-US" dirty="0" smtClean="0">
                <a:solidFill>
                  <a:srgbClr val="FFFFFF"/>
                </a:solidFill>
              </a:rPr>
              <a:t>CA farms are on average smaller than the national average (312 acres </a:t>
            </a:r>
            <a:r>
              <a:rPr lang="en-US" dirty="0" err="1" smtClean="0">
                <a:solidFill>
                  <a:srgbClr val="FFFFFF"/>
                </a:solidFill>
              </a:rPr>
              <a:t>vs</a:t>
            </a:r>
            <a:r>
              <a:rPr lang="en-US" dirty="0" smtClean="0">
                <a:solidFill>
                  <a:srgbClr val="FFFFFF"/>
                </a:solidFill>
              </a:rPr>
              <a:t> 418 acres nationwide)</a:t>
            </a:r>
          </a:p>
          <a:p>
            <a:pPr marL="285750" indent="-285750">
              <a:buFont typeface="Arial"/>
              <a:buChar char="•"/>
            </a:pPr>
            <a:r>
              <a:rPr lang="en-US" dirty="0" smtClean="0">
                <a:solidFill>
                  <a:srgbClr val="FFFFFF"/>
                </a:solidFill>
              </a:rPr>
              <a:t>we are doing more with less</a:t>
            </a:r>
            <a:endParaRPr lang="en-US" dirty="0">
              <a:solidFill>
                <a:srgbClr val="FFFFFF"/>
              </a:solidFill>
            </a:endParaRPr>
          </a:p>
        </p:txBody>
      </p:sp>
      <p:pic>
        <p:nvPicPr>
          <p:cNvPr id="5" name="Picture 4"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53412"/>
            <a:ext cx="4353052" cy="2862323"/>
          </a:xfrm>
          <a:prstGeom prst="rect">
            <a:avLst/>
          </a:prstGeom>
        </p:spPr>
        <p:txBody>
          <a:bodyPr wrap="square">
            <a:spAutoFit/>
          </a:bodyPr>
          <a:lstStyle/>
          <a:p>
            <a:r>
              <a:rPr lang="en-US" b="1" dirty="0"/>
              <a:t>Land conversion</a:t>
            </a:r>
            <a:endParaRPr lang="en-US" dirty="0"/>
          </a:p>
          <a:p>
            <a:pPr marL="800100" lvl="1" indent="-342900">
              <a:buFont typeface="+mj-lt"/>
              <a:buAutoNum type="alphaLcPeriod"/>
            </a:pPr>
            <a:r>
              <a:rPr lang="en-US" dirty="0"/>
              <a:t>t</a:t>
            </a:r>
            <a:r>
              <a:rPr lang="en-US" dirty="0" smtClean="0"/>
              <a:t>he </a:t>
            </a:r>
            <a:r>
              <a:rPr lang="en-US" dirty="0"/>
              <a:t>development and conversion of farmland to urban use</a:t>
            </a:r>
          </a:p>
          <a:p>
            <a:pPr marL="1200150" lvl="2" indent="-285750">
              <a:buFont typeface="Arial"/>
              <a:buChar char="•"/>
            </a:pPr>
            <a:r>
              <a:rPr lang="en-US" dirty="0"/>
              <a:t>d</a:t>
            </a:r>
            <a:r>
              <a:rPr lang="en-US" dirty="0" smtClean="0"/>
              <a:t>riven </a:t>
            </a:r>
            <a:r>
              <a:rPr lang="en-US" dirty="0"/>
              <a:t>by rising population and higher land prices, which place pressure on farmland</a:t>
            </a:r>
          </a:p>
          <a:p>
            <a:pPr marL="1200150" lvl="2" indent="-285750">
              <a:buFont typeface="Arial"/>
              <a:buChar char="•"/>
            </a:pPr>
            <a:r>
              <a:rPr lang="en-US" dirty="0"/>
              <a:t>t</a:t>
            </a:r>
            <a:r>
              <a:rPr lang="en-US" dirty="0" smtClean="0"/>
              <a:t>hroughout </a:t>
            </a:r>
            <a:r>
              <a:rPr lang="en-US" dirty="0"/>
              <a:t>the Central Valley, about 30,000 acres converted annually from farmland to urban use</a:t>
            </a:r>
          </a:p>
        </p:txBody>
      </p:sp>
      <p:sp>
        <p:nvSpPr>
          <p:cNvPr id="3" name="Rectangle 2"/>
          <p:cNvSpPr/>
          <p:nvPr/>
        </p:nvSpPr>
        <p:spPr>
          <a:xfrm>
            <a:off x="4572000" y="2982384"/>
            <a:ext cx="4572000" cy="4247317"/>
          </a:xfrm>
          <a:prstGeom prst="rect">
            <a:avLst/>
          </a:prstGeom>
        </p:spPr>
        <p:txBody>
          <a:bodyPr>
            <a:spAutoFit/>
          </a:bodyPr>
          <a:lstStyle/>
          <a:p>
            <a:pPr marL="342900" indent="-342900">
              <a:buAutoNum type="alphaLcPeriod" startAt="2"/>
            </a:pPr>
            <a:r>
              <a:rPr lang="en-US" dirty="0"/>
              <a:t>i</a:t>
            </a:r>
            <a:r>
              <a:rPr lang="en-US" dirty="0" smtClean="0"/>
              <a:t>ncreased </a:t>
            </a:r>
            <a:r>
              <a:rPr lang="en-US" dirty="0"/>
              <a:t>willingness to sell </a:t>
            </a:r>
            <a:r>
              <a:rPr lang="en-US" dirty="0" smtClean="0"/>
              <a:t>off family farms</a:t>
            </a:r>
          </a:p>
          <a:p>
            <a:pPr marL="1200150" lvl="2" indent="-285750">
              <a:buFont typeface="Arial"/>
              <a:buChar char="•"/>
            </a:pPr>
            <a:r>
              <a:rPr lang="en-US" dirty="0"/>
              <a:t>c</a:t>
            </a:r>
            <a:r>
              <a:rPr lang="en-US" dirty="0" smtClean="0"/>
              <a:t>hildren </a:t>
            </a:r>
            <a:r>
              <a:rPr lang="en-US" dirty="0"/>
              <a:t>want to pursue other </a:t>
            </a:r>
            <a:r>
              <a:rPr lang="en-US" dirty="0" smtClean="0"/>
              <a:t>careers</a:t>
            </a:r>
          </a:p>
          <a:p>
            <a:pPr marL="1200150" lvl="2" indent="-285750">
              <a:buFont typeface="Arial"/>
              <a:buChar char="•"/>
            </a:pPr>
            <a:r>
              <a:rPr lang="en-US" dirty="0"/>
              <a:t>f</a:t>
            </a:r>
            <a:r>
              <a:rPr lang="en-US" dirty="0" smtClean="0"/>
              <a:t>arming is less profitable</a:t>
            </a:r>
          </a:p>
          <a:p>
            <a:r>
              <a:rPr lang="en-US" dirty="0" smtClean="0"/>
              <a:t>c.	significant </a:t>
            </a:r>
            <a:r>
              <a:rPr lang="en-US" dirty="0"/>
              <a:t>losses in prime farmland from   	1982 to 2007, but has since stabilized </a:t>
            </a:r>
          </a:p>
          <a:p>
            <a:pPr marL="1200150" lvl="2" indent="-285750">
              <a:buFont typeface="Arial"/>
              <a:buChar char="•"/>
            </a:pPr>
            <a:r>
              <a:rPr lang="en-US" dirty="0" smtClean="0"/>
              <a:t>planners </a:t>
            </a:r>
            <a:r>
              <a:rPr lang="en-US" dirty="0"/>
              <a:t>advocating for higher </a:t>
            </a:r>
            <a:r>
              <a:rPr lang="en-US" dirty="0" smtClean="0"/>
              <a:t>density </a:t>
            </a:r>
            <a:r>
              <a:rPr lang="en-US" dirty="0"/>
              <a:t>residential areas</a:t>
            </a:r>
          </a:p>
          <a:p>
            <a:pPr marL="1200150" lvl="2" indent="-285750">
              <a:buFont typeface="Arial"/>
              <a:buChar char="•"/>
            </a:pPr>
            <a:r>
              <a:rPr lang="en-US" dirty="0" smtClean="0"/>
              <a:t>agricultural </a:t>
            </a:r>
            <a:r>
              <a:rPr lang="en-US" dirty="0"/>
              <a:t>conservation easements</a:t>
            </a:r>
          </a:p>
          <a:p>
            <a:pPr marL="1200150" lvl="2" indent="-285750">
              <a:buFont typeface="Arial"/>
              <a:buChar char="•"/>
            </a:pPr>
            <a:r>
              <a:rPr lang="en-US" dirty="0"/>
              <a:t>n</a:t>
            </a:r>
            <a:r>
              <a:rPr lang="en-US" dirty="0" smtClean="0"/>
              <a:t>ovel </a:t>
            </a:r>
            <a:r>
              <a:rPr lang="en-US" dirty="0"/>
              <a:t>financing arrangements to </a:t>
            </a:r>
            <a:r>
              <a:rPr lang="en-US" dirty="0" smtClean="0"/>
              <a:t>help </a:t>
            </a:r>
            <a:r>
              <a:rPr lang="en-US" dirty="0"/>
              <a:t>farmers keep their land</a:t>
            </a:r>
          </a:p>
          <a:p>
            <a:pPr marL="1200150" lvl="2" indent="-285750">
              <a:buFont typeface="Arial"/>
              <a:buChar char="•"/>
            </a:pPr>
            <a:endParaRPr lang="en-US" dirty="0"/>
          </a:p>
          <a:p>
            <a:r>
              <a:rPr lang="en-US" dirty="0"/>
              <a:t> </a:t>
            </a:r>
          </a:p>
        </p:txBody>
      </p:sp>
      <p:pic>
        <p:nvPicPr>
          <p:cNvPr id="5" name="Picture 4"/>
          <p:cNvPicPr>
            <a:picLocks noChangeAspect="1"/>
          </p:cNvPicPr>
          <p:nvPr/>
        </p:nvPicPr>
        <p:blipFill>
          <a:blip r:embed="rId2"/>
          <a:stretch>
            <a:fillRect/>
          </a:stretch>
        </p:blipFill>
        <p:spPr>
          <a:xfrm>
            <a:off x="5191252" y="153412"/>
            <a:ext cx="3810000" cy="2857500"/>
          </a:xfrm>
          <a:prstGeom prst="rect">
            <a:avLst/>
          </a:prstGeom>
        </p:spPr>
      </p:pic>
      <p:pic>
        <p:nvPicPr>
          <p:cNvPr id="6" name="Picture 5"/>
          <p:cNvPicPr>
            <a:picLocks noChangeAspect="1"/>
          </p:cNvPicPr>
          <p:nvPr/>
        </p:nvPicPr>
        <p:blipFill>
          <a:blip r:embed="rId3"/>
          <a:stretch>
            <a:fillRect/>
          </a:stretch>
        </p:blipFill>
        <p:spPr>
          <a:xfrm>
            <a:off x="838201" y="3010912"/>
            <a:ext cx="3013374" cy="2260031"/>
          </a:xfrm>
          <a:prstGeom prst="rect">
            <a:avLst/>
          </a:prstGeom>
        </p:spPr>
      </p:pic>
      <p:pic>
        <p:nvPicPr>
          <p:cNvPr id="8" name="Picture 7"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264" y="40392"/>
            <a:ext cx="5250162" cy="3416320"/>
          </a:xfrm>
          <a:prstGeom prst="rect">
            <a:avLst/>
          </a:prstGeom>
        </p:spPr>
        <p:txBody>
          <a:bodyPr wrap="square">
            <a:spAutoFit/>
          </a:bodyPr>
          <a:lstStyle/>
          <a:p>
            <a:r>
              <a:rPr lang="en-US" b="1" dirty="0"/>
              <a:t>Water Use</a:t>
            </a:r>
            <a:endParaRPr lang="en-US" dirty="0"/>
          </a:p>
          <a:p>
            <a:pPr marL="800100" lvl="1" indent="-342900">
              <a:buFont typeface="+mj-lt"/>
              <a:buAutoNum type="alphaLcPeriod"/>
            </a:pPr>
            <a:r>
              <a:rPr lang="en-US" dirty="0"/>
              <a:t>a</a:t>
            </a:r>
            <a:r>
              <a:rPr lang="en-US" dirty="0" smtClean="0"/>
              <a:t>griculture </a:t>
            </a:r>
            <a:r>
              <a:rPr lang="en-US" dirty="0"/>
              <a:t>uses between 50-90% of the state’s fresh water</a:t>
            </a:r>
          </a:p>
          <a:p>
            <a:pPr marL="1200150" lvl="2" indent="-285750">
              <a:buFont typeface="Arial"/>
              <a:buChar char="•"/>
            </a:pPr>
            <a:r>
              <a:rPr lang="en-US" dirty="0"/>
              <a:t>m</a:t>
            </a:r>
            <a:r>
              <a:rPr lang="en-US" dirty="0" smtClean="0"/>
              <a:t>ost </a:t>
            </a:r>
            <a:r>
              <a:rPr lang="en-US" dirty="0"/>
              <a:t>of the farm and ranch land is located in the drier southern half of the state.</a:t>
            </a:r>
          </a:p>
          <a:p>
            <a:pPr marL="1200150" lvl="2" indent="-285750">
              <a:buFont typeface="Arial"/>
              <a:buChar char="•"/>
            </a:pPr>
            <a:r>
              <a:rPr lang="en-US" dirty="0"/>
              <a:t>a</a:t>
            </a:r>
            <a:r>
              <a:rPr lang="en-US" dirty="0" smtClean="0"/>
              <a:t> </a:t>
            </a:r>
            <a:r>
              <a:rPr lang="en-US" dirty="0"/>
              <a:t>high percentage of water used in these southern farms is conveyed via </a:t>
            </a:r>
            <a:r>
              <a:rPr lang="en-US" dirty="0" smtClean="0"/>
              <a:t>aqueducts </a:t>
            </a:r>
            <a:r>
              <a:rPr lang="en-US" dirty="0"/>
              <a:t>and dams from the north</a:t>
            </a:r>
          </a:p>
          <a:p>
            <a:pPr marL="1200150" lvl="2" indent="-285750">
              <a:buFont typeface="Arial"/>
              <a:buChar char="•"/>
            </a:pPr>
            <a:r>
              <a:rPr lang="en-US" dirty="0" smtClean="0"/>
              <a:t>supported </a:t>
            </a:r>
            <a:r>
              <a:rPr lang="en-US" dirty="0"/>
              <a:t>by federal government and water subsidies that benefit large industrial growers</a:t>
            </a:r>
          </a:p>
        </p:txBody>
      </p:sp>
      <p:sp>
        <p:nvSpPr>
          <p:cNvPr id="3" name="Rectangle 2"/>
          <p:cNvSpPr/>
          <p:nvPr/>
        </p:nvSpPr>
        <p:spPr>
          <a:xfrm>
            <a:off x="5410200" y="3456712"/>
            <a:ext cx="3624776" cy="3416320"/>
          </a:xfrm>
          <a:prstGeom prst="rect">
            <a:avLst/>
          </a:prstGeom>
        </p:spPr>
        <p:txBody>
          <a:bodyPr wrap="square">
            <a:spAutoFit/>
          </a:bodyPr>
          <a:lstStyle/>
          <a:p>
            <a:pPr marL="342900" indent="-342900">
              <a:buAutoNum type="alphaLcPeriod" startAt="2"/>
            </a:pPr>
            <a:r>
              <a:rPr lang="en-US" dirty="0"/>
              <a:t>e</a:t>
            </a:r>
            <a:r>
              <a:rPr lang="en-US" dirty="0" smtClean="0"/>
              <a:t>cological concerns</a:t>
            </a:r>
            <a:endParaRPr lang="en-US" dirty="0"/>
          </a:p>
          <a:p>
            <a:pPr marL="742950" lvl="1" indent="-285750">
              <a:buFont typeface="Arial"/>
              <a:buChar char="•"/>
            </a:pPr>
            <a:r>
              <a:rPr lang="en-US" dirty="0" smtClean="0"/>
              <a:t>coastal </a:t>
            </a:r>
            <a:r>
              <a:rPr lang="en-US" dirty="0"/>
              <a:t>summer agricultural water </a:t>
            </a:r>
            <a:r>
              <a:rPr lang="en-US" dirty="0" smtClean="0"/>
              <a:t>need are </a:t>
            </a:r>
            <a:r>
              <a:rPr lang="en-US" dirty="0"/>
              <a:t>met </a:t>
            </a:r>
            <a:r>
              <a:rPr lang="en-US" dirty="0" smtClean="0"/>
              <a:t>by tapping </a:t>
            </a:r>
            <a:r>
              <a:rPr lang="en-US" dirty="0"/>
              <a:t>riparian and groundwater </a:t>
            </a:r>
            <a:r>
              <a:rPr lang="en-US" dirty="0" smtClean="0"/>
              <a:t>resources</a:t>
            </a:r>
            <a:endParaRPr lang="en-US" dirty="0"/>
          </a:p>
          <a:p>
            <a:pPr marL="1200150" lvl="2" indent="-285750">
              <a:buFont typeface="Courier New"/>
              <a:buChar char="o"/>
            </a:pPr>
            <a:r>
              <a:rPr lang="en-US" dirty="0"/>
              <a:t>t</a:t>
            </a:r>
            <a:r>
              <a:rPr lang="en-US" dirty="0" smtClean="0"/>
              <a:t>his </a:t>
            </a:r>
            <a:r>
              <a:rPr lang="en-US" dirty="0"/>
              <a:t>has effect of decreasing stream flow during dry season</a:t>
            </a:r>
          </a:p>
          <a:p>
            <a:pPr marL="742950" lvl="1" indent="-285750">
              <a:buFont typeface="Arial"/>
              <a:buChar char="•"/>
            </a:pPr>
            <a:r>
              <a:rPr lang="en-US" dirty="0"/>
              <a:t>c</a:t>
            </a:r>
            <a:r>
              <a:rPr lang="en-US" dirty="0" smtClean="0"/>
              <a:t>ontamination </a:t>
            </a:r>
            <a:r>
              <a:rPr lang="en-US" dirty="0"/>
              <a:t>of ground and surface water by surface runoff of </a:t>
            </a:r>
            <a:r>
              <a:rPr lang="en-US" dirty="0" smtClean="0"/>
              <a:t>fertilizer </a:t>
            </a:r>
            <a:r>
              <a:rPr lang="en-US" dirty="0"/>
              <a:t>and pesticides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345" y="385167"/>
            <a:ext cx="2069058" cy="2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1075621" y="3727455"/>
            <a:ext cx="4171451" cy="3130545"/>
          </a:xfrm>
          <a:prstGeom prst="rect">
            <a:avLst/>
          </a:prstGeom>
        </p:spPr>
      </p:pic>
      <p:pic>
        <p:nvPicPr>
          <p:cNvPr id="7" name="Picture 6"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36084"/>
            <a:ext cx="4572000" cy="2308324"/>
          </a:xfrm>
          <a:prstGeom prst="rect">
            <a:avLst/>
          </a:prstGeom>
        </p:spPr>
        <p:txBody>
          <a:bodyPr>
            <a:spAutoFit/>
          </a:bodyPr>
          <a:lstStyle/>
          <a:p>
            <a:r>
              <a:rPr lang="en-US" dirty="0"/>
              <a:t>S</a:t>
            </a:r>
            <a:r>
              <a:rPr lang="en-US" b="1" dirty="0"/>
              <a:t>ustainable agriculture </a:t>
            </a:r>
            <a:endParaRPr lang="en-US" dirty="0"/>
          </a:p>
          <a:p>
            <a:pPr marL="800100" lvl="1" indent="-342900">
              <a:buFont typeface="+mj-lt"/>
              <a:buAutoNum type="alphaLcPeriod"/>
            </a:pPr>
            <a:r>
              <a:rPr lang="en-US" dirty="0"/>
              <a:t>a</a:t>
            </a:r>
            <a:r>
              <a:rPr lang="en-US" dirty="0" smtClean="0"/>
              <a:t>gricultural </a:t>
            </a:r>
            <a:r>
              <a:rPr lang="en-US" dirty="0"/>
              <a:t>lands can provide other things beyond ample food supply and substantial revenue</a:t>
            </a:r>
          </a:p>
          <a:p>
            <a:pPr marL="1200150" lvl="2" indent="-285750">
              <a:buFont typeface="Arial"/>
              <a:buChar char="•"/>
            </a:pPr>
            <a:r>
              <a:rPr lang="en-US" dirty="0"/>
              <a:t>m</a:t>
            </a:r>
            <a:r>
              <a:rPr lang="en-US" dirty="0" smtClean="0"/>
              <a:t>aintenance </a:t>
            </a:r>
            <a:r>
              <a:rPr lang="en-US" dirty="0"/>
              <a:t>of open space</a:t>
            </a:r>
          </a:p>
          <a:p>
            <a:pPr marL="1200150" lvl="2" indent="-285750">
              <a:buFont typeface="Arial"/>
              <a:buChar char="•"/>
            </a:pPr>
            <a:r>
              <a:rPr lang="en-US" dirty="0"/>
              <a:t>r</a:t>
            </a:r>
            <a:r>
              <a:rPr lang="en-US" dirty="0" smtClean="0"/>
              <a:t>efuge </a:t>
            </a:r>
            <a:r>
              <a:rPr lang="en-US" dirty="0"/>
              <a:t>for wildlife</a:t>
            </a:r>
          </a:p>
          <a:p>
            <a:pPr marL="1200150" lvl="2" indent="-285750">
              <a:buFont typeface="Arial"/>
              <a:buChar char="•"/>
            </a:pPr>
            <a:r>
              <a:rPr lang="en-US" dirty="0"/>
              <a:t>p</a:t>
            </a:r>
            <a:r>
              <a:rPr lang="en-US" dirty="0" smtClean="0"/>
              <a:t>ossibility </a:t>
            </a:r>
            <a:r>
              <a:rPr lang="en-US" dirty="0"/>
              <a:t>of locally based food </a:t>
            </a:r>
            <a:r>
              <a:rPr lang="en-US" dirty="0" smtClean="0"/>
              <a:t>systems</a:t>
            </a:r>
            <a:endParaRPr lang="en-US" dirty="0"/>
          </a:p>
        </p:txBody>
      </p:sp>
      <p:sp>
        <p:nvSpPr>
          <p:cNvPr id="3" name="Rectangle 2"/>
          <p:cNvSpPr/>
          <p:nvPr/>
        </p:nvSpPr>
        <p:spPr>
          <a:xfrm>
            <a:off x="5648306" y="3033818"/>
            <a:ext cx="3286383" cy="2585323"/>
          </a:xfrm>
          <a:prstGeom prst="rect">
            <a:avLst/>
          </a:prstGeom>
        </p:spPr>
        <p:txBody>
          <a:bodyPr wrap="square">
            <a:spAutoFit/>
          </a:bodyPr>
          <a:lstStyle/>
          <a:p>
            <a:r>
              <a:rPr lang="en-US" dirty="0" smtClean="0"/>
              <a:t>b.	most </a:t>
            </a:r>
            <a:r>
              <a:rPr lang="en-US" dirty="0"/>
              <a:t>if not all farmers and </a:t>
            </a:r>
            <a:r>
              <a:rPr lang="en-US" dirty="0" smtClean="0"/>
              <a:t>	ranchers </a:t>
            </a:r>
            <a:r>
              <a:rPr lang="en-US" dirty="0"/>
              <a:t>see themselves as </a:t>
            </a:r>
            <a:r>
              <a:rPr lang="en-US" dirty="0" smtClean="0"/>
              <a:t>	guardians </a:t>
            </a:r>
            <a:r>
              <a:rPr lang="en-US" dirty="0"/>
              <a:t>of the land</a:t>
            </a:r>
          </a:p>
          <a:p>
            <a:pPr marL="742950" lvl="1" indent="-285750">
              <a:buFont typeface="Arial"/>
              <a:buChar char="•"/>
            </a:pPr>
            <a:r>
              <a:rPr lang="en-US" dirty="0" smtClean="0"/>
              <a:t>rather </a:t>
            </a:r>
            <a:r>
              <a:rPr lang="en-US" dirty="0"/>
              <a:t>than </a:t>
            </a:r>
            <a:r>
              <a:rPr lang="en-US" dirty="0" smtClean="0"/>
              <a:t>focusing on </a:t>
            </a:r>
            <a:r>
              <a:rPr lang="en-US" dirty="0"/>
              <a:t>only buying </a:t>
            </a:r>
            <a:r>
              <a:rPr lang="en-US" dirty="0" smtClean="0"/>
              <a:t>organic</a:t>
            </a:r>
            <a:r>
              <a:rPr lang="en-US" dirty="0"/>
              <a:t>, an insistence on buying local food may go further in reducing our carbon footprint </a:t>
            </a:r>
          </a:p>
        </p:txBody>
      </p:sp>
      <p:pic>
        <p:nvPicPr>
          <p:cNvPr id="5" name="Picture 4"/>
          <p:cNvPicPr>
            <a:picLocks noChangeAspect="1"/>
          </p:cNvPicPr>
          <p:nvPr/>
        </p:nvPicPr>
        <p:blipFill>
          <a:blip r:embed="rId2"/>
          <a:stretch>
            <a:fillRect/>
          </a:stretch>
        </p:blipFill>
        <p:spPr>
          <a:xfrm>
            <a:off x="5502798" y="174622"/>
            <a:ext cx="3524489" cy="1979588"/>
          </a:xfrm>
          <a:prstGeom prst="rect">
            <a:avLst/>
          </a:prstGeom>
        </p:spPr>
      </p:pic>
      <p:pic>
        <p:nvPicPr>
          <p:cNvPr id="7" name="Picture 6"/>
          <p:cNvPicPr>
            <a:picLocks noChangeAspect="1"/>
          </p:cNvPicPr>
          <p:nvPr/>
        </p:nvPicPr>
        <p:blipFill>
          <a:blip r:embed="rId3"/>
          <a:stretch>
            <a:fillRect/>
          </a:stretch>
        </p:blipFill>
        <p:spPr>
          <a:xfrm>
            <a:off x="1011751" y="3033818"/>
            <a:ext cx="3829773" cy="2611209"/>
          </a:xfrm>
          <a:prstGeom prst="rect">
            <a:avLst/>
          </a:prstGeom>
        </p:spPr>
      </p:pic>
      <p:pic>
        <p:nvPicPr>
          <p:cNvPr id="8" name="Picture 7"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33938"/>
            <a:ext cx="4572000" cy="1477328"/>
          </a:xfrm>
          <a:prstGeom prst="rect">
            <a:avLst/>
          </a:prstGeom>
        </p:spPr>
        <p:txBody>
          <a:bodyPr>
            <a:spAutoFit/>
          </a:bodyPr>
          <a:lstStyle/>
          <a:p>
            <a:r>
              <a:rPr lang="en-US" dirty="0" smtClean="0"/>
              <a:t>c.	has </a:t>
            </a:r>
            <a:r>
              <a:rPr lang="en-US" dirty="0"/>
              <a:t>roots in traditional agriculture </a:t>
            </a:r>
          </a:p>
          <a:p>
            <a:pPr marL="742950" lvl="1" indent="-285750">
              <a:buFont typeface="Arial"/>
              <a:buChar char="•"/>
            </a:pPr>
            <a:r>
              <a:rPr lang="en-US" dirty="0"/>
              <a:t>integrates three main goals</a:t>
            </a:r>
          </a:p>
          <a:p>
            <a:pPr marL="1200150" lvl="2" indent="-285750">
              <a:buFont typeface="Courier New"/>
              <a:buChar char="o"/>
            </a:pPr>
            <a:r>
              <a:rPr lang="en-US" dirty="0"/>
              <a:t>	e</a:t>
            </a:r>
            <a:r>
              <a:rPr lang="en-US" dirty="0" smtClean="0"/>
              <a:t>nvironmental health</a:t>
            </a:r>
            <a:endParaRPr lang="en-US" dirty="0"/>
          </a:p>
          <a:p>
            <a:pPr marL="1200150" lvl="2" indent="-285750">
              <a:buFont typeface="Courier New"/>
              <a:buChar char="o"/>
            </a:pPr>
            <a:r>
              <a:rPr lang="en-US" dirty="0" smtClean="0"/>
              <a:t>	economic </a:t>
            </a:r>
            <a:r>
              <a:rPr lang="en-US" dirty="0"/>
              <a:t>profitability </a:t>
            </a:r>
          </a:p>
          <a:p>
            <a:pPr marL="1200150" lvl="2" indent="-285750">
              <a:buFont typeface="Courier New"/>
              <a:buChar char="o"/>
            </a:pPr>
            <a:r>
              <a:rPr lang="en-US" dirty="0"/>
              <a:t>	s</a:t>
            </a:r>
            <a:r>
              <a:rPr lang="en-US" dirty="0" smtClean="0"/>
              <a:t>ocial</a:t>
            </a:r>
            <a:r>
              <a:rPr lang="en-US" dirty="0"/>
              <a:t>/economic equity </a:t>
            </a:r>
          </a:p>
        </p:txBody>
      </p:sp>
      <p:pic>
        <p:nvPicPr>
          <p:cNvPr id="3" name="Picture 2"/>
          <p:cNvPicPr>
            <a:picLocks noChangeAspect="1"/>
          </p:cNvPicPr>
          <p:nvPr/>
        </p:nvPicPr>
        <p:blipFill>
          <a:blip r:embed="rId2"/>
          <a:stretch>
            <a:fillRect/>
          </a:stretch>
        </p:blipFill>
        <p:spPr>
          <a:xfrm>
            <a:off x="5557750" y="94700"/>
            <a:ext cx="3449696" cy="2667765"/>
          </a:xfrm>
          <a:prstGeom prst="rect">
            <a:avLst/>
          </a:prstGeom>
        </p:spPr>
      </p:pic>
      <p:sp>
        <p:nvSpPr>
          <p:cNvPr id="5" name="Rectangle 4"/>
          <p:cNvSpPr/>
          <p:nvPr/>
        </p:nvSpPr>
        <p:spPr>
          <a:xfrm>
            <a:off x="4572000" y="3182517"/>
            <a:ext cx="4572000" cy="2862323"/>
          </a:xfrm>
          <a:prstGeom prst="rect">
            <a:avLst/>
          </a:prstGeom>
        </p:spPr>
        <p:txBody>
          <a:bodyPr>
            <a:spAutoFit/>
          </a:bodyPr>
          <a:lstStyle/>
          <a:p>
            <a:pPr marL="342900" indent="-342900">
              <a:buAutoNum type="alphaLcPeriod" startAt="4"/>
            </a:pPr>
            <a:r>
              <a:rPr lang="en-US" dirty="0"/>
              <a:t>u</a:t>
            </a:r>
            <a:r>
              <a:rPr lang="en-US" dirty="0" smtClean="0"/>
              <a:t>ses </a:t>
            </a:r>
            <a:r>
              <a:rPr lang="en-US" dirty="0"/>
              <a:t>a variety of approaches</a:t>
            </a:r>
          </a:p>
          <a:p>
            <a:pPr marL="800100" lvl="1" indent="-342900">
              <a:buFont typeface="Arial"/>
              <a:buChar char="•"/>
            </a:pPr>
            <a:r>
              <a:rPr lang="en-US" dirty="0"/>
              <a:t>s</a:t>
            </a:r>
            <a:r>
              <a:rPr lang="en-US" dirty="0" smtClean="0"/>
              <a:t>election </a:t>
            </a:r>
            <a:r>
              <a:rPr lang="en-US" dirty="0"/>
              <a:t>of species and varieties well suited to the site</a:t>
            </a:r>
          </a:p>
          <a:p>
            <a:pPr marL="742950" lvl="1" indent="-285750">
              <a:buFont typeface="Arial"/>
              <a:buChar char="•"/>
            </a:pPr>
            <a:r>
              <a:rPr lang="en-US" dirty="0"/>
              <a:t>d</a:t>
            </a:r>
            <a:r>
              <a:rPr lang="en-US" dirty="0" smtClean="0"/>
              <a:t>iversification </a:t>
            </a:r>
            <a:r>
              <a:rPr lang="en-US" dirty="0"/>
              <a:t>of crops (including livestock)</a:t>
            </a:r>
          </a:p>
          <a:p>
            <a:pPr marL="742950" lvl="1" indent="-285750">
              <a:buFont typeface="Arial"/>
              <a:buChar char="•"/>
            </a:pPr>
            <a:r>
              <a:rPr lang="en-US" dirty="0"/>
              <a:t>m</a:t>
            </a:r>
            <a:r>
              <a:rPr lang="en-US" dirty="0" smtClean="0"/>
              <a:t>anagement </a:t>
            </a:r>
            <a:r>
              <a:rPr lang="en-US" dirty="0"/>
              <a:t>of the soil to protect and enhance its quality</a:t>
            </a:r>
          </a:p>
          <a:p>
            <a:pPr marL="742950" lvl="1" indent="-285750">
              <a:buFont typeface="Arial"/>
              <a:buChar char="•"/>
            </a:pPr>
            <a:r>
              <a:rPr lang="en-US" dirty="0"/>
              <a:t>e</a:t>
            </a:r>
            <a:r>
              <a:rPr lang="en-US" dirty="0" smtClean="0"/>
              <a:t>fficient </a:t>
            </a:r>
            <a:r>
              <a:rPr lang="en-US" dirty="0"/>
              <a:t>and </a:t>
            </a:r>
            <a:r>
              <a:rPr lang="en-US" dirty="0" smtClean="0"/>
              <a:t>humane </a:t>
            </a:r>
            <a:r>
              <a:rPr lang="en-US" dirty="0"/>
              <a:t>use of animals</a:t>
            </a:r>
          </a:p>
          <a:p>
            <a:pPr marL="742950" lvl="1" indent="-285750">
              <a:buFont typeface="Arial"/>
              <a:buChar char="•"/>
            </a:pPr>
            <a:r>
              <a:rPr lang="en-US" dirty="0"/>
              <a:t>c</a:t>
            </a:r>
            <a:r>
              <a:rPr lang="en-US" dirty="0" smtClean="0"/>
              <a:t>onsideration </a:t>
            </a:r>
            <a:r>
              <a:rPr lang="en-US" dirty="0"/>
              <a:t>of farmers’ goals and lifestyle choices</a:t>
            </a:r>
          </a:p>
        </p:txBody>
      </p:sp>
      <p:pic>
        <p:nvPicPr>
          <p:cNvPr id="6" name="Picture 5"/>
          <p:cNvPicPr>
            <a:picLocks noChangeAspect="1"/>
          </p:cNvPicPr>
          <p:nvPr/>
        </p:nvPicPr>
        <p:blipFill>
          <a:blip r:embed="rId3"/>
          <a:stretch>
            <a:fillRect/>
          </a:stretch>
        </p:blipFill>
        <p:spPr>
          <a:xfrm>
            <a:off x="995273" y="2496627"/>
            <a:ext cx="3171613" cy="2117052"/>
          </a:xfrm>
          <a:prstGeom prst="rect">
            <a:avLst/>
          </a:prstGeom>
        </p:spPr>
      </p:pic>
      <p:pic>
        <p:nvPicPr>
          <p:cNvPr id="7" name="Picture 6"/>
          <p:cNvPicPr>
            <a:picLocks noChangeAspect="1"/>
          </p:cNvPicPr>
          <p:nvPr/>
        </p:nvPicPr>
        <p:blipFill>
          <a:blip r:embed="rId4"/>
          <a:stretch>
            <a:fillRect/>
          </a:stretch>
        </p:blipFill>
        <p:spPr>
          <a:xfrm>
            <a:off x="995273" y="4778572"/>
            <a:ext cx="3171613" cy="1951762"/>
          </a:xfrm>
          <a:prstGeom prst="rect">
            <a:avLst/>
          </a:prstGeom>
        </p:spPr>
      </p:pic>
      <p:pic>
        <p:nvPicPr>
          <p:cNvPr id="8" name="Picture 7"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2548" y="316827"/>
            <a:ext cx="4572000" cy="923330"/>
          </a:xfrm>
          <a:prstGeom prst="rect">
            <a:avLst/>
          </a:prstGeom>
        </p:spPr>
        <p:txBody>
          <a:bodyPr>
            <a:spAutoFit/>
          </a:bodyPr>
          <a:lstStyle/>
          <a:p>
            <a:r>
              <a:rPr lang="en-US" b="1" dirty="0"/>
              <a:t>Introduction to Energy:  Sources and Kinds</a:t>
            </a:r>
            <a:endParaRPr lang="en-US" dirty="0"/>
          </a:p>
          <a:p>
            <a:pPr lvl="0"/>
            <a:r>
              <a:rPr lang="en-US" dirty="0"/>
              <a:t>Energy exists in a variety of forms		</a:t>
            </a:r>
          </a:p>
          <a:p>
            <a:pPr marL="742950" lvl="1" indent="-285750">
              <a:buFont typeface="Arial"/>
              <a:buChar char="•"/>
            </a:pPr>
            <a:r>
              <a:rPr lang="en-US" dirty="0"/>
              <a:t>m</a:t>
            </a:r>
            <a:r>
              <a:rPr lang="en-US" dirty="0" smtClean="0"/>
              <a:t>echanical </a:t>
            </a:r>
            <a:endParaRPr lang="en-US" dirty="0"/>
          </a:p>
        </p:txBody>
      </p:sp>
      <p:sp>
        <p:nvSpPr>
          <p:cNvPr id="6" name="Rectangle 5"/>
          <p:cNvSpPr/>
          <p:nvPr/>
        </p:nvSpPr>
        <p:spPr>
          <a:xfrm>
            <a:off x="1135145" y="5547974"/>
            <a:ext cx="6129530" cy="923330"/>
          </a:xfrm>
          <a:prstGeom prst="rect">
            <a:avLst/>
          </a:prstGeom>
        </p:spPr>
        <p:txBody>
          <a:bodyPr wrap="square">
            <a:spAutoFit/>
          </a:bodyPr>
          <a:lstStyle/>
          <a:p>
            <a:pPr marL="742950" lvl="1" indent="-285750">
              <a:buFont typeface="Arial"/>
              <a:buChar char="•"/>
            </a:pPr>
            <a:endParaRPr lang="en-US" dirty="0" smtClean="0"/>
          </a:p>
          <a:p>
            <a:pPr lvl="1"/>
            <a:endParaRPr lang="en-US" dirty="0" smtClean="0"/>
          </a:p>
          <a:p>
            <a:pPr lvl="0"/>
            <a:r>
              <a:rPr lang="en-US" dirty="0" smtClean="0"/>
              <a:t>Energy can be converted from one form to the other</a:t>
            </a:r>
            <a:endParaRPr lang="en-US" dirty="0"/>
          </a:p>
        </p:txBody>
      </p:sp>
      <p:pic>
        <p:nvPicPr>
          <p:cNvPr id="7" name="Picture 6"/>
          <p:cNvPicPr>
            <a:picLocks noChangeAspect="1"/>
          </p:cNvPicPr>
          <p:nvPr/>
        </p:nvPicPr>
        <p:blipFill>
          <a:blip r:embed="rId2"/>
          <a:stretch>
            <a:fillRect/>
          </a:stretch>
        </p:blipFill>
        <p:spPr>
          <a:xfrm>
            <a:off x="2266548" y="1240157"/>
            <a:ext cx="2527851" cy="2004372"/>
          </a:xfrm>
          <a:prstGeom prst="rect">
            <a:avLst/>
          </a:prstGeom>
        </p:spPr>
      </p:pic>
      <p:sp>
        <p:nvSpPr>
          <p:cNvPr id="8" name="Rectangle 7"/>
          <p:cNvSpPr/>
          <p:nvPr/>
        </p:nvSpPr>
        <p:spPr>
          <a:xfrm>
            <a:off x="5246851" y="846714"/>
            <a:ext cx="1184940" cy="369332"/>
          </a:xfrm>
          <a:prstGeom prst="rect">
            <a:avLst/>
          </a:prstGeom>
        </p:spPr>
        <p:txBody>
          <a:bodyPr wrap="none">
            <a:spAutoFit/>
          </a:bodyPr>
          <a:lstStyle/>
          <a:p>
            <a:pPr marL="285750" indent="-285750">
              <a:buFont typeface="Arial"/>
              <a:buChar char="•"/>
            </a:pPr>
            <a:r>
              <a:rPr lang="en-US" dirty="0">
                <a:solidFill>
                  <a:prstClr val="black"/>
                </a:solidFill>
              </a:rPr>
              <a:t>t</a:t>
            </a:r>
            <a:r>
              <a:rPr lang="en-US" dirty="0" smtClean="0">
                <a:solidFill>
                  <a:prstClr val="black"/>
                </a:solidFill>
              </a:rPr>
              <a:t>hermal </a:t>
            </a:r>
            <a:endParaRPr lang="en-US" dirty="0"/>
          </a:p>
        </p:txBody>
      </p:sp>
      <p:pic>
        <p:nvPicPr>
          <p:cNvPr id="9" name="Picture 8"/>
          <p:cNvPicPr>
            <a:picLocks noChangeAspect="1"/>
          </p:cNvPicPr>
          <p:nvPr/>
        </p:nvPicPr>
        <p:blipFill>
          <a:blip r:embed="rId3"/>
          <a:stretch>
            <a:fillRect/>
          </a:stretch>
        </p:blipFill>
        <p:spPr>
          <a:xfrm>
            <a:off x="5707145" y="1216046"/>
            <a:ext cx="2579701" cy="2028483"/>
          </a:xfrm>
          <a:prstGeom prst="rect">
            <a:avLst/>
          </a:prstGeom>
        </p:spPr>
      </p:pic>
      <p:sp>
        <p:nvSpPr>
          <p:cNvPr id="10" name="Rectangle 9"/>
          <p:cNvSpPr/>
          <p:nvPr/>
        </p:nvSpPr>
        <p:spPr>
          <a:xfrm>
            <a:off x="1616369" y="3357046"/>
            <a:ext cx="1300356" cy="369332"/>
          </a:xfrm>
          <a:prstGeom prst="rect">
            <a:avLst/>
          </a:prstGeom>
        </p:spPr>
        <p:txBody>
          <a:bodyPr wrap="none">
            <a:spAutoFit/>
          </a:bodyPr>
          <a:lstStyle/>
          <a:p>
            <a:pPr marL="285750" indent="-285750">
              <a:buFont typeface="Arial"/>
              <a:buChar char="•"/>
            </a:pPr>
            <a:r>
              <a:rPr lang="en-US" dirty="0">
                <a:solidFill>
                  <a:prstClr val="black"/>
                </a:solidFill>
              </a:rPr>
              <a:t>e</a:t>
            </a:r>
            <a:r>
              <a:rPr lang="en-US" dirty="0" smtClean="0">
                <a:solidFill>
                  <a:prstClr val="black"/>
                </a:solidFill>
              </a:rPr>
              <a:t>lectrical </a:t>
            </a:r>
            <a:endParaRPr lang="en-US" dirty="0"/>
          </a:p>
        </p:txBody>
      </p:sp>
      <p:pic>
        <p:nvPicPr>
          <p:cNvPr id="11" name="Picture 10"/>
          <p:cNvPicPr>
            <a:picLocks noChangeAspect="1"/>
          </p:cNvPicPr>
          <p:nvPr/>
        </p:nvPicPr>
        <p:blipFill>
          <a:blip r:embed="rId4"/>
          <a:stretch>
            <a:fillRect/>
          </a:stretch>
        </p:blipFill>
        <p:spPr>
          <a:xfrm>
            <a:off x="2266547" y="3726378"/>
            <a:ext cx="2527851" cy="2022281"/>
          </a:xfrm>
          <a:prstGeom prst="rect">
            <a:avLst/>
          </a:prstGeom>
        </p:spPr>
      </p:pic>
      <p:pic>
        <p:nvPicPr>
          <p:cNvPr id="12" name="Picture 11"/>
          <p:cNvPicPr>
            <a:picLocks noChangeAspect="1"/>
          </p:cNvPicPr>
          <p:nvPr/>
        </p:nvPicPr>
        <p:blipFill>
          <a:blip r:embed="rId5"/>
          <a:stretch>
            <a:fillRect/>
          </a:stretch>
        </p:blipFill>
        <p:spPr>
          <a:xfrm>
            <a:off x="5707145" y="3726378"/>
            <a:ext cx="2696376" cy="2022281"/>
          </a:xfrm>
          <a:prstGeom prst="rect">
            <a:avLst/>
          </a:prstGeom>
        </p:spPr>
      </p:pic>
      <p:sp>
        <p:nvSpPr>
          <p:cNvPr id="13" name="Rectangle 12"/>
          <p:cNvSpPr/>
          <p:nvPr/>
        </p:nvSpPr>
        <p:spPr>
          <a:xfrm>
            <a:off x="5056967" y="3357046"/>
            <a:ext cx="1274708" cy="369332"/>
          </a:xfrm>
          <a:prstGeom prst="rect">
            <a:avLst/>
          </a:prstGeom>
        </p:spPr>
        <p:txBody>
          <a:bodyPr wrap="none">
            <a:spAutoFit/>
          </a:bodyPr>
          <a:lstStyle/>
          <a:p>
            <a:pPr marL="285750" indent="-285750">
              <a:buFont typeface="Arial"/>
              <a:buChar char="•"/>
            </a:pPr>
            <a:r>
              <a:rPr lang="en-US" dirty="0">
                <a:solidFill>
                  <a:prstClr val="black"/>
                </a:solidFill>
              </a:rPr>
              <a:t>c</a:t>
            </a:r>
            <a:r>
              <a:rPr lang="en-US" dirty="0" smtClean="0">
                <a:solidFill>
                  <a:prstClr val="black"/>
                </a:solidFill>
              </a:rPr>
              <a:t>hemical </a:t>
            </a:r>
            <a:endParaRPr lang="en-US" dirty="0"/>
          </a:p>
        </p:txBody>
      </p:sp>
      <p:pic>
        <p:nvPicPr>
          <p:cNvPr id="14" name="Picture 13" descr="PPbkgndDk.KhakiLt.Khaki.png"/>
          <p:cNvPicPr>
            <a:picLocks noChangeAspect="1"/>
          </p:cNvPicPr>
          <p:nvPr/>
        </p:nvPicPr>
        <p:blipFill>
          <a:blip r:embed="rId6"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7988830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38200" y="239729"/>
            <a:ext cx="2304181" cy="3970318"/>
          </a:xfrm>
          <a:prstGeom prst="rect">
            <a:avLst/>
          </a:prstGeom>
        </p:spPr>
        <p:txBody>
          <a:bodyPr wrap="square">
            <a:spAutoFit/>
          </a:bodyPr>
          <a:lstStyle/>
          <a:p>
            <a:r>
              <a:rPr lang="en-US" dirty="0">
                <a:solidFill>
                  <a:schemeClr val="bg1"/>
                </a:solidFill>
              </a:rPr>
              <a:t>Global Environmental Challenges</a:t>
            </a:r>
          </a:p>
          <a:p>
            <a:r>
              <a:rPr lang="en-US" dirty="0">
                <a:solidFill>
                  <a:schemeClr val="bg1"/>
                </a:solidFill>
              </a:rPr>
              <a:t>“The first day or so, we all pointed to our countries.  The third of fourth day, we were pointing to our continents.  By the fifth day, we were aware of only one Earth.”</a:t>
            </a:r>
          </a:p>
          <a:p>
            <a:endParaRPr lang="en-US" dirty="0">
              <a:solidFill>
                <a:schemeClr val="bg1"/>
              </a:solidFill>
            </a:endParaRPr>
          </a:p>
          <a:p>
            <a:r>
              <a:rPr lang="en-US" dirty="0">
                <a:solidFill>
                  <a:schemeClr val="bg1"/>
                </a:solidFill>
              </a:rPr>
              <a:t>	</a:t>
            </a:r>
            <a:r>
              <a:rPr lang="en-US" dirty="0" smtClean="0">
                <a:solidFill>
                  <a:schemeClr val="bg1"/>
                </a:solidFill>
              </a:rPr>
              <a:t>     The </a:t>
            </a:r>
            <a:r>
              <a:rPr lang="en-US" dirty="0">
                <a:solidFill>
                  <a:schemeClr val="bg1"/>
                </a:solidFill>
              </a:rPr>
              <a:t>Discovery 5 </a:t>
            </a:r>
            <a:r>
              <a:rPr lang="en-US" dirty="0" smtClean="0">
                <a:solidFill>
                  <a:schemeClr val="bg1"/>
                </a:solidFill>
              </a:rPr>
              <a:t>	      Space </a:t>
            </a:r>
            <a:r>
              <a:rPr lang="en-US" dirty="0">
                <a:solidFill>
                  <a:schemeClr val="bg1"/>
                </a:solidFill>
              </a:rPr>
              <a:t>Mission</a:t>
            </a:r>
          </a:p>
        </p:txBody>
      </p:sp>
      <p:pic>
        <p:nvPicPr>
          <p:cNvPr id="5" name="Picture 4"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62274"/>
            <a:ext cx="4572000" cy="369332"/>
          </a:xfrm>
          <a:prstGeom prst="rect">
            <a:avLst/>
          </a:prstGeom>
        </p:spPr>
        <p:txBody>
          <a:bodyPr>
            <a:spAutoFit/>
          </a:bodyPr>
          <a:lstStyle/>
          <a:p>
            <a:r>
              <a:rPr lang="en-US" b="1" dirty="0"/>
              <a:t>Global </a:t>
            </a:r>
            <a:r>
              <a:rPr lang="en-US" b="1" dirty="0" smtClean="0"/>
              <a:t>warming</a:t>
            </a:r>
            <a:endParaRPr lang="en-US" b="1" dirty="0"/>
          </a:p>
        </p:txBody>
      </p:sp>
      <p:sp>
        <p:nvSpPr>
          <p:cNvPr id="3" name="Rectangle 2"/>
          <p:cNvSpPr/>
          <p:nvPr/>
        </p:nvSpPr>
        <p:spPr>
          <a:xfrm>
            <a:off x="4572000" y="4073235"/>
            <a:ext cx="4572000" cy="2031325"/>
          </a:xfrm>
          <a:prstGeom prst="rect">
            <a:avLst/>
          </a:prstGeom>
        </p:spPr>
        <p:txBody>
          <a:bodyPr>
            <a:spAutoFit/>
          </a:bodyPr>
          <a:lstStyle/>
          <a:p>
            <a:pPr marL="1200150" lvl="2" indent="-285750">
              <a:buFont typeface="Arial"/>
              <a:buChar char="•"/>
            </a:pPr>
            <a:r>
              <a:rPr lang="en-US" dirty="0"/>
              <a:t>c</a:t>
            </a:r>
            <a:r>
              <a:rPr lang="en-US" dirty="0" smtClean="0"/>
              <a:t>old </a:t>
            </a:r>
            <a:r>
              <a:rPr lang="en-US" dirty="0"/>
              <a:t>glacial cycles alternating with warm interglacial</a:t>
            </a:r>
          </a:p>
          <a:p>
            <a:pPr marL="1200150" lvl="2" indent="-285750">
              <a:buFont typeface="Arial"/>
              <a:buChar char="•"/>
            </a:pPr>
            <a:r>
              <a:rPr lang="en-US" dirty="0"/>
              <a:t>North American has at times hosted tropical forests, been buried under sheets of ice miles thick, or has been a dry and virtually lifeless desert</a:t>
            </a:r>
          </a:p>
        </p:txBody>
      </p:sp>
      <p:sp>
        <p:nvSpPr>
          <p:cNvPr id="5" name="Rectangle 4"/>
          <p:cNvSpPr/>
          <p:nvPr/>
        </p:nvSpPr>
        <p:spPr>
          <a:xfrm>
            <a:off x="838200" y="531606"/>
            <a:ext cx="4572000" cy="3416320"/>
          </a:xfrm>
          <a:prstGeom prst="rect">
            <a:avLst/>
          </a:prstGeom>
        </p:spPr>
        <p:txBody>
          <a:bodyPr>
            <a:spAutoFit/>
          </a:bodyPr>
          <a:lstStyle/>
          <a:p>
            <a:pPr marL="342900" indent="-342900">
              <a:buFont typeface="+mj-lt"/>
              <a:buAutoNum type="alphaLcPeriod"/>
            </a:pPr>
            <a:r>
              <a:rPr lang="en-US" dirty="0"/>
              <a:t>a</a:t>
            </a:r>
            <a:r>
              <a:rPr lang="en-US" dirty="0" smtClean="0"/>
              <a:t>tmospheric </a:t>
            </a:r>
            <a:r>
              <a:rPr lang="en-US" dirty="0"/>
              <a:t>and climate change can be natural phenomena </a:t>
            </a:r>
          </a:p>
          <a:p>
            <a:pPr marL="742950" lvl="1" indent="-285750">
              <a:buFont typeface="Arial"/>
              <a:buChar char="•"/>
            </a:pPr>
            <a:r>
              <a:rPr lang="en-US" dirty="0"/>
              <a:t>t</a:t>
            </a:r>
            <a:r>
              <a:rPr lang="en-US" dirty="0" smtClean="0"/>
              <a:t>he </a:t>
            </a:r>
            <a:r>
              <a:rPr lang="en-US" dirty="0"/>
              <a:t>ancient atmosphere before the advent of green plants contained very little oxygen</a:t>
            </a:r>
          </a:p>
          <a:p>
            <a:pPr marL="742950" lvl="1" indent="-285750">
              <a:buFont typeface="Arial"/>
              <a:buChar char="•"/>
            </a:pPr>
            <a:r>
              <a:rPr lang="en-US" dirty="0"/>
              <a:t>t</a:t>
            </a:r>
            <a:r>
              <a:rPr lang="en-US" dirty="0" smtClean="0"/>
              <a:t>he </a:t>
            </a:r>
            <a:r>
              <a:rPr lang="en-US" dirty="0"/>
              <a:t>rise of plants eventually raised the concentration of atmospheric oxygen to 20%</a:t>
            </a:r>
          </a:p>
          <a:p>
            <a:pPr marL="742950" lvl="1" indent="-285750">
              <a:buFont typeface="Arial"/>
              <a:buChar char="•"/>
            </a:pPr>
            <a:r>
              <a:rPr lang="en-US" dirty="0"/>
              <a:t>a</a:t>
            </a:r>
            <a:r>
              <a:rPr lang="en-US" dirty="0" smtClean="0"/>
              <a:t>nnihilated </a:t>
            </a:r>
            <a:r>
              <a:rPr lang="en-US" dirty="0"/>
              <a:t>many species, but opened the door for the existence of other species </a:t>
            </a:r>
          </a:p>
          <a:p>
            <a:pPr marL="342900" indent="-342900">
              <a:buFont typeface="+mj-lt"/>
              <a:buAutoNum type="alphaLcPeriod"/>
            </a:pPr>
            <a:endParaRPr lang="en-US" dirty="0"/>
          </a:p>
        </p:txBody>
      </p:sp>
      <p:pic>
        <p:nvPicPr>
          <p:cNvPr id="6" name="Picture 5"/>
          <p:cNvPicPr>
            <a:picLocks noChangeAspect="1"/>
          </p:cNvPicPr>
          <p:nvPr/>
        </p:nvPicPr>
        <p:blipFill>
          <a:blip r:embed="rId2"/>
          <a:stretch>
            <a:fillRect/>
          </a:stretch>
        </p:blipFill>
        <p:spPr>
          <a:xfrm>
            <a:off x="5830057" y="633659"/>
            <a:ext cx="3153600" cy="2467692"/>
          </a:xfrm>
          <a:prstGeom prst="rect">
            <a:avLst/>
          </a:prstGeom>
        </p:spPr>
      </p:pic>
      <p:pic>
        <p:nvPicPr>
          <p:cNvPr id="8" name="Picture 7"/>
          <p:cNvPicPr>
            <a:picLocks noChangeAspect="1"/>
          </p:cNvPicPr>
          <p:nvPr/>
        </p:nvPicPr>
        <p:blipFill>
          <a:blip r:embed="rId3"/>
          <a:stretch>
            <a:fillRect/>
          </a:stretch>
        </p:blipFill>
        <p:spPr>
          <a:xfrm>
            <a:off x="3333371" y="5138321"/>
            <a:ext cx="2169426" cy="1627069"/>
          </a:xfrm>
          <a:prstGeom prst="rect">
            <a:avLst/>
          </a:prstGeom>
        </p:spPr>
      </p:pic>
      <p:pic>
        <p:nvPicPr>
          <p:cNvPr id="7" name="Picture 6"/>
          <p:cNvPicPr>
            <a:picLocks noChangeAspect="1"/>
          </p:cNvPicPr>
          <p:nvPr/>
        </p:nvPicPr>
        <p:blipFill>
          <a:blip r:embed="rId4"/>
          <a:stretch>
            <a:fillRect/>
          </a:stretch>
        </p:blipFill>
        <p:spPr>
          <a:xfrm>
            <a:off x="1013573" y="3796954"/>
            <a:ext cx="2319798" cy="1739849"/>
          </a:xfrm>
          <a:prstGeom prst="rect">
            <a:avLst/>
          </a:prstGeom>
        </p:spPr>
      </p:pic>
      <p:pic>
        <p:nvPicPr>
          <p:cNvPr id="9" name="Picture 8"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22927"/>
            <a:ext cx="4572000" cy="2031325"/>
          </a:xfrm>
          <a:prstGeom prst="rect">
            <a:avLst/>
          </a:prstGeom>
        </p:spPr>
        <p:txBody>
          <a:bodyPr>
            <a:spAutoFit/>
          </a:bodyPr>
          <a:lstStyle/>
          <a:p>
            <a:pPr marL="342900" indent="-342900">
              <a:buAutoNum type="alphaLcPeriod" startAt="2"/>
            </a:pPr>
            <a:r>
              <a:rPr lang="en-US" dirty="0"/>
              <a:t>t</a:t>
            </a:r>
            <a:r>
              <a:rPr lang="en-US" dirty="0" smtClean="0"/>
              <a:t>he </a:t>
            </a:r>
            <a:r>
              <a:rPr lang="en-US" dirty="0"/>
              <a:t>most pressing global environmental </a:t>
            </a:r>
            <a:r>
              <a:rPr lang="en-US" dirty="0" smtClean="0"/>
              <a:t>	problem </a:t>
            </a:r>
            <a:r>
              <a:rPr lang="en-US" dirty="0"/>
              <a:t>of our time is human induced </a:t>
            </a:r>
            <a:r>
              <a:rPr lang="en-US" dirty="0" smtClean="0"/>
              <a:t>	climate change</a:t>
            </a:r>
          </a:p>
          <a:p>
            <a:pPr marL="742950" lvl="1" indent="-285750">
              <a:buFont typeface="Arial"/>
              <a:buChar char="•"/>
            </a:pPr>
            <a:r>
              <a:rPr lang="en-US" dirty="0"/>
              <a:t>a</a:t>
            </a:r>
            <a:r>
              <a:rPr lang="en-US" dirty="0" smtClean="0"/>
              <a:t>tmospheric </a:t>
            </a:r>
            <a:r>
              <a:rPr lang="en-US" dirty="0"/>
              <a:t>chemical change took off </a:t>
            </a:r>
            <a:r>
              <a:rPr lang="en-US" dirty="0" smtClean="0"/>
              <a:t>with the start of </a:t>
            </a:r>
            <a:r>
              <a:rPr lang="en-US" dirty="0"/>
              <a:t>the </a:t>
            </a:r>
            <a:r>
              <a:rPr lang="en-US" dirty="0" smtClean="0"/>
              <a:t>Industrial </a:t>
            </a:r>
            <a:r>
              <a:rPr lang="en-US" dirty="0"/>
              <a:t>R</a:t>
            </a:r>
            <a:r>
              <a:rPr lang="en-US" dirty="0" smtClean="0"/>
              <a:t>evolution</a:t>
            </a:r>
            <a:endParaRPr lang="en-US" dirty="0"/>
          </a:p>
          <a:p>
            <a:pPr marL="342900" indent="-342900">
              <a:buAutoNum type="alphaLcPeriod" startAt="2"/>
            </a:pPr>
            <a:endParaRPr lang="en-US" dirty="0"/>
          </a:p>
        </p:txBody>
      </p:sp>
      <p:pic>
        <p:nvPicPr>
          <p:cNvPr id="3" name="Picture 2"/>
          <p:cNvPicPr>
            <a:picLocks noChangeAspect="1"/>
          </p:cNvPicPr>
          <p:nvPr/>
        </p:nvPicPr>
        <p:blipFill>
          <a:blip r:embed="rId2"/>
          <a:stretch>
            <a:fillRect/>
          </a:stretch>
        </p:blipFill>
        <p:spPr>
          <a:xfrm>
            <a:off x="5904627" y="122927"/>
            <a:ext cx="3120580" cy="2381365"/>
          </a:xfrm>
          <a:prstGeom prst="rect">
            <a:avLst/>
          </a:prstGeom>
        </p:spPr>
      </p:pic>
      <p:sp>
        <p:nvSpPr>
          <p:cNvPr id="5" name="Rectangle 4"/>
          <p:cNvSpPr/>
          <p:nvPr/>
        </p:nvSpPr>
        <p:spPr>
          <a:xfrm>
            <a:off x="4778952" y="2504292"/>
            <a:ext cx="4572000" cy="2308324"/>
          </a:xfrm>
          <a:prstGeom prst="rect">
            <a:avLst/>
          </a:prstGeom>
        </p:spPr>
        <p:txBody>
          <a:bodyPr>
            <a:spAutoFit/>
          </a:bodyPr>
          <a:lstStyle/>
          <a:p>
            <a:pPr marL="285750" indent="-285750">
              <a:buFont typeface="Arial"/>
              <a:buChar char="•"/>
            </a:pPr>
            <a:r>
              <a:rPr lang="en-US" dirty="0"/>
              <a:t>g</a:t>
            </a:r>
            <a:r>
              <a:rPr lang="en-US" dirty="0" smtClean="0"/>
              <a:t>reenhouse </a:t>
            </a:r>
            <a:r>
              <a:rPr lang="en-US" dirty="0"/>
              <a:t>effect </a:t>
            </a:r>
          </a:p>
          <a:p>
            <a:pPr marL="742950" lvl="1" indent="-285750">
              <a:buFont typeface="Courier New"/>
              <a:buChar char="o"/>
            </a:pPr>
            <a:r>
              <a:rPr lang="en-US" dirty="0" smtClean="0"/>
              <a:t>heat</a:t>
            </a:r>
            <a:r>
              <a:rPr lang="en-US" dirty="0"/>
              <a:t>-trapping blanket of greenhouse gases- primarily carbon dioxide, methane, and nitrous oxide- in the atmosphere </a:t>
            </a:r>
            <a:endParaRPr lang="en-US" dirty="0" smtClean="0"/>
          </a:p>
          <a:p>
            <a:pPr marL="742950" lvl="1" indent="-285750">
              <a:buFont typeface="Courier New"/>
              <a:buChar char="o"/>
            </a:pPr>
            <a:r>
              <a:rPr lang="en-US" dirty="0"/>
              <a:t>r</a:t>
            </a:r>
            <a:r>
              <a:rPr lang="en-US" dirty="0" smtClean="0"/>
              <a:t>eflects heat that would otherwise escape out into space back </a:t>
            </a:r>
            <a:r>
              <a:rPr lang="en-US" dirty="0"/>
              <a:t>towards the earth</a:t>
            </a:r>
          </a:p>
        </p:txBody>
      </p:sp>
      <p:pic>
        <p:nvPicPr>
          <p:cNvPr id="6" name="Picture 5"/>
          <p:cNvPicPr>
            <a:picLocks noChangeAspect="1"/>
          </p:cNvPicPr>
          <p:nvPr/>
        </p:nvPicPr>
        <p:blipFill>
          <a:blip r:embed="rId3"/>
          <a:stretch>
            <a:fillRect/>
          </a:stretch>
        </p:blipFill>
        <p:spPr>
          <a:xfrm>
            <a:off x="838200" y="2504293"/>
            <a:ext cx="1918275" cy="2308324"/>
          </a:xfrm>
          <a:prstGeom prst="rect">
            <a:avLst/>
          </a:prstGeom>
        </p:spPr>
      </p:pic>
      <p:pic>
        <p:nvPicPr>
          <p:cNvPr id="7" name="Picture 6"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988" y="18027"/>
            <a:ext cx="5125968" cy="3416320"/>
          </a:xfrm>
          <a:prstGeom prst="rect">
            <a:avLst/>
          </a:prstGeom>
        </p:spPr>
        <p:txBody>
          <a:bodyPr wrap="square">
            <a:spAutoFit/>
          </a:bodyPr>
          <a:lstStyle/>
          <a:p>
            <a:r>
              <a:rPr lang="en-US" dirty="0"/>
              <a:t>Global Warming’s </a:t>
            </a:r>
            <a:r>
              <a:rPr lang="en-US" dirty="0" smtClean="0"/>
              <a:t>projected </a:t>
            </a:r>
            <a:r>
              <a:rPr lang="en-US" dirty="0"/>
              <a:t>i</a:t>
            </a:r>
            <a:r>
              <a:rPr lang="en-US" dirty="0" smtClean="0"/>
              <a:t>mpacts </a:t>
            </a:r>
            <a:r>
              <a:rPr lang="en-US" dirty="0"/>
              <a:t>in </a:t>
            </a:r>
            <a:r>
              <a:rPr lang="en-US" dirty="0" smtClean="0"/>
              <a:t>CA</a:t>
            </a:r>
          </a:p>
          <a:p>
            <a:pPr marL="1257300" lvl="2" indent="-342900">
              <a:buFont typeface="+mj-lt"/>
              <a:buAutoNum type="alphaLcPeriod"/>
            </a:pPr>
            <a:r>
              <a:rPr lang="en-US" dirty="0"/>
              <a:t>sea level rise, coastal flooding and coastal erosion</a:t>
            </a:r>
          </a:p>
          <a:p>
            <a:pPr marL="1657350" lvl="3" indent="-285750">
              <a:buFont typeface="Arial"/>
              <a:buChar char="•"/>
            </a:pPr>
            <a:r>
              <a:rPr lang="en-US" dirty="0"/>
              <a:t>rising sea levels erode the coastline and cause greater storm surges</a:t>
            </a:r>
          </a:p>
          <a:p>
            <a:pPr marL="1657350" lvl="3" indent="-285750">
              <a:buFont typeface="Arial"/>
              <a:buChar char="•"/>
            </a:pPr>
            <a:r>
              <a:rPr lang="en-US" dirty="0"/>
              <a:t>saltwater intrusion into the delta will threaten wildlife and drinking water for 20 million CA</a:t>
            </a:r>
          </a:p>
          <a:p>
            <a:pPr marL="1657350" lvl="3" indent="-285750">
              <a:buFont typeface="Arial"/>
              <a:buChar char="•"/>
            </a:pPr>
            <a:r>
              <a:rPr lang="en-US" dirty="0"/>
              <a:t>warmer and more acidic ocean water will alter marine ecosystems and fog patterns</a:t>
            </a:r>
          </a:p>
          <a:p>
            <a:endParaRPr lang="en-US" dirty="0"/>
          </a:p>
        </p:txBody>
      </p:sp>
      <p:pic>
        <p:nvPicPr>
          <p:cNvPr id="6" name="Picture 5"/>
          <p:cNvPicPr>
            <a:picLocks noChangeAspect="1"/>
          </p:cNvPicPr>
          <p:nvPr/>
        </p:nvPicPr>
        <p:blipFill>
          <a:blip r:embed="rId2"/>
          <a:stretch>
            <a:fillRect/>
          </a:stretch>
        </p:blipFill>
        <p:spPr>
          <a:xfrm>
            <a:off x="6146992" y="188249"/>
            <a:ext cx="2821734" cy="2116301"/>
          </a:xfrm>
          <a:prstGeom prst="rect">
            <a:avLst/>
          </a:prstGeom>
        </p:spPr>
      </p:pic>
      <p:sp>
        <p:nvSpPr>
          <p:cNvPr id="7" name="Rectangle 6"/>
          <p:cNvSpPr/>
          <p:nvPr/>
        </p:nvSpPr>
        <p:spPr>
          <a:xfrm>
            <a:off x="5126585" y="3434347"/>
            <a:ext cx="4572000" cy="646331"/>
          </a:xfrm>
          <a:prstGeom prst="rect">
            <a:avLst/>
          </a:prstGeom>
        </p:spPr>
        <p:txBody>
          <a:bodyPr>
            <a:spAutoFit/>
          </a:bodyPr>
          <a:lstStyle/>
          <a:p>
            <a:r>
              <a:rPr lang="en-US" dirty="0" smtClean="0"/>
              <a:t>b. 	higher </a:t>
            </a:r>
            <a:r>
              <a:rPr lang="en-US" dirty="0"/>
              <a:t>risk of fires</a:t>
            </a:r>
          </a:p>
          <a:p>
            <a:pPr marL="742950" lvl="1" indent="-285750">
              <a:buFont typeface="Arial"/>
              <a:buChar char="•"/>
            </a:pPr>
            <a:r>
              <a:rPr lang="en-US" dirty="0"/>
              <a:t>	m</a:t>
            </a:r>
            <a:r>
              <a:rPr lang="en-US" dirty="0" smtClean="0"/>
              <a:t>akes </a:t>
            </a:r>
            <a:r>
              <a:rPr lang="en-US" dirty="0"/>
              <a:t>forests and brush drier</a:t>
            </a:r>
          </a:p>
        </p:txBody>
      </p:sp>
      <p:pic>
        <p:nvPicPr>
          <p:cNvPr id="5" name="Picture 4"/>
          <p:cNvPicPr>
            <a:picLocks noChangeAspect="1"/>
          </p:cNvPicPr>
          <p:nvPr/>
        </p:nvPicPr>
        <p:blipFill>
          <a:blip r:embed="rId3"/>
          <a:stretch>
            <a:fillRect/>
          </a:stretch>
        </p:blipFill>
        <p:spPr>
          <a:xfrm>
            <a:off x="1073878" y="4219052"/>
            <a:ext cx="3325455" cy="2495238"/>
          </a:xfrm>
          <a:prstGeom prst="rect">
            <a:avLst/>
          </a:prstGeom>
        </p:spPr>
      </p:pic>
      <p:pic>
        <p:nvPicPr>
          <p:cNvPr id="8" name="Picture 7"/>
          <p:cNvPicPr>
            <a:picLocks noChangeAspect="1"/>
          </p:cNvPicPr>
          <p:nvPr/>
        </p:nvPicPr>
        <p:blipFill>
          <a:blip r:embed="rId4"/>
          <a:stretch>
            <a:fillRect/>
          </a:stretch>
        </p:blipFill>
        <p:spPr>
          <a:xfrm>
            <a:off x="5720200" y="4277895"/>
            <a:ext cx="3248526" cy="2436395"/>
          </a:xfrm>
          <a:prstGeom prst="rect">
            <a:avLst/>
          </a:prstGeom>
        </p:spPr>
      </p:pic>
      <p:pic>
        <p:nvPicPr>
          <p:cNvPr id="9" name="Picture 8"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13832"/>
            <a:ext cx="4572000" cy="2031325"/>
          </a:xfrm>
          <a:prstGeom prst="rect">
            <a:avLst/>
          </a:prstGeom>
        </p:spPr>
        <p:txBody>
          <a:bodyPr>
            <a:spAutoFit/>
          </a:bodyPr>
          <a:lstStyle/>
          <a:p>
            <a:r>
              <a:rPr lang="en-US" dirty="0" smtClean="0"/>
              <a:t>c.	damage </a:t>
            </a:r>
            <a:r>
              <a:rPr lang="en-US" dirty="0"/>
              <a:t>to </a:t>
            </a:r>
            <a:r>
              <a:rPr lang="en-US" dirty="0" smtClean="0"/>
              <a:t>agriculture</a:t>
            </a:r>
            <a:endParaRPr lang="en-US" dirty="0"/>
          </a:p>
          <a:p>
            <a:pPr marL="742950" lvl="1" indent="-285750">
              <a:buFont typeface="Arial"/>
              <a:buChar char="•"/>
            </a:pPr>
            <a:r>
              <a:rPr lang="en-US" dirty="0"/>
              <a:t>	r</a:t>
            </a:r>
            <a:r>
              <a:rPr lang="en-US" dirty="0" smtClean="0"/>
              <a:t>educed </a:t>
            </a:r>
            <a:r>
              <a:rPr lang="en-US" dirty="0"/>
              <a:t>precipitation</a:t>
            </a:r>
          </a:p>
          <a:p>
            <a:pPr marL="1200150" lvl="2" indent="-285750">
              <a:buFont typeface="Courier New"/>
              <a:buChar char="o"/>
            </a:pPr>
            <a:r>
              <a:rPr lang="en-US" dirty="0"/>
              <a:t>	c</a:t>
            </a:r>
            <a:r>
              <a:rPr lang="en-US" dirty="0" smtClean="0"/>
              <a:t>aused </a:t>
            </a:r>
            <a:r>
              <a:rPr lang="en-US" dirty="0"/>
              <a:t>by northward shift of </a:t>
            </a:r>
            <a:r>
              <a:rPr lang="en-US" dirty="0" smtClean="0"/>
              <a:t>	winter </a:t>
            </a:r>
            <a:r>
              <a:rPr lang="en-US" dirty="0"/>
              <a:t>storms </a:t>
            </a:r>
          </a:p>
          <a:p>
            <a:pPr marL="1200150" lvl="2" indent="-285750">
              <a:buFont typeface="Courier New"/>
              <a:buChar char="o"/>
            </a:pPr>
            <a:r>
              <a:rPr lang="en-US" dirty="0"/>
              <a:t>	l</a:t>
            </a:r>
            <a:r>
              <a:rPr lang="en-US" dirty="0" smtClean="0"/>
              <a:t>eads </a:t>
            </a:r>
            <a:r>
              <a:rPr lang="en-US" dirty="0"/>
              <a:t>to more severe summer </a:t>
            </a:r>
            <a:r>
              <a:rPr lang="en-US" dirty="0" smtClean="0"/>
              <a:t>	drought </a:t>
            </a:r>
            <a:endParaRPr lang="en-US" dirty="0"/>
          </a:p>
          <a:p>
            <a:pPr lvl="1"/>
            <a:endParaRPr lang="en-US" dirty="0"/>
          </a:p>
        </p:txBody>
      </p:sp>
      <p:pic>
        <p:nvPicPr>
          <p:cNvPr id="3" name="Picture 2"/>
          <p:cNvPicPr>
            <a:picLocks noChangeAspect="1"/>
          </p:cNvPicPr>
          <p:nvPr/>
        </p:nvPicPr>
        <p:blipFill>
          <a:blip r:embed="rId2"/>
          <a:stretch>
            <a:fillRect/>
          </a:stretch>
        </p:blipFill>
        <p:spPr>
          <a:xfrm>
            <a:off x="6216316" y="113832"/>
            <a:ext cx="2784641" cy="2088481"/>
          </a:xfrm>
          <a:prstGeom prst="rect">
            <a:avLst/>
          </a:prstGeom>
        </p:spPr>
      </p:pic>
      <p:pic>
        <p:nvPicPr>
          <p:cNvPr id="6" name="Picture 5"/>
          <p:cNvPicPr>
            <a:picLocks noChangeAspect="1"/>
          </p:cNvPicPr>
          <p:nvPr/>
        </p:nvPicPr>
        <p:blipFill>
          <a:blip r:embed="rId3"/>
          <a:stretch>
            <a:fillRect/>
          </a:stretch>
        </p:blipFill>
        <p:spPr>
          <a:xfrm>
            <a:off x="838200" y="2656706"/>
            <a:ext cx="2809533" cy="2341278"/>
          </a:xfrm>
          <a:prstGeom prst="rect">
            <a:avLst/>
          </a:prstGeom>
        </p:spPr>
      </p:pic>
      <p:sp>
        <p:nvSpPr>
          <p:cNvPr id="7" name="Rectangle 6"/>
          <p:cNvSpPr/>
          <p:nvPr/>
        </p:nvSpPr>
        <p:spPr>
          <a:xfrm>
            <a:off x="4572000" y="2656706"/>
            <a:ext cx="4572000" cy="1477328"/>
          </a:xfrm>
          <a:prstGeom prst="rect">
            <a:avLst/>
          </a:prstGeom>
        </p:spPr>
        <p:txBody>
          <a:bodyPr>
            <a:spAutoFit/>
          </a:bodyPr>
          <a:lstStyle/>
          <a:p>
            <a:pPr marL="742950" lvl="1" indent="-285750">
              <a:buFont typeface="Arial"/>
              <a:buChar char="•"/>
            </a:pPr>
            <a:r>
              <a:rPr lang="en-US" dirty="0"/>
              <a:t>r</a:t>
            </a:r>
            <a:r>
              <a:rPr lang="en-US" dirty="0" smtClean="0"/>
              <a:t>ising </a:t>
            </a:r>
            <a:r>
              <a:rPr lang="en-US" dirty="0"/>
              <a:t>temperature</a:t>
            </a:r>
          </a:p>
          <a:p>
            <a:pPr marL="1200150" lvl="2" indent="-285750">
              <a:buFont typeface="Courier New"/>
              <a:buChar char="o"/>
            </a:pPr>
            <a:r>
              <a:rPr lang="en-US" dirty="0"/>
              <a:t>	0.5-1 degrees increase by 2025</a:t>
            </a:r>
          </a:p>
          <a:p>
            <a:r>
              <a:rPr lang="en-US" dirty="0"/>
              <a:t>			</a:t>
            </a:r>
            <a:r>
              <a:rPr lang="en-US" dirty="0" smtClean="0"/>
              <a:t>w/ more </a:t>
            </a:r>
            <a:r>
              <a:rPr lang="en-US" dirty="0"/>
              <a:t>acute rises during </a:t>
            </a:r>
            <a:r>
              <a:rPr lang="en-US" dirty="0" smtClean="0"/>
              <a:t>				summer</a:t>
            </a:r>
            <a:endParaRPr lang="en-US" dirty="0"/>
          </a:p>
          <a:p>
            <a:pPr marL="1200150" lvl="2" indent="-285750">
              <a:buFont typeface="Courier New"/>
              <a:buChar char="o"/>
            </a:pPr>
            <a:r>
              <a:rPr lang="en-US" dirty="0"/>
              <a:t>	increase in heat wave </a:t>
            </a:r>
            <a:r>
              <a:rPr lang="en-US" dirty="0" smtClean="0"/>
              <a:t>days</a:t>
            </a:r>
            <a:endParaRPr lang="en-US" dirty="0"/>
          </a:p>
        </p:txBody>
      </p:sp>
      <p:sp>
        <p:nvSpPr>
          <p:cNvPr id="5" name="Rectangle 4"/>
          <p:cNvSpPr/>
          <p:nvPr/>
        </p:nvSpPr>
        <p:spPr>
          <a:xfrm>
            <a:off x="737837" y="5292194"/>
            <a:ext cx="3711272" cy="369332"/>
          </a:xfrm>
          <a:prstGeom prst="rect">
            <a:avLst/>
          </a:prstGeom>
        </p:spPr>
        <p:txBody>
          <a:bodyPr wrap="none">
            <a:spAutoFit/>
          </a:bodyPr>
          <a:lstStyle/>
          <a:p>
            <a:pPr marL="742950" lvl="1" indent="-285750">
              <a:buFont typeface="Arial"/>
              <a:buChar char="•"/>
            </a:pPr>
            <a:r>
              <a:rPr lang="en-US" dirty="0"/>
              <a:t>	</a:t>
            </a:r>
            <a:r>
              <a:rPr lang="en-US" dirty="0" smtClean="0"/>
              <a:t>decreased </a:t>
            </a:r>
            <a:r>
              <a:rPr lang="en-US" dirty="0"/>
              <a:t>summer soil moisture</a:t>
            </a:r>
          </a:p>
        </p:txBody>
      </p:sp>
      <p:sp>
        <p:nvSpPr>
          <p:cNvPr id="8" name="Rectangle 7"/>
          <p:cNvSpPr/>
          <p:nvPr/>
        </p:nvSpPr>
        <p:spPr>
          <a:xfrm>
            <a:off x="711100" y="5833614"/>
            <a:ext cx="3788217" cy="369332"/>
          </a:xfrm>
          <a:prstGeom prst="rect">
            <a:avLst/>
          </a:prstGeom>
        </p:spPr>
        <p:txBody>
          <a:bodyPr wrap="none">
            <a:spAutoFit/>
          </a:bodyPr>
          <a:lstStyle/>
          <a:p>
            <a:pPr marL="742950" lvl="1" indent="-285750">
              <a:buFont typeface="Arial"/>
              <a:buChar char="•"/>
            </a:pPr>
            <a:r>
              <a:rPr lang="en-US" dirty="0"/>
              <a:t>	</a:t>
            </a:r>
            <a:r>
              <a:rPr lang="en-US" dirty="0" smtClean="0"/>
              <a:t>increased </a:t>
            </a:r>
            <a:r>
              <a:rPr lang="en-US" dirty="0"/>
              <a:t>risk of pest infestations</a:t>
            </a:r>
          </a:p>
        </p:txBody>
      </p:sp>
      <p:pic>
        <p:nvPicPr>
          <p:cNvPr id="9" name="Picture 8"/>
          <p:cNvPicPr>
            <a:picLocks noChangeAspect="1"/>
          </p:cNvPicPr>
          <p:nvPr/>
        </p:nvPicPr>
        <p:blipFill>
          <a:blip r:embed="rId4"/>
          <a:stretch>
            <a:fillRect/>
          </a:stretch>
        </p:blipFill>
        <p:spPr>
          <a:xfrm>
            <a:off x="5928492" y="4945777"/>
            <a:ext cx="3072465" cy="1775673"/>
          </a:xfrm>
          <a:prstGeom prst="rect">
            <a:avLst/>
          </a:prstGeom>
        </p:spPr>
      </p:pic>
      <p:sp>
        <p:nvSpPr>
          <p:cNvPr id="10" name="TextBox 9"/>
          <p:cNvSpPr txBox="1"/>
          <p:nvPr/>
        </p:nvSpPr>
        <p:spPr>
          <a:xfrm>
            <a:off x="8181001" y="6472259"/>
            <a:ext cx="819956" cy="215444"/>
          </a:xfrm>
          <a:prstGeom prst="rect">
            <a:avLst/>
          </a:prstGeom>
          <a:noFill/>
        </p:spPr>
        <p:txBody>
          <a:bodyPr wrap="none" rtlCol="0">
            <a:spAutoFit/>
          </a:bodyPr>
          <a:lstStyle/>
          <a:p>
            <a:r>
              <a:rPr lang="en-US" sz="800" dirty="0" smtClean="0">
                <a:solidFill>
                  <a:schemeClr val="bg1"/>
                </a:solidFill>
              </a:rPr>
              <a:t>@the watchers</a:t>
            </a:r>
            <a:endParaRPr lang="en-US" sz="800" dirty="0">
              <a:solidFill>
                <a:schemeClr val="bg1"/>
              </a:solidFill>
            </a:endParaRPr>
          </a:p>
        </p:txBody>
      </p:sp>
      <p:pic>
        <p:nvPicPr>
          <p:cNvPr id="11" name="Picture 10"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89679"/>
            <a:ext cx="4572000" cy="2585323"/>
          </a:xfrm>
          <a:prstGeom prst="rect">
            <a:avLst/>
          </a:prstGeom>
        </p:spPr>
        <p:txBody>
          <a:bodyPr>
            <a:spAutoFit/>
          </a:bodyPr>
          <a:lstStyle/>
          <a:p>
            <a:pPr marL="342900" indent="-342900">
              <a:buAutoNum type="alphaLcPeriod" startAt="4"/>
            </a:pPr>
            <a:r>
              <a:rPr lang="en-US" dirty="0" smtClean="0"/>
              <a:t>habitat </a:t>
            </a:r>
            <a:r>
              <a:rPr lang="en-US" dirty="0"/>
              <a:t>modification, destruction, loss of </a:t>
            </a:r>
            <a:r>
              <a:rPr lang="en-US" dirty="0" smtClean="0"/>
              <a:t>	ecosystems</a:t>
            </a:r>
            <a:endParaRPr lang="en-US" dirty="0"/>
          </a:p>
          <a:p>
            <a:pPr marL="800100" lvl="1" indent="-342900">
              <a:buFont typeface="Arial"/>
              <a:buChar char="•"/>
            </a:pPr>
            <a:r>
              <a:rPr lang="en-US" dirty="0"/>
              <a:t>i</a:t>
            </a:r>
            <a:r>
              <a:rPr lang="en-US" dirty="0" smtClean="0"/>
              <a:t>mpairs </a:t>
            </a:r>
            <a:r>
              <a:rPr lang="en-US" dirty="0"/>
              <a:t>ecosystem ability to provide clean water supplies, wildlife, fish &amp; timber</a:t>
            </a:r>
          </a:p>
          <a:p>
            <a:pPr marL="1200150" lvl="2" indent="-285750">
              <a:buFont typeface="Courier New"/>
              <a:buChar char="o"/>
            </a:pPr>
            <a:r>
              <a:rPr lang="en-US" dirty="0"/>
              <a:t>e</a:t>
            </a:r>
            <a:r>
              <a:rPr lang="en-US" dirty="0" smtClean="0"/>
              <a:t>x</a:t>
            </a:r>
            <a:r>
              <a:rPr lang="en-US" dirty="0"/>
              <a:t>. </a:t>
            </a:r>
            <a:r>
              <a:rPr lang="en-US" dirty="0" smtClean="0"/>
              <a:t>the </a:t>
            </a:r>
            <a:r>
              <a:rPr lang="en-US" dirty="0"/>
              <a:t>lower edge of the forests in the Sierra Nevada have been retreating upslope over the past 60 </a:t>
            </a:r>
            <a:r>
              <a:rPr lang="en-US" dirty="0" smtClean="0"/>
              <a:t>years</a:t>
            </a:r>
          </a:p>
        </p:txBody>
      </p:sp>
      <p:sp>
        <p:nvSpPr>
          <p:cNvPr id="3" name="Rectangle 2"/>
          <p:cNvSpPr/>
          <p:nvPr/>
        </p:nvSpPr>
        <p:spPr>
          <a:xfrm>
            <a:off x="4572000" y="2878285"/>
            <a:ext cx="4572000" cy="646331"/>
          </a:xfrm>
          <a:prstGeom prst="rect">
            <a:avLst/>
          </a:prstGeom>
        </p:spPr>
        <p:txBody>
          <a:bodyPr>
            <a:spAutoFit/>
          </a:bodyPr>
          <a:lstStyle/>
          <a:p>
            <a:pPr marL="742950" lvl="1" indent="-285750">
              <a:buFont typeface="Courier New"/>
              <a:buChar char="o"/>
            </a:pPr>
            <a:r>
              <a:rPr lang="en-US" dirty="0"/>
              <a:t>s</a:t>
            </a:r>
            <a:r>
              <a:rPr lang="en-US" dirty="0" smtClean="0"/>
              <a:t>mall </a:t>
            </a:r>
            <a:r>
              <a:rPr lang="en-US" dirty="0"/>
              <a:t>mammals in Yosemite found at higher elevations </a:t>
            </a:r>
            <a:r>
              <a:rPr lang="en-US" dirty="0" smtClean="0"/>
              <a:t>now</a:t>
            </a:r>
            <a:endParaRPr lang="en-US" dirty="0"/>
          </a:p>
        </p:txBody>
      </p:sp>
      <p:sp>
        <p:nvSpPr>
          <p:cNvPr id="5" name="Rectangle 4"/>
          <p:cNvSpPr/>
          <p:nvPr/>
        </p:nvSpPr>
        <p:spPr>
          <a:xfrm>
            <a:off x="1077727" y="5173125"/>
            <a:ext cx="4572000" cy="923330"/>
          </a:xfrm>
          <a:prstGeom prst="rect">
            <a:avLst/>
          </a:prstGeom>
        </p:spPr>
        <p:txBody>
          <a:bodyPr>
            <a:spAutoFit/>
          </a:bodyPr>
          <a:lstStyle/>
          <a:p>
            <a:pPr marL="742950" lvl="1" indent="-285750">
              <a:buFont typeface="Courier New"/>
              <a:buChar char="o"/>
            </a:pPr>
            <a:r>
              <a:rPr lang="en-US" dirty="0"/>
              <a:t>b</a:t>
            </a:r>
            <a:r>
              <a:rPr lang="en-US" dirty="0" smtClean="0"/>
              <a:t>utterflies </a:t>
            </a:r>
            <a:r>
              <a:rPr lang="en-US" dirty="0"/>
              <a:t>in Central Valley arriving earlier in the spring over the past four decades</a:t>
            </a:r>
          </a:p>
        </p:txBody>
      </p:sp>
      <p:pic>
        <p:nvPicPr>
          <p:cNvPr id="7" name="Picture 6"/>
          <p:cNvPicPr>
            <a:picLocks noChangeAspect="1"/>
          </p:cNvPicPr>
          <p:nvPr/>
        </p:nvPicPr>
        <p:blipFill>
          <a:blip r:embed="rId2"/>
          <a:stretch>
            <a:fillRect/>
          </a:stretch>
        </p:blipFill>
        <p:spPr>
          <a:xfrm>
            <a:off x="7100810" y="163855"/>
            <a:ext cx="1852015" cy="2469353"/>
          </a:xfrm>
          <a:prstGeom prst="rect">
            <a:avLst/>
          </a:prstGeom>
        </p:spPr>
      </p:pic>
      <p:sp>
        <p:nvSpPr>
          <p:cNvPr id="8" name="TextBox 7"/>
          <p:cNvSpPr txBox="1"/>
          <p:nvPr/>
        </p:nvSpPr>
        <p:spPr>
          <a:xfrm>
            <a:off x="8178254" y="2416856"/>
            <a:ext cx="774571"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lionwheeler</a:t>
            </a:r>
            <a:endParaRPr lang="en-US" sz="800" dirty="0">
              <a:solidFill>
                <a:srgbClr val="FFFFFF"/>
              </a:solidFill>
            </a:endParaRPr>
          </a:p>
        </p:txBody>
      </p:sp>
      <p:pic>
        <p:nvPicPr>
          <p:cNvPr id="9" name="Picture 8"/>
          <p:cNvPicPr>
            <a:picLocks noChangeAspect="1"/>
          </p:cNvPicPr>
          <p:nvPr/>
        </p:nvPicPr>
        <p:blipFill>
          <a:blip r:embed="rId3"/>
          <a:stretch>
            <a:fillRect/>
          </a:stretch>
        </p:blipFill>
        <p:spPr>
          <a:xfrm>
            <a:off x="1397000" y="2875002"/>
            <a:ext cx="3024608" cy="2050684"/>
          </a:xfrm>
          <a:prstGeom prst="rect">
            <a:avLst/>
          </a:prstGeom>
        </p:spPr>
      </p:pic>
      <p:sp>
        <p:nvSpPr>
          <p:cNvPr id="10" name="TextBox 9"/>
          <p:cNvSpPr txBox="1"/>
          <p:nvPr/>
        </p:nvSpPr>
        <p:spPr>
          <a:xfrm>
            <a:off x="3468473" y="4533312"/>
            <a:ext cx="838691" cy="215444"/>
          </a:xfrm>
          <a:prstGeom prst="rect">
            <a:avLst/>
          </a:prstGeom>
          <a:noFill/>
        </p:spPr>
        <p:txBody>
          <a:bodyPr wrap="none" rtlCol="0">
            <a:spAutoFit/>
          </a:bodyPr>
          <a:lstStyle/>
          <a:p>
            <a:r>
              <a:rPr lang="en-US" sz="800" dirty="0" smtClean="0"/>
              <a:t>@</a:t>
            </a:r>
            <a:r>
              <a:rPr lang="en-US" sz="800" dirty="0" err="1" smtClean="0"/>
              <a:t>jeremy</a:t>
            </a:r>
            <a:r>
              <a:rPr lang="en-US" sz="800" dirty="0" smtClean="0"/>
              <a:t> </a:t>
            </a:r>
            <a:r>
              <a:rPr lang="en-US" sz="800" dirty="0" err="1" smtClean="0"/>
              <a:t>yoder</a:t>
            </a:r>
            <a:endParaRPr lang="en-US" sz="800" dirty="0"/>
          </a:p>
        </p:txBody>
      </p:sp>
      <p:pic>
        <p:nvPicPr>
          <p:cNvPr id="11" name="Picture 10"/>
          <p:cNvPicPr>
            <a:picLocks noChangeAspect="1"/>
          </p:cNvPicPr>
          <p:nvPr/>
        </p:nvPicPr>
        <p:blipFill>
          <a:blip r:embed="rId4"/>
          <a:stretch>
            <a:fillRect/>
          </a:stretch>
        </p:blipFill>
        <p:spPr>
          <a:xfrm>
            <a:off x="6103042" y="3743484"/>
            <a:ext cx="2849783" cy="2859282"/>
          </a:xfrm>
          <a:prstGeom prst="rect">
            <a:avLst/>
          </a:prstGeom>
        </p:spPr>
      </p:pic>
      <p:sp>
        <p:nvSpPr>
          <p:cNvPr id="12" name="TextBox 11"/>
          <p:cNvSpPr txBox="1"/>
          <p:nvPr/>
        </p:nvSpPr>
        <p:spPr>
          <a:xfrm>
            <a:off x="8011542" y="6387322"/>
            <a:ext cx="941283" cy="215444"/>
          </a:xfrm>
          <a:prstGeom prst="rect">
            <a:avLst/>
          </a:prstGeom>
          <a:noFill/>
        </p:spPr>
        <p:txBody>
          <a:bodyPr wrap="none" rtlCol="0">
            <a:spAutoFit/>
          </a:bodyPr>
          <a:lstStyle/>
          <a:p>
            <a:r>
              <a:rPr lang="en-US" sz="800" dirty="0" smtClean="0">
                <a:solidFill>
                  <a:schemeClr val="bg1"/>
                </a:solidFill>
              </a:rPr>
              <a:t>@</a:t>
            </a:r>
            <a:r>
              <a:rPr lang="en-US" sz="800" i="1" dirty="0">
                <a:solidFill>
                  <a:schemeClr val="bg1"/>
                </a:solidFill>
              </a:rPr>
              <a:t>Debbie Aldridge</a:t>
            </a:r>
            <a:endParaRPr lang="en-US" sz="800" dirty="0">
              <a:solidFill>
                <a:schemeClr val="bg1"/>
              </a:solidFill>
            </a:endParaRPr>
          </a:p>
        </p:txBody>
      </p:sp>
      <p:pic>
        <p:nvPicPr>
          <p:cNvPr id="13" name="Picture 12"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185" y="650022"/>
            <a:ext cx="4572000" cy="1477328"/>
          </a:xfrm>
          <a:prstGeom prst="rect">
            <a:avLst/>
          </a:prstGeom>
        </p:spPr>
        <p:txBody>
          <a:bodyPr>
            <a:spAutoFit/>
          </a:bodyPr>
          <a:lstStyle/>
          <a:p>
            <a:pPr marL="342900" indent="-342900">
              <a:buAutoNum type="alphaLcPeriod" startAt="5"/>
            </a:pPr>
            <a:r>
              <a:rPr lang="en-US" dirty="0"/>
              <a:t>r</a:t>
            </a:r>
            <a:r>
              <a:rPr lang="en-US" dirty="0" smtClean="0"/>
              <a:t>eduction in CA water supply</a:t>
            </a:r>
          </a:p>
          <a:p>
            <a:pPr marL="742950" lvl="1" indent="-285750">
              <a:buFont typeface="Arial"/>
              <a:buChar char="•"/>
            </a:pPr>
            <a:r>
              <a:rPr lang="en-US" dirty="0"/>
              <a:t>t</a:t>
            </a:r>
            <a:r>
              <a:rPr lang="en-US" dirty="0" smtClean="0"/>
              <a:t>he </a:t>
            </a:r>
            <a:r>
              <a:rPr lang="en-US" dirty="0"/>
              <a:t>Sierra snowpack provides </a:t>
            </a:r>
            <a:r>
              <a:rPr lang="en-US" dirty="0" smtClean="0"/>
              <a:t>65 percent </a:t>
            </a:r>
            <a:r>
              <a:rPr lang="en-US" dirty="0"/>
              <a:t>of CA’s water supply</a:t>
            </a:r>
          </a:p>
          <a:p>
            <a:pPr marL="742950" lvl="1" indent="-285750">
              <a:buFont typeface="Arial"/>
              <a:buChar char="•"/>
            </a:pPr>
            <a:r>
              <a:rPr lang="en-US" dirty="0" smtClean="0"/>
              <a:t>projection </a:t>
            </a:r>
            <a:r>
              <a:rPr lang="en-US" dirty="0"/>
              <a:t>of 25% loss of </a:t>
            </a:r>
            <a:r>
              <a:rPr lang="en-US" dirty="0" smtClean="0"/>
              <a:t>snow </a:t>
            </a:r>
            <a:r>
              <a:rPr lang="en-US" dirty="0"/>
              <a:t>packs by </a:t>
            </a:r>
            <a:r>
              <a:rPr lang="en-US" dirty="0" smtClean="0"/>
              <a:t>2050</a:t>
            </a:r>
            <a:endParaRPr lang="en-US" dirty="0"/>
          </a:p>
        </p:txBody>
      </p:sp>
      <p:sp>
        <p:nvSpPr>
          <p:cNvPr id="3" name="Rectangle 2"/>
          <p:cNvSpPr/>
          <p:nvPr/>
        </p:nvSpPr>
        <p:spPr>
          <a:xfrm>
            <a:off x="4572000" y="2689823"/>
            <a:ext cx="4572000" cy="1754327"/>
          </a:xfrm>
          <a:prstGeom prst="rect">
            <a:avLst/>
          </a:prstGeom>
        </p:spPr>
        <p:txBody>
          <a:bodyPr>
            <a:spAutoFit/>
          </a:bodyPr>
          <a:lstStyle/>
          <a:p>
            <a:pPr marL="742950" lvl="1" indent="-285750">
              <a:buFont typeface="Arial"/>
              <a:buChar char="•"/>
            </a:pPr>
            <a:r>
              <a:rPr lang="en-US" dirty="0"/>
              <a:t> longer and more severe </a:t>
            </a:r>
            <a:r>
              <a:rPr lang="en-US" dirty="0" smtClean="0"/>
              <a:t>droughts</a:t>
            </a:r>
          </a:p>
          <a:p>
            <a:pPr marL="742950" lvl="1" indent="-285750">
              <a:buFont typeface="Arial"/>
              <a:buChar char="•"/>
            </a:pPr>
            <a:r>
              <a:rPr lang="en-US" dirty="0" smtClean="0"/>
              <a:t> general </a:t>
            </a:r>
            <a:r>
              <a:rPr lang="en-US" dirty="0"/>
              <a:t>drying of the southwest </a:t>
            </a:r>
            <a:r>
              <a:rPr lang="en-US" dirty="0" smtClean="0"/>
              <a:t>US region</a:t>
            </a:r>
            <a:endParaRPr lang="en-US" dirty="0"/>
          </a:p>
          <a:p>
            <a:pPr marL="1200150" lvl="2" indent="-285750">
              <a:buFont typeface="Courier New"/>
              <a:buChar char="o"/>
            </a:pPr>
            <a:r>
              <a:rPr lang="en-US" dirty="0" smtClean="0"/>
              <a:t>the probability of Lake Mead 	 going dry by 2025 is 50%</a:t>
            </a:r>
            <a:endParaRPr lang="en-US" dirty="0"/>
          </a:p>
          <a:p>
            <a:pPr marL="742950" lvl="1" indent="-285750">
              <a:buFont typeface="Arial"/>
              <a:buChar char="•"/>
            </a:pPr>
            <a:endParaRPr lang="en-US" dirty="0"/>
          </a:p>
        </p:txBody>
      </p:sp>
      <p:sp>
        <p:nvSpPr>
          <p:cNvPr id="5" name="Rectangle 4"/>
          <p:cNvSpPr/>
          <p:nvPr/>
        </p:nvSpPr>
        <p:spPr>
          <a:xfrm>
            <a:off x="1207500" y="4871631"/>
            <a:ext cx="4572000" cy="1754327"/>
          </a:xfrm>
          <a:prstGeom prst="rect">
            <a:avLst/>
          </a:prstGeom>
        </p:spPr>
        <p:txBody>
          <a:bodyPr>
            <a:spAutoFit/>
          </a:bodyPr>
          <a:lstStyle/>
          <a:p>
            <a:pPr marL="742950" lvl="1" indent="-285750">
              <a:buFont typeface="Arial"/>
              <a:buChar char="•"/>
            </a:pPr>
            <a:r>
              <a:rPr lang="en-US" dirty="0"/>
              <a:t>r</a:t>
            </a:r>
            <a:r>
              <a:rPr lang="en-US" dirty="0" smtClean="0"/>
              <a:t>ising </a:t>
            </a:r>
            <a:r>
              <a:rPr lang="en-US" dirty="0"/>
              <a:t>sea levels threaten Sacramento-San Joaquin Delta</a:t>
            </a:r>
          </a:p>
          <a:p>
            <a:pPr marL="1200150" lvl="2" indent="-285750">
              <a:buFont typeface="Courier New"/>
              <a:buChar char="o"/>
            </a:pPr>
            <a:r>
              <a:rPr lang="en-US" dirty="0"/>
              <a:t>s</a:t>
            </a:r>
            <a:r>
              <a:rPr lang="en-US" dirty="0" smtClean="0"/>
              <a:t>ource </a:t>
            </a:r>
            <a:r>
              <a:rPr lang="en-US" dirty="0"/>
              <a:t>of water for 20 million CA residents</a:t>
            </a:r>
          </a:p>
          <a:p>
            <a:pPr marL="1200150" lvl="2" indent="-285750">
              <a:buFont typeface="Courier New"/>
              <a:buChar char="o"/>
            </a:pPr>
            <a:r>
              <a:rPr lang="en-US" dirty="0"/>
              <a:t>s</a:t>
            </a:r>
            <a:r>
              <a:rPr lang="en-US" dirty="0" smtClean="0"/>
              <a:t>ource </a:t>
            </a:r>
            <a:r>
              <a:rPr lang="en-US" dirty="0"/>
              <a:t>of water for millions of acres of prime farmland</a:t>
            </a:r>
          </a:p>
        </p:txBody>
      </p:sp>
      <p:pic>
        <p:nvPicPr>
          <p:cNvPr id="6" name="Picture 5"/>
          <p:cNvPicPr>
            <a:picLocks noChangeAspect="1"/>
          </p:cNvPicPr>
          <p:nvPr/>
        </p:nvPicPr>
        <p:blipFill>
          <a:blip r:embed="rId2"/>
          <a:stretch>
            <a:fillRect/>
          </a:stretch>
        </p:blipFill>
        <p:spPr>
          <a:xfrm>
            <a:off x="6937832" y="126261"/>
            <a:ext cx="2067279" cy="2570470"/>
          </a:xfrm>
          <a:prstGeom prst="rect">
            <a:avLst/>
          </a:prstGeom>
        </p:spPr>
      </p:pic>
      <p:pic>
        <p:nvPicPr>
          <p:cNvPr id="7" name="Picture 6"/>
          <p:cNvPicPr>
            <a:picLocks noChangeAspect="1"/>
          </p:cNvPicPr>
          <p:nvPr/>
        </p:nvPicPr>
        <p:blipFill>
          <a:blip r:embed="rId3"/>
          <a:stretch>
            <a:fillRect/>
          </a:stretch>
        </p:blipFill>
        <p:spPr>
          <a:xfrm>
            <a:off x="838200" y="2696731"/>
            <a:ext cx="2849946" cy="1879312"/>
          </a:xfrm>
          <a:prstGeom prst="rect">
            <a:avLst/>
          </a:prstGeom>
        </p:spPr>
      </p:pic>
      <p:sp>
        <p:nvSpPr>
          <p:cNvPr id="8" name="TextBox 7"/>
          <p:cNvSpPr txBox="1"/>
          <p:nvPr/>
        </p:nvSpPr>
        <p:spPr>
          <a:xfrm>
            <a:off x="2951696" y="4355024"/>
            <a:ext cx="736450" cy="215444"/>
          </a:xfrm>
          <a:prstGeom prst="rect">
            <a:avLst/>
          </a:prstGeom>
          <a:noFill/>
        </p:spPr>
        <p:txBody>
          <a:bodyPr wrap="none" rtlCol="0">
            <a:spAutoFit/>
          </a:bodyPr>
          <a:lstStyle/>
          <a:p>
            <a:r>
              <a:rPr lang="en-US" sz="800" dirty="0" smtClean="0">
                <a:solidFill>
                  <a:srgbClr val="FFFFFF"/>
                </a:solidFill>
              </a:rPr>
              <a:t>@rivers edge</a:t>
            </a:r>
            <a:endParaRPr lang="en-US" sz="800" dirty="0">
              <a:solidFill>
                <a:srgbClr val="FFFFFF"/>
              </a:solidFill>
            </a:endParaRPr>
          </a:p>
        </p:txBody>
      </p:sp>
      <p:pic>
        <p:nvPicPr>
          <p:cNvPr id="9" name="Picture 8"/>
          <p:cNvPicPr>
            <a:picLocks noChangeAspect="1"/>
          </p:cNvPicPr>
          <p:nvPr/>
        </p:nvPicPr>
        <p:blipFill>
          <a:blip r:embed="rId4"/>
          <a:stretch>
            <a:fillRect/>
          </a:stretch>
        </p:blipFill>
        <p:spPr>
          <a:xfrm>
            <a:off x="6182218" y="4622318"/>
            <a:ext cx="2822893" cy="2117170"/>
          </a:xfrm>
          <a:prstGeom prst="rect">
            <a:avLst/>
          </a:prstGeom>
        </p:spPr>
      </p:pic>
      <p:pic>
        <p:nvPicPr>
          <p:cNvPr id="10" name="Picture 9"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35263" y="136968"/>
            <a:ext cx="4572000" cy="1200329"/>
          </a:xfrm>
          <a:prstGeom prst="rect">
            <a:avLst/>
          </a:prstGeom>
        </p:spPr>
        <p:txBody>
          <a:bodyPr>
            <a:spAutoFit/>
          </a:bodyPr>
          <a:lstStyle/>
          <a:p>
            <a:r>
              <a:rPr lang="en-US" b="1" dirty="0"/>
              <a:t>Dodging the climate change bullet</a:t>
            </a:r>
          </a:p>
          <a:p>
            <a:r>
              <a:rPr lang="en-US" dirty="0"/>
              <a:t>China and India (with about half of the world’s population) currently emit less greenhouse gas per person than the US or Western </a:t>
            </a:r>
            <a:r>
              <a:rPr lang="en-US" dirty="0" smtClean="0"/>
              <a:t>Europe	</a:t>
            </a:r>
            <a:endParaRPr lang="en-US" dirty="0"/>
          </a:p>
        </p:txBody>
      </p:sp>
      <p:sp>
        <p:nvSpPr>
          <p:cNvPr id="3" name="Rectangle 2"/>
          <p:cNvSpPr/>
          <p:nvPr/>
        </p:nvSpPr>
        <p:spPr>
          <a:xfrm>
            <a:off x="3591371" y="1521963"/>
            <a:ext cx="5552629" cy="369332"/>
          </a:xfrm>
          <a:prstGeom prst="rect">
            <a:avLst/>
          </a:prstGeom>
        </p:spPr>
        <p:txBody>
          <a:bodyPr wrap="square">
            <a:spAutoFit/>
          </a:bodyPr>
          <a:lstStyle/>
          <a:p>
            <a:r>
              <a:rPr lang="en-US" dirty="0">
                <a:solidFill>
                  <a:srgbClr val="FF0000"/>
                </a:solidFill>
              </a:rPr>
              <a:t>	</a:t>
            </a:r>
            <a:r>
              <a:rPr lang="en-US" dirty="0" smtClean="0">
                <a:solidFill>
                  <a:srgbClr val="FF0000"/>
                </a:solidFill>
              </a:rPr>
              <a:t>	        </a:t>
            </a:r>
            <a:r>
              <a:rPr lang="en-US" dirty="0">
                <a:solidFill>
                  <a:srgbClr val="FF0000"/>
                </a:solidFill>
              </a:rPr>
              <a:t>B</a:t>
            </a:r>
            <a:r>
              <a:rPr lang="en-US" dirty="0" smtClean="0">
                <a:solidFill>
                  <a:srgbClr val="FF0000"/>
                </a:solidFill>
              </a:rPr>
              <a:t>ut </a:t>
            </a:r>
            <a:r>
              <a:rPr lang="en-US" dirty="0">
                <a:solidFill>
                  <a:srgbClr val="FF0000"/>
                </a:solidFill>
              </a:rPr>
              <a:t>they are on a trajectory to overtake us</a:t>
            </a:r>
          </a:p>
        </p:txBody>
      </p:sp>
      <p:sp>
        <p:nvSpPr>
          <p:cNvPr id="5" name="TextBox 4"/>
          <p:cNvSpPr txBox="1"/>
          <p:nvPr/>
        </p:nvSpPr>
        <p:spPr>
          <a:xfrm>
            <a:off x="4883268" y="2058737"/>
            <a:ext cx="4336155" cy="369332"/>
          </a:xfrm>
          <a:prstGeom prst="rect">
            <a:avLst/>
          </a:prstGeom>
          <a:noFill/>
        </p:spPr>
        <p:txBody>
          <a:bodyPr wrap="none" rtlCol="0">
            <a:spAutoFit/>
          </a:bodyPr>
          <a:lstStyle/>
          <a:p>
            <a:r>
              <a:rPr lang="en-US" dirty="0" smtClean="0">
                <a:solidFill>
                  <a:srgbClr val="FF0000"/>
                </a:solidFill>
              </a:rPr>
              <a:t>This would be a recipe for a climatic disaster</a:t>
            </a:r>
            <a:endParaRPr lang="en-US" dirty="0">
              <a:solidFill>
                <a:srgbClr val="FF0000"/>
              </a:solidFill>
            </a:endParaRPr>
          </a:p>
        </p:txBody>
      </p:sp>
      <p:pic>
        <p:nvPicPr>
          <p:cNvPr id="6" name="Picture 5"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124" y="0"/>
            <a:ext cx="3640222" cy="2862323"/>
          </a:xfrm>
          <a:prstGeom prst="rect">
            <a:avLst/>
          </a:prstGeom>
          <a:noFill/>
        </p:spPr>
        <p:txBody>
          <a:bodyPr wrap="square" rtlCol="0">
            <a:spAutoFit/>
          </a:bodyPr>
          <a:lstStyle/>
          <a:p>
            <a:r>
              <a:rPr lang="en-US" dirty="0" smtClean="0"/>
              <a:t>China</a:t>
            </a:r>
          </a:p>
          <a:p>
            <a:pPr marL="742950" lvl="1" indent="-285750">
              <a:buFont typeface="Arial"/>
              <a:buChar char="•"/>
            </a:pPr>
            <a:r>
              <a:rPr lang="en-US" dirty="0"/>
              <a:t>c</a:t>
            </a:r>
            <a:r>
              <a:rPr lang="en-US" dirty="0" smtClean="0"/>
              <a:t>onsumes more coal than the </a:t>
            </a:r>
            <a:r>
              <a:rPr lang="en-US" dirty="0"/>
              <a:t>US, EU and Japan </a:t>
            </a:r>
            <a:r>
              <a:rPr lang="en-US" dirty="0" smtClean="0"/>
              <a:t>combined</a:t>
            </a:r>
          </a:p>
          <a:p>
            <a:pPr marL="742950" lvl="1" indent="-285750">
              <a:buFont typeface="Arial"/>
              <a:buChar char="•"/>
            </a:pPr>
            <a:r>
              <a:rPr lang="en-US" dirty="0"/>
              <a:t>e</a:t>
            </a:r>
            <a:r>
              <a:rPr lang="en-US" dirty="0" smtClean="0"/>
              <a:t>very </a:t>
            </a:r>
            <a:r>
              <a:rPr lang="en-US" dirty="0"/>
              <a:t>two weeks another coal-fired power </a:t>
            </a:r>
            <a:r>
              <a:rPr lang="en-US" dirty="0" smtClean="0"/>
              <a:t>plant opens up in China </a:t>
            </a:r>
            <a:r>
              <a:rPr lang="en-US" dirty="0"/>
              <a:t>large enough to serve all the households in San Diego </a:t>
            </a:r>
          </a:p>
          <a:p>
            <a:endParaRPr lang="en-US" dirty="0"/>
          </a:p>
        </p:txBody>
      </p:sp>
      <p:sp>
        <p:nvSpPr>
          <p:cNvPr id="3" name="Rectangle 2"/>
          <p:cNvSpPr/>
          <p:nvPr/>
        </p:nvSpPr>
        <p:spPr>
          <a:xfrm>
            <a:off x="4772526" y="2967335"/>
            <a:ext cx="4572000" cy="923330"/>
          </a:xfrm>
          <a:prstGeom prst="rect">
            <a:avLst/>
          </a:prstGeom>
        </p:spPr>
        <p:txBody>
          <a:bodyPr>
            <a:spAutoFit/>
          </a:bodyPr>
          <a:lstStyle/>
          <a:p>
            <a:pPr marL="285750" indent="-285750">
              <a:buFont typeface="Arial"/>
              <a:buChar char="•"/>
            </a:pPr>
            <a:r>
              <a:rPr lang="en-US" dirty="0"/>
              <a:t>c</a:t>
            </a:r>
            <a:r>
              <a:rPr lang="en-US" dirty="0" smtClean="0"/>
              <a:t>learly </a:t>
            </a:r>
            <a:r>
              <a:rPr lang="en-US" dirty="0"/>
              <a:t>we need to cooperate with rapidly developing countries and help them develop cleaner energy solutions</a:t>
            </a:r>
          </a:p>
        </p:txBody>
      </p:sp>
      <p:sp>
        <p:nvSpPr>
          <p:cNvPr id="5" name="Rectangle 4"/>
          <p:cNvSpPr/>
          <p:nvPr/>
        </p:nvSpPr>
        <p:spPr>
          <a:xfrm>
            <a:off x="1108845" y="4895170"/>
            <a:ext cx="4572000" cy="1477328"/>
          </a:xfrm>
          <a:prstGeom prst="rect">
            <a:avLst/>
          </a:prstGeom>
        </p:spPr>
        <p:txBody>
          <a:bodyPr>
            <a:spAutoFit/>
          </a:bodyPr>
          <a:lstStyle/>
          <a:p>
            <a:pPr marL="285750" indent="-285750">
              <a:buFont typeface="Arial"/>
              <a:buChar char="•"/>
            </a:pPr>
            <a:r>
              <a:rPr lang="en-US" dirty="0"/>
              <a:t>i</a:t>
            </a:r>
            <a:r>
              <a:rPr lang="en-US" dirty="0" smtClean="0"/>
              <a:t>ncreased </a:t>
            </a:r>
            <a:r>
              <a:rPr lang="en-US" dirty="0"/>
              <a:t>emissions from developing countries are not a foregone conclusion</a:t>
            </a:r>
          </a:p>
          <a:p>
            <a:pPr marL="742950" lvl="1" indent="-285750">
              <a:buFont typeface="Courier New"/>
              <a:buChar char="o"/>
            </a:pPr>
            <a:r>
              <a:rPr lang="en-US" dirty="0"/>
              <a:t>c</a:t>
            </a:r>
            <a:r>
              <a:rPr lang="en-US" dirty="0" smtClean="0"/>
              <a:t>ombination </a:t>
            </a:r>
            <a:r>
              <a:rPr lang="en-US" dirty="0"/>
              <a:t>of new technologies, regulations, changes in consumption/behavior will be essential</a:t>
            </a:r>
          </a:p>
        </p:txBody>
      </p:sp>
      <p:pic>
        <p:nvPicPr>
          <p:cNvPr id="6" name="Picture 5"/>
          <p:cNvPicPr>
            <a:picLocks noChangeAspect="1"/>
          </p:cNvPicPr>
          <p:nvPr/>
        </p:nvPicPr>
        <p:blipFill>
          <a:blip r:embed="rId2"/>
          <a:stretch>
            <a:fillRect/>
          </a:stretch>
        </p:blipFill>
        <p:spPr>
          <a:xfrm>
            <a:off x="5053343" y="205511"/>
            <a:ext cx="3969603" cy="2648292"/>
          </a:xfrm>
          <a:prstGeom prst="rect">
            <a:avLst/>
          </a:prstGeom>
        </p:spPr>
      </p:pic>
      <p:sp>
        <p:nvSpPr>
          <p:cNvPr id="7" name="TextBox 6"/>
          <p:cNvSpPr txBox="1"/>
          <p:nvPr/>
        </p:nvSpPr>
        <p:spPr>
          <a:xfrm>
            <a:off x="8312495" y="2592851"/>
            <a:ext cx="710451"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greenbeat</a:t>
            </a:r>
            <a:endParaRPr lang="en-US" sz="800" dirty="0">
              <a:solidFill>
                <a:srgbClr val="FFFFFF"/>
              </a:solidFill>
            </a:endParaRPr>
          </a:p>
        </p:txBody>
      </p:sp>
      <p:pic>
        <p:nvPicPr>
          <p:cNvPr id="8" name="Picture 7"/>
          <p:cNvPicPr>
            <a:picLocks noChangeAspect="1"/>
          </p:cNvPicPr>
          <p:nvPr/>
        </p:nvPicPr>
        <p:blipFill>
          <a:blip r:embed="rId3"/>
          <a:stretch>
            <a:fillRect/>
          </a:stretch>
        </p:blipFill>
        <p:spPr>
          <a:xfrm>
            <a:off x="1122947" y="2808296"/>
            <a:ext cx="2782499" cy="2086874"/>
          </a:xfrm>
          <a:prstGeom prst="rect">
            <a:avLst/>
          </a:prstGeom>
        </p:spPr>
      </p:pic>
      <p:pic>
        <p:nvPicPr>
          <p:cNvPr id="10" name="Picture 9"/>
          <p:cNvPicPr>
            <a:picLocks noChangeAspect="1"/>
          </p:cNvPicPr>
          <p:nvPr/>
        </p:nvPicPr>
        <p:blipFill>
          <a:blip r:embed="rId4"/>
          <a:stretch>
            <a:fillRect/>
          </a:stretch>
        </p:blipFill>
        <p:spPr>
          <a:xfrm>
            <a:off x="5680845" y="4175752"/>
            <a:ext cx="3342101" cy="2503020"/>
          </a:xfrm>
          <a:prstGeom prst="rect">
            <a:avLst/>
          </a:prstGeom>
        </p:spPr>
      </p:pic>
      <p:sp>
        <p:nvSpPr>
          <p:cNvPr id="11" name="TextBox 10"/>
          <p:cNvSpPr txBox="1"/>
          <p:nvPr/>
        </p:nvSpPr>
        <p:spPr>
          <a:xfrm>
            <a:off x="8007925" y="6480102"/>
            <a:ext cx="1015021"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thegrowspot.com</a:t>
            </a:r>
            <a:endParaRPr lang="en-US" sz="800" dirty="0">
              <a:solidFill>
                <a:srgbClr val="FFFFFF"/>
              </a:solidFill>
            </a:endParaRPr>
          </a:p>
        </p:txBody>
      </p:sp>
      <p:pic>
        <p:nvPicPr>
          <p:cNvPr id="12" name="Picture 11"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7147" y="2904232"/>
            <a:ext cx="4572000" cy="1477328"/>
          </a:xfrm>
          <a:prstGeom prst="rect">
            <a:avLst/>
          </a:prstGeom>
        </p:spPr>
        <p:txBody>
          <a:bodyPr>
            <a:spAutoFit/>
          </a:bodyPr>
          <a:lstStyle/>
          <a:p>
            <a:r>
              <a:rPr lang="en-US" dirty="0"/>
              <a:t>Reducing our carbon footprint can be fun</a:t>
            </a:r>
          </a:p>
          <a:p>
            <a:pPr marL="742950" lvl="1" indent="-285750">
              <a:buFont typeface="Arial"/>
              <a:buChar char="•"/>
            </a:pPr>
            <a:r>
              <a:rPr lang="en-US" dirty="0"/>
              <a:t>	w</a:t>
            </a:r>
            <a:r>
              <a:rPr lang="en-US" dirty="0" smtClean="0"/>
              <a:t>alking </a:t>
            </a:r>
            <a:r>
              <a:rPr lang="en-US" dirty="0"/>
              <a:t>and riding bikes</a:t>
            </a:r>
          </a:p>
          <a:p>
            <a:pPr marL="742950" lvl="1" indent="-285750">
              <a:buFont typeface="Arial"/>
              <a:buChar char="•"/>
            </a:pPr>
            <a:r>
              <a:rPr lang="en-US" dirty="0"/>
              <a:t>	</a:t>
            </a:r>
            <a:r>
              <a:rPr lang="en-US" dirty="0" smtClean="0"/>
              <a:t>going </a:t>
            </a:r>
            <a:r>
              <a:rPr lang="en-US" dirty="0"/>
              <a:t>to farmer’s markets</a:t>
            </a:r>
          </a:p>
          <a:p>
            <a:pPr marL="742950" lvl="1" indent="-285750">
              <a:buFont typeface="Arial"/>
              <a:buChar char="•"/>
            </a:pPr>
            <a:r>
              <a:rPr lang="en-US" dirty="0" smtClean="0"/>
              <a:t> </a:t>
            </a:r>
            <a:r>
              <a:rPr lang="en-US" dirty="0"/>
              <a:t>	p</a:t>
            </a:r>
            <a:r>
              <a:rPr lang="en-US" dirty="0" smtClean="0"/>
              <a:t>lanting a trees</a:t>
            </a:r>
            <a:endParaRPr lang="en-US" dirty="0"/>
          </a:p>
          <a:p>
            <a:pPr marL="742950" lvl="1" indent="-285750">
              <a:buFont typeface="Arial"/>
              <a:buChar char="•"/>
            </a:pPr>
            <a:r>
              <a:rPr lang="en-US" dirty="0"/>
              <a:t>	s</a:t>
            </a:r>
            <a:r>
              <a:rPr lang="en-US" dirty="0" smtClean="0"/>
              <a:t>haring </a:t>
            </a:r>
            <a:r>
              <a:rPr lang="en-US" dirty="0"/>
              <a:t>with neighbors</a:t>
            </a:r>
          </a:p>
        </p:txBody>
      </p:sp>
      <p:pic>
        <p:nvPicPr>
          <p:cNvPr id="3" name="Picture 2"/>
          <p:cNvPicPr>
            <a:picLocks noChangeAspect="1"/>
          </p:cNvPicPr>
          <p:nvPr/>
        </p:nvPicPr>
        <p:blipFill>
          <a:blip r:embed="rId2"/>
          <a:stretch>
            <a:fillRect/>
          </a:stretch>
        </p:blipFill>
        <p:spPr>
          <a:xfrm>
            <a:off x="1143547" y="255411"/>
            <a:ext cx="2582333" cy="2179489"/>
          </a:xfrm>
          <a:prstGeom prst="rect">
            <a:avLst/>
          </a:prstGeom>
        </p:spPr>
      </p:pic>
      <p:sp>
        <p:nvSpPr>
          <p:cNvPr id="5" name="TextBox 4"/>
          <p:cNvSpPr txBox="1"/>
          <p:nvPr/>
        </p:nvSpPr>
        <p:spPr>
          <a:xfrm>
            <a:off x="2087160" y="2219456"/>
            <a:ext cx="889987" cy="215444"/>
          </a:xfrm>
          <a:prstGeom prst="rect">
            <a:avLst/>
          </a:prstGeom>
          <a:noFill/>
        </p:spPr>
        <p:txBody>
          <a:bodyPr wrap="none" rtlCol="0">
            <a:spAutoFit/>
          </a:bodyPr>
          <a:lstStyle/>
          <a:p>
            <a:r>
              <a:rPr lang="en-US" sz="800" dirty="0" smtClean="0"/>
              <a:t>@</a:t>
            </a:r>
            <a:r>
              <a:rPr lang="en-US" sz="800" dirty="0" err="1" smtClean="0"/>
              <a:t>lisa</a:t>
            </a:r>
            <a:r>
              <a:rPr lang="en-US" sz="800" dirty="0" smtClean="0"/>
              <a:t> </a:t>
            </a:r>
            <a:r>
              <a:rPr lang="en-US" sz="800" dirty="0" err="1" smtClean="0"/>
              <a:t>henderling</a:t>
            </a:r>
            <a:endParaRPr lang="en-US" sz="800" dirty="0"/>
          </a:p>
        </p:txBody>
      </p:sp>
      <p:pic>
        <p:nvPicPr>
          <p:cNvPr id="6" name="Picture 5"/>
          <p:cNvPicPr>
            <a:picLocks noChangeAspect="1"/>
          </p:cNvPicPr>
          <p:nvPr/>
        </p:nvPicPr>
        <p:blipFill>
          <a:blip r:embed="rId3"/>
          <a:stretch>
            <a:fillRect/>
          </a:stretch>
        </p:blipFill>
        <p:spPr>
          <a:xfrm>
            <a:off x="6553153" y="255411"/>
            <a:ext cx="2319693" cy="2247203"/>
          </a:xfrm>
          <a:prstGeom prst="rect">
            <a:avLst/>
          </a:prstGeom>
        </p:spPr>
      </p:pic>
      <p:sp>
        <p:nvSpPr>
          <p:cNvPr id="7" name="TextBox 6"/>
          <p:cNvSpPr txBox="1"/>
          <p:nvPr/>
        </p:nvSpPr>
        <p:spPr>
          <a:xfrm>
            <a:off x="8031099" y="2267838"/>
            <a:ext cx="841747" cy="215444"/>
          </a:xfrm>
          <a:prstGeom prst="rect">
            <a:avLst/>
          </a:prstGeom>
          <a:noFill/>
        </p:spPr>
        <p:txBody>
          <a:bodyPr wrap="none" rtlCol="0">
            <a:spAutoFit/>
          </a:bodyPr>
          <a:lstStyle/>
          <a:p>
            <a:r>
              <a:rPr lang="en-US" sz="800" dirty="0" smtClean="0">
                <a:solidFill>
                  <a:schemeClr val="bg1"/>
                </a:solidFill>
              </a:rPr>
              <a:t>@</a:t>
            </a:r>
            <a:r>
              <a:rPr lang="en-US" sz="800" dirty="0" err="1" smtClean="0">
                <a:solidFill>
                  <a:schemeClr val="bg1"/>
                </a:solidFill>
              </a:rPr>
              <a:t>andrea</a:t>
            </a:r>
            <a:r>
              <a:rPr lang="en-US" sz="800" dirty="0" smtClean="0">
                <a:solidFill>
                  <a:schemeClr val="bg1"/>
                </a:solidFill>
              </a:rPr>
              <a:t> </a:t>
            </a:r>
            <a:r>
              <a:rPr lang="en-US" sz="800" dirty="0" err="1" smtClean="0">
                <a:solidFill>
                  <a:schemeClr val="bg1"/>
                </a:solidFill>
              </a:rPr>
              <a:t>gracia</a:t>
            </a:r>
            <a:endParaRPr lang="en-US" sz="800" dirty="0">
              <a:solidFill>
                <a:schemeClr val="bg1"/>
              </a:solidFill>
            </a:endParaRPr>
          </a:p>
        </p:txBody>
      </p:sp>
      <p:pic>
        <p:nvPicPr>
          <p:cNvPr id="8" name="Picture 7"/>
          <p:cNvPicPr>
            <a:picLocks noChangeAspect="1"/>
          </p:cNvPicPr>
          <p:nvPr/>
        </p:nvPicPr>
        <p:blipFill>
          <a:blip r:embed="rId4"/>
          <a:stretch>
            <a:fillRect/>
          </a:stretch>
        </p:blipFill>
        <p:spPr>
          <a:xfrm>
            <a:off x="1143547" y="4538502"/>
            <a:ext cx="3009422" cy="2046407"/>
          </a:xfrm>
          <a:prstGeom prst="rect">
            <a:avLst/>
          </a:prstGeom>
        </p:spPr>
      </p:pic>
      <p:pic>
        <p:nvPicPr>
          <p:cNvPr id="9" name="Picture 8"/>
          <p:cNvPicPr>
            <a:picLocks noChangeAspect="1"/>
          </p:cNvPicPr>
          <p:nvPr/>
        </p:nvPicPr>
        <p:blipFill>
          <a:blip r:embed="rId5"/>
          <a:stretch>
            <a:fillRect/>
          </a:stretch>
        </p:blipFill>
        <p:spPr>
          <a:xfrm>
            <a:off x="5623582" y="4538502"/>
            <a:ext cx="3249264" cy="2120883"/>
          </a:xfrm>
          <a:prstGeom prst="rect">
            <a:avLst/>
          </a:prstGeom>
        </p:spPr>
      </p:pic>
      <p:sp>
        <p:nvSpPr>
          <p:cNvPr id="10" name="TextBox 9"/>
          <p:cNvSpPr txBox="1"/>
          <p:nvPr/>
        </p:nvSpPr>
        <p:spPr>
          <a:xfrm>
            <a:off x="3157885" y="6369465"/>
            <a:ext cx="995084" cy="215444"/>
          </a:xfrm>
          <a:prstGeom prst="rect">
            <a:avLst/>
          </a:prstGeom>
          <a:noFill/>
        </p:spPr>
        <p:txBody>
          <a:bodyPr wrap="none" rtlCol="0">
            <a:spAutoFit/>
          </a:bodyPr>
          <a:lstStyle/>
          <a:p>
            <a:r>
              <a:rPr lang="en-US" sz="800" dirty="0" smtClean="0">
                <a:solidFill>
                  <a:srgbClr val="FFFFFF"/>
                </a:solidFill>
              </a:rPr>
              <a:t>@tree plant </a:t>
            </a:r>
            <a:r>
              <a:rPr lang="en-US" sz="800" dirty="0" err="1" smtClean="0">
                <a:solidFill>
                  <a:srgbClr val="FFFFFF"/>
                </a:solidFill>
              </a:rPr>
              <a:t>raleigh</a:t>
            </a:r>
            <a:endParaRPr lang="en-US" sz="800" dirty="0">
              <a:solidFill>
                <a:srgbClr val="FFFFFF"/>
              </a:solidFill>
            </a:endParaRPr>
          </a:p>
        </p:txBody>
      </p:sp>
      <p:pic>
        <p:nvPicPr>
          <p:cNvPr id="11" name="Picture 10" descr="PPbkgndDk.KhakiLt.Khaki.png"/>
          <p:cNvPicPr>
            <a:picLocks noChangeAspect="1"/>
          </p:cNvPicPr>
          <p:nvPr/>
        </p:nvPicPr>
        <p:blipFill>
          <a:blip r:embed="rId6"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84994"/>
            <a:ext cx="4572000" cy="2585323"/>
          </a:xfrm>
          <a:prstGeom prst="rect">
            <a:avLst/>
          </a:prstGeom>
        </p:spPr>
        <p:txBody>
          <a:bodyPr>
            <a:spAutoFit/>
          </a:bodyPr>
          <a:lstStyle/>
          <a:p>
            <a:r>
              <a:rPr lang="en-US" b="1" dirty="0"/>
              <a:t>Potential and Kinetic Energy</a:t>
            </a:r>
            <a:endParaRPr lang="en-US" dirty="0"/>
          </a:p>
          <a:p>
            <a:r>
              <a:rPr lang="en-US" dirty="0"/>
              <a:t>Ex. Dropping a ball from shoulder height</a:t>
            </a:r>
          </a:p>
          <a:p>
            <a:pPr marL="742950" lvl="1" indent="-285750">
              <a:buFont typeface="Arial"/>
              <a:buChar char="•"/>
            </a:pPr>
            <a:r>
              <a:rPr lang="en-US" dirty="0"/>
              <a:t>a</a:t>
            </a:r>
            <a:r>
              <a:rPr lang="en-US" dirty="0" smtClean="0"/>
              <a:t>t </a:t>
            </a:r>
            <a:r>
              <a:rPr lang="en-US" dirty="0"/>
              <a:t>shoulder height, the ball is full of potential energy</a:t>
            </a:r>
          </a:p>
          <a:p>
            <a:pPr marL="742950" lvl="1" indent="-285750">
              <a:buFont typeface="Arial"/>
              <a:buChar char="•"/>
            </a:pPr>
            <a:r>
              <a:rPr lang="en-US" dirty="0"/>
              <a:t>w</a:t>
            </a:r>
            <a:r>
              <a:rPr lang="en-US" dirty="0" smtClean="0"/>
              <a:t>hen </a:t>
            </a:r>
            <a:r>
              <a:rPr lang="en-US" dirty="0"/>
              <a:t>you drop it, the potential energy gets converted to kinetic energy</a:t>
            </a:r>
          </a:p>
          <a:p>
            <a:pPr marL="742950" lvl="1" indent="-285750">
              <a:buFont typeface="Arial"/>
              <a:buChar char="•"/>
            </a:pPr>
            <a:r>
              <a:rPr lang="en-US" dirty="0"/>
              <a:t>t</a:t>
            </a:r>
            <a:r>
              <a:rPr lang="en-US" dirty="0" smtClean="0"/>
              <a:t>he </a:t>
            </a:r>
            <a:r>
              <a:rPr lang="en-US" dirty="0"/>
              <a:t>ball’s speed increases as its potential energy is completely transformed to kinetic </a:t>
            </a:r>
            <a:r>
              <a:rPr lang="en-US" dirty="0" smtClean="0"/>
              <a:t>energy</a:t>
            </a:r>
            <a:endParaRPr lang="en-US" dirty="0"/>
          </a:p>
        </p:txBody>
      </p:sp>
      <p:pic>
        <p:nvPicPr>
          <p:cNvPr id="6" name="Picture 5"/>
          <p:cNvPicPr>
            <a:picLocks noChangeAspect="1"/>
          </p:cNvPicPr>
          <p:nvPr/>
        </p:nvPicPr>
        <p:blipFill>
          <a:blip r:embed="rId2"/>
          <a:stretch>
            <a:fillRect/>
          </a:stretch>
        </p:blipFill>
        <p:spPr>
          <a:xfrm>
            <a:off x="7050636" y="284994"/>
            <a:ext cx="1806057" cy="2784499"/>
          </a:xfrm>
          <a:prstGeom prst="rect">
            <a:avLst/>
          </a:prstGeom>
        </p:spPr>
      </p:pic>
      <p:sp>
        <p:nvSpPr>
          <p:cNvPr id="7" name="Rectangle 6"/>
          <p:cNvSpPr/>
          <p:nvPr/>
        </p:nvSpPr>
        <p:spPr>
          <a:xfrm>
            <a:off x="4455426" y="3320860"/>
            <a:ext cx="4572000" cy="3416320"/>
          </a:xfrm>
          <a:prstGeom prst="rect">
            <a:avLst/>
          </a:prstGeom>
        </p:spPr>
        <p:txBody>
          <a:bodyPr>
            <a:spAutoFit/>
          </a:bodyPr>
          <a:lstStyle/>
          <a:p>
            <a:pPr marL="285750" lvl="0" indent="-285750">
              <a:buFont typeface="Arial"/>
              <a:buChar char="•"/>
            </a:pPr>
            <a:r>
              <a:rPr lang="en-US" dirty="0"/>
              <a:t>o</a:t>
            </a:r>
            <a:r>
              <a:rPr lang="en-US" dirty="0" smtClean="0"/>
              <a:t>nce </a:t>
            </a:r>
            <a:r>
              <a:rPr lang="en-US" dirty="0"/>
              <a:t>the ball hits the floor, some of its kinetic energy is converted to electromagnetic energy</a:t>
            </a:r>
          </a:p>
          <a:p>
            <a:pPr marL="742950" lvl="1" indent="-285750">
              <a:buFont typeface="Courier New"/>
              <a:buChar char="o"/>
            </a:pPr>
            <a:r>
              <a:rPr lang="en-US" dirty="0"/>
              <a:t>sound</a:t>
            </a:r>
          </a:p>
          <a:p>
            <a:pPr marL="742950" lvl="1" indent="-285750">
              <a:buFont typeface="Courier New"/>
              <a:buChar char="o"/>
            </a:pPr>
            <a:r>
              <a:rPr lang="en-US" dirty="0"/>
              <a:t>light </a:t>
            </a:r>
          </a:p>
          <a:p>
            <a:pPr marL="742950" lvl="1" indent="-285750">
              <a:buFont typeface="Courier New"/>
              <a:buChar char="o"/>
            </a:pPr>
            <a:r>
              <a:rPr lang="en-US" dirty="0"/>
              <a:t>heat</a:t>
            </a:r>
          </a:p>
          <a:p>
            <a:pPr marL="285750" lvl="0" indent="-285750">
              <a:buFont typeface="Arial"/>
              <a:buChar char="•"/>
            </a:pPr>
            <a:r>
              <a:rPr lang="en-US" dirty="0"/>
              <a:t>most of its kinetic energy is transformed to elastic potential energy </a:t>
            </a:r>
          </a:p>
          <a:p>
            <a:pPr marL="742950" lvl="1" indent="-285750">
              <a:buFont typeface="Courier New"/>
              <a:buChar char="o"/>
            </a:pPr>
            <a:r>
              <a:rPr lang="en-US" dirty="0"/>
              <a:t>used to power the rise of the ball back to your hand</a:t>
            </a:r>
          </a:p>
          <a:p>
            <a:pPr marL="742950" lvl="1" indent="-285750">
              <a:buFont typeface="Courier New"/>
              <a:buChar char="o"/>
            </a:pPr>
            <a:r>
              <a:rPr lang="en-US" dirty="0"/>
              <a:t>it will never return to its original height however</a:t>
            </a:r>
          </a:p>
        </p:txBody>
      </p:sp>
      <p:pic>
        <p:nvPicPr>
          <p:cNvPr id="8" name="Picture 7"/>
          <p:cNvPicPr>
            <a:picLocks noChangeAspect="1"/>
          </p:cNvPicPr>
          <p:nvPr/>
        </p:nvPicPr>
        <p:blipFill>
          <a:blip r:embed="rId3"/>
          <a:stretch>
            <a:fillRect/>
          </a:stretch>
        </p:blipFill>
        <p:spPr>
          <a:xfrm>
            <a:off x="1255026" y="3492847"/>
            <a:ext cx="3200400" cy="3009900"/>
          </a:xfrm>
          <a:prstGeom prst="rect">
            <a:avLst/>
          </a:prstGeom>
        </p:spPr>
      </p:pic>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11000533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77059"/>
            <a:ext cx="4572000" cy="1200329"/>
          </a:xfrm>
          <a:prstGeom prst="rect">
            <a:avLst/>
          </a:prstGeom>
        </p:spPr>
        <p:txBody>
          <a:bodyPr>
            <a:spAutoFit/>
          </a:bodyPr>
          <a:lstStyle/>
          <a:p>
            <a:r>
              <a:rPr lang="en-US" b="1" dirty="0"/>
              <a:t>Here are a few places to start (with annual carbon savings in pounds)</a:t>
            </a:r>
          </a:p>
          <a:p>
            <a:pPr marL="742950" lvl="1" indent="-285750">
              <a:buFont typeface="Arial"/>
              <a:buChar char="•"/>
            </a:pPr>
            <a:r>
              <a:rPr lang="en-US" dirty="0"/>
              <a:t>r</a:t>
            </a:r>
            <a:r>
              <a:rPr lang="en-US" dirty="0" smtClean="0"/>
              <a:t>eplace </a:t>
            </a:r>
            <a:r>
              <a:rPr lang="en-US" dirty="0"/>
              <a:t>a regular light bulb with compact fluorescent light bulb: 150 </a:t>
            </a:r>
            <a:r>
              <a:rPr lang="en-US" dirty="0" err="1"/>
              <a:t>lbs</a:t>
            </a:r>
            <a:r>
              <a:rPr lang="en-US" dirty="0"/>
              <a:t> </a:t>
            </a:r>
          </a:p>
        </p:txBody>
      </p:sp>
      <p:sp>
        <p:nvSpPr>
          <p:cNvPr id="6" name="Rectangle 5"/>
          <p:cNvSpPr/>
          <p:nvPr/>
        </p:nvSpPr>
        <p:spPr>
          <a:xfrm>
            <a:off x="4665579" y="1377388"/>
            <a:ext cx="4572000" cy="646331"/>
          </a:xfrm>
          <a:prstGeom prst="rect">
            <a:avLst/>
          </a:prstGeom>
        </p:spPr>
        <p:txBody>
          <a:bodyPr>
            <a:spAutoFit/>
          </a:bodyPr>
          <a:lstStyle/>
          <a:p>
            <a:pPr marL="742950" lvl="1" indent="-285750">
              <a:buFont typeface="Arial"/>
              <a:buChar char="•"/>
            </a:pPr>
            <a:r>
              <a:rPr lang="en-US" dirty="0"/>
              <a:t>d</a:t>
            </a:r>
            <a:r>
              <a:rPr lang="en-US" dirty="0" smtClean="0"/>
              <a:t>rive </a:t>
            </a:r>
            <a:r>
              <a:rPr lang="en-US" dirty="0"/>
              <a:t>less: 1 </a:t>
            </a:r>
            <a:r>
              <a:rPr lang="en-US" dirty="0" err="1"/>
              <a:t>lb</a:t>
            </a:r>
            <a:r>
              <a:rPr lang="en-US" dirty="0"/>
              <a:t> of C02 for every mile you don’t </a:t>
            </a:r>
            <a:r>
              <a:rPr lang="en-US" dirty="0" smtClean="0"/>
              <a:t>drive</a:t>
            </a:r>
            <a:endParaRPr lang="en-US" dirty="0"/>
          </a:p>
        </p:txBody>
      </p:sp>
      <p:sp>
        <p:nvSpPr>
          <p:cNvPr id="7" name="Rectangle 6"/>
          <p:cNvSpPr/>
          <p:nvPr/>
        </p:nvSpPr>
        <p:spPr>
          <a:xfrm>
            <a:off x="838200" y="2291088"/>
            <a:ext cx="4572000" cy="923330"/>
          </a:xfrm>
          <a:prstGeom prst="rect">
            <a:avLst/>
          </a:prstGeom>
        </p:spPr>
        <p:txBody>
          <a:bodyPr>
            <a:spAutoFit/>
          </a:bodyPr>
          <a:lstStyle/>
          <a:p>
            <a:pPr marL="742950" lvl="1" indent="-285750">
              <a:buFont typeface="Arial"/>
              <a:buChar char="•"/>
            </a:pPr>
            <a:r>
              <a:rPr lang="en-US" dirty="0"/>
              <a:t>c</a:t>
            </a:r>
            <a:r>
              <a:rPr lang="en-US" dirty="0" smtClean="0"/>
              <a:t>heck </a:t>
            </a:r>
            <a:r>
              <a:rPr lang="en-US" dirty="0"/>
              <a:t>your tires: keeping your tires inflate properly improves gas mileage by more than 3</a:t>
            </a:r>
            <a:r>
              <a:rPr lang="en-US" dirty="0" smtClean="0"/>
              <a:t>%</a:t>
            </a:r>
            <a:endParaRPr lang="en-US" dirty="0"/>
          </a:p>
        </p:txBody>
      </p:sp>
      <p:sp>
        <p:nvSpPr>
          <p:cNvPr id="8" name="Rectangle 7"/>
          <p:cNvSpPr/>
          <p:nvPr/>
        </p:nvSpPr>
        <p:spPr>
          <a:xfrm>
            <a:off x="4665579" y="3822966"/>
            <a:ext cx="4572000" cy="646331"/>
          </a:xfrm>
          <a:prstGeom prst="rect">
            <a:avLst/>
          </a:prstGeom>
        </p:spPr>
        <p:txBody>
          <a:bodyPr>
            <a:spAutoFit/>
          </a:bodyPr>
          <a:lstStyle/>
          <a:p>
            <a:pPr marL="742950" lvl="1" indent="-285750">
              <a:buFont typeface="Arial"/>
              <a:buChar char="•"/>
            </a:pPr>
            <a:r>
              <a:rPr lang="en-US" dirty="0"/>
              <a:t>r</a:t>
            </a:r>
            <a:r>
              <a:rPr lang="en-US" dirty="0" smtClean="0"/>
              <a:t>ecycle </a:t>
            </a:r>
            <a:r>
              <a:rPr lang="en-US" dirty="0"/>
              <a:t>at least half of your household waste: 2,400 </a:t>
            </a:r>
            <a:r>
              <a:rPr lang="en-US" dirty="0" err="1" smtClean="0"/>
              <a:t>lb</a:t>
            </a:r>
            <a:endParaRPr lang="en-US" dirty="0"/>
          </a:p>
        </p:txBody>
      </p:sp>
      <p:sp>
        <p:nvSpPr>
          <p:cNvPr id="9" name="Rectangle 8"/>
          <p:cNvSpPr/>
          <p:nvPr/>
        </p:nvSpPr>
        <p:spPr>
          <a:xfrm>
            <a:off x="803443" y="5057508"/>
            <a:ext cx="4572000" cy="1754327"/>
          </a:xfrm>
          <a:prstGeom prst="rect">
            <a:avLst/>
          </a:prstGeom>
        </p:spPr>
        <p:txBody>
          <a:bodyPr>
            <a:spAutoFit/>
          </a:bodyPr>
          <a:lstStyle/>
          <a:p>
            <a:pPr marL="742950" lvl="1" indent="-285750">
              <a:buFont typeface="Arial"/>
              <a:buChar char="•"/>
            </a:pPr>
            <a:r>
              <a:rPr lang="en-US" dirty="0"/>
              <a:t>u</a:t>
            </a:r>
            <a:r>
              <a:rPr lang="en-US" dirty="0" smtClean="0"/>
              <a:t>se </a:t>
            </a:r>
            <a:r>
              <a:rPr lang="en-US" dirty="0"/>
              <a:t>less hot water: it takes a lot of energy to heat water.  Use less by installing low flow showerhead (350 </a:t>
            </a:r>
            <a:r>
              <a:rPr lang="en-US" dirty="0" err="1"/>
              <a:t>lbs</a:t>
            </a:r>
            <a:r>
              <a:rPr lang="en-US" dirty="0"/>
              <a:t>) and washing your clothes in cold or warm water (500 </a:t>
            </a:r>
            <a:r>
              <a:rPr lang="en-US" dirty="0" err="1"/>
              <a:t>lbs</a:t>
            </a:r>
            <a:r>
              <a:rPr lang="en-US" dirty="0"/>
              <a:t> saved per year).  </a:t>
            </a:r>
          </a:p>
        </p:txBody>
      </p:sp>
      <p:pic>
        <p:nvPicPr>
          <p:cNvPr id="2" name="Picture 1"/>
          <p:cNvPicPr>
            <a:picLocks noChangeAspect="1"/>
          </p:cNvPicPr>
          <p:nvPr/>
        </p:nvPicPr>
        <p:blipFill>
          <a:blip r:embed="rId2"/>
          <a:stretch>
            <a:fillRect/>
          </a:stretch>
        </p:blipFill>
        <p:spPr>
          <a:xfrm>
            <a:off x="8206898" y="177059"/>
            <a:ext cx="783174" cy="898040"/>
          </a:xfrm>
          <a:prstGeom prst="rect">
            <a:avLst/>
          </a:prstGeom>
        </p:spPr>
      </p:pic>
      <p:pic>
        <p:nvPicPr>
          <p:cNvPr id="3" name="Picture 2"/>
          <p:cNvPicPr>
            <a:picLocks noChangeAspect="1"/>
          </p:cNvPicPr>
          <p:nvPr/>
        </p:nvPicPr>
        <p:blipFill>
          <a:blip r:embed="rId3"/>
          <a:stretch>
            <a:fillRect/>
          </a:stretch>
        </p:blipFill>
        <p:spPr>
          <a:xfrm>
            <a:off x="5530439" y="196361"/>
            <a:ext cx="1323709" cy="878738"/>
          </a:xfrm>
          <a:prstGeom prst="rect">
            <a:avLst/>
          </a:prstGeom>
        </p:spPr>
      </p:pic>
      <p:cxnSp>
        <p:nvCxnSpPr>
          <p:cNvPr id="11" name="Straight Arrow Connector 10"/>
          <p:cNvCxnSpPr/>
          <p:nvPr/>
        </p:nvCxnSpPr>
        <p:spPr>
          <a:xfrm>
            <a:off x="6964256" y="628110"/>
            <a:ext cx="1092432" cy="0"/>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2225124" y="1377389"/>
            <a:ext cx="913700" cy="913700"/>
          </a:xfrm>
          <a:prstGeom prst="rect">
            <a:avLst/>
          </a:prstGeom>
        </p:spPr>
      </p:pic>
      <p:pic>
        <p:nvPicPr>
          <p:cNvPr id="13" name="Picture 12"/>
          <p:cNvPicPr>
            <a:picLocks noChangeAspect="1"/>
          </p:cNvPicPr>
          <p:nvPr/>
        </p:nvPicPr>
        <p:blipFill>
          <a:blip r:embed="rId5"/>
          <a:stretch>
            <a:fillRect/>
          </a:stretch>
        </p:blipFill>
        <p:spPr>
          <a:xfrm>
            <a:off x="6662664" y="2210224"/>
            <a:ext cx="1394024" cy="1568902"/>
          </a:xfrm>
          <a:prstGeom prst="rect">
            <a:avLst/>
          </a:prstGeom>
        </p:spPr>
      </p:pic>
      <p:pic>
        <p:nvPicPr>
          <p:cNvPr id="14" name="Picture 13"/>
          <p:cNvPicPr>
            <a:picLocks noChangeAspect="1"/>
          </p:cNvPicPr>
          <p:nvPr/>
        </p:nvPicPr>
        <p:blipFill>
          <a:blip r:embed="rId6"/>
          <a:stretch>
            <a:fillRect/>
          </a:stretch>
        </p:blipFill>
        <p:spPr>
          <a:xfrm>
            <a:off x="2032000" y="3359021"/>
            <a:ext cx="1836598" cy="1473870"/>
          </a:xfrm>
          <a:prstGeom prst="rect">
            <a:avLst/>
          </a:prstGeom>
        </p:spPr>
      </p:pic>
      <p:pic>
        <p:nvPicPr>
          <p:cNvPr id="15" name="Picture 14"/>
          <p:cNvPicPr>
            <a:picLocks noChangeAspect="1"/>
          </p:cNvPicPr>
          <p:nvPr/>
        </p:nvPicPr>
        <p:blipFill>
          <a:blip r:embed="rId7"/>
          <a:stretch>
            <a:fillRect/>
          </a:stretch>
        </p:blipFill>
        <p:spPr>
          <a:xfrm>
            <a:off x="7014668" y="5057508"/>
            <a:ext cx="1975404" cy="1686148"/>
          </a:xfrm>
          <a:prstGeom prst="rect">
            <a:avLst/>
          </a:prstGeom>
        </p:spPr>
      </p:pic>
      <p:pic>
        <p:nvPicPr>
          <p:cNvPr id="16" name="Picture 15" descr="PPbkgndDk.KhakiLt.Khaki.png"/>
          <p:cNvPicPr>
            <a:picLocks noChangeAspect="1"/>
          </p:cNvPicPr>
          <p:nvPr/>
        </p:nvPicPr>
        <p:blipFill>
          <a:blip r:embed="rId8"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5711542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3779" y="95785"/>
            <a:ext cx="4572000" cy="923330"/>
          </a:xfrm>
          <a:prstGeom prst="rect">
            <a:avLst/>
          </a:prstGeom>
        </p:spPr>
        <p:txBody>
          <a:bodyPr>
            <a:spAutoFit/>
          </a:bodyPr>
          <a:lstStyle/>
          <a:p>
            <a:pPr marL="742950" lvl="1" indent="-285750">
              <a:buFont typeface="Arial"/>
              <a:buChar char="•"/>
            </a:pPr>
            <a:r>
              <a:rPr lang="en-US" dirty="0"/>
              <a:t>a</a:t>
            </a:r>
            <a:r>
              <a:rPr lang="en-US" dirty="0" smtClean="0"/>
              <a:t>void </a:t>
            </a:r>
            <a:r>
              <a:rPr lang="en-US" dirty="0"/>
              <a:t>products with lots of packaging: reduces your garbage and saves 2,000 </a:t>
            </a:r>
            <a:r>
              <a:rPr lang="en-US" dirty="0" err="1"/>
              <a:t>lbs</a:t>
            </a:r>
            <a:r>
              <a:rPr lang="en-US" dirty="0"/>
              <a:t> of C02 </a:t>
            </a:r>
            <a:r>
              <a:rPr lang="en-US" dirty="0" smtClean="0"/>
              <a:t>yearly</a:t>
            </a:r>
            <a:endParaRPr lang="en-US" dirty="0"/>
          </a:p>
        </p:txBody>
      </p:sp>
      <p:sp>
        <p:nvSpPr>
          <p:cNvPr id="6" name="Rectangle 5"/>
          <p:cNvSpPr/>
          <p:nvPr/>
        </p:nvSpPr>
        <p:spPr>
          <a:xfrm>
            <a:off x="4572000" y="2577159"/>
            <a:ext cx="4572000" cy="923330"/>
          </a:xfrm>
          <a:prstGeom prst="rect">
            <a:avLst/>
          </a:prstGeom>
        </p:spPr>
        <p:txBody>
          <a:bodyPr>
            <a:spAutoFit/>
          </a:bodyPr>
          <a:lstStyle/>
          <a:p>
            <a:pPr marL="742950" lvl="1" indent="-285750">
              <a:buFont typeface="Arial"/>
              <a:buChar char="•"/>
            </a:pPr>
            <a:r>
              <a:rPr lang="en-US" dirty="0"/>
              <a:t>p</a:t>
            </a:r>
            <a:r>
              <a:rPr lang="en-US" dirty="0" smtClean="0"/>
              <a:t>lant </a:t>
            </a:r>
            <a:r>
              <a:rPr lang="en-US" dirty="0"/>
              <a:t>a tree: a single tree will absorb one ton of carbon dioxide over its </a:t>
            </a:r>
            <a:r>
              <a:rPr lang="en-US" dirty="0" smtClean="0"/>
              <a:t>lifetime</a:t>
            </a:r>
            <a:endParaRPr lang="en-US" dirty="0"/>
          </a:p>
        </p:txBody>
      </p:sp>
      <p:sp>
        <p:nvSpPr>
          <p:cNvPr id="7" name="Rectangle 6"/>
          <p:cNvSpPr/>
          <p:nvPr/>
        </p:nvSpPr>
        <p:spPr>
          <a:xfrm>
            <a:off x="423779" y="5111098"/>
            <a:ext cx="4572000" cy="646331"/>
          </a:xfrm>
          <a:prstGeom prst="rect">
            <a:avLst/>
          </a:prstGeom>
        </p:spPr>
        <p:txBody>
          <a:bodyPr>
            <a:spAutoFit/>
          </a:bodyPr>
          <a:lstStyle/>
          <a:p>
            <a:pPr marL="742950" lvl="1" indent="-285750">
              <a:buFont typeface="Arial"/>
              <a:buChar char="•"/>
            </a:pPr>
            <a:r>
              <a:rPr lang="en-US" dirty="0"/>
              <a:t>t</a:t>
            </a:r>
            <a:r>
              <a:rPr lang="en-US" dirty="0" smtClean="0"/>
              <a:t>urn </a:t>
            </a:r>
            <a:r>
              <a:rPr lang="en-US" dirty="0"/>
              <a:t>off electronic devices when not in use: 1,000 </a:t>
            </a:r>
            <a:r>
              <a:rPr lang="en-US" dirty="0" err="1"/>
              <a:t>lbs</a:t>
            </a:r>
            <a:r>
              <a:rPr lang="en-US" dirty="0"/>
              <a:t> of C02 per year</a:t>
            </a:r>
          </a:p>
        </p:txBody>
      </p:sp>
      <p:pic>
        <p:nvPicPr>
          <p:cNvPr id="2" name="Picture 1"/>
          <p:cNvPicPr>
            <a:picLocks noChangeAspect="1"/>
          </p:cNvPicPr>
          <p:nvPr/>
        </p:nvPicPr>
        <p:blipFill>
          <a:blip r:embed="rId2"/>
          <a:stretch>
            <a:fillRect/>
          </a:stretch>
        </p:blipFill>
        <p:spPr>
          <a:xfrm>
            <a:off x="6470006" y="250705"/>
            <a:ext cx="2469919" cy="1864789"/>
          </a:xfrm>
          <a:prstGeom prst="rect">
            <a:avLst/>
          </a:prstGeom>
        </p:spPr>
      </p:pic>
      <p:cxnSp>
        <p:nvCxnSpPr>
          <p:cNvPr id="11" name="Straight Connector 10"/>
          <p:cNvCxnSpPr/>
          <p:nvPr/>
        </p:nvCxnSpPr>
        <p:spPr>
          <a:xfrm flipH="1">
            <a:off x="6254175" y="95785"/>
            <a:ext cx="2889825" cy="21845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254175" y="95785"/>
            <a:ext cx="2889825" cy="21845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a:stretch>
            <a:fillRect/>
          </a:stretch>
        </p:blipFill>
        <p:spPr>
          <a:xfrm>
            <a:off x="990764" y="1992603"/>
            <a:ext cx="2366006" cy="2292397"/>
          </a:xfrm>
          <a:prstGeom prst="rect">
            <a:avLst/>
          </a:prstGeom>
        </p:spPr>
      </p:pic>
      <p:pic>
        <p:nvPicPr>
          <p:cNvPr id="21" name="Picture 20"/>
          <p:cNvPicPr>
            <a:picLocks noChangeAspect="1"/>
          </p:cNvPicPr>
          <p:nvPr/>
        </p:nvPicPr>
        <p:blipFill>
          <a:blip r:embed="rId4"/>
          <a:stretch>
            <a:fillRect/>
          </a:stretch>
        </p:blipFill>
        <p:spPr>
          <a:xfrm>
            <a:off x="6470005" y="4229673"/>
            <a:ext cx="2469919" cy="2469919"/>
          </a:xfrm>
          <a:prstGeom prst="rect">
            <a:avLst/>
          </a:prstGeom>
        </p:spPr>
      </p:pic>
      <p:pic>
        <p:nvPicPr>
          <p:cNvPr id="12" name="Picture 11"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6820157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1253" y="178306"/>
            <a:ext cx="4572000" cy="923330"/>
          </a:xfrm>
          <a:prstGeom prst="rect">
            <a:avLst/>
          </a:prstGeom>
        </p:spPr>
        <p:txBody>
          <a:bodyPr>
            <a:spAutoFit/>
          </a:bodyPr>
          <a:lstStyle/>
          <a:p>
            <a:r>
              <a:rPr lang="en-US" b="1" dirty="0"/>
              <a:t>Additional </a:t>
            </a:r>
            <a:r>
              <a:rPr lang="en-US" b="1" dirty="0" smtClean="0"/>
              <a:t>suggestions</a:t>
            </a:r>
            <a:endParaRPr lang="en-US" b="1" dirty="0"/>
          </a:p>
          <a:p>
            <a:pPr marL="742950" lvl="1" indent="-285750">
              <a:buFont typeface="Arial"/>
              <a:buChar char="•"/>
            </a:pPr>
            <a:r>
              <a:rPr lang="en-US" dirty="0"/>
              <a:t>t</a:t>
            </a:r>
            <a:r>
              <a:rPr lang="en-US" dirty="0" smtClean="0"/>
              <a:t>eleconference</a:t>
            </a:r>
            <a:r>
              <a:rPr lang="en-US" dirty="0"/>
              <a:t>, </a:t>
            </a:r>
            <a:r>
              <a:rPr lang="en-US" dirty="0" smtClean="0"/>
              <a:t>vacation </a:t>
            </a:r>
            <a:r>
              <a:rPr lang="en-US" dirty="0"/>
              <a:t>locally, </a:t>
            </a:r>
            <a:r>
              <a:rPr lang="en-US" dirty="0" smtClean="0"/>
              <a:t>plan trips </a:t>
            </a:r>
            <a:r>
              <a:rPr lang="en-US" dirty="0"/>
              <a:t>to reduce plane </a:t>
            </a:r>
            <a:r>
              <a:rPr lang="en-US" dirty="0" smtClean="0"/>
              <a:t>travel</a:t>
            </a:r>
            <a:endParaRPr lang="en-US" dirty="0"/>
          </a:p>
        </p:txBody>
      </p:sp>
      <p:sp>
        <p:nvSpPr>
          <p:cNvPr id="6" name="Rectangle 5"/>
          <p:cNvSpPr/>
          <p:nvPr/>
        </p:nvSpPr>
        <p:spPr>
          <a:xfrm>
            <a:off x="4776831" y="1962651"/>
            <a:ext cx="4572000" cy="923330"/>
          </a:xfrm>
          <a:prstGeom prst="rect">
            <a:avLst/>
          </a:prstGeom>
        </p:spPr>
        <p:txBody>
          <a:bodyPr>
            <a:spAutoFit/>
          </a:bodyPr>
          <a:lstStyle/>
          <a:p>
            <a:pPr marL="742950" lvl="1" indent="-285750">
              <a:buFont typeface="Arial"/>
              <a:buChar char="•"/>
            </a:pPr>
            <a:r>
              <a:rPr lang="en-US" dirty="0"/>
              <a:t>e</a:t>
            </a:r>
            <a:r>
              <a:rPr lang="en-US" dirty="0" smtClean="0"/>
              <a:t>at </a:t>
            </a:r>
            <a:r>
              <a:rPr lang="en-US" dirty="0"/>
              <a:t>food grown locally: much of the food sold in supermarkets has been driven and flown thousands of </a:t>
            </a:r>
            <a:r>
              <a:rPr lang="en-US" dirty="0" smtClean="0"/>
              <a:t>miles</a:t>
            </a:r>
            <a:endParaRPr lang="en-US" dirty="0"/>
          </a:p>
        </p:txBody>
      </p:sp>
      <p:sp>
        <p:nvSpPr>
          <p:cNvPr id="7" name="Rectangle 6"/>
          <p:cNvSpPr/>
          <p:nvPr/>
        </p:nvSpPr>
        <p:spPr>
          <a:xfrm>
            <a:off x="731253" y="3756710"/>
            <a:ext cx="4572000" cy="923330"/>
          </a:xfrm>
          <a:prstGeom prst="rect">
            <a:avLst/>
          </a:prstGeom>
        </p:spPr>
        <p:txBody>
          <a:bodyPr>
            <a:spAutoFit/>
          </a:bodyPr>
          <a:lstStyle/>
          <a:p>
            <a:pPr marL="742950" lvl="1" indent="-285750">
              <a:buFont typeface="Arial"/>
              <a:buChar char="•"/>
            </a:pPr>
            <a:r>
              <a:rPr lang="en-US" dirty="0"/>
              <a:t>a</a:t>
            </a:r>
            <a:r>
              <a:rPr lang="en-US" dirty="0" smtClean="0"/>
              <a:t>dvocate </a:t>
            </a:r>
            <a:r>
              <a:rPr lang="en-US" dirty="0"/>
              <a:t>for renewable energy: electricity generation produces 40 percent of carbon emissions for the </a:t>
            </a:r>
            <a:r>
              <a:rPr lang="en-US" dirty="0" smtClean="0"/>
              <a:t>US</a:t>
            </a:r>
            <a:endParaRPr lang="en-US" dirty="0"/>
          </a:p>
        </p:txBody>
      </p:sp>
      <p:sp>
        <p:nvSpPr>
          <p:cNvPr id="8" name="Rectangle 7"/>
          <p:cNvSpPr/>
          <p:nvPr/>
        </p:nvSpPr>
        <p:spPr>
          <a:xfrm>
            <a:off x="4776831" y="5293441"/>
            <a:ext cx="4572000" cy="923330"/>
          </a:xfrm>
          <a:prstGeom prst="rect">
            <a:avLst/>
          </a:prstGeom>
        </p:spPr>
        <p:txBody>
          <a:bodyPr>
            <a:spAutoFit/>
          </a:bodyPr>
          <a:lstStyle/>
          <a:p>
            <a:pPr marL="742950" lvl="1" indent="-285750">
              <a:buFont typeface="Arial"/>
              <a:buChar char="•"/>
            </a:pPr>
            <a:r>
              <a:rPr lang="en-US" dirty="0"/>
              <a:t>s</a:t>
            </a:r>
            <a:r>
              <a:rPr lang="en-US" dirty="0" smtClean="0"/>
              <a:t>upport </a:t>
            </a:r>
            <a:r>
              <a:rPr lang="en-US" dirty="0"/>
              <a:t>projects that restore and protect the ocean, forests, and </a:t>
            </a:r>
            <a:r>
              <a:rPr lang="en-US" dirty="0" err="1"/>
              <a:t>wildlands</a:t>
            </a:r>
            <a:endParaRPr lang="en-US" dirty="0"/>
          </a:p>
        </p:txBody>
      </p:sp>
      <p:pic>
        <p:nvPicPr>
          <p:cNvPr id="2" name="Picture 1"/>
          <p:cNvPicPr>
            <a:picLocks noChangeAspect="1"/>
          </p:cNvPicPr>
          <p:nvPr/>
        </p:nvPicPr>
        <p:blipFill>
          <a:blip r:embed="rId2"/>
          <a:stretch>
            <a:fillRect/>
          </a:stretch>
        </p:blipFill>
        <p:spPr>
          <a:xfrm>
            <a:off x="6906979" y="178306"/>
            <a:ext cx="2032505" cy="1524379"/>
          </a:xfrm>
          <a:prstGeom prst="rect">
            <a:avLst/>
          </a:prstGeom>
        </p:spPr>
      </p:pic>
      <p:pic>
        <p:nvPicPr>
          <p:cNvPr id="3" name="Picture 2"/>
          <p:cNvPicPr>
            <a:picLocks noChangeAspect="1"/>
          </p:cNvPicPr>
          <p:nvPr/>
        </p:nvPicPr>
        <p:blipFill>
          <a:blip r:embed="rId3"/>
          <a:stretch>
            <a:fillRect/>
          </a:stretch>
        </p:blipFill>
        <p:spPr>
          <a:xfrm>
            <a:off x="906478" y="1668960"/>
            <a:ext cx="2357164" cy="1767873"/>
          </a:xfrm>
          <a:prstGeom prst="rect">
            <a:avLst/>
          </a:prstGeom>
        </p:spPr>
      </p:pic>
      <p:sp>
        <p:nvSpPr>
          <p:cNvPr id="9" name="TextBox 8"/>
          <p:cNvSpPr txBox="1"/>
          <p:nvPr/>
        </p:nvSpPr>
        <p:spPr>
          <a:xfrm>
            <a:off x="2373655" y="3207306"/>
            <a:ext cx="889987" cy="215444"/>
          </a:xfrm>
          <a:prstGeom prst="rect">
            <a:avLst/>
          </a:prstGeom>
          <a:noFill/>
        </p:spPr>
        <p:txBody>
          <a:bodyPr wrap="none" rtlCol="0">
            <a:spAutoFit/>
          </a:bodyPr>
          <a:lstStyle/>
          <a:p>
            <a:r>
              <a:rPr lang="en-US" sz="800" dirty="0" smtClean="0">
                <a:solidFill>
                  <a:srgbClr val="FFFFFF"/>
                </a:solidFill>
              </a:rPr>
              <a:t>@planet matters</a:t>
            </a:r>
            <a:endParaRPr lang="en-US" sz="800" dirty="0">
              <a:solidFill>
                <a:srgbClr val="FFFFFF"/>
              </a:solidFill>
            </a:endParaRPr>
          </a:p>
        </p:txBody>
      </p:sp>
      <p:pic>
        <p:nvPicPr>
          <p:cNvPr id="10" name="Picture 9"/>
          <p:cNvPicPr>
            <a:picLocks noChangeAspect="1"/>
          </p:cNvPicPr>
          <p:nvPr/>
        </p:nvPicPr>
        <p:blipFill>
          <a:blip r:embed="rId4"/>
          <a:stretch>
            <a:fillRect/>
          </a:stretch>
        </p:blipFill>
        <p:spPr>
          <a:xfrm>
            <a:off x="6803160" y="3120566"/>
            <a:ext cx="2136324" cy="1898955"/>
          </a:xfrm>
          <a:prstGeom prst="rect">
            <a:avLst/>
          </a:prstGeom>
        </p:spPr>
      </p:pic>
      <p:sp>
        <p:nvSpPr>
          <p:cNvPr id="11" name="TextBox 10"/>
          <p:cNvSpPr txBox="1"/>
          <p:nvPr/>
        </p:nvSpPr>
        <p:spPr>
          <a:xfrm>
            <a:off x="7496817" y="4826031"/>
            <a:ext cx="1300356" cy="215444"/>
          </a:xfrm>
          <a:prstGeom prst="rect">
            <a:avLst/>
          </a:prstGeom>
          <a:noFill/>
        </p:spPr>
        <p:txBody>
          <a:bodyPr wrap="none" rtlCol="0">
            <a:spAutoFit/>
          </a:bodyPr>
          <a:lstStyle/>
          <a:p>
            <a:r>
              <a:rPr lang="en-US" sz="800" dirty="0" smtClean="0"/>
              <a:t>@citation technologies </a:t>
            </a:r>
            <a:r>
              <a:rPr lang="en-US" sz="800" dirty="0" err="1" smtClean="0"/>
              <a:t>inc</a:t>
            </a:r>
            <a:endParaRPr lang="en-US" sz="800" dirty="0"/>
          </a:p>
        </p:txBody>
      </p:sp>
      <p:pic>
        <p:nvPicPr>
          <p:cNvPr id="13" name="Picture 12"/>
          <p:cNvPicPr>
            <a:picLocks noChangeAspect="1"/>
          </p:cNvPicPr>
          <p:nvPr/>
        </p:nvPicPr>
        <p:blipFill>
          <a:blip r:embed="rId5"/>
          <a:stretch>
            <a:fillRect/>
          </a:stretch>
        </p:blipFill>
        <p:spPr>
          <a:xfrm>
            <a:off x="906478" y="4658387"/>
            <a:ext cx="1606116" cy="803058"/>
          </a:xfrm>
          <a:prstGeom prst="rect">
            <a:avLst/>
          </a:prstGeom>
        </p:spPr>
      </p:pic>
      <p:pic>
        <p:nvPicPr>
          <p:cNvPr id="14" name="Picture 13"/>
          <p:cNvPicPr>
            <a:picLocks noChangeAspect="1"/>
          </p:cNvPicPr>
          <p:nvPr/>
        </p:nvPicPr>
        <p:blipFill>
          <a:blip r:embed="rId6"/>
          <a:stretch>
            <a:fillRect/>
          </a:stretch>
        </p:blipFill>
        <p:spPr>
          <a:xfrm>
            <a:off x="2976398" y="5041475"/>
            <a:ext cx="2090281" cy="1197250"/>
          </a:xfrm>
          <a:prstGeom prst="rect">
            <a:avLst/>
          </a:prstGeom>
        </p:spPr>
      </p:pic>
      <p:pic>
        <p:nvPicPr>
          <p:cNvPr id="15" name="Picture 14"/>
          <p:cNvPicPr>
            <a:picLocks noChangeAspect="1"/>
          </p:cNvPicPr>
          <p:nvPr/>
        </p:nvPicPr>
        <p:blipFill>
          <a:blip r:embed="rId7"/>
          <a:stretch>
            <a:fillRect/>
          </a:stretch>
        </p:blipFill>
        <p:spPr>
          <a:xfrm>
            <a:off x="1725743" y="5371896"/>
            <a:ext cx="1573702" cy="1471347"/>
          </a:xfrm>
          <a:prstGeom prst="rect">
            <a:avLst/>
          </a:prstGeom>
        </p:spPr>
      </p:pic>
      <p:pic>
        <p:nvPicPr>
          <p:cNvPr id="16" name="Picture 15" descr="PPbkgndDk.KhakiLt.Khaki.png"/>
          <p:cNvPicPr>
            <a:picLocks noChangeAspect="1"/>
          </p:cNvPicPr>
          <p:nvPr/>
        </p:nvPicPr>
        <p:blipFill>
          <a:blip r:embed="rId8"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0626998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0738" y="176861"/>
            <a:ext cx="3751262" cy="1754327"/>
          </a:xfrm>
          <a:prstGeom prst="rect">
            <a:avLst/>
          </a:prstGeom>
        </p:spPr>
        <p:txBody>
          <a:bodyPr wrap="square">
            <a:spAutoFit/>
          </a:bodyPr>
          <a:lstStyle/>
          <a:p>
            <a:r>
              <a:rPr lang="en-US" b="1" dirty="0">
                <a:latin typeface="Cambria"/>
                <a:ea typeface="ＭＳ 明朝"/>
                <a:cs typeface="Times New Roman"/>
              </a:rPr>
              <a:t>Ozone (O</a:t>
            </a:r>
            <a:r>
              <a:rPr lang="en-US" b="1" baseline="-25000" dirty="0">
                <a:latin typeface="Cambria"/>
                <a:ea typeface="ＭＳ 明朝"/>
                <a:cs typeface="Times New Roman"/>
              </a:rPr>
              <a:t>3 </a:t>
            </a:r>
            <a:r>
              <a:rPr lang="en-US" b="1" dirty="0">
                <a:latin typeface="Cambria"/>
                <a:ea typeface="ＭＳ 明朝"/>
                <a:cs typeface="Times New Roman"/>
              </a:rPr>
              <a:t>)</a:t>
            </a:r>
            <a:r>
              <a:rPr lang="en-US" b="1" dirty="0" smtClean="0">
                <a:latin typeface="Cambria"/>
                <a:ea typeface="ＭＳ 明朝"/>
                <a:cs typeface="Times New Roman"/>
              </a:rPr>
              <a:t>depletion</a:t>
            </a:r>
          </a:p>
          <a:p>
            <a:r>
              <a:rPr lang="en-US" dirty="0" smtClean="0">
                <a:latin typeface="Cambria"/>
                <a:ea typeface="ＭＳ 明朝"/>
                <a:cs typeface="Times New Roman"/>
              </a:rPr>
              <a:t>Ozone</a:t>
            </a:r>
            <a:endParaRPr lang="en-US" dirty="0">
              <a:latin typeface="Cambria"/>
              <a:ea typeface="ＭＳ 明朝"/>
              <a:cs typeface="Times New Roman"/>
            </a:endParaRPr>
          </a:p>
          <a:p>
            <a:pPr marL="628650" lvl="1" indent="-171450">
              <a:buFont typeface="Arial"/>
              <a:buChar char="•"/>
            </a:pPr>
            <a:r>
              <a:rPr lang="en-US" dirty="0">
                <a:latin typeface="Cambria"/>
                <a:ea typeface="ＭＳ 明朝"/>
                <a:cs typeface="Times New Roman"/>
              </a:rPr>
              <a:t>o</a:t>
            </a:r>
            <a:r>
              <a:rPr lang="en-US" dirty="0" smtClean="0">
                <a:latin typeface="Cambria"/>
                <a:ea typeface="ＭＳ 明朝"/>
                <a:cs typeface="Times New Roman"/>
              </a:rPr>
              <a:t>zone </a:t>
            </a:r>
            <a:r>
              <a:rPr lang="en-US" dirty="0">
                <a:latin typeface="Cambria"/>
                <a:ea typeface="ＭＳ 明朝"/>
                <a:cs typeface="Times New Roman"/>
              </a:rPr>
              <a:t>exists in small quantities in the stratosphere</a:t>
            </a:r>
          </a:p>
          <a:p>
            <a:pPr marL="628650" lvl="1" indent="-171450">
              <a:buFont typeface="Arial"/>
              <a:buChar char="•"/>
            </a:pPr>
            <a:r>
              <a:rPr lang="en-US" dirty="0" smtClean="0">
                <a:latin typeface="Cambria"/>
                <a:ea typeface="ＭＳ 明朝"/>
                <a:cs typeface="Times New Roman"/>
              </a:rPr>
              <a:t>protects </a:t>
            </a:r>
            <a:r>
              <a:rPr lang="en-US" dirty="0">
                <a:latin typeface="Cambria"/>
                <a:ea typeface="ＭＳ 明朝"/>
                <a:cs typeface="Times New Roman"/>
              </a:rPr>
              <a:t>us from ultraviolet radiation </a:t>
            </a:r>
            <a:endParaRPr lang="en-US" dirty="0">
              <a:effectLst/>
              <a:latin typeface="Cambria"/>
              <a:ea typeface="ＭＳ 明朝"/>
              <a:cs typeface="Times New Roman"/>
            </a:endParaRPr>
          </a:p>
        </p:txBody>
      </p:sp>
      <p:sp>
        <p:nvSpPr>
          <p:cNvPr id="6" name="Rectangle 5"/>
          <p:cNvSpPr/>
          <p:nvPr/>
        </p:nvSpPr>
        <p:spPr>
          <a:xfrm>
            <a:off x="4572000" y="1931188"/>
            <a:ext cx="4572000" cy="2308324"/>
          </a:xfrm>
          <a:prstGeom prst="rect">
            <a:avLst/>
          </a:prstGeom>
        </p:spPr>
        <p:txBody>
          <a:bodyPr>
            <a:spAutoFit/>
          </a:bodyPr>
          <a:lstStyle/>
          <a:p>
            <a:r>
              <a:rPr lang="en-US" dirty="0" smtClean="0"/>
              <a:t>Chlorofluorocarbons (CFC’s)</a:t>
            </a:r>
          </a:p>
          <a:p>
            <a:pPr marL="742950" lvl="1" indent="-285750">
              <a:buFont typeface="Arial"/>
              <a:buChar char="•"/>
            </a:pPr>
            <a:r>
              <a:rPr lang="en-US" dirty="0" smtClean="0"/>
              <a:t>1920s, created by </a:t>
            </a:r>
            <a:r>
              <a:rPr lang="en-US" dirty="0"/>
              <a:t>Thomas </a:t>
            </a:r>
            <a:r>
              <a:rPr lang="en-US" dirty="0" err="1"/>
              <a:t>Midgley</a:t>
            </a:r>
            <a:r>
              <a:rPr lang="en-US" dirty="0"/>
              <a:t> </a:t>
            </a:r>
            <a:r>
              <a:rPr lang="en-US" dirty="0" smtClean="0"/>
              <a:t>who was trying </a:t>
            </a:r>
            <a:r>
              <a:rPr lang="en-US" dirty="0"/>
              <a:t>to create a substitute for dangerous gasses used in refrigerants</a:t>
            </a:r>
          </a:p>
          <a:p>
            <a:pPr marL="742950" lvl="1" indent="-285750">
              <a:buFont typeface="Arial"/>
              <a:buChar char="•"/>
            </a:pPr>
            <a:r>
              <a:rPr lang="en-US" dirty="0" smtClean="0"/>
              <a:t>quickly </a:t>
            </a:r>
            <a:r>
              <a:rPr lang="en-US" dirty="0"/>
              <a:t>adopted across all walks of industry</a:t>
            </a:r>
          </a:p>
          <a:p>
            <a:pPr marL="1657350" lvl="3" indent="-285750">
              <a:buFont typeface="Arial"/>
              <a:buChar char="•"/>
            </a:pPr>
            <a:endParaRPr lang="en-US" dirty="0"/>
          </a:p>
        </p:txBody>
      </p:sp>
      <p:sp>
        <p:nvSpPr>
          <p:cNvPr id="7" name="Rectangle 6"/>
          <p:cNvSpPr/>
          <p:nvPr/>
        </p:nvSpPr>
        <p:spPr>
          <a:xfrm>
            <a:off x="379580" y="4065723"/>
            <a:ext cx="4572000" cy="3139321"/>
          </a:xfrm>
          <a:prstGeom prst="rect">
            <a:avLst/>
          </a:prstGeom>
        </p:spPr>
        <p:txBody>
          <a:bodyPr>
            <a:spAutoFit/>
          </a:bodyPr>
          <a:lstStyle/>
          <a:p>
            <a:pPr lvl="1"/>
            <a:r>
              <a:rPr lang="en-US" dirty="0"/>
              <a:t>We now know that </a:t>
            </a:r>
            <a:r>
              <a:rPr lang="en-US" dirty="0" smtClean="0"/>
              <a:t>CFC’s are dangerous </a:t>
            </a:r>
          </a:p>
          <a:p>
            <a:pPr marL="1200150" lvl="2" indent="-285750">
              <a:buFont typeface="Arial"/>
              <a:buChar char="•"/>
            </a:pPr>
            <a:r>
              <a:rPr lang="en-US" dirty="0" smtClean="0"/>
              <a:t>  </a:t>
            </a:r>
            <a:r>
              <a:rPr lang="en-US" dirty="0"/>
              <a:t>destroy ozone layer</a:t>
            </a:r>
          </a:p>
          <a:p>
            <a:pPr marL="1714500" lvl="3" indent="-342900">
              <a:buFont typeface="+mj-lt"/>
              <a:buAutoNum type="arabicPeriod"/>
            </a:pPr>
            <a:r>
              <a:rPr lang="en-US" dirty="0" smtClean="0"/>
              <a:t>broken </a:t>
            </a:r>
            <a:r>
              <a:rPr lang="en-US" dirty="0"/>
              <a:t>down by light to form chlorine and bromine atoms</a:t>
            </a:r>
          </a:p>
          <a:p>
            <a:pPr marL="1714500" lvl="3" indent="-342900">
              <a:buFont typeface="+mj-lt"/>
              <a:buAutoNum type="arabicPeriod"/>
            </a:pPr>
            <a:r>
              <a:rPr lang="en-US" dirty="0"/>
              <a:t>c</a:t>
            </a:r>
            <a:r>
              <a:rPr lang="en-US" dirty="0" smtClean="0"/>
              <a:t>hlorine </a:t>
            </a:r>
            <a:r>
              <a:rPr lang="en-US" dirty="0"/>
              <a:t>and bromine react with ozone to destroy </a:t>
            </a:r>
            <a:r>
              <a:rPr lang="en-US" dirty="0" smtClean="0"/>
              <a:t>it</a:t>
            </a:r>
          </a:p>
          <a:p>
            <a:pPr marL="1257300" lvl="2" indent="-342900">
              <a:buFont typeface="Arial"/>
              <a:buChar char="•"/>
            </a:pPr>
            <a:r>
              <a:rPr lang="en-US" dirty="0"/>
              <a:t>	10,000 times more </a:t>
            </a:r>
            <a:r>
              <a:rPr lang="en-US" dirty="0" smtClean="0"/>
              <a:t>potent as 	greenhouse </a:t>
            </a:r>
            <a:r>
              <a:rPr lang="en-US" dirty="0"/>
              <a:t>gasses than carbon </a:t>
            </a:r>
            <a:r>
              <a:rPr lang="en-US" dirty="0" smtClean="0"/>
              <a:t>	dioxide</a:t>
            </a:r>
            <a:endParaRPr lang="en-US" dirty="0"/>
          </a:p>
          <a:p>
            <a:pPr marL="1257300" lvl="2" indent="-342900">
              <a:buFont typeface="+mj-lt"/>
              <a:buAutoNum type="arabicPeriod"/>
            </a:pPr>
            <a:endParaRPr lang="en-US" dirty="0"/>
          </a:p>
        </p:txBody>
      </p:sp>
      <p:pic>
        <p:nvPicPr>
          <p:cNvPr id="2" name="Picture 1"/>
          <p:cNvPicPr>
            <a:picLocks noChangeAspect="1"/>
          </p:cNvPicPr>
          <p:nvPr/>
        </p:nvPicPr>
        <p:blipFill>
          <a:blip r:embed="rId2"/>
          <a:stretch>
            <a:fillRect/>
          </a:stretch>
        </p:blipFill>
        <p:spPr>
          <a:xfrm>
            <a:off x="7275792" y="176861"/>
            <a:ext cx="1538523" cy="1710233"/>
          </a:xfrm>
          <a:prstGeom prst="rect">
            <a:avLst/>
          </a:prstGeom>
        </p:spPr>
      </p:pic>
      <p:pic>
        <p:nvPicPr>
          <p:cNvPr id="3" name="Picture 2"/>
          <p:cNvPicPr>
            <a:picLocks noChangeAspect="1"/>
          </p:cNvPicPr>
          <p:nvPr/>
        </p:nvPicPr>
        <p:blipFill>
          <a:blip r:embed="rId3"/>
          <a:stretch>
            <a:fillRect/>
          </a:stretch>
        </p:blipFill>
        <p:spPr>
          <a:xfrm>
            <a:off x="1084372" y="2135323"/>
            <a:ext cx="2032000" cy="1930400"/>
          </a:xfrm>
          <a:prstGeom prst="rect">
            <a:avLst/>
          </a:prstGeom>
        </p:spPr>
      </p:pic>
      <p:pic>
        <p:nvPicPr>
          <p:cNvPr id="8" name="Picture 7"/>
          <p:cNvPicPr>
            <a:picLocks noChangeAspect="1"/>
          </p:cNvPicPr>
          <p:nvPr/>
        </p:nvPicPr>
        <p:blipFill>
          <a:blip r:embed="rId4"/>
          <a:stretch>
            <a:fillRect/>
          </a:stretch>
        </p:blipFill>
        <p:spPr>
          <a:xfrm>
            <a:off x="6172897" y="4462332"/>
            <a:ext cx="2744081" cy="2203580"/>
          </a:xfrm>
          <a:prstGeom prst="rect">
            <a:avLst/>
          </a:prstGeom>
        </p:spPr>
      </p:pic>
      <p:sp>
        <p:nvSpPr>
          <p:cNvPr id="9" name="TextBox 8"/>
          <p:cNvSpPr txBox="1"/>
          <p:nvPr/>
        </p:nvSpPr>
        <p:spPr>
          <a:xfrm>
            <a:off x="8171812" y="6416126"/>
            <a:ext cx="745166"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buzzle.com</a:t>
            </a:r>
            <a:endParaRPr lang="en-US" sz="800" dirty="0">
              <a:solidFill>
                <a:srgbClr val="FFFFFF"/>
              </a:solidFill>
            </a:endParaRPr>
          </a:p>
        </p:txBody>
      </p:sp>
      <p:pic>
        <p:nvPicPr>
          <p:cNvPr id="10" name="Picture 9"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17378551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38200" y="234471"/>
            <a:ext cx="4572000" cy="1200329"/>
          </a:xfrm>
          <a:prstGeom prst="rect">
            <a:avLst/>
          </a:prstGeom>
        </p:spPr>
        <p:txBody>
          <a:bodyPr>
            <a:spAutoFit/>
          </a:bodyPr>
          <a:lstStyle/>
          <a:p>
            <a:r>
              <a:rPr lang="en-US" dirty="0">
                <a:solidFill>
                  <a:srgbClr val="FFFFFF"/>
                </a:solidFill>
              </a:rPr>
              <a:t>Since 1990, CFC production and use have been banned worldwide</a:t>
            </a:r>
          </a:p>
          <a:p>
            <a:pPr marL="742950" lvl="1" indent="-285750">
              <a:buFont typeface="Arial"/>
              <a:buChar char="•"/>
            </a:pPr>
            <a:r>
              <a:rPr lang="en-US" dirty="0">
                <a:solidFill>
                  <a:srgbClr val="FFFFFF"/>
                </a:solidFill>
              </a:rPr>
              <a:t>	</a:t>
            </a:r>
            <a:r>
              <a:rPr lang="en-US" dirty="0" smtClean="0">
                <a:solidFill>
                  <a:srgbClr val="FFFFFF"/>
                </a:solidFill>
              </a:rPr>
              <a:t>world’s </a:t>
            </a:r>
            <a:r>
              <a:rPr lang="en-US" dirty="0">
                <a:solidFill>
                  <a:srgbClr val="FFFFFF"/>
                </a:solidFill>
              </a:rPr>
              <a:t>first global political response </a:t>
            </a:r>
            <a:r>
              <a:rPr lang="en-US" dirty="0" smtClean="0">
                <a:solidFill>
                  <a:srgbClr val="FFFFFF"/>
                </a:solidFill>
              </a:rPr>
              <a:t>	to </a:t>
            </a:r>
            <a:r>
              <a:rPr lang="en-US" dirty="0">
                <a:solidFill>
                  <a:srgbClr val="FFFFFF"/>
                </a:solidFill>
              </a:rPr>
              <a:t>an environmental threat</a:t>
            </a:r>
          </a:p>
        </p:txBody>
      </p:sp>
      <p:pic>
        <p:nvPicPr>
          <p:cNvPr id="6" name="Picture 5"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7612704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67270"/>
            <a:ext cx="4572000" cy="4524316"/>
          </a:xfrm>
          <a:prstGeom prst="rect">
            <a:avLst/>
          </a:prstGeom>
        </p:spPr>
        <p:txBody>
          <a:bodyPr>
            <a:spAutoFit/>
          </a:bodyPr>
          <a:lstStyle/>
          <a:p>
            <a:r>
              <a:rPr lang="en-US" b="1" dirty="0"/>
              <a:t>Dead Zones, Fertilizers, Manure Management</a:t>
            </a:r>
            <a:endParaRPr lang="en-US" dirty="0"/>
          </a:p>
          <a:p>
            <a:pPr marL="742950" lvl="1" indent="-285750">
              <a:buFont typeface="Arial"/>
              <a:buChar char="•"/>
            </a:pPr>
            <a:r>
              <a:rPr lang="en-US" dirty="0"/>
              <a:t>d</a:t>
            </a:r>
            <a:r>
              <a:rPr lang="en-US" dirty="0" smtClean="0"/>
              <a:t>ead </a:t>
            </a:r>
            <a:r>
              <a:rPr lang="en-US" dirty="0"/>
              <a:t>zones are low-oxygen areas in the world’s oceans and lakes</a:t>
            </a:r>
          </a:p>
          <a:p>
            <a:pPr marL="742950" lvl="1" indent="-285750">
              <a:buFont typeface="Arial"/>
              <a:buChar char="•"/>
            </a:pPr>
            <a:r>
              <a:rPr lang="en-US" dirty="0"/>
              <a:t>c</a:t>
            </a:r>
            <a:r>
              <a:rPr lang="en-US" dirty="0" smtClean="0"/>
              <a:t>aused </a:t>
            </a:r>
            <a:r>
              <a:rPr lang="en-US" dirty="0"/>
              <a:t>by eutrophication</a:t>
            </a:r>
          </a:p>
          <a:p>
            <a:pPr marL="742950" lvl="1" indent="-285750">
              <a:buFont typeface="Arial"/>
              <a:buChar char="•"/>
            </a:pPr>
            <a:r>
              <a:rPr lang="en-US" dirty="0"/>
              <a:t>t</a:t>
            </a:r>
            <a:r>
              <a:rPr lang="en-US" dirty="0" smtClean="0"/>
              <a:t>oday </a:t>
            </a:r>
            <a:r>
              <a:rPr lang="en-US" dirty="0"/>
              <a:t>146 dead zones have been identified </a:t>
            </a:r>
          </a:p>
          <a:p>
            <a:pPr marL="1200150" lvl="2" indent="-285750">
              <a:buFont typeface="Courier New"/>
              <a:buChar char="o"/>
            </a:pPr>
            <a:r>
              <a:rPr lang="en-US" dirty="0"/>
              <a:t>s</a:t>
            </a:r>
            <a:r>
              <a:rPr lang="en-US" dirty="0" smtClean="0"/>
              <a:t>ome </a:t>
            </a:r>
            <a:r>
              <a:rPr lang="en-US" dirty="0"/>
              <a:t>are small, but the largest </a:t>
            </a:r>
            <a:r>
              <a:rPr lang="en-US" dirty="0" smtClean="0"/>
              <a:t>one covers </a:t>
            </a:r>
            <a:r>
              <a:rPr lang="en-US" dirty="0"/>
              <a:t>70,000 square </a:t>
            </a:r>
            <a:r>
              <a:rPr lang="en-US" dirty="0" smtClean="0"/>
              <a:t>km</a:t>
            </a:r>
          </a:p>
          <a:p>
            <a:pPr marL="1200150" lvl="2" indent="-285750">
              <a:buFont typeface="Courier New"/>
              <a:buChar char="o"/>
            </a:pPr>
            <a:r>
              <a:rPr lang="en-US" dirty="0"/>
              <a:t>e</a:t>
            </a:r>
            <a:r>
              <a:rPr lang="en-US" dirty="0" smtClean="0"/>
              <a:t>x</a:t>
            </a:r>
            <a:r>
              <a:rPr lang="en-US" dirty="0"/>
              <a:t>. </a:t>
            </a:r>
            <a:r>
              <a:rPr lang="en-US" dirty="0" smtClean="0"/>
              <a:t>Mississippi </a:t>
            </a:r>
            <a:r>
              <a:rPr lang="en-US" dirty="0"/>
              <a:t>river collects agricultural runoff from Midwest, the breadbasket of the world</a:t>
            </a:r>
          </a:p>
          <a:p>
            <a:pPr marL="1200150" lvl="2" indent="-285750">
              <a:buFont typeface="Courier New"/>
              <a:buChar char="o"/>
            </a:pPr>
            <a:r>
              <a:rPr lang="en-US" dirty="0"/>
              <a:t>h</a:t>
            </a:r>
            <a:r>
              <a:rPr lang="en-US" dirty="0" smtClean="0"/>
              <a:t>igh </a:t>
            </a:r>
            <a:r>
              <a:rPr lang="en-US" dirty="0"/>
              <a:t>concentration of fertilizer combined with animal waste make the runoff extremely high in nitrogen and phosphorus </a:t>
            </a:r>
          </a:p>
          <a:p>
            <a:pPr marL="742950" lvl="1" indent="-285750">
              <a:buFont typeface="Courier New"/>
              <a:buChar char="o"/>
            </a:pPr>
            <a:endParaRPr lang="en-US" dirty="0"/>
          </a:p>
        </p:txBody>
      </p:sp>
      <p:sp>
        <p:nvSpPr>
          <p:cNvPr id="6" name="Rectangle 5"/>
          <p:cNvSpPr/>
          <p:nvPr/>
        </p:nvSpPr>
        <p:spPr>
          <a:xfrm>
            <a:off x="5953755" y="4249591"/>
            <a:ext cx="3152265" cy="2585323"/>
          </a:xfrm>
          <a:prstGeom prst="rect">
            <a:avLst/>
          </a:prstGeom>
        </p:spPr>
        <p:txBody>
          <a:bodyPr wrap="square">
            <a:spAutoFit/>
          </a:bodyPr>
          <a:lstStyle/>
          <a:p>
            <a:pPr marL="285750" indent="-285750">
              <a:buFont typeface="Arial"/>
              <a:buChar char="•"/>
            </a:pPr>
            <a:r>
              <a:rPr lang="en-US" dirty="0"/>
              <a:t>d</a:t>
            </a:r>
            <a:r>
              <a:rPr lang="en-US" dirty="0" smtClean="0"/>
              <a:t>ead </a:t>
            </a:r>
            <a:r>
              <a:rPr lang="en-US" dirty="0"/>
              <a:t>zones can be recovered</a:t>
            </a:r>
          </a:p>
          <a:p>
            <a:pPr marL="742950" lvl="1" indent="-285750">
              <a:buFont typeface="Courier New"/>
              <a:buChar char="o"/>
            </a:pPr>
            <a:r>
              <a:rPr lang="en-US" dirty="0"/>
              <a:t>B</a:t>
            </a:r>
            <a:r>
              <a:rPr lang="en-US" dirty="0" smtClean="0"/>
              <a:t>lack </a:t>
            </a:r>
            <a:r>
              <a:rPr lang="en-US" dirty="0"/>
              <a:t>Sea dead zone was once the world’s largest dead zone</a:t>
            </a:r>
          </a:p>
          <a:p>
            <a:pPr marL="742950" lvl="1" indent="-285750">
              <a:buFont typeface="Courier New"/>
              <a:buChar char="o"/>
            </a:pPr>
            <a:r>
              <a:rPr lang="en-US" dirty="0"/>
              <a:t>d</a:t>
            </a:r>
            <a:r>
              <a:rPr lang="en-US" dirty="0" smtClean="0"/>
              <a:t>isappeared </a:t>
            </a:r>
            <a:r>
              <a:rPr lang="en-US" dirty="0"/>
              <a:t>following collapse of the Soviet Union and its subsidies of fertilizer use</a:t>
            </a:r>
          </a:p>
        </p:txBody>
      </p:sp>
      <p:pic>
        <p:nvPicPr>
          <p:cNvPr id="2" name="Picture 1"/>
          <p:cNvPicPr>
            <a:picLocks noChangeAspect="1"/>
          </p:cNvPicPr>
          <p:nvPr/>
        </p:nvPicPr>
        <p:blipFill>
          <a:blip r:embed="rId2"/>
          <a:stretch>
            <a:fillRect/>
          </a:stretch>
        </p:blipFill>
        <p:spPr>
          <a:xfrm>
            <a:off x="5953754" y="2128211"/>
            <a:ext cx="3013981" cy="2121379"/>
          </a:xfrm>
          <a:prstGeom prst="rect">
            <a:avLst/>
          </a:prstGeom>
        </p:spPr>
      </p:pic>
      <p:pic>
        <p:nvPicPr>
          <p:cNvPr id="3" name="Picture 2"/>
          <p:cNvPicPr>
            <a:picLocks noChangeAspect="1"/>
          </p:cNvPicPr>
          <p:nvPr/>
        </p:nvPicPr>
        <p:blipFill>
          <a:blip r:embed="rId3"/>
          <a:stretch>
            <a:fillRect/>
          </a:stretch>
        </p:blipFill>
        <p:spPr>
          <a:xfrm>
            <a:off x="6480492" y="167270"/>
            <a:ext cx="2442312" cy="1831734"/>
          </a:xfrm>
          <a:prstGeom prst="rect">
            <a:avLst/>
          </a:prstGeom>
        </p:spPr>
      </p:pic>
      <p:pic>
        <p:nvPicPr>
          <p:cNvPr id="7" name="Picture 6"/>
          <p:cNvPicPr>
            <a:picLocks noChangeAspect="1"/>
          </p:cNvPicPr>
          <p:nvPr/>
        </p:nvPicPr>
        <p:blipFill>
          <a:blip r:embed="rId4"/>
          <a:stretch>
            <a:fillRect/>
          </a:stretch>
        </p:blipFill>
        <p:spPr>
          <a:xfrm>
            <a:off x="1232704" y="4504347"/>
            <a:ext cx="3032889" cy="2168516"/>
          </a:xfrm>
          <a:prstGeom prst="rect">
            <a:avLst/>
          </a:prstGeom>
        </p:spPr>
      </p:pic>
      <p:pic>
        <p:nvPicPr>
          <p:cNvPr id="8" name="Picture 7"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9647003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28610"/>
            <a:ext cx="4350854" cy="2031325"/>
          </a:xfrm>
          <a:prstGeom prst="rect">
            <a:avLst/>
          </a:prstGeom>
        </p:spPr>
        <p:txBody>
          <a:bodyPr wrap="square">
            <a:spAutoFit/>
          </a:bodyPr>
          <a:lstStyle/>
          <a:p>
            <a:r>
              <a:rPr lang="en-US" b="1" dirty="0"/>
              <a:t>Manure Management</a:t>
            </a:r>
            <a:endParaRPr lang="en-US" dirty="0"/>
          </a:p>
          <a:p>
            <a:pPr marL="742950" lvl="1" indent="-285750">
              <a:buFont typeface="Arial"/>
              <a:buChar char="•"/>
            </a:pPr>
            <a:r>
              <a:rPr lang="en-US" dirty="0"/>
              <a:t>m</a:t>
            </a:r>
            <a:r>
              <a:rPr lang="en-US" dirty="0" smtClean="0"/>
              <a:t>anure </a:t>
            </a:r>
            <a:r>
              <a:rPr lang="en-US" dirty="0"/>
              <a:t>effects on ecology</a:t>
            </a:r>
          </a:p>
          <a:p>
            <a:pPr marL="1200150" lvl="2" indent="-285750">
              <a:buFont typeface="Courier New"/>
              <a:buChar char="o"/>
            </a:pPr>
            <a:r>
              <a:rPr lang="en-US" dirty="0"/>
              <a:t>	</a:t>
            </a:r>
            <a:r>
              <a:rPr lang="en-US" dirty="0" smtClean="0"/>
              <a:t>nutrient </a:t>
            </a:r>
            <a:r>
              <a:rPr lang="en-US" dirty="0"/>
              <a:t>poisoning of rivers</a:t>
            </a:r>
          </a:p>
          <a:p>
            <a:pPr marL="1200150" lvl="2" indent="-285750">
              <a:buFont typeface="Courier New"/>
              <a:buChar char="o"/>
            </a:pPr>
            <a:r>
              <a:rPr lang="en-US" dirty="0"/>
              <a:t>	</a:t>
            </a:r>
            <a:r>
              <a:rPr lang="en-US" dirty="0" smtClean="0"/>
              <a:t>composting </a:t>
            </a:r>
            <a:r>
              <a:rPr lang="en-US" dirty="0"/>
              <a:t>it creates </a:t>
            </a:r>
            <a:r>
              <a:rPr lang="en-US" dirty="0" smtClean="0"/>
              <a:t>   		methane, a </a:t>
            </a:r>
            <a:r>
              <a:rPr lang="en-US" dirty="0"/>
              <a:t>greenhouse gas</a:t>
            </a:r>
          </a:p>
          <a:p>
            <a:pPr marL="1200150" lvl="2" indent="-285750">
              <a:buFont typeface="Courier New"/>
              <a:buChar char="o"/>
            </a:pPr>
            <a:r>
              <a:rPr lang="en-US" dirty="0"/>
              <a:t>	</a:t>
            </a:r>
            <a:r>
              <a:rPr lang="en-US" dirty="0" smtClean="0"/>
              <a:t>25X </a:t>
            </a:r>
            <a:r>
              <a:rPr lang="en-US" dirty="0"/>
              <a:t>more potent than carbon </a:t>
            </a:r>
            <a:r>
              <a:rPr lang="en-US" dirty="0" smtClean="0"/>
              <a:t>	dioxide </a:t>
            </a:r>
            <a:endParaRPr lang="en-US" dirty="0"/>
          </a:p>
        </p:txBody>
      </p:sp>
      <p:sp>
        <p:nvSpPr>
          <p:cNvPr id="7" name="Rectangle 6"/>
          <p:cNvSpPr/>
          <p:nvPr/>
        </p:nvSpPr>
        <p:spPr>
          <a:xfrm>
            <a:off x="4724870" y="3458876"/>
            <a:ext cx="4405475" cy="2585323"/>
          </a:xfrm>
          <a:prstGeom prst="rect">
            <a:avLst/>
          </a:prstGeom>
        </p:spPr>
        <p:txBody>
          <a:bodyPr wrap="square">
            <a:spAutoFit/>
          </a:bodyPr>
          <a:lstStyle/>
          <a:p>
            <a:r>
              <a:rPr lang="en-US" b="1" dirty="0"/>
              <a:t>Air quality</a:t>
            </a:r>
            <a:endParaRPr lang="en-US" dirty="0"/>
          </a:p>
          <a:p>
            <a:pPr marL="742950" lvl="1" indent="-285750">
              <a:buFont typeface="Arial"/>
              <a:buChar char="•"/>
            </a:pPr>
            <a:r>
              <a:rPr lang="en-US" dirty="0"/>
              <a:t>s</a:t>
            </a:r>
            <a:r>
              <a:rPr lang="en-US" dirty="0" smtClean="0"/>
              <a:t>mog</a:t>
            </a:r>
            <a:endParaRPr lang="en-US" dirty="0"/>
          </a:p>
          <a:p>
            <a:pPr marL="1200150" lvl="2" indent="-285750">
              <a:buFont typeface="Courier New"/>
              <a:buChar char="o"/>
            </a:pPr>
            <a:r>
              <a:rPr lang="en-US" dirty="0"/>
              <a:t>	</a:t>
            </a:r>
            <a:r>
              <a:rPr lang="en-US" dirty="0" smtClean="0"/>
              <a:t>in </a:t>
            </a:r>
            <a:r>
              <a:rPr lang="en-US" dirty="0"/>
              <a:t>western states, mostly </a:t>
            </a:r>
            <a:r>
              <a:rPr lang="en-US" dirty="0" smtClean="0"/>
              <a:t>	composed of </a:t>
            </a:r>
            <a:r>
              <a:rPr lang="en-US" dirty="0"/>
              <a:t>ozone</a:t>
            </a:r>
          </a:p>
          <a:p>
            <a:pPr marL="1200150" lvl="2" indent="-285750">
              <a:buFont typeface="Courier New"/>
              <a:buChar char="o"/>
            </a:pPr>
            <a:r>
              <a:rPr lang="en-US" dirty="0"/>
              <a:t>	</a:t>
            </a:r>
            <a:r>
              <a:rPr lang="en-US" dirty="0" smtClean="0"/>
              <a:t>formed </a:t>
            </a:r>
            <a:r>
              <a:rPr lang="en-US" dirty="0"/>
              <a:t>from nitrogen oxides </a:t>
            </a:r>
            <a:r>
              <a:rPr lang="en-US" dirty="0" smtClean="0"/>
              <a:t>	(</a:t>
            </a:r>
            <a:r>
              <a:rPr lang="en-US" dirty="0" err="1"/>
              <a:t>NOx</a:t>
            </a:r>
            <a:r>
              <a:rPr lang="en-US" dirty="0"/>
              <a:t>) and volatile organic </a:t>
            </a:r>
            <a:r>
              <a:rPr lang="en-US" dirty="0" smtClean="0"/>
              <a:t>	compounds </a:t>
            </a:r>
            <a:r>
              <a:rPr lang="en-US" dirty="0"/>
              <a:t>(VOC</a:t>
            </a:r>
            <a:r>
              <a:rPr lang="en-US" dirty="0" smtClean="0"/>
              <a:t>)</a:t>
            </a:r>
            <a:endParaRPr lang="en-US" dirty="0"/>
          </a:p>
          <a:p>
            <a:pPr marL="1200150" lvl="2" indent="-285750">
              <a:buFont typeface="Courier New"/>
              <a:buChar char="o"/>
            </a:pPr>
            <a:r>
              <a:rPr lang="en-US" dirty="0"/>
              <a:t>	</a:t>
            </a:r>
            <a:r>
              <a:rPr lang="en-US" dirty="0" smtClean="0"/>
              <a:t>worst </a:t>
            </a:r>
            <a:r>
              <a:rPr lang="en-US" dirty="0"/>
              <a:t>on warm, stagnant </a:t>
            </a:r>
            <a:r>
              <a:rPr lang="en-US" dirty="0" smtClean="0"/>
              <a:t>days</a:t>
            </a:r>
          </a:p>
          <a:p>
            <a:pPr marL="1200150" lvl="2" indent="-285750">
              <a:buFont typeface="Courier New"/>
              <a:buChar char="o"/>
            </a:pPr>
            <a:endParaRPr lang="en-US" dirty="0"/>
          </a:p>
        </p:txBody>
      </p:sp>
      <p:pic>
        <p:nvPicPr>
          <p:cNvPr id="2" name="Picture 1"/>
          <p:cNvPicPr>
            <a:picLocks noChangeAspect="1"/>
          </p:cNvPicPr>
          <p:nvPr/>
        </p:nvPicPr>
        <p:blipFill>
          <a:blip r:embed="rId2"/>
          <a:stretch>
            <a:fillRect/>
          </a:stretch>
        </p:blipFill>
        <p:spPr>
          <a:xfrm>
            <a:off x="6486317" y="228610"/>
            <a:ext cx="2462371" cy="1846778"/>
          </a:xfrm>
          <a:prstGeom prst="rect">
            <a:avLst/>
          </a:prstGeom>
        </p:spPr>
      </p:pic>
      <p:pic>
        <p:nvPicPr>
          <p:cNvPr id="6" name="Picture 5"/>
          <p:cNvPicPr>
            <a:picLocks noChangeAspect="1"/>
          </p:cNvPicPr>
          <p:nvPr/>
        </p:nvPicPr>
        <p:blipFill>
          <a:blip r:embed="rId3"/>
          <a:stretch>
            <a:fillRect/>
          </a:stretch>
        </p:blipFill>
        <p:spPr>
          <a:xfrm>
            <a:off x="838200" y="3458876"/>
            <a:ext cx="3734804" cy="2489869"/>
          </a:xfrm>
          <a:prstGeom prst="rect">
            <a:avLst/>
          </a:prstGeom>
        </p:spPr>
      </p:pic>
      <p:sp>
        <p:nvSpPr>
          <p:cNvPr id="8" name="TextBox 7"/>
          <p:cNvSpPr txBox="1"/>
          <p:nvPr/>
        </p:nvSpPr>
        <p:spPr>
          <a:xfrm>
            <a:off x="3708665" y="5665126"/>
            <a:ext cx="864339"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caremen</a:t>
            </a:r>
            <a:r>
              <a:rPr lang="en-US" sz="800" dirty="0" smtClean="0">
                <a:solidFill>
                  <a:srgbClr val="FFFFFF"/>
                </a:solidFill>
              </a:rPr>
              <a:t> </a:t>
            </a:r>
            <a:r>
              <a:rPr lang="en-US" sz="800" dirty="0" err="1" smtClean="0">
                <a:solidFill>
                  <a:srgbClr val="FFFFFF"/>
                </a:solidFill>
              </a:rPr>
              <a:t>vidal</a:t>
            </a:r>
            <a:endParaRPr lang="en-US" sz="800" dirty="0">
              <a:solidFill>
                <a:srgbClr val="FFFFFF"/>
              </a:solidFill>
            </a:endParaRPr>
          </a:p>
        </p:txBody>
      </p:sp>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16728452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200050"/>
            <a:ext cx="3843043" cy="1477328"/>
          </a:xfrm>
          <a:prstGeom prst="rect">
            <a:avLst/>
          </a:prstGeom>
        </p:spPr>
        <p:txBody>
          <a:bodyPr wrap="square">
            <a:spAutoFit/>
          </a:bodyPr>
          <a:lstStyle/>
          <a:p>
            <a:pPr marL="285750" indent="-285750">
              <a:buFont typeface="Courier New"/>
              <a:buChar char="o"/>
            </a:pPr>
            <a:r>
              <a:rPr lang="en-US" dirty="0"/>
              <a:t>t</a:t>
            </a:r>
            <a:r>
              <a:rPr lang="en-US" dirty="0" smtClean="0"/>
              <a:t>ransported </a:t>
            </a:r>
            <a:r>
              <a:rPr lang="en-US" dirty="0"/>
              <a:t>between </a:t>
            </a:r>
            <a:r>
              <a:rPr lang="en-US" dirty="0" smtClean="0"/>
              <a:t>continents</a:t>
            </a:r>
            <a:endParaRPr lang="en-US" dirty="0"/>
          </a:p>
          <a:p>
            <a:pPr marL="857250" lvl="1" indent="-400050">
              <a:buFont typeface="Wingdings" charset="2"/>
              <a:buChar char="Ø"/>
            </a:pPr>
            <a:r>
              <a:rPr lang="en-US" dirty="0"/>
              <a:t>r</a:t>
            </a:r>
            <a:r>
              <a:rPr lang="en-US" dirty="0" smtClean="0"/>
              <a:t>ural </a:t>
            </a:r>
            <a:r>
              <a:rPr lang="en-US" dirty="0"/>
              <a:t>areas in </a:t>
            </a:r>
            <a:r>
              <a:rPr lang="en-US" dirty="0" err="1"/>
              <a:t>NorCA</a:t>
            </a:r>
            <a:r>
              <a:rPr lang="en-US" dirty="0"/>
              <a:t> receive smog from ozone plumes moving across the ocean from Asia</a:t>
            </a:r>
          </a:p>
        </p:txBody>
      </p:sp>
      <p:sp>
        <p:nvSpPr>
          <p:cNvPr id="8" name="Rectangle 7"/>
          <p:cNvSpPr/>
          <p:nvPr/>
        </p:nvSpPr>
        <p:spPr>
          <a:xfrm>
            <a:off x="4573959" y="2238437"/>
            <a:ext cx="4572000" cy="2862323"/>
          </a:xfrm>
          <a:prstGeom prst="rect">
            <a:avLst/>
          </a:prstGeom>
        </p:spPr>
        <p:txBody>
          <a:bodyPr>
            <a:spAutoFit/>
          </a:bodyPr>
          <a:lstStyle/>
          <a:p>
            <a:pPr marL="285750" indent="-285750">
              <a:buFont typeface="Courier New"/>
              <a:buChar char="o"/>
            </a:pPr>
            <a:r>
              <a:rPr lang="en-US" dirty="0"/>
              <a:t>e</a:t>
            </a:r>
            <a:r>
              <a:rPr lang="en-US" dirty="0" smtClean="0"/>
              <a:t>ffects</a:t>
            </a:r>
            <a:endParaRPr lang="en-US" dirty="0"/>
          </a:p>
          <a:p>
            <a:pPr marL="742950" lvl="1" indent="-285750">
              <a:buFont typeface="Wingdings" charset="2"/>
              <a:buChar char="Ø"/>
            </a:pPr>
            <a:r>
              <a:rPr lang="en-US" dirty="0"/>
              <a:t>d</a:t>
            </a:r>
            <a:r>
              <a:rPr lang="en-US" dirty="0" smtClean="0"/>
              <a:t>ifficulty breathing </a:t>
            </a:r>
            <a:endParaRPr lang="en-US" dirty="0"/>
          </a:p>
          <a:p>
            <a:pPr marL="742950" lvl="1" indent="-285750">
              <a:buFont typeface="Wingdings" charset="2"/>
              <a:buChar char="Ø"/>
            </a:pPr>
            <a:r>
              <a:rPr lang="en-US" dirty="0"/>
              <a:t>w</a:t>
            </a:r>
            <a:r>
              <a:rPr lang="en-US" dirty="0" smtClean="0"/>
              <a:t>orsening </a:t>
            </a:r>
            <a:r>
              <a:rPr lang="en-US" dirty="0"/>
              <a:t>of asthma</a:t>
            </a:r>
          </a:p>
          <a:p>
            <a:pPr marL="742950" lvl="1" indent="-285750">
              <a:buFont typeface="Wingdings" charset="2"/>
              <a:buChar char="Ø"/>
            </a:pPr>
            <a:r>
              <a:rPr lang="en-US" dirty="0" smtClean="0"/>
              <a:t>reduces </a:t>
            </a:r>
            <a:r>
              <a:rPr lang="en-US" dirty="0"/>
              <a:t>lung volume over long periods of </a:t>
            </a:r>
            <a:r>
              <a:rPr lang="en-US" dirty="0" smtClean="0"/>
              <a:t>time</a:t>
            </a:r>
            <a:endParaRPr lang="en-US" dirty="0"/>
          </a:p>
          <a:p>
            <a:pPr marL="742950" lvl="1" indent="-285750">
              <a:buFont typeface="Wingdings" charset="2"/>
              <a:buChar char="Ø"/>
            </a:pPr>
            <a:r>
              <a:rPr lang="en-US" dirty="0" smtClean="0"/>
              <a:t>reduces </a:t>
            </a:r>
            <a:r>
              <a:rPr lang="en-US" dirty="0"/>
              <a:t>photosynthesis, growth, and root </a:t>
            </a:r>
            <a:r>
              <a:rPr lang="en-US" dirty="0" smtClean="0"/>
              <a:t>development </a:t>
            </a:r>
            <a:r>
              <a:rPr lang="en-US" dirty="0"/>
              <a:t>in </a:t>
            </a:r>
            <a:r>
              <a:rPr lang="en-US" dirty="0" smtClean="0"/>
              <a:t>plants</a:t>
            </a:r>
          </a:p>
          <a:p>
            <a:pPr marL="742950" lvl="1" indent="-285750">
              <a:buFont typeface="Wingdings" charset="2"/>
              <a:buChar char="Ø"/>
            </a:pPr>
            <a:r>
              <a:rPr lang="en-US" dirty="0" smtClean="0"/>
              <a:t>marked </a:t>
            </a:r>
            <a:r>
              <a:rPr lang="en-US" dirty="0"/>
              <a:t>by bronze speckling on the upper leaf surface</a:t>
            </a:r>
          </a:p>
          <a:p>
            <a:pPr marL="857250" lvl="1" indent="-400050">
              <a:buFont typeface="+mj-lt"/>
              <a:buAutoNum type="romanLcPeriod"/>
            </a:pPr>
            <a:endParaRPr lang="en-US" dirty="0"/>
          </a:p>
        </p:txBody>
      </p:sp>
      <p:pic>
        <p:nvPicPr>
          <p:cNvPr id="3" name="Picture 2"/>
          <p:cNvPicPr>
            <a:picLocks noChangeAspect="1"/>
          </p:cNvPicPr>
          <p:nvPr/>
        </p:nvPicPr>
        <p:blipFill>
          <a:blip r:embed="rId2"/>
          <a:stretch>
            <a:fillRect/>
          </a:stretch>
        </p:blipFill>
        <p:spPr>
          <a:xfrm>
            <a:off x="4902385" y="200050"/>
            <a:ext cx="4064000" cy="2032000"/>
          </a:xfrm>
          <a:prstGeom prst="rect">
            <a:avLst/>
          </a:prstGeom>
        </p:spPr>
      </p:pic>
      <p:sp>
        <p:nvSpPr>
          <p:cNvPr id="5" name="TextBox 4"/>
          <p:cNvSpPr txBox="1"/>
          <p:nvPr/>
        </p:nvSpPr>
        <p:spPr>
          <a:xfrm>
            <a:off x="7471465" y="1979291"/>
            <a:ext cx="1494920" cy="215444"/>
          </a:xfrm>
          <a:prstGeom prst="rect">
            <a:avLst/>
          </a:prstGeom>
          <a:noFill/>
        </p:spPr>
        <p:txBody>
          <a:bodyPr wrap="none" rtlCol="0">
            <a:spAutoFit/>
          </a:bodyPr>
          <a:lstStyle/>
          <a:p>
            <a:r>
              <a:rPr lang="en-US" sz="800" dirty="0" smtClean="0">
                <a:solidFill>
                  <a:srgbClr val="FFFFFF"/>
                </a:solidFill>
              </a:rPr>
              <a:t>@union of concerned scientists</a:t>
            </a:r>
            <a:endParaRPr lang="en-US" sz="800" dirty="0">
              <a:solidFill>
                <a:srgbClr val="FFFFFF"/>
              </a:solidFill>
            </a:endParaRPr>
          </a:p>
        </p:txBody>
      </p:sp>
      <p:pic>
        <p:nvPicPr>
          <p:cNvPr id="7" name="Picture 6"/>
          <p:cNvPicPr>
            <a:picLocks noChangeAspect="1"/>
          </p:cNvPicPr>
          <p:nvPr/>
        </p:nvPicPr>
        <p:blipFill>
          <a:blip r:embed="rId3"/>
          <a:stretch>
            <a:fillRect/>
          </a:stretch>
        </p:blipFill>
        <p:spPr>
          <a:xfrm>
            <a:off x="5686196" y="4874675"/>
            <a:ext cx="3168875" cy="1672462"/>
          </a:xfrm>
          <a:prstGeom prst="rect">
            <a:avLst/>
          </a:prstGeom>
        </p:spPr>
      </p:pic>
      <p:sp>
        <p:nvSpPr>
          <p:cNvPr id="9" name="TextBox 8"/>
          <p:cNvSpPr txBox="1"/>
          <p:nvPr/>
        </p:nvSpPr>
        <p:spPr>
          <a:xfrm>
            <a:off x="7682955" y="6330590"/>
            <a:ext cx="1172116" cy="215444"/>
          </a:xfrm>
          <a:prstGeom prst="rect">
            <a:avLst/>
          </a:prstGeom>
          <a:noFill/>
        </p:spPr>
        <p:txBody>
          <a:bodyPr wrap="none" rtlCol="0">
            <a:spAutoFit/>
          </a:bodyPr>
          <a:lstStyle/>
          <a:p>
            <a:r>
              <a:rPr lang="en-US" sz="800" dirty="0" smtClean="0">
                <a:solidFill>
                  <a:srgbClr val="FFFFFF"/>
                </a:solidFill>
              </a:rPr>
              <a:t>@university of </a:t>
            </a:r>
            <a:r>
              <a:rPr lang="en-US" sz="800" dirty="0" err="1" smtClean="0">
                <a:solidFill>
                  <a:srgbClr val="FFFFFF"/>
                </a:solidFill>
              </a:rPr>
              <a:t>missouri</a:t>
            </a:r>
            <a:endParaRPr lang="en-US" sz="800" dirty="0">
              <a:solidFill>
                <a:srgbClr val="FFFFFF"/>
              </a:solidFill>
            </a:endParaRPr>
          </a:p>
        </p:txBody>
      </p:sp>
      <p:pic>
        <p:nvPicPr>
          <p:cNvPr id="10" name="Picture 9"/>
          <p:cNvPicPr>
            <a:picLocks noChangeAspect="1"/>
          </p:cNvPicPr>
          <p:nvPr/>
        </p:nvPicPr>
        <p:blipFill>
          <a:blip r:embed="rId4"/>
          <a:stretch>
            <a:fillRect/>
          </a:stretch>
        </p:blipFill>
        <p:spPr>
          <a:xfrm>
            <a:off x="1132537" y="2429890"/>
            <a:ext cx="2327670" cy="2444785"/>
          </a:xfrm>
          <a:prstGeom prst="rect">
            <a:avLst/>
          </a:prstGeom>
        </p:spPr>
      </p:pic>
      <p:sp>
        <p:nvSpPr>
          <p:cNvPr id="11" name="TextBox 10"/>
          <p:cNvSpPr txBox="1"/>
          <p:nvPr/>
        </p:nvSpPr>
        <p:spPr>
          <a:xfrm>
            <a:off x="2506100" y="4686540"/>
            <a:ext cx="954107"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g.krishnaswamy</a:t>
            </a:r>
            <a:endParaRPr lang="en-US" sz="800" dirty="0">
              <a:solidFill>
                <a:srgbClr val="FFFFFF"/>
              </a:solidFill>
            </a:endParaRPr>
          </a:p>
        </p:txBody>
      </p:sp>
      <p:pic>
        <p:nvPicPr>
          <p:cNvPr id="12" name="Picture 11"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7194" y="129096"/>
            <a:ext cx="4572000" cy="2031325"/>
          </a:xfrm>
          <a:prstGeom prst="rect">
            <a:avLst/>
          </a:prstGeom>
        </p:spPr>
        <p:txBody>
          <a:bodyPr>
            <a:spAutoFit/>
          </a:bodyPr>
          <a:lstStyle/>
          <a:p>
            <a:pPr marL="285750" indent="-285750">
              <a:buFont typeface="Arial"/>
              <a:buChar char="•"/>
            </a:pPr>
            <a:r>
              <a:rPr lang="en-US" dirty="0"/>
              <a:t>p</a:t>
            </a:r>
            <a:r>
              <a:rPr lang="en-US" dirty="0" smtClean="0"/>
              <a:t>articulate </a:t>
            </a:r>
            <a:r>
              <a:rPr lang="en-US" dirty="0"/>
              <a:t>matter</a:t>
            </a:r>
          </a:p>
          <a:p>
            <a:pPr marL="742950" lvl="1" indent="-285750">
              <a:buFont typeface="Courier New"/>
              <a:buChar char="o"/>
            </a:pPr>
            <a:r>
              <a:rPr lang="en-US" dirty="0"/>
              <a:t>c</a:t>
            </a:r>
            <a:r>
              <a:rPr lang="en-US" dirty="0" smtClean="0"/>
              <a:t>onsist </a:t>
            </a:r>
            <a:r>
              <a:rPr lang="en-US" dirty="0"/>
              <a:t>of many chemical constituents/fine particles from diverse sources</a:t>
            </a:r>
          </a:p>
          <a:p>
            <a:pPr marL="1314450" lvl="2" indent="-400050">
              <a:buFont typeface="Wingdings" charset="2"/>
              <a:buChar char="Ø"/>
            </a:pPr>
            <a:r>
              <a:rPr lang="en-US" dirty="0"/>
              <a:t>	w</a:t>
            </a:r>
            <a:r>
              <a:rPr lang="en-US" dirty="0" smtClean="0"/>
              <a:t>ood </a:t>
            </a:r>
            <a:r>
              <a:rPr lang="en-US" dirty="0"/>
              <a:t>burning</a:t>
            </a:r>
          </a:p>
          <a:p>
            <a:pPr marL="1314450" lvl="2" indent="-400050">
              <a:buFont typeface="Wingdings" charset="2"/>
              <a:buChar char="Ø"/>
            </a:pPr>
            <a:r>
              <a:rPr lang="en-US" dirty="0"/>
              <a:t>	d</a:t>
            </a:r>
            <a:r>
              <a:rPr lang="en-US" dirty="0" smtClean="0"/>
              <a:t>iesel </a:t>
            </a:r>
            <a:r>
              <a:rPr lang="en-US" dirty="0"/>
              <a:t>engine emissions</a:t>
            </a:r>
          </a:p>
          <a:p>
            <a:pPr marL="1314450" lvl="2" indent="-400050">
              <a:buFont typeface="Wingdings" charset="2"/>
              <a:buChar char="Ø"/>
            </a:pPr>
            <a:r>
              <a:rPr lang="en-US" dirty="0"/>
              <a:t>	r</a:t>
            </a:r>
            <a:r>
              <a:rPr lang="en-US" dirty="0" smtClean="0"/>
              <a:t>oad </a:t>
            </a:r>
            <a:r>
              <a:rPr lang="en-US" dirty="0"/>
              <a:t>and agricultural </a:t>
            </a:r>
            <a:r>
              <a:rPr lang="en-US" dirty="0" smtClean="0"/>
              <a:t>dust</a:t>
            </a:r>
            <a:endParaRPr lang="en-US" dirty="0"/>
          </a:p>
          <a:p>
            <a:pPr marL="1314450" lvl="2" indent="-400050">
              <a:buFont typeface="Wingdings" charset="2"/>
              <a:buChar char="Ø"/>
            </a:pPr>
            <a:r>
              <a:rPr lang="en-US" dirty="0"/>
              <a:t>	c</a:t>
            </a:r>
            <a:r>
              <a:rPr lang="en-US" dirty="0" smtClean="0"/>
              <a:t>oal </a:t>
            </a:r>
            <a:r>
              <a:rPr lang="en-US" dirty="0"/>
              <a:t>fired power </a:t>
            </a:r>
            <a:r>
              <a:rPr lang="en-US" dirty="0" smtClean="0"/>
              <a:t>plants</a:t>
            </a:r>
            <a:endParaRPr lang="en-US" dirty="0"/>
          </a:p>
        </p:txBody>
      </p:sp>
      <p:sp>
        <p:nvSpPr>
          <p:cNvPr id="6" name="Rectangle 5"/>
          <p:cNvSpPr/>
          <p:nvPr/>
        </p:nvSpPr>
        <p:spPr>
          <a:xfrm>
            <a:off x="4547676" y="3158842"/>
            <a:ext cx="4572000" cy="3139321"/>
          </a:xfrm>
          <a:prstGeom prst="rect">
            <a:avLst/>
          </a:prstGeom>
        </p:spPr>
        <p:txBody>
          <a:bodyPr>
            <a:spAutoFit/>
          </a:bodyPr>
          <a:lstStyle/>
          <a:p>
            <a:pPr marL="742950" lvl="1" indent="-285750">
              <a:buFont typeface="Courier New"/>
              <a:buChar char="o"/>
            </a:pPr>
            <a:r>
              <a:rPr lang="en-US" dirty="0"/>
              <a:t>e</a:t>
            </a:r>
            <a:r>
              <a:rPr lang="en-US" dirty="0" smtClean="0"/>
              <a:t>ffects </a:t>
            </a:r>
            <a:endParaRPr lang="en-US" dirty="0"/>
          </a:p>
          <a:p>
            <a:pPr marL="1314450" lvl="2" indent="-400050">
              <a:buFont typeface="Wingdings" charset="2"/>
              <a:buChar char="Ø"/>
            </a:pPr>
            <a:r>
              <a:rPr lang="en-US" dirty="0"/>
              <a:t>p</a:t>
            </a:r>
            <a:r>
              <a:rPr lang="en-US" dirty="0" smtClean="0"/>
              <a:t>remature </a:t>
            </a:r>
            <a:r>
              <a:rPr lang="en-US" dirty="0"/>
              <a:t>death in old or unhealthy populations</a:t>
            </a:r>
          </a:p>
          <a:p>
            <a:pPr marL="1314450" lvl="2" indent="-400050">
              <a:buFont typeface="Wingdings" charset="2"/>
              <a:buChar char="Ø"/>
            </a:pPr>
            <a:r>
              <a:rPr lang="en-US" dirty="0"/>
              <a:t>g</a:t>
            </a:r>
            <a:r>
              <a:rPr lang="en-US" dirty="0" smtClean="0"/>
              <a:t>enerally </a:t>
            </a:r>
            <a:r>
              <a:rPr lang="en-US" dirty="0"/>
              <a:t>not damaging to vegetation unless containing high levels of nitrogen</a:t>
            </a:r>
          </a:p>
          <a:p>
            <a:pPr marL="1314450" lvl="2" indent="-400050">
              <a:buFont typeface="Wingdings" charset="2"/>
              <a:buChar char="Ø"/>
            </a:pPr>
            <a:r>
              <a:rPr lang="en-US" dirty="0"/>
              <a:t>c</a:t>
            </a:r>
            <a:r>
              <a:rPr lang="en-US" dirty="0" smtClean="0"/>
              <a:t>ement </a:t>
            </a:r>
            <a:r>
              <a:rPr lang="en-US" dirty="0"/>
              <a:t>dust, which is alkaline and corrosive and particles mixed with heavy metals are hazard for grazing animals and consumers of milk and meat</a:t>
            </a:r>
          </a:p>
        </p:txBody>
      </p:sp>
      <p:pic>
        <p:nvPicPr>
          <p:cNvPr id="2" name="Picture 1"/>
          <p:cNvPicPr>
            <a:picLocks noChangeAspect="1"/>
          </p:cNvPicPr>
          <p:nvPr/>
        </p:nvPicPr>
        <p:blipFill>
          <a:blip r:embed="rId2"/>
          <a:stretch>
            <a:fillRect/>
          </a:stretch>
        </p:blipFill>
        <p:spPr>
          <a:xfrm>
            <a:off x="5582405" y="129096"/>
            <a:ext cx="3393411" cy="2545058"/>
          </a:xfrm>
          <a:prstGeom prst="rect">
            <a:avLst/>
          </a:prstGeom>
        </p:spPr>
      </p:pic>
      <p:sp>
        <p:nvSpPr>
          <p:cNvPr id="3" name="TextBox 2"/>
          <p:cNvSpPr txBox="1"/>
          <p:nvPr/>
        </p:nvSpPr>
        <p:spPr>
          <a:xfrm>
            <a:off x="5680648" y="129389"/>
            <a:ext cx="2025928" cy="369332"/>
          </a:xfrm>
          <a:prstGeom prst="rect">
            <a:avLst/>
          </a:prstGeom>
          <a:noFill/>
        </p:spPr>
        <p:txBody>
          <a:bodyPr wrap="none" rtlCol="0">
            <a:spAutoFit/>
          </a:bodyPr>
          <a:lstStyle/>
          <a:p>
            <a:r>
              <a:rPr lang="en-US" i="1" dirty="0" smtClean="0">
                <a:solidFill>
                  <a:srgbClr val="FFFFFF"/>
                </a:solidFill>
              </a:rPr>
              <a:t>Air pollution, China</a:t>
            </a:r>
            <a:endParaRPr lang="en-US" i="1" dirty="0">
              <a:solidFill>
                <a:srgbClr val="FFFFFF"/>
              </a:solidFill>
            </a:endParaRPr>
          </a:p>
        </p:txBody>
      </p:sp>
      <p:sp>
        <p:nvSpPr>
          <p:cNvPr id="7" name="TextBox 6"/>
          <p:cNvSpPr txBox="1"/>
          <p:nvPr/>
        </p:nvSpPr>
        <p:spPr>
          <a:xfrm>
            <a:off x="8507118" y="2458710"/>
            <a:ext cx="468698"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nasa</a:t>
            </a:r>
            <a:endParaRPr lang="en-US" sz="800" dirty="0">
              <a:solidFill>
                <a:srgbClr val="FFFFFF"/>
              </a:solidFill>
            </a:endParaRPr>
          </a:p>
        </p:txBody>
      </p:sp>
      <p:pic>
        <p:nvPicPr>
          <p:cNvPr id="8" name="Picture 7"/>
          <p:cNvPicPr>
            <a:picLocks noChangeAspect="1"/>
          </p:cNvPicPr>
          <p:nvPr/>
        </p:nvPicPr>
        <p:blipFill>
          <a:blip r:embed="rId3"/>
          <a:stretch>
            <a:fillRect/>
          </a:stretch>
        </p:blipFill>
        <p:spPr>
          <a:xfrm>
            <a:off x="1055662" y="3486551"/>
            <a:ext cx="3810000" cy="2540000"/>
          </a:xfrm>
          <a:prstGeom prst="rect">
            <a:avLst/>
          </a:prstGeom>
        </p:spPr>
      </p:pic>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8318" y="117418"/>
            <a:ext cx="4572000" cy="2585323"/>
          </a:xfrm>
          <a:prstGeom prst="rect">
            <a:avLst/>
          </a:prstGeom>
        </p:spPr>
        <p:txBody>
          <a:bodyPr>
            <a:spAutoFit/>
          </a:bodyPr>
          <a:lstStyle/>
          <a:p>
            <a:pPr marL="285750" indent="-285750">
              <a:buFont typeface="Arial"/>
              <a:buChar char="•"/>
            </a:pPr>
            <a:r>
              <a:rPr lang="en-US" dirty="0"/>
              <a:t>s</a:t>
            </a:r>
            <a:r>
              <a:rPr lang="en-US" dirty="0" smtClean="0"/>
              <a:t>ulfur </a:t>
            </a:r>
            <a:r>
              <a:rPr lang="en-US" dirty="0"/>
              <a:t>dioxide (SO</a:t>
            </a:r>
            <a:r>
              <a:rPr lang="en-US" baseline="-25000" dirty="0"/>
              <a:t>2</a:t>
            </a:r>
            <a:r>
              <a:rPr lang="en-US" dirty="0"/>
              <a:t>)</a:t>
            </a:r>
          </a:p>
          <a:p>
            <a:pPr marL="742950" lvl="1" indent="-285750">
              <a:buFont typeface="Courier New"/>
              <a:buChar char="o"/>
            </a:pPr>
            <a:r>
              <a:rPr lang="en-US" dirty="0"/>
              <a:t>	</a:t>
            </a:r>
            <a:r>
              <a:rPr lang="en-US" dirty="0" smtClean="0"/>
              <a:t>derived </a:t>
            </a:r>
            <a:r>
              <a:rPr lang="en-US" dirty="0"/>
              <a:t>from burning coal</a:t>
            </a:r>
          </a:p>
          <a:p>
            <a:pPr marL="742950" lvl="1" indent="-285750">
              <a:buFont typeface="Courier New"/>
              <a:buChar char="o"/>
            </a:pPr>
            <a:r>
              <a:rPr lang="en-US" dirty="0"/>
              <a:t>	</a:t>
            </a:r>
            <a:r>
              <a:rPr lang="en-US" dirty="0" smtClean="0"/>
              <a:t>effects</a:t>
            </a:r>
            <a:endParaRPr lang="en-US" dirty="0"/>
          </a:p>
          <a:p>
            <a:pPr marL="1314450" lvl="2" indent="-400050">
              <a:buFont typeface="Wingdings" charset="2"/>
              <a:buChar char="Ø"/>
            </a:pPr>
            <a:r>
              <a:rPr lang="en-US" dirty="0"/>
              <a:t>a</a:t>
            </a:r>
            <a:r>
              <a:rPr lang="en-US" dirty="0" smtClean="0"/>
              <a:t>sthma </a:t>
            </a:r>
            <a:r>
              <a:rPr lang="en-US" dirty="0"/>
              <a:t>attacks</a:t>
            </a:r>
          </a:p>
          <a:p>
            <a:pPr marL="1314450" lvl="2" indent="-400050">
              <a:buFont typeface="Wingdings" charset="2"/>
              <a:buChar char="Ø"/>
            </a:pPr>
            <a:r>
              <a:rPr lang="en-US" dirty="0"/>
              <a:t>a</a:t>
            </a:r>
            <a:r>
              <a:rPr lang="en-US" dirty="0" smtClean="0"/>
              <a:t>cid rain</a:t>
            </a:r>
            <a:endParaRPr lang="en-US" dirty="0"/>
          </a:p>
          <a:p>
            <a:pPr marL="1314450" lvl="2" indent="-400050">
              <a:buFont typeface="Wingdings" charset="2"/>
              <a:buChar char="Ø"/>
            </a:pPr>
            <a:r>
              <a:rPr lang="en-US" dirty="0"/>
              <a:t>p</a:t>
            </a:r>
            <a:r>
              <a:rPr lang="en-US" dirty="0" smtClean="0"/>
              <a:t>articularly </a:t>
            </a:r>
            <a:r>
              <a:rPr lang="en-US" dirty="0"/>
              <a:t>acute effects in Sierra Nevada, where pH buffering is weak</a:t>
            </a:r>
          </a:p>
          <a:p>
            <a:pPr marL="1314450" lvl="2" indent="-400050">
              <a:buFont typeface="Wingdings" charset="2"/>
              <a:buChar char="Ø"/>
            </a:pPr>
            <a:r>
              <a:rPr lang="en-US" dirty="0"/>
              <a:t>v</a:t>
            </a:r>
            <a:r>
              <a:rPr lang="en-US" dirty="0" smtClean="0"/>
              <a:t>isibility </a:t>
            </a:r>
            <a:r>
              <a:rPr lang="en-US" dirty="0"/>
              <a:t>degradation</a:t>
            </a:r>
          </a:p>
        </p:txBody>
      </p:sp>
      <p:sp>
        <p:nvSpPr>
          <p:cNvPr id="6" name="Rectangle 5"/>
          <p:cNvSpPr/>
          <p:nvPr/>
        </p:nvSpPr>
        <p:spPr>
          <a:xfrm>
            <a:off x="5516783" y="2470979"/>
            <a:ext cx="3602892" cy="3139321"/>
          </a:xfrm>
          <a:prstGeom prst="rect">
            <a:avLst/>
          </a:prstGeom>
        </p:spPr>
        <p:txBody>
          <a:bodyPr wrap="square">
            <a:spAutoFit/>
          </a:bodyPr>
          <a:lstStyle/>
          <a:p>
            <a:pPr marL="285750" indent="-285750">
              <a:buFont typeface="Arial"/>
              <a:buChar char="•"/>
            </a:pPr>
            <a:r>
              <a:rPr lang="en-US" dirty="0"/>
              <a:t>c</a:t>
            </a:r>
            <a:r>
              <a:rPr lang="en-US" dirty="0" smtClean="0"/>
              <a:t>arbon </a:t>
            </a:r>
            <a:r>
              <a:rPr lang="en-US" dirty="0"/>
              <a:t>monoxide</a:t>
            </a:r>
          </a:p>
          <a:p>
            <a:pPr marL="742950" lvl="1" indent="-285750">
              <a:buFont typeface="Courier New"/>
              <a:buChar char="o"/>
            </a:pPr>
            <a:r>
              <a:rPr lang="en-US" dirty="0"/>
              <a:t>b</a:t>
            </a:r>
            <a:r>
              <a:rPr lang="en-US" dirty="0" smtClean="0"/>
              <a:t>yproduct </a:t>
            </a:r>
            <a:r>
              <a:rPr lang="en-US" dirty="0"/>
              <a:t>of incomplete combustion</a:t>
            </a:r>
          </a:p>
          <a:p>
            <a:pPr marL="742950" lvl="1" indent="-285750">
              <a:buFont typeface="Courier New"/>
              <a:buChar char="o"/>
            </a:pPr>
            <a:r>
              <a:rPr lang="en-US" dirty="0"/>
              <a:t>a</a:t>
            </a:r>
            <a:r>
              <a:rPr lang="en-US" dirty="0" smtClean="0"/>
              <a:t>utomobile </a:t>
            </a:r>
            <a:r>
              <a:rPr lang="en-US" dirty="0"/>
              <a:t>engines</a:t>
            </a:r>
          </a:p>
          <a:p>
            <a:pPr marL="742950" lvl="1" indent="-285750">
              <a:buFont typeface="Courier New"/>
              <a:buChar char="o"/>
            </a:pPr>
            <a:r>
              <a:rPr lang="en-US" dirty="0"/>
              <a:t>c</a:t>
            </a:r>
            <a:r>
              <a:rPr lang="en-US" dirty="0" smtClean="0"/>
              <a:t>ampfires</a:t>
            </a:r>
            <a:endParaRPr lang="en-US" dirty="0"/>
          </a:p>
          <a:p>
            <a:pPr marL="742950" lvl="1" indent="-285750">
              <a:buFont typeface="Courier New"/>
              <a:buChar char="o"/>
            </a:pPr>
            <a:r>
              <a:rPr lang="en-US" dirty="0"/>
              <a:t>o</a:t>
            </a:r>
            <a:r>
              <a:rPr lang="en-US" dirty="0" smtClean="0"/>
              <a:t>ther </a:t>
            </a:r>
            <a:r>
              <a:rPr lang="en-US" dirty="0"/>
              <a:t>sorts of biomass burning </a:t>
            </a:r>
          </a:p>
          <a:p>
            <a:pPr marL="742950" lvl="1" indent="-285750">
              <a:buFont typeface="Courier New"/>
              <a:buChar char="o"/>
            </a:pPr>
            <a:r>
              <a:rPr lang="en-US" dirty="0"/>
              <a:t>a</a:t>
            </a:r>
            <a:r>
              <a:rPr lang="en-US" dirty="0" smtClean="0"/>
              <a:t>ccumulates </a:t>
            </a:r>
            <a:r>
              <a:rPr lang="en-US" dirty="0"/>
              <a:t>in valleys with little air movement, in caves, enclosed tents or </a:t>
            </a:r>
            <a:r>
              <a:rPr lang="en-US" dirty="0" smtClean="0"/>
              <a:t>automobiles</a:t>
            </a:r>
            <a:endParaRPr lang="en-US" dirty="0"/>
          </a:p>
        </p:txBody>
      </p:sp>
      <p:sp>
        <p:nvSpPr>
          <p:cNvPr id="7" name="Rectangle 6"/>
          <p:cNvSpPr/>
          <p:nvPr/>
        </p:nvSpPr>
        <p:spPr>
          <a:xfrm>
            <a:off x="1152300" y="5280868"/>
            <a:ext cx="4572000" cy="1200329"/>
          </a:xfrm>
          <a:prstGeom prst="rect">
            <a:avLst/>
          </a:prstGeom>
        </p:spPr>
        <p:txBody>
          <a:bodyPr>
            <a:spAutoFit/>
          </a:bodyPr>
          <a:lstStyle/>
          <a:p>
            <a:pPr marL="285750" indent="-285750">
              <a:buFont typeface="Courier New"/>
              <a:buChar char="o"/>
            </a:pPr>
            <a:r>
              <a:rPr lang="en-US" dirty="0"/>
              <a:t>e</a:t>
            </a:r>
            <a:r>
              <a:rPr lang="en-US" dirty="0" smtClean="0"/>
              <a:t>ffects</a:t>
            </a:r>
            <a:endParaRPr lang="en-US" dirty="0"/>
          </a:p>
          <a:p>
            <a:pPr marL="857250" lvl="1" indent="-400050">
              <a:buFont typeface="Wingdings" charset="2"/>
              <a:buChar char="Ø"/>
            </a:pPr>
            <a:r>
              <a:rPr lang="en-US" dirty="0"/>
              <a:t>n</a:t>
            </a:r>
            <a:r>
              <a:rPr lang="en-US" dirty="0" smtClean="0"/>
              <a:t>ot </a:t>
            </a:r>
            <a:r>
              <a:rPr lang="en-US" dirty="0"/>
              <a:t>harmful to plants</a:t>
            </a:r>
          </a:p>
          <a:p>
            <a:pPr marL="857250" lvl="1" indent="-400050">
              <a:buFont typeface="Wingdings" charset="2"/>
              <a:buChar char="Ø"/>
            </a:pPr>
            <a:r>
              <a:rPr lang="en-US" dirty="0"/>
              <a:t>h</a:t>
            </a:r>
            <a:r>
              <a:rPr lang="en-US" dirty="0" smtClean="0"/>
              <a:t>eadache</a:t>
            </a:r>
            <a:r>
              <a:rPr lang="en-US" dirty="0"/>
              <a:t>, chest pain, even rapid death in humans</a:t>
            </a:r>
          </a:p>
        </p:txBody>
      </p:sp>
      <p:pic>
        <p:nvPicPr>
          <p:cNvPr id="2" name="Picture 1"/>
          <p:cNvPicPr>
            <a:picLocks noChangeAspect="1"/>
          </p:cNvPicPr>
          <p:nvPr/>
        </p:nvPicPr>
        <p:blipFill>
          <a:blip r:embed="rId2"/>
          <a:stretch>
            <a:fillRect/>
          </a:stretch>
        </p:blipFill>
        <p:spPr>
          <a:xfrm>
            <a:off x="5160439" y="233442"/>
            <a:ext cx="3729229" cy="2237537"/>
          </a:xfrm>
          <a:prstGeom prst="rect">
            <a:avLst/>
          </a:prstGeom>
        </p:spPr>
      </p:pic>
      <p:sp>
        <p:nvSpPr>
          <p:cNvPr id="3" name="TextBox 2"/>
          <p:cNvSpPr txBox="1"/>
          <p:nvPr/>
        </p:nvSpPr>
        <p:spPr>
          <a:xfrm>
            <a:off x="8192041" y="2255535"/>
            <a:ext cx="697627"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phil</a:t>
            </a:r>
            <a:r>
              <a:rPr lang="en-US" sz="800" dirty="0" smtClean="0">
                <a:solidFill>
                  <a:srgbClr val="FFFFFF"/>
                </a:solidFill>
              </a:rPr>
              <a:t> noble</a:t>
            </a:r>
            <a:endParaRPr lang="en-US" sz="800" dirty="0">
              <a:solidFill>
                <a:srgbClr val="FFFFFF"/>
              </a:solidFill>
            </a:endParaRPr>
          </a:p>
        </p:txBody>
      </p:sp>
      <p:pic>
        <p:nvPicPr>
          <p:cNvPr id="8" name="Picture 7"/>
          <p:cNvPicPr>
            <a:picLocks noChangeAspect="1"/>
          </p:cNvPicPr>
          <p:nvPr/>
        </p:nvPicPr>
        <p:blipFill>
          <a:blip r:embed="rId3"/>
          <a:stretch>
            <a:fillRect/>
          </a:stretch>
        </p:blipFill>
        <p:spPr>
          <a:xfrm>
            <a:off x="1043030" y="2702741"/>
            <a:ext cx="2867540" cy="2509098"/>
          </a:xfrm>
          <a:prstGeom prst="rect">
            <a:avLst/>
          </a:prstGeom>
        </p:spPr>
      </p:pic>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9950" y="382013"/>
            <a:ext cx="4588495" cy="2585323"/>
          </a:xfrm>
          <a:prstGeom prst="rect">
            <a:avLst/>
          </a:prstGeom>
        </p:spPr>
        <p:txBody>
          <a:bodyPr wrap="square">
            <a:spAutoFit/>
          </a:bodyPr>
          <a:lstStyle/>
          <a:p>
            <a:r>
              <a:rPr lang="en-US" b="1" dirty="0"/>
              <a:t>Sources of Energy</a:t>
            </a:r>
            <a:endParaRPr lang="en-US" dirty="0"/>
          </a:p>
          <a:p>
            <a:pPr marL="800100" lvl="1" indent="-342900">
              <a:buFont typeface="+mj-lt"/>
              <a:buAutoNum type="alphaLcPeriod"/>
            </a:pPr>
            <a:r>
              <a:rPr lang="en-US" dirty="0"/>
              <a:t>e</a:t>
            </a:r>
            <a:r>
              <a:rPr lang="en-US" dirty="0" smtClean="0"/>
              <a:t>nergy </a:t>
            </a:r>
            <a:r>
              <a:rPr lang="en-US" dirty="0"/>
              <a:t>from within the Earth</a:t>
            </a:r>
          </a:p>
          <a:p>
            <a:pPr marL="1257300" lvl="2" indent="-342900">
              <a:buFont typeface="Courier New"/>
              <a:buChar char="o"/>
            </a:pPr>
            <a:r>
              <a:rPr lang="en-US" dirty="0"/>
              <a:t>p</a:t>
            </a:r>
            <a:r>
              <a:rPr lang="en-US" dirty="0" smtClean="0"/>
              <a:t>rimordial </a:t>
            </a:r>
            <a:r>
              <a:rPr lang="en-US" dirty="0"/>
              <a:t>heat</a:t>
            </a:r>
          </a:p>
          <a:p>
            <a:pPr marL="1657350" lvl="3" indent="-285750">
              <a:buFont typeface="Arial"/>
              <a:buChar char="•"/>
            </a:pPr>
            <a:r>
              <a:rPr lang="en-US" dirty="0"/>
              <a:t>e</a:t>
            </a:r>
            <a:r>
              <a:rPr lang="en-US" dirty="0" smtClean="0"/>
              <a:t>arth </a:t>
            </a:r>
            <a:r>
              <a:rPr lang="en-US" dirty="0"/>
              <a:t>was formed 4.6 billion years ago by bits of rock and dust coalescing </a:t>
            </a:r>
          </a:p>
          <a:p>
            <a:pPr marL="2228850" lvl="4" indent="-400050">
              <a:buSzPct val="100000"/>
              <a:buFont typeface="Wingdings" charset="2"/>
              <a:buChar char="Ø"/>
            </a:pPr>
            <a:r>
              <a:rPr lang="en-US" dirty="0"/>
              <a:t>e</a:t>
            </a:r>
            <a:r>
              <a:rPr lang="en-US" dirty="0" smtClean="0"/>
              <a:t>ach </a:t>
            </a:r>
            <a:r>
              <a:rPr lang="en-US" dirty="0"/>
              <a:t>bit of rock contained certain amount of energy</a:t>
            </a:r>
          </a:p>
        </p:txBody>
      </p:sp>
      <p:pic>
        <p:nvPicPr>
          <p:cNvPr id="6" name="Picture 5"/>
          <p:cNvPicPr>
            <a:picLocks noChangeAspect="1"/>
          </p:cNvPicPr>
          <p:nvPr/>
        </p:nvPicPr>
        <p:blipFill>
          <a:blip r:embed="rId2"/>
          <a:stretch>
            <a:fillRect/>
          </a:stretch>
        </p:blipFill>
        <p:spPr>
          <a:xfrm>
            <a:off x="5678934" y="780514"/>
            <a:ext cx="3316249" cy="1792567"/>
          </a:xfrm>
          <a:prstGeom prst="rect">
            <a:avLst/>
          </a:prstGeom>
        </p:spPr>
      </p:pic>
      <p:sp>
        <p:nvSpPr>
          <p:cNvPr id="7" name="Rectangle 6"/>
          <p:cNvSpPr/>
          <p:nvPr/>
        </p:nvSpPr>
        <p:spPr>
          <a:xfrm>
            <a:off x="5394630" y="2967336"/>
            <a:ext cx="3600553" cy="1477328"/>
          </a:xfrm>
          <a:prstGeom prst="rect">
            <a:avLst/>
          </a:prstGeom>
        </p:spPr>
        <p:txBody>
          <a:bodyPr wrap="square">
            <a:spAutoFit/>
          </a:bodyPr>
          <a:lstStyle/>
          <a:p>
            <a:pPr marL="285750" lvl="0" indent="-285750">
              <a:buFont typeface="Wingdings" charset="2"/>
              <a:buChar char="Ø"/>
            </a:pPr>
            <a:r>
              <a:rPr lang="en-US" dirty="0" smtClean="0"/>
              <a:t> as </a:t>
            </a:r>
            <a:r>
              <a:rPr lang="en-US" dirty="0"/>
              <a:t>rocks coalesced, some of the 	</a:t>
            </a:r>
            <a:r>
              <a:rPr lang="en-US" dirty="0" smtClean="0"/>
              <a:t>energy </a:t>
            </a:r>
            <a:r>
              <a:rPr lang="en-US" dirty="0"/>
              <a:t>was </a:t>
            </a:r>
            <a:r>
              <a:rPr lang="en-US" dirty="0" smtClean="0"/>
              <a:t>trapped</a:t>
            </a:r>
          </a:p>
          <a:p>
            <a:pPr marL="285750" lvl="0" indent="-285750">
              <a:buFont typeface="Wingdings" charset="2"/>
              <a:buChar char="Ø"/>
            </a:pPr>
            <a:r>
              <a:rPr lang="en-US" dirty="0"/>
              <a:t>t</a:t>
            </a:r>
            <a:r>
              <a:rPr lang="en-US" dirty="0" smtClean="0"/>
              <a:t>his </a:t>
            </a:r>
            <a:r>
              <a:rPr lang="en-US" dirty="0"/>
              <a:t>energy melted superior layers of rock to form mantle</a:t>
            </a:r>
          </a:p>
          <a:p>
            <a:endParaRPr lang="en-US" dirty="0"/>
          </a:p>
        </p:txBody>
      </p:sp>
      <p:pic>
        <p:nvPicPr>
          <p:cNvPr id="8" name="Picture 7"/>
          <p:cNvPicPr>
            <a:picLocks noChangeAspect="1"/>
          </p:cNvPicPr>
          <p:nvPr/>
        </p:nvPicPr>
        <p:blipFill>
          <a:blip r:embed="rId3"/>
          <a:stretch>
            <a:fillRect/>
          </a:stretch>
        </p:blipFill>
        <p:spPr>
          <a:xfrm>
            <a:off x="1158938" y="2967336"/>
            <a:ext cx="3359486" cy="2099679"/>
          </a:xfrm>
          <a:prstGeom prst="rect">
            <a:avLst/>
          </a:prstGeom>
        </p:spPr>
      </p:pic>
      <p:sp>
        <p:nvSpPr>
          <p:cNvPr id="9" name="Rectangle 8"/>
          <p:cNvSpPr/>
          <p:nvPr/>
        </p:nvSpPr>
        <p:spPr>
          <a:xfrm>
            <a:off x="1328225" y="5103673"/>
            <a:ext cx="4572000" cy="1754327"/>
          </a:xfrm>
          <a:prstGeom prst="rect">
            <a:avLst/>
          </a:prstGeom>
        </p:spPr>
        <p:txBody>
          <a:bodyPr>
            <a:spAutoFit/>
          </a:bodyPr>
          <a:lstStyle/>
          <a:p>
            <a:pPr marL="342900" indent="-342900">
              <a:buAutoNum type="alphaLcPeriod" startAt="2"/>
            </a:pPr>
            <a:r>
              <a:rPr lang="en-US" dirty="0" smtClean="0"/>
              <a:t>energy </a:t>
            </a:r>
            <a:r>
              <a:rPr lang="en-US" dirty="0"/>
              <a:t>from the sun</a:t>
            </a:r>
          </a:p>
          <a:p>
            <a:pPr marL="800100" lvl="1" indent="-342900">
              <a:buFont typeface="Courier New"/>
              <a:buChar char="o"/>
            </a:pPr>
            <a:r>
              <a:rPr lang="en-US" dirty="0"/>
              <a:t>g</a:t>
            </a:r>
            <a:r>
              <a:rPr lang="en-US" dirty="0" smtClean="0"/>
              <a:t>iant </a:t>
            </a:r>
            <a:r>
              <a:rPr lang="en-US" dirty="0"/>
              <a:t>ball of gasses undergoing continuous fusion reactions</a:t>
            </a:r>
          </a:p>
          <a:p>
            <a:pPr marL="800100" lvl="1" indent="-342900">
              <a:buFont typeface="Courier New"/>
              <a:buChar char="o"/>
            </a:pPr>
            <a:r>
              <a:rPr lang="en-US" dirty="0"/>
              <a:t>r</a:t>
            </a:r>
            <a:r>
              <a:rPr lang="en-US" dirty="0" smtClean="0"/>
              <a:t>eleases </a:t>
            </a:r>
            <a:r>
              <a:rPr lang="en-US" dirty="0"/>
              <a:t>electromagnetic energy</a:t>
            </a:r>
          </a:p>
          <a:p>
            <a:pPr marL="800100" lvl="1" indent="-342900">
              <a:buFont typeface="Courier New"/>
              <a:buChar char="o"/>
            </a:pPr>
            <a:r>
              <a:rPr lang="en-US" dirty="0"/>
              <a:t>c</a:t>
            </a:r>
            <a:r>
              <a:rPr lang="en-US" dirty="0" smtClean="0"/>
              <a:t>aptured </a:t>
            </a:r>
            <a:r>
              <a:rPr lang="en-US" dirty="0"/>
              <a:t>by photosynthetic organisms on Earth</a:t>
            </a:r>
          </a:p>
        </p:txBody>
      </p:sp>
      <p:pic>
        <p:nvPicPr>
          <p:cNvPr id="10" name="Picture 9"/>
          <p:cNvPicPr>
            <a:picLocks noChangeAspect="1"/>
          </p:cNvPicPr>
          <p:nvPr/>
        </p:nvPicPr>
        <p:blipFill>
          <a:blip r:embed="rId4"/>
          <a:stretch>
            <a:fillRect/>
          </a:stretch>
        </p:blipFill>
        <p:spPr>
          <a:xfrm>
            <a:off x="5902641" y="4444664"/>
            <a:ext cx="3092542" cy="2282165"/>
          </a:xfrm>
          <a:prstGeom prst="rect">
            <a:avLst/>
          </a:prstGeom>
        </p:spPr>
      </p:pic>
      <p:pic>
        <p:nvPicPr>
          <p:cNvPr id="11" name="Picture 10"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11000533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9284" y="654702"/>
            <a:ext cx="4572000" cy="923330"/>
          </a:xfrm>
          <a:prstGeom prst="rect">
            <a:avLst/>
          </a:prstGeom>
        </p:spPr>
        <p:txBody>
          <a:bodyPr>
            <a:spAutoFit/>
          </a:bodyPr>
          <a:lstStyle/>
          <a:p>
            <a:pPr marL="285750" indent="-285750">
              <a:buFont typeface="Arial"/>
              <a:buChar char="•"/>
            </a:pPr>
            <a:r>
              <a:rPr lang="en-US" dirty="0"/>
              <a:t>c</a:t>
            </a:r>
            <a:r>
              <a:rPr lang="en-US" dirty="0" smtClean="0"/>
              <a:t>arbon </a:t>
            </a:r>
            <a:r>
              <a:rPr lang="en-US" dirty="0"/>
              <a:t>dioxide (CO</a:t>
            </a:r>
            <a:r>
              <a:rPr lang="en-US" baseline="-25000" dirty="0"/>
              <a:t>2</a:t>
            </a:r>
            <a:r>
              <a:rPr lang="en-US" dirty="0"/>
              <a:t>)</a:t>
            </a:r>
          </a:p>
          <a:p>
            <a:pPr marL="742950" lvl="1" indent="-285750">
              <a:buFont typeface="Courier New"/>
              <a:buChar char="o"/>
            </a:pPr>
            <a:r>
              <a:rPr lang="en-US" dirty="0"/>
              <a:t>	</a:t>
            </a:r>
            <a:r>
              <a:rPr lang="en-US" dirty="0" smtClean="0"/>
              <a:t>primarily </a:t>
            </a:r>
            <a:r>
              <a:rPr lang="en-US" dirty="0"/>
              <a:t>from vehicle exhaust</a:t>
            </a:r>
          </a:p>
          <a:p>
            <a:r>
              <a:rPr lang="en-US" dirty="0"/>
              <a:t>	</a:t>
            </a:r>
          </a:p>
        </p:txBody>
      </p:sp>
      <p:sp>
        <p:nvSpPr>
          <p:cNvPr id="6" name="Rectangle 5"/>
          <p:cNvSpPr/>
          <p:nvPr/>
        </p:nvSpPr>
        <p:spPr>
          <a:xfrm>
            <a:off x="4572000" y="2298240"/>
            <a:ext cx="4572000" cy="2308324"/>
          </a:xfrm>
          <a:prstGeom prst="rect">
            <a:avLst/>
          </a:prstGeom>
        </p:spPr>
        <p:txBody>
          <a:bodyPr>
            <a:spAutoFit/>
          </a:bodyPr>
          <a:lstStyle/>
          <a:p>
            <a:pPr marL="285750" indent="-285750">
              <a:buFont typeface="Courier New"/>
              <a:buChar char="o"/>
            </a:pPr>
            <a:r>
              <a:rPr lang="en-US" dirty="0"/>
              <a:t>e</a:t>
            </a:r>
            <a:r>
              <a:rPr lang="en-US" dirty="0" smtClean="0"/>
              <a:t>ffects</a:t>
            </a:r>
            <a:endParaRPr lang="en-US" dirty="0"/>
          </a:p>
          <a:p>
            <a:pPr marL="857250" lvl="1" indent="-400050">
              <a:buFont typeface="Wingdings" charset="2"/>
              <a:buChar char="Ø"/>
            </a:pPr>
            <a:r>
              <a:rPr lang="en-US" dirty="0"/>
              <a:t>w</a:t>
            </a:r>
            <a:r>
              <a:rPr lang="en-US" dirty="0" smtClean="0"/>
              <a:t>armer </a:t>
            </a:r>
            <a:r>
              <a:rPr lang="en-US" dirty="0"/>
              <a:t>temperatures</a:t>
            </a:r>
          </a:p>
          <a:p>
            <a:pPr marL="857250" lvl="1" indent="-400050">
              <a:buFont typeface="Wingdings" charset="2"/>
              <a:buChar char="Ø"/>
            </a:pPr>
            <a:r>
              <a:rPr lang="en-US" dirty="0" smtClean="0"/>
              <a:t>exacerbates </a:t>
            </a:r>
            <a:r>
              <a:rPr lang="en-US" dirty="0"/>
              <a:t>ozone air pollution </a:t>
            </a:r>
          </a:p>
          <a:p>
            <a:pPr marL="857250" lvl="1" indent="-400050">
              <a:buFont typeface="Wingdings" charset="2"/>
              <a:buChar char="Ø"/>
            </a:pPr>
            <a:r>
              <a:rPr lang="en-US" dirty="0" smtClean="0"/>
              <a:t>increases </a:t>
            </a:r>
            <a:r>
              <a:rPr lang="en-US" dirty="0"/>
              <a:t>risk of wildfire, extension of </a:t>
            </a:r>
            <a:r>
              <a:rPr lang="en-US" dirty="0" smtClean="0"/>
              <a:t>fire season</a:t>
            </a:r>
            <a:endParaRPr lang="en-US" dirty="0"/>
          </a:p>
          <a:p>
            <a:pPr marL="857250" lvl="1" indent="-400050">
              <a:buFont typeface="Wingdings" charset="2"/>
              <a:buChar char="Ø"/>
            </a:pPr>
            <a:r>
              <a:rPr lang="en-US" dirty="0" smtClean="0"/>
              <a:t>further </a:t>
            </a:r>
            <a:r>
              <a:rPr lang="en-US" dirty="0"/>
              <a:t>increases particulate matter and ozone concentrations in  downwind communities</a:t>
            </a:r>
          </a:p>
        </p:txBody>
      </p:sp>
      <p:pic>
        <p:nvPicPr>
          <p:cNvPr id="2" name="Picture 1"/>
          <p:cNvPicPr>
            <a:picLocks noChangeAspect="1"/>
          </p:cNvPicPr>
          <p:nvPr/>
        </p:nvPicPr>
        <p:blipFill>
          <a:blip r:embed="rId2"/>
          <a:stretch>
            <a:fillRect/>
          </a:stretch>
        </p:blipFill>
        <p:spPr>
          <a:xfrm>
            <a:off x="6704803" y="150200"/>
            <a:ext cx="2259268" cy="1870674"/>
          </a:xfrm>
          <a:prstGeom prst="rect">
            <a:avLst/>
          </a:prstGeom>
        </p:spPr>
      </p:pic>
      <p:pic>
        <p:nvPicPr>
          <p:cNvPr id="3" name="Picture 2"/>
          <p:cNvPicPr>
            <a:picLocks noChangeAspect="1"/>
          </p:cNvPicPr>
          <p:nvPr/>
        </p:nvPicPr>
        <p:blipFill>
          <a:blip r:embed="rId3"/>
          <a:stretch>
            <a:fillRect/>
          </a:stretch>
        </p:blipFill>
        <p:spPr>
          <a:xfrm>
            <a:off x="729284" y="2143765"/>
            <a:ext cx="3513772" cy="2635329"/>
          </a:xfrm>
          <a:prstGeom prst="rect">
            <a:avLst/>
          </a:prstGeom>
        </p:spPr>
      </p:pic>
      <p:pic>
        <p:nvPicPr>
          <p:cNvPr id="8" name="Picture 7"/>
          <p:cNvPicPr>
            <a:picLocks noChangeAspect="1"/>
          </p:cNvPicPr>
          <p:nvPr/>
        </p:nvPicPr>
        <p:blipFill>
          <a:blip r:embed="rId4"/>
          <a:stretch>
            <a:fillRect/>
          </a:stretch>
        </p:blipFill>
        <p:spPr>
          <a:xfrm>
            <a:off x="6206962" y="4779094"/>
            <a:ext cx="2757109" cy="1873492"/>
          </a:xfrm>
          <a:prstGeom prst="rect">
            <a:avLst/>
          </a:prstGeom>
        </p:spPr>
      </p:pic>
      <p:sp>
        <p:nvSpPr>
          <p:cNvPr id="9" name="TextBox 8"/>
          <p:cNvSpPr txBox="1"/>
          <p:nvPr/>
        </p:nvSpPr>
        <p:spPr>
          <a:xfrm>
            <a:off x="8373545" y="6437142"/>
            <a:ext cx="590526" cy="215444"/>
          </a:xfrm>
          <a:prstGeom prst="rect">
            <a:avLst/>
          </a:prstGeom>
          <a:noFill/>
        </p:spPr>
        <p:txBody>
          <a:bodyPr wrap="none" rtlCol="0">
            <a:spAutoFit/>
          </a:bodyPr>
          <a:lstStyle/>
          <a:p>
            <a:r>
              <a:rPr lang="en-US" sz="800" dirty="0" smtClean="0">
                <a:solidFill>
                  <a:srgbClr val="FFFFFF"/>
                </a:solidFill>
              </a:rPr>
              <a:t>@</a:t>
            </a:r>
            <a:r>
              <a:rPr lang="en-US" sz="800" dirty="0" err="1" smtClean="0">
                <a:solidFill>
                  <a:srgbClr val="FFFFFF"/>
                </a:solidFill>
              </a:rPr>
              <a:t>webmd</a:t>
            </a:r>
            <a:endParaRPr lang="en-US" sz="800" dirty="0">
              <a:solidFill>
                <a:srgbClr val="FFFFFF"/>
              </a:solidFill>
            </a:endParaRPr>
          </a:p>
        </p:txBody>
      </p:sp>
      <p:pic>
        <p:nvPicPr>
          <p:cNvPr id="10" name="Picture 9"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38200" y="262930"/>
            <a:ext cx="4572000" cy="2031325"/>
          </a:xfrm>
          <a:prstGeom prst="rect">
            <a:avLst/>
          </a:prstGeom>
        </p:spPr>
        <p:txBody>
          <a:bodyPr>
            <a:spAutoFit/>
          </a:bodyPr>
          <a:lstStyle/>
          <a:p>
            <a:r>
              <a:rPr lang="en-US" b="1" dirty="0">
                <a:solidFill>
                  <a:srgbClr val="FFFFFF"/>
                </a:solidFill>
              </a:rPr>
              <a:t>Solid Waste</a:t>
            </a:r>
            <a:endParaRPr lang="en-US" dirty="0">
              <a:solidFill>
                <a:srgbClr val="FFFFFF"/>
              </a:solidFill>
            </a:endParaRPr>
          </a:p>
          <a:p>
            <a:r>
              <a:rPr lang="en-US" dirty="0">
                <a:solidFill>
                  <a:srgbClr val="FFFFFF"/>
                </a:solidFill>
              </a:rPr>
              <a:t>In nature, there is no such thing as waste</a:t>
            </a:r>
          </a:p>
          <a:p>
            <a:pPr marL="742950" lvl="1" indent="-285750">
              <a:buFont typeface="Arial"/>
              <a:buChar char="•"/>
            </a:pPr>
            <a:r>
              <a:rPr lang="en-US" dirty="0">
                <a:solidFill>
                  <a:srgbClr val="FFFFFF"/>
                </a:solidFill>
              </a:rPr>
              <a:t>	</a:t>
            </a:r>
            <a:r>
              <a:rPr lang="en-US" dirty="0" smtClean="0">
                <a:solidFill>
                  <a:srgbClr val="FFFFFF"/>
                </a:solidFill>
              </a:rPr>
              <a:t>a </a:t>
            </a:r>
            <a:r>
              <a:rPr lang="en-US" dirty="0">
                <a:solidFill>
                  <a:srgbClr val="FFFFFF"/>
                </a:solidFill>
              </a:rPr>
              <a:t>tree dies and decomposes</a:t>
            </a:r>
          </a:p>
          <a:p>
            <a:pPr marL="742950" lvl="1" indent="-285750">
              <a:buFont typeface="Arial"/>
              <a:buChar char="•"/>
            </a:pPr>
            <a:r>
              <a:rPr lang="en-US" dirty="0">
                <a:solidFill>
                  <a:srgbClr val="FFFFFF"/>
                </a:solidFill>
              </a:rPr>
              <a:t>	</a:t>
            </a:r>
            <a:r>
              <a:rPr lang="en-US" dirty="0" smtClean="0">
                <a:solidFill>
                  <a:srgbClr val="FFFFFF"/>
                </a:solidFill>
              </a:rPr>
              <a:t>becomes </a:t>
            </a:r>
            <a:r>
              <a:rPr lang="en-US" dirty="0">
                <a:solidFill>
                  <a:srgbClr val="FFFFFF"/>
                </a:solidFill>
              </a:rPr>
              <a:t>food for fungi</a:t>
            </a:r>
          </a:p>
          <a:p>
            <a:pPr marL="742950" lvl="1" indent="-285750">
              <a:buFont typeface="Arial"/>
              <a:buChar char="•"/>
            </a:pPr>
            <a:r>
              <a:rPr lang="en-US" dirty="0">
                <a:solidFill>
                  <a:srgbClr val="FFFFFF"/>
                </a:solidFill>
              </a:rPr>
              <a:t>	h</a:t>
            </a:r>
            <a:r>
              <a:rPr lang="en-US" dirty="0" smtClean="0">
                <a:solidFill>
                  <a:srgbClr val="FFFFFF"/>
                </a:solidFill>
              </a:rPr>
              <a:t>ome </a:t>
            </a:r>
            <a:r>
              <a:rPr lang="en-US" dirty="0">
                <a:solidFill>
                  <a:srgbClr val="FFFFFF"/>
                </a:solidFill>
              </a:rPr>
              <a:t>for insects and birds</a:t>
            </a:r>
          </a:p>
          <a:p>
            <a:pPr marL="742950" lvl="1" indent="-285750">
              <a:buFont typeface="Arial"/>
              <a:buChar char="•"/>
            </a:pPr>
            <a:r>
              <a:rPr lang="en-US" dirty="0">
                <a:solidFill>
                  <a:srgbClr val="FFFFFF"/>
                </a:solidFill>
              </a:rPr>
              <a:t>	l</a:t>
            </a:r>
            <a:r>
              <a:rPr lang="en-US" dirty="0" smtClean="0">
                <a:solidFill>
                  <a:srgbClr val="FFFFFF"/>
                </a:solidFill>
              </a:rPr>
              <a:t>ater </a:t>
            </a:r>
            <a:r>
              <a:rPr lang="en-US" dirty="0">
                <a:solidFill>
                  <a:srgbClr val="FFFFFF"/>
                </a:solidFill>
              </a:rPr>
              <a:t>becomes a seed log for new </a:t>
            </a:r>
            <a:r>
              <a:rPr lang="en-US" dirty="0" smtClean="0">
                <a:solidFill>
                  <a:srgbClr val="FFFFFF"/>
                </a:solidFill>
              </a:rPr>
              <a:t>	trees</a:t>
            </a:r>
            <a:endParaRPr lang="en-US" dirty="0">
              <a:solidFill>
                <a:srgbClr val="FFFFFF"/>
              </a:solidFill>
            </a:endParaRPr>
          </a:p>
        </p:txBody>
      </p:sp>
      <p:pic>
        <p:nvPicPr>
          <p:cNvPr id="6" name="Picture 5"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2517" y="0"/>
            <a:ext cx="4572000" cy="5632312"/>
          </a:xfrm>
          <a:prstGeom prst="rect">
            <a:avLst/>
          </a:prstGeom>
        </p:spPr>
        <p:txBody>
          <a:bodyPr>
            <a:spAutoFit/>
          </a:bodyPr>
          <a:lstStyle/>
          <a:p>
            <a:r>
              <a:rPr lang="en-US" dirty="0"/>
              <a:t>Humans on the other hand treat materials as if they can “go away”</a:t>
            </a:r>
          </a:p>
          <a:p>
            <a:pPr marL="742950" lvl="1" indent="-285750">
              <a:buFont typeface="Arial"/>
              <a:buChar char="•"/>
            </a:pPr>
            <a:r>
              <a:rPr lang="en-US" dirty="0"/>
              <a:t>a</a:t>
            </a:r>
            <a:r>
              <a:rPr lang="en-US" dirty="0" smtClean="0"/>
              <a:t>verage </a:t>
            </a:r>
            <a:r>
              <a:rPr lang="en-US" dirty="0"/>
              <a:t>CA generates 42 </a:t>
            </a:r>
            <a:r>
              <a:rPr lang="en-US" dirty="0" err="1"/>
              <a:t>lbs</a:t>
            </a:r>
            <a:r>
              <a:rPr lang="en-US" dirty="0"/>
              <a:t> of trash weekly</a:t>
            </a:r>
          </a:p>
          <a:p>
            <a:pPr marL="742950" lvl="1" indent="-285750">
              <a:buFont typeface="Arial"/>
              <a:buChar char="•"/>
            </a:pPr>
            <a:r>
              <a:rPr lang="en-US" dirty="0"/>
              <a:t>e</a:t>
            </a:r>
            <a:r>
              <a:rPr lang="en-US" dirty="0" smtClean="0"/>
              <a:t>very </a:t>
            </a:r>
            <a:r>
              <a:rPr lang="en-US" dirty="0"/>
              <a:t>item we buy has “embodied energy”</a:t>
            </a:r>
          </a:p>
          <a:p>
            <a:pPr marL="742950" lvl="1" indent="-285750">
              <a:buFont typeface="Arial"/>
              <a:buChar char="•"/>
            </a:pPr>
            <a:r>
              <a:rPr lang="en-US" dirty="0"/>
              <a:t>e</a:t>
            </a:r>
            <a:r>
              <a:rPr lang="en-US" dirty="0" smtClean="0"/>
              <a:t>mbodied </a:t>
            </a:r>
            <a:r>
              <a:rPr lang="en-US" dirty="0"/>
              <a:t>energy is the energy that was used to get the product from its source to </a:t>
            </a:r>
            <a:r>
              <a:rPr lang="en-US" dirty="0" smtClean="0"/>
              <a:t>you</a:t>
            </a:r>
          </a:p>
          <a:p>
            <a:pPr marL="1314450" lvl="2" indent="-400050">
              <a:buFont typeface="Wingdings" charset="2"/>
              <a:buChar char="Ø"/>
            </a:pPr>
            <a:r>
              <a:rPr lang="en-US" dirty="0"/>
              <a:t>m</a:t>
            </a:r>
            <a:r>
              <a:rPr lang="en-US" dirty="0" smtClean="0"/>
              <a:t>anufacturing</a:t>
            </a:r>
            <a:endParaRPr lang="en-US" dirty="0"/>
          </a:p>
          <a:p>
            <a:pPr marL="1314450" lvl="2" indent="-400050">
              <a:buFont typeface="Wingdings" charset="2"/>
              <a:buChar char="Ø"/>
            </a:pPr>
            <a:r>
              <a:rPr lang="en-US" dirty="0"/>
              <a:t>p</a:t>
            </a:r>
            <a:r>
              <a:rPr lang="en-US" dirty="0" smtClean="0"/>
              <a:t>ackaging </a:t>
            </a:r>
            <a:endParaRPr lang="en-US" dirty="0"/>
          </a:p>
          <a:p>
            <a:pPr marL="1314450" lvl="2" indent="-400050">
              <a:buFont typeface="Wingdings" charset="2"/>
              <a:buChar char="Ø"/>
            </a:pPr>
            <a:r>
              <a:rPr lang="en-US" dirty="0"/>
              <a:t>a</a:t>
            </a:r>
            <a:r>
              <a:rPr lang="en-US" dirty="0" smtClean="0"/>
              <a:t>dvertising</a:t>
            </a:r>
            <a:endParaRPr lang="en-US" dirty="0"/>
          </a:p>
          <a:p>
            <a:pPr marL="1314450" lvl="2" indent="-400050">
              <a:buFont typeface="Wingdings" charset="2"/>
              <a:buChar char="Ø"/>
            </a:pPr>
            <a:r>
              <a:rPr lang="en-US" dirty="0"/>
              <a:t>s</a:t>
            </a:r>
            <a:r>
              <a:rPr lang="en-US" dirty="0" smtClean="0"/>
              <a:t>hipping </a:t>
            </a:r>
            <a:r>
              <a:rPr lang="en-US" dirty="0"/>
              <a:t>from manufacturing center to commercial store</a:t>
            </a:r>
          </a:p>
          <a:p>
            <a:pPr marL="1314450" lvl="2" indent="-400050">
              <a:buFont typeface="Wingdings" charset="2"/>
              <a:buChar char="Ø"/>
            </a:pPr>
            <a:r>
              <a:rPr lang="en-US" dirty="0"/>
              <a:t>t</a:t>
            </a:r>
            <a:r>
              <a:rPr lang="en-US" dirty="0" smtClean="0"/>
              <a:t>ransportation </a:t>
            </a:r>
            <a:r>
              <a:rPr lang="en-US" dirty="0"/>
              <a:t>from store to home</a:t>
            </a:r>
          </a:p>
          <a:p>
            <a:pPr marL="1314450" lvl="2" indent="-400050">
              <a:buFont typeface="Wingdings" charset="2"/>
              <a:buChar char="Ø"/>
            </a:pPr>
            <a:r>
              <a:rPr lang="en-US" dirty="0"/>
              <a:t>c</a:t>
            </a:r>
            <a:r>
              <a:rPr lang="en-US" dirty="0" smtClean="0"/>
              <a:t>ollection </a:t>
            </a:r>
            <a:r>
              <a:rPr lang="en-US" dirty="0"/>
              <a:t>for recycling and </a:t>
            </a:r>
            <a:r>
              <a:rPr lang="en-US" dirty="0" smtClean="0"/>
              <a:t> landfilling</a:t>
            </a:r>
            <a:endParaRPr lang="en-US" dirty="0"/>
          </a:p>
          <a:p>
            <a:pPr marL="742950" lvl="1" indent="-285750">
              <a:buFont typeface="Arial"/>
              <a:buChar char="•"/>
            </a:pPr>
            <a:endParaRPr lang="en-US" dirty="0"/>
          </a:p>
          <a:p>
            <a:pPr marL="742950" lvl="1" indent="-285750">
              <a:buFont typeface="Arial"/>
              <a:buChar char="•"/>
            </a:pPr>
            <a:endParaRPr lang="en-US" dirty="0"/>
          </a:p>
        </p:txBody>
      </p:sp>
      <p:sp>
        <p:nvSpPr>
          <p:cNvPr id="7" name="Rectangle 6"/>
          <p:cNvSpPr/>
          <p:nvPr/>
        </p:nvSpPr>
        <p:spPr>
          <a:xfrm>
            <a:off x="4572000" y="5069543"/>
            <a:ext cx="4572000" cy="1754327"/>
          </a:xfrm>
          <a:prstGeom prst="rect">
            <a:avLst/>
          </a:prstGeom>
        </p:spPr>
        <p:txBody>
          <a:bodyPr>
            <a:spAutoFit/>
          </a:bodyPr>
          <a:lstStyle/>
          <a:p>
            <a:pPr marL="285750" indent="-285750">
              <a:buFont typeface="Arial"/>
              <a:buChar char="•"/>
            </a:pPr>
            <a:r>
              <a:rPr lang="en-US" dirty="0"/>
              <a:t>w</a:t>
            </a:r>
            <a:r>
              <a:rPr lang="en-US" dirty="0" smtClean="0"/>
              <a:t>hen </a:t>
            </a:r>
            <a:r>
              <a:rPr lang="en-US" dirty="0"/>
              <a:t>we fail to use something to its fullest potential, we:</a:t>
            </a:r>
          </a:p>
          <a:p>
            <a:pPr marL="857250" lvl="1" indent="-400050">
              <a:buFont typeface="Courier New"/>
              <a:buChar char="o"/>
            </a:pPr>
            <a:r>
              <a:rPr lang="en-US" dirty="0" smtClean="0"/>
              <a:t>waste </a:t>
            </a:r>
            <a:r>
              <a:rPr lang="en-US" dirty="0"/>
              <a:t>materials comprising the product</a:t>
            </a:r>
          </a:p>
          <a:p>
            <a:pPr marL="857250" lvl="1" indent="-400050">
              <a:buFont typeface="Courier New"/>
              <a:buChar char="o"/>
            </a:pPr>
            <a:r>
              <a:rPr lang="en-US" dirty="0" smtClean="0"/>
              <a:t>waste resources </a:t>
            </a:r>
            <a:r>
              <a:rPr lang="en-US" dirty="0"/>
              <a:t>that had gone into creating the product</a:t>
            </a:r>
          </a:p>
        </p:txBody>
      </p:sp>
      <p:pic>
        <p:nvPicPr>
          <p:cNvPr id="6" name="Picture 5"/>
          <p:cNvPicPr>
            <a:picLocks noChangeAspect="1"/>
          </p:cNvPicPr>
          <p:nvPr/>
        </p:nvPicPr>
        <p:blipFill>
          <a:blip r:embed="rId2"/>
          <a:stretch>
            <a:fillRect/>
          </a:stretch>
        </p:blipFill>
        <p:spPr>
          <a:xfrm>
            <a:off x="6499972" y="150199"/>
            <a:ext cx="2493121" cy="2544001"/>
          </a:xfrm>
          <a:prstGeom prst="rect">
            <a:avLst/>
          </a:prstGeom>
        </p:spPr>
      </p:pic>
      <p:pic>
        <p:nvPicPr>
          <p:cNvPr id="8" name="Picture 7"/>
          <p:cNvPicPr>
            <a:picLocks noChangeAspect="1"/>
          </p:cNvPicPr>
          <p:nvPr/>
        </p:nvPicPr>
        <p:blipFill>
          <a:blip r:embed="rId3"/>
          <a:stretch>
            <a:fillRect/>
          </a:stretch>
        </p:blipFill>
        <p:spPr>
          <a:xfrm>
            <a:off x="6434381" y="2836449"/>
            <a:ext cx="2558712" cy="1919034"/>
          </a:xfrm>
          <a:prstGeom prst="rect">
            <a:avLst/>
          </a:prstGeom>
        </p:spPr>
      </p:pic>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8031" y="118946"/>
            <a:ext cx="4572000" cy="3416320"/>
          </a:xfrm>
          <a:prstGeom prst="rect">
            <a:avLst/>
          </a:prstGeom>
        </p:spPr>
        <p:txBody>
          <a:bodyPr>
            <a:spAutoFit/>
          </a:bodyPr>
          <a:lstStyle/>
          <a:p>
            <a:r>
              <a:rPr lang="en-US" dirty="0" smtClean="0"/>
              <a:t>Disposal</a:t>
            </a:r>
          </a:p>
          <a:p>
            <a:pPr marL="857250" lvl="1" indent="-400050">
              <a:buFont typeface="+mj-lt"/>
              <a:buAutoNum type="romanUcPeriod"/>
            </a:pPr>
            <a:r>
              <a:rPr lang="en-US" dirty="0" smtClean="0"/>
              <a:t>“trash day”</a:t>
            </a:r>
          </a:p>
          <a:p>
            <a:pPr marL="857250" lvl="1" indent="-400050">
              <a:buFont typeface="+mj-lt"/>
              <a:buAutoNum type="romanUcPeriod"/>
            </a:pPr>
            <a:r>
              <a:rPr lang="en-US" dirty="0" smtClean="0"/>
              <a:t>sorting and parsing of recyclable items at transfer station from waste stream</a:t>
            </a:r>
          </a:p>
          <a:p>
            <a:pPr marL="857250" lvl="1" indent="-400050">
              <a:buFont typeface="+mj-lt"/>
              <a:buAutoNum type="romanUcPeriod"/>
            </a:pPr>
            <a:r>
              <a:rPr lang="en-US" dirty="0" smtClean="0"/>
              <a:t>remaining waste trucked to landfill</a:t>
            </a:r>
          </a:p>
          <a:p>
            <a:pPr marL="1200150" lvl="2" indent="-285750">
              <a:buFont typeface="Arial"/>
              <a:buChar char="•"/>
            </a:pPr>
            <a:r>
              <a:rPr lang="en-US" dirty="0" smtClean="0"/>
              <a:t>gigantic </a:t>
            </a:r>
            <a:r>
              <a:rPr lang="en-US" dirty="0"/>
              <a:t>hole lined with clay or plastic</a:t>
            </a:r>
          </a:p>
          <a:p>
            <a:pPr marL="1200150" lvl="2" indent="-285750">
              <a:buFont typeface="Arial"/>
              <a:buChar char="•"/>
            </a:pPr>
            <a:r>
              <a:rPr lang="en-US" dirty="0"/>
              <a:t>space is becoming more scarce</a:t>
            </a:r>
          </a:p>
          <a:p>
            <a:pPr marL="1200150" lvl="2" indent="-285750">
              <a:buFont typeface="Arial"/>
              <a:buChar char="•"/>
            </a:pPr>
            <a:r>
              <a:rPr lang="en-US" dirty="0"/>
              <a:t>d</a:t>
            </a:r>
            <a:r>
              <a:rPr lang="en-US" dirty="0" smtClean="0"/>
              <a:t>ecades </a:t>
            </a:r>
            <a:r>
              <a:rPr lang="en-US" dirty="0"/>
              <a:t>to thousands of years to </a:t>
            </a:r>
            <a:r>
              <a:rPr lang="en-US" dirty="0" smtClean="0"/>
              <a:t>decompose</a:t>
            </a:r>
          </a:p>
          <a:p>
            <a:pPr marL="1200150" lvl="2" indent="-285750">
              <a:buFont typeface="Arial"/>
              <a:buChar char="•"/>
            </a:pPr>
            <a:endParaRPr lang="en-US" dirty="0"/>
          </a:p>
        </p:txBody>
      </p:sp>
      <p:sp>
        <p:nvSpPr>
          <p:cNvPr id="7" name="Rectangle 6"/>
          <p:cNvSpPr/>
          <p:nvPr/>
        </p:nvSpPr>
        <p:spPr>
          <a:xfrm>
            <a:off x="523340" y="4273930"/>
            <a:ext cx="4572000" cy="2585323"/>
          </a:xfrm>
          <a:prstGeom prst="rect">
            <a:avLst/>
          </a:prstGeom>
        </p:spPr>
        <p:txBody>
          <a:bodyPr>
            <a:spAutoFit/>
          </a:bodyPr>
          <a:lstStyle/>
          <a:p>
            <a:pPr marL="1200150" lvl="2" indent="-285750">
              <a:buFont typeface="Arial"/>
              <a:buChar char="•"/>
            </a:pPr>
            <a:r>
              <a:rPr lang="en-US" dirty="0"/>
              <a:t>a</a:t>
            </a:r>
            <a:r>
              <a:rPr lang="en-US" dirty="0" smtClean="0"/>
              <a:t>s </a:t>
            </a:r>
            <a:r>
              <a:rPr lang="en-US" dirty="0"/>
              <a:t>materials degrade, emit methane which is 25X more potent greenhouse gas than CO</a:t>
            </a:r>
            <a:r>
              <a:rPr lang="en-US" baseline="-25000" dirty="0"/>
              <a:t>2</a:t>
            </a:r>
            <a:endParaRPr lang="en-US" dirty="0"/>
          </a:p>
          <a:p>
            <a:pPr marL="1657350" lvl="3" indent="-285750">
              <a:buFont typeface="Courier New"/>
              <a:buChar char="o"/>
            </a:pPr>
            <a:r>
              <a:rPr lang="en-US" dirty="0"/>
              <a:t>f</a:t>
            </a:r>
            <a:r>
              <a:rPr lang="en-US" dirty="0" smtClean="0"/>
              <a:t>ood </a:t>
            </a:r>
            <a:r>
              <a:rPr lang="en-US" dirty="0"/>
              <a:t>waste and organics are biggest generators of methane</a:t>
            </a:r>
          </a:p>
          <a:p>
            <a:pPr marL="1657350" lvl="3" indent="-285750">
              <a:buFont typeface="Courier New"/>
              <a:buChar char="o"/>
            </a:pPr>
            <a:r>
              <a:rPr lang="en-US" dirty="0"/>
              <a:t>amplifies importance of composting food and organics</a:t>
            </a:r>
          </a:p>
        </p:txBody>
      </p:sp>
      <p:sp>
        <p:nvSpPr>
          <p:cNvPr id="8" name="Rectangle 7"/>
          <p:cNvSpPr/>
          <p:nvPr/>
        </p:nvSpPr>
        <p:spPr>
          <a:xfrm>
            <a:off x="4725505" y="2796602"/>
            <a:ext cx="4572000" cy="1477328"/>
          </a:xfrm>
          <a:prstGeom prst="rect">
            <a:avLst/>
          </a:prstGeom>
        </p:spPr>
        <p:txBody>
          <a:bodyPr>
            <a:spAutoFit/>
          </a:bodyPr>
          <a:lstStyle/>
          <a:p>
            <a:pPr marL="1200150" lvl="2" indent="-285750">
              <a:buFont typeface="Arial"/>
              <a:buChar char="•"/>
            </a:pPr>
            <a:r>
              <a:rPr lang="en-US" dirty="0"/>
              <a:t>nearly half of US landfills have been closed due to groundwater contamination </a:t>
            </a:r>
          </a:p>
          <a:p>
            <a:pPr marL="1200150" lvl="2" indent="-285750">
              <a:buFont typeface="Arial"/>
              <a:buChar char="•"/>
            </a:pPr>
            <a:r>
              <a:rPr lang="en-US" dirty="0"/>
              <a:t>c</a:t>
            </a:r>
            <a:r>
              <a:rPr lang="en-US" dirty="0" smtClean="0"/>
              <a:t>overed </a:t>
            </a:r>
            <a:r>
              <a:rPr lang="en-US" dirty="0"/>
              <a:t>with soil to shield from rain, wind, sun, air</a:t>
            </a:r>
          </a:p>
        </p:txBody>
      </p:sp>
      <p:pic>
        <p:nvPicPr>
          <p:cNvPr id="3" name="Picture 2"/>
          <p:cNvPicPr>
            <a:picLocks noChangeAspect="1"/>
          </p:cNvPicPr>
          <p:nvPr/>
        </p:nvPicPr>
        <p:blipFill>
          <a:blip r:embed="rId2"/>
          <a:stretch>
            <a:fillRect/>
          </a:stretch>
        </p:blipFill>
        <p:spPr>
          <a:xfrm>
            <a:off x="5698848" y="118946"/>
            <a:ext cx="3341030" cy="2502060"/>
          </a:xfrm>
          <a:prstGeom prst="rect">
            <a:avLst/>
          </a:prstGeom>
        </p:spPr>
      </p:pic>
      <p:pic>
        <p:nvPicPr>
          <p:cNvPr id="6" name="Picture 5"/>
          <p:cNvPicPr>
            <a:picLocks noChangeAspect="1"/>
          </p:cNvPicPr>
          <p:nvPr/>
        </p:nvPicPr>
        <p:blipFill>
          <a:blip r:embed="rId3"/>
          <a:stretch>
            <a:fillRect/>
          </a:stretch>
        </p:blipFill>
        <p:spPr>
          <a:xfrm>
            <a:off x="3183584" y="3078438"/>
            <a:ext cx="1911756" cy="1195492"/>
          </a:xfrm>
          <a:prstGeom prst="rect">
            <a:avLst/>
          </a:prstGeom>
        </p:spPr>
      </p:pic>
      <p:pic>
        <p:nvPicPr>
          <p:cNvPr id="9" name="Picture 8"/>
          <p:cNvPicPr>
            <a:picLocks noChangeAspect="1"/>
          </p:cNvPicPr>
          <p:nvPr/>
        </p:nvPicPr>
        <p:blipFill>
          <a:blip r:embed="rId4"/>
          <a:stretch>
            <a:fillRect/>
          </a:stretch>
        </p:blipFill>
        <p:spPr>
          <a:xfrm>
            <a:off x="5991878" y="4429765"/>
            <a:ext cx="3048000" cy="2286000"/>
          </a:xfrm>
          <a:prstGeom prst="rect">
            <a:avLst/>
          </a:prstGeom>
        </p:spPr>
      </p:pic>
      <p:pic>
        <p:nvPicPr>
          <p:cNvPr id="10" name="Picture 9"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3234" y="126566"/>
            <a:ext cx="4077471" cy="2585323"/>
          </a:xfrm>
          <a:prstGeom prst="rect">
            <a:avLst/>
          </a:prstGeom>
        </p:spPr>
        <p:txBody>
          <a:bodyPr wrap="square">
            <a:spAutoFit/>
          </a:bodyPr>
          <a:lstStyle/>
          <a:p>
            <a:pPr lvl="0"/>
            <a:r>
              <a:rPr lang="en-US" dirty="0" smtClean="0"/>
              <a:t>Its difficult </a:t>
            </a:r>
            <a:r>
              <a:rPr lang="en-US" dirty="0"/>
              <a:t>to build new </a:t>
            </a:r>
            <a:r>
              <a:rPr lang="en-US" dirty="0" smtClean="0"/>
              <a:t>landfills due </a:t>
            </a:r>
            <a:r>
              <a:rPr lang="en-US" dirty="0"/>
              <a:t>to “not in my backyard” mentality</a:t>
            </a:r>
          </a:p>
          <a:p>
            <a:pPr marL="742950" lvl="1" indent="-285750">
              <a:buFont typeface="Arial"/>
              <a:buChar char="•"/>
            </a:pPr>
            <a:r>
              <a:rPr lang="en-US" dirty="0"/>
              <a:t>trucking of garbage far away at great expense.</a:t>
            </a:r>
          </a:p>
          <a:p>
            <a:pPr marL="742950" lvl="1" indent="-285750">
              <a:buFont typeface="Arial"/>
              <a:buChar char="•"/>
            </a:pPr>
            <a:r>
              <a:rPr lang="en-US" dirty="0"/>
              <a:t>San Francisco hauls all its trash over 50 miles to Livermore, CA</a:t>
            </a:r>
          </a:p>
          <a:p>
            <a:pPr marL="742950" lvl="1" indent="-285750">
              <a:buFont typeface="Arial"/>
              <a:buChar char="•"/>
            </a:pPr>
            <a:r>
              <a:rPr lang="en-US" dirty="0"/>
              <a:t>Los Angeles is considering long rail hauling of their garbage for disposal in Mojave Desert </a:t>
            </a:r>
          </a:p>
        </p:txBody>
      </p:sp>
      <p:sp>
        <p:nvSpPr>
          <p:cNvPr id="7" name="Rectangle 6"/>
          <p:cNvSpPr/>
          <p:nvPr/>
        </p:nvSpPr>
        <p:spPr>
          <a:xfrm>
            <a:off x="4758648" y="2945831"/>
            <a:ext cx="4335636" cy="1754327"/>
          </a:xfrm>
          <a:prstGeom prst="rect">
            <a:avLst/>
          </a:prstGeom>
        </p:spPr>
        <p:txBody>
          <a:bodyPr wrap="square">
            <a:spAutoFit/>
          </a:bodyPr>
          <a:lstStyle/>
          <a:p>
            <a:r>
              <a:rPr lang="en-US" dirty="0"/>
              <a:t>CA’s efforts </a:t>
            </a:r>
          </a:p>
          <a:p>
            <a:pPr marL="742950" lvl="1" indent="-285750">
              <a:buFont typeface="Arial"/>
              <a:buChar char="•"/>
            </a:pPr>
            <a:r>
              <a:rPr lang="en-US" dirty="0"/>
              <a:t>improved waste reduction and recycling rates due to new laws</a:t>
            </a:r>
          </a:p>
          <a:p>
            <a:pPr marL="742950" lvl="1" indent="-285750">
              <a:buFont typeface="Arial"/>
              <a:buChar char="•"/>
            </a:pPr>
            <a:r>
              <a:rPr lang="en-US" dirty="0"/>
              <a:t>we still throw away a third of our bottles/cans and recycling &lt;50% of our </a:t>
            </a:r>
            <a:r>
              <a:rPr lang="en-US" dirty="0" smtClean="0"/>
              <a:t>paper</a:t>
            </a:r>
            <a:endParaRPr lang="en-US" dirty="0"/>
          </a:p>
        </p:txBody>
      </p:sp>
      <p:sp>
        <p:nvSpPr>
          <p:cNvPr id="8" name="Rectangle 7"/>
          <p:cNvSpPr/>
          <p:nvPr/>
        </p:nvSpPr>
        <p:spPr>
          <a:xfrm>
            <a:off x="1039674" y="5187528"/>
            <a:ext cx="4572000" cy="1477328"/>
          </a:xfrm>
          <a:prstGeom prst="rect">
            <a:avLst/>
          </a:prstGeom>
        </p:spPr>
        <p:txBody>
          <a:bodyPr>
            <a:spAutoFit/>
          </a:bodyPr>
          <a:lstStyle/>
          <a:p>
            <a:r>
              <a:rPr lang="en-US" dirty="0"/>
              <a:t>Recycling achieves huge savings in energy</a:t>
            </a:r>
          </a:p>
          <a:p>
            <a:pPr marL="742950" lvl="1" indent="-285750">
              <a:buFont typeface="Arial"/>
              <a:buChar char="•"/>
            </a:pPr>
            <a:r>
              <a:rPr lang="en-US" dirty="0" smtClean="0"/>
              <a:t>ex. </a:t>
            </a:r>
            <a:r>
              <a:rPr lang="en-US" dirty="0"/>
              <a:t>r</a:t>
            </a:r>
            <a:r>
              <a:rPr lang="en-US" dirty="0" smtClean="0"/>
              <a:t>ecycling </a:t>
            </a:r>
            <a:r>
              <a:rPr lang="en-US" dirty="0"/>
              <a:t>aluminum </a:t>
            </a:r>
            <a:r>
              <a:rPr lang="en-US" dirty="0" smtClean="0"/>
              <a:t>can save </a:t>
            </a:r>
            <a:r>
              <a:rPr lang="en-US" dirty="0"/>
              <a:t>95 % of energy required </a:t>
            </a:r>
            <a:r>
              <a:rPr lang="en-US" dirty="0" smtClean="0"/>
              <a:t>to </a:t>
            </a:r>
            <a:r>
              <a:rPr lang="en-US" dirty="0"/>
              <a:t>make same amount of aluminum from its virgin source</a:t>
            </a:r>
          </a:p>
        </p:txBody>
      </p:sp>
      <p:pic>
        <p:nvPicPr>
          <p:cNvPr id="3" name="Picture 2"/>
          <p:cNvPicPr>
            <a:picLocks noChangeAspect="1"/>
          </p:cNvPicPr>
          <p:nvPr/>
        </p:nvPicPr>
        <p:blipFill>
          <a:blip r:embed="rId2"/>
          <a:stretch>
            <a:fillRect/>
          </a:stretch>
        </p:blipFill>
        <p:spPr>
          <a:xfrm>
            <a:off x="5721775" y="235803"/>
            <a:ext cx="3239382" cy="2249898"/>
          </a:xfrm>
          <a:prstGeom prst="rect">
            <a:avLst/>
          </a:prstGeom>
        </p:spPr>
      </p:pic>
      <p:pic>
        <p:nvPicPr>
          <p:cNvPr id="5" name="Picture 4"/>
          <p:cNvPicPr>
            <a:picLocks noChangeAspect="1"/>
          </p:cNvPicPr>
          <p:nvPr/>
        </p:nvPicPr>
        <p:blipFill>
          <a:blip r:embed="rId3"/>
          <a:stretch>
            <a:fillRect/>
          </a:stretch>
        </p:blipFill>
        <p:spPr>
          <a:xfrm>
            <a:off x="1155102" y="2945831"/>
            <a:ext cx="1652195" cy="2029724"/>
          </a:xfrm>
          <a:prstGeom prst="rect">
            <a:avLst/>
          </a:prstGeom>
        </p:spPr>
      </p:pic>
      <p:pic>
        <p:nvPicPr>
          <p:cNvPr id="9" name="Picture 8"/>
          <p:cNvPicPr>
            <a:picLocks noChangeAspect="1"/>
          </p:cNvPicPr>
          <p:nvPr/>
        </p:nvPicPr>
        <p:blipFill>
          <a:blip r:embed="rId4"/>
          <a:stretch>
            <a:fillRect/>
          </a:stretch>
        </p:blipFill>
        <p:spPr>
          <a:xfrm>
            <a:off x="5866139" y="4700158"/>
            <a:ext cx="3081925" cy="2044344"/>
          </a:xfrm>
          <a:prstGeom prst="rect">
            <a:avLst/>
          </a:prstGeom>
        </p:spPr>
      </p:pic>
      <p:pic>
        <p:nvPicPr>
          <p:cNvPr id="10" name="Picture 9"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6997" y="161956"/>
            <a:ext cx="4572000" cy="2308324"/>
          </a:xfrm>
          <a:prstGeom prst="rect">
            <a:avLst/>
          </a:prstGeom>
        </p:spPr>
        <p:txBody>
          <a:bodyPr>
            <a:spAutoFit/>
          </a:bodyPr>
          <a:lstStyle/>
          <a:p>
            <a:r>
              <a:rPr lang="en-US" dirty="0"/>
              <a:t>How does your household stack up?</a:t>
            </a:r>
          </a:p>
          <a:p>
            <a:pPr marL="857250" lvl="1" indent="-400050">
              <a:buFont typeface="+mj-lt"/>
              <a:buAutoNum type="romanUcPeriod"/>
            </a:pPr>
            <a:r>
              <a:rPr lang="en-US" dirty="0"/>
              <a:t>write down everything you think you would find in your weekly garbage </a:t>
            </a:r>
          </a:p>
          <a:p>
            <a:pPr marL="857250" lvl="1" indent="-400050">
              <a:buFont typeface="+mj-lt"/>
              <a:buAutoNum type="romanUcPeriod"/>
            </a:pPr>
            <a:r>
              <a:rPr lang="en-US" dirty="0"/>
              <a:t>assign predicted percentages </a:t>
            </a:r>
            <a:r>
              <a:rPr lang="en-US" dirty="0" smtClean="0"/>
              <a:t>to </a:t>
            </a:r>
            <a:r>
              <a:rPr lang="en-US" dirty="0"/>
              <a:t>each type of trash</a:t>
            </a:r>
          </a:p>
          <a:p>
            <a:pPr marL="857250" lvl="1" indent="-400050">
              <a:buFont typeface="+mj-lt"/>
              <a:buAutoNum type="romanUcPeriod"/>
            </a:pPr>
            <a:r>
              <a:rPr lang="en-US" dirty="0"/>
              <a:t>now go through garbage before trash day and sort it out</a:t>
            </a:r>
          </a:p>
          <a:p>
            <a:pPr marL="857250" lvl="1" indent="-400050">
              <a:buFont typeface="+mj-lt"/>
              <a:buAutoNum type="romanUcPeriod"/>
            </a:pPr>
            <a:r>
              <a:rPr lang="en-US" dirty="0"/>
              <a:t>use gloves and maybe </a:t>
            </a:r>
            <a:r>
              <a:rPr lang="en-US" dirty="0" smtClean="0"/>
              <a:t>goggles</a:t>
            </a:r>
            <a:endParaRPr lang="en-US" dirty="0"/>
          </a:p>
        </p:txBody>
      </p:sp>
      <p:sp>
        <p:nvSpPr>
          <p:cNvPr id="6" name="Rectangle 5"/>
          <p:cNvSpPr/>
          <p:nvPr/>
        </p:nvSpPr>
        <p:spPr>
          <a:xfrm>
            <a:off x="4592060" y="2653806"/>
            <a:ext cx="4572000" cy="2862323"/>
          </a:xfrm>
          <a:prstGeom prst="rect">
            <a:avLst/>
          </a:prstGeom>
        </p:spPr>
        <p:txBody>
          <a:bodyPr>
            <a:spAutoFit/>
          </a:bodyPr>
          <a:lstStyle/>
          <a:p>
            <a:pPr marL="857250" lvl="1" indent="-400050">
              <a:buAutoNum type="romanUcPeriod" startAt="5"/>
            </a:pPr>
            <a:r>
              <a:rPr lang="en-US" dirty="0" smtClean="0"/>
              <a:t>ask </a:t>
            </a:r>
            <a:r>
              <a:rPr lang="en-US" dirty="0"/>
              <a:t>yourself questions</a:t>
            </a:r>
          </a:p>
          <a:p>
            <a:pPr marL="1200150" lvl="2" indent="-285750">
              <a:buFont typeface="Arial"/>
              <a:buChar char="•"/>
            </a:pPr>
            <a:r>
              <a:rPr lang="en-US" dirty="0"/>
              <a:t>H</a:t>
            </a:r>
            <a:r>
              <a:rPr lang="en-US" dirty="0" smtClean="0"/>
              <a:t>ow </a:t>
            </a:r>
            <a:r>
              <a:rPr lang="en-US" dirty="0"/>
              <a:t>much of this could have been recycled?</a:t>
            </a:r>
          </a:p>
          <a:p>
            <a:pPr marL="1200150" lvl="2" indent="-285750">
              <a:buFont typeface="Arial"/>
              <a:buChar char="•"/>
            </a:pPr>
            <a:r>
              <a:rPr lang="en-US" dirty="0"/>
              <a:t>How much composted?</a:t>
            </a:r>
          </a:p>
          <a:p>
            <a:pPr marL="1200150" lvl="2" indent="-285750">
              <a:buFont typeface="Arial"/>
              <a:buChar char="•"/>
            </a:pPr>
            <a:r>
              <a:rPr lang="en-US" dirty="0"/>
              <a:t>Why did I buy this product in the first place?</a:t>
            </a:r>
          </a:p>
          <a:p>
            <a:pPr marL="1200150" lvl="2" indent="-285750">
              <a:buFont typeface="Arial"/>
              <a:buChar char="•"/>
            </a:pPr>
            <a:r>
              <a:rPr lang="en-US" dirty="0"/>
              <a:t>Did I use it fully?</a:t>
            </a:r>
          </a:p>
          <a:p>
            <a:pPr marL="1200150" lvl="2" indent="-285750">
              <a:buFont typeface="Arial"/>
              <a:buChar char="•"/>
            </a:pPr>
            <a:r>
              <a:rPr lang="en-US" dirty="0"/>
              <a:t>Could I have bought something similar that could have been reused, recycled, or composted?</a:t>
            </a:r>
          </a:p>
        </p:txBody>
      </p:sp>
      <p:pic>
        <p:nvPicPr>
          <p:cNvPr id="2" name="Picture 1"/>
          <p:cNvPicPr>
            <a:picLocks noChangeAspect="1"/>
          </p:cNvPicPr>
          <p:nvPr/>
        </p:nvPicPr>
        <p:blipFill>
          <a:blip r:embed="rId2"/>
          <a:stretch>
            <a:fillRect/>
          </a:stretch>
        </p:blipFill>
        <p:spPr>
          <a:xfrm>
            <a:off x="5462162" y="161956"/>
            <a:ext cx="3495783" cy="1962545"/>
          </a:xfrm>
          <a:prstGeom prst="rect">
            <a:avLst/>
          </a:prstGeom>
        </p:spPr>
      </p:pic>
      <p:pic>
        <p:nvPicPr>
          <p:cNvPr id="3" name="Picture 2"/>
          <p:cNvPicPr>
            <a:picLocks noChangeAspect="1"/>
          </p:cNvPicPr>
          <p:nvPr/>
        </p:nvPicPr>
        <p:blipFill>
          <a:blip r:embed="rId3"/>
          <a:stretch>
            <a:fillRect/>
          </a:stretch>
        </p:blipFill>
        <p:spPr>
          <a:xfrm>
            <a:off x="900813" y="2976692"/>
            <a:ext cx="4028787" cy="2327441"/>
          </a:xfrm>
          <a:prstGeom prst="rect">
            <a:avLst/>
          </a:prstGeom>
        </p:spPr>
      </p:pic>
      <p:sp>
        <p:nvSpPr>
          <p:cNvPr id="7" name="TextBox 6"/>
          <p:cNvSpPr txBox="1"/>
          <p:nvPr/>
        </p:nvSpPr>
        <p:spPr>
          <a:xfrm>
            <a:off x="7729223" y="1867645"/>
            <a:ext cx="1228722" cy="215444"/>
          </a:xfrm>
          <a:prstGeom prst="rect">
            <a:avLst/>
          </a:prstGeom>
          <a:noFill/>
        </p:spPr>
        <p:txBody>
          <a:bodyPr wrap="none" rtlCol="0">
            <a:spAutoFit/>
          </a:bodyPr>
          <a:lstStyle/>
          <a:p>
            <a:r>
              <a:rPr lang="en-US" sz="800" dirty="0" smtClean="0">
                <a:solidFill>
                  <a:srgbClr val="FFFFFF"/>
                </a:solidFill>
              </a:rPr>
              <a:t>@green building services</a:t>
            </a:r>
            <a:endParaRPr lang="en-US" sz="800" dirty="0">
              <a:solidFill>
                <a:srgbClr val="FFFFFF"/>
              </a:solidFill>
            </a:endParaRPr>
          </a:p>
        </p:txBody>
      </p:sp>
      <p:sp>
        <p:nvSpPr>
          <p:cNvPr id="8" name="TextBox 7"/>
          <p:cNvSpPr txBox="1"/>
          <p:nvPr/>
        </p:nvSpPr>
        <p:spPr>
          <a:xfrm>
            <a:off x="3700878" y="5106803"/>
            <a:ext cx="1228722" cy="215444"/>
          </a:xfrm>
          <a:prstGeom prst="rect">
            <a:avLst/>
          </a:prstGeom>
          <a:noFill/>
        </p:spPr>
        <p:txBody>
          <a:bodyPr wrap="none" rtlCol="0">
            <a:spAutoFit/>
          </a:bodyPr>
          <a:lstStyle/>
          <a:p>
            <a:r>
              <a:rPr lang="en-US" sz="800" dirty="0" smtClean="0"/>
              <a:t>@green building services</a:t>
            </a:r>
            <a:endParaRPr lang="en-US" sz="800" dirty="0"/>
          </a:p>
        </p:txBody>
      </p:sp>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3268" y="7364"/>
            <a:ext cx="4572000" cy="3693319"/>
          </a:xfrm>
          <a:prstGeom prst="rect">
            <a:avLst/>
          </a:prstGeom>
        </p:spPr>
        <p:txBody>
          <a:bodyPr>
            <a:spAutoFit/>
          </a:bodyPr>
          <a:lstStyle/>
          <a:p>
            <a:r>
              <a:rPr lang="en-US" dirty="0"/>
              <a:t>Masses of garbage, mostly plastic, swirl around the world’s oceans</a:t>
            </a:r>
          </a:p>
          <a:p>
            <a:pPr marL="742950" lvl="1" indent="-285750">
              <a:buFont typeface="Arial"/>
              <a:buChar char="•"/>
            </a:pPr>
            <a:r>
              <a:rPr lang="en-US" dirty="0"/>
              <a:t>l</a:t>
            </a:r>
            <a:r>
              <a:rPr lang="en-US" dirty="0" smtClean="0"/>
              <a:t>argest </a:t>
            </a:r>
            <a:r>
              <a:rPr lang="en-US" dirty="0"/>
              <a:t>one is the Great Pacific Garbage Patch</a:t>
            </a:r>
          </a:p>
          <a:p>
            <a:pPr marL="1200150" lvl="2" indent="-285750">
              <a:buFont typeface="Courier New"/>
              <a:buChar char="o"/>
            </a:pPr>
            <a:r>
              <a:rPr lang="en-US" dirty="0"/>
              <a:t>t</a:t>
            </a:r>
            <a:r>
              <a:rPr lang="en-US" dirty="0" smtClean="0"/>
              <a:t>wice as large as </a:t>
            </a:r>
            <a:r>
              <a:rPr lang="en-US" dirty="0"/>
              <a:t>the state of Texas </a:t>
            </a:r>
          </a:p>
          <a:p>
            <a:pPr marL="1200150" lvl="2" indent="-285750">
              <a:buFont typeface="Courier New"/>
              <a:buChar char="o"/>
            </a:pPr>
            <a:r>
              <a:rPr lang="en-US" dirty="0"/>
              <a:t>h</a:t>
            </a:r>
            <a:r>
              <a:rPr lang="en-US" dirty="0" smtClean="0"/>
              <a:t>eavier </a:t>
            </a:r>
            <a:r>
              <a:rPr lang="en-US" dirty="0"/>
              <a:t>than all the plankton living in the northern Pacific Ocean</a:t>
            </a:r>
          </a:p>
          <a:p>
            <a:pPr marL="1200150" lvl="2" indent="-285750">
              <a:buFont typeface="Courier New"/>
              <a:buChar char="o"/>
            </a:pPr>
            <a:r>
              <a:rPr lang="en-US" dirty="0"/>
              <a:t>e</a:t>
            </a:r>
            <a:r>
              <a:rPr lang="en-US" dirty="0" smtClean="0"/>
              <a:t>xtends </a:t>
            </a:r>
            <a:r>
              <a:rPr lang="en-US" dirty="0"/>
              <a:t>up to 10 feet below surface</a:t>
            </a:r>
          </a:p>
          <a:p>
            <a:pPr marL="1200150" lvl="2" indent="-285750">
              <a:buFont typeface="Courier New"/>
              <a:buChar char="o"/>
            </a:pPr>
            <a:r>
              <a:rPr lang="en-US" dirty="0"/>
              <a:t>s</a:t>
            </a:r>
            <a:r>
              <a:rPr lang="en-US" dirty="0" smtClean="0"/>
              <a:t>ea </a:t>
            </a:r>
            <a:r>
              <a:rPr lang="en-US" dirty="0"/>
              <a:t>life mistake plastic as food</a:t>
            </a:r>
          </a:p>
          <a:p>
            <a:r>
              <a:rPr lang="en-US" dirty="0"/>
              <a:t>	</a:t>
            </a:r>
          </a:p>
        </p:txBody>
      </p:sp>
      <p:sp>
        <p:nvSpPr>
          <p:cNvPr id="6" name="Rectangle 5"/>
          <p:cNvSpPr/>
          <p:nvPr/>
        </p:nvSpPr>
        <p:spPr>
          <a:xfrm>
            <a:off x="5225267" y="3429000"/>
            <a:ext cx="3896927" cy="2031325"/>
          </a:xfrm>
          <a:prstGeom prst="rect">
            <a:avLst/>
          </a:prstGeom>
        </p:spPr>
        <p:txBody>
          <a:bodyPr wrap="square">
            <a:spAutoFit/>
          </a:bodyPr>
          <a:lstStyle/>
          <a:p>
            <a:pPr marL="285750" indent="-285750">
              <a:buFont typeface="Arial"/>
              <a:buChar char="•"/>
            </a:pPr>
            <a:r>
              <a:rPr lang="en-US" dirty="0"/>
              <a:t>80% of the patch comes from land </a:t>
            </a:r>
            <a:r>
              <a:rPr lang="en-US" dirty="0" smtClean="0"/>
              <a:t>sources</a:t>
            </a:r>
            <a:endParaRPr lang="en-US" dirty="0"/>
          </a:p>
          <a:p>
            <a:pPr marL="742950" lvl="1" indent="-285750">
              <a:buFont typeface="Courier New"/>
              <a:buChar char="o"/>
            </a:pPr>
            <a:r>
              <a:rPr lang="en-US" dirty="0"/>
              <a:t>packaging and plastic bags left on beaches, littering creeks, blown from highways to storm drains</a:t>
            </a:r>
          </a:p>
          <a:p>
            <a:pPr marL="742950" lvl="1" indent="-285750">
              <a:buFont typeface="Courier New"/>
              <a:buChar char="o"/>
            </a:pPr>
            <a:r>
              <a:rPr lang="en-US" dirty="0"/>
              <a:t>is it time to ban plastic bags?</a:t>
            </a:r>
          </a:p>
        </p:txBody>
      </p:sp>
      <p:pic>
        <p:nvPicPr>
          <p:cNvPr id="2" name="Picture 1"/>
          <p:cNvPicPr>
            <a:picLocks noChangeAspect="1"/>
          </p:cNvPicPr>
          <p:nvPr/>
        </p:nvPicPr>
        <p:blipFill>
          <a:blip r:embed="rId2"/>
          <a:stretch>
            <a:fillRect/>
          </a:stretch>
        </p:blipFill>
        <p:spPr>
          <a:xfrm>
            <a:off x="5595182" y="198528"/>
            <a:ext cx="3390458" cy="2218328"/>
          </a:xfrm>
          <a:prstGeom prst="rect">
            <a:avLst/>
          </a:prstGeom>
        </p:spPr>
      </p:pic>
      <p:pic>
        <p:nvPicPr>
          <p:cNvPr id="3" name="Picture 2"/>
          <p:cNvPicPr>
            <a:picLocks noChangeAspect="1"/>
          </p:cNvPicPr>
          <p:nvPr/>
        </p:nvPicPr>
        <p:blipFill>
          <a:blip r:embed="rId3"/>
          <a:stretch>
            <a:fillRect/>
          </a:stretch>
        </p:blipFill>
        <p:spPr>
          <a:xfrm>
            <a:off x="1174576" y="3577792"/>
            <a:ext cx="2561985" cy="2909052"/>
          </a:xfrm>
          <a:prstGeom prst="rect">
            <a:avLst/>
          </a:prstGeom>
        </p:spPr>
      </p:pic>
      <p:cxnSp>
        <p:nvCxnSpPr>
          <p:cNvPr id="8" name="Straight Arrow Connector 7"/>
          <p:cNvCxnSpPr/>
          <p:nvPr/>
        </p:nvCxnSpPr>
        <p:spPr>
          <a:xfrm>
            <a:off x="4281493" y="811830"/>
            <a:ext cx="2341378" cy="2668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868" y="170572"/>
            <a:ext cx="4572000" cy="1754327"/>
          </a:xfrm>
          <a:prstGeom prst="rect">
            <a:avLst/>
          </a:prstGeom>
        </p:spPr>
        <p:txBody>
          <a:bodyPr>
            <a:spAutoFit/>
          </a:bodyPr>
          <a:lstStyle/>
          <a:p>
            <a:r>
              <a:rPr lang="en-US" dirty="0"/>
              <a:t>These four </a:t>
            </a:r>
            <a:r>
              <a:rPr lang="en-US" dirty="0" err="1"/>
              <a:t>Rs</a:t>
            </a:r>
            <a:r>
              <a:rPr lang="en-US" dirty="0"/>
              <a:t> help us see products as part of the natural material cycle </a:t>
            </a:r>
          </a:p>
          <a:p>
            <a:pPr marL="742950" lvl="1" indent="-285750">
              <a:buFont typeface="Arial"/>
              <a:buChar char="•"/>
            </a:pPr>
            <a:r>
              <a:rPr lang="en-US" dirty="0"/>
              <a:t>Reduce</a:t>
            </a:r>
          </a:p>
          <a:p>
            <a:pPr marL="742950" lvl="1" indent="-285750">
              <a:buFont typeface="Arial"/>
              <a:buChar char="•"/>
            </a:pPr>
            <a:r>
              <a:rPr lang="en-US" dirty="0"/>
              <a:t>Reuse</a:t>
            </a:r>
          </a:p>
          <a:p>
            <a:pPr marL="742950" lvl="1" indent="-285750">
              <a:buFont typeface="Arial"/>
              <a:buChar char="•"/>
            </a:pPr>
            <a:r>
              <a:rPr lang="en-US" dirty="0"/>
              <a:t>Recycle</a:t>
            </a:r>
          </a:p>
          <a:p>
            <a:pPr marL="742950" lvl="1" indent="-285750">
              <a:buFont typeface="Arial"/>
              <a:buChar char="•"/>
            </a:pPr>
            <a:r>
              <a:rPr lang="en-US" dirty="0"/>
              <a:t>Rot (compost</a:t>
            </a:r>
            <a:r>
              <a:rPr lang="en-US" dirty="0" smtClean="0"/>
              <a:t>)</a:t>
            </a:r>
            <a:endParaRPr lang="en-US" dirty="0"/>
          </a:p>
        </p:txBody>
      </p:sp>
      <p:sp>
        <p:nvSpPr>
          <p:cNvPr id="6" name="Rectangle 5"/>
          <p:cNvSpPr/>
          <p:nvPr/>
        </p:nvSpPr>
        <p:spPr>
          <a:xfrm>
            <a:off x="838200" y="1799289"/>
            <a:ext cx="4182133" cy="1200329"/>
          </a:xfrm>
          <a:prstGeom prst="rect">
            <a:avLst/>
          </a:prstGeom>
        </p:spPr>
        <p:txBody>
          <a:bodyPr wrap="square">
            <a:spAutoFit/>
          </a:bodyPr>
          <a:lstStyle/>
          <a:p>
            <a:pPr lvl="0"/>
            <a:r>
              <a:rPr lang="en-US" dirty="0"/>
              <a:t>Oakland and San Francisco have set the example by setting the exciting and ambitious goal of generating </a:t>
            </a:r>
            <a:r>
              <a:rPr lang="en-US" i="1" dirty="0"/>
              <a:t>zero waste</a:t>
            </a:r>
            <a:r>
              <a:rPr lang="en-US" dirty="0"/>
              <a:t> by 2020</a:t>
            </a:r>
          </a:p>
        </p:txBody>
      </p:sp>
      <p:sp>
        <p:nvSpPr>
          <p:cNvPr id="7" name="Rectangle 6"/>
          <p:cNvSpPr/>
          <p:nvPr/>
        </p:nvSpPr>
        <p:spPr>
          <a:xfrm>
            <a:off x="4572000" y="2683693"/>
            <a:ext cx="4572000" cy="4247317"/>
          </a:xfrm>
          <a:prstGeom prst="rect">
            <a:avLst/>
          </a:prstGeom>
        </p:spPr>
        <p:txBody>
          <a:bodyPr>
            <a:spAutoFit/>
          </a:bodyPr>
          <a:lstStyle/>
          <a:p>
            <a:r>
              <a:rPr lang="en-US" dirty="0"/>
              <a:t>M</a:t>
            </a:r>
            <a:r>
              <a:rPr lang="en-US" dirty="0" smtClean="0"/>
              <a:t>anufacturers </a:t>
            </a:r>
            <a:r>
              <a:rPr lang="en-US" dirty="0"/>
              <a:t>in the solid waste solution</a:t>
            </a:r>
          </a:p>
          <a:p>
            <a:pPr marL="742950" lvl="1" indent="-285750">
              <a:buFont typeface="Arial"/>
              <a:buChar char="•"/>
            </a:pPr>
            <a:r>
              <a:rPr lang="en-US" dirty="0"/>
              <a:t>o</a:t>
            </a:r>
            <a:r>
              <a:rPr lang="en-US" dirty="0" smtClean="0"/>
              <a:t>ften </a:t>
            </a:r>
            <a:r>
              <a:rPr lang="en-US" dirty="0"/>
              <a:t>have greatest ability to reduce environmental impacts of their products</a:t>
            </a:r>
          </a:p>
          <a:p>
            <a:pPr marL="742950" lvl="1" indent="-285750">
              <a:buFont typeface="Arial"/>
              <a:buChar char="•"/>
            </a:pPr>
            <a:r>
              <a:rPr lang="en-US" dirty="0"/>
              <a:t>p</a:t>
            </a:r>
            <a:r>
              <a:rPr lang="en-US" dirty="0" smtClean="0"/>
              <a:t>rocess </a:t>
            </a:r>
            <a:r>
              <a:rPr lang="en-US" dirty="0"/>
              <a:t>of rethinking their products, their relationships with the supply chain and the ultimate consumer is good for business</a:t>
            </a:r>
          </a:p>
          <a:p>
            <a:pPr marL="1200150" lvl="2" indent="-285750">
              <a:buFont typeface="Courier New"/>
              <a:buChar char="o"/>
            </a:pPr>
            <a:r>
              <a:rPr lang="en-US" dirty="0"/>
              <a:t>	i</a:t>
            </a:r>
            <a:r>
              <a:rPr lang="en-US" dirty="0" smtClean="0"/>
              <a:t>ncreases </a:t>
            </a:r>
            <a:r>
              <a:rPr lang="en-US" dirty="0"/>
              <a:t>productivity</a:t>
            </a:r>
          </a:p>
          <a:p>
            <a:pPr marL="1200150" lvl="2" indent="-285750">
              <a:buFont typeface="Courier New"/>
              <a:buChar char="o"/>
            </a:pPr>
            <a:r>
              <a:rPr lang="en-US" dirty="0"/>
              <a:t>	c</a:t>
            </a:r>
            <a:r>
              <a:rPr lang="en-US" dirty="0" smtClean="0"/>
              <a:t>uts </a:t>
            </a:r>
            <a:r>
              <a:rPr lang="en-US" dirty="0"/>
              <a:t>costs</a:t>
            </a:r>
          </a:p>
          <a:p>
            <a:pPr marL="1200150" lvl="2" indent="-285750">
              <a:buFont typeface="Courier New"/>
              <a:buChar char="o"/>
            </a:pPr>
            <a:r>
              <a:rPr lang="en-US" dirty="0"/>
              <a:t>	f</a:t>
            </a:r>
            <a:r>
              <a:rPr lang="en-US" dirty="0" smtClean="0"/>
              <a:t>osters </a:t>
            </a:r>
            <a:r>
              <a:rPr lang="en-US" dirty="0"/>
              <a:t>product and market </a:t>
            </a:r>
            <a:r>
              <a:rPr lang="en-US" dirty="0" smtClean="0"/>
              <a:t>	innovation</a:t>
            </a:r>
            <a:endParaRPr lang="en-US" dirty="0"/>
          </a:p>
          <a:p>
            <a:pPr marL="1200150" lvl="2" indent="-285750">
              <a:buFont typeface="Courier New"/>
              <a:buChar char="o"/>
            </a:pPr>
            <a:r>
              <a:rPr lang="en-US" dirty="0"/>
              <a:t>	p</a:t>
            </a:r>
            <a:r>
              <a:rPr lang="en-US" dirty="0" smtClean="0"/>
              <a:t>rovides </a:t>
            </a:r>
            <a:r>
              <a:rPr lang="en-US" dirty="0"/>
              <a:t>customers with more </a:t>
            </a:r>
            <a:r>
              <a:rPr lang="en-US" dirty="0" smtClean="0"/>
              <a:t>	value at </a:t>
            </a:r>
            <a:r>
              <a:rPr lang="en-US" dirty="0"/>
              <a:t>less environmental </a:t>
            </a:r>
            <a:r>
              <a:rPr lang="en-US" dirty="0" smtClean="0"/>
              <a:t>	impact</a:t>
            </a:r>
            <a:endParaRPr lang="en-US" dirty="0"/>
          </a:p>
        </p:txBody>
      </p:sp>
      <p:pic>
        <p:nvPicPr>
          <p:cNvPr id="3" name="Picture 2"/>
          <p:cNvPicPr>
            <a:picLocks noChangeAspect="1"/>
          </p:cNvPicPr>
          <p:nvPr/>
        </p:nvPicPr>
        <p:blipFill>
          <a:blip r:embed="rId2"/>
          <a:stretch>
            <a:fillRect/>
          </a:stretch>
        </p:blipFill>
        <p:spPr>
          <a:xfrm>
            <a:off x="5647257" y="141875"/>
            <a:ext cx="3305833" cy="2541818"/>
          </a:xfrm>
          <a:prstGeom prst="rect">
            <a:avLst/>
          </a:prstGeom>
        </p:spPr>
      </p:pic>
      <p:pic>
        <p:nvPicPr>
          <p:cNvPr id="8" name="Picture 7"/>
          <p:cNvPicPr>
            <a:picLocks noChangeAspect="1"/>
          </p:cNvPicPr>
          <p:nvPr/>
        </p:nvPicPr>
        <p:blipFill>
          <a:blip r:embed="rId3"/>
          <a:stretch>
            <a:fillRect/>
          </a:stretch>
        </p:blipFill>
        <p:spPr>
          <a:xfrm>
            <a:off x="1008368" y="3456182"/>
            <a:ext cx="3848100" cy="2540000"/>
          </a:xfrm>
          <a:prstGeom prst="rect">
            <a:avLst/>
          </a:prstGeom>
        </p:spPr>
      </p:pic>
      <p:sp>
        <p:nvSpPr>
          <p:cNvPr id="9" name="TextBox 8"/>
          <p:cNvSpPr txBox="1"/>
          <p:nvPr/>
        </p:nvSpPr>
        <p:spPr>
          <a:xfrm>
            <a:off x="4123932" y="5475476"/>
            <a:ext cx="595035" cy="215444"/>
          </a:xfrm>
          <a:prstGeom prst="rect">
            <a:avLst/>
          </a:prstGeom>
          <a:noFill/>
        </p:spPr>
        <p:txBody>
          <a:bodyPr wrap="none" rtlCol="0">
            <a:spAutoFit/>
          </a:bodyPr>
          <a:lstStyle/>
          <a:p>
            <a:r>
              <a:rPr lang="en-US" sz="800" dirty="0" smtClean="0"/>
              <a:t>@</a:t>
            </a:r>
            <a:r>
              <a:rPr lang="en-US" sz="800" dirty="0" err="1" smtClean="0"/>
              <a:t>bizneos</a:t>
            </a:r>
            <a:endParaRPr lang="en-US" sz="800" dirty="0"/>
          </a:p>
        </p:txBody>
      </p:sp>
      <p:pic>
        <p:nvPicPr>
          <p:cNvPr id="10" name="Picture 9"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95133" y="119018"/>
            <a:ext cx="4572000" cy="4524316"/>
          </a:xfrm>
          <a:prstGeom prst="rect">
            <a:avLst/>
          </a:prstGeom>
        </p:spPr>
        <p:txBody>
          <a:bodyPr>
            <a:spAutoFit/>
          </a:bodyPr>
          <a:lstStyle/>
          <a:p>
            <a:r>
              <a:rPr lang="en-US" dirty="0">
                <a:solidFill>
                  <a:srgbClr val="FFFFFF"/>
                </a:solidFill>
              </a:rPr>
              <a:t>Tips to reduce your trash footprint</a:t>
            </a:r>
          </a:p>
          <a:p>
            <a:pPr marL="742950" lvl="1" indent="-285750">
              <a:buFont typeface="Arial"/>
              <a:buChar char="•"/>
            </a:pPr>
            <a:r>
              <a:rPr lang="en-US" dirty="0">
                <a:solidFill>
                  <a:srgbClr val="FFFFFF"/>
                </a:solidFill>
              </a:rPr>
              <a:t>b</a:t>
            </a:r>
            <a:r>
              <a:rPr lang="en-US" dirty="0" smtClean="0">
                <a:solidFill>
                  <a:srgbClr val="FFFFFF"/>
                </a:solidFill>
              </a:rPr>
              <a:t>uy </a:t>
            </a:r>
            <a:r>
              <a:rPr lang="en-US" dirty="0">
                <a:solidFill>
                  <a:srgbClr val="FFFFFF"/>
                </a:solidFill>
              </a:rPr>
              <a:t>less</a:t>
            </a:r>
          </a:p>
          <a:p>
            <a:pPr marL="742950" lvl="1" indent="-285750">
              <a:buFont typeface="Arial"/>
              <a:buChar char="•"/>
            </a:pPr>
            <a:r>
              <a:rPr lang="en-US" dirty="0">
                <a:solidFill>
                  <a:srgbClr val="FFFFFF"/>
                </a:solidFill>
              </a:rPr>
              <a:t>b</a:t>
            </a:r>
            <a:r>
              <a:rPr lang="en-US" dirty="0" smtClean="0">
                <a:solidFill>
                  <a:srgbClr val="FFFFFF"/>
                </a:solidFill>
              </a:rPr>
              <a:t>uy </a:t>
            </a:r>
            <a:r>
              <a:rPr lang="en-US" dirty="0">
                <a:solidFill>
                  <a:srgbClr val="FFFFFF"/>
                </a:solidFill>
              </a:rPr>
              <a:t>products with little or no packaging</a:t>
            </a:r>
          </a:p>
          <a:p>
            <a:pPr marL="742950" lvl="1" indent="-285750">
              <a:buFont typeface="Arial"/>
              <a:buChar char="•"/>
            </a:pPr>
            <a:r>
              <a:rPr lang="en-US" dirty="0">
                <a:solidFill>
                  <a:srgbClr val="FFFFFF"/>
                </a:solidFill>
              </a:rPr>
              <a:t>t</a:t>
            </a:r>
            <a:r>
              <a:rPr lang="en-US" dirty="0" smtClean="0">
                <a:solidFill>
                  <a:srgbClr val="FFFFFF"/>
                </a:solidFill>
              </a:rPr>
              <a:t>ry </a:t>
            </a:r>
            <a:r>
              <a:rPr lang="en-US" dirty="0">
                <a:solidFill>
                  <a:srgbClr val="FFFFFF"/>
                </a:solidFill>
              </a:rPr>
              <a:t>items that can be reused</a:t>
            </a:r>
          </a:p>
          <a:p>
            <a:pPr marL="1200150" lvl="2" indent="-285750">
              <a:buFont typeface="Courier New"/>
              <a:buChar char="o"/>
            </a:pPr>
            <a:r>
              <a:rPr lang="en-US" dirty="0">
                <a:solidFill>
                  <a:srgbClr val="FFFFFF"/>
                </a:solidFill>
              </a:rPr>
              <a:t>c</a:t>
            </a:r>
            <a:r>
              <a:rPr lang="en-US" dirty="0" smtClean="0">
                <a:solidFill>
                  <a:srgbClr val="FFFFFF"/>
                </a:solidFill>
              </a:rPr>
              <a:t>loth </a:t>
            </a:r>
            <a:r>
              <a:rPr lang="en-US" dirty="0">
                <a:solidFill>
                  <a:srgbClr val="FFFFFF"/>
                </a:solidFill>
              </a:rPr>
              <a:t>bags for shopping</a:t>
            </a:r>
          </a:p>
          <a:p>
            <a:pPr marL="1200150" lvl="2" indent="-285750">
              <a:buFont typeface="Courier New"/>
              <a:buChar char="o"/>
            </a:pPr>
            <a:r>
              <a:rPr lang="en-US" dirty="0">
                <a:solidFill>
                  <a:srgbClr val="FFFFFF"/>
                </a:solidFill>
              </a:rPr>
              <a:t>c</a:t>
            </a:r>
            <a:r>
              <a:rPr lang="en-US" dirty="0" smtClean="0">
                <a:solidFill>
                  <a:srgbClr val="FFFFFF"/>
                </a:solidFill>
              </a:rPr>
              <a:t>loth </a:t>
            </a:r>
            <a:r>
              <a:rPr lang="en-US" dirty="0">
                <a:solidFill>
                  <a:srgbClr val="FFFFFF"/>
                </a:solidFill>
              </a:rPr>
              <a:t>napkins for meals </a:t>
            </a:r>
          </a:p>
          <a:p>
            <a:pPr marL="1200150" lvl="2" indent="-285750">
              <a:buFont typeface="Courier New"/>
              <a:buChar char="o"/>
            </a:pPr>
            <a:r>
              <a:rPr lang="en-US" dirty="0">
                <a:solidFill>
                  <a:srgbClr val="FFFFFF"/>
                </a:solidFill>
              </a:rPr>
              <a:t>d</a:t>
            </a:r>
            <a:r>
              <a:rPr lang="en-US" dirty="0" smtClean="0">
                <a:solidFill>
                  <a:srgbClr val="FFFFFF"/>
                </a:solidFill>
              </a:rPr>
              <a:t>ish </a:t>
            </a:r>
            <a:r>
              <a:rPr lang="en-US" dirty="0">
                <a:solidFill>
                  <a:srgbClr val="FFFFFF"/>
                </a:solidFill>
              </a:rPr>
              <a:t>towels for the kitchen </a:t>
            </a:r>
          </a:p>
          <a:p>
            <a:pPr marL="742950" lvl="1" indent="-285750">
              <a:buFont typeface="Arial"/>
              <a:buChar char="•"/>
            </a:pPr>
            <a:r>
              <a:rPr lang="en-US" dirty="0">
                <a:solidFill>
                  <a:srgbClr val="FFFFFF"/>
                </a:solidFill>
              </a:rPr>
              <a:t>b</a:t>
            </a:r>
            <a:r>
              <a:rPr lang="en-US" dirty="0" smtClean="0">
                <a:solidFill>
                  <a:srgbClr val="FFFFFF"/>
                </a:solidFill>
              </a:rPr>
              <a:t>uy </a:t>
            </a:r>
            <a:r>
              <a:rPr lang="en-US" dirty="0">
                <a:solidFill>
                  <a:srgbClr val="FFFFFF"/>
                </a:solidFill>
              </a:rPr>
              <a:t>gently used toys, clothes and furniture at garage sales, but NOT old electronics (which can be hazardous) </a:t>
            </a:r>
          </a:p>
          <a:p>
            <a:pPr marL="742950" lvl="1" indent="-285750">
              <a:buFont typeface="Arial"/>
              <a:buChar char="•"/>
            </a:pPr>
            <a:r>
              <a:rPr lang="en-US" dirty="0">
                <a:solidFill>
                  <a:srgbClr val="FFFFFF"/>
                </a:solidFill>
              </a:rPr>
              <a:t>c</a:t>
            </a:r>
            <a:r>
              <a:rPr lang="en-US" dirty="0" smtClean="0">
                <a:solidFill>
                  <a:srgbClr val="FFFFFF"/>
                </a:solidFill>
              </a:rPr>
              <a:t>hoose </a:t>
            </a:r>
            <a:r>
              <a:rPr lang="en-US" dirty="0">
                <a:solidFill>
                  <a:srgbClr val="FFFFFF"/>
                </a:solidFill>
              </a:rPr>
              <a:t>lasting, durable items</a:t>
            </a:r>
          </a:p>
          <a:p>
            <a:pPr marL="742950" lvl="1" indent="-285750">
              <a:buFont typeface="Arial"/>
              <a:buChar char="•"/>
            </a:pPr>
            <a:r>
              <a:rPr lang="en-US" dirty="0">
                <a:solidFill>
                  <a:srgbClr val="FFFFFF"/>
                </a:solidFill>
              </a:rPr>
              <a:t>b</a:t>
            </a:r>
            <a:r>
              <a:rPr lang="en-US" dirty="0" smtClean="0">
                <a:solidFill>
                  <a:srgbClr val="FFFFFF"/>
                </a:solidFill>
              </a:rPr>
              <a:t>uy</a:t>
            </a:r>
            <a:r>
              <a:rPr lang="en-US" dirty="0">
                <a:solidFill>
                  <a:srgbClr val="FFFFFF"/>
                </a:solidFill>
              </a:rPr>
              <a:t>/build compost bin</a:t>
            </a:r>
          </a:p>
          <a:p>
            <a:pPr marL="1200150" lvl="2" indent="-285750">
              <a:buFont typeface="Courier New"/>
              <a:buChar char="o"/>
            </a:pPr>
            <a:r>
              <a:rPr lang="en-US" dirty="0">
                <a:solidFill>
                  <a:srgbClr val="FFFFFF"/>
                </a:solidFill>
              </a:rPr>
              <a:t>r</a:t>
            </a:r>
            <a:r>
              <a:rPr lang="en-US" dirty="0" smtClean="0">
                <a:solidFill>
                  <a:srgbClr val="FFFFFF"/>
                </a:solidFill>
              </a:rPr>
              <a:t>ecycling </a:t>
            </a:r>
            <a:r>
              <a:rPr lang="en-US" dirty="0">
                <a:solidFill>
                  <a:srgbClr val="FFFFFF"/>
                </a:solidFill>
              </a:rPr>
              <a:t>at your home</a:t>
            </a:r>
          </a:p>
          <a:p>
            <a:pPr marL="1200150" lvl="2" indent="-285750">
              <a:buFont typeface="Courier New"/>
              <a:buChar char="o"/>
            </a:pPr>
            <a:r>
              <a:rPr lang="en-US" dirty="0">
                <a:solidFill>
                  <a:srgbClr val="FFFFFF"/>
                </a:solidFill>
              </a:rPr>
              <a:t>n</a:t>
            </a:r>
            <a:r>
              <a:rPr lang="en-US" dirty="0" smtClean="0">
                <a:solidFill>
                  <a:srgbClr val="FFFFFF"/>
                </a:solidFill>
              </a:rPr>
              <a:t>o </a:t>
            </a:r>
            <a:r>
              <a:rPr lang="en-US" dirty="0">
                <a:solidFill>
                  <a:srgbClr val="FFFFFF"/>
                </a:solidFill>
              </a:rPr>
              <a:t>transportation costs</a:t>
            </a:r>
          </a:p>
          <a:p>
            <a:pPr marL="1200150" lvl="2" indent="-285750">
              <a:buFont typeface="Courier New"/>
              <a:buChar char="o"/>
            </a:pPr>
            <a:r>
              <a:rPr lang="en-US" dirty="0">
                <a:solidFill>
                  <a:srgbClr val="FFFFFF"/>
                </a:solidFill>
              </a:rPr>
              <a:t>u</a:t>
            </a:r>
            <a:r>
              <a:rPr lang="en-US" dirty="0" smtClean="0">
                <a:solidFill>
                  <a:srgbClr val="FFFFFF"/>
                </a:solidFill>
              </a:rPr>
              <a:t>seful </a:t>
            </a:r>
            <a:r>
              <a:rPr lang="en-US" dirty="0">
                <a:solidFill>
                  <a:srgbClr val="FFFFFF"/>
                </a:solidFill>
              </a:rPr>
              <a:t>for your garden</a:t>
            </a:r>
          </a:p>
        </p:txBody>
      </p:sp>
      <p:pic>
        <p:nvPicPr>
          <p:cNvPr id="6" name="Picture 5"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50135"/>
            <a:ext cx="4572000" cy="2585323"/>
          </a:xfrm>
          <a:prstGeom prst="rect">
            <a:avLst/>
          </a:prstGeom>
        </p:spPr>
        <p:txBody>
          <a:bodyPr>
            <a:spAutoFit/>
          </a:bodyPr>
          <a:lstStyle/>
          <a:p>
            <a:r>
              <a:rPr lang="en-US" b="1" dirty="0"/>
              <a:t>Population</a:t>
            </a:r>
            <a:endParaRPr lang="en-US" dirty="0"/>
          </a:p>
          <a:p>
            <a:r>
              <a:rPr lang="en-US" dirty="0"/>
              <a:t>All of the previously mentioned problems are outgrowths of the size of the human population </a:t>
            </a:r>
          </a:p>
          <a:p>
            <a:pPr marL="857250" lvl="1" indent="-400050">
              <a:buFont typeface="+mj-lt"/>
              <a:buAutoNum type="alphaLcPeriod"/>
            </a:pPr>
            <a:r>
              <a:rPr lang="en-US" dirty="0"/>
              <a:t>g</a:t>
            </a:r>
            <a:r>
              <a:rPr lang="en-US" dirty="0" smtClean="0"/>
              <a:t>rew </a:t>
            </a:r>
            <a:r>
              <a:rPr lang="en-US" dirty="0"/>
              <a:t>slowly for most of the 4.5 million years we have existed, hovering a around 5 million people</a:t>
            </a:r>
          </a:p>
          <a:p>
            <a:pPr marL="857250" lvl="1" indent="-400050">
              <a:buFont typeface="+mj-lt"/>
              <a:buAutoNum type="alphaLcPeriod"/>
            </a:pPr>
            <a:r>
              <a:rPr lang="en-US" dirty="0"/>
              <a:t>i</a:t>
            </a:r>
            <a:r>
              <a:rPr lang="en-US" dirty="0" smtClean="0"/>
              <a:t>nvention </a:t>
            </a:r>
            <a:r>
              <a:rPr lang="en-US" dirty="0"/>
              <a:t>of agriculture about 11,000 years ago led to the first spike </a:t>
            </a:r>
          </a:p>
        </p:txBody>
      </p:sp>
      <p:sp>
        <p:nvSpPr>
          <p:cNvPr id="6" name="Rectangle 5"/>
          <p:cNvSpPr/>
          <p:nvPr/>
        </p:nvSpPr>
        <p:spPr>
          <a:xfrm>
            <a:off x="4865055" y="2624825"/>
            <a:ext cx="4572000" cy="2585323"/>
          </a:xfrm>
          <a:prstGeom prst="rect">
            <a:avLst/>
          </a:prstGeom>
        </p:spPr>
        <p:txBody>
          <a:bodyPr>
            <a:spAutoFit/>
          </a:bodyPr>
          <a:lstStyle/>
          <a:p>
            <a:pPr marL="800100" lvl="1" indent="-342900">
              <a:buFont typeface="+mj-lt"/>
              <a:buAutoNum type="alphaLcPeriod" startAt="3"/>
            </a:pPr>
            <a:r>
              <a:rPr lang="en-US" dirty="0"/>
              <a:t> </a:t>
            </a:r>
            <a:r>
              <a:rPr lang="en-US" dirty="0" smtClean="0"/>
              <a:t> following </a:t>
            </a:r>
            <a:r>
              <a:rPr lang="en-US" dirty="0"/>
              <a:t>9,000 years saw human </a:t>
            </a:r>
            <a:r>
              <a:rPr lang="en-US" dirty="0" smtClean="0"/>
              <a:t>	population </a:t>
            </a:r>
            <a:r>
              <a:rPr lang="en-US" dirty="0"/>
              <a:t>expand to 300 million </a:t>
            </a:r>
          </a:p>
          <a:p>
            <a:pPr marL="1657350" lvl="3" indent="-285750">
              <a:buFont typeface="Arial"/>
              <a:buChar char="•"/>
            </a:pPr>
            <a:r>
              <a:rPr lang="en-US" dirty="0"/>
              <a:t>By 1650, 130 million</a:t>
            </a:r>
          </a:p>
          <a:p>
            <a:pPr marL="1657350" lvl="3" indent="-285750">
              <a:buFont typeface="Arial"/>
              <a:buChar char="•"/>
            </a:pPr>
            <a:r>
              <a:rPr lang="en-US" dirty="0"/>
              <a:t>By 1800, 1 billion</a:t>
            </a:r>
          </a:p>
          <a:p>
            <a:pPr marL="1657350" lvl="3" indent="-285750">
              <a:buFont typeface="Arial"/>
              <a:buChar char="•"/>
            </a:pPr>
            <a:r>
              <a:rPr lang="en-US" dirty="0"/>
              <a:t>By 1930, 2 billion</a:t>
            </a:r>
          </a:p>
          <a:p>
            <a:pPr marL="1657350" lvl="3" indent="-285750">
              <a:buFont typeface="Arial"/>
              <a:buChar char="•"/>
            </a:pPr>
            <a:r>
              <a:rPr lang="en-US" dirty="0"/>
              <a:t>By 1960, 3 billion</a:t>
            </a:r>
          </a:p>
          <a:p>
            <a:pPr marL="1657350" lvl="3" indent="-285750">
              <a:buFont typeface="Arial"/>
              <a:buChar char="•"/>
            </a:pPr>
            <a:r>
              <a:rPr lang="en-US" dirty="0"/>
              <a:t>By 1974, 4 billion</a:t>
            </a:r>
          </a:p>
          <a:p>
            <a:pPr marL="1657350" lvl="3" indent="-285750">
              <a:buFont typeface="Arial"/>
              <a:buChar char="•"/>
            </a:pPr>
            <a:r>
              <a:rPr lang="en-US" dirty="0"/>
              <a:t>By 1987, 5 billion</a:t>
            </a:r>
          </a:p>
          <a:p>
            <a:pPr marL="1657350" lvl="3" indent="-285750">
              <a:buFont typeface="Arial"/>
              <a:buChar char="•"/>
            </a:pPr>
            <a:r>
              <a:rPr lang="en-US" dirty="0"/>
              <a:t>By 1999, 6 billion</a:t>
            </a:r>
          </a:p>
        </p:txBody>
      </p:sp>
      <p:sp>
        <p:nvSpPr>
          <p:cNvPr id="7" name="Rectangle 6"/>
          <p:cNvSpPr/>
          <p:nvPr/>
        </p:nvSpPr>
        <p:spPr>
          <a:xfrm>
            <a:off x="1210830" y="5210148"/>
            <a:ext cx="6508407" cy="1477328"/>
          </a:xfrm>
          <a:prstGeom prst="rect">
            <a:avLst/>
          </a:prstGeom>
        </p:spPr>
        <p:txBody>
          <a:bodyPr wrap="square">
            <a:spAutoFit/>
          </a:bodyPr>
          <a:lstStyle/>
          <a:p>
            <a:pPr marL="342900" indent="-342900">
              <a:buFont typeface="+mj-lt"/>
              <a:buAutoNum type="alphaLcPeriod" startAt="4"/>
            </a:pPr>
            <a:r>
              <a:rPr lang="en-US" dirty="0"/>
              <a:t>t</a:t>
            </a:r>
            <a:r>
              <a:rPr lang="en-US" dirty="0" smtClean="0"/>
              <a:t>hough </a:t>
            </a:r>
            <a:r>
              <a:rPr lang="en-US" dirty="0"/>
              <a:t>the world population growth rate has fallen from its peak at 2 %/</a:t>
            </a:r>
            <a:r>
              <a:rPr lang="en-US" dirty="0" err="1"/>
              <a:t>yr</a:t>
            </a:r>
            <a:r>
              <a:rPr lang="en-US" dirty="0"/>
              <a:t> to 1.3%/</a:t>
            </a:r>
            <a:r>
              <a:rPr lang="en-US" dirty="0" err="1"/>
              <a:t>yr</a:t>
            </a:r>
            <a:r>
              <a:rPr lang="en-US" dirty="0"/>
              <a:t>, it is expected to increase substantially during the 21</a:t>
            </a:r>
            <a:r>
              <a:rPr lang="en-US" baseline="30000" dirty="0"/>
              <a:t>st</a:t>
            </a:r>
            <a:r>
              <a:rPr lang="en-US" dirty="0"/>
              <a:t> century</a:t>
            </a:r>
          </a:p>
          <a:p>
            <a:pPr marL="742950" lvl="1" indent="-285750">
              <a:buFont typeface="Arial"/>
              <a:buChar char="•"/>
            </a:pPr>
            <a:r>
              <a:rPr lang="en-US" dirty="0"/>
              <a:t>UN projections suggest that world population will stabilize at just above10 million by 2200</a:t>
            </a:r>
          </a:p>
        </p:txBody>
      </p:sp>
      <p:pic>
        <p:nvPicPr>
          <p:cNvPr id="2" name="Picture 1"/>
          <p:cNvPicPr>
            <a:picLocks noChangeAspect="1"/>
          </p:cNvPicPr>
          <p:nvPr/>
        </p:nvPicPr>
        <p:blipFill>
          <a:blip r:embed="rId2"/>
          <a:stretch>
            <a:fillRect/>
          </a:stretch>
        </p:blipFill>
        <p:spPr>
          <a:xfrm>
            <a:off x="7090791" y="100161"/>
            <a:ext cx="1914624" cy="2635297"/>
          </a:xfrm>
          <a:prstGeom prst="rect">
            <a:avLst/>
          </a:prstGeom>
        </p:spPr>
      </p:pic>
      <p:pic>
        <p:nvPicPr>
          <p:cNvPr id="3" name="Picture 2"/>
          <p:cNvPicPr>
            <a:picLocks noChangeAspect="1"/>
          </p:cNvPicPr>
          <p:nvPr/>
        </p:nvPicPr>
        <p:blipFill>
          <a:blip r:embed="rId3"/>
          <a:stretch>
            <a:fillRect/>
          </a:stretch>
        </p:blipFill>
        <p:spPr>
          <a:xfrm>
            <a:off x="1506244" y="2886813"/>
            <a:ext cx="2806152" cy="2216860"/>
          </a:xfrm>
          <a:prstGeom prst="rect">
            <a:avLst/>
          </a:prstGeom>
        </p:spPr>
      </p:pic>
      <p:pic>
        <p:nvPicPr>
          <p:cNvPr id="8" name="Picture 7"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39188"/>
            <a:ext cx="4572000" cy="2862323"/>
          </a:xfrm>
          <a:prstGeom prst="rect">
            <a:avLst/>
          </a:prstGeom>
        </p:spPr>
        <p:txBody>
          <a:bodyPr>
            <a:spAutoFit/>
          </a:bodyPr>
          <a:lstStyle/>
          <a:p>
            <a:endParaRPr lang="en-US" dirty="0"/>
          </a:p>
          <a:p>
            <a:r>
              <a:rPr lang="en-US" b="1" dirty="0"/>
              <a:t>The Energetic Basis of Life</a:t>
            </a:r>
            <a:endParaRPr lang="en-US" dirty="0"/>
          </a:p>
          <a:p>
            <a:r>
              <a:rPr lang="en-US" dirty="0"/>
              <a:t>Sun’s energy is used mainly in two ways</a:t>
            </a:r>
          </a:p>
          <a:p>
            <a:pPr marL="800100" lvl="1" indent="-342900">
              <a:buFont typeface="+mj-lt"/>
              <a:buAutoNum type="alphaLcPeriod"/>
            </a:pPr>
            <a:r>
              <a:rPr lang="en-US" dirty="0"/>
              <a:t>c</a:t>
            </a:r>
            <a:r>
              <a:rPr lang="en-US" dirty="0" smtClean="0"/>
              <a:t>hanging </a:t>
            </a:r>
            <a:r>
              <a:rPr lang="en-US" dirty="0"/>
              <a:t>water from solid to liquid form to gas form</a:t>
            </a:r>
          </a:p>
          <a:p>
            <a:pPr marL="1200150" lvl="2" indent="-285750">
              <a:buFont typeface="Arial"/>
              <a:buChar char="•"/>
            </a:pPr>
            <a:r>
              <a:rPr lang="en-US" dirty="0"/>
              <a:t>d</a:t>
            </a:r>
            <a:r>
              <a:rPr lang="en-US" dirty="0" smtClean="0"/>
              <a:t>rives </a:t>
            </a:r>
            <a:r>
              <a:rPr lang="en-US" dirty="0"/>
              <a:t>climate </a:t>
            </a:r>
          </a:p>
          <a:p>
            <a:pPr marL="800100" lvl="1" indent="-342900">
              <a:buFont typeface="+mj-lt"/>
              <a:buAutoNum type="alphaLcPeriod"/>
            </a:pPr>
            <a:r>
              <a:rPr lang="en-US" dirty="0"/>
              <a:t>transformation into energy of chemical bonds in green plants</a:t>
            </a:r>
          </a:p>
          <a:p>
            <a:pPr marL="1200150" lvl="2" indent="-285750">
              <a:buFont typeface="Arial"/>
              <a:buChar char="•"/>
            </a:pPr>
            <a:r>
              <a:rPr lang="en-US" dirty="0"/>
              <a:t>provides food for all other life forms</a:t>
            </a:r>
          </a:p>
        </p:txBody>
      </p:sp>
      <p:sp>
        <p:nvSpPr>
          <p:cNvPr id="6" name="Rectangle 5"/>
          <p:cNvSpPr/>
          <p:nvPr/>
        </p:nvSpPr>
        <p:spPr>
          <a:xfrm>
            <a:off x="5327668" y="4136078"/>
            <a:ext cx="3860521" cy="2308324"/>
          </a:xfrm>
          <a:prstGeom prst="rect">
            <a:avLst/>
          </a:prstGeom>
        </p:spPr>
        <p:txBody>
          <a:bodyPr wrap="square">
            <a:spAutoFit/>
          </a:bodyPr>
          <a:lstStyle/>
          <a:p>
            <a:pPr marL="342900" indent="-342900">
              <a:buFont typeface="+mj-lt"/>
              <a:buAutoNum type="alphaLcPeriod" startAt="3"/>
            </a:pPr>
            <a:r>
              <a:rPr lang="en-US" dirty="0"/>
              <a:t>e</a:t>
            </a:r>
            <a:r>
              <a:rPr lang="en-US" dirty="0" smtClean="0"/>
              <a:t>nergy </a:t>
            </a:r>
            <a:r>
              <a:rPr lang="en-US" dirty="0"/>
              <a:t>transformations in biological systems are inefficient </a:t>
            </a:r>
          </a:p>
          <a:p>
            <a:pPr marL="800100" lvl="1" indent="-342900">
              <a:buFont typeface="Arial"/>
              <a:buChar char="•"/>
            </a:pPr>
            <a:r>
              <a:rPr lang="en-US" dirty="0"/>
              <a:t>only 10% of energy passes up the next level of the food chain</a:t>
            </a:r>
          </a:p>
          <a:p>
            <a:pPr marL="742950" lvl="1" indent="-285750">
              <a:buFont typeface="Arial"/>
              <a:buChar char="•"/>
            </a:pPr>
            <a:r>
              <a:rPr lang="en-US" dirty="0" smtClean="0"/>
              <a:t>its </a:t>
            </a:r>
            <a:r>
              <a:rPr lang="en-US" dirty="0"/>
              <a:t>most energetically efficient when people eat grains, vegetables and fruits</a:t>
            </a:r>
          </a:p>
        </p:txBody>
      </p:sp>
      <p:pic>
        <p:nvPicPr>
          <p:cNvPr id="9" name="Picture 8"/>
          <p:cNvPicPr>
            <a:picLocks noChangeAspect="1"/>
          </p:cNvPicPr>
          <p:nvPr/>
        </p:nvPicPr>
        <p:blipFill>
          <a:blip r:embed="rId2"/>
          <a:stretch>
            <a:fillRect/>
          </a:stretch>
        </p:blipFill>
        <p:spPr>
          <a:xfrm>
            <a:off x="1047692" y="3927608"/>
            <a:ext cx="4266883" cy="2516794"/>
          </a:xfrm>
          <a:prstGeom prst="rect">
            <a:avLst/>
          </a:prstGeom>
        </p:spPr>
      </p:pic>
      <p:pic>
        <p:nvPicPr>
          <p:cNvPr id="10" name="Picture 9"/>
          <p:cNvPicPr>
            <a:picLocks noChangeAspect="1"/>
          </p:cNvPicPr>
          <p:nvPr/>
        </p:nvPicPr>
        <p:blipFill>
          <a:blip r:embed="rId3"/>
          <a:stretch>
            <a:fillRect/>
          </a:stretch>
        </p:blipFill>
        <p:spPr>
          <a:xfrm>
            <a:off x="5314574" y="1821526"/>
            <a:ext cx="1634453" cy="1634453"/>
          </a:xfrm>
          <a:prstGeom prst="rect">
            <a:avLst/>
          </a:prstGeom>
        </p:spPr>
      </p:pic>
      <p:pic>
        <p:nvPicPr>
          <p:cNvPr id="11" name="Picture 10"/>
          <p:cNvPicPr>
            <a:picLocks noChangeAspect="1"/>
          </p:cNvPicPr>
          <p:nvPr/>
        </p:nvPicPr>
        <p:blipFill>
          <a:blip r:embed="rId4"/>
          <a:stretch>
            <a:fillRect/>
          </a:stretch>
        </p:blipFill>
        <p:spPr>
          <a:xfrm>
            <a:off x="6465301" y="102037"/>
            <a:ext cx="2555119" cy="1706819"/>
          </a:xfrm>
          <a:prstGeom prst="rect">
            <a:avLst/>
          </a:prstGeom>
        </p:spPr>
      </p:pic>
      <p:pic>
        <p:nvPicPr>
          <p:cNvPr id="8" name="Picture 7"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11000533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277" y="0"/>
            <a:ext cx="4572000" cy="1200329"/>
          </a:xfrm>
          <a:prstGeom prst="rect">
            <a:avLst/>
          </a:prstGeom>
        </p:spPr>
        <p:txBody>
          <a:bodyPr>
            <a:spAutoFit/>
          </a:bodyPr>
          <a:lstStyle/>
          <a:p>
            <a:r>
              <a:rPr lang="en-US" dirty="0"/>
              <a:t>CA population</a:t>
            </a:r>
          </a:p>
          <a:p>
            <a:pPr marL="800100" lvl="1" indent="-342900">
              <a:buFont typeface="+mj-lt"/>
              <a:buAutoNum type="alphaLcPeriod"/>
            </a:pPr>
            <a:r>
              <a:rPr lang="en-US" dirty="0"/>
              <a:t>	b</a:t>
            </a:r>
            <a:r>
              <a:rPr lang="en-US" dirty="0" smtClean="0"/>
              <a:t>y 2008:  </a:t>
            </a:r>
            <a:r>
              <a:rPr lang="en-US" dirty="0"/>
              <a:t>38,246,598</a:t>
            </a:r>
          </a:p>
          <a:p>
            <a:pPr marL="1200150" lvl="2" indent="-285750">
              <a:buFont typeface="Arial"/>
              <a:buChar char="•"/>
            </a:pPr>
            <a:r>
              <a:rPr lang="en-US" dirty="0"/>
              <a:t>	m</a:t>
            </a:r>
            <a:r>
              <a:rPr lang="en-US" dirty="0" smtClean="0"/>
              <a:t>ost </a:t>
            </a:r>
            <a:r>
              <a:rPr lang="en-US" dirty="0"/>
              <a:t>dense around coastal </a:t>
            </a:r>
            <a:r>
              <a:rPr lang="en-US" dirty="0" smtClean="0"/>
              <a:t>     	counties</a:t>
            </a:r>
            <a:endParaRPr lang="en-US" dirty="0"/>
          </a:p>
        </p:txBody>
      </p:sp>
      <p:sp>
        <p:nvSpPr>
          <p:cNvPr id="6" name="Rectangle 5"/>
          <p:cNvSpPr/>
          <p:nvPr/>
        </p:nvSpPr>
        <p:spPr>
          <a:xfrm>
            <a:off x="1117300" y="4496791"/>
            <a:ext cx="4171637" cy="1477328"/>
          </a:xfrm>
          <a:prstGeom prst="rect">
            <a:avLst/>
          </a:prstGeom>
        </p:spPr>
        <p:txBody>
          <a:bodyPr wrap="square">
            <a:spAutoFit/>
          </a:bodyPr>
          <a:lstStyle/>
          <a:p>
            <a:pPr marL="342900" indent="-342900">
              <a:buFont typeface="+mj-lt"/>
              <a:buAutoNum type="alphaLcPeriod" startAt="4"/>
            </a:pPr>
            <a:r>
              <a:rPr lang="en-US" dirty="0"/>
              <a:t>a</a:t>
            </a:r>
            <a:r>
              <a:rPr lang="en-US" dirty="0" smtClean="0"/>
              <a:t>ge </a:t>
            </a:r>
            <a:r>
              <a:rPr lang="en-US" dirty="0"/>
              <a:t>distribution </a:t>
            </a:r>
          </a:p>
          <a:p>
            <a:pPr marL="742950" lvl="1" indent="-285750">
              <a:buFont typeface="Arial"/>
              <a:buChar char="•"/>
            </a:pPr>
            <a:r>
              <a:rPr lang="en-US" dirty="0"/>
              <a:t>i</a:t>
            </a:r>
            <a:r>
              <a:rPr lang="en-US" dirty="0" smtClean="0"/>
              <a:t>n </a:t>
            </a:r>
            <a:r>
              <a:rPr lang="en-US" dirty="0"/>
              <a:t>2008, 14% of population is age  </a:t>
            </a:r>
            <a:r>
              <a:rPr lang="en-US" dirty="0" smtClean="0"/>
              <a:t>  60 or </a:t>
            </a:r>
            <a:r>
              <a:rPr lang="en-US" dirty="0"/>
              <a:t>older</a:t>
            </a:r>
          </a:p>
          <a:p>
            <a:pPr marL="742950" lvl="1" indent="-285750">
              <a:buFont typeface="Arial"/>
              <a:buChar char="•"/>
            </a:pPr>
            <a:r>
              <a:rPr lang="en-US" dirty="0"/>
              <a:t>b</a:t>
            </a:r>
            <a:r>
              <a:rPr lang="en-US" dirty="0" smtClean="0"/>
              <a:t>y </a:t>
            </a:r>
            <a:r>
              <a:rPr lang="en-US" dirty="0"/>
              <a:t>2030, this proportion will </a:t>
            </a:r>
            <a:r>
              <a:rPr lang="en-US" dirty="0" smtClean="0"/>
              <a:t>increase to </a:t>
            </a:r>
            <a:r>
              <a:rPr lang="en-US" dirty="0"/>
              <a:t>24% </a:t>
            </a:r>
          </a:p>
        </p:txBody>
      </p:sp>
      <p:sp>
        <p:nvSpPr>
          <p:cNvPr id="7" name="Rectangle 6"/>
          <p:cNvSpPr/>
          <p:nvPr/>
        </p:nvSpPr>
        <p:spPr>
          <a:xfrm>
            <a:off x="4572000" y="1827155"/>
            <a:ext cx="4572000" cy="2308324"/>
          </a:xfrm>
          <a:prstGeom prst="rect">
            <a:avLst/>
          </a:prstGeom>
        </p:spPr>
        <p:txBody>
          <a:bodyPr>
            <a:spAutoFit/>
          </a:bodyPr>
          <a:lstStyle/>
          <a:p>
            <a:pPr marL="800100" lvl="1" indent="-342900">
              <a:buFont typeface="+mj-lt"/>
              <a:buAutoNum type="alphaLcPeriod" startAt="2"/>
            </a:pPr>
            <a:r>
              <a:rPr lang="en-US" dirty="0"/>
              <a:t>	</a:t>
            </a:r>
            <a:r>
              <a:rPr lang="en-US" dirty="0" smtClean="0"/>
              <a:t>by </a:t>
            </a:r>
            <a:r>
              <a:rPr lang="en-US" dirty="0"/>
              <a:t>2025, expected to be 46,720,307</a:t>
            </a:r>
          </a:p>
          <a:p>
            <a:pPr marL="1200150" lvl="2" indent="-285750">
              <a:buFont typeface="Arial"/>
              <a:buChar char="•"/>
            </a:pPr>
            <a:r>
              <a:rPr lang="en-US" dirty="0"/>
              <a:t>	d</a:t>
            </a:r>
            <a:r>
              <a:rPr lang="en-US" dirty="0" smtClean="0"/>
              <a:t>riven by </a:t>
            </a:r>
            <a:r>
              <a:rPr lang="en-US" dirty="0"/>
              <a:t>births and </a:t>
            </a:r>
            <a:r>
              <a:rPr lang="en-US" dirty="0" smtClean="0"/>
              <a:t>	immigrations</a:t>
            </a:r>
            <a:endParaRPr lang="en-US" dirty="0"/>
          </a:p>
          <a:p>
            <a:pPr marL="1200150" lvl="2" indent="-285750">
              <a:buFont typeface="Arial"/>
              <a:buChar char="•"/>
            </a:pPr>
            <a:r>
              <a:rPr lang="en-US" dirty="0"/>
              <a:t>	17% increase in </a:t>
            </a:r>
            <a:r>
              <a:rPr lang="en-US" dirty="0" smtClean="0"/>
              <a:t>coastal </a:t>
            </a:r>
            <a:r>
              <a:rPr lang="en-US" dirty="0"/>
              <a:t>counties</a:t>
            </a:r>
          </a:p>
          <a:p>
            <a:pPr marL="1200150" lvl="2" indent="-285750">
              <a:buFont typeface="Arial"/>
              <a:buChar char="•"/>
            </a:pPr>
            <a:r>
              <a:rPr lang="en-US" dirty="0"/>
              <a:t>	</a:t>
            </a:r>
            <a:r>
              <a:rPr lang="en-US" dirty="0" smtClean="0"/>
              <a:t>45</a:t>
            </a:r>
            <a:r>
              <a:rPr lang="en-US" dirty="0"/>
              <a:t>% increase in inland counties </a:t>
            </a:r>
          </a:p>
          <a:p>
            <a:pPr marL="800100" lvl="1" indent="-342900">
              <a:buFont typeface="+mj-lt"/>
              <a:buAutoNum type="alphaLcPeriod" startAt="3"/>
            </a:pPr>
            <a:r>
              <a:rPr lang="en-US" dirty="0" smtClean="0"/>
              <a:t>   a </a:t>
            </a:r>
            <a:r>
              <a:rPr lang="en-US" dirty="0"/>
              <a:t>tenacious situation considering </a:t>
            </a:r>
            <a:r>
              <a:rPr lang="en-US" dirty="0" smtClean="0"/>
              <a:t>   	that </a:t>
            </a:r>
            <a:r>
              <a:rPr lang="en-US" dirty="0"/>
              <a:t>inland temperatures are </a:t>
            </a:r>
            <a:r>
              <a:rPr lang="en-US" dirty="0" smtClean="0"/>
              <a:t>	projected </a:t>
            </a:r>
            <a:r>
              <a:rPr lang="en-US" dirty="0"/>
              <a:t>to rise dramatically!</a:t>
            </a:r>
          </a:p>
        </p:txBody>
      </p:sp>
      <p:pic>
        <p:nvPicPr>
          <p:cNvPr id="8" name="Picture 7"/>
          <p:cNvPicPr>
            <a:picLocks noChangeAspect="1"/>
          </p:cNvPicPr>
          <p:nvPr/>
        </p:nvPicPr>
        <p:blipFill>
          <a:blip r:embed="rId2"/>
          <a:stretch>
            <a:fillRect/>
          </a:stretch>
        </p:blipFill>
        <p:spPr>
          <a:xfrm>
            <a:off x="7278330" y="116882"/>
            <a:ext cx="1488439" cy="1627449"/>
          </a:xfrm>
          <a:prstGeom prst="rect">
            <a:avLst/>
          </a:prstGeom>
        </p:spPr>
      </p:pic>
      <p:pic>
        <p:nvPicPr>
          <p:cNvPr id="9" name="Picture 8"/>
          <p:cNvPicPr>
            <a:picLocks noChangeAspect="1"/>
          </p:cNvPicPr>
          <p:nvPr/>
        </p:nvPicPr>
        <p:blipFill>
          <a:blip r:embed="rId3"/>
          <a:stretch>
            <a:fillRect/>
          </a:stretch>
        </p:blipFill>
        <p:spPr>
          <a:xfrm>
            <a:off x="838200" y="2118617"/>
            <a:ext cx="3673304" cy="1850427"/>
          </a:xfrm>
          <a:prstGeom prst="rect">
            <a:avLst/>
          </a:prstGeom>
        </p:spPr>
      </p:pic>
      <p:pic>
        <p:nvPicPr>
          <p:cNvPr id="10" name="Picture 9"/>
          <p:cNvPicPr>
            <a:picLocks noChangeAspect="1"/>
          </p:cNvPicPr>
          <p:nvPr/>
        </p:nvPicPr>
        <p:blipFill>
          <a:blip r:embed="rId4"/>
          <a:stretch>
            <a:fillRect/>
          </a:stretch>
        </p:blipFill>
        <p:spPr>
          <a:xfrm>
            <a:off x="6668034" y="4496791"/>
            <a:ext cx="2220762" cy="2220762"/>
          </a:xfrm>
          <a:prstGeom prst="rect">
            <a:avLst/>
          </a:prstGeom>
        </p:spPr>
      </p:pic>
      <p:pic>
        <p:nvPicPr>
          <p:cNvPr id="11" name="Picture 10"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23043" y="210307"/>
            <a:ext cx="4119335" cy="3970318"/>
          </a:xfrm>
          <a:prstGeom prst="rect">
            <a:avLst/>
          </a:prstGeom>
        </p:spPr>
        <p:txBody>
          <a:bodyPr wrap="square">
            <a:spAutoFit/>
          </a:bodyPr>
          <a:lstStyle/>
          <a:p>
            <a:r>
              <a:rPr lang="en-US" b="1" dirty="0" smtClean="0">
                <a:solidFill>
                  <a:srgbClr val="FFFFFF"/>
                </a:solidFill>
              </a:rPr>
              <a:t>Conclusion</a:t>
            </a:r>
          </a:p>
          <a:p>
            <a:pPr marL="857250" lvl="1" indent="-400050">
              <a:buFont typeface="+mj-lt"/>
              <a:buAutoNum type="romanUcPeriod"/>
            </a:pPr>
            <a:r>
              <a:rPr lang="en-US" dirty="0" smtClean="0">
                <a:solidFill>
                  <a:srgbClr val="FFFFFF"/>
                </a:solidFill>
              </a:rPr>
              <a:t>We </a:t>
            </a:r>
            <a:r>
              <a:rPr lang="en-US" dirty="0">
                <a:solidFill>
                  <a:srgbClr val="FFFFFF"/>
                </a:solidFill>
              </a:rPr>
              <a:t>live on one planet, with nowhere else to go</a:t>
            </a:r>
          </a:p>
          <a:p>
            <a:pPr marL="857250" lvl="1" indent="-400050">
              <a:buFont typeface="+mj-lt"/>
              <a:buAutoNum type="romanUcPeriod"/>
            </a:pPr>
            <a:r>
              <a:rPr lang="en-US" dirty="0">
                <a:solidFill>
                  <a:srgbClr val="FFFFFF"/>
                </a:solidFill>
              </a:rPr>
              <a:t>We are rapidly reaching the limits of human population and resource use that the planet can support</a:t>
            </a:r>
          </a:p>
          <a:p>
            <a:pPr marL="857250" lvl="1" indent="-400050">
              <a:buFont typeface="+mj-lt"/>
              <a:buAutoNum type="romanUcPeriod"/>
            </a:pPr>
            <a:r>
              <a:rPr lang="en-US" dirty="0">
                <a:solidFill>
                  <a:srgbClr val="FFFFFF"/>
                </a:solidFill>
              </a:rPr>
              <a:t>We are creating global environmental dangers unprecedented in human history </a:t>
            </a:r>
          </a:p>
          <a:p>
            <a:pPr marL="857250" lvl="1" indent="-400050">
              <a:buFont typeface="+mj-lt"/>
              <a:buAutoNum type="romanUcPeriod"/>
            </a:pPr>
            <a:r>
              <a:rPr lang="en-US" dirty="0">
                <a:solidFill>
                  <a:srgbClr val="FFFFFF"/>
                </a:solidFill>
              </a:rPr>
              <a:t>We have unprecedented technological tools to overcome these problems that no previous generation has possessed </a:t>
            </a:r>
          </a:p>
        </p:txBody>
      </p:sp>
      <p:pic>
        <p:nvPicPr>
          <p:cNvPr id="8" name="Picture 7"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8032411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
        <p:nvSpPr>
          <p:cNvPr id="10" name="Rectangle 9"/>
          <p:cNvSpPr/>
          <p:nvPr/>
        </p:nvSpPr>
        <p:spPr>
          <a:xfrm>
            <a:off x="1237202" y="3052656"/>
            <a:ext cx="5494912" cy="369332"/>
          </a:xfrm>
          <a:prstGeom prst="rect">
            <a:avLst/>
          </a:prstGeom>
        </p:spPr>
        <p:txBody>
          <a:bodyPr wrap="square">
            <a:spAutoFit/>
          </a:bodyPr>
          <a:lstStyle/>
          <a:p>
            <a:r>
              <a:rPr lang="en-US" dirty="0">
                <a:solidFill>
                  <a:srgbClr val="FFFFFF"/>
                </a:solidFill>
              </a:rPr>
              <a:t>The next hundred years will be interesting </a:t>
            </a:r>
            <a:r>
              <a:rPr lang="en-US" dirty="0" smtClean="0">
                <a:solidFill>
                  <a:srgbClr val="FFFFFF"/>
                </a:solidFill>
              </a:rPr>
              <a:t>indeed……</a:t>
            </a:r>
            <a:endParaRPr lang="en-US" dirty="0">
              <a:solidFill>
                <a:srgbClr val="FFFFFF"/>
              </a:solidFill>
            </a:endParaRPr>
          </a:p>
        </p:txBody>
      </p:sp>
    </p:spTree>
    <p:extLst>
      <p:ext uri="{BB962C8B-B14F-4D97-AF65-F5344CB8AC3E}">
        <p14:creationId xmlns:p14="http://schemas.microsoft.com/office/powerpoint/2010/main" val="23416467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18862"/>
            <a:ext cx="4572000" cy="1477328"/>
          </a:xfrm>
          <a:prstGeom prst="rect">
            <a:avLst/>
          </a:prstGeom>
        </p:spPr>
        <p:txBody>
          <a:bodyPr>
            <a:spAutoFit/>
          </a:bodyPr>
          <a:lstStyle/>
          <a:p>
            <a:r>
              <a:rPr lang="en-US" b="1" dirty="0"/>
              <a:t>Energy use by people</a:t>
            </a:r>
            <a:endParaRPr lang="en-US" dirty="0"/>
          </a:p>
          <a:p>
            <a:r>
              <a:rPr lang="en-US" dirty="0"/>
              <a:t>Two most common types of energy usage </a:t>
            </a:r>
          </a:p>
          <a:p>
            <a:pPr marL="800100" lvl="1" indent="-342900">
              <a:buFont typeface="+mj-lt"/>
              <a:buAutoNum type="alphaLcPeriod"/>
            </a:pPr>
            <a:r>
              <a:rPr lang="en-US" dirty="0"/>
              <a:t>e</a:t>
            </a:r>
            <a:r>
              <a:rPr lang="en-US" dirty="0" smtClean="0"/>
              <a:t>lectricity</a:t>
            </a:r>
            <a:r>
              <a:rPr lang="en-US" dirty="0"/>
              <a:t>: the flow of electrons </a:t>
            </a:r>
          </a:p>
          <a:p>
            <a:pPr marL="1200150" lvl="2" indent="-285750">
              <a:buFont typeface="Arial"/>
              <a:buChar char="•"/>
            </a:pPr>
            <a:r>
              <a:rPr lang="en-US" dirty="0"/>
              <a:t>	o</a:t>
            </a:r>
            <a:r>
              <a:rPr lang="en-US" dirty="0" smtClean="0"/>
              <a:t>ften </a:t>
            </a:r>
            <a:r>
              <a:rPr lang="en-US" dirty="0"/>
              <a:t>generated using a turbine</a:t>
            </a:r>
          </a:p>
          <a:p>
            <a:r>
              <a:rPr lang="en-US" dirty="0"/>
              <a:t> </a:t>
            </a:r>
          </a:p>
        </p:txBody>
      </p:sp>
      <p:pic>
        <p:nvPicPr>
          <p:cNvPr id="3" name="Picture 2"/>
          <p:cNvPicPr>
            <a:picLocks noChangeAspect="1"/>
          </p:cNvPicPr>
          <p:nvPr/>
        </p:nvPicPr>
        <p:blipFill>
          <a:blip r:embed="rId2"/>
          <a:stretch>
            <a:fillRect/>
          </a:stretch>
        </p:blipFill>
        <p:spPr>
          <a:xfrm>
            <a:off x="5628686" y="218862"/>
            <a:ext cx="3269593" cy="2160656"/>
          </a:xfrm>
          <a:prstGeom prst="rect">
            <a:avLst/>
          </a:prstGeom>
        </p:spPr>
      </p:pic>
      <p:sp>
        <p:nvSpPr>
          <p:cNvPr id="5" name="Rectangle 4"/>
          <p:cNvSpPr/>
          <p:nvPr/>
        </p:nvSpPr>
        <p:spPr>
          <a:xfrm>
            <a:off x="5628686" y="3199463"/>
            <a:ext cx="3515314" cy="923330"/>
          </a:xfrm>
          <a:prstGeom prst="rect">
            <a:avLst/>
          </a:prstGeom>
        </p:spPr>
        <p:txBody>
          <a:bodyPr wrap="square">
            <a:spAutoFit/>
          </a:bodyPr>
          <a:lstStyle/>
          <a:p>
            <a:pPr marL="342900" indent="-342900">
              <a:buAutoNum type="alphaLcPeriod" startAt="2"/>
            </a:pPr>
            <a:r>
              <a:rPr lang="en-US" dirty="0"/>
              <a:t>g</a:t>
            </a:r>
            <a:r>
              <a:rPr lang="en-US" dirty="0" smtClean="0"/>
              <a:t>asoline</a:t>
            </a:r>
            <a:endParaRPr lang="en-US" dirty="0"/>
          </a:p>
          <a:p>
            <a:pPr marL="742950" lvl="1" indent="-285750">
              <a:buFont typeface="Arial"/>
              <a:buChar char="•"/>
            </a:pPr>
            <a:r>
              <a:rPr lang="en-US" dirty="0"/>
              <a:t>b</a:t>
            </a:r>
            <a:r>
              <a:rPr lang="en-US" dirty="0" smtClean="0"/>
              <a:t>urned and converted to mechanical energy</a:t>
            </a:r>
            <a:endParaRPr lang="en-US" dirty="0"/>
          </a:p>
        </p:txBody>
      </p:sp>
      <p:pic>
        <p:nvPicPr>
          <p:cNvPr id="6" name="Picture 5"/>
          <p:cNvPicPr>
            <a:picLocks noChangeAspect="1"/>
          </p:cNvPicPr>
          <p:nvPr/>
        </p:nvPicPr>
        <p:blipFill>
          <a:blip r:embed="rId3"/>
          <a:stretch>
            <a:fillRect/>
          </a:stretch>
        </p:blipFill>
        <p:spPr>
          <a:xfrm>
            <a:off x="1397000" y="2536055"/>
            <a:ext cx="3833020" cy="2545125"/>
          </a:xfrm>
          <a:prstGeom prst="rect">
            <a:avLst/>
          </a:prstGeom>
        </p:spPr>
      </p:pic>
      <p:pic>
        <p:nvPicPr>
          <p:cNvPr id="7" name="Picture 6" descr="PPbkgndDk.KhakiLt.Khaki.png"/>
          <p:cNvPicPr>
            <a:picLocks noChangeAspect="1"/>
          </p:cNvPicPr>
          <p:nvPr/>
        </p:nvPicPr>
        <p:blipFill>
          <a:blip r:embed="rId4"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292997"/>
            <a:ext cx="3845604" cy="1754327"/>
          </a:xfrm>
          <a:prstGeom prst="rect">
            <a:avLst/>
          </a:prstGeom>
        </p:spPr>
        <p:txBody>
          <a:bodyPr wrap="square">
            <a:spAutoFit/>
          </a:bodyPr>
          <a:lstStyle/>
          <a:p>
            <a:r>
              <a:rPr lang="en-US" dirty="0">
                <a:solidFill>
                  <a:schemeClr val="bg1"/>
                </a:solidFill>
              </a:rPr>
              <a:t>90% of </a:t>
            </a:r>
            <a:r>
              <a:rPr lang="en-US" dirty="0" smtClean="0">
                <a:solidFill>
                  <a:schemeClr val="bg1"/>
                </a:solidFill>
              </a:rPr>
              <a:t>energy that </a:t>
            </a:r>
            <a:r>
              <a:rPr lang="en-US" dirty="0">
                <a:solidFill>
                  <a:schemeClr val="bg1"/>
                </a:solidFill>
              </a:rPr>
              <a:t>people use is generated from burning fossil </a:t>
            </a:r>
            <a:r>
              <a:rPr lang="en-US" dirty="0" smtClean="0">
                <a:solidFill>
                  <a:schemeClr val="bg1"/>
                </a:solidFill>
              </a:rPr>
              <a:t>fuels</a:t>
            </a:r>
          </a:p>
          <a:p>
            <a:pPr marL="742950" lvl="2" indent="-285750">
              <a:buFont typeface="Arial"/>
              <a:buChar char="•"/>
            </a:pPr>
            <a:r>
              <a:rPr lang="en-US" dirty="0">
                <a:solidFill>
                  <a:schemeClr val="bg1"/>
                </a:solidFill>
              </a:rPr>
              <a:t>fossils fuels: carbon rich compounds formed by ancient plants</a:t>
            </a:r>
          </a:p>
          <a:p>
            <a:endParaRPr lang="en-US" dirty="0">
              <a:solidFill>
                <a:schemeClr val="bg1"/>
              </a:solidFill>
            </a:endParaRPr>
          </a:p>
        </p:txBody>
      </p:sp>
      <p:sp>
        <p:nvSpPr>
          <p:cNvPr id="3" name="Rectangle 2"/>
          <p:cNvSpPr/>
          <p:nvPr/>
        </p:nvSpPr>
        <p:spPr>
          <a:xfrm>
            <a:off x="838200" y="1678651"/>
            <a:ext cx="4572000" cy="3139321"/>
          </a:xfrm>
          <a:prstGeom prst="rect">
            <a:avLst/>
          </a:prstGeom>
        </p:spPr>
        <p:txBody>
          <a:bodyPr>
            <a:spAutoFit/>
          </a:bodyPr>
          <a:lstStyle/>
          <a:p>
            <a:pPr marL="742950" lvl="1" indent="-285750">
              <a:buFont typeface="Arial"/>
              <a:buChar char="•"/>
            </a:pPr>
            <a:r>
              <a:rPr lang="en-US" dirty="0">
                <a:solidFill>
                  <a:srgbClr val="FFFFFF"/>
                </a:solidFill>
              </a:rPr>
              <a:t>i</a:t>
            </a:r>
            <a:r>
              <a:rPr lang="en-US" dirty="0" smtClean="0">
                <a:solidFill>
                  <a:srgbClr val="FFFFFF"/>
                </a:solidFill>
              </a:rPr>
              <a:t>nexpensive </a:t>
            </a:r>
            <a:r>
              <a:rPr lang="en-US" dirty="0">
                <a:solidFill>
                  <a:srgbClr val="FFFFFF"/>
                </a:solidFill>
              </a:rPr>
              <a:t>to obtain, cheap to transport or store</a:t>
            </a:r>
          </a:p>
          <a:p>
            <a:pPr marL="742950" lvl="1" indent="-285750">
              <a:buFont typeface="Arial"/>
              <a:buChar char="•"/>
            </a:pPr>
            <a:r>
              <a:rPr lang="en-US" dirty="0">
                <a:solidFill>
                  <a:srgbClr val="FFFFFF"/>
                </a:solidFill>
              </a:rPr>
              <a:t>t</a:t>
            </a:r>
            <a:r>
              <a:rPr lang="en-US" dirty="0" smtClean="0">
                <a:solidFill>
                  <a:srgbClr val="FFFFFF"/>
                </a:solidFill>
              </a:rPr>
              <a:t>echnology </a:t>
            </a:r>
            <a:r>
              <a:rPr lang="en-US" dirty="0">
                <a:solidFill>
                  <a:srgbClr val="FFFFFF"/>
                </a:solidFill>
              </a:rPr>
              <a:t>to transform fossil fuels to useable energy is simple, well developed and safe</a:t>
            </a:r>
          </a:p>
          <a:p>
            <a:pPr marL="742950" lvl="1" indent="-285750">
              <a:buFont typeface="Arial"/>
              <a:buChar char="•"/>
            </a:pPr>
            <a:r>
              <a:rPr lang="en-US" dirty="0">
                <a:solidFill>
                  <a:srgbClr val="FFFFFF"/>
                </a:solidFill>
              </a:rPr>
              <a:t>NOT RENEWABLE</a:t>
            </a:r>
          </a:p>
          <a:p>
            <a:pPr marL="742950" lvl="1" indent="-285750">
              <a:buFont typeface="Arial"/>
              <a:buChar char="•"/>
            </a:pPr>
            <a:r>
              <a:rPr lang="en-US" dirty="0">
                <a:solidFill>
                  <a:srgbClr val="FFFFFF"/>
                </a:solidFill>
              </a:rPr>
              <a:t>p</a:t>
            </a:r>
            <a:r>
              <a:rPr lang="en-US" dirty="0" smtClean="0">
                <a:solidFill>
                  <a:srgbClr val="FFFFFF"/>
                </a:solidFill>
              </a:rPr>
              <a:t>etroleum </a:t>
            </a:r>
            <a:r>
              <a:rPr lang="en-US" dirty="0">
                <a:solidFill>
                  <a:srgbClr val="FFFFFF"/>
                </a:solidFill>
              </a:rPr>
              <a:t>and natural gas will be depleted within 100 years</a:t>
            </a:r>
          </a:p>
          <a:p>
            <a:pPr marL="742950" lvl="1" indent="-285750">
              <a:buFont typeface="Arial"/>
              <a:buChar char="•"/>
            </a:pPr>
            <a:r>
              <a:rPr lang="en-US" dirty="0">
                <a:solidFill>
                  <a:srgbClr val="FFFFFF"/>
                </a:solidFill>
              </a:rPr>
              <a:t>c</a:t>
            </a:r>
            <a:r>
              <a:rPr lang="en-US" dirty="0" smtClean="0">
                <a:solidFill>
                  <a:srgbClr val="FFFFFF"/>
                </a:solidFill>
              </a:rPr>
              <a:t>oal </a:t>
            </a:r>
            <a:r>
              <a:rPr lang="en-US" dirty="0">
                <a:solidFill>
                  <a:srgbClr val="FFFFFF"/>
                </a:solidFill>
              </a:rPr>
              <a:t>will be depleted in 400 years</a:t>
            </a:r>
          </a:p>
          <a:p>
            <a:pPr marL="742950" lvl="1" indent="-285750">
              <a:buFont typeface="Arial"/>
              <a:buChar char="•"/>
            </a:pPr>
            <a:r>
              <a:rPr lang="en-US" dirty="0">
                <a:solidFill>
                  <a:srgbClr val="FFFFFF"/>
                </a:solidFill>
              </a:rPr>
              <a:t>u</a:t>
            </a:r>
            <a:r>
              <a:rPr lang="en-US" dirty="0" smtClean="0">
                <a:solidFill>
                  <a:srgbClr val="FFFFFF"/>
                </a:solidFill>
              </a:rPr>
              <a:t>ndesirable </a:t>
            </a:r>
            <a:r>
              <a:rPr lang="en-US" dirty="0">
                <a:solidFill>
                  <a:srgbClr val="FFFFFF"/>
                </a:solidFill>
              </a:rPr>
              <a:t>byproducts</a:t>
            </a:r>
          </a:p>
          <a:p>
            <a:pPr marL="1200150" lvl="2" indent="-285750">
              <a:buFont typeface="Courier New"/>
              <a:buChar char="o"/>
            </a:pPr>
            <a:r>
              <a:rPr lang="en-US" dirty="0">
                <a:solidFill>
                  <a:srgbClr val="FFFFFF"/>
                </a:solidFill>
              </a:rPr>
              <a:t>CO2 production</a:t>
            </a:r>
          </a:p>
        </p:txBody>
      </p:sp>
      <p:pic>
        <p:nvPicPr>
          <p:cNvPr id="5" name="Picture 4"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849" y="300744"/>
            <a:ext cx="4572000" cy="1754327"/>
          </a:xfrm>
          <a:prstGeom prst="rect">
            <a:avLst/>
          </a:prstGeom>
        </p:spPr>
        <p:txBody>
          <a:bodyPr>
            <a:spAutoFit/>
          </a:bodyPr>
          <a:lstStyle/>
          <a:p>
            <a:pPr lvl="1"/>
            <a:r>
              <a:rPr lang="en-US" dirty="0"/>
              <a:t>Three </a:t>
            </a:r>
            <a:r>
              <a:rPr lang="en-US" dirty="0" smtClean="0"/>
              <a:t>forms of fossil fuels</a:t>
            </a:r>
            <a:endParaRPr lang="en-US" dirty="0"/>
          </a:p>
          <a:p>
            <a:pPr marL="1257300" lvl="2" indent="-342900">
              <a:buFont typeface="+mj-lt"/>
              <a:buAutoNum type="alphaLcPeriod"/>
            </a:pPr>
            <a:r>
              <a:rPr lang="en-US" dirty="0"/>
              <a:t>o</a:t>
            </a:r>
            <a:r>
              <a:rPr lang="en-US" dirty="0" smtClean="0"/>
              <a:t>il</a:t>
            </a:r>
            <a:endParaRPr lang="en-US" dirty="0"/>
          </a:p>
          <a:p>
            <a:pPr marL="1657350" lvl="3" indent="-285750">
              <a:buFont typeface="Arial"/>
              <a:buChar char="•"/>
            </a:pPr>
            <a:r>
              <a:rPr lang="en-US" dirty="0"/>
              <a:t>p</a:t>
            </a:r>
            <a:r>
              <a:rPr lang="en-US" dirty="0" smtClean="0"/>
              <a:t>rocured </a:t>
            </a:r>
            <a:r>
              <a:rPr lang="en-US" dirty="0"/>
              <a:t>by drilling and pumping</a:t>
            </a:r>
          </a:p>
          <a:p>
            <a:pPr marL="1657350" lvl="3" indent="-285750">
              <a:buFont typeface="Arial"/>
              <a:buChar char="•"/>
            </a:pPr>
            <a:r>
              <a:rPr lang="en-US" dirty="0"/>
              <a:t>u</a:t>
            </a:r>
            <a:r>
              <a:rPr lang="en-US" dirty="0" smtClean="0"/>
              <a:t>sed </a:t>
            </a:r>
            <a:r>
              <a:rPr lang="en-US" dirty="0"/>
              <a:t>to make gasoline, diesel fuel, and </a:t>
            </a:r>
            <a:r>
              <a:rPr lang="en-US" dirty="0" smtClean="0"/>
              <a:t>plastic</a:t>
            </a:r>
            <a:endParaRPr lang="en-US" dirty="0"/>
          </a:p>
        </p:txBody>
      </p:sp>
      <p:sp>
        <p:nvSpPr>
          <p:cNvPr id="3" name="Rectangle 2"/>
          <p:cNvSpPr/>
          <p:nvPr/>
        </p:nvSpPr>
        <p:spPr>
          <a:xfrm>
            <a:off x="4773943" y="1769786"/>
            <a:ext cx="4572000" cy="2862323"/>
          </a:xfrm>
          <a:prstGeom prst="rect">
            <a:avLst/>
          </a:prstGeom>
        </p:spPr>
        <p:txBody>
          <a:bodyPr>
            <a:spAutoFit/>
          </a:bodyPr>
          <a:lstStyle/>
          <a:p>
            <a:pPr marL="800100" lvl="1" indent="-342900">
              <a:buAutoNum type="alphaLcPeriod" startAt="2"/>
            </a:pPr>
            <a:r>
              <a:rPr lang="en-US" dirty="0" smtClean="0"/>
              <a:t>coal</a:t>
            </a:r>
          </a:p>
          <a:p>
            <a:pPr marL="1257300" lvl="2" indent="-342900">
              <a:buFont typeface="Arial"/>
              <a:buChar char="•"/>
            </a:pPr>
            <a:r>
              <a:rPr lang="en-US" dirty="0"/>
              <a:t>e</a:t>
            </a:r>
            <a:r>
              <a:rPr lang="en-US" dirty="0" smtClean="0"/>
              <a:t>xtracted from Earth using digging, mining techniques and heavy machinery</a:t>
            </a:r>
          </a:p>
          <a:p>
            <a:pPr marL="1200150" lvl="2" indent="-285750">
              <a:buFont typeface="Arial"/>
              <a:buChar char="•"/>
            </a:pPr>
            <a:r>
              <a:rPr lang="en-US" dirty="0" smtClean="0"/>
              <a:t> dirty </a:t>
            </a:r>
            <a:r>
              <a:rPr lang="en-US" dirty="0" smtClean="0"/>
              <a:t>energy source</a:t>
            </a:r>
          </a:p>
          <a:p>
            <a:pPr marL="1200150" lvl="2" indent="-285750">
              <a:buFont typeface="Arial"/>
              <a:buChar char="•"/>
            </a:pPr>
            <a:r>
              <a:rPr lang="en-US" dirty="0" smtClean="0"/>
              <a:t> CA </a:t>
            </a:r>
            <a:r>
              <a:rPr lang="en-US" dirty="0" smtClean="0"/>
              <a:t>imports electricity from coal</a:t>
            </a:r>
            <a:r>
              <a:rPr lang="en-US" dirty="0" smtClean="0"/>
              <a:t>-  powered </a:t>
            </a:r>
            <a:r>
              <a:rPr lang="en-US" dirty="0" smtClean="0"/>
              <a:t>power plants in Utah and Wyoming</a:t>
            </a:r>
          </a:p>
          <a:p>
            <a:pPr marL="1657350" lvl="3" indent="-285750">
              <a:buFont typeface="Courier New"/>
              <a:buChar char="o"/>
            </a:pPr>
            <a:r>
              <a:rPr lang="en-US" dirty="0"/>
              <a:t>o</a:t>
            </a:r>
            <a:r>
              <a:rPr lang="en-US" dirty="0" smtClean="0"/>
              <a:t>utsourcing our air pollution?</a:t>
            </a:r>
            <a:endParaRPr lang="en-US" dirty="0"/>
          </a:p>
        </p:txBody>
      </p:sp>
      <p:sp>
        <p:nvSpPr>
          <p:cNvPr id="5" name="Rectangle 4"/>
          <p:cNvSpPr/>
          <p:nvPr/>
        </p:nvSpPr>
        <p:spPr>
          <a:xfrm>
            <a:off x="455849" y="3800240"/>
            <a:ext cx="4572000" cy="2862323"/>
          </a:xfrm>
          <a:prstGeom prst="rect">
            <a:avLst/>
          </a:prstGeom>
        </p:spPr>
        <p:txBody>
          <a:bodyPr>
            <a:spAutoFit/>
          </a:bodyPr>
          <a:lstStyle/>
          <a:p>
            <a:pPr marL="800100" lvl="1" indent="-342900">
              <a:buAutoNum type="alphaLcPeriod" startAt="3"/>
            </a:pPr>
            <a:r>
              <a:rPr lang="en-US" dirty="0" smtClean="0"/>
              <a:t>natural gas	</a:t>
            </a:r>
          </a:p>
          <a:p>
            <a:pPr marL="1257300" lvl="2" indent="-342900">
              <a:buFont typeface="Arial"/>
              <a:buChar char="•"/>
            </a:pPr>
            <a:r>
              <a:rPr lang="en-US" dirty="0"/>
              <a:t>c</a:t>
            </a:r>
            <a:r>
              <a:rPr lang="en-US" dirty="0" smtClean="0"/>
              <a:t>leanest of the three</a:t>
            </a:r>
          </a:p>
          <a:p>
            <a:pPr marL="1200150" lvl="2" indent="-285750">
              <a:buFont typeface="Arial"/>
              <a:buChar char="•"/>
            </a:pPr>
            <a:r>
              <a:rPr lang="en-US" dirty="0" smtClean="0"/>
              <a:t> used </a:t>
            </a:r>
            <a:r>
              <a:rPr lang="en-US" dirty="0" smtClean="0"/>
              <a:t>to power CA power plants </a:t>
            </a:r>
            <a:r>
              <a:rPr lang="en-US" dirty="0" smtClean="0"/>
              <a:t>  (</a:t>
            </a:r>
            <a:r>
              <a:rPr lang="en-US" dirty="0" smtClean="0"/>
              <a:t>CA has no coal fired power </a:t>
            </a:r>
            <a:r>
              <a:rPr lang="en-US" dirty="0" smtClean="0"/>
              <a:t> plants</a:t>
            </a:r>
            <a:r>
              <a:rPr lang="en-US" dirty="0" smtClean="0"/>
              <a:t>)</a:t>
            </a:r>
          </a:p>
          <a:p>
            <a:pPr marL="1200150" lvl="2" indent="-285750">
              <a:buFont typeface="Arial"/>
              <a:buChar char="•"/>
            </a:pPr>
            <a:r>
              <a:rPr lang="en-US" dirty="0" smtClean="0"/>
              <a:t>40% of our electricity </a:t>
            </a:r>
          </a:p>
          <a:p>
            <a:pPr marL="1657350" lvl="3" indent="-285750">
              <a:buFont typeface="Courier New"/>
              <a:buChar char="o"/>
            </a:pPr>
            <a:r>
              <a:rPr lang="en-US" dirty="0" smtClean="0"/>
              <a:t>inefficient usage of natural resource</a:t>
            </a:r>
          </a:p>
          <a:p>
            <a:pPr marL="1657350" lvl="3" indent="-285750">
              <a:buFont typeface="Courier New"/>
              <a:buChar char="o"/>
            </a:pPr>
            <a:r>
              <a:rPr lang="en-US" dirty="0" smtClean="0"/>
              <a:t>more efficient to directly use it to heat homes</a:t>
            </a:r>
            <a:endParaRPr lang="en-US" dirty="0"/>
          </a:p>
        </p:txBody>
      </p:sp>
      <p:pic>
        <p:nvPicPr>
          <p:cNvPr id="7" name="Picture 6"/>
          <p:cNvPicPr>
            <a:picLocks noChangeAspect="1"/>
          </p:cNvPicPr>
          <p:nvPr/>
        </p:nvPicPr>
        <p:blipFill>
          <a:blip r:embed="rId2"/>
          <a:stretch>
            <a:fillRect/>
          </a:stretch>
        </p:blipFill>
        <p:spPr>
          <a:xfrm>
            <a:off x="6602533" y="300744"/>
            <a:ext cx="1618021" cy="1080838"/>
          </a:xfrm>
          <a:prstGeom prst="rect">
            <a:avLst/>
          </a:prstGeom>
        </p:spPr>
      </p:pic>
      <p:pic>
        <p:nvPicPr>
          <p:cNvPr id="8" name="Picture 7"/>
          <p:cNvPicPr>
            <a:picLocks noChangeAspect="1"/>
          </p:cNvPicPr>
          <p:nvPr/>
        </p:nvPicPr>
        <p:blipFill>
          <a:blip r:embed="rId3"/>
          <a:stretch>
            <a:fillRect/>
          </a:stretch>
        </p:blipFill>
        <p:spPr>
          <a:xfrm>
            <a:off x="1616885" y="1778072"/>
            <a:ext cx="2443604" cy="2090639"/>
          </a:xfrm>
          <a:prstGeom prst="rect">
            <a:avLst/>
          </a:prstGeom>
        </p:spPr>
      </p:pic>
      <p:pic>
        <p:nvPicPr>
          <p:cNvPr id="9" name="Picture 8"/>
          <p:cNvPicPr>
            <a:picLocks noChangeAspect="1"/>
          </p:cNvPicPr>
          <p:nvPr/>
        </p:nvPicPr>
        <p:blipFill>
          <a:blip r:embed="rId4"/>
          <a:stretch>
            <a:fillRect/>
          </a:stretch>
        </p:blipFill>
        <p:spPr>
          <a:xfrm>
            <a:off x="6263517" y="4694343"/>
            <a:ext cx="1957037" cy="1968220"/>
          </a:xfrm>
          <a:prstGeom prst="rect">
            <a:avLst/>
          </a:prstGeom>
        </p:spPr>
      </p:pic>
      <p:pic>
        <p:nvPicPr>
          <p:cNvPr id="10" name="Picture 9" descr="PPbkgndDk.KhakiLt.Khaki.png"/>
          <p:cNvPicPr>
            <a:picLocks noChangeAspect="1"/>
          </p:cNvPicPr>
          <p:nvPr/>
        </p:nvPicPr>
        <p:blipFill>
          <a:blip r:embed="rId5"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47771" y="312468"/>
            <a:ext cx="4572000" cy="3970318"/>
          </a:xfrm>
          <a:prstGeom prst="rect">
            <a:avLst/>
          </a:prstGeom>
        </p:spPr>
        <p:txBody>
          <a:bodyPr>
            <a:spAutoFit/>
          </a:bodyPr>
          <a:lstStyle/>
          <a:p>
            <a:r>
              <a:rPr lang="en-US" dirty="0"/>
              <a:t>Another form of non-renewable energy is nuclear power</a:t>
            </a:r>
          </a:p>
          <a:p>
            <a:pPr marL="800100" lvl="1" indent="-342900">
              <a:buFont typeface="+mj-lt"/>
              <a:buAutoNum type="alphaLcPeriod"/>
            </a:pPr>
            <a:r>
              <a:rPr lang="en-US" dirty="0"/>
              <a:t>c</a:t>
            </a:r>
            <a:r>
              <a:rPr lang="en-US" dirty="0" smtClean="0"/>
              <a:t>an </a:t>
            </a:r>
            <a:r>
              <a:rPr lang="en-US" dirty="0"/>
              <a:t>last for another 100-200 years</a:t>
            </a:r>
          </a:p>
          <a:p>
            <a:pPr marL="800100" lvl="1" indent="-342900">
              <a:buFont typeface="+mj-lt"/>
              <a:buAutoNum type="alphaLcPeriod"/>
            </a:pPr>
            <a:r>
              <a:rPr lang="en-US" dirty="0"/>
              <a:t>c</a:t>
            </a:r>
            <a:r>
              <a:rPr lang="en-US" dirty="0" smtClean="0"/>
              <a:t>lean</a:t>
            </a:r>
            <a:endParaRPr lang="en-US" dirty="0"/>
          </a:p>
          <a:p>
            <a:pPr marL="800100" lvl="1" indent="-342900">
              <a:buFont typeface="+mj-lt"/>
              <a:buAutoNum type="alphaLcPeriod"/>
            </a:pPr>
            <a:r>
              <a:rPr lang="en-US" dirty="0"/>
              <a:t>h</a:t>
            </a:r>
            <a:r>
              <a:rPr lang="en-US" dirty="0" smtClean="0"/>
              <a:t>ighly </a:t>
            </a:r>
            <a:r>
              <a:rPr lang="en-US" dirty="0"/>
              <a:t>expensive</a:t>
            </a:r>
          </a:p>
          <a:p>
            <a:pPr marL="800100" lvl="1" indent="-342900">
              <a:buFont typeface="+mj-lt"/>
              <a:buAutoNum type="alphaLcPeriod"/>
            </a:pPr>
            <a:r>
              <a:rPr lang="en-US" dirty="0"/>
              <a:t>f</a:t>
            </a:r>
            <a:r>
              <a:rPr lang="en-US" dirty="0" smtClean="0"/>
              <a:t>irst </a:t>
            </a:r>
            <a:r>
              <a:rPr lang="en-US" dirty="0"/>
              <a:t>generation funded by federal subsidies</a:t>
            </a:r>
          </a:p>
          <a:p>
            <a:pPr marL="1200150" lvl="2" indent="-285750">
              <a:buFont typeface="Arial"/>
              <a:buChar char="•"/>
            </a:pPr>
            <a:r>
              <a:rPr lang="en-US" dirty="0"/>
              <a:t>w</a:t>
            </a:r>
            <a:r>
              <a:rPr lang="en-US" dirty="0" smtClean="0"/>
              <a:t>ithdrawal </a:t>
            </a:r>
            <a:r>
              <a:rPr lang="en-US" dirty="0"/>
              <a:t>of subsidies makes power companies face the full cost= less economically attractive</a:t>
            </a:r>
          </a:p>
          <a:p>
            <a:pPr marL="800100" lvl="1" indent="-342900">
              <a:buFont typeface="+mj-lt"/>
              <a:buAutoNum type="alphaLcPeriod"/>
            </a:pPr>
            <a:r>
              <a:rPr lang="en-US" dirty="0"/>
              <a:t>h</a:t>
            </a:r>
            <a:r>
              <a:rPr lang="en-US" dirty="0" smtClean="0"/>
              <a:t>ighly </a:t>
            </a:r>
            <a:r>
              <a:rPr lang="en-US" dirty="0"/>
              <a:t>dangerous</a:t>
            </a:r>
          </a:p>
          <a:p>
            <a:pPr marL="800100" lvl="1" indent="-342900">
              <a:buFont typeface="+mj-lt"/>
              <a:buAutoNum type="alphaLcPeriod"/>
            </a:pPr>
            <a:r>
              <a:rPr lang="en-US" dirty="0"/>
              <a:t>p</a:t>
            </a:r>
            <a:r>
              <a:rPr lang="en-US" dirty="0" smtClean="0"/>
              <a:t>roduces </a:t>
            </a:r>
            <a:r>
              <a:rPr lang="en-US" dirty="0"/>
              <a:t>long-lived radioactive waste</a:t>
            </a:r>
          </a:p>
          <a:p>
            <a:pPr marL="1200150" lvl="2" indent="-285750">
              <a:buFont typeface="Arial"/>
              <a:buChar char="•"/>
            </a:pPr>
            <a:r>
              <a:rPr lang="en-US" dirty="0"/>
              <a:t>f</a:t>
            </a:r>
            <a:r>
              <a:rPr lang="en-US" dirty="0" smtClean="0"/>
              <a:t>easible </a:t>
            </a:r>
            <a:r>
              <a:rPr lang="en-US" dirty="0"/>
              <a:t>to store it underground, but in who’s neighborhood?</a:t>
            </a:r>
          </a:p>
        </p:txBody>
      </p:sp>
      <p:pic>
        <p:nvPicPr>
          <p:cNvPr id="5" name="Picture 4" descr="PPbkgndDk.KhakiLt.Khaki.png"/>
          <p:cNvPicPr>
            <a:picLocks noChangeAspect="1"/>
          </p:cNvPicPr>
          <p:nvPr/>
        </p:nvPicPr>
        <p:blipFill>
          <a:blip r:embed="rId3" cstate="print">
            <a:duotone>
              <a:schemeClr val="accent6">
                <a:shade val="45000"/>
                <a:satMod val="135000"/>
              </a:schemeClr>
              <a:prstClr val="white"/>
            </a:duotone>
          </a:blip>
          <a:srcRect/>
          <a:stretch>
            <a:fillRect/>
          </a:stretch>
        </p:blipFill>
        <p:spPr bwMode="auto">
          <a:xfrm>
            <a:off x="0" y="0"/>
            <a:ext cx="838200" cy="6858000"/>
          </a:xfrm>
          <a:prstGeom prst="rect">
            <a:avLst/>
          </a:prstGeom>
          <a:noFill/>
          <a:ln w="9525">
            <a:noFill/>
            <a:miter lim="800000"/>
            <a:headEnd/>
            <a:tailEnd/>
          </a:ln>
        </p:spPr>
      </p:pic>
    </p:spTree>
    <p:extLst>
      <p:ext uri="{BB962C8B-B14F-4D97-AF65-F5344CB8AC3E}">
        <p14:creationId xmlns:p14="http://schemas.microsoft.com/office/powerpoint/2010/main" val="35837282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3304</TotalTime>
  <Words>3198</Words>
  <Application>Microsoft Macintosh PowerPoint</Application>
  <PresentationFormat>On-screen Show (4:3)</PresentationFormat>
  <Paragraphs>492</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Sube Caohuu</dc:creator>
  <cp:lastModifiedBy>Sube Caohuu</cp:lastModifiedBy>
  <cp:revision>117</cp:revision>
  <dcterms:created xsi:type="dcterms:W3CDTF">2011-12-21T23:24:15Z</dcterms:created>
  <dcterms:modified xsi:type="dcterms:W3CDTF">2012-02-29T18:04:39Z</dcterms:modified>
</cp:coreProperties>
</file>