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8" r:id="rId1"/>
  </p:sldMasterIdLst>
  <p:notesMasterIdLst>
    <p:notesMasterId r:id="rId76"/>
  </p:notesMasterIdLst>
  <p:handoutMasterIdLst>
    <p:handoutMasterId r:id="rId77"/>
  </p:handoutMasterIdLst>
  <p:sldIdLst>
    <p:sldId id="256" r:id="rId2"/>
    <p:sldId id="386" r:id="rId3"/>
    <p:sldId id="390" r:id="rId4"/>
    <p:sldId id="391" r:id="rId5"/>
    <p:sldId id="257" r:id="rId6"/>
    <p:sldId id="258" r:id="rId7"/>
    <p:sldId id="308" r:id="rId8"/>
    <p:sldId id="432" r:id="rId9"/>
    <p:sldId id="397" r:id="rId10"/>
    <p:sldId id="392" r:id="rId11"/>
    <p:sldId id="374" r:id="rId12"/>
    <p:sldId id="261" r:id="rId13"/>
    <p:sldId id="268" r:id="rId14"/>
    <p:sldId id="409" r:id="rId15"/>
    <p:sldId id="410" r:id="rId16"/>
    <p:sldId id="427" r:id="rId17"/>
    <p:sldId id="428" r:id="rId18"/>
    <p:sldId id="429" r:id="rId19"/>
    <p:sldId id="411" r:id="rId20"/>
    <p:sldId id="430" r:id="rId21"/>
    <p:sldId id="431" r:id="rId22"/>
    <p:sldId id="412" r:id="rId23"/>
    <p:sldId id="413" r:id="rId24"/>
    <p:sldId id="416" r:id="rId25"/>
    <p:sldId id="415" r:id="rId26"/>
    <p:sldId id="398" r:id="rId27"/>
    <p:sldId id="399" r:id="rId28"/>
    <p:sldId id="400" r:id="rId29"/>
    <p:sldId id="401" r:id="rId30"/>
    <p:sldId id="402" r:id="rId31"/>
    <p:sldId id="403" r:id="rId32"/>
    <p:sldId id="404" r:id="rId33"/>
    <p:sldId id="405" r:id="rId34"/>
    <p:sldId id="406" r:id="rId35"/>
    <p:sldId id="407" r:id="rId36"/>
    <p:sldId id="408" r:id="rId37"/>
    <p:sldId id="264" r:id="rId38"/>
    <p:sldId id="393" r:id="rId39"/>
    <p:sldId id="368" r:id="rId40"/>
    <p:sldId id="364" r:id="rId41"/>
    <p:sldId id="290" r:id="rId42"/>
    <p:sldId id="321" r:id="rId43"/>
    <p:sldId id="395" r:id="rId44"/>
    <p:sldId id="375" r:id="rId45"/>
    <p:sldId id="325" r:id="rId46"/>
    <p:sldId id="417" r:id="rId47"/>
    <p:sldId id="327" r:id="rId48"/>
    <p:sldId id="323" r:id="rId49"/>
    <p:sldId id="418" r:id="rId50"/>
    <p:sldId id="322" r:id="rId51"/>
    <p:sldId id="396" r:id="rId52"/>
    <p:sldId id="328" r:id="rId53"/>
    <p:sldId id="279" r:id="rId54"/>
    <p:sldId id="363" r:id="rId55"/>
    <p:sldId id="326" r:id="rId56"/>
    <p:sldId id="372" r:id="rId57"/>
    <p:sldId id="283" r:id="rId58"/>
    <p:sldId id="419" r:id="rId59"/>
    <p:sldId id="349" r:id="rId60"/>
    <p:sldId id="420" r:id="rId61"/>
    <p:sldId id="344" r:id="rId62"/>
    <p:sldId id="421" r:id="rId63"/>
    <p:sldId id="422" r:id="rId64"/>
    <p:sldId id="376" r:id="rId65"/>
    <p:sldId id="266" r:id="rId66"/>
    <p:sldId id="271" r:id="rId67"/>
    <p:sldId id="433" r:id="rId68"/>
    <p:sldId id="435" r:id="rId69"/>
    <p:sldId id="436" r:id="rId70"/>
    <p:sldId id="423" r:id="rId71"/>
    <p:sldId id="388" r:id="rId72"/>
    <p:sldId id="434" r:id="rId73"/>
    <p:sldId id="270" r:id="rId74"/>
    <p:sldId id="425" r:id="rId75"/>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0" autoAdjust="0"/>
    <p:restoredTop sz="79898" autoAdjust="0"/>
  </p:normalViewPr>
  <p:slideViewPr>
    <p:cSldViewPr snapToGrid="0" snapToObjects="1">
      <p:cViewPr varScale="1">
        <p:scale>
          <a:sx n="54" d="100"/>
          <a:sy n="54" d="100"/>
        </p:scale>
        <p:origin x="-190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5" d="100"/>
          <a:sy n="85" d="100"/>
        </p:scale>
        <p:origin x="286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F12C17A-2160-2247-A915-0D2445F1239D}" type="datetimeFigureOut">
              <a:rPr lang="en-US" smtClean="0"/>
              <a:pPr/>
              <a:t>1/16/16</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9A29600C-8002-5D4A-AD00-3F476EEF1832}" type="slidenum">
              <a:rPr lang="en-US" smtClean="0"/>
              <a:pPr/>
              <a:t>‹#›</a:t>
            </a:fld>
            <a:endParaRPr lang="en-US"/>
          </a:p>
        </p:txBody>
      </p:sp>
    </p:spTree>
    <p:extLst>
      <p:ext uri="{BB962C8B-B14F-4D97-AF65-F5344CB8AC3E}">
        <p14:creationId xmlns:p14="http://schemas.microsoft.com/office/powerpoint/2010/main" val="785804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0CFB1AB9-3CCC-3548-9C81-EE21948F104D}" type="datetimeFigureOut">
              <a:rPr lang="en-US" smtClean="0"/>
              <a:pPr/>
              <a:t>1/16/16</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AA72952A-EE0F-4C49-9E0D-D5C018E16CCC}" type="slidenum">
              <a:rPr lang="en-US" smtClean="0"/>
              <a:pPr/>
              <a:t>‹#›</a:t>
            </a:fld>
            <a:endParaRPr lang="en-US"/>
          </a:p>
        </p:txBody>
      </p:sp>
    </p:spTree>
    <p:extLst>
      <p:ext uri="{BB962C8B-B14F-4D97-AF65-F5344CB8AC3E}">
        <p14:creationId xmlns:p14="http://schemas.microsoft.com/office/powerpoint/2010/main" val="28037167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1</a:t>
            </a:fld>
            <a:endParaRPr lang="en-US"/>
          </a:p>
        </p:txBody>
      </p:sp>
    </p:spTree>
    <p:extLst>
      <p:ext uri="{BB962C8B-B14F-4D97-AF65-F5344CB8AC3E}">
        <p14:creationId xmlns:p14="http://schemas.microsoft.com/office/powerpoint/2010/main" val="407207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each have a copy of this slide so you can see the parts I’m talking about better.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11</a:t>
            </a:fld>
            <a:endParaRPr lang="en-US"/>
          </a:p>
        </p:txBody>
      </p:sp>
    </p:spTree>
    <p:extLst>
      <p:ext uri="{BB962C8B-B14F-4D97-AF65-F5344CB8AC3E}">
        <p14:creationId xmlns:p14="http://schemas.microsoft.com/office/powerpoint/2010/main" val="415112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 </a:t>
            </a:r>
          </a:p>
          <a:p>
            <a:r>
              <a:rPr lang="en-US" b="1" dirty="0"/>
              <a:t>Trunk.  </a:t>
            </a:r>
            <a:r>
              <a:rPr lang="en-US" dirty="0"/>
              <a:t>The main structural and strongest part of the tree.</a:t>
            </a:r>
          </a:p>
          <a:p>
            <a:r>
              <a:rPr lang="en-US" b="1" dirty="0"/>
              <a:t>Canopy.  </a:t>
            </a:r>
            <a:r>
              <a:rPr lang="en-US" dirty="0"/>
              <a:t>Refers to the leafy crown that surrounds the woody parts of the tree.</a:t>
            </a:r>
          </a:p>
          <a:p>
            <a:r>
              <a:rPr lang="en-US" b="1" dirty="0"/>
              <a:t>Collar.  </a:t>
            </a:r>
            <a:r>
              <a:rPr lang="en-US" dirty="0"/>
              <a:t>One of the most important parts of the tree, especially with the larger limbs.  Look carefully at the point where one of the main, or scaffold, branches attaches to the trunk.  There is a build-up of special bark material in that area.  Not only does that part of the tree hold that limb especially tightly, it also has special healing hormones that are activated when the limb is cut. That’s one of the REACTIONS that occurs when you make a cut.</a:t>
            </a:r>
          </a:p>
          <a:p>
            <a:r>
              <a:rPr lang="en-US" b="1" dirty="0"/>
              <a:t>Scaffold branches </a:t>
            </a:r>
            <a:r>
              <a:rPr lang="en-US" dirty="0"/>
              <a:t>are the main branches on the tree, attached to the trunk.  They provide a lot of structure for the tree.  Many trees has a primary scaffold area, and a secondary one.  The angle of attachment to the trunk is important—too narrow or vertical an attachment is a potential weak point in the tree.  What we WANT is a somewhat more horizontal angle of 45 to 60 degrees.</a:t>
            </a:r>
          </a:p>
          <a:p>
            <a:r>
              <a:rPr lang="en-US" b="1" dirty="0"/>
              <a:t>Lateral branches </a:t>
            </a:r>
            <a:r>
              <a:rPr lang="en-US" dirty="0"/>
              <a:t>grow from scaffold branches.</a:t>
            </a:r>
          </a:p>
          <a:p>
            <a:r>
              <a:rPr lang="en-US" b="1" dirty="0"/>
              <a:t>Shoots</a:t>
            </a:r>
            <a:r>
              <a:rPr lang="en-US" dirty="0"/>
              <a:t> are the current year’s growth, sometimes one year-old growth.</a:t>
            </a:r>
          </a:p>
          <a:p>
            <a:r>
              <a:rPr lang="en-US" b="1" dirty="0"/>
              <a:t>The leader/central leader </a:t>
            </a:r>
            <a:r>
              <a:rPr lang="en-US" dirty="0"/>
              <a:t>part of the tree is the part going right up the middle.  For some kinds of fruit, a central leader is ideal.  Susanne will talk more about this.</a:t>
            </a:r>
          </a:p>
          <a:p>
            <a:r>
              <a:rPr lang="en-US" b="1" dirty="0"/>
              <a:t>Nodes</a:t>
            </a:r>
            <a:r>
              <a:rPr lang="en-US" dirty="0"/>
              <a:t> are the little bumps on the laterals or shoots.  Some nodes develop leaves, some develop fruit spurs, some develop blossoms.  The space between the nodes is called the </a:t>
            </a:r>
            <a:r>
              <a:rPr lang="en-US" dirty="0" err="1"/>
              <a:t>Internode</a:t>
            </a:r>
            <a:r>
              <a:rPr lang="en-US" dirty="0"/>
              <a:t>.  If you look at some of the branches on your table, you can see the internodes.  In true dwarf varieties, the internodes are tiny!  And on </a:t>
            </a:r>
            <a:r>
              <a:rPr lang="en-US" dirty="0" err="1"/>
              <a:t>watersprouts</a:t>
            </a:r>
            <a:r>
              <a:rPr lang="en-US" dirty="0"/>
              <a:t> (we’ll get to them in just a minute), the internodes may be very far apart.</a:t>
            </a:r>
          </a:p>
          <a:p>
            <a:r>
              <a:rPr lang="en-US" b="1" dirty="0"/>
              <a:t> Fruitwood </a:t>
            </a:r>
            <a:r>
              <a:rPr lang="en-US" dirty="0"/>
              <a:t>is the part of the tree that will grow . . .Fruit!  This can be a spur, or first or second year growth.  Different trees have different kinds of fruitwood.  It’s another bit of tree anatomy to know—for example, apples grow on spurs and can begin bearing fruit the first year a spur develops, and that spur can continue to produce for 8 to 10 years.  Pomegranate, on the other had, bears on short new shoots, and not ever again on that same shoot.  Peach and nectarine bear fruit on lateral long branches for 1 to 2 years.  The Home Orchard, both online and in paper, has all of this information.</a:t>
            </a:r>
          </a:p>
          <a:p>
            <a:r>
              <a:rPr lang="en-US" b="1" dirty="0"/>
              <a:t>Spur. </a:t>
            </a:r>
            <a:r>
              <a:rPr lang="en-US" dirty="0"/>
              <a:t>This is a short branch that is specialized for flower and fruit production.</a:t>
            </a:r>
          </a:p>
          <a:p>
            <a:r>
              <a:rPr lang="en-US" b="1" dirty="0"/>
              <a:t>Scion.  </a:t>
            </a:r>
            <a:r>
              <a:rPr lang="en-US" dirty="0"/>
              <a:t>Two definitions.  One is the aboveground portion of a tree, and the other is a branch, shoot, or bud removed from one plant and grafted onto another.</a:t>
            </a:r>
          </a:p>
          <a:p>
            <a:r>
              <a:rPr lang="en-US" b="1" dirty="0"/>
              <a:t>Rootstock.  </a:t>
            </a:r>
            <a:r>
              <a:rPr lang="en-US" dirty="0"/>
              <a:t>The lower portion of most fruit and nut trees, onto which the desired fruiting scion is grafted.  Rootstocks are developed to manage the mature size of the tree, or to tolerate certain soil conditions, or for disease resistance, or for drought or frost tolerance.  They give trees a certain vigor.</a:t>
            </a:r>
          </a:p>
          <a:p>
            <a:r>
              <a:rPr lang="en-US" dirty="0"/>
              <a:t>The fruit tree itself reflects the characteristics of its rootstock and its scion in growth habit and in the fruit.</a:t>
            </a:r>
          </a:p>
          <a:p>
            <a:r>
              <a:rPr lang="en-US" b="1" dirty="0"/>
              <a:t>Graft union </a:t>
            </a:r>
            <a:r>
              <a:rPr lang="en-US" dirty="0"/>
              <a:t>is where the rootstock and the scion come together.  It should always be above the grade of the soil, as the graft union is an area vulnerable to disease and  mechanical injury.</a:t>
            </a:r>
          </a:p>
          <a:p>
            <a:r>
              <a:rPr lang="en-US" b="1" dirty="0" err="1"/>
              <a:t>Watersprouts</a:t>
            </a:r>
            <a:r>
              <a:rPr lang="en-US" dirty="0"/>
              <a:t> are vigorous upright growths generally right out of the most lateral branches.  They have a lot of leaves so they can provide good shade if needed.  You have to decide whether or not to remove all of the </a:t>
            </a:r>
            <a:r>
              <a:rPr lang="en-US" dirty="0" err="1"/>
              <a:t>watersprout</a:t>
            </a:r>
            <a:r>
              <a:rPr lang="en-US" dirty="0"/>
              <a:t> or just part of it.</a:t>
            </a:r>
          </a:p>
          <a:p>
            <a:r>
              <a:rPr lang="en-US" b="1" dirty="0"/>
              <a:t>Suckers</a:t>
            </a:r>
            <a:r>
              <a:rPr lang="en-US" dirty="0"/>
              <a:t> are vigorous upright growths right out of the rootstock.  99% of the time, they should be removed—below the soil grade.</a:t>
            </a:r>
          </a:p>
          <a:p>
            <a:r>
              <a:rPr lang="en-US" dirty="0"/>
              <a:t> </a:t>
            </a:r>
          </a:p>
          <a:p>
            <a:r>
              <a:rPr lang="en-US" dirty="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12</a:t>
            </a:fld>
            <a:endParaRPr lang="en-US"/>
          </a:p>
        </p:txBody>
      </p:sp>
    </p:spTree>
    <p:extLst>
      <p:ext uri="{BB962C8B-B14F-4D97-AF65-F5344CB8AC3E}">
        <p14:creationId xmlns:p14="http://schemas.microsoft.com/office/powerpoint/2010/main" val="3490297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Discuss these aspects of tree biology.</a:t>
            </a:r>
          </a:p>
          <a:p>
            <a:r>
              <a:rPr lang="en-US" baseline="0" dirty="0" smtClean="0"/>
              <a:t>Find a way to mention anything else you feel are really important aspects of tree growth!</a:t>
            </a:r>
          </a:p>
          <a:p>
            <a:endParaRPr lang="en-US" baseline="0" dirty="0" smtClean="0"/>
          </a:p>
          <a:p>
            <a:r>
              <a:rPr lang="en-US" baseline="0" dirty="0" smtClean="0"/>
              <a:t>The next section addresses Pruning Vocabulary--______________ will lead this next part.</a:t>
            </a:r>
          </a:p>
        </p:txBody>
      </p:sp>
      <p:sp>
        <p:nvSpPr>
          <p:cNvPr id="4" name="Slide Number Placeholder 3"/>
          <p:cNvSpPr>
            <a:spLocks noGrp="1"/>
          </p:cNvSpPr>
          <p:nvPr>
            <p:ph type="sldNum" sz="quarter" idx="10"/>
          </p:nvPr>
        </p:nvSpPr>
        <p:spPr/>
        <p:txBody>
          <a:bodyPr/>
          <a:lstStyle/>
          <a:p>
            <a:fld id="{AA72952A-EE0F-4C49-9E0D-D5C018E16CCC}" type="slidenum">
              <a:rPr lang="en-US" smtClean="0"/>
              <a:pPr/>
              <a:t>13</a:t>
            </a:fld>
            <a:endParaRPr lang="en-US"/>
          </a:p>
        </p:txBody>
      </p:sp>
    </p:spTree>
    <p:extLst>
      <p:ext uri="{BB962C8B-B14F-4D97-AF65-F5344CB8AC3E}">
        <p14:creationId xmlns:p14="http://schemas.microsoft.com/office/powerpoint/2010/main" val="72858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7949887"/>
          </a:xfrm>
        </p:spPr>
        <p:txBody>
          <a:bodyPr>
            <a:noAutofit/>
          </a:bodyPr>
          <a:lstStyle/>
          <a:p>
            <a:r>
              <a:rPr lang="en-US" sz="2000" b="1" dirty="0"/>
              <a:t>Let’s define some pruning terms.</a:t>
            </a:r>
          </a:p>
          <a:p>
            <a:r>
              <a:rPr lang="en-US" sz="1400" b="1" dirty="0"/>
              <a:t>Dormant Pruning </a:t>
            </a:r>
            <a:r>
              <a:rPr lang="en-US" sz="1400" dirty="0"/>
              <a:t>– pruning that takes place when the tree is not actively growing. The tree has lost all of its leaves.</a:t>
            </a:r>
          </a:p>
          <a:p>
            <a:endParaRPr lang="en-US" sz="1400" dirty="0"/>
          </a:p>
          <a:p>
            <a:r>
              <a:rPr lang="en-US" sz="1400" b="1" dirty="0"/>
              <a:t>Summer Pruning </a:t>
            </a:r>
            <a:r>
              <a:rPr lang="en-US" sz="1400" dirty="0"/>
              <a:t>– Pruning to slow down overly vigorous trees, trees that are too large or to remove damaged or diseased branches.</a:t>
            </a:r>
          </a:p>
          <a:p>
            <a:endParaRPr lang="en-US" sz="1400" dirty="0"/>
          </a:p>
          <a:p>
            <a:r>
              <a:rPr lang="en-US" sz="1400" b="1" dirty="0"/>
              <a:t>Heading Cut </a:t>
            </a:r>
            <a:r>
              <a:rPr lang="en-US" sz="1400" dirty="0"/>
              <a:t>-  removes part of the shoot. Usually done with hand-held pruners, heading stimulates the buds just below the cut, encouraging dense growth. </a:t>
            </a:r>
          </a:p>
          <a:p>
            <a:endParaRPr lang="en-US" sz="1400" dirty="0"/>
          </a:p>
          <a:p>
            <a:r>
              <a:rPr lang="en-US" sz="1400" b="1" dirty="0"/>
              <a:t>Thinning Cut </a:t>
            </a:r>
            <a:r>
              <a:rPr lang="en-US" sz="1400" dirty="0"/>
              <a:t>-  eliminates the entire shoot. Use hand-held pruners, loppers, or a pruning saw to make thinning cuts, depending on the thickness of the member being cut. Thinning reduces the bulk of a plant with minimal regrowth: each cut removes an entire stem or branch, either back to its point of origin on the main stem or to the point where it joins another branch. Because you remove a number of lateral buds along with the stem or branch, you're less likely to wind up with clusters of unwanted shoots than you are when you make heading cuts. </a:t>
            </a:r>
          </a:p>
          <a:p>
            <a:r>
              <a:rPr lang="en-US" sz="1400" dirty="0"/>
              <a:t>(A common mistake of inexperienced gardeners is to make a heading cut when what's needed is a thinning cut.) </a:t>
            </a:r>
          </a:p>
          <a:p>
            <a:endParaRPr lang="en-US" sz="1400" dirty="0"/>
          </a:p>
          <a:p>
            <a:r>
              <a:rPr lang="en-US" sz="1400" b="1" dirty="0"/>
              <a:t>Topping</a:t>
            </a:r>
            <a:r>
              <a:rPr lang="en-US" sz="1400" dirty="0"/>
              <a:t> - Reducing the height of a tree by heading large branches (generally considered poor practice); also, removing upright shoots to maintain a tree at its desired height. Compare with heading cut.</a:t>
            </a:r>
          </a:p>
          <a:p>
            <a:endParaRPr lang="en-US" sz="1400" dirty="0"/>
          </a:p>
          <a:p>
            <a:r>
              <a:rPr lang="en-US" sz="1400" b="1" dirty="0"/>
              <a:t>Open Center </a:t>
            </a:r>
            <a:r>
              <a:rPr lang="en-US" sz="1400" dirty="0"/>
              <a:t>- A method of training trees in which scaffold branches are trained upward and outward from the trunk and the center is kept free of vigorous upright shoots.</a:t>
            </a:r>
          </a:p>
          <a:p>
            <a:endParaRPr lang="en-US" sz="1400" dirty="0"/>
          </a:p>
          <a:p>
            <a:r>
              <a:rPr lang="en-US" sz="1400" b="1" dirty="0"/>
              <a:t>Leader</a:t>
            </a:r>
            <a:r>
              <a:rPr lang="en-US" sz="1400" dirty="0"/>
              <a:t> - A dominant upright branch. The central leader is the trunk that extends from the root to the top of a tree.</a:t>
            </a:r>
          </a:p>
          <a:p>
            <a:endParaRPr lang="en-US" sz="1400" dirty="0"/>
          </a:p>
          <a:p>
            <a:r>
              <a:rPr lang="en-US" sz="1400" b="1" dirty="0"/>
              <a:t>Central Leader </a:t>
            </a:r>
            <a:r>
              <a:rPr lang="en-US" sz="1400" dirty="0"/>
              <a:t>- The main trunk of the tree; a method of training trees that consists of a single dominant trunk and tiers of lateral branches.</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14</a:t>
            </a:fld>
            <a:endParaRPr lang="en-US"/>
          </a:p>
        </p:txBody>
      </p:sp>
    </p:spTree>
    <p:extLst>
      <p:ext uri="{BB962C8B-B14F-4D97-AF65-F5344CB8AC3E}">
        <p14:creationId xmlns:p14="http://schemas.microsoft.com/office/powerpoint/2010/main" val="1611948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673875"/>
          </a:xfrm>
        </p:spPr>
        <p:txBody>
          <a:bodyPr>
            <a:noAutofit/>
          </a:bodyPr>
          <a:lstStyle/>
          <a:p>
            <a:endParaRPr lang="en-US" sz="14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15</a:t>
            </a:fld>
            <a:endParaRPr lang="en-US"/>
          </a:p>
        </p:txBody>
      </p:sp>
    </p:spTree>
    <p:extLst>
      <p:ext uri="{BB962C8B-B14F-4D97-AF65-F5344CB8AC3E}">
        <p14:creationId xmlns:p14="http://schemas.microsoft.com/office/powerpoint/2010/main" val="216961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673875"/>
          </a:xfrm>
        </p:spPr>
        <p:txBody>
          <a:bodyPr>
            <a:noAutofit/>
          </a:bodyPr>
          <a:lstStyle/>
          <a:p>
            <a:endParaRPr lang="en-US" sz="14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16</a:t>
            </a:fld>
            <a:endParaRPr lang="en-US"/>
          </a:p>
        </p:txBody>
      </p:sp>
    </p:spTree>
    <p:extLst>
      <p:ext uri="{BB962C8B-B14F-4D97-AF65-F5344CB8AC3E}">
        <p14:creationId xmlns:p14="http://schemas.microsoft.com/office/powerpoint/2010/main" val="2516370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673875"/>
          </a:xfrm>
        </p:spPr>
        <p:txBody>
          <a:bodyPr>
            <a:noAutofit/>
          </a:bodyPr>
          <a:lstStyle/>
          <a:p>
            <a:r>
              <a:rPr lang="en-US" sz="1400" dirty="0" smtClean="0"/>
              <a:t>It encourages dense growth because the nodes below the cut will take all the energy that would have gone into the part that was removed, particularly the two closest nodes.</a:t>
            </a:r>
            <a:endParaRPr lang="en-US" sz="14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17</a:t>
            </a:fld>
            <a:endParaRPr lang="en-US"/>
          </a:p>
        </p:txBody>
      </p:sp>
    </p:spTree>
    <p:extLst>
      <p:ext uri="{BB962C8B-B14F-4D97-AF65-F5344CB8AC3E}">
        <p14:creationId xmlns:p14="http://schemas.microsoft.com/office/powerpoint/2010/main" val="16331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673875"/>
          </a:xfrm>
        </p:spPr>
        <p:txBody>
          <a:bodyPr>
            <a:noAutofit/>
          </a:bodyPr>
          <a:lstStyle/>
          <a:p>
            <a:r>
              <a:rPr lang="en-US" sz="1400" dirty="0"/>
              <a:t>Eliminates the entire shoot. </a:t>
            </a:r>
          </a:p>
          <a:p>
            <a:r>
              <a:rPr lang="en-US" sz="1400" dirty="0"/>
              <a:t>Use hand-held pruners, loppers, or a pruning saw to make thinning cuts, depending on the thickness of the member being cut. </a:t>
            </a:r>
          </a:p>
          <a:p>
            <a:r>
              <a:rPr lang="en-US" sz="1400" dirty="0"/>
              <a:t>Thinning reduces the bulk of a plant with minimal regrowth: each cut removes an entire stem or branch, either back to its point of origin on the main stem or to the point where it joins another branch. </a:t>
            </a:r>
          </a:p>
          <a:p>
            <a:r>
              <a:rPr lang="en-US" sz="1400" dirty="0"/>
              <a:t>Because you remove a number of lateral buds along with the stem or branch, you're less likely to wind up with clusters of unwanted shoots than you are when you make heading cuts. </a:t>
            </a:r>
          </a:p>
          <a:p>
            <a:r>
              <a:rPr lang="en-US" sz="1400" dirty="0"/>
              <a:t>(A common mistake of inexperienced gardeners is to make a heading cut when what's needed is a thinning cut.) </a:t>
            </a:r>
          </a:p>
        </p:txBody>
      </p:sp>
      <p:sp>
        <p:nvSpPr>
          <p:cNvPr id="4" name="Slide Number Placeholder 3"/>
          <p:cNvSpPr>
            <a:spLocks noGrp="1"/>
          </p:cNvSpPr>
          <p:nvPr>
            <p:ph type="sldNum" sz="quarter" idx="10"/>
          </p:nvPr>
        </p:nvSpPr>
        <p:spPr/>
        <p:txBody>
          <a:bodyPr/>
          <a:lstStyle/>
          <a:p>
            <a:fld id="{AA72952A-EE0F-4C49-9E0D-D5C018E16CCC}" type="slidenum">
              <a:rPr lang="en-US" smtClean="0"/>
              <a:pPr/>
              <a:t>18</a:t>
            </a:fld>
            <a:endParaRPr lang="en-US"/>
          </a:p>
        </p:txBody>
      </p:sp>
    </p:spTree>
    <p:extLst>
      <p:ext uri="{BB962C8B-B14F-4D97-AF65-F5344CB8AC3E}">
        <p14:creationId xmlns:p14="http://schemas.microsoft.com/office/powerpoint/2010/main" val="940818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811268"/>
          </a:xfrm>
        </p:spPr>
        <p:txBody>
          <a:bodyPr>
            <a:noAutofit/>
          </a:bodyPr>
          <a:lstStyle/>
          <a:p>
            <a:endParaRPr lang="en-US" sz="14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19</a:t>
            </a:fld>
            <a:endParaRPr lang="en-US"/>
          </a:p>
        </p:txBody>
      </p:sp>
    </p:spTree>
    <p:extLst>
      <p:ext uri="{BB962C8B-B14F-4D97-AF65-F5344CB8AC3E}">
        <p14:creationId xmlns:p14="http://schemas.microsoft.com/office/powerpoint/2010/main" val="658560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811268"/>
          </a:xfrm>
        </p:spPr>
        <p:txBody>
          <a:bodyPr>
            <a:noAutofit/>
          </a:bodyPr>
          <a:lstStyle/>
          <a:p>
            <a:endParaRPr lang="en-US" sz="14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20</a:t>
            </a:fld>
            <a:endParaRPr lang="en-US"/>
          </a:p>
        </p:txBody>
      </p:sp>
    </p:spTree>
    <p:extLst>
      <p:ext uri="{BB962C8B-B14F-4D97-AF65-F5344CB8AC3E}">
        <p14:creationId xmlns:p14="http://schemas.microsoft.com/office/powerpoint/2010/main" val="65856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Master</a:t>
            </a:r>
            <a:r>
              <a:rPr lang="en-US" baseline="0" dirty="0" smtClean="0"/>
              <a:t> Gardener program is designed to provide scientifically based gardening information to home gardeners.</a:t>
            </a:r>
          </a:p>
          <a:p>
            <a:r>
              <a:rPr lang="en-US" baseline="0" dirty="0" smtClean="0"/>
              <a:t>We are all volunteers, and are part of the University of California Cooperative Extension system.  See our logo!</a:t>
            </a:r>
          </a:p>
          <a:p>
            <a:r>
              <a:rPr lang="en-US" baseline="0" dirty="0" smtClean="0"/>
              <a:t>We receive 80 hours of initial training to become certified.  We take continuing education classes each year to remain certified.</a:t>
            </a:r>
          </a:p>
          <a:p>
            <a:r>
              <a:rPr lang="en-US" baseline="0" dirty="0" smtClean="0"/>
              <a:t>And we train new Master Gardeners!  Just ask us after the program how and when to apply!</a:t>
            </a:r>
          </a:p>
        </p:txBody>
      </p:sp>
      <p:sp>
        <p:nvSpPr>
          <p:cNvPr id="4" name="Slide Number Placeholder 3"/>
          <p:cNvSpPr>
            <a:spLocks noGrp="1"/>
          </p:cNvSpPr>
          <p:nvPr>
            <p:ph type="sldNum" sz="quarter" idx="10"/>
          </p:nvPr>
        </p:nvSpPr>
        <p:spPr/>
        <p:txBody>
          <a:bodyPr/>
          <a:lstStyle/>
          <a:p>
            <a:fld id="{AA72952A-EE0F-4C49-9E0D-D5C018E16CCC}" type="slidenum">
              <a:rPr lang="en-US" smtClean="0"/>
              <a:pPr/>
              <a:t>2</a:t>
            </a:fld>
            <a:endParaRPr lang="en-US"/>
          </a:p>
        </p:txBody>
      </p:sp>
    </p:spTree>
    <p:extLst>
      <p:ext uri="{BB962C8B-B14F-4D97-AF65-F5344CB8AC3E}">
        <p14:creationId xmlns:p14="http://schemas.microsoft.com/office/powerpoint/2010/main" val="271768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811268"/>
          </a:xfrm>
        </p:spPr>
        <p:txBody>
          <a:bodyPr>
            <a:noAutofit/>
          </a:bodyPr>
          <a:lstStyle/>
          <a:p>
            <a:endParaRPr lang="en-US" sz="14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21</a:t>
            </a:fld>
            <a:endParaRPr lang="en-US"/>
          </a:p>
        </p:txBody>
      </p:sp>
    </p:spTree>
    <p:extLst>
      <p:ext uri="{BB962C8B-B14F-4D97-AF65-F5344CB8AC3E}">
        <p14:creationId xmlns:p14="http://schemas.microsoft.com/office/powerpoint/2010/main" val="568487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22</a:t>
            </a:fld>
            <a:endParaRPr lang="en-US"/>
          </a:p>
        </p:txBody>
      </p:sp>
    </p:spTree>
    <p:extLst>
      <p:ext uri="{BB962C8B-B14F-4D97-AF65-F5344CB8AC3E}">
        <p14:creationId xmlns:p14="http://schemas.microsoft.com/office/powerpoint/2010/main" val="2854382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topics appear</a:t>
            </a:r>
            <a:r>
              <a:rPr lang="en-US" baseline="0" dirty="0" smtClean="0"/>
              <a:t> on command, not all at once)</a:t>
            </a:r>
            <a:endParaRPr lang="en-US" dirty="0" smtClean="0"/>
          </a:p>
          <a:p>
            <a:r>
              <a:rPr lang="en-US" dirty="0" smtClean="0"/>
              <a:t>Hand pruners:</a:t>
            </a:r>
          </a:p>
          <a:p>
            <a:r>
              <a:rPr lang="en-US" dirty="0" smtClean="0"/>
              <a:t>Hand-held to prune small branches,</a:t>
            </a:r>
            <a:r>
              <a:rPr lang="en-US" baseline="0" dirty="0" smtClean="0"/>
              <a:t> 5/8 inch diameter, look for bypass pruners for a good clean cut. Use or routine garden cutting.</a:t>
            </a:r>
          </a:p>
          <a:p>
            <a:r>
              <a:rPr lang="en-US" baseline="0" dirty="0" smtClean="0"/>
              <a:t>Some have:  coated blades to reduce sap build-up, rotating lower handle, left-handed, large and small handed.</a:t>
            </a:r>
          </a:p>
          <a:p>
            <a:r>
              <a:rPr lang="en-US" baseline="0" dirty="0" smtClean="0"/>
              <a:t>Loppers:</a:t>
            </a:r>
          </a:p>
          <a:p>
            <a:r>
              <a:rPr lang="en-US" baseline="0" dirty="0" smtClean="0"/>
              <a:t>Pruners with long handles, cut larger branches, to about 1.5 inches diameter, regular and heavy-duty.</a:t>
            </a:r>
          </a:p>
          <a:p>
            <a:r>
              <a:rPr lang="en-US" baseline="0" dirty="0" smtClean="0"/>
              <a:t>Can operate just like hand-held pruners or have a gear mechanism, use on bigger branches or when leverage is needed</a:t>
            </a:r>
          </a:p>
          <a:p>
            <a:r>
              <a:rPr lang="en-US" baseline="0" dirty="0" smtClean="0"/>
              <a:t>Pruning saw:</a:t>
            </a:r>
          </a:p>
          <a:p>
            <a:r>
              <a:rPr lang="en-US" baseline="0" dirty="0" smtClean="0"/>
              <a:t>Blade designed specifically for tree limbs, designed to not gum up, cuts on the draw not the push, straight or curved blade a matter of choice.</a:t>
            </a:r>
          </a:p>
          <a:p>
            <a:r>
              <a:rPr lang="en-US" baseline="0" dirty="0" smtClean="0"/>
              <a:t>Blade length varies, use for the 3-cut method.</a:t>
            </a:r>
          </a:p>
          <a:p>
            <a:r>
              <a:rPr lang="en-US" baseline="0" dirty="0" smtClean="0"/>
              <a:t>Tool care:</a:t>
            </a:r>
          </a:p>
          <a:p>
            <a:r>
              <a:rPr lang="en-US" baseline="0" dirty="0" smtClean="0"/>
              <a:t>EVERY time:  Blades:  clean, sharpen, lubricate.</a:t>
            </a:r>
          </a:p>
          <a:p>
            <a:r>
              <a:rPr lang="en-US" baseline="0" dirty="0" smtClean="0"/>
              <a:t>Handles, sand &amp; oil</a:t>
            </a:r>
          </a:p>
          <a:p>
            <a:r>
              <a:rPr lang="en-US" baseline="0" dirty="0" smtClean="0"/>
              <a:t>Extras:</a:t>
            </a:r>
          </a:p>
          <a:p>
            <a:r>
              <a:rPr lang="en-US" baseline="0" dirty="0" smtClean="0"/>
              <a:t>Bucket, sharpening file, lubricating oil, disinfectant, gloves, waste bag, cell phone, sun protection, orchard ladder, REALLY long handled-saw</a:t>
            </a:r>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23</a:t>
            </a:fld>
            <a:endParaRPr lang="en-US"/>
          </a:p>
        </p:txBody>
      </p:sp>
    </p:spTree>
    <p:extLst>
      <p:ext uri="{BB962C8B-B14F-4D97-AF65-F5344CB8AC3E}">
        <p14:creationId xmlns:p14="http://schemas.microsoft.com/office/powerpoint/2010/main" val="3067780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936" y="4577208"/>
            <a:ext cx="5863488" cy="4799818"/>
          </a:xfrm>
        </p:spPr>
        <p:txBody>
          <a:bodyPr>
            <a:normAutofit fontScale="92500" lnSpcReduction="20000"/>
          </a:bodyPr>
          <a:lstStyle/>
          <a:p>
            <a:r>
              <a:rPr lang="en-US" sz="1900" dirty="0"/>
              <a:t>First, look at the lopper label to make sure it will cut the branch size you’ll be pruning today as well as in the future. </a:t>
            </a:r>
          </a:p>
          <a:p>
            <a:r>
              <a:rPr lang="en-US" sz="1900" dirty="0"/>
              <a:t>Many lopper features to be aware of are the same as those for hand pruners. The blade types are the same and bypass is preferred over anvil. Over the long run you’ll be better off with high quality hardened or carbon steel blades, choosing a lopper that’s the correct size and weight for you physically, and is easy to disassemble for routine maintenance. There are also ergonomically designed loppers to better fit your hands.</a:t>
            </a:r>
          </a:p>
          <a:p>
            <a:r>
              <a:rPr lang="en-US" sz="1900" dirty="0"/>
              <a:t>Some lopper designs include a gear-like feature that increases cutting power, essentially multiplying your effort. Look for loppers with handles in varying lengths, including ones that telescope to extend your reach. Many loppers have a rubber or plastic bumper or shock absorber just below the cutting blades to prevent the handles from crashing together as each cut is completed. These bumpers add to the cost but increase efficiency making it money well spent. Another feature to consider is telescoping handles which will allow you to reach further with your loppers.</a:t>
            </a:r>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25</a:t>
            </a:fld>
            <a:endParaRPr lang="en-US"/>
          </a:p>
        </p:txBody>
      </p:sp>
    </p:spTree>
    <p:extLst>
      <p:ext uri="{BB962C8B-B14F-4D97-AF65-F5344CB8AC3E}">
        <p14:creationId xmlns:p14="http://schemas.microsoft.com/office/powerpoint/2010/main" val="1350258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900" dirty="0"/>
              <a:t>Available as folding saws (smaller branches) or fixed blade saws (larger branches). Most pruning saws are designed to cut branches with a diameter of 2” to 3”, although with more effort you can use them to cut slightly larger branches. The reason for buying a special garden pruning saw is that they are designed with sticky, gummy plants in mind which means they won’t get stuck or bind when cutting.</a:t>
            </a:r>
          </a:p>
          <a:p>
            <a:pPr fontAlgn="base"/>
            <a:r>
              <a:rPr lang="en-US" sz="1900" dirty="0"/>
              <a:t>A tempered steel blade is a non-negotiable requirement for pruning saws. Tri-edged blades ('pull-saws') are replacing traditional lance-toothed saws for garden use. Tri-edge saws have three bevels on each tooth giving the saw a faster, smoother action. The design of the tri-edge also means that the teeth are self-cleaning. Curved pruning saws require less effort than straight-edged saws because the teeth penetrate the wood more easily.</a:t>
            </a:r>
          </a:p>
          <a:p>
            <a:pPr fontAlgn="base"/>
            <a:r>
              <a:rPr lang="en-US" sz="1900" dirty="0"/>
              <a:t>The connection between the blade and the handle must be solid. A wooden handle will absorb more of the cutting vibrations than a plastic handle. </a:t>
            </a:r>
          </a:p>
          <a:p>
            <a:endParaRPr lang="en-US" sz="190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26</a:t>
            </a:fld>
            <a:endParaRPr lang="en-US"/>
          </a:p>
        </p:txBody>
      </p:sp>
    </p:spTree>
    <p:extLst>
      <p:ext uri="{BB962C8B-B14F-4D97-AF65-F5344CB8AC3E}">
        <p14:creationId xmlns:p14="http://schemas.microsoft.com/office/powerpoint/2010/main" val="421143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27</a:t>
            </a:fld>
            <a:endParaRPr lang="en-US"/>
          </a:p>
        </p:txBody>
      </p:sp>
    </p:spTree>
    <p:extLst>
      <p:ext uri="{BB962C8B-B14F-4D97-AF65-F5344CB8AC3E}">
        <p14:creationId xmlns:p14="http://schemas.microsoft.com/office/powerpoint/2010/main" val="2185411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Bow saws come in a variety of sizes and can cut branches up to about a foot in thickness. For home use a 21” or 24”bow saw should be able to do the job. The teeth are big and splay out wide. They clear plenty of wood as they cut so the blade will never stick. A sharp bow saw and a strong arm will cut up medium-sized, branches quicker than many power saws.</a:t>
            </a:r>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28</a:t>
            </a:fld>
            <a:endParaRPr lang="en-US"/>
          </a:p>
        </p:txBody>
      </p:sp>
    </p:spTree>
    <p:extLst>
      <p:ext uri="{BB962C8B-B14F-4D97-AF65-F5344CB8AC3E}">
        <p14:creationId xmlns:p14="http://schemas.microsoft.com/office/powerpoint/2010/main" val="1380536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Allows you to cut branches that are beyond your reach. Most of these saws cut limbs up to 2” or 3” in diameter. For the cleanest, healthiest cuts, choose a bypass-style pruner.</a:t>
            </a:r>
          </a:p>
          <a:p>
            <a:r>
              <a:rPr lang="en-US" sz="1900" dirty="0"/>
              <a:t>For versatility in tackling larger branches, purchase a pole pruner that includes interchangeable cutting tools for the pruning head: a bypass pruner and a pruning saw.</a:t>
            </a:r>
          </a:p>
          <a:p>
            <a:r>
              <a:rPr lang="en-US" sz="1900" dirty="0"/>
              <a:t>These saws can do the tough jobs that are hard to reach but they are difficult and time consuming to use. Balancing the pole, getting to the correct limb, staying out of the way of falling branches, and the reaction of your shoulders to using this tool are some of the downsides to using pole and rope saws.</a:t>
            </a:r>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29</a:t>
            </a:fld>
            <a:endParaRPr lang="en-US"/>
          </a:p>
        </p:txBody>
      </p:sp>
    </p:spTree>
    <p:extLst>
      <p:ext uri="{BB962C8B-B14F-4D97-AF65-F5344CB8AC3E}">
        <p14:creationId xmlns:p14="http://schemas.microsoft.com/office/powerpoint/2010/main" val="409736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30</a:t>
            </a:fld>
            <a:endParaRPr lang="en-US"/>
          </a:p>
        </p:txBody>
      </p:sp>
    </p:spTree>
    <p:extLst>
      <p:ext uri="{BB962C8B-B14F-4D97-AF65-F5344CB8AC3E}">
        <p14:creationId xmlns:p14="http://schemas.microsoft.com/office/powerpoint/2010/main" val="3054294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31</a:t>
            </a:fld>
            <a:endParaRPr lang="en-US"/>
          </a:p>
        </p:txBody>
      </p:sp>
    </p:spTree>
    <p:extLst>
      <p:ext uri="{BB962C8B-B14F-4D97-AF65-F5344CB8AC3E}">
        <p14:creationId xmlns:p14="http://schemas.microsoft.com/office/powerpoint/2010/main" val="258766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ea typeface="ＭＳ Ｐゴシック" charset="0"/>
                <a:cs typeface="ＭＳ Ｐゴシック" charset="0"/>
              </a:rPr>
              <a:t>And we have </a:t>
            </a:r>
            <a:r>
              <a:rPr lang="en-US" b="1" dirty="0" smtClean="0">
                <a:ea typeface="ＭＳ Ｐゴシック" charset="0"/>
                <a:cs typeface="ＭＳ Ｐゴシック" charset="0"/>
              </a:rPr>
              <a:t>several services</a:t>
            </a:r>
            <a:r>
              <a:rPr lang="en-US" dirty="0" smtClean="0">
                <a:ea typeface="ＭＳ Ｐゴシック" charset="0"/>
                <a:cs typeface="ＭＳ Ｐゴシック" charset="0"/>
              </a:rPr>
              <a:t> we want to make sure you know about!</a:t>
            </a:r>
          </a:p>
          <a:p>
            <a:r>
              <a:rPr lang="en-US" dirty="0" smtClean="0">
                <a:ea typeface="ＭＳ Ｐゴシック" charset="0"/>
                <a:cs typeface="ＭＳ Ｐゴシック" charset="0"/>
              </a:rPr>
              <a:t>First, </a:t>
            </a:r>
            <a:r>
              <a:rPr lang="en-US" b="1" dirty="0" smtClean="0">
                <a:ea typeface="ＭＳ Ｐゴシック" charset="0"/>
                <a:cs typeface="ＭＳ Ｐゴシック" charset="0"/>
              </a:rPr>
              <a:t>workshops</a:t>
            </a:r>
            <a:r>
              <a:rPr lang="en-US" dirty="0" smtClean="0">
                <a:ea typeface="ＭＳ Ｐゴシック" charset="0"/>
                <a:cs typeface="ＭＳ Ｐゴシック" charset="0"/>
              </a:rPr>
              <a:t>—you already know that, because you are here!</a:t>
            </a:r>
          </a:p>
          <a:p>
            <a:r>
              <a:rPr lang="en-US" dirty="0" smtClean="0">
                <a:ea typeface="ＭＳ Ｐゴシック" charset="0"/>
                <a:cs typeface="ＭＳ Ｐゴシック" charset="0"/>
              </a:rPr>
              <a:t>We have a </a:t>
            </a:r>
            <a:r>
              <a:rPr lang="en-US" b="1" dirty="0" smtClean="0">
                <a:ea typeface="ＭＳ Ｐゴシック" charset="0"/>
                <a:cs typeface="ＭＳ Ｐゴシック" charset="0"/>
              </a:rPr>
              <a:t>Help Desk (bricks and mortar)</a:t>
            </a:r>
            <a:r>
              <a:rPr lang="en-US" dirty="0" smtClean="0">
                <a:ea typeface="ＭＳ Ｐゴシック" charset="0"/>
                <a:cs typeface="ＭＳ Ｐゴシック" charset="0"/>
              </a:rPr>
              <a:t>, and here (Hold up business card) is the information for that.  And we have </a:t>
            </a:r>
            <a:r>
              <a:rPr lang="en-US" b="1" dirty="0" smtClean="0">
                <a:ea typeface="ＭＳ Ｐゴシック" charset="0"/>
                <a:cs typeface="ＭＳ Ｐゴシック" charset="0"/>
              </a:rPr>
              <a:t>Mobile Help Desks</a:t>
            </a:r>
            <a:r>
              <a:rPr lang="en-US" dirty="0" smtClean="0">
                <a:ea typeface="ＭＳ Ｐゴシック" charset="0"/>
                <a:cs typeface="ＭＳ Ｐゴシック" charset="0"/>
              </a:rPr>
              <a:t> at various nurseries in the area in the spring, and we are generally a presence at all the valley </a:t>
            </a:r>
            <a:r>
              <a:rPr lang="en-US" b="1" dirty="0" smtClean="0">
                <a:ea typeface="ＭＳ Ｐゴシック" charset="0"/>
                <a:cs typeface="ＭＳ Ｐゴシック" charset="0"/>
              </a:rPr>
              <a:t>Farmers Markets</a:t>
            </a:r>
            <a:r>
              <a:rPr lang="en-US" dirty="0" smtClean="0">
                <a:ea typeface="ＭＳ Ｐゴシック" charset="0"/>
                <a:cs typeface="ＭＳ Ｐゴシック" charset="0"/>
              </a:rPr>
              <a:t>.  Have any of you seen us around?</a:t>
            </a:r>
          </a:p>
          <a:p>
            <a:r>
              <a:rPr lang="en-US" dirty="0" smtClean="0">
                <a:ea typeface="ＭＳ Ｐゴシック" charset="0"/>
                <a:cs typeface="ＭＳ Ｐゴシック" charset="0"/>
              </a:rPr>
              <a:t>Our </a:t>
            </a:r>
            <a:r>
              <a:rPr lang="en-US" b="1" dirty="0" smtClean="0">
                <a:ea typeface="ＭＳ Ｐゴシック" charset="0"/>
                <a:cs typeface="ＭＳ Ｐゴシック" charset="0"/>
              </a:rPr>
              <a:t>website</a:t>
            </a:r>
            <a:r>
              <a:rPr lang="en-US" dirty="0" smtClean="0">
                <a:ea typeface="ＭＳ Ｐゴシック" charset="0"/>
                <a:cs typeface="ＭＳ Ｐゴシック" charset="0"/>
              </a:rPr>
              <a:t> is just packed with help!  Google Napa County Master Gardeners.  One of our team today will give you a brief tour of our website towards</a:t>
            </a:r>
            <a:r>
              <a:rPr lang="en-US" baseline="0" dirty="0" smtClean="0">
                <a:ea typeface="ＭＳ Ｐゴシック" charset="0"/>
                <a:cs typeface="ＭＳ Ｐゴシック" charset="0"/>
              </a:rPr>
              <a:t> the end of the program today.</a:t>
            </a:r>
            <a:endParaRPr lang="en-US" dirty="0" smtClean="0">
              <a:ea typeface="ＭＳ Ｐゴシック" charset="0"/>
              <a:cs typeface="ＭＳ Ｐゴシック" charset="0"/>
            </a:endParaRP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We are also linked to the Agriculture and Natural Resources </a:t>
            </a:r>
            <a:r>
              <a:rPr lang="en-US" b="1" dirty="0" smtClean="0">
                <a:ea typeface="ＭＳ Ｐゴシック" charset="0"/>
                <a:cs typeface="ＭＳ Ｐゴシック" charset="0"/>
              </a:rPr>
              <a:t>library at UC Davis</a:t>
            </a:r>
            <a:r>
              <a:rPr lang="en-US" dirty="0" smtClean="0">
                <a:ea typeface="ＭＳ Ｐゴシック" charset="0"/>
                <a:cs typeface="ＭＳ Ｐゴシック" charset="0"/>
              </a:rPr>
              <a:t>.</a:t>
            </a:r>
          </a:p>
          <a:p>
            <a:r>
              <a:rPr lang="en-US" dirty="0" smtClean="0">
                <a:ea typeface="ＭＳ Ｐゴシック" charset="0"/>
                <a:cs typeface="ＭＳ Ｐゴシック" charset="0"/>
              </a:rPr>
              <a:t>We have a </a:t>
            </a:r>
            <a:r>
              <a:rPr lang="en-US" b="1" dirty="0" smtClean="0">
                <a:ea typeface="ＭＳ Ｐゴシック" charset="0"/>
                <a:cs typeface="ＭＳ Ｐゴシック" charset="0"/>
              </a:rPr>
              <a:t>weekly column</a:t>
            </a:r>
            <a:r>
              <a:rPr lang="en-US" dirty="0" smtClean="0">
                <a:ea typeface="ＭＳ Ｐゴシック" charset="0"/>
                <a:cs typeface="ＭＳ Ｐゴシック" charset="0"/>
              </a:rPr>
              <a:t> in the Napa newspaper—have you seen it?  You can find an archive of our newspaper articles on our website.</a:t>
            </a:r>
          </a:p>
          <a:p>
            <a:r>
              <a:rPr lang="en-US" dirty="0" smtClean="0">
                <a:ea typeface="ＭＳ Ｐゴシック" charset="0"/>
                <a:cs typeface="ＭＳ Ｐゴシック" charset="0"/>
              </a:rPr>
              <a:t>We have a comprehensive </a:t>
            </a:r>
            <a:r>
              <a:rPr lang="en-US" b="1" dirty="0" smtClean="0">
                <a:ea typeface="ＭＳ Ｐゴシック" charset="0"/>
                <a:cs typeface="ＭＳ Ｐゴシック" charset="0"/>
              </a:rPr>
              <a:t>demonstration garden in Napa at Connolly Ranch</a:t>
            </a:r>
            <a:r>
              <a:rPr lang="en-US" dirty="0" smtClean="0">
                <a:ea typeface="ＭＳ Ｐゴシック" charset="0"/>
                <a:cs typeface="ＭＳ Ｐゴシック" charset="0"/>
              </a:rPr>
              <a:t>, at Browns Valley and Thompson roads.  Have any of you been there?  Please check our open garden schedule on our website and come have a look!  </a:t>
            </a:r>
          </a:p>
          <a:p>
            <a:r>
              <a:rPr lang="en-US" dirty="0" smtClean="0">
                <a:ea typeface="ＭＳ Ｐゴシック" charset="0"/>
                <a:cs typeface="ＭＳ Ｐゴシック" charset="0"/>
              </a:rPr>
              <a:t>We have our </a:t>
            </a:r>
            <a:r>
              <a:rPr lang="en-US" b="1" dirty="0" smtClean="0">
                <a:ea typeface="ＭＳ Ｐゴシック" charset="0"/>
                <a:cs typeface="ＭＳ Ｐゴシック" charset="0"/>
              </a:rPr>
              <a:t>Monthly Garden Guide specific to Napa County</a:t>
            </a:r>
            <a:r>
              <a:rPr lang="en-US" dirty="0" smtClean="0">
                <a:ea typeface="ＭＳ Ｐゴシック" charset="0"/>
                <a:cs typeface="ＭＳ Ｐゴシック" charset="0"/>
              </a:rPr>
              <a:t> and have just completed an update</a:t>
            </a:r>
            <a:r>
              <a:rPr lang="en-US" baseline="0" dirty="0" smtClean="0">
                <a:ea typeface="ＭＳ Ｐゴシック" charset="0"/>
                <a:cs typeface="ＭＳ Ｐゴシック" charset="0"/>
              </a:rPr>
              <a:t> to our</a:t>
            </a:r>
            <a:r>
              <a:rPr lang="en-US" dirty="0" smtClean="0">
                <a:ea typeface="ＭＳ Ｐゴシック" charset="0"/>
                <a:cs typeface="ＭＳ Ｐゴシック" charset="0"/>
              </a:rPr>
              <a:t> book about </a:t>
            </a:r>
            <a:r>
              <a:rPr lang="en-US" b="1" dirty="0" smtClean="0">
                <a:ea typeface="ＭＳ Ｐゴシック" charset="0"/>
                <a:cs typeface="ＭＳ Ｐゴシック" charset="0"/>
              </a:rPr>
              <a:t>Trees in Napa</a:t>
            </a:r>
            <a:r>
              <a:rPr lang="en-US" dirty="0" smtClean="0">
                <a:ea typeface="ＭＳ Ｐゴシック" charset="0"/>
                <a:cs typeface="ＭＳ Ｐゴシック" charset="0"/>
              </a:rPr>
              <a:t>.</a:t>
            </a:r>
          </a:p>
          <a:p>
            <a:r>
              <a:rPr lang="en-US" dirty="0" smtClean="0">
                <a:ea typeface="ＭＳ Ｐゴシック" charset="0"/>
                <a:cs typeface="ＭＳ Ｐゴシック" charset="0"/>
              </a:rPr>
              <a:t>We want you to take advantage of all this information!</a:t>
            </a:r>
          </a:p>
          <a:p>
            <a:r>
              <a:rPr lang="en-US" dirty="0" smtClean="0">
                <a:ea typeface="ＭＳ Ｐゴシック" charset="0"/>
                <a:cs typeface="ＭＳ Ｐゴシック" charset="0"/>
              </a:rPr>
              <a:t>But wait, there’s more!</a:t>
            </a:r>
          </a:p>
          <a:p>
            <a:r>
              <a:rPr lang="en-US" dirty="0" smtClean="0">
                <a:ea typeface="ＭＳ Ｐゴシック" charset="0"/>
                <a:cs typeface="ＭＳ Ｐゴシック" charset="0"/>
              </a:rPr>
              <a:t>We </a:t>
            </a:r>
            <a:r>
              <a:rPr lang="en-US" b="1" dirty="0" smtClean="0">
                <a:ea typeface="ＭＳ Ｐゴシック" charset="0"/>
                <a:cs typeface="ＭＳ Ｐゴシック" charset="0"/>
              </a:rPr>
              <a:t>train</a:t>
            </a:r>
            <a:r>
              <a:rPr lang="en-US" dirty="0" smtClean="0">
                <a:ea typeface="ＭＳ Ｐゴシック" charset="0"/>
                <a:cs typeface="ＭＳ Ｐゴシック" charset="0"/>
              </a:rPr>
              <a:t> future Master Gardeners!  Check our website to sign up to be notified when we begin recruiting for the 2017 class next summer!  Our 2016 class just started on January 5.</a:t>
            </a:r>
          </a:p>
          <a:p>
            <a:endParaRPr lang="en-US" dirty="0" smtClean="0">
              <a:ea typeface="ＭＳ Ｐゴシック" charset="0"/>
              <a:cs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7C5806D-8C87-4144-8EA4-9A703D26FC26}" type="slidenum">
              <a:rPr lang="en-US" smtClean="0"/>
              <a:t>3</a:t>
            </a:fld>
            <a:endParaRPr lang="en-US"/>
          </a:p>
        </p:txBody>
      </p:sp>
    </p:spTree>
    <p:extLst>
      <p:ext uri="{BB962C8B-B14F-4D97-AF65-F5344CB8AC3E}">
        <p14:creationId xmlns:p14="http://schemas.microsoft.com/office/powerpoint/2010/main" val="943490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32</a:t>
            </a:fld>
            <a:endParaRPr lang="en-US"/>
          </a:p>
        </p:txBody>
      </p:sp>
    </p:spTree>
    <p:extLst>
      <p:ext uri="{BB962C8B-B14F-4D97-AF65-F5344CB8AC3E}">
        <p14:creationId xmlns:p14="http://schemas.microsoft.com/office/powerpoint/2010/main" val="2867689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33</a:t>
            </a:fld>
            <a:endParaRPr lang="en-US"/>
          </a:p>
        </p:txBody>
      </p:sp>
    </p:spTree>
    <p:extLst>
      <p:ext uri="{BB962C8B-B14F-4D97-AF65-F5344CB8AC3E}">
        <p14:creationId xmlns:p14="http://schemas.microsoft.com/office/powerpoint/2010/main" val="265668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34</a:t>
            </a:fld>
            <a:endParaRPr lang="en-US"/>
          </a:p>
        </p:txBody>
      </p:sp>
    </p:spTree>
    <p:extLst>
      <p:ext uri="{BB962C8B-B14F-4D97-AF65-F5344CB8AC3E}">
        <p14:creationId xmlns:p14="http://schemas.microsoft.com/office/powerpoint/2010/main" val="2879798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35</a:t>
            </a:fld>
            <a:endParaRPr lang="en-US"/>
          </a:p>
        </p:txBody>
      </p:sp>
    </p:spTree>
    <p:extLst>
      <p:ext uri="{BB962C8B-B14F-4D97-AF65-F5344CB8AC3E}">
        <p14:creationId xmlns:p14="http://schemas.microsoft.com/office/powerpoint/2010/main" val="303521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Smile!</a:t>
            </a:r>
          </a:p>
          <a:p>
            <a:endParaRPr lang="en-US" dirty="0" smtClean="0"/>
          </a:p>
          <a:p>
            <a:r>
              <a:rPr lang="en-US" dirty="0" smtClean="0"/>
              <a:t>Now we’ll get back to Helpful</a:t>
            </a:r>
            <a:r>
              <a:rPr lang="en-US" baseline="0" dirty="0" smtClean="0"/>
              <a:t> How-</a:t>
            </a:r>
            <a:r>
              <a:rPr lang="en-US" baseline="0" dirty="0" err="1" smtClean="0"/>
              <a:t>Tos</a:t>
            </a:r>
            <a:r>
              <a:rPr lang="en-US" baseline="0" dirty="0" smtClean="0"/>
              <a:t>, guidelines to assist your pruning planning.  _______________</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36</a:t>
            </a:fld>
            <a:endParaRPr lang="en-US"/>
          </a:p>
        </p:txBody>
      </p:sp>
    </p:spTree>
    <p:extLst>
      <p:ext uri="{BB962C8B-B14F-4D97-AF65-F5344CB8AC3E}">
        <p14:creationId xmlns:p14="http://schemas.microsoft.com/office/powerpoint/2010/main" val="3149271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to prune!</a:t>
            </a:r>
          </a:p>
          <a:p>
            <a:r>
              <a:rPr lang="en-US" dirty="0" smtClean="0"/>
              <a:t>Allow time, assemble tools even if you don’t think you’ll need them all, step</a:t>
            </a:r>
            <a:r>
              <a:rPr lang="en-US" baseline="0" dirty="0" smtClean="0"/>
              <a:t> back and assess frequently</a:t>
            </a:r>
          </a:p>
          <a:p>
            <a:r>
              <a:rPr lang="en-US" baseline="0" dirty="0" smtClean="0"/>
              <a:t>Keep these goals in mind:</a:t>
            </a:r>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37</a:t>
            </a:fld>
            <a:endParaRPr lang="en-US"/>
          </a:p>
        </p:txBody>
      </p:sp>
    </p:spTree>
    <p:extLst>
      <p:ext uri="{BB962C8B-B14F-4D97-AF65-F5344CB8AC3E}">
        <p14:creationId xmlns:p14="http://schemas.microsoft.com/office/powerpoint/2010/main" val="445683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to these goals, adding your own observations and information that you have researched.)</a:t>
            </a:r>
          </a:p>
          <a:p>
            <a:r>
              <a:rPr lang="en-US" dirty="0" smtClean="0"/>
              <a:t>There are</a:t>
            </a:r>
            <a:r>
              <a:rPr lang="en-US" baseline="0" dirty="0" smtClean="0"/>
              <a:t> many talking points thanks to UC ANR—our handbook, the website, the Home Orchard, and so forth.</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38</a:t>
            </a:fld>
            <a:endParaRPr lang="en-US"/>
          </a:p>
        </p:txBody>
      </p:sp>
    </p:spTree>
    <p:extLst>
      <p:ext uri="{BB962C8B-B14F-4D97-AF65-F5344CB8AC3E}">
        <p14:creationId xmlns:p14="http://schemas.microsoft.com/office/powerpoint/2010/main" val="2843455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read about these goals in the research available through UC ANR.</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39</a:t>
            </a:fld>
            <a:endParaRPr lang="en-US"/>
          </a:p>
        </p:txBody>
      </p:sp>
    </p:spTree>
    <p:extLst>
      <p:ext uri="{BB962C8B-B14F-4D97-AF65-F5344CB8AC3E}">
        <p14:creationId xmlns:p14="http://schemas.microsoft.com/office/powerpoint/2010/main" val="607446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ANR </a:t>
            </a:r>
            <a:r>
              <a:rPr lang="en-US" dirty="0" err="1" smtClean="0"/>
              <a:t>pdfs</a:t>
            </a:r>
            <a:r>
              <a:rPr lang="en-US" dirty="0" smtClean="0"/>
              <a:t>,</a:t>
            </a:r>
            <a:r>
              <a:rPr lang="en-US" baseline="0" dirty="0" smtClean="0"/>
              <a:t> other MG groups, our handbook, and the Backyard Orchard book have much more detail about these points.</a:t>
            </a:r>
          </a:p>
          <a:p>
            <a:endParaRPr lang="en-US" baseline="0" dirty="0" smtClean="0"/>
          </a:p>
          <a:p>
            <a:r>
              <a:rPr lang="en-US" baseline="0" dirty="0" smtClean="0"/>
              <a:t>To transition to the next slide, you could say something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I’ll leave you with the concept of the magic of sunlight.  </a:t>
            </a:r>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40</a:t>
            </a:fld>
            <a:endParaRPr lang="en-US"/>
          </a:p>
        </p:txBody>
      </p:sp>
    </p:spTree>
    <p:extLst>
      <p:ext uri="{BB962C8B-B14F-4D97-AF65-F5344CB8AC3E}">
        <p14:creationId xmlns:p14="http://schemas.microsoft.com/office/powerpoint/2010/main" val="2061246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the remote a couple of times to start</a:t>
            </a:r>
            <a:r>
              <a:rPr lang="en-US" baseline="0" dirty="0" smtClean="0"/>
              <a:t> the animation</a:t>
            </a:r>
            <a:r>
              <a:rPr lang="en-US" dirty="0" smtClean="0"/>
              <a:t>!</a:t>
            </a:r>
          </a:p>
          <a:p>
            <a:r>
              <a:rPr lang="en-US" dirty="0" smtClean="0"/>
              <a:t>I’ll leave you with the concept of the magic of sunlight---</a:t>
            </a:r>
          </a:p>
          <a:p>
            <a:r>
              <a:rPr lang="en-US" sz="1200" b="1" dirty="0" smtClean="0"/>
              <a:t>Sunlight  on lateral branches promotes fruit </a:t>
            </a:r>
          </a:p>
          <a:p>
            <a:r>
              <a:rPr lang="en-US" sz="1200" b="1" dirty="0" smtClean="0"/>
              <a:t>Sunlight on leaves provides food for the tree—remembering always that some shade IS needed.</a:t>
            </a:r>
          </a:p>
          <a:p>
            <a:endParaRPr lang="en-US" sz="1200" b="1" dirty="0" smtClean="0"/>
          </a:p>
          <a:p>
            <a:r>
              <a:rPr lang="en-US" sz="1200" b="0" dirty="0" smtClean="0"/>
              <a:t>The next section addresses fundamental pruning concepts.</a:t>
            </a:r>
          </a:p>
          <a:p>
            <a:endParaRPr lang="en-US" sz="1200" b="1" dirty="0" smtClean="0"/>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41</a:t>
            </a:fld>
            <a:endParaRPr lang="en-US"/>
          </a:p>
        </p:txBody>
      </p:sp>
    </p:spTree>
    <p:extLst>
      <p:ext uri="{BB962C8B-B14F-4D97-AF65-F5344CB8AC3E}">
        <p14:creationId xmlns:p14="http://schemas.microsoft.com/office/powerpoint/2010/main" val="101340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4</a:t>
            </a:fld>
            <a:endParaRPr lang="en-US"/>
          </a:p>
        </p:txBody>
      </p:sp>
    </p:spTree>
    <p:extLst>
      <p:ext uri="{BB962C8B-B14F-4D97-AF65-F5344CB8AC3E}">
        <p14:creationId xmlns:p14="http://schemas.microsoft.com/office/powerpoint/2010/main" val="271785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42</a:t>
            </a:fld>
            <a:endParaRPr lang="en-US"/>
          </a:p>
        </p:txBody>
      </p:sp>
    </p:spTree>
    <p:extLst>
      <p:ext uri="{BB962C8B-B14F-4D97-AF65-F5344CB8AC3E}">
        <p14:creationId xmlns:p14="http://schemas.microsoft.com/office/powerpoint/2010/main" val="1029159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43</a:t>
            </a:fld>
            <a:endParaRPr lang="en-US"/>
          </a:p>
        </p:txBody>
      </p:sp>
    </p:spTree>
    <p:extLst>
      <p:ext uri="{BB962C8B-B14F-4D97-AF65-F5344CB8AC3E}">
        <p14:creationId xmlns:p14="http://schemas.microsoft.com/office/powerpoint/2010/main" val="1932185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HEADING CUT :Cuts the end of a stem off.  Trick is to make that cut at about the right place.  We’ll show you on the branches we have here, and again out at the fruit tree</a:t>
            </a:r>
            <a:r>
              <a:rPr lang="en-US" baseline="0" dirty="0" smtClean="0"/>
              <a:t> field trip.</a:t>
            </a:r>
            <a:r>
              <a:rPr lang="en-US" dirty="0" smtClean="0"/>
              <a:t> In some cases, the lateral bud has already grown a leaf, and you make the cut right above the leaf. Usually done with hand-held pruners, heading stimulates the buds just below the cut, encouraging dense growth. On fruit trees, you</a:t>
            </a:r>
            <a:r>
              <a:rPr lang="en-US" baseline="0" dirty="0" smtClean="0"/>
              <a:t> try to locate the previous year growth, and cut back half of it (or more for stone fruit) and you cut back to a bud.</a:t>
            </a:r>
          </a:p>
          <a:p>
            <a:endParaRPr lang="en-US" baseline="0" dirty="0" smtClean="0"/>
          </a:p>
          <a:p>
            <a:r>
              <a:rPr lang="en-US" dirty="0" smtClean="0"/>
              <a:t>The THINNING CUT:  Thinning cuts remove an entire stem or branch, either back to its point of origin on the main stem or to the point where it joins another branch. Because you remove a number of lateral buds along with the stem or branch, you're less likely to wind up with clusters of unwanted shoots than you are when you make heading cuts. (A common mistake of inexperienced gardeners is to make a heading cut when what's needed is a thinning cut.) Use hand-held pruners, loppers, or a pruning saw to make thinning cuts, depending on the thickness of the member being cut.</a:t>
            </a:r>
          </a:p>
          <a:p>
            <a:endParaRPr lang="en-US" dirty="0" smtClean="0"/>
          </a:p>
          <a:p>
            <a:r>
              <a:rPr lang="en-US" dirty="0" smtClean="0"/>
              <a:t>The THREE</a:t>
            </a:r>
            <a:r>
              <a:rPr lang="en-US" baseline="0" dirty="0" smtClean="0"/>
              <a:t> CUT method is done with a limb saw, and we’ll show you pictures of how to do it.</a:t>
            </a:r>
          </a:p>
          <a:p>
            <a:endParaRPr lang="en-US" baseline="0" dirty="0" smtClean="0"/>
          </a:p>
          <a:p>
            <a:r>
              <a:rPr lang="en-US" baseline="0" dirty="0" smtClean="0"/>
              <a:t>Here are some illustrations, and we’ll also show you on the branches here.</a:t>
            </a:r>
            <a:endParaRPr lang="en-US" dirty="0" smtClean="0"/>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44</a:t>
            </a:fld>
            <a:endParaRPr lang="en-US"/>
          </a:p>
        </p:txBody>
      </p:sp>
    </p:spTree>
    <p:extLst>
      <p:ext uri="{BB962C8B-B14F-4D97-AF65-F5344CB8AC3E}">
        <p14:creationId xmlns:p14="http://schemas.microsoft.com/office/powerpoint/2010/main" val="2372180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45</a:t>
            </a:fld>
            <a:endParaRPr lang="en-US"/>
          </a:p>
        </p:txBody>
      </p:sp>
    </p:spTree>
    <p:extLst>
      <p:ext uri="{BB962C8B-B14F-4D97-AF65-F5344CB8AC3E}">
        <p14:creationId xmlns:p14="http://schemas.microsoft.com/office/powerpoint/2010/main" val="10996047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a heading</a:t>
            </a:r>
            <a:r>
              <a:rPr lang="en-US" baseline="0" dirty="0" smtClean="0"/>
              <a:t> cut removes cuts some of the branch at some point between last year’s growth and the end of the branch/twig</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46</a:t>
            </a:fld>
            <a:endParaRPr lang="en-US"/>
          </a:p>
        </p:txBody>
      </p:sp>
    </p:spTree>
    <p:extLst>
      <p:ext uri="{BB962C8B-B14F-4D97-AF65-F5344CB8AC3E}">
        <p14:creationId xmlns:p14="http://schemas.microsoft.com/office/powerpoint/2010/main" val="68212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47</a:t>
            </a:fld>
            <a:endParaRPr lang="en-US"/>
          </a:p>
        </p:txBody>
      </p:sp>
    </p:spTree>
    <p:extLst>
      <p:ext uri="{BB962C8B-B14F-4D97-AF65-F5344CB8AC3E}">
        <p14:creationId xmlns:p14="http://schemas.microsoft.com/office/powerpoint/2010/main" val="1500001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Thinning is the removal of the entire branch or limb at its base. Thinning cuts are employed to remove an entire limb or branch where crowding occurs. </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48</a:t>
            </a:fld>
            <a:endParaRPr lang="en-US"/>
          </a:p>
        </p:txBody>
      </p:sp>
    </p:spTree>
    <p:extLst>
      <p:ext uri="{BB962C8B-B14F-4D97-AF65-F5344CB8AC3E}">
        <p14:creationId xmlns:p14="http://schemas.microsoft.com/office/powerpoint/2010/main" val="1637367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these together and see if we can agree on which</a:t>
            </a:r>
            <a:r>
              <a:rPr lang="en-US" baseline="0" dirty="0" smtClean="0"/>
              <a:t> cuts are which.</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50</a:t>
            </a:fld>
            <a:endParaRPr lang="en-US"/>
          </a:p>
        </p:txBody>
      </p:sp>
    </p:spTree>
    <p:extLst>
      <p:ext uri="{BB962C8B-B14F-4D97-AF65-F5344CB8AC3E}">
        <p14:creationId xmlns:p14="http://schemas.microsoft.com/office/powerpoint/2010/main" val="1386501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how to remove a large branch from a fruit</a:t>
            </a:r>
            <a:r>
              <a:rPr lang="en-US" baseline="0" dirty="0" smtClean="0"/>
              <a:t> tree—maybe it’s dead or dying, maybe it’s rubbing on a branch you want to favor or </a:t>
            </a:r>
            <a:r>
              <a:rPr lang="en-US" baseline="0" dirty="0" err="1" smtClean="0"/>
              <a:t>nuture</a:t>
            </a:r>
            <a:r>
              <a:rPr lang="en-US" baseline="0" dirty="0" smtClean="0"/>
              <a:t>, maybe you want to reshape the tree somewhat.</a:t>
            </a:r>
          </a:p>
          <a:p>
            <a:endParaRPr lang="en-US" baseline="0" dirty="0" smtClean="0"/>
          </a:p>
          <a:p>
            <a:r>
              <a:rPr lang="en-US" baseline="0" dirty="0" smtClean="0"/>
              <a:t>Keep the branch collar in mind when making this cut.</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51</a:t>
            </a:fld>
            <a:endParaRPr lang="en-US"/>
          </a:p>
        </p:txBody>
      </p:sp>
    </p:spTree>
    <p:extLst>
      <p:ext uri="{BB962C8B-B14F-4D97-AF65-F5344CB8AC3E}">
        <p14:creationId xmlns:p14="http://schemas.microsoft.com/office/powerpoint/2010/main" val="1856025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52</a:t>
            </a:fld>
            <a:endParaRPr lang="en-US"/>
          </a:p>
        </p:txBody>
      </p:sp>
    </p:spTree>
    <p:extLst>
      <p:ext uri="{BB962C8B-B14F-4D97-AF65-F5344CB8AC3E}">
        <p14:creationId xmlns:p14="http://schemas.microsoft.com/office/powerpoint/2010/main" val="132101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going to answer four questions today—</a:t>
            </a:r>
            <a:r>
              <a:rPr lang="en-US" baseline="0" dirty="0" smtClean="0"/>
              <a:t>What, Why, When, and How.</a:t>
            </a:r>
          </a:p>
          <a:p>
            <a:endParaRPr lang="en-US" baseline="0" dirty="0" smtClean="0"/>
          </a:p>
          <a:p>
            <a:r>
              <a:rPr lang="en-US" baseline="0" dirty="0" smtClean="0"/>
              <a:t>We will answer those questions.  The How will be longer than the others, because there are some basic principles to understand, such as tree anatomy, some general pruning vocabulary, the types of pruning cuts </a:t>
            </a:r>
            <a:r>
              <a:rPr lang="en-US" baseline="0" dirty="0" err="1" smtClean="0"/>
              <a:t>plusIwe</a:t>
            </a:r>
            <a:r>
              <a:rPr lang="en-US" baseline="0" dirty="0" smtClean="0"/>
              <a:t> have a pruning tools outline to show you.</a:t>
            </a:r>
          </a:p>
          <a:p>
            <a:endParaRPr lang="en-US" baseline="0" dirty="0" smtClean="0"/>
          </a:p>
          <a:p>
            <a:r>
              <a:rPr lang="en-US" baseline="0" dirty="0" smtClean="0"/>
              <a:t>Almost everything we will talk about today came from this book  The Home Orchard, published by UC.  While we are not allowed to sell you one today, you can order one.  Just ask one of us how later on.</a:t>
            </a:r>
          </a:p>
          <a:p>
            <a:r>
              <a:rPr lang="en-US" baseline="0" dirty="0" smtClean="0"/>
              <a:t> </a:t>
            </a:r>
          </a:p>
          <a:p>
            <a:r>
              <a:rPr lang="en-US" baseline="0" dirty="0" smtClean="0"/>
              <a:t>Anyone have some thoughts on WHAT pruning is?  (Wait for replies.  Maybe write them down.)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a:t>
            </a:fld>
            <a:endParaRPr lang="en-US"/>
          </a:p>
        </p:txBody>
      </p:sp>
    </p:spTree>
    <p:extLst>
      <p:ext uri="{BB962C8B-B14F-4D97-AF65-F5344CB8AC3E}">
        <p14:creationId xmlns:p14="http://schemas.microsoft.com/office/powerpoint/2010/main" val="1312337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a:t>
            </a:r>
            <a:r>
              <a:rPr lang="en-US" baseline="0" dirty="0" smtClean="0"/>
              <a:t> the branch collar has the part of the tree with hormones that heal the wound.  Cut  just outside the branch collar.</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53</a:t>
            </a:fld>
            <a:endParaRPr lang="en-US"/>
          </a:p>
        </p:txBody>
      </p:sp>
    </p:spTree>
    <p:extLst>
      <p:ext uri="{BB962C8B-B14F-4D97-AF65-F5344CB8AC3E}">
        <p14:creationId xmlns:p14="http://schemas.microsoft.com/office/powerpoint/2010/main" val="574312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considerations when deciding whether or not to remove branches.</a:t>
            </a:r>
          </a:p>
          <a:p>
            <a:endParaRPr lang="en-US" dirty="0" smtClean="0"/>
          </a:p>
          <a:p>
            <a:r>
              <a:rPr lang="en-US" dirty="0" smtClean="0"/>
              <a:t>Narrow versus Wide branch angles.  Wide</a:t>
            </a:r>
            <a:r>
              <a:rPr lang="en-US" baseline="0" dirty="0" smtClean="0"/>
              <a:t> angles are stronger than narrow ones.  Narrow ones are likely to build up this weaker bark growth, and trap leaves and water which can weaken the angle and lead to the tree splitting.</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54</a:t>
            </a:fld>
            <a:endParaRPr lang="en-US"/>
          </a:p>
        </p:txBody>
      </p:sp>
    </p:spTree>
    <p:extLst>
      <p:ext uri="{BB962C8B-B14F-4D97-AF65-F5344CB8AC3E}">
        <p14:creationId xmlns:p14="http://schemas.microsoft.com/office/powerpoint/2010/main" val="37162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drawing on the left shows some very drastic pruning.</a:t>
            </a:r>
            <a:endParaRPr lang="en-US" dirty="0" smtClean="0"/>
          </a:p>
          <a:p>
            <a:endParaRPr lang="en-US" dirty="0" smtClean="0"/>
          </a:p>
          <a:p>
            <a:r>
              <a:rPr lang="en-US" dirty="0" smtClean="0"/>
              <a:t>The</a:t>
            </a:r>
            <a:r>
              <a:rPr lang="en-US" baseline="0" dirty="0" smtClean="0"/>
              <a:t> picture on the right shows what happens when that kind of pruning is done on all the main branches.  I don’t think it’s very attractive, or very tree-like.</a:t>
            </a:r>
          </a:p>
        </p:txBody>
      </p:sp>
      <p:sp>
        <p:nvSpPr>
          <p:cNvPr id="4" name="Slide Number Placeholder 3"/>
          <p:cNvSpPr>
            <a:spLocks noGrp="1"/>
          </p:cNvSpPr>
          <p:nvPr>
            <p:ph type="sldNum" sz="quarter" idx="10"/>
          </p:nvPr>
        </p:nvSpPr>
        <p:spPr/>
        <p:txBody>
          <a:bodyPr/>
          <a:lstStyle/>
          <a:p>
            <a:fld id="{AA72952A-EE0F-4C49-9E0D-D5C018E16CCC}" type="slidenum">
              <a:rPr lang="en-US" smtClean="0"/>
              <a:pPr/>
              <a:t>55</a:t>
            </a:fld>
            <a:endParaRPr lang="en-US"/>
          </a:p>
        </p:txBody>
      </p:sp>
    </p:spTree>
    <p:extLst>
      <p:ext uri="{BB962C8B-B14F-4D97-AF65-F5344CB8AC3E}">
        <p14:creationId xmlns:p14="http://schemas.microsoft.com/office/powerpoint/2010/main" val="3849183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have a look at the right places</a:t>
            </a:r>
            <a:r>
              <a:rPr lang="en-US" baseline="0" dirty="0" smtClean="0"/>
              <a:t> to make those heading cuts.</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56</a:t>
            </a:fld>
            <a:endParaRPr lang="en-US"/>
          </a:p>
        </p:txBody>
      </p:sp>
    </p:spTree>
    <p:extLst>
      <p:ext uri="{BB962C8B-B14F-4D97-AF65-F5344CB8AC3E}">
        <p14:creationId xmlns:p14="http://schemas.microsoft.com/office/powerpoint/2010/main" val="1798973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other considerations</a:t>
            </a:r>
            <a:r>
              <a:rPr lang="en-US" baseline="0" dirty="0" smtClean="0"/>
              <a:t> to keep in mind when approaching your fruit trees.  Remember, you don’t have to remember all this!  It’s all available in the references and resources we’ve given you.  You’ll find them all on our website, too.  Just look on the main page ------- (explain)</a:t>
            </a:r>
            <a:endParaRPr lang="en-US" dirty="0" smtClean="0"/>
          </a:p>
          <a:p>
            <a:endParaRPr lang="en-US" dirty="0" smtClean="0"/>
          </a:p>
          <a:p>
            <a:r>
              <a:rPr lang="en-US" dirty="0" smtClean="0"/>
              <a:t>Why would you want to re-leader</a:t>
            </a:r>
            <a:r>
              <a:rPr lang="en-US" baseline="0" dirty="0" smtClean="0"/>
              <a:t> a tree?</a:t>
            </a:r>
          </a:p>
          <a:p>
            <a:r>
              <a:rPr lang="en-US" baseline="0" dirty="0" smtClean="0"/>
              <a:t>Several reasons:</a:t>
            </a:r>
            <a:endParaRPr lang="en-US" dirty="0" smtClean="0"/>
          </a:p>
          <a:p>
            <a:endParaRPr lang="en-US" dirty="0" smtClean="0"/>
          </a:p>
          <a:p>
            <a:r>
              <a:rPr lang="en-US" dirty="0" smtClean="0"/>
              <a:t>Sometimes </a:t>
            </a:r>
            <a:r>
              <a:rPr lang="en-US" baseline="0" dirty="0" smtClean="0"/>
              <a:t>the gardener decides the central leader is too dominant or shades the tree too  much (Remember that sunlight on the leaves of the branches is what makes the tree’s food for next year)</a:t>
            </a:r>
          </a:p>
          <a:p>
            <a:r>
              <a:rPr lang="en-US" baseline="0" dirty="0" smtClean="0"/>
              <a:t>And sometimes the central leader becomes diseased or damaged.  </a:t>
            </a:r>
          </a:p>
          <a:p>
            <a:r>
              <a:rPr lang="en-US" baseline="0" dirty="0" smtClean="0"/>
              <a:t>Occasionally, the growth pattern can be unattractive or unbalanced, and the gardener decides to re-leader the tree.</a:t>
            </a:r>
          </a:p>
          <a:p>
            <a:r>
              <a:rPr lang="en-US" baseline="0" dirty="0" smtClean="0"/>
              <a:t>And it’s time to rearrange the central part of the tree</a:t>
            </a:r>
          </a:p>
          <a:p>
            <a:r>
              <a:rPr lang="en-US" dirty="0"/>
              <a:t>The central leader is headed back thoughtfully, taking into account where the energy will go when that part is cut,  and the wider angled better positioned laterals are retained as scaffold limbs and the others are removed. However, no leader is allowed to become dominant as the main leader. From four to as many as eight scaffold limbs may be present with this system. And they represent the re-</a:t>
            </a:r>
            <a:r>
              <a:rPr lang="en-US" dirty="0" err="1"/>
              <a:t>leadering</a:t>
            </a:r>
            <a:r>
              <a:rPr lang="en-US" dirty="0"/>
              <a:t> of the tree</a:t>
            </a:r>
            <a:r>
              <a:rPr lang="en-US" dirty="0" smtClean="0"/>
              <a:t>.</a:t>
            </a:r>
          </a:p>
          <a:p>
            <a:endParaRPr lang="en-US" dirty="0" smtClean="0"/>
          </a:p>
          <a:p>
            <a:r>
              <a:rPr lang="en-US" dirty="0" smtClean="0"/>
              <a:t>Let’s review.</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57</a:t>
            </a:fld>
            <a:endParaRPr lang="en-US"/>
          </a:p>
        </p:txBody>
      </p:sp>
    </p:spTree>
    <p:extLst>
      <p:ext uri="{BB962C8B-B14F-4D97-AF65-F5344CB8AC3E}">
        <p14:creationId xmlns:p14="http://schemas.microsoft.com/office/powerpoint/2010/main" val="821182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Dormant pruning:</a:t>
            </a:r>
          </a:p>
          <a:p>
            <a:r>
              <a:rPr lang="en-US" b="1" dirty="0" smtClean="0"/>
              <a:t>No leaves</a:t>
            </a:r>
          </a:p>
          <a:p>
            <a:pPr>
              <a:buFont typeface="Arial" panose="020B0604020202020204" pitchFamily="34" charset="0"/>
              <a:buChar char="•"/>
            </a:pPr>
            <a:r>
              <a:rPr lang="en-US" altLang="en-US" sz="1200" b="1" dirty="0" smtClean="0"/>
              <a:t>Before bud-break</a:t>
            </a:r>
          </a:p>
          <a:p>
            <a:pPr>
              <a:buFont typeface="Arial" panose="020B0604020202020204" pitchFamily="34" charset="0"/>
              <a:buChar char="•"/>
            </a:pPr>
            <a:r>
              <a:rPr lang="en-US" altLang="en-US" sz="1200" b="1" dirty="0" smtClean="0"/>
              <a:t>Invigorates tree</a:t>
            </a:r>
          </a:p>
          <a:p>
            <a:pPr>
              <a:buFont typeface="Arial" panose="020B0604020202020204" pitchFamily="34" charset="0"/>
              <a:buChar char="•"/>
            </a:pPr>
            <a:r>
              <a:rPr lang="en-US" altLang="en-US" sz="1200" b="1" dirty="0" smtClean="0"/>
              <a:t>Structural and tree health focus</a:t>
            </a:r>
          </a:p>
          <a:p>
            <a:pPr>
              <a:buFont typeface="Arial" panose="020B0604020202020204" pitchFamily="34" charset="0"/>
              <a:buChar char="•"/>
            </a:pPr>
            <a:r>
              <a:rPr lang="en-US" altLang="en-US" sz="1200" b="1" dirty="0" smtClean="0"/>
              <a:t>Basic fruit load management</a:t>
            </a:r>
          </a:p>
        </p:txBody>
      </p:sp>
      <p:sp>
        <p:nvSpPr>
          <p:cNvPr id="4" name="Slide Number Placeholder 3"/>
          <p:cNvSpPr>
            <a:spLocks noGrp="1"/>
          </p:cNvSpPr>
          <p:nvPr>
            <p:ph type="sldNum" sz="quarter" idx="10"/>
          </p:nvPr>
        </p:nvSpPr>
        <p:spPr/>
        <p:txBody>
          <a:bodyPr/>
          <a:lstStyle/>
          <a:p>
            <a:fld id="{AA72952A-EE0F-4C49-9E0D-D5C018E16CCC}" type="slidenum">
              <a:rPr lang="en-US" smtClean="0"/>
              <a:pPr/>
              <a:t>58</a:t>
            </a:fld>
            <a:endParaRPr lang="en-US"/>
          </a:p>
        </p:txBody>
      </p:sp>
    </p:spTree>
    <p:extLst>
      <p:ext uri="{BB962C8B-B14F-4D97-AF65-F5344CB8AC3E}">
        <p14:creationId xmlns:p14="http://schemas.microsoft.com/office/powerpoint/2010/main" val="2473592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indent="0">
              <a:lnSpc>
                <a:spcPts val="3300"/>
              </a:lnSpc>
              <a:buFont typeface="Arial" panose="020B0604020202020204" pitchFamily="34" charset="0"/>
              <a:buChar char="•"/>
            </a:pPr>
            <a:r>
              <a:rPr lang="en-US" altLang="en-US" sz="1200" b="0" dirty="0" smtClean="0"/>
              <a:t>Controls tree size!  Think about it—summer pruning removes leaves, and when leaves are removed, there is less food for the tree.</a:t>
            </a:r>
          </a:p>
          <a:p>
            <a:pPr marL="0" indent="0">
              <a:lnSpc>
                <a:spcPts val="3300"/>
              </a:lnSpc>
              <a:buFont typeface="Arial" panose="020B0604020202020204" pitchFamily="34" charset="0"/>
              <a:buChar char="•"/>
            </a:pPr>
            <a:endParaRPr lang="en-US" altLang="en-US" sz="1200" b="0" dirty="0" smtClean="0"/>
          </a:p>
          <a:p>
            <a:pPr marL="0" indent="0">
              <a:lnSpc>
                <a:spcPts val="3300"/>
              </a:lnSpc>
              <a:buFont typeface="Arial" panose="020B0604020202020204" pitchFamily="34" charset="0"/>
              <a:buChar char="•"/>
            </a:pPr>
            <a:r>
              <a:rPr lang="en-US" altLang="en-US" sz="1200" b="0" dirty="0" smtClean="0"/>
              <a:t>Secondary fruit load management</a:t>
            </a:r>
          </a:p>
          <a:p>
            <a:pPr marL="0" indent="0">
              <a:lnSpc>
                <a:spcPts val="3300"/>
              </a:lnSpc>
              <a:buFont typeface="Arial" panose="020B0604020202020204" pitchFamily="34" charset="0"/>
              <a:buChar char="•"/>
            </a:pPr>
            <a:endParaRPr lang="en-US" altLang="en-US" sz="1200" b="0" dirty="0" smtClean="0"/>
          </a:p>
          <a:p>
            <a:pPr marL="0" indent="0">
              <a:lnSpc>
                <a:spcPts val="3300"/>
              </a:lnSpc>
              <a:buFont typeface="Arial" panose="020B0604020202020204" pitchFamily="34" charset="0"/>
              <a:buChar char="•"/>
            </a:pPr>
            <a:r>
              <a:rPr lang="en-US" altLang="en-US" sz="1200" b="0" dirty="0" smtClean="0"/>
              <a:t>“Summer” = May to mid-June for first round</a:t>
            </a:r>
          </a:p>
          <a:p>
            <a:pPr marL="0" indent="0">
              <a:lnSpc>
                <a:spcPts val="3300"/>
              </a:lnSpc>
              <a:buFont typeface="Arial" panose="020B0604020202020204" pitchFamily="34" charset="0"/>
              <a:buChar char="•"/>
            </a:pPr>
            <a:endParaRPr lang="en-US" altLang="en-US" sz="1200" b="0" dirty="0" smtClean="0"/>
          </a:p>
          <a:p>
            <a:pPr marL="0" indent="0">
              <a:lnSpc>
                <a:spcPts val="3300"/>
              </a:lnSpc>
              <a:buFont typeface="Arial" panose="020B0604020202020204" pitchFamily="34" charset="0"/>
              <a:buChar char="•"/>
            </a:pPr>
            <a:r>
              <a:rPr lang="en-US" altLang="en-US" sz="1200" b="0" dirty="0" smtClean="0"/>
              <a:t>May need to summer prune up to 3 times</a:t>
            </a:r>
          </a:p>
          <a:p>
            <a:pPr marL="0" indent="0">
              <a:lnSpc>
                <a:spcPts val="3300"/>
              </a:lnSpc>
              <a:buFont typeface="Arial" panose="020B0604020202020204" pitchFamily="34" charset="0"/>
              <a:buChar char="•"/>
            </a:pPr>
            <a:endParaRPr lang="en-US" altLang="en-US" sz="1200" b="0" dirty="0" smtClean="0"/>
          </a:p>
          <a:p>
            <a:pPr marL="0" indent="0">
              <a:lnSpc>
                <a:spcPts val="3300"/>
              </a:lnSpc>
              <a:buFont typeface="Arial" panose="020B0604020202020204" pitchFamily="34" charset="0"/>
              <a:buChar char="•"/>
            </a:pPr>
            <a:r>
              <a:rPr lang="en-US" altLang="en-US" sz="1200" b="0" dirty="0" smtClean="0"/>
              <a:t>For very vigorous trees, can prune into September</a:t>
            </a:r>
          </a:p>
          <a:p>
            <a:pPr marL="0" indent="0">
              <a:lnSpc>
                <a:spcPts val="3300"/>
              </a:lnSpc>
              <a:buFont typeface="Arial" panose="020B0604020202020204" pitchFamily="34" charset="0"/>
              <a:buChar char="•"/>
            </a:pPr>
            <a:endParaRPr lang="en-US" sz="1200" b="0" dirty="0" smtClean="0"/>
          </a:p>
          <a:p>
            <a:pPr eaLnBrk="1" hangingPunct="1">
              <a:buSzPct val="100000"/>
              <a:buFont typeface="Arial" panose="020B0604020202020204" pitchFamily="34" charset="0"/>
              <a:buChar char="•"/>
            </a:pPr>
            <a:r>
              <a:rPr lang="en-US" altLang="en-US" sz="1200" b="0" dirty="0" smtClean="0">
                <a:cs typeface="Times New Roman" pitchFamily="18" charset="0"/>
              </a:rPr>
              <a:t>Purpose: To control tree size, increase sunlight and productivity of lower fruiting wood</a:t>
            </a:r>
          </a:p>
          <a:p>
            <a:pPr eaLnBrk="1" hangingPunct="1">
              <a:buSzPct val="100000"/>
              <a:buFont typeface="Arial" panose="020B0604020202020204" pitchFamily="34" charset="0"/>
              <a:buChar char="•"/>
            </a:pPr>
            <a:r>
              <a:rPr lang="en-US" altLang="en-US" sz="1200" b="0" dirty="0" smtClean="0">
                <a:cs typeface="Times New Roman" pitchFamily="18" charset="0"/>
              </a:rPr>
              <a:t>Reduces tree vigor</a:t>
            </a:r>
          </a:p>
          <a:p>
            <a:pPr eaLnBrk="1" hangingPunct="1">
              <a:buSzPct val="100000"/>
              <a:buFont typeface="Arial" panose="020B0604020202020204" pitchFamily="34" charset="0"/>
              <a:buChar char="•"/>
            </a:pPr>
            <a:r>
              <a:rPr lang="en-US" altLang="en-US" sz="1200" b="0" dirty="0" smtClean="0">
                <a:cs typeface="Times New Roman" pitchFamily="18" charset="0"/>
              </a:rPr>
              <a:t>Remove unwanted vigorous, upright shoots 1-3 times during season</a:t>
            </a:r>
          </a:p>
          <a:p>
            <a:pPr eaLnBrk="1" hangingPunct="1">
              <a:buSzPct val="100000"/>
              <a:buFont typeface="Arial" panose="020B0604020202020204" pitchFamily="34" charset="0"/>
              <a:buChar char="•"/>
            </a:pPr>
            <a:r>
              <a:rPr lang="en-US" altLang="en-US" sz="1200" b="0" dirty="0" smtClean="0">
                <a:cs typeface="Times New Roman" pitchFamily="18" charset="0"/>
              </a:rPr>
              <a:t>Potential for sunburn</a:t>
            </a:r>
            <a:r>
              <a:rPr lang="en-US" altLang="en-US" sz="1200" b="0" dirty="0" smtClean="0"/>
              <a:t> </a:t>
            </a:r>
          </a:p>
          <a:p>
            <a:pPr marL="0" indent="0">
              <a:lnSpc>
                <a:spcPts val="3300"/>
              </a:lnSpc>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59</a:t>
            </a:fld>
            <a:endParaRPr lang="en-US"/>
          </a:p>
        </p:txBody>
      </p:sp>
    </p:spTree>
    <p:extLst>
      <p:ext uri="{BB962C8B-B14F-4D97-AF65-F5344CB8AC3E}">
        <p14:creationId xmlns:p14="http://schemas.microsoft.com/office/powerpoint/2010/main" val="15141577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Citrus has its</a:t>
            </a:r>
            <a:r>
              <a:rPr lang="en-US" baseline="0" dirty="0" smtClean="0"/>
              <a:t> own special needs. Pruning is NOT done in the winter because citrus doesn’t become dormant. And if it freezes, the damage should not be cut out until new growth appears in late April or May.</a:t>
            </a:r>
          </a:p>
          <a:p>
            <a:r>
              <a:rPr lang="en-US" baseline="0" dirty="0" smtClean="0"/>
              <a:t>Overgrown trees have their own special pruning methods, too.  Homeowners can find detailed information on this through our website, and resource list.</a:t>
            </a:r>
          </a:p>
          <a:p>
            <a:r>
              <a:rPr lang="en-US" baseline="0" dirty="0" smtClean="0"/>
              <a:t>UC recommends that fruit trees be kept at height levels the homeowner can comfortably prune, pick, and care for trees without a ladder!  Help in controlling height, or bringing a tall tree down over time is available from UC.  And ask yourself if the tree is worth keeping.</a:t>
            </a:r>
          </a:p>
          <a:p>
            <a:r>
              <a:rPr lang="en-US" baseline="0" dirty="0" smtClean="0"/>
              <a:t>The Backyard Orchard book has information on every kind of fruit you ever thought of growing and eating—apricots, cherries, persimmons, kiwi, fig, pomegranate, all kinds of nuts.  Pruning principles vary from fruit to fruit.  Be sure to check for the fruit trees YOU have.</a:t>
            </a:r>
          </a:p>
          <a:p>
            <a:r>
              <a:rPr lang="en-US" baseline="0" dirty="0" smtClean="0"/>
              <a:t>You may hear terms like open center or vase-shaped, central leader, or modified central leader, fruit hedges, and espalier.  Generally the pomes can be trained to central leader, modified central leader, open center, espalier or fruit hedge.  The stone fruits grow best as open centers, or fruit hedge/bush.</a:t>
            </a:r>
          </a:p>
          <a:p>
            <a:endParaRPr lang="en-US" baseline="0" dirty="0" smtClean="0"/>
          </a:p>
          <a:p>
            <a:r>
              <a:rPr lang="en-US" dirty="0" smtClean="0"/>
              <a:t>Finally, we’ll get to giving</a:t>
            </a:r>
            <a:r>
              <a:rPr lang="en-US" baseline="0" dirty="0" smtClean="0"/>
              <a:t> some practical guidelines for getting started!</a:t>
            </a:r>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60</a:t>
            </a:fld>
            <a:endParaRPr lang="en-US"/>
          </a:p>
        </p:txBody>
      </p:sp>
    </p:spTree>
    <p:extLst>
      <p:ext uri="{BB962C8B-B14F-4D97-AF65-F5344CB8AC3E}">
        <p14:creationId xmlns:p14="http://schemas.microsoft.com/office/powerpoint/2010/main" val="981361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your time.</a:t>
            </a:r>
          </a:p>
          <a:p>
            <a:r>
              <a:rPr lang="en-US" dirty="0" smtClean="0"/>
              <a:t>You can’t kill the tree unless you cut it off at the graft union!  Your pruning may give the</a:t>
            </a:r>
            <a:r>
              <a:rPr lang="en-US" baseline="0" dirty="0" smtClean="0"/>
              <a:t> tree a peculiar shape, but you can visit the pruning process again in the summer and do a little adjusting!</a:t>
            </a:r>
          </a:p>
          <a:p>
            <a:r>
              <a:rPr lang="en-US" baseline="0" dirty="0" smtClean="0"/>
              <a:t>Follow a plan—we’ll tell you those steps coming up next.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61</a:t>
            </a:fld>
            <a:endParaRPr lang="en-US"/>
          </a:p>
        </p:txBody>
      </p:sp>
    </p:spTree>
    <p:extLst>
      <p:ext uri="{BB962C8B-B14F-4D97-AF65-F5344CB8AC3E}">
        <p14:creationId xmlns:p14="http://schemas.microsoft.com/office/powerpoint/2010/main" val="22538521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64</a:t>
            </a:fld>
            <a:endParaRPr lang="en-US"/>
          </a:p>
        </p:txBody>
      </p:sp>
    </p:spTree>
    <p:extLst>
      <p:ext uri="{BB962C8B-B14F-4D97-AF65-F5344CB8AC3E}">
        <p14:creationId xmlns:p14="http://schemas.microsoft.com/office/powerpoint/2010/main" val="52948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what pruning is.</a:t>
            </a:r>
          </a:p>
          <a:p>
            <a:endParaRPr lang="en-US" dirty="0" smtClean="0"/>
          </a:p>
          <a:p>
            <a:r>
              <a:rPr lang="en-US" dirty="0" smtClean="0"/>
              <a:t>Pruning is cutting twigs and branches—they can be dead or living parts of the tree.</a:t>
            </a:r>
          </a:p>
          <a:p>
            <a:endParaRPr lang="en-US" dirty="0" smtClean="0"/>
          </a:p>
          <a:p>
            <a:r>
              <a:rPr lang="en-US" dirty="0" smtClean="0"/>
              <a:t>And what I want to be sure you know is that when part of a tree is cut, something else grows because of it.  Something else grows because the tree was cut.</a:t>
            </a:r>
          </a:p>
          <a:p>
            <a:endParaRPr lang="en-US" dirty="0" smtClean="0"/>
          </a:p>
          <a:p>
            <a:r>
              <a:rPr lang="en-US" baseline="0" dirty="0" smtClean="0"/>
              <a:t>Our job is to understand what and how to cut in order to get the growth we want.</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6</a:t>
            </a:fld>
            <a:endParaRPr lang="en-US"/>
          </a:p>
        </p:txBody>
      </p:sp>
    </p:spTree>
    <p:extLst>
      <p:ext uri="{BB962C8B-B14F-4D97-AF65-F5344CB8AC3E}">
        <p14:creationId xmlns:p14="http://schemas.microsoft.com/office/powerpoint/2010/main" val="717803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Forgot these few Rules!</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65</a:t>
            </a:fld>
            <a:endParaRPr lang="en-US"/>
          </a:p>
        </p:txBody>
      </p:sp>
    </p:spTree>
    <p:extLst>
      <p:ext uri="{BB962C8B-B14F-4D97-AF65-F5344CB8AC3E}">
        <p14:creationId xmlns:p14="http://schemas.microsoft.com/office/powerpoint/2010/main" val="8520536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you think we got these questions answered?</a:t>
            </a:r>
          </a:p>
          <a:p>
            <a:r>
              <a:rPr lang="en-US" dirty="0" smtClean="0"/>
              <a:t>What</a:t>
            </a:r>
            <a:r>
              <a:rPr lang="en-US" baseline="0" dirty="0" smtClean="0"/>
              <a:t> questions can we answer for you now?</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66</a:t>
            </a:fld>
            <a:endParaRPr lang="en-US"/>
          </a:p>
        </p:txBody>
      </p:sp>
    </p:spTree>
    <p:extLst>
      <p:ext uri="{BB962C8B-B14F-4D97-AF65-F5344CB8AC3E}">
        <p14:creationId xmlns:p14="http://schemas.microsoft.com/office/powerpoint/2010/main" val="1756233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leave today, ______________ is going to give us a short demo of using our website.</a:t>
            </a:r>
            <a:r>
              <a:rPr lang="en-US" baseline="0" dirty="0" smtClean="0"/>
              <a:t>  We can’t tell you everything UC has to offer about fruit trees—that would take a whole semester!</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70</a:t>
            </a:fld>
            <a:endParaRPr lang="en-US"/>
          </a:p>
        </p:txBody>
      </p:sp>
    </p:spTree>
    <p:extLst>
      <p:ext uri="{BB962C8B-B14F-4D97-AF65-F5344CB8AC3E}">
        <p14:creationId xmlns:p14="http://schemas.microsoft.com/office/powerpoint/2010/main" val="37268062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Has Help Desk hours, phone number, email and form to submit problem description</a:t>
            </a:r>
          </a:p>
        </p:txBody>
      </p:sp>
      <p:sp>
        <p:nvSpPr>
          <p:cNvPr id="4" name="Header Placeholder 3"/>
          <p:cNvSpPr>
            <a:spLocks noGrp="1"/>
          </p:cNvSpPr>
          <p:nvPr>
            <p:ph type="hdr" sz="quarter" idx="10"/>
          </p:nvPr>
        </p:nvSpPr>
        <p:spPr/>
        <p:txBody>
          <a:bodyPr/>
          <a:lstStyle/>
          <a:p>
            <a:pPr>
              <a:defRPr/>
            </a:pPr>
            <a:r>
              <a:rPr lang="en-US" smtClean="0"/>
              <a:t>Master Gardener Program Overview</a:t>
            </a:r>
            <a:endParaRPr lang="en-US"/>
          </a:p>
        </p:txBody>
      </p:sp>
      <p:sp>
        <p:nvSpPr>
          <p:cNvPr id="5" name="Date Placeholder 4"/>
          <p:cNvSpPr>
            <a:spLocks noGrp="1"/>
          </p:cNvSpPr>
          <p:nvPr>
            <p:ph type="dt" idx="11"/>
          </p:nvPr>
        </p:nvSpPr>
        <p:spPr/>
        <p:txBody>
          <a:bodyPr/>
          <a:lstStyle/>
          <a:p>
            <a:pPr>
              <a:defRPr/>
            </a:pPr>
            <a:r>
              <a:rPr lang="en-US" smtClean="0"/>
              <a:t>1/6/2014</a:t>
            </a:r>
            <a:endParaRPr lang="en-US"/>
          </a:p>
        </p:txBody>
      </p:sp>
      <p:sp>
        <p:nvSpPr>
          <p:cNvPr id="6" name="Footer Placeholder 5"/>
          <p:cNvSpPr>
            <a:spLocks noGrp="1"/>
          </p:cNvSpPr>
          <p:nvPr>
            <p:ph type="ftr" sz="quarter" idx="12"/>
          </p:nvPr>
        </p:nvSpPr>
        <p:spPr/>
        <p:txBody>
          <a:bodyPr/>
          <a:lstStyle/>
          <a:p>
            <a:pPr>
              <a:defRPr/>
            </a:pPr>
            <a:r>
              <a:rPr lang="en-US" smtClean="0"/>
              <a:t>Napa County Master Gardener Training - 2014</a:t>
            </a:r>
            <a:endParaRPr lang="en-US"/>
          </a:p>
        </p:txBody>
      </p:sp>
      <p:sp>
        <p:nvSpPr>
          <p:cNvPr id="7" name="Slide Number Placeholder 6"/>
          <p:cNvSpPr>
            <a:spLocks noGrp="1"/>
          </p:cNvSpPr>
          <p:nvPr>
            <p:ph type="sldNum" sz="quarter" idx="13"/>
          </p:nvPr>
        </p:nvSpPr>
        <p:spPr/>
        <p:txBody>
          <a:bodyPr/>
          <a:lstStyle/>
          <a:p>
            <a:fld id="{EC93B37B-65FB-4E66-BB8D-40169057C462}" type="slidenum">
              <a:rPr lang="en-US" smtClean="0"/>
              <a:pPr/>
              <a:t>71</a:t>
            </a:fld>
            <a:endParaRPr lang="en-US"/>
          </a:p>
        </p:txBody>
      </p:sp>
    </p:spTree>
    <p:extLst>
      <p:ext uri="{BB962C8B-B14F-4D97-AF65-F5344CB8AC3E}">
        <p14:creationId xmlns:p14="http://schemas.microsoft.com/office/powerpoint/2010/main" val="4259364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references on one</a:t>
            </a:r>
            <a:r>
              <a:rPr lang="en-US" baseline="0" dirty="0" smtClean="0"/>
              <a:t> of the handouts we gave you.  And you can place an order for The Home Orchard at the UC ANR website, or here on the order forms we have today.</a:t>
            </a:r>
          </a:p>
          <a:p>
            <a:endParaRPr lang="en-US" baseline="0" dirty="0" smtClean="0"/>
          </a:p>
          <a:p>
            <a:r>
              <a:rPr lang="en-US" baseline="0" dirty="0" smtClean="0"/>
              <a:t>Please remember to complete the evaluation form and leave it at the back table.</a:t>
            </a:r>
          </a:p>
          <a:p>
            <a:endParaRPr lang="en-US" baseline="0" dirty="0" smtClean="0"/>
          </a:p>
          <a:p>
            <a:r>
              <a:rPr lang="en-US" baseline="0" dirty="0" smtClean="0"/>
              <a:t>Thank you for coming today, and remember---we have a field trip at Silverado Middle School.  Cindy, would you explain how to get there?</a:t>
            </a:r>
          </a:p>
          <a:p>
            <a:r>
              <a:rPr lang="en-US" baseline="0" dirty="0" smtClean="0"/>
              <a:t>12.30 sharp, everyone, rain or shine.</a:t>
            </a:r>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73</a:t>
            </a:fld>
            <a:endParaRPr lang="en-US"/>
          </a:p>
        </p:txBody>
      </p:sp>
    </p:spTree>
    <p:extLst>
      <p:ext uri="{BB962C8B-B14F-4D97-AF65-F5344CB8AC3E}">
        <p14:creationId xmlns:p14="http://schemas.microsoft.com/office/powerpoint/2010/main" val="9606721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74</a:t>
            </a:fld>
            <a:endParaRPr lang="en-US"/>
          </a:p>
        </p:txBody>
      </p:sp>
    </p:spTree>
    <p:extLst>
      <p:ext uri="{BB962C8B-B14F-4D97-AF65-F5344CB8AC3E}">
        <p14:creationId xmlns:p14="http://schemas.microsoft.com/office/powerpoint/2010/main" val="407207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Fruit trees are pruned so the</a:t>
            </a:r>
            <a:r>
              <a:rPr lang="en-US" baseline="0" dirty="0" smtClean="0"/>
              <a:t> tree will be as healthy and productive as possible.  </a:t>
            </a:r>
          </a:p>
          <a:p>
            <a:r>
              <a:rPr lang="en-US" baseline="0" dirty="0" smtClean="0"/>
              <a:t>The goal is good fruit production and a happy tree.  </a:t>
            </a:r>
          </a:p>
          <a:p>
            <a:r>
              <a:rPr lang="en-US" baseline="0" dirty="0" smtClean="0"/>
              <a:t>And a happy gardener.</a:t>
            </a:r>
          </a:p>
          <a:p>
            <a:r>
              <a:rPr lang="en-US" baseline="0" dirty="0" smtClean="0"/>
              <a:t>Pruning helps the tree maximize its potential.</a:t>
            </a:r>
            <a:endParaRPr lang="en-US" dirty="0" smtClean="0"/>
          </a:p>
          <a:p>
            <a:endParaRPr lang="en-US" dirty="0" smtClean="0"/>
          </a:p>
          <a:p>
            <a:endParaRPr lang="en-US" dirty="0" smtClean="0"/>
          </a:p>
          <a:p>
            <a:r>
              <a:rPr lang="en-US" dirty="0" smtClean="0"/>
              <a:t>Controlling growing and development also addresses the shape of the plant</a:t>
            </a:r>
          </a:p>
          <a:p>
            <a:r>
              <a:rPr lang="en-US" dirty="0" smtClean="0"/>
              <a:t>C-a-</a:t>
            </a:r>
            <a:r>
              <a:rPr lang="en-US" dirty="0" err="1" smtClean="0"/>
              <a:t>n</a:t>
            </a:r>
            <a:r>
              <a:rPr lang="en-US" baseline="0" dirty="0" smtClean="0"/>
              <a:t> increase fruit production quantity (and thinning of immature fruit can increase individual fruit size)</a:t>
            </a:r>
          </a:p>
          <a:p>
            <a:r>
              <a:rPr lang="en-US" baseline="0" dirty="0" smtClean="0"/>
              <a:t>By being familiar with the tree, by being out there touching it, you can catch potential problems earlier</a:t>
            </a:r>
          </a:p>
          <a:p>
            <a:r>
              <a:rPr lang="en-US" baseline="0" dirty="0" smtClean="0"/>
              <a:t>Being outside and working in the garden feels good, like winter may be ready to turn into spring</a:t>
            </a:r>
          </a:p>
          <a:p>
            <a:r>
              <a:rPr lang="en-US" baseline="0" dirty="0" smtClean="0"/>
              <a:t>Can also tie tape on branch/</a:t>
            </a:r>
            <a:r>
              <a:rPr lang="en-US" baseline="0" dirty="0" err="1" smtClean="0"/>
              <a:t>es</a:t>
            </a:r>
            <a:r>
              <a:rPr lang="en-US" baseline="0" dirty="0" smtClean="0"/>
              <a:t> to remind you to give them another look in summer or next pruning season</a:t>
            </a:r>
            <a:endParaRPr lang="en-US" dirty="0" smtClean="0"/>
          </a:p>
          <a:p>
            <a:endParaRPr lang="en-US" dirty="0"/>
          </a:p>
        </p:txBody>
      </p:sp>
      <p:sp>
        <p:nvSpPr>
          <p:cNvPr id="4" name="Slide Number Placeholder 3"/>
          <p:cNvSpPr>
            <a:spLocks noGrp="1"/>
          </p:cNvSpPr>
          <p:nvPr>
            <p:ph type="sldNum" sz="quarter" idx="10"/>
          </p:nvPr>
        </p:nvSpPr>
        <p:spPr/>
        <p:txBody>
          <a:bodyPr/>
          <a:lstStyle/>
          <a:p>
            <a:fld id="{AA72952A-EE0F-4C49-9E0D-D5C018E16CCC}" type="slidenum">
              <a:rPr lang="en-US" smtClean="0"/>
              <a:pPr/>
              <a:t>7</a:t>
            </a:fld>
            <a:endParaRPr lang="en-US"/>
          </a:p>
        </p:txBody>
      </p:sp>
    </p:spTree>
    <p:extLst>
      <p:ext uri="{BB962C8B-B14F-4D97-AF65-F5344CB8AC3E}">
        <p14:creationId xmlns:p14="http://schemas.microsoft.com/office/powerpoint/2010/main" val="256850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2952A-EE0F-4C49-9E0D-D5C018E16CCC}" type="slidenum">
              <a:rPr lang="en-US" smtClean="0"/>
              <a:pPr/>
              <a:t>8</a:t>
            </a:fld>
            <a:endParaRPr lang="en-US"/>
          </a:p>
        </p:txBody>
      </p:sp>
    </p:spTree>
    <p:extLst>
      <p:ext uri="{BB962C8B-B14F-4D97-AF65-F5344CB8AC3E}">
        <p14:creationId xmlns:p14="http://schemas.microsoft.com/office/powerpoint/2010/main" val="224132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1145">
              <a:defRPr/>
            </a:pPr>
            <a:r>
              <a:rPr lang="en-US" dirty="0" smtClean="0"/>
              <a:t>We have talked about WHAT pruning is,</a:t>
            </a:r>
          </a:p>
          <a:p>
            <a:pPr defTabSz="471145">
              <a:defRPr/>
            </a:pPr>
            <a:r>
              <a:rPr lang="en-US" dirty="0" smtClean="0"/>
              <a:t>And WHY we do it—mostly for the good of the tree,</a:t>
            </a:r>
            <a:r>
              <a:rPr lang="en-US" baseline="0" dirty="0" smtClean="0"/>
              <a:t> </a:t>
            </a:r>
          </a:p>
          <a:p>
            <a:pPr defTabSz="471145">
              <a:defRPr/>
            </a:pPr>
            <a:r>
              <a:rPr lang="en-US" baseline="0" dirty="0" smtClean="0"/>
              <a:t>And WHEN the right time to do it is—</a:t>
            </a:r>
          </a:p>
          <a:p>
            <a:pPr defTabSz="471145">
              <a:defRPr/>
            </a:pPr>
            <a:r>
              <a:rPr lang="en-US" baseline="0" dirty="0" smtClean="0"/>
              <a:t>So now it’s HOW to do it right.</a:t>
            </a:r>
            <a:endParaRPr lang="en-US" dirty="0" smtClean="0"/>
          </a:p>
          <a:p>
            <a:pPr defTabSz="471145">
              <a:defRPr/>
            </a:pPr>
            <a:endParaRPr lang="en-US" dirty="0" smtClean="0"/>
          </a:p>
          <a:p>
            <a:pPr defTabSz="471145">
              <a:defRPr/>
            </a:pPr>
            <a:r>
              <a:rPr lang="en-US" dirty="0" smtClean="0"/>
              <a:t>This is the big question, and the one with the longest answer.</a:t>
            </a:r>
          </a:p>
          <a:p>
            <a:pPr defTabSz="471145">
              <a:defRPr/>
            </a:pPr>
            <a:endParaRPr lang="en-US" dirty="0" smtClean="0"/>
          </a:p>
          <a:p>
            <a:r>
              <a:rPr lang="en-US" dirty="0" smtClean="0"/>
              <a:t>First,</a:t>
            </a:r>
            <a:r>
              <a:rPr lang="en-US" baseline="0" dirty="0" smtClean="0"/>
              <a:t> s</a:t>
            </a:r>
            <a:r>
              <a:rPr lang="en-US" dirty="0" smtClean="0"/>
              <a:t>ome basics:</a:t>
            </a:r>
          </a:p>
          <a:p>
            <a:r>
              <a:rPr lang="en-US" dirty="0" smtClean="0"/>
              <a:t>Terminology:  Tree Anatomy, Pruning Terms</a:t>
            </a:r>
          </a:p>
          <a:p>
            <a:pPr defTabSz="471145">
              <a:defRPr/>
            </a:pPr>
            <a:endParaRPr lang="en-US" dirty="0" smtClean="0"/>
          </a:p>
          <a:p>
            <a:endParaRPr lang="en-US" dirty="0" smtClean="0"/>
          </a:p>
          <a:p>
            <a:r>
              <a:rPr lang="en-US" dirty="0" smtClean="0"/>
              <a:t>Let’s all understand the right words for a tree’s anatomy, </a:t>
            </a:r>
          </a:p>
          <a:p>
            <a:r>
              <a:rPr lang="en-US" dirty="0" smtClean="0"/>
              <a:t>some</a:t>
            </a:r>
            <a:r>
              <a:rPr lang="en-US" baseline="0" dirty="0" smtClean="0"/>
              <a:t> common terms used for pruning,</a:t>
            </a:r>
          </a:p>
          <a:p>
            <a:r>
              <a:rPr lang="en-US" baseline="0" dirty="0" smtClean="0"/>
              <a:t>have a quick look at some of the usual suspects when it comes to pruning tools,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finally look at the main types of pruning cuts, </a:t>
            </a:r>
          </a:p>
          <a:p>
            <a:endParaRPr lang="en-US" baseline="0" dirty="0" smtClean="0"/>
          </a:p>
        </p:txBody>
      </p:sp>
      <p:sp>
        <p:nvSpPr>
          <p:cNvPr id="4" name="Slide Number Placeholder 3"/>
          <p:cNvSpPr>
            <a:spLocks noGrp="1"/>
          </p:cNvSpPr>
          <p:nvPr>
            <p:ph type="sldNum" sz="quarter" idx="10"/>
          </p:nvPr>
        </p:nvSpPr>
        <p:spPr/>
        <p:txBody>
          <a:bodyPr/>
          <a:lstStyle/>
          <a:p>
            <a:fld id="{AA72952A-EE0F-4C49-9E0D-D5C018E16CCC}" type="slidenum">
              <a:rPr lang="en-US" smtClean="0"/>
              <a:pPr/>
              <a:t>10</a:t>
            </a:fld>
            <a:endParaRPr lang="en-US"/>
          </a:p>
        </p:txBody>
      </p:sp>
    </p:spTree>
    <p:extLst>
      <p:ext uri="{BB962C8B-B14F-4D97-AF65-F5344CB8AC3E}">
        <p14:creationId xmlns:p14="http://schemas.microsoft.com/office/powerpoint/2010/main" val="3538561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5A5324-0084-3643-B558-2430622A5094}" type="datetimeFigureOut">
              <a:rPr lang="en-US" smtClean="0"/>
              <a:pPr/>
              <a:t>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A5324-0084-3643-B558-2430622A5094}" type="datetimeFigureOut">
              <a:rPr lang="en-US" smtClean="0"/>
              <a:pPr/>
              <a:t>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A5324-0084-3643-B558-2430622A5094}" type="datetimeFigureOut">
              <a:rPr lang="en-US" smtClean="0"/>
              <a:pPr/>
              <a:t>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A5324-0084-3643-B558-2430622A5094}" type="datetimeFigureOut">
              <a:rPr lang="en-US" smtClean="0"/>
              <a:pPr/>
              <a:t>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5A5324-0084-3643-B558-2430622A5094}" type="datetimeFigureOut">
              <a:rPr lang="en-US" smtClean="0"/>
              <a:pPr/>
              <a:t>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5A5324-0084-3643-B558-2430622A5094}" type="datetimeFigureOut">
              <a:rPr lang="en-US" smtClean="0"/>
              <a:pPr/>
              <a:t>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5A5324-0084-3643-B558-2430622A5094}" type="datetimeFigureOut">
              <a:rPr lang="en-US" smtClean="0"/>
              <a:pPr/>
              <a:t>1/16/16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5A5324-0084-3643-B558-2430622A5094}" type="datetimeFigureOut">
              <a:rPr lang="en-US" smtClean="0"/>
              <a:pPr/>
              <a:t>1/16/16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A5324-0084-3643-B558-2430622A5094}" type="datetimeFigureOut">
              <a:rPr lang="en-US" smtClean="0"/>
              <a:pPr/>
              <a:t>1/16/16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A5324-0084-3643-B558-2430622A5094}" type="datetimeFigureOut">
              <a:rPr lang="en-US" smtClean="0"/>
              <a:pPr/>
              <a:t>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A5324-0084-3643-B558-2430622A5094}" type="datetimeFigureOut">
              <a:rPr lang="en-US" smtClean="0"/>
              <a:pPr/>
              <a:t>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2E1F0-5F48-DE44-B0C7-7A9637B0412A}" type="slidenum">
              <a:rPr lang="en-US" smtClean="0"/>
              <a:pPr/>
              <a:t>‹#›</a:t>
            </a:fld>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A5324-0084-3643-B558-2430622A5094}" type="datetimeFigureOut">
              <a:rPr lang="en-US" smtClean="0"/>
              <a:pPr/>
              <a:t>1/16/16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2E1F0-5F48-DE44-B0C7-7A9637B041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ransition xmlns:p14="http://schemas.microsoft.com/office/powerpoint/2010/mai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wmf"/><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JPG"/><Relationship Id="rId3" Type="http://schemas.openxmlformats.org/officeDocument/2006/relationships/image" Target="../media/image5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JPG"/><Relationship Id="rId3" Type="http://schemas.openxmlformats.org/officeDocument/2006/relationships/image" Target="../media/image5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ucanr.edu/sites/ucmgnapa/"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197"/>
            <a:ext cx="7956048" cy="2940446"/>
          </a:xfrm>
        </p:spPr>
        <p:txBody>
          <a:bodyPr>
            <a:normAutofit/>
          </a:bodyPr>
          <a:lstStyle/>
          <a:p>
            <a:r>
              <a:rPr lang="en-US" sz="6000" dirty="0" smtClean="0"/>
              <a:t>Pruning Fruit Trees </a:t>
            </a:r>
            <a:br>
              <a:rPr lang="en-US" sz="6000" dirty="0" smtClean="0"/>
            </a:br>
            <a:r>
              <a:rPr lang="en-US" sz="6000" dirty="0" smtClean="0"/>
              <a:t>for</a:t>
            </a:r>
            <a:br>
              <a:rPr lang="en-US" sz="6000" dirty="0" smtClean="0"/>
            </a:br>
            <a:r>
              <a:rPr lang="en-US" sz="6000" dirty="0" smtClean="0"/>
              <a:t>Napa Home Gardeners</a:t>
            </a:r>
            <a:endParaRPr lang="en-US" sz="6000" dirty="0"/>
          </a:p>
        </p:txBody>
      </p:sp>
      <p:sp>
        <p:nvSpPr>
          <p:cNvPr id="3" name="Subtitle 2"/>
          <p:cNvSpPr>
            <a:spLocks noGrp="1"/>
          </p:cNvSpPr>
          <p:nvPr>
            <p:ph type="subTitle" idx="1"/>
          </p:nvPr>
        </p:nvSpPr>
        <p:spPr>
          <a:xfrm>
            <a:off x="0" y="5565913"/>
            <a:ext cx="9051235" cy="735496"/>
          </a:xfrm>
        </p:spPr>
        <p:txBody>
          <a:bodyPr>
            <a:normAutofit fontScale="92500" lnSpcReduction="20000"/>
          </a:bodyPr>
          <a:lstStyle/>
          <a:p>
            <a:r>
              <a:rPr lang="en-US" sz="2400" b="1" dirty="0" smtClean="0">
                <a:solidFill>
                  <a:schemeClr val="tx1"/>
                </a:solidFill>
              </a:rPr>
              <a:t>Presented by UC Master Gardeners of</a:t>
            </a:r>
            <a:r>
              <a:rPr lang="en-US" sz="2400" b="1" dirty="0">
                <a:solidFill>
                  <a:schemeClr val="tx1"/>
                </a:solidFill>
              </a:rPr>
              <a:t> </a:t>
            </a:r>
            <a:r>
              <a:rPr lang="en-US" sz="2400" b="1" dirty="0" smtClean="0">
                <a:solidFill>
                  <a:schemeClr val="tx1"/>
                </a:solidFill>
              </a:rPr>
              <a:t>Napa County</a:t>
            </a:r>
          </a:p>
          <a:p>
            <a:r>
              <a:rPr lang="en-US" sz="2400" b="1" dirty="0" smtClean="0">
                <a:solidFill>
                  <a:schemeClr val="tx1"/>
                </a:solidFill>
              </a:rPr>
              <a:t>January 2016</a:t>
            </a:r>
          </a:p>
          <a:p>
            <a:endParaRPr lang="en-US" dirty="0"/>
          </a:p>
        </p:txBody>
      </p:sp>
      <p:pic>
        <p:nvPicPr>
          <p:cNvPr id="4" name="Picture 3"/>
          <p:cNvPicPr>
            <a:picLocks noChangeAspect="1"/>
          </p:cNvPicPr>
          <p:nvPr/>
        </p:nvPicPr>
        <p:blipFill>
          <a:blip r:embed="rId3"/>
          <a:stretch>
            <a:fillRect/>
          </a:stretch>
        </p:blipFill>
        <p:spPr>
          <a:xfrm>
            <a:off x="3660680" y="3561910"/>
            <a:ext cx="2097389" cy="134582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latin typeface="Arial"/>
                <a:cs typeface="Arial"/>
              </a:rPr>
              <a:t>Helpful Vocabulary to Do It Right</a:t>
            </a:r>
            <a:endParaRPr lang="en-US" sz="4000" b="1" dirty="0">
              <a:latin typeface="Arial"/>
              <a:cs typeface="Arial"/>
            </a:endParaRPr>
          </a:p>
        </p:txBody>
      </p:sp>
      <p:sp>
        <p:nvSpPr>
          <p:cNvPr id="3" name="Content Placeholder 2"/>
          <p:cNvSpPr>
            <a:spLocks noGrp="1"/>
          </p:cNvSpPr>
          <p:nvPr>
            <p:ph idx="1"/>
          </p:nvPr>
        </p:nvSpPr>
        <p:spPr>
          <a:xfrm>
            <a:off x="172278" y="1417638"/>
            <a:ext cx="8786192" cy="5440362"/>
          </a:xfrm>
        </p:spPr>
        <p:txBody>
          <a:bodyPr>
            <a:normAutofit/>
          </a:bodyPr>
          <a:lstStyle/>
          <a:p>
            <a:pPr>
              <a:spcBef>
                <a:spcPts val="600"/>
              </a:spcBef>
            </a:pPr>
            <a:r>
              <a:rPr lang="en-US" sz="3600" dirty="0" smtClean="0">
                <a:latin typeface="Arial"/>
                <a:cs typeface="Arial"/>
              </a:rPr>
              <a:t>Tree anatomy</a:t>
            </a:r>
          </a:p>
          <a:p>
            <a:pPr>
              <a:spcBef>
                <a:spcPts val="600"/>
              </a:spcBef>
            </a:pPr>
            <a:endParaRPr lang="en-US" sz="3600" dirty="0">
              <a:latin typeface="Arial"/>
              <a:cs typeface="Arial"/>
            </a:endParaRPr>
          </a:p>
          <a:p>
            <a:pPr>
              <a:spcBef>
                <a:spcPts val="600"/>
              </a:spcBef>
            </a:pPr>
            <a:r>
              <a:rPr lang="en-US" sz="3600" dirty="0" smtClean="0">
                <a:latin typeface="Arial"/>
                <a:cs typeface="Arial"/>
              </a:rPr>
              <a:t>Pruning vocabulary</a:t>
            </a:r>
          </a:p>
          <a:p>
            <a:pPr>
              <a:spcBef>
                <a:spcPts val="600"/>
              </a:spcBef>
            </a:pPr>
            <a:endParaRPr lang="en-US" sz="3600" dirty="0" smtClean="0">
              <a:latin typeface="Arial"/>
              <a:cs typeface="Arial"/>
            </a:endParaRPr>
          </a:p>
          <a:p>
            <a:pPr>
              <a:spcBef>
                <a:spcPts val="600"/>
              </a:spcBef>
            </a:pPr>
            <a:r>
              <a:rPr lang="en-US" sz="3600" dirty="0">
                <a:latin typeface="Arial"/>
                <a:cs typeface="Arial"/>
              </a:rPr>
              <a:t>Pruning tools</a:t>
            </a:r>
          </a:p>
          <a:p>
            <a:pPr>
              <a:spcBef>
                <a:spcPts val="600"/>
              </a:spcBef>
            </a:pPr>
            <a:endParaRPr lang="en-US" sz="4400" b="1" dirty="0" smtClean="0"/>
          </a:p>
          <a:p>
            <a:endParaRPr lang="en-US" dirty="0"/>
          </a:p>
        </p:txBody>
      </p:sp>
    </p:spTree>
    <p:extLst>
      <p:ext uri="{BB962C8B-B14F-4D97-AF65-F5344CB8AC3E}">
        <p14:creationId xmlns:p14="http://schemas.microsoft.com/office/powerpoint/2010/main" val="22068085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518"/>
            <a:ext cx="7273636" cy="1111827"/>
          </a:xfrm>
        </p:spPr>
        <p:txBody>
          <a:bodyPr>
            <a:normAutofit/>
          </a:bodyPr>
          <a:lstStyle/>
          <a:p>
            <a:r>
              <a:rPr lang="en-US" sz="4000" b="1" dirty="0" smtClean="0">
                <a:latin typeface="Arial"/>
                <a:cs typeface="Arial"/>
              </a:rPr>
              <a:t>Tree Anatomy</a:t>
            </a:r>
            <a:endParaRPr lang="en-US" sz="4000" b="1" dirty="0">
              <a:latin typeface="Arial"/>
              <a:cs typeface="Arial"/>
            </a:endParaRPr>
          </a:p>
        </p:txBody>
      </p:sp>
      <p:graphicFrame>
        <p:nvGraphicFramePr>
          <p:cNvPr id="118786" name="Object 2"/>
          <p:cNvGraphicFramePr>
            <a:graphicFrameLocks noChangeAspect="1"/>
          </p:cNvGraphicFramePr>
          <p:nvPr>
            <p:extLst>
              <p:ext uri="{D42A27DB-BD31-4B8C-83A1-F6EECF244321}">
                <p14:modId xmlns:p14="http://schemas.microsoft.com/office/powerpoint/2010/main" val="667275932"/>
              </p:ext>
            </p:extLst>
          </p:nvPr>
        </p:nvGraphicFramePr>
        <p:xfrm>
          <a:off x="1080654" y="791108"/>
          <a:ext cx="5927087" cy="6555264"/>
        </p:xfrm>
        <a:graphic>
          <a:graphicData uri="http://schemas.openxmlformats.org/presentationml/2006/ole">
            <mc:AlternateContent xmlns:mc="http://schemas.openxmlformats.org/markup-compatibility/2006">
              <mc:Choice xmlns:v="urn:schemas-microsoft-com:vml" Requires="v">
                <p:oleObj spid="_x0000_s118821" name="Document" r:id="rId5" imgW="5486400" imgH="6807200" progId="Word.Document.12">
                  <p:embed/>
                </p:oleObj>
              </mc:Choice>
              <mc:Fallback>
                <p:oleObj name="Document" r:id="rId5" imgW="5486400" imgH="6807200"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654" y="791108"/>
                        <a:ext cx="5927087" cy="6555264"/>
                      </a:xfrm>
                      <a:prstGeom prst="rect">
                        <a:avLst/>
                      </a:prstGeom>
                      <a:noFill/>
                      <a:ln>
                        <a:noFill/>
                      </a:ln>
                      <a:extLst/>
                    </p:spPr>
                  </p:pic>
                </p:oleObj>
              </mc:Fallback>
            </mc:AlternateContent>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latin typeface="Arial"/>
                <a:cs typeface="Arial"/>
              </a:rPr>
              <a:t>Tree Anatomy Terms</a:t>
            </a:r>
            <a:endParaRPr lang="en-US" sz="4000" b="1" dirty="0">
              <a:latin typeface="Arial"/>
              <a:cs typeface="Arial"/>
            </a:endParaRPr>
          </a:p>
        </p:txBody>
      </p:sp>
      <p:sp>
        <p:nvSpPr>
          <p:cNvPr id="3" name="Content Placeholder 2"/>
          <p:cNvSpPr>
            <a:spLocks noGrp="1"/>
          </p:cNvSpPr>
          <p:nvPr>
            <p:ph sz="half" idx="1"/>
          </p:nvPr>
        </p:nvSpPr>
        <p:spPr>
          <a:xfrm>
            <a:off x="0" y="1258612"/>
            <a:ext cx="4495800" cy="5599388"/>
          </a:xfrm>
        </p:spPr>
        <p:txBody>
          <a:bodyPr>
            <a:normAutofit lnSpcReduction="10000"/>
          </a:bodyPr>
          <a:lstStyle/>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Trunk </a:t>
            </a:r>
          </a:p>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Canopy</a:t>
            </a:r>
          </a:p>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Collar</a:t>
            </a:r>
          </a:p>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Scaffold branches</a:t>
            </a:r>
          </a:p>
          <a:p>
            <a:pPr lvl="1">
              <a:buFont typeface="Arial" panose="020B0604020202020204" pitchFamily="34" charset="0"/>
              <a:buChar char="•"/>
            </a:pPr>
            <a:r>
              <a:rPr lang="en-US" sz="3600" dirty="0">
                <a:latin typeface="Arial" panose="020B0604020202020204" pitchFamily="34" charset="0"/>
                <a:cs typeface="Arial" panose="020B0604020202020204" pitchFamily="34" charset="0"/>
              </a:rPr>
              <a:t>Lateral</a:t>
            </a:r>
          </a:p>
          <a:p>
            <a:pPr lvl="1">
              <a:buFont typeface="Arial" panose="020B0604020202020204" pitchFamily="34" charset="0"/>
              <a:buChar char="•"/>
            </a:pPr>
            <a:r>
              <a:rPr lang="en-US" sz="3600" dirty="0">
                <a:latin typeface="Arial" panose="020B0604020202020204" pitchFamily="34" charset="0"/>
                <a:cs typeface="Arial" panose="020B0604020202020204" pitchFamily="34" charset="0"/>
              </a:rPr>
              <a:t>Shoot</a:t>
            </a:r>
          </a:p>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Leader/Central </a:t>
            </a:r>
            <a:r>
              <a:rPr lang="en-US" sz="3600" dirty="0">
                <a:latin typeface="Arial" panose="020B0604020202020204" pitchFamily="34" charset="0"/>
                <a:cs typeface="Arial" panose="020B0604020202020204" pitchFamily="34" charset="0"/>
              </a:rPr>
              <a:t>Leader</a:t>
            </a:r>
          </a:p>
          <a:p>
            <a:pPr lvl="1"/>
            <a:endParaRPr lang="en-US" sz="3600" dirty="0" smtClean="0">
              <a:latin typeface="Arial" panose="020B0604020202020204" pitchFamily="34" charset="0"/>
              <a:cs typeface="Arial" panose="020B0604020202020204" pitchFamily="34" charset="0"/>
            </a:endParaRPr>
          </a:p>
          <a:p>
            <a:pPr lvl="1">
              <a:buNone/>
            </a:pPr>
            <a:endParaRPr lang="en-US" dirty="0"/>
          </a:p>
        </p:txBody>
      </p:sp>
      <p:sp>
        <p:nvSpPr>
          <p:cNvPr id="4" name="Content Placeholder 3"/>
          <p:cNvSpPr>
            <a:spLocks noGrp="1"/>
          </p:cNvSpPr>
          <p:nvPr>
            <p:ph sz="half" idx="2"/>
          </p:nvPr>
        </p:nvSpPr>
        <p:spPr>
          <a:xfrm>
            <a:off x="4495800" y="1258612"/>
            <a:ext cx="4648200" cy="5599388"/>
          </a:xfrm>
        </p:spPr>
        <p:txBody>
          <a:bodyPr>
            <a:normAutofit lnSpcReduction="10000"/>
          </a:bodyPr>
          <a:lstStyle/>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Node/Internode</a:t>
            </a:r>
            <a:endParaRPr lang="en-US" sz="36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3600" dirty="0">
                <a:latin typeface="Arial" panose="020B0604020202020204" pitchFamily="34" charset="0"/>
                <a:cs typeface="Arial" panose="020B0604020202020204" pitchFamily="34" charset="0"/>
              </a:rPr>
              <a:t>Fruitwood</a:t>
            </a:r>
          </a:p>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Spur</a:t>
            </a:r>
            <a:endParaRPr lang="en-US" sz="36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3600" dirty="0" smtClean="0">
                <a:solidFill>
                  <a:srgbClr val="000000"/>
                </a:solidFill>
                <a:latin typeface="Arial" panose="020B0604020202020204" pitchFamily="34" charset="0"/>
                <a:cs typeface="Arial" panose="020B0604020202020204" pitchFamily="34" charset="0"/>
              </a:rPr>
              <a:t>Graft Union</a:t>
            </a:r>
            <a:endParaRPr lang="en-US" sz="3600" dirty="0">
              <a:solidFill>
                <a:srgbClr val="000000"/>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Watersprout</a:t>
            </a:r>
            <a:endParaRPr lang="en-US" sz="36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3600" dirty="0" smtClean="0">
                <a:latin typeface="Arial" panose="020B0604020202020204" pitchFamily="34" charset="0"/>
                <a:cs typeface="Arial" panose="020B0604020202020204" pitchFamily="34" charset="0"/>
              </a:rPr>
              <a:t>Sucker</a:t>
            </a:r>
          </a:p>
          <a:p>
            <a:pPr marL="0" indent="0">
              <a:buNone/>
            </a:pP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95"/>
            <a:ext cx="9144000" cy="1143000"/>
          </a:xfrm>
        </p:spPr>
        <p:txBody>
          <a:bodyPr>
            <a:normAutofit/>
          </a:bodyPr>
          <a:lstStyle/>
          <a:p>
            <a:r>
              <a:rPr lang="en-US" sz="4000" b="1" dirty="0" smtClean="0">
                <a:latin typeface="Arial"/>
                <a:cs typeface="Arial"/>
              </a:rPr>
              <a:t>A Brief Word on Tree Biology</a:t>
            </a:r>
            <a:endParaRPr lang="en-US" sz="4000" b="1" dirty="0">
              <a:latin typeface="Arial"/>
              <a:cs typeface="Arial"/>
            </a:endParaRPr>
          </a:p>
        </p:txBody>
      </p:sp>
      <p:sp>
        <p:nvSpPr>
          <p:cNvPr id="3" name="Content Placeholder 2"/>
          <p:cNvSpPr>
            <a:spLocks noGrp="1"/>
          </p:cNvSpPr>
          <p:nvPr>
            <p:ph idx="1"/>
          </p:nvPr>
        </p:nvSpPr>
        <p:spPr>
          <a:xfrm>
            <a:off x="357809" y="1600200"/>
            <a:ext cx="8534400" cy="4485999"/>
          </a:xfrm>
        </p:spPr>
        <p:txBody>
          <a:bodyPr>
            <a:normAutofit lnSpcReduction="10000"/>
          </a:bodyPr>
          <a:lstStyle/>
          <a:p>
            <a:r>
              <a:rPr lang="en-US" sz="3600" dirty="0" smtClean="0">
                <a:latin typeface="Arial"/>
                <a:cs typeface="Arial"/>
              </a:rPr>
              <a:t>Buds at end of branches (apical buds) sprout most easily</a:t>
            </a:r>
          </a:p>
          <a:p>
            <a:r>
              <a:rPr lang="en-US" sz="3600" dirty="0" smtClean="0">
                <a:latin typeface="Arial"/>
                <a:cs typeface="Arial"/>
              </a:rPr>
              <a:t>The tallest branch tends to grow the most</a:t>
            </a:r>
          </a:p>
          <a:p>
            <a:r>
              <a:rPr lang="en-US" sz="3600" dirty="0" smtClean="0">
                <a:latin typeface="Arial"/>
                <a:cs typeface="Arial"/>
              </a:rPr>
              <a:t>Flatter branches put more energy into fruit production</a:t>
            </a:r>
          </a:p>
          <a:p>
            <a:r>
              <a:rPr lang="en-US" sz="3600" dirty="0" smtClean="0">
                <a:latin typeface="Arial"/>
                <a:cs typeface="Arial"/>
              </a:rPr>
              <a:t>All branches need light to survive</a:t>
            </a:r>
          </a:p>
          <a:p>
            <a:r>
              <a:rPr lang="en-US" sz="3600" dirty="0" smtClean="0">
                <a:latin typeface="Arial"/>
                <a:cs typeface="Arial"/>
              </a:rPr>
              <a:t>Trees can sunburn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1166192"/>
          </a:xfrm>
        </p:spPr>
        <p:txBody>
          <a:bodyPr>
            <a:normAutofit/>
          </a:bodyPr>
          <a:lstStyle/>
          <a:p>
            <a:r>
              <a:rPr lang="en-US" sz="4000" b="1" dirty="0">
                <a:latin typeface="Arial"/>
                <a:cs typeface="Arial"/>
              </a:rPr>
              <a:t>Pruning Vocabulary</a:t>
            </a:r>
          </a:p>
        </p:txBody>
      </p:sp>
      <p:sp>
        <p:nvSpPr>
          <p:cNvPr id="3" name="Content Placeholder 2"/>
          <p:cNvSpPr>
            <a:spLocks noGrp="1"/>
          </p:cNvSpPr>
          <p:nvPr>
            <p:ph idx="1"/>
          </p:nvPr>
        </p:nvSpPr>
        <p:spPr>
          <a:xfrm>
            <a:off x="1143000" y="1298712"/>
            <a:ext cx="6858000" cy="5559288"/>
          </a:xfrm>
        </p:spPr>
        <p:txBody>
          <a:bodyPr>
            <a:noAutofit/>
          </a:bodyPr>
          <a:lstStyle/>
          <a:p>
            <a:pPr lvl="1">
              <a:buFont typeface="Arial" panose="020B0604020202020204" pitchFamily="34" charset="0"/>
              <a:buChar char="•"/>
            </a:pPr>
            <a:r>
              <a:rPr lang="en-US" sz="3600" dirty="0">
                <a:latin typeface="Arial"/>
                <a:cs typeface="Arial"/>
              </a:rPr>
              <a:t>Dormant pruning</a:t>
            </a:r>
          </a:p>
          <a:p>
            <a:pPr lvl="1">
              <a:buFont typeface="Arial" panose="020B0604020202020204" pitchFamily="34" charset="0"/>
              <a:buChar char="•"/>
            </a:pPr>
            <a:r>
              <a:rPr lang="en-US" sz="3600" dirty="0">
                <a:latin typeface="Arial"/>
                <a:cs typeface="Arial"/>
              </a:rPr>
              <a:t>Summer pruning</a:t>
            </a:r>
          </a:p>
          <a:p>
            <a:pPr lvl="1">
              <a:buFont typeface="Arial" panose="020B0604020202020204" pitchFamily="34" charset="0"/>
              <a:buChar char="•"/>
            </a:pPr>
            <a:r>
              <a:rPr lang="en-US" sz="3600" dirty="0">
                <a:latin typeface="Arial"/>
                <a:cs typeface="Arial"/>
              </a:rPr>
              <a:t>Heading cut</a:t>
            </a:r>
          </a:p>
          <a:p>
            <a:pPr lvl="1">
              <a:buFont typeface="Arial" panose="020B0604020202020204" pitchFamily="34" charset="0"/>
              <a:buChar char="•"/>
            </a:pPr>
            <a:r>
              <a:rPr lang="en-US" sz="3600" dirty="0">
                <a:latin typeface="Arial"/>
                <a:cs typeface="Arial"/>
              </a:rPr>
              <a:t>Thinning cut</a:t>
            </a:r>
          </a:p>
          <a:p>
            <a:pPr lvl="1">
              <a:buFont typeface="Arial" panose="020B0604020202020204" pitchFamily="34" charset="0"/>
              <a:buChar char="•"/>
            </a:pPr>
            <a:r>
              <a:rPr lang="en-US" sz="3600" dirty="0">
                <a:latin typeface="Arial"/>
                <a:cs typeface="Arial"/>
              </a:rPr>
              <a:t>Topping</a:t>
            </a:r>
          </a:p>
          <a:p>
            <a:pPr lvl="1">
              <a:buFont typeface="Arial" panose="020B0604020202020204" pitchFamily="34" charset="0"/>
              <a:buChar char="•"/>
            </a:pPr>
            <a:r>
              <a:rPr lang="en-US" sz="3600" dirty="0">
                <a:latin typeface="Arial"/>
                <a:cs typeface="Arial"/>
              </a:rPr>
              <a:t>Open center</a:t>
            </a:r>
          </a:p>
          <a:p>
            <a:pPr lvl="1">
              <a:buFont typeface="Arial" panose="020B0604020202020204" pitchFamily="34" charset="0"/>
              <a:buChar char="•"/>
            </a:pPr>
            <a:r>
              <a:rPr lang="en-US" sz="3600" dirty="0">
                <a:latin typeface="Arial"/>
                <a:cs typeface="Arial"/>
              </a:rPr>
              <a:t>Leader/Central Leader</a:t>
            </a:r>
          </a:p>
        </p:txBody>
      </p:sp>
    </p:spTree>
    <p:extLst>
      <p:ext uri="{BB962C8B-B14F-4D97-AF65-F5344CB8AC3E}">
        <p14:creationId xmlns:p14="http://schemas.microsoft.com/office/powerpoint/2010/main" val="246107728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1166192"/>
          </a:xfrm>
        </p:spPr>
        <p:txBody>
          <a:bodyPr>
            <a:normAutofit/>
          </a:bodyPr>
          <a:lstStyle/>
          <a:p>
            <a:r>
              <a:rPr lang="en-US" sz="4000" b="1" dirty="0">
                <a:latin typeface="Arial"/>
                <a:cs typeface="Arial"/>
              </a:rPr>
              <a:t>Dormant Pruning</a:t>
            </a:r>
          </a:p>
        </p:txBody>
      </p:sp>
      <p:sp>
        <p:nvSpPr>
          <p:cNvPr id="3" name="Content Placeholder 2"/>
          <p:cNvSpPr>
            <a:spLocks noGrp="1"/>
          </p:cNvSpPr>
          <p:nvPr>
            <p:ph idx="1"/>
          </p:nvPr>
        </p:nvSpPr>
        <p:spPr>
          <a:xfrm>
            <a:off x="1143000" y="965773"/>
            <a:ext cx="6858000" cy="5892229"/>
          </a:xfrm>
        </p:spPr>
        <p:txBody>
          <a:bodyPr>
            <a:noAutofit/>
          </a:bodyPr>
          <a:lstStyle/>
          <a:p>
            <a:pPr marL="457200" lvl="1" indent="0">
              <a:buNone/>
            </a:pPr>
            <a:r>
              <a:rPr lang="en-US" sz="3200" dirty="0">
                <a:latin typeface="Arial"/>
                <a:cs typeface="Arial"/>
              </a:rPr>
              <a:t>Pruning that takes place when the tree is not actively growing. The tree has lost all of its </a:t>
            </a:r>
            <a:r>
              <a:rPr lang="en-US" sz="3200" dirty="0" smtClean="0">
                <a:latin typeface="Arial"/>
                <a:cs typeface="Arial"/>
              </a:rPr>
              <a:t>leaves.</a:t>
            </a:r>
            <a:endParaRPr lang="en-US" sz="3200" b="1" dirty="0">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2650734"/>
            <a:ext cx="2608352" cy="39247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702" y="2799890"/>
            <a:ext cx="2535149" cy="3775572"/>
          </a:xfrm>
          <a:prstGeom prst="rect">
            <a:avLst/>
          </a:prstGeom>
        </p:spPr>
      </p:pic>
    </p:spTree>
    <p:extLst>
      <p:ext uri="{BB962C8B-B14F-4D97-AF65-F5344CB8AC3E}">
        <p14:creationId xmlns:p14="http://schemas.microsoft.com/office/powerpoint/2010/main" val="366169091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59" y="0"/>
            <a:ext cx="7275041" cy="965772"/>
          </a:xfrm>
        </p:spPr>
        <p:txBody>
          <a:bodyPr>
            <a:normAutofit/>
          </a:bodyPr>
          <a:lstStyle/>
          <a:p>
            <a:pPr algn="l"/>
            <a:r>
              <a:rPr lang="en-US" sz="4000" b="1" dirty="0" smtClean="0">
                <a:latin typeface="Arial"/>
                <a:cs typeface="Arial"/>
              </a:rPr>
              <a:t>Summer </a:t>
            </a:r>
            <a:r>
              <a:rPr lang="en-US" sz="4000" b="1" dirty="0">
                <a:latin typeface="Arial"/>
                <a:cs typeface="Arial"/>
              </a:rPr>
              <a:t>Pruning</a:t>
            </a:r>
          </a:p>
        </p:txBody>
      </p:sp>
      <p:sp>
        <p:nvSpPr>
          <p:cNvPr id="3" name="Content Placeholder 2"/>
          <p:cNvSpPr>
            <a:spLocks noGrp="1"/>
          </p:cNvSpPr>
          <p:nvPr>
            <p:ph idx="1"/>
          </p:nvPr>
        </p:nvSpPr>
        <p:spPr>
          <a:xfrm>
            <a:off x="383059" y="1175825"/>
            <a:ext cx="3503141" cy="3404413"/>
          </a:xfrm>
        </p:spPr>
        <p:txBody>
          <a:bodyPr>
            <a:noAutofit/>
          </a:bodyPr>
          <a:lstStyle/>
          <a:p>
            <a:pPr marL="0" indent="0">
              <a:buNone/>
            </a:pPr>
            <a:r>
              <a:rPr lang="en-US" sz="3600" dirty="0">
                <a:latin typeface="Arial"/>
                <a:cs typeface="Arial"/>
              </a:rPr>
              <a:t>Pruning to slow down overly vigorous trees, trees that are too </a:t>
            </a:r>
            <a:r>
              <a:rPr lang="en-US" sz="3600" dirty="0" smtClean="0">
                <a:latin typeface="Arial"/>
                <a:cs typeface="Arial"/>
              </a:rPr>
              <a:t>large, </a:t>
            </a:r>
            <a:r>
              <a:rPr lang="en-US" sz="3600" dirty="0">
                <a:latin typeface="Arial"/>
                <a:cs typeface="Arial"/>
              </a:rPr>
              <a:t>or to remove damaged or diseased branches.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973" y="0"/>
            <a:ext cx="4641027" cy="6858000"/>
          </a:xfrm>
          <a:prstGeom prst="rect">
            <a:avLst/>
          </a:prstGeom>
        </p:spPr>
      </p:pic>
    </p:spTree>
    <p:extLst>
      <p:ext uri="{BB962C8B-B14F-4D97-AF65-F5344CB8AC3E}">
        <p14:creationId xmlns:p14="http://schemas.microsoft.com/office/powerpoint/2010/main" val="337166409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59" y="1"/>
            <a:ext cx="8396417" cy="1046205"/>
          </a:xfrm>
        </p:spPr>
        <p:txBody>
          <a:bodyPr>
            <a:normAutofit/>
          </a:bodyPr>
          <a:lstStyle/>
          <a:p>
            <a:r>
              <a:rPr lang="en-US" sz="4000" b="1" dirty="0" smtClean="0">
                <a:latin typeface="Arial"/>
                <a:cs typeface="Arial"/>
              </a:rPr>
              <a:t>Heading Cut</a:t>
            </a:r>
            <a:endParaRPr lang="en-US" sz="4000" b="1" dirty="0">
              <a:latin typeface="Arial"/>
              <a:cs typeface="Arial"/>
            </a:endParaRPr>
          </a:p>
        </p:txBody>
      </p:sp>
      <p:sp>
        <p:nvSpPr>
          <p:cNvPr id="3" name="Content Placeholder 2"/>
          <p:cNvSpPr>
            <a:spLocks noGrp="1"/>
          </p:cNvSpPr>
          <p:nvPr>
            <p:ph idx="1"/>
          </p:nvPr>
        </p:nvSpPr>
        <p:spPr>
          <a:xfrm>
            <a:off x="383059" y="965772"/>
            <a:ext cx="8396417" cy="1546769"/>
          </a:xfrm>
        </p:spPr>
        <p:txBody>
          <a:bodyPr>
            <a:noAutofit/>
          </a:bodyPr>
          <a:lstStyle/>
          <a:p>
            <a:pPr marL="0" indent="0">
              <a:buNone/>
            </a:pPr>
            <a:r>
              <a:rPr lang="en-US" sz="3600" dirty="0">
                <a:latin typeface="Arial"/>
                <a:cs typeface="Arial"/>
              </a:rPr>
              <a:t>R</a:t>
            </a:r>
            <a:r>
              <a:rPr lang="en-US" sz="3600" dirty="0" smtClean="0">
                <a:latin typeface="Arial"/>
                <a:cs typeface="Arial"/>
              </a:rPr>
              <a:t>emoves </a:t>
            </a:r>
            <a:r>
              <a:rPr lang="en-US" sz="3600" dirty="0">
                <a:latin typeface="Arial"/>
                <a:cs typeface="Arial"/>
              </a:rPr>
              <a:t>part of the shoot. Usually done with hand-held </a:t>
            </a:r>
            <a:r>
              <a:rPr lang="en-US" sz="3600" dirty="0" smtClean="0">
                <a:latin typeface="Arial"/>
                <a:cs typeface="Arial"/>
              </a:rPr>
              <a:t>pruners. </a:t>
            </a:r>
            <a:r>
              <a:rPr lang="en-US" sz="3600" dirty="0">
                <a:latin typeface="Arial"/>
                <a:cs typeface="Arial"/>
              </a:rPr>
              <a:t>H</a:t>
            </a:r>
            <a:r>
              <a:rPr lang="en-US" sz="3600" dirty="0" smtClean="0">
                <a:latin typeface="Arial"/>
                <a:cs typeface="Arial"/>
              </a:rPr>
              <a:t>eading </a:t>
            </a:r>
            <a:r>
              <a:rPr lang="en-US" sz="3600" dirty="0">
                <a:latin typeface="Arial"/>
                <a:cs typeface="Arial"/>
              </a:rPr>
              <a:t>stimulates the buds just below the cut</a:t>
            </a:r>
            <a:r>
              <a:rPr lang="en-US" sz="3600" dirty="0" smtClean="0">
                <a:latin typeface="Arial"/>
                <a:cs typeface="Arial"/>
              </a:rPr>
              <a:t>, </a:t>
            </a:r>
            <a:r>
              <a:rPr lang="en-US" sz="3600" dirty="0" smtClean="0"/>
              <a:t>encouraging </a:t>
            </a:r>
            <a:r>
              <a:rPr lang="en-US" sz="3600" dirty="0"/>
              <a:t>dense growth.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47" y="3205140"/>
            <a:ext cx="3073594" cy="35663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86" y="3205141"/>
            <a:ext cx="3800923" cy="3566361"/>
          </a:xfrm>
          <a:prstGeom prst="rect">
            <a:avLst/>
          </a:prstGeom>
        </p:spPr>
      </p:pic>
    </p:spTree>
    <p:extLst>
      <p:ext uri="{BB962C8B-B14F-4D97-AF65-F5344CB8AC3E}">
        <p14:creationId xmlns:p14="http://schemas.microsoft.com/office/powerpoint/2010/main" val="195397583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59" y="1"/>
            <a:ext cx="8396417" cy="1046205"/>
          </a:xfrm>
        </p:spPr>
        <p:txBody>
          <a:bodyPr>
            <a:normAutofit/>
          </a:bodyPr>
          <a:lstStyle/>
          <a:p>
            <a:pPr algn="l"/>
            <a:r>
              <a:rPr lang="en-US" sz="4000" b="1" dirty="0" smtClean="0">
                <a:latin typeface="Arial"/>
                <a:cs typeface="Arial"/>
              </a:rPr>
              <a:t>Thinning Cut</a:t>
            </a:r>
            <a:endParaRPr lang="en-US" sz="4000" b="1" dirty="0">
              <a:latin typeface="Arial"/>
              <a:cs typeface="Arial"/>
            </a:endParaRPr>
          </a:p>
        </p:txBody>
      </p:sp>
      <p:sp>
        <p:nvSpPr>
          <p:cNvPr id="3" name="Content Placeholder 2"/>
          <p:cNvSpPr>
            <a:spLocks noGrp="1"/>
          </p:cNvSpPr>
          <p:nvPr>
            <p:ph idx="1"/>
          </p:nvPr>
        </p:nvSpPr>
        <p:spPr>
          <a:xfrm>
            <a:off x="383060" y="1731891"/>
            <a:ext cx="3410465" cy="3219051"/>
          </a:xfrm>
        </p:spPr>
        <p:txBody>
          <a:bodyPr>
            <a:noAutofit/>
          </a:bodyPr>
          <a:lstStyle/>
          <a:p>
            <a:r>
              <a:rPr lang="en-US" sz="3600" dirty="0" smtClean="0">
                <a:latin typeface="Arial"/>
                <a:cs typeface="Arial"/>
              </a:rPr>
              <a:t>Eliminates </a:t>
            </a:r>
            <a:r>
              <a:rPr lang="en-US" sz="3600" dirty="0">
                <a:latin typeface="Arial"/>
                <a:cs typeface="Arial"/>
              </a:rPr>
              <a:t>the entire </a:t>
            </a:r>
            <a:r>
              <a:rPr lang="en-US" sz="3600" dirty="0" smtClean="0">
                <a:latin typeface="Arial"/>
                <a:cs typeface="Arial"/>
              </a:rPr>
              <a:t>shoot. </a:t>
            </a:r>
          </a:p>
          <a:p>
            <a:r>
              <a:rPr lang="en-US" sz="3600" dirty="0" smtClean="0">
                <a:latin typeface="Arial"/>
                <a:cs typeface="Arial"/>
              </a:rPr>
              <a:t>Reduces </a:t>
            </a:r>
            <a:r>
              <a:rPr lang="en-US" sz="3600" dirty="0">
                <a:latin typeface="Arial"/>
                <a:cs typeface="Arial"/>
              </a:rPr>
              <a:t>the bulk of a plant with minimal </a:t>
            </a:r>
            <a:r>
              <a:rPr lang="en-US" sz="3600" dirty="0" smtClean="0">
                <a:latin typeface="Arial"/>
                <a:cs typeface="Arial"/>
              </a:rPr>
              <a:t>regrowth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916" y="235166"/>
            <a:ext cx="4816560" cy="6318422"/>
          </a:xfrm>
          <a:prstGeom prst="rect">
            <a:avLst/>
          </a:prstGeom>
        </p:spPr>
      </p:pic>
    </p:spTree>
    <p:extLst>
      <p:ext uri="{BB962C8B-B14F-4D97-AF65-F5344CB8AC3E}">
        <p14:creationId xmlns:p14="http://schemas.microsoft.com/office/powerpoint/2010/main" val="148373643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727" y="0"/>
            <a:ext cx="6584373" cy="1166192"/>
          </a:xfrm>
        </p:spPr>
        <p:txBody>
          <a:bodyPr>
            <a:normAutofit/>
          </a:bodyPr>
          <a:lstStyle/>
          <a:p>
            <a:r>
              <a:rPr lang="en-US" sz="4000" b="1" dirty="0">
                <a:latin typeface="Arial"/>
                <a:cs typeface="Arial"/>
              </a:rPr>
              <a:t>Topping</a:t>
            </a:r>
          </a:p>
        </p:txBody>
      </p:sp>
      <p:sp>
        <p:nvSpPr>
          <p:cNvPr id="3" name="Content Placeholder 2"/>
          <p:cNvSpPr>
            <a:spLocks noGrp="1"/>
          </p:cNvSpPr>
          <p:nvPr>
            <p:ph idx="1"/>
          </p:nvPr>
        </p:nvSpPr>
        <p:spPr>
          <a:xfrm>
            <a:off x="1143000" y="1058238"/>
            <a:ext cx="6858000" cy="5799762"/>
          </a:xfrm>
        </p:spPr>
        <p:txBody>
          <a:bodyPr>
            <a:noAutofit/>
          </a:bodyPr>
          <a:lstStyle/>
          <a:p>
            <a:pPr marL="0" indent="0">
              <a:buNone/>
            </a:pPr>
            <a:r>
              <a:rPr lang="en-US" dirty="0" smtClean="0">
                <a:latin typeface="Arial"/>
                <a:cs typeface="Arial"/>
              </a:rPr>
              <a:t>Reducing </a:t>
            </a:r>
            <a:r>
              <a:rPr lang="en-US" dirty="0">
                <a:latin typeface="Arial"/>
                <a:cs typeface="Arial"/>
              </a:rPr>
              <a:t>the height of a tree by heading </a:t>
            </a:r>
            <a:r>
              <a:rPr lang="en-US" dirty="0" smtClean="0">
                <a:latin typeface="Arial"/>
                <a:cs typeface="Arial"/>
              </a:rPr>
              <a:t>large branches; also</a:t>
            </a:r>
            <a:r>
              <a:rPr lang="en-US" dirty="0">
                <a:latin typeface="Arial"/>
                <a:cs typeface="Arial"/>
              </a:rPr>
              <a:t>, removing upright shoots to maintain a tree at its desired height</a:t>
            </a:r>
            <a:r>
              <a:rPr lang="en-US" sz="3600" dirty="0"/>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 y="3109585"/>
            <a:ext cx="5405912" cy="3599442"/>
          </a:xfrm>
          <a:prstGeom prst="rect">
            <a:avLst/>
          </a:prstGeom>
        </p:spPr>
      </p:pic>
    </p:spTree>
    <p:extLst>
      <p:ext uri="{BB962C8B-B14F-4D97-AF65-F5344CB8AC3E}">
        <p14:creationId xmlns:p14="http://schemas.microsoft.com/office/powerpoint/2010/main" val="27702136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696200" cy="1143000"/>
          </a:xfrm>
        </p:spPr>
        <p:txBody>
          <a:bodyPr>
            <a:normAutofit fontScale="90000"/>
          </a:bodyPr>
          <a:lstStyle/>
          <a:p>
            <a:r>
              <a:rPr lang="en-US" dirty="0" smtClean="0"/>
              <a:t>Who Are Napa Master Gardeners?</a:t>
            </a:r>
            <a:endParaRPr lang="en-US" dirty="0"/>
          </a:p>
        </p:txBody>
      </p:sp>
      <p:sp>
        <p:nvSpPr>
          <p:cNvPr id="4" name="Slide Number Placeholder 3"/>
          <p:cNvSpPr>
            <a:spLocks noGrp="1"/>
          </p:cNvSpPr>
          <p:nvPr>
            <p:ph type="sldNum" sz="quarter" idx="10"/>
          </p:nvPr>
        </p:nvSpPr>
        <p:spPr/>
        <p:txBody>
          <a:bodyPr/>
          <a:lstStyle/>
          <a:p>
            <a:fld id="{5BF1BF7E-5D57-4739-AD0F-6C386FF70381}" type="slidenum">
              <a:rPr lang="en-US" smtClean="0"/>
              <a:pPr/>
              <a:t>2</a:t>
            </a:fld>
            <a:endParaRPr lang="en-US"/>
          </a:p>
        </p:txBody>
      </p:sp>
      <p:pic>
        <p:nvPicPr>
          <p:cNvPr id="36866" name="Picture 2" descr="http://ucanr.edu/sites/ucmgnapa/files/192737display.jpg"/>
          <p:cNvPicPr>
            <a:picLocks noChangeAspect="1" noChangeArrowheads="1"/>
          </p:cNvPicPr>
          <p:nvPr/>
        </p:nvPicPr>
        <p:blipFill>
          <a:blip r:embed="rId3" cstate="print"/>
          <a:srcRect/>
          <a:stretch>
            <a:fillRect/>
          </a:stretch>
        </p:blipFill>
        <p:spPr bwMode="auto">
          <a:xfrm>
            <a:off x="1524000" y="1171160"/>
            <a:ext cx="6337738" cy="3283370"/>
          </a:xfrm>
          <a:prstGeom prst="rect">
            <a:avLst/>
          </a:prstGeom>
          <a:noFill/>
        </p:spPr>
      </p:pic>
      <p:sp>
        <p:nvSpPr>
          <p:cNvPr id="36868" name="Rectangle 4"/>
          <p:cNvSpPr>
            <a:spLocks noChangeArrowheads="1"/>
          </p:cNvSpPr>
          <p:nvPr/>
        </p:nvSpPr>
        <p:spPr bwMode="auto">
          <a:xfrm>
            <a:off x="1710559" y="4104428"/>
            <a:ext cx="67818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sz="3600" dirty="0" smtClean="0">
                <a:latin typeface="Arial"/>
                <a:ea typeface="Times New Roman" pitchFamily="18" charset="0"/>
                <a:cs typeface="Arial"/>
              </a:rPr>
              <a:t>We are trained v</a:t>
            </a:r>
            <a:r>
              <a:rPr kumimoji="0" lang="en-US" sz="3600" i="0" u="none" strike="noStrike" cap="none" normalizeH="0" baseline="0" dirty="0" smtClean="0">
                <a:ln>
                  <a:noFill/>
                </a:ln>
                <a:solidFill>
                  <a:schemeClr val="tx1"/>
                </a:solidFill>
                <a:effectLst/>
                <a:latin typeface="Arial"/>
                <a:ea typeface="Times New Roman" pitchFamily="18" charset="0"/>
                <a:cs typeface="Arial"/>
              </a:rPr>
              <a:t>olunteers providing practical, research based horticultural information to Napa County residents</a:t>
            </a:r>
            <a:endParaRPr kumimoji="0" lang="en-US" sz="3600" i="0" u="none" strike="noStrike" cap="none" normalizeH="0" baseline="0" dirty="0" smtClean="0">
              <a:ln>
                <a:noFill/>
              </a:ln>
              <a:solidFill>
                <a:schemeClr val="tx1"/>
              </a:solidFill>
              <a:effectLst/>
              <a:latin typeface="Arial"/>
              <a:cs typeface="Arial"/>
            </a:endParaRPr>
          </a:p>
        </p:txBody>
      </p:sp>
      <p:pic>
        <p:nvPicPr>
          <p:cNvPr id="6" name="Content Placeholder 3" descr="MasterGardener logo.eps"/>
          <p:cNvPicPr>
            <a:picLocks noChangeAspect="1"/>
          </p:cNvPicPr>
          <p:nvPr/>
        </p:nvPicPr>
        <p:blipFill>
          <a:blip r:embed="rId4"/>
          <a:srcRect l="-39392" r="-39392"/>
          <a:stretch>
            <a:fillRect/>
          </a:stretch>
        </p:blipFill>
        <p:spPr bwMode="auto">
          <a:xfrm>
            <a:off x="-561743" y="0"/>
            <a:ext cx="2037885" cy="1120758"/>
          </a:xfrm>
          <a:prstGeom prst="rect">
            <a:avLst/>
          </a:prstGeom>
          <a:noFill/>
          <a:ln w="9525">
            <a:noFill/>
            <a:miter lim="800000"/>
            <a:headEnd/>
            <a:tailEnd/>
          </a:ln>
        </p:spPr>
      </p:pic>
    </p:spTree>
    <p:extLst>
      <p:ext uri="{BB962C8B-B14F-4D97-AF65-F5344CB8AC3E}">
        <p14:creationId xmlns:p14="http://schemas.microsoft.com/office/powerpoint/2010/main" val="21213057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16" y="0"/>
            <a:ext cx="7262684" cy="1166192"/>
          </a:xfrm>
        </p:spPr>
        <p:txBody>
          <a:bodyPr>
            <a:normAutofit/>
          </a:bodyPr>
          <a:lstStyle/>
          <a:p>
            <a:pPr algn="l"/>
            <a:r>
              <a:rPr lang="en-US" sz="4000" b="1" dirty="0" smtClean="0">
                <a:latin typeface="Arial"/>
                <a:cs typeface="Arial"/>
              </a:rPr>
              <a:t>Open Center</a:t>
            </a:r>
            <a:endParaRPr lang="en-US" sz="4000" b="1" dirty="0">
              <a:latin typeface="Arial"/>
              <a:cs typeface="Arial"/>
            </a:endParaRPr>
          </a:p>
        </p:txBody>
      </p:sp>
      <p:sp>
        <p:nvSpPr>
          <p:cNvPr id="3" name="Content Placeholder 2"/>
          <p:cNvSpPr>
            <a:spLocks noGrp="1"/>
          </p:cNvSpPr>
          <p:nvPr>
            <p:ph idx="1"/>
          </p:nvPr>
        </p:nvSpPr>
        <p:spPr>
          <a:xfrm>
            <a:off x="395416" y="987693"/>
            <a:ext cx="3462118" cy="5385279"/>
          </a:xfrm>
        </p:spPr>
        <p:txBody>
          <a:bodyPr>
            <a:noAutofit/>
          </a:bodyPr>
          <a:lstStyle/>
          <a:p>
            <a:pPr marL="0" indent="0">
              <a:buNone/>
            </a:pPr>
            <a:r>
              <a:rPr lang="en-US" dirty="0">
                <a:latin typeface="Arial"/>
                <a:cs typeface="Arial"/>
              </a:rPr>
              <a:t>A method of training trees in which scaffold branches are trained upward and outward from the trunk and the center is kept free of vigorous upright shoots.</a:t>
            </a:r>
          </a:p>
          <a:p>
            <a:pPr marL="0" indent="0">
              <a:buNone/>
            </a:pPr>
            <a:endParaRPr lang="en-US" sz="3600" dirty="0">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103" y="664150"/>
            <a:ext cx="4437347" cy="5708822"/>
          </a:xfrm>
          <a:prstGeom prst="rect">
            <a:avLst/>
          </a:prstGeom>
        </p:spPr>
      </p:pic>
    </p:spTree>
    <p:extLst>
      <p:ext uri="{BB962C8B-B14F-4D97-AF65-F5344CB8AC3E}">
        <p14:creationId xmlns:p14="http://schemas.microsoft.com/office/powerpoint/2010/main" val="262634591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16" y="1"/>
            <a:ext cx="7262684" cy="1070919"/>
          </a:xfrm>
        </p:spPr>
        <p:txBody>
          <a:bodyPr>
            <a:normAutofit/>
          </a:bodyPr>
          <a:lstStyle/>
          <a:p>
            <a:r>
              <a:rPr lang="en-US" sz="4000" b="1" dirty="0" smtClean="0">
                <a:latin typeface="Arial"/>
                <a:cs typeface="Arial"/>
              </a:rPr>
              <a:t>Leader / Central Leader</a:t>
            </a:r>
            <a:endParaRPr lang="en-US" sz="4000" b="1" dirty="0">
              <a:latin typeface="Arial"/>
              <a:cs typeface="Arial"/>
            </a:endParaRPr>
          </a:p>
        </p:txBody>
      </p:sp>
      <p:sp>
        <p:nvSpPr>
          <p:cNvPr id="3" name="Content Placeholder 2"/>
          <p:cNvSpPr>
            <a:spLocks noGrp="1"/>
          </p:cNvSpPr>
          <p:nvPr>
            <p:ph idx="1"/>
          </p:nvPr>
        </p:nvSpPr>
        <p:spPr>
          <a:xfrm>
            <a:off x="395417" y="846594"/>
            <a:ext cx="8167816" cy="1646155"/>
          </a:xfrm>
        </p:spPr>
        <p:txBody>
          <a:bodyPr>
            <a:noAutofit/>
          </a:bodyPr>
          <a:lstStyle/>
          <a:p>
            <a:pPr marL="0" indent="0">
              <a:buNone/>
            </a:pPr>
            <a:r>
              <a:rPr lang="en-US" dirty="0" smtClean="0">
                <a:latin typeface="Arial"/>
                <a:cs typeface="Arial"/>
              </a:rPr>
              <a:t>A </a:t>
            </a:r>
            <a:r>
              <a:rPr lang="en-US" dirty="0">
                <a:latin typeface="Arial"/>
                <a:cs typeface="Arial"/>
              </a:rPr>
              <a:t>dominant upright branch. The central leader is the trunk that extends from the root to the top of a tree.</a:t>
            </a:r>
          </a:p>
          <a:p>
            <a:pPr marL="0" indent="0">
              <a:buNone/>
            </a:pP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17" y="2304618"/>
            <a:ext cx="7954731" cy="4374070"/>
          </a:xfrm>
          <a:prstGeom prst="rect">
            <a:avLst/>
          </a:prstGeom>
        </p:spPr>
      </p:pic>
    </p:spTree>
    <p:extLst>
      <p:ext uri="{BB962C8B-B14F-4D97-AF65-F5344CB8AC3E}">
        <p14:creationId xmlns:p14="http://schemas.microsoft.com/office/powerpoint/2010/main" val="105355447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499" y="982983"/>
            <a:ext cx="3994250" cy="4260533"/>
          </a:xfrm>
        </p:spPr>
        <p:txBody>
          <a:bodyPr>
            <a:noAutofit/>
          </a:bodyPr>
          <a:lstStyle/>
          <a:p>
            <a:pPr algn="ctr"/>
            <a:r>
              <a:rPr lang="en-US" sz="4000" b="1" dirty="0" smtClean="0">
                <a:latin typeface="Arial"/>
                <a:ea typeface="Gungsuh" panose="02030600000101010101" pitchFamily="18" charset="-127"/>
                <a:cs typeface="Arial"/>
              </a:rPr>
              <a:t>Selecting </a:t>
            </a:r>
            <a:br>
              <a:rPr lang="en-US" sz="4000" b="1" dirty="0" smtClean="0">
                <a:latin typeface="Arial"/>
                <a:ea typeface="Gungsuh" panose="02030600000101010101" pitchFamily="18" charset="-127"/>
                <a:cs typeface="Arial"/>
              </a:rPr>
            </a:br>
            <a:r>
              <a:rPr lang="en-US" sz="4000" b="1" dirty="0" smtClean="0">
                <a:latin typeface="Arial"/>
                <a:ea typeface="Gungsuh" panose="02030600000101010101" pitchFamily="18" charset="-127"/>
                <a:cs typeface="Arial"/>
              </a:rPr>
              <a:t>the</a:t>
            </a:r>
            <a:br>
              <a:rPr lang="en-US" sz="4000" b="1" dirty="0" smtClean="0">
                <a:latin typeface="Arial"/>
                <a:ea typeface="Gungsuh" panose="02030600000101010101" pitchFamily="18" charset="-127"/>
                <a:cs typeface="Arial"/>
              </a:rPr>
            </a:br>
            <a:r>
              <a:rPr lang="en-US" sz="4000" b="1" dirty="0" smtClean="0">
                <a:latin typeface="Arial"/>
                <a:ea typeface="Gungsuh" panose="02030600000101010101" pitchFamily="18" charset="-127"/>
                <a:cs typeface="Arial"/>
              </a:rPr>
              <a:t>Right Pruning</a:t>
            </a:r>
            <a:br>
              <a:rPr lang="en-US" sz="4000" b="1" dirty="0" smtClean="0">
                <a:latin typeface="Arial"/>
                <a:ea typeface="Gungsuh" panose="02030600000101010101" pitchFamily="18" charset="-127"/>
                <a:cs typeface="Arial"/>
              </a:rPr>
            </a:br>
            <a:r>
              <a:rPr lang="en-US" sz="4000" b="1" dirty="0" smtClean="0">
                <a:latin typeface="Arial"/>
                <a:ea typeface="Gungsuh" panose="02030600000101010101" pitchFamily="18" charset="-127"/>
                <a:cs typeface="Arial"/>
              </a:rPr>
              <a:t>Tools</a:t>
            </a:r>
            <a:endParaRPr lang="en-US" sz="4000" b="1" dirty="0">
              <a:latin typeface="Arial"/>
              <a:ea typeface="Gungsuh" panose="02030600000101010101" pitchFamily="18" charset="-127"/>
              <a:cs typeface="Arial"/>
            </a:endParaRPr>
          </a:p>
        </p:txBody>
      </p:sp>
    </p:spTree>
    <p:extLst>
      <p:ext uri="{BB962C8B-B14F-4D97-AF65-F5344CB8AC3E}">
        <p14:creationId xmlns:p14="http://schemas.microsoft.com/office/powerpoint/2010/main" val="275154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a:cs typeface="Arial"/>
              </a:rPr>
              <a:t>Pruning Tools</a:t>
            </a:r>
          </a:p>
        </p:txBody>
      </p:sp>
      <p:sp>
        <p:nvSpPr>
          <p:cNvPr id="3" name="Content Placeholder 2"/>
          <p:cNvSpPr>
            <a:spLocks noGrp="1"/>
          </p:cNvSpPr>
          <p:nvPr>
            <p:ph idx="1"/>
          </p:nvPr>
        </p:nvSpPr>
        <p:spPr/>
        <p:txBody>
          <a:bodyPr>
            <a:normAutofit/>
          </a:bodyPr>
          <a:lstStyle/>
          <a:p>
            <a:r>
              <a:rPr lang="en-US" sz="3600" dirty="0">
                <a:latin typeface="Arial"/>
                <a:cs typeface="Arial"/>
              </a:rPr>
              <a:t>Tool types</a:t>
            </a:r>
          </a:p>
          <a:p>
            <a:pPr lvl="1"/>
            <a:r>
              <a:rPr lang="en-US" sz="3600" dirty="0">
                <a:latin typeface="Arial"/>
                <a:cs typeface="Arial"/>
              </a:rPr>
              <a:t>Hand pruners</a:t>
            </a:r>
          </a:p>
          <a:p>
            <a:pPr lvl="1"/>
            <a:r>
              <a:rPr lang="en-US" sz="3600" dirty="0">
                <a:latin typeface="Arial"/>
                <a:cs typeface="Arial"/>
              </a:rPr>
              <a:t>Loppers</a:t>
            </a:r>
          </a:p>
          <a:p>
            <a:pPr lvl="1"/>
            <a:r>
              <a:rPr lang="en-US" sz="3600" dirty="0">
                <a:latin typeface="Arial"/>
                <a:cs typeface="Arial"/>
              </a:rPr>
              <a:t>Pruning saw, Pole saw</a:t>
            </a:r>
          </a:p>
          <a:p>
            <a:r>
              <a:rPr lang="en-US" sz="3600" dirty="0">
                <a:latin typeface="Arial"/>
                <a:cs typeface="Arial"/>
              </a:rPr>
              <a:t>Tool </a:t>
            </a:r>
            <a:r>
              <a:rPr lang="en-US" sz="3600" dirty="0" smtClean="0">
                <a:latin typeface="Arial"/>
                <a:cs typeface="Arial"/>
              </a:rPr>
              <a:t>maintenance</a:t>
            </a:r>
            <a:endParaRPr lang="en-US" sz="3600" dirty="0">
              <a:latin typeface="Arial"/>
              <a:cs typeface="Arial"/>
            </a:endParaRPr>
          </a:p>
          <a:p>
            <a:r>
              <a:rPr lang="en-US" sz="3600" dirty="0">
                <a:latin typeface="Arial"/>
                <a:cs typeface="Arial"/>
              </a:rPr>
              <a:t>S</a:t>
            </a:r>
            <a:r>
              <a:rPr lang="en-US" sz="3600" dirty="0" smtClean="0">
                <a:latin typeface="Arial"/>
                <a:cs typeface="Arial"/>
              </a:rPr>
              <a:t>afety</a:t>
            </a:r>
            <a:endParaRPr lang="en-US" sz="3600" dirty="0">
              <a:latin typeface="Arial"/>
              <a:cs typeface="Arial"/>
            </a:endParaRPr>
          </a:p>
        </p:txBody>
      </p:sp>
    </p:spTree>
    <p:extLst>
      <p:ext uri="{BB962C8B-B14F-4D97-AF65-F5344CB8AC3E}">
        <p14:creationId xmlns:p14="http://schemas.microsoft.com/office/powerpoint/2010/main" val="184822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a:cs typeface="Arial"/>
              </a:rPr>
              <a:t>Hand Pruners</a:t>
            </a:r>
            <a:endParaRPr lang="en-US" sz="4000" b="1" dirty="0">
              <a:latin typeface="Arial"/>
              <a:cs typeface="Arial"/>
            </a:endParaRPr>
          </a:p>
        </p:txBody>
      </p:sp>
      <p:pic>
        <p:nvPicPr>
          <p:cNvPr id="7" name="Content Placeholder 6" descr="Bypass pruners.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384" t="21046" r="5384"/>
          <a:stretch/>
        </p:blipFill>
        <p:spPr>
          <a:xfrm rot="5400000">
            <a:off x="536993" y="2076456"/>
            <a:ext cx="4525964" cy="3573451"/>
          </a:xfrm>
        </p:spPr>
      </p:pic>
      <p:pic>
        <p:nvPicPr>
          <p:cNvPr id="8" name="Content Placeholder 7" descr="Anvil Pruners.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695" r="5384"/>
          <a:stretch/>
        </p:blipFill>
        <p:spPr>
          <a:xfrm>
            <a:off x="4586701" y="1600201"/>
            <a:ext cx="3300366" cy="4525963"/>
          </a:xfrm>
        </p:spPr>
      </p:pic>
      <p:sp>
        <p:nvSpPr>
          <p:cNvPr id="10" name="TextBox 9"/>
          <p:cNvSpPr txBox="1"/>
          <p:nvPr/>
        </p:nvSpPr>
        <p:spPr>
          <a:xfrm>
            <a:off x="188171" y="3339343"/>
            <a:ext cx="2258069" cy="1754327"/>
          </a:xfrm>
          <a:prstGeom prst="rect">
            <a:avLst/>
          </a:prstGeom>
          <a:noFill/>
        </p:spPr>
        <p:txBody>
          <a:bodyPr wrap="square" rtlCol="0">
            <a:spAutoFit/>
          </a:bodyPr>
          <a:lstStyle/>
          <a:p>
            <a:r>
              <a:rPr lang="en-US" sz="3600" dirty="0" smtClean="0">
                <a:latin typeface="Arial"/>
                <a:cs typeface="Arial"/>
              </a:rPr>
              <a:t>Bypass Pruners</a:t>
            </a:r>
          </a:p>
          <a:p>
            <a:r>
              <a:rPr lang="en-US" sz="3600" dirty="0" smtClean="0">
                <a:latin typeface="Arial"/>
                <a:cs typeface="Arial"/>
              </a:rPr>
              <a:t>(Best!)</a:t>
            </a:r>
            <a:endParaRPr lang="en-US" sz="3600" dirty="0">
              <a:latin typeface="Arial"/>
              <a:cs typeface="Arial"/>
            </a:endParaRPr>
          </a:p>
        </p:txBody>
      </p:sp>
      <p:sp>
        <p:nvSpPr>
          <p:cNvPr id="11" name="TextBox 10"/>
          <p:cNvSpPr txBox="1"/>
          <p:nvPr/>
        </p:nvSpPr>
        <p:spPr>
          <a:xfrm>
            <a:off x="6915335" y="3339343"/>
            <a:ext cx="1975808" cy="1477328"/>
          </a:xfrm>
          <a:prstGeom prst="rect">
            <a:avLst/>
          </a:prstGeom>
          <a:noFill/>
        </p:spPr>
        <p:txBody>
          <a:bodyPr wrap="square" rtlCol="0">
            <a:spAutoFit/>
          </a:bodyPr>
          <a:lstStyle/>
          <a:p>
            <a:r>
              <a:rPr lang="en-US" sz="3600" dirty="0" smtClean="0">
                <a:latin typeface="Arial"/>
                <a:cs typeface="Arial"/>
              </a:rPr>
              <a:t>Anvil Pruners</a:t>
            </a:r>
          </a:p>
          <a:p>
            <a:endParaRPr lang="en-US" dirty="0"/>
          </a:p>
        </p:txBody>
      </p:sp>
    </p:spTree>
    <p:extLst>
      <p:ext uri="{BB962C8B-B14F-4D97-AF65-F5344CB8AC3E}">
        <p14:creationId xmlns:p14="http://schemas.microsoft.com/office/powerpoint/2010/main" val="41514508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214314"/>
            <a:ext cx="5915025" cy="785812"/>
          </a:xfrm>
        </p:spPr>
        <p:txBody>
          <a:bodyPr>
            <a:noAutofit/>
          </a:bodyPr>
          <a:lstStyle/>
          <a:p>
            <a:pPr algn="ctr"/>
            <a:r>
              <a:rPr lang="en-US" sz="4000" b="1" dirty="0">
                <a:latin typeface="Arial"/>
                <a:ea typeface="Gungsuh" panose="02030600000101010101" pitchFamily="18" charset="-127"/>
                <a:cs typeface="Arial"/>
              </a:rPr>
              <a:t>Loppers</a:t>
            </a:r>
          </a:p>
        </p:txBody>
      </p:sp>
      <p:sp>
        <p:nvSpPr>
          <p:cNvPr id="9" name="TextBox 8"/>
          <p:cNvSpPr txBox="1"/>
          <p:nvPr/>
        </p:nvSpPr>
        <p:spPr>
          <a:xfrm>
            <a:off x="1268911" y="4572966"/>
            <a:ext cx="2271711" cy="1200329"/>
          </a:xfrm>
          <a:prstGeom prst="rect">
            <a:avLst/>
          </a:prstGeom>
          <a:noFill/>
        </p:spPr>
        <p:txBody>
          <a:bodyPr wrap="square" rtlCol="0">
            <a:spAutoFit/>
          </a:bodyPr>
          <a:lstStyle/>
          <a:p>
            <a:pPr algn="ctr"/>
            <a:r>
              <a:rPr lang="en-US" sz="3600" dirty="0"/>
              <a:t>Bypass </a:t>
            </a:r>
          </a:p>
          <a:p>
            <a:pPr algn="ctr"/>
            <a:r>
              <a:rPr lang="en-US" sz="3600" dirty="0"/>
              <a:t>(best)</a:t>
            </a:r>
          </a:p>
        </p:txBody>
      </p:sp>
      <p:sp>
        <p:nvSpPr>
          <p:cNvPr id="10" name="TextBox 9"/>
          <p:cNvSpPr txBox="1"/>
          <p:nvPr/>
        </p:nvSpPr>
        <p:spPr>
          <a:xfrm>
            <a:off x="5812334" y="4457703"/>
            <a:ext cx="1877913" cy="646331"/>
          </a:xfrm>
          <a:prstGeom prst="rect">
            <a:avLst/>
          </a:prstGeom>
          <a:noFill/>
        </p:spPr>
        <p:txBody>
          <a:bodyPr wrap="square" rtlCol="0">
            <a:spAutoFit/>
          </a:bodyPr>
          <a:lstStyle/>
          <a:p>
            <a:pPr algn="ctr"/>
            <a:r>
              <a:rPr lang="en-US" sz="3600" dirty="0"/>
              <a:t>Anvil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911" y="1042988"/>
            <a:ext cx="2271712" cy="33718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2335" y="1291323"/>
            <a:ext cx="1877914" cy="28751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623" y="1214438"/>
            <a:ext cx="2030611" cy="5372100"/>
          </a:xfrm>
          <a:prstGeom prst="rect">
            <a:avLst/>
          </a:prstGeom>
        </p:spPr>
      </p:pic>
    </p:spTree>
    <p:extLst>
      <p:ext uri="{BB962C8B-B14F-4D97-AF65-F5344CB8AC3E}">
        <p14:creationId xmlns:p14="http://schemas.microsoft.com/office/powerpoint/2010/main" val="1607140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506" y="71438"/>
            <a:ext cx="5915025" cy="785812"/>
          </a:xfrm>
        </p:spPr>
        <p:txBody>
          <a:bodyPr>
            <a:noAutofit/>
          </a:bodyPr>
          <a:lstStyle/>
          <a:p>
            <a:pPr algn="ctr"/>
            <a:r>
              <a:rPr lang="en-US" sz="4000" b="1" dirty="0">
                <a:latin typeface="Arial"/>
                <a:ea typeface="Gungsuh" panose="02030600000101010101" pitchFamily="18" charset="-127"/>
                <a:cs typeface="Arial"/>
              </a:rPr>
              <a:t>Pruning Saws</a:t>
            </a:r>
          </a:p>
        </p:txBody>
      </p:sp>
      <p:sp>
        <p:nvSpPr>
          <p:cNvPr id="9" name="TextBox 8"/>
          <p:cNvSpPr txBox="1"/>
          <p:nvPr/>
        </p:nvSpPr>
        <p:spPr>
          <a:xfrm>
            <a:off x="423388" y="5485267"/>
            <a:ext cx="3810490"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Folding</a:t>
            </a:r>
          </a:p>
          <a:p>
            <a:pPr algn="ctr"/>
            <a:r>
              <a:rPr lang="en-US" sz="3200" dirty="0">
                <a:latin typeface="Arial" panose="020B0604020202020204" pitchFamily="34" charset="0"/>
                <a:cs typeface="Arial" panose="020B0604020202020204" pitchFamily="34" charset="0"/>
              </a:rPr>
              <a:t>(smaller branches)</a:t>
            </a:r>
          </a:p>
        </p:txBody>
      </p:sp>
      <p:sp>
        <p:nvSpPr>
          <p:cNvPr id="10" name="TextBox 9"/>
          <p:cNvSpPr txBox="1"/>
          <p:nvPr/>
        </p:nvSpPr>
        <p:spPr>
          <a:xfrm>
            <a:off x="4586702" y="5485265"/>
            <a:ext cx="3951618"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Fixed </a:t>
            </a:r>
          </a:p>
          <a:p>
            <a:pPr algn="ctr"/>
            <a:r>
              <a:rPr lang="en-US" sz="3200" dirty="0">
                <a:latin typeface="Arial" panose="020B0604020202020204" pitchFamily="34" charset="0"/>
                <a:cs typeface="Arial" panose="020B0604020202020204" pitchFamily="34" charset="0"/>
              </a:rPr>
              <a:t>(larger branches)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3878" y="857250"/>
            <a:ext cx="4546297" cy="3987149"/>
          </a:xfrm>
          <a:prstGeom prst="rect">
            <a:avLst/>
          </a:prstGeom>
          <a:ln w="28575">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30" y="857250"/>
            <a:ext cx="2948368" cy="3987149"/>
          </a:xfrm>
          <a:prstGeom prst="rect">
            <a:avLst/>
          </a:prstGeom>
        </p:spPr>
      </p:pic>
    </p:spTree>
    <p:extLst>
      <p:ext uri="{BB962C8B-B14F-4D97-AF65-F5344CB8AC3E}">
        <p14:creationId xmlns:p14="http://schemas.microsoft.com/office/powerpoint/2010/main" val="3731337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506" y="376238"/>
            <a:ext cx="5915025" cy="785812"/>
          </a:xfrm>
        </p:spPr>
        <p:txBody>
          <a:bodyPr>
            <a:noAutofit/>
          </a:bodyPr>
          <a:lstStyle/>
          <a:p>
            <a:pPr algn="ctr"/>
            <a:r>
              <a:rPr lang="en-US" sz="4000" b="1" dirty="0">
                <a:latin typeface="Arial"/>
                <a:ea typeface="Gungsuh" panose="02030600000101010101" pitchFamily="18" charset="-127"/>
                <a:cs typeface="Arial"/>
              </a:rPr>
              <a:t>Tri-Edged Saw Blades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68" y="1162050"/>
            <a:ext cx="7785631" cy="5067300"/>
          </a:xfrm>
          <a:prstGeom prst="rect">
            <a:avLst/>
          </a:prstGeom>
        </p:spPr>
      </p:pic>
      <p:sp>
        <p:nvSpPr>
          <p:cNvPr id="4" name="TextBox 3"/>
          <p:cNvSpPr txBox="1"/>
          <p:nvPr/>
        </p:nvSpPr>
        <p:spPr>
          <a:xfrm>
            <a:off x="1703270" y="5162105"/>
            <a:ext cx="5915024"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3 bevels on each tooth                              </a:t>
            </a:r>
            <a:r>
              <a:rPr lang="en-US" sz="3600" dirty="0" smtClean="0">
                <a:latin typeface="Arial" panose="020B0604020202020204" pitchFamily="34" charset="0"/>
                <a:cs typeface="Arial" panose="020B0604020202020204" pitchFamily="34" charset="0"/>
              </a:rPr>
              <a:t>   teeth </a:t>
            </a:r>
            <a:r>
              <a:rPr lang="en-US" sz="3600" dirty="0">
                <a:latin typeface="Arial" panose="020B0604020202020204" pitchFamily="34" charset="0"/>
                <a:cs typeface="Arial" panose="020B0604020202020204" pitchFamily="34" charset="0"/>
              </a:rPr>
              <a:t>are self-cleaning</a:t>
            </a:r>
          </a:p>
        </p:txBody>
      </p:sp>
    </p:spTree>
    <p:extLst>
      <p:ext uri="{BB962C8B-B14F-4D97-AF65-F5344CB8AC3E}">
        <p14:creationId xmlns:p14="http://schemas.microsoft.com/office/powerpoint/2010/main" val="169060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506" y="297999"/>
            <a:ext cx="5915025" cy="785812"/>
          </a:xfrm>
        </p:spPr>
        <p:txBody>
          <a:bodyPr>
            <a:noAutofit/>
          </a:bodyPr>
          <a:lstStyle/>
          <a:p>
            <a:pPr algn="ctr"/>
            <a:r>
              <a:rPr lang="en-US" sz="4000" b="1" dirty="0">
                <a:latin typeface="Arial"/>
                <a:ea typeface="Gungsuh" panose="02030600000101010101" pitchFamily="18" charset="-127"/>
                <a:cs typeface="Arial"/>
              </a:rPr>
              <a:t>Bow Saw</a:t>
            </a:r>
          </a:p>
        </p:txBody>
      </p:sp>
      <p:sp>
        <p:nvSpPr>
          <p:cNvPr id="9" name="TextBox 8"/>
          <p:cNvSpPr txBox="1"/>
          <p:nvPr/>
        </p:nvSpPr>
        <p:spPr>
          <a:xfrm>
            <a:off x="2053828" y="5354421"/>
            <a:ext cx="5036345"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for the really big branches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82" y="1310374"/>
            <a:ext cx="7715066" cy="3590925"/>
          </a:xfrm>
          <a:prstGeom prst="rect">
            <a:avLst/>
          </a:prstGeom>
          <a:ln w="28575">
            <a:noFill/>
          </a:ln>
        </p:spPr>
      </p:pic>
    </p:spTree>
    <p:extLst>
      <p:ext uri="{BB962C8B-B14F-4D97-AF65-F5344CB8AC3E}">
        <p14:creationId xmlns:p14="http://schemas.microsoft.com/office/powerpoint/2010/main" val="358628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505" y="228601"/>
            <a:ext cx="5915025" cy="785812"/>
          </a:xfrm>
        </p:spPr>
        <p:txBody>
          <a:bodyPr>
            <a:noAutofit/>
          </a:bodyPr>
          <a:lstStyle/>
          <a:p>
            <a:pPr algn="ctr"/>
            <a:r>
              <a:rPr lang="en-US" sz="4000" b="1" dirty="0">
                <a:latin typeface="Arial"/>
                <a:ea typeface="Gungsuh" panose="02030600000101010101" pitchFamily="18" charset="-127"/>
                <a:cs typeface="Arial"/>
              </a:rPr>
              <a:t>Pole Pruner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031" y="1143001"/>
            <a:ext cx="5247975" cy="4412877"/>
          </a:xfrm>
          <a:prstGeom prst="rect">
            <a:avLst/>
          </a:prstGeom>
          <a:ln w="28575">
            <a:solidFill>
              <a:schemeClr val="tx1"/>
            </a:solidFill>
          </a:ln>
        </p:spPr>
      </p:pic>
      <p:sp>
        <p:nvSpPr>
          <p:cNvPr id="4" name="TextBox 3"/>
          <p:cNvSpPr txBox="1"/>
          <p:nvPr/>
        </p:nvSpPr>
        <p:spPr>
          <a:xfrm>
            <a:off x="1952029" y="5795228"/>
            <a:ext cx="5247977" cy="1200329"/>
          </a:xfrm>
          <a:prstGeom prst="rect">
            <a:avLst/>
          </a:prstGeom>
          <a:noFill/>
        </p:spPr>
        <p:txBody>
          <a:bodyPr wrap="square" rtlCol="0">
            <a:spAutoFit/>
          </a:bodyPr>
          <a:lstStyle/>
          <a:p>
            <a:pPr algn="ctr"/>
            <a:r>
              <a:rPr lang="en-US" sz="3600" dirty="0">
                <a:latin typeface="Arial"/>
                <a:cs typeface="Arial"/>
              </a:rPr>
              <a:t>for those high up, hard to reach branches</a:t>
            </a:r>
          </a:p>
        </p:txBody>
      </p:sp>
    </p:spTree>
    <p:extLst>
      <p:ext uri="{BB962C8B-B14F-4D97-AF65-F5344CB8AC3E}">
        <p14:creationId xmlns:p14="http://schemas.microsoft.com/office/powerpoint/2010/main" val="282823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What Do We Do?</a:t>
            </a:r>
            <a:endParaRPr lang="en-US" sz="4000" b="1" dirty="0">
              <a:latin typeface="Arial"/>
              <a:cs typeface="Arial"/>
            </a:endParaRPr>
          </a:p>
        </p:txBody>
      </p:sp>
      <p:sp>
        <p:nvSpPr>
          <p:cNvPr id="3" name="Content Placeholder 2"/>
          <p:cNvSpPr>
            <a:spLocks noGrp="1"/>
          </p:cNvSpPr>
          <p:nvPr>
            <p:ph idx="1"/>
          </p:nvPr>
        </p:nvSpPr>
        <p:spPr/>
        <p:txBody>
          <a:bodyPr>
            <a:normAutofit fontScale="77500" lnSpcReduction="20000"/>
          </a:bodyPr>
          <a:lstStyle/>
          <a:p>
            <a:pPr>
              <a:spcBef>
                <a:spcPts val="0"/>
              </a:spcBef>
            </a:pPr>
            <a:r>
              <a:rPr lang="en-US" sz="3900" dirty="0" smtClean="0">
                <a:latin typeface="Arial" charset="0"/>
                <a:ea typeface="ＭＳ Ｐゴシック" charset="0"/>
                <a:cs typeface="ＭＳ Ｐゴシック" charset="0"/>
              </a:rPr>
              <a:t>Public Workshops All Year (check website)</a:t>
            </a:r>
          </a:p>
          <a:p>
            <a:pPr>
              <a:spcBef>
                <a:spcPts val="0"/>
              </a:spcBef>
            </a:pPr>
            <a:endParaRPr lang="en-US" sz="3900" dirty="0" smtClean="0">
              <a:latin typeface="Arial" charset="0"/>
              <a:ea typeface="ＭＳ Ｐゴシック" charset="0"/>
              <a:cs typeface="ＭＳ Ｐゴシック" charset="0"/>
            </a:endParaRPr>
          </a:p>
          <a:p>
            <a:r>
              <a:rPr lang="en-US" sz="3900" dirty="0" smtClean="0">
                <a:latin typeface="Arial" charset="0"/>
                <a:ea typeface="ＭＳ Ｐゴシック" charset="0"/>
                <a:cs typeface="ＭＳ Ｐゴシック" charset="0"/>
              </a:rPr>
              <a:t>Help Desks: UCCE Office, Mobile &amp; Farmers Markets</a:t>
            </a:r>
          </a:p>
          <a:p>
            <a:endParaRPr lang="en-US" sz="3900" dirty="0" smtClean="0">
              <a:latin typeface="Arial" charset="0"/>
              <a:ea typeface="ＭＳ Ｐゴシック" charset="0"/>
              <a:cs typeface="ＭＳ Ｐゴシック" charset="0"/>
            </a:endParaRPr>
          </a:p>
          <a:p>
            <a:r>
              <a:rPr lang="en-US" sz="3900" dirty="0" smtClean="0">
                <a:latin typeface="Arial" charset="0"/>
                <a:ea typeface="ＭＳ Ｐゴシック" charset="0"/>
                <a:cs typeface="ＭＳ Ｐゴシック" charset="0"/>
              </a:rPr>
              <a:t>Website</a:t>
            </a:r>
          </a:p>
          <a:p>
            <a:endParaRPr lang="en-US" sz="3900" dirty="0" smtClean="0">
              <a:latin typeface="Arial" charset="0"/>
              <a:ea typeface="ＭＳ Ｐゴシック" charset="0"/>
              <a:cs typeface="ＭＳ Ｐゴシック" charset="0"/>
            </a:endParaRPr>
          </a:p>
          <a:p>
            <a:r>
              <a:rPr lang="en-US" sz="3900" dirty="0" smtClean="0">
                <a:latin typeface="Arial" charset="0"/>
                <a:ea typeface="ＭＳ Ｐゴシック" charset="0"/>
                <a:cs typeface="ＭＳ Ｐゴシック" charset="0"/>
              </a:rPr>
              <a:t>Weekly Newspaper Column</a:t>
            </a:r>
          </a:p>
          <a:p>
            <a:endParaRPr lang="en-US" sz="3900" dirty="0" smtClean="0">
              <a:latin typeface="Arial" charset="0"/>
              <a:ea typeface="ＭＳ Ｐゴシック" charset="0"/>
              <a:cs typeface="ＭＳ Ｐゴシック" charset="0"/>
            </a:endParaRPr>
          </a:p>
          <a:p>
            <a:r>
              <a:rPr lang="en-US" sz="3900" dirty="0" smtClean="0">
                <a:latin typeface="Arial" charset="0"/>
                <a:ea typeface="ＭＳ Ｐゴシック" charset="0"/>
                <a:cs typeface="ＭＳ Ｐゴシック" charset="0"/>
              </a:rPr>
              <a:t>Demonstration Garden at Connolly Ranch </a:t>
            </a:r>
          </a:p>
          <a:p>
            <a:endParaRPr lang="en-US" dirty="0" smtClean="0"/>
          </a:p>
          <a:p>
            <a:pPr marL="0" indent="0">
              <a:buNone/>
            </a:pPr>
            <a:endParaRPr lang="en-US" dirty="0"/>
          </a:p>
        </p:txBody>
      </p:sp>
      <p:pic>
        <p:nvPicPr>
          <p:cNvPr id="16"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5790704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1782" y="163803"/>
            <a:ext cx="8333509" cy="1184706"/>
          </a:xfrm>
        </p:spPr>
        <p:txBody>
          <a:bodyPr>
            <a:normAutofit/>
          </a:bodyPr>
          <a:lstStyle/>
          <a:p>
            <a:pPr algn="ctr"/>
            <a:r>
              <a:rPr lang="en-US" sz="4000" b="1" dirty="0" smtClean="0">
                <a:latin typeface="Arial"/>
                <a:cs typeface="Arial"/>
              </a:rPr>
              <a:t>Tool Maintenance</a:t>
            </a:r>
            <a:endParaRPr lang="en-US" sz="4000" b="1" dirty="0">
              <a:latin typeface="Arial"/>
              <a:cs typeface="Arial"/>
            </a:endParaRPr>
          </a:p>
        </p:txBody>
      </p:sp>
      <p:sp>
        <p:nvSpPr>
          <p:cNvPr id="2" name="TextBox 1"/>
          <p:cNvSpPr txBox="1"/>
          <p:nvPr/>
        </p:nvSpPr>
        <p:spPr>
          <a:xfrm>
            <a:off x="401781" y="1458589"/>
            <a:ext cx="3598720" cy="1754327"/>
          </a:xfrm>
          <a:prstGeom prst="rect">
            <a:avLst/>
          </a:prstGeom>
          <a:noFill/>
        </p:spPr>
        <p:txBody>
          <a:bodyPr wrap="square" rtlCol="0">
            <a:spAutoFit/>
          </a:bodyPr>
          <a:lstStyle/>
          <a:p>
            <a:pPr algn="ctr"/>
            <a:r>
              <a:rPr lang="en-US" sz="3600" dirty="0" smtClean="0"/>
              <a:t>Sharp tools produce the best cuts</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237" y="2658918"/>
            <a:ext cx="3777017" cy="39912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82" y="2658918"/>
            <a:ext cx="3598718" cy="3886200"/>
          </a:xfrm>
          <a:prstGeom prst="rect">
            <a:avLst/>
          </a:prstGeom>
        </p:spPr>
      </p:pic>
      <p:sp>
        <p:nvSpPr>
          <p:cNvPr id="6" name="TextBox 5"/>
          <p:cNvSpPr txBox="1"/>
          <p:nvPr/>
        </p:nvSpPr>
        <p:spPr>
          <a:xfrm>
            <a:off x="4835236" y="1458589"/>
            <a:ext cx="3777017" cy="1200329"/>
          </a:xfrm>
          <a:prstGeom prst="rect">
            <a:avLst/>
          </a:prstGeom>
          <a:noFill/>
        </p:spPr>
        <p:txBody>
          <a:bodyPr wrap="square" rtlCol="0">
            <a:spAutoFit/>
          </a:bodyPr>
          <a:lstStyle/>
          <a:p>
            <a:pPr algn="ctr"/>
            <a:r>
              <a:rPr lang="en-US" sz="3600" dirty="0" smtClean="0"/>
              <a:t>Sanitize tools between cuts</a:t>
            </a:r>
            <a:endParaRPr lang="en-US" sz="3600" dirty="0"/>
          </a:p>
        </p:txBody>
      </p:sp>
    </p:spTree>
    <p:extLst>
      <p:ext uri="{BB962C8B-B14F-4D97-AF65-F5344CB8AC3E}">
        <p14:creationId xmlns:p14="http://schemas.microsoft.com/office/powerpoint/2010/main" val="308957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1782" y="163803"/>
            <a:ext cx="8333509" cy="1184706"/>
          </a:xfrm>
        </p:spPr>
        <p:txBody>
          <a:bodyPr>
            <a:normAutofit/>
          </a:bodyPr>
          <a:lstStyle/>
          <a:p>
            <a:pPr algn="ctr"/>
            <a:r>
              <a:rPr lang="en-US" sz="4000" b="1" dirty="0" smtClean="0">
                <a:latin typeface="Arial"/>
                <a:cs typeface="Arial"/>
              </a:rPr>
              <a:t>Safety</a:t>
            </a:r>
            <a:endParaRPr lang="en-US" sz="4000" b="1" dirty="0">
              <a:latin typeface="Arial"/>
              <a:cs typeface="Arial"/>
            </a:endParaRPr>
          </a:p>
        </p:txBody>
      </p:sp>
      <p:sp>
        <p:nvSpPr>
          <p:cNvPr id="2" name="TextBox 1"/>
          <p:cNvSpPr txBox="1"/>
          <p:nvPr/>
        </p:nvSpPr>
        <p:spPr>
          <a:xfrm>
            <a:off x="401782" y="1275107"/>
            <a:ext cx="3622963" cy="1754327"/>
          </a:xfrm>
          <a:prstGeom prst="rect">
            <a:avLst/>
          </a:prstGeom>
          <a:noFill/>
        </p:spPr>
        <p:txBody>
          <a:bodyPr wrap="square" rtlCol="0">
            <a:spAutoFit/>
          </a:bodyPr>
          <a:lstStyle/>
          <a:p>
            <a:pPr algn="ctr"/>
            <a:r>
              <a:rPr lang="en-US" sz="3600" dirty="0" smtClean="0"/>
              <a:t>Inspect your pruning tools before using</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81" y="2438978"/>
            <a:ext cx="3920837" cy="44190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999" y="2438978"/>
            <a:ext cx="4710546" cy="4419022"/>
          </a:xfrm>
          <a:prstGeom prst="rect">
            <a:avLst/>
          </a:prstGeom>
        </p:spPr>
      </p:pic>
      <p:sp>
        <p:nvSpPr>
          <p:cNvPr id="6" name="TextBox 5"/>
          <p:cNvSpPr txBox="1"/>
          <p:nvPr/>
        </p:nvSpPr>
        <p:spPr>
          <a:xfrm>
            <a:off x="4322618" y="1348510"/>
            <a:ext cx="4578927" cy="1200329"/>
          </a:xfrm>
          <a:prstGeom prst="rect">
            <a:avLst/>
          </a:prstGeom>
          <a:noFill/>
        </p:spPr>
        <p:txBody>
          <a:bodyPr wrap="square" rtlCol="0">
            <a:spAutoFit/>
          </a:bodyPr>
          <a:lstStyle/>
          <a:p>
            <a:pPr algn="ctr"/>
            <a:r>
              <a:rPr lang="en-US" sz="3600" dirty="0" smtClean="0"/>
              <a:t>Safety glasses and gloves are a must</a:t>
            </a:r>
            <a:endParaRPr lang="en-US" sz="3600" dirty="0"/>
          </a:p>
        </p:txBody>
      </p:sp>
    </p:spTree>
    <p:extLst>
      <p:ext uri="{BB962C8B-B14F-4D97-AF65-F5344CB8AC3E}">
        <p14:creationId xmlns:p14="http://schemas.microsoft.com/office/powerpoint/2010/main" val="165068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1782" y="163803"/>
            <a:ext cx="8333509" cy="1184706"/>
          </a:xfrm>
        </p:spPr>
        <p:txBody>
          <a:bodyPr>
            <a:normAutofit/>
          </a:bodyPr>
          <a:lstStyle/>
          <a:p>
            <a:pPr algn="ctr"/>
            <a:r>
              <a:rPr lang="en-US" sz="4000" b="1" dirty="0" smtClean="0">
                <a:latin typeface="Arial"/>
                <a:cs typeface="Arial"/>
              </a:rPr>
              <a:t>Safety</a:t>
            </a:r>
            <a:endParaRPr lang="en-US" sz="4000" b="1" dirty="0">
              <a:latin typeface="Arial"/>
              <a:cs typeface="Arial"/>
            </a:endParaRPr>
          </a:p>
        </p:txBody>
      </p:sp>
      <p:sp>
        <p:nvSpPr>
          <p:cNvPr id="2" name="TextBox 1"/>
          <p:cNvSpPr txBox="1"/>
          <p:nvPr/>
        </p:nvSpPr>
        <p:spPr>
          <a:xfrm>
            <a:off x="401782" y="1275107"/>
            <a:ext cx="3622963" cy="1200329"/>
          </a:xfrm>
          <a:prstGeom prst="rect">
            <a:avLst/>
          </a:prstGeom>
          <a:noFill/>
        </p:spPr>
        <p:txBody>
          <a:bodyPr wrap="square" rtlCol="0">
            <a:spAutoFit/>
          </a:bodyPr>
          <a:lstStyle/>
          <a:p>
            <a:pPr algn="ctr"/>
            <a:r>
              <a:rPr lang="en-US" sz="3600" dirty="0" smtClean="0">
                <a:latin typeface="Arial"/>
                <a:cs typeface="Arial"/>
              </a:rPr>
              <a:t>Choose the right tool</a:t>
            </a:r>
            <a:endParaRPr lang="en-US" sz="3600" dirty="0">
              <a:latin typeface="Arial"/>
              <a:cs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82" y="2345788"/>
            <a:ext cx="3197014" cy="40352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490" y="2354818"/>
            <a:ext cx="5201893" cy="4026187"/>
          </a:xfrm>
          <a:prstGeom prst="rect">
            <a:avLst/>
          </a:prstGeom>
        </p:spPr>
      </p:pic>
      <p:sp>
        <p:nvSpPr>
          <p:cNvPr id="3" name="TextBox 2"/>
          <p:cNvSpPr txBox="1"/>
          <p:nvPr/>
        </p:nvSpPr>
        <p:spPr>
          <a:xfrm>
            <a:off x="4135582" y="1395029"/>
            <a:ext cx="4876801" cy="646331"/>
          </a:xfrm>
          <a:prstGeom prst="rect">
            <a:avLst/>
          </a:prstGeom>
          <a:noFill/>
        </p:spPr>
        <p:txBody>
          <a:bodyPr wrap="square" rtlCol="0">
            <a:spAutoFit/>
          </a:bodyPr>
          <a:lstStyle/>
          <a:p>
            <a:r>
              <a:rPr lang="en-US" sz="3600" dirty="0" smtClean="0">
                <a:latin typeface="Arial"/>
                <a:cs typeface="Arial"/>
              </a:rPr>
              <a:t>Handle tools properly</a:t>
            </a:r>
            <a:endParaRPr lang="en-US" sz="3600" dirty="0">
              <a:latin typeface="Arial"/>
              <a:cs typeface="Arial"/>
            </a:endParaRPr>
          </a:p>
        </p:txBody>
      </p:sp>
    </p:spTree>
    <p:extLst>
      <p:ext uri="{BB962C8B-B14F-4D97-AF65-F5344CB8AC3E}">
        <p14:creationId xmlns:p14="http://schemas.microsoft.com/office/powerpoint/2010/main" val="2874754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59" y="399782"/>
            <a:ext cx="3424456" cy="1552310"/>
          </a:xfrm>
        </p:spPr>
        <p:txBody>
          <a:bodyPr>
            <a:noAutofit/>
          </a:bodyPr>
          <a:lstStyle/>
          <a:p>
            <a:r>
              <a:rPr lang="en-US" sz="4000" b="1" dirty="0">
                <a:latin typeface="Arial"/>
                <a:ea typeface="Gungsuh" panose="02030600000101010101" pitchFamily="18" charset="-127"/>
                <a:cs typeface="Arial"/>
              </a:rPr>
              <a:t>Chain Saw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469" y="228601"/>
            <a:ext cx="4804153" cy="6343650"/>
          </a:xfrm>
          <a:prstGeom prst="rect">
            <a:avLst/>
          </a:prstGeom>
          <a:ln w="28575">
            <a:solidFill>
              <a:schemeClr val="tx1"/>
            </a:solidFill>
          </a:ln>
        </p:spPr>
      </p:pic>
      <p:sp>
        <p:nvSpPr>
          <p:cNvPr id="3" name="TextBox 2"/>
          <p:cNvSpPr txBox="1"/>
          <p:nvPr/>
        </p:nvSpPr>
        <p:spPr>
          <a:xfrm>
            <a:off x="282259" y="2071045"/>
            <a:ext cx="3781211" cy="2862322"/>
          </a:xfrm>
          <a:prstGeom prst="rect">
            <a:avLst/>
          </a:prstGeom>
          <a:noFill/>
        </p:spPr>
        <p:txBody>
          <a:bodyPr wrap="square" rtlCol="0">
            <a:spAutoFit/>
          </a:bodyPr>
          <a:lstStyle/>
          <a:p>
            <a:r>
              <a:rPr lang="en-US" sz="3600" dirty="0">
                <a:latin typeface="Arial"/>
                <a:cs typeface="Arial"/>
              </a:rPr>
              <a:t>for those branches you’re willing to risk most anything to remove</a:t>
            </a:r>
          </a:p>
        </p:txBody>
      </p:sp>
    </p:spTree>
    <p:extLst>
      <p:ext uri="{BB962C8B-B14F-4D97-AF65-F5344CB8AC3E}">
        <p14:creationId xmlns:p14="http://schemas.microsoft.com/office/powerpoint/2010/main" val="413039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3182" y="274639"/>
            <a:ext cx="8797637" cy="944562"/>
          </a:xfrm>
        </p:spPr>
        <p:txBody>
          <a:bodyPr>
            <a:normAutofit/>
          </a:bodyPr>
          <a:lstStyle/>
          <a:p>
            <a:pPr algn="ctr"/>
            <a:r>
              <a:rPr lang="en-US" sz="4000" b="1" dirty="0">
                <a:latin typeface="Arial"/>
                <a:cs typeface="Arial"/>
              </a:rPr>
              <a:t>How </a:t>
            </a:r>
            <a:r>
              <a:rPr lang="en-US" sz="4000" b="1" dirty="0" smtClean="0">
                <a:latin typeface="Arial"/>
                <a:cs typeface="Arial"/>
              </a:rPr>
              <a:t>Not </a:t>
            </a:r>
            <a:r>
              <a:rPr lang="en-US" sz="4000" b="1" dirty="0">
                <a:latin typeface="Arial"/>
                <a:cs typeface="Arial"/>
              </a:rPr>
              <a:t>to </a:t>
            </a:r>
            <a:r>
              <a:rPr lang="en-US" sz="4000" b="1" dirty="0" smtClean="0">
                <a:latin typeface="Arial"/>
                <a:cs typeface="Arial"/>
              </a:rPr>
              <a:t>Prune</a:t>
            </a:r>
            <a:endParaRPr lang="en-US" sz="4000" b="1" dirty="0">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82" y="1219201"/>
            <a:ext cx="4036207" cy="53016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116" r="21402"/>
          <a:stretch/>
        </p:blipFill>
        <p:spPr>
          <a:xfrm>
            <a:off x="4209389" y="1219201"/>
            <a:ext cx="4761430" cy="5301672"/>
          </a:xfrm>
          <a:prstGeom prst="rect">
            <a:avLst/>
          </a:prstGeom>
        </p:spPr>
      </p:pic>
    </p:spTree>
    <p:extLst>
      <p:ext uri="{BB962C8B-B14F-4D97-AF65-F5344CB8AC3E}">
        <p14:creationId xmlns:p14="http://schemas.microsoft.com/office/powerpoint/2010/main" val="2601208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3182" y="274639"/>
            <a:ext cx="8749145" cy="944562"/>
          </a:xfrm>
        </p:spPr>
        <p:txBody>
          <a:bodyPr>
            <a:normAutofit/>
          </a:bodyPr>
          <a:lstStyle/>
          <a:p>
            <a:pPr algn="ctr"/>
            <a:r>
              <a:rPr lang="en-US" sz="4000" b="1" dirty="0" smtClean="0">
                <a:latin typeface="Arial"/>
                <a:cs typeface="Arial"/>
              </a:rPr>
              <a:t>How Not to </a:t>
            </a:r>
            <a:r>
              <a:rPr lang="en-US" sz="4000" b="1" dirty="0">
                <a:latin typeface="Arial"/>
                <a:cs typeface="Arial"/>
              </a:rPr>
              <a:t>P</a:t>
            </a:r>
            <a:r>
              <a:rPr lang="en-US" sz="4000" b="1" dirty="0" smtClean="0">
                <a:latin typeface="Arial"/>
                <a:cs typeface="Arial"/>
              </a:rPr>
              <a:t>rune</a:t>
            </a:r>
            <a:endParaRPr lang="en-US" sz="4000" b="1" dirty="0">
              <a:latin typeface="Arial"/>
              <a:cs typeface="Arial"/>
            </a:endParaRPr>
          </a:p>
        </p:txBody>
      </p:sp>
      <p:pic>
        <p:nvPicPr>
          <p:cNvPr id="1026" name="Picture 2" descr="C:\Users\835-866\Desktop\poor pruning safe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23" y="1219201"/>
            <a:ext cx="3865887" cy="54586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363" y="1219201"/>
            <a:ext cx="3804964" cy="5458690"/>
          </a:xfrm>
          <a:prstGeom prst="rect">
            <a:avLst/>
          </a:prstGeom>
        </p:spPr>
      </p:pic>
    </p:spTree>
    <p:extLst>
      <p:ext uri="{BB962C8B-B14F-4D97-AF65-F5344CB8AC3E}">
        <p14:creationId xmlns:p14="http://schemas.microsoft.com/office/powerpoint/2010/main" val="155238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505" y="228601"/>
            <a:ext cx="5915025" cy="785812"/>
          </a:xfrm>
        </p:spPr>
        <p:txBody>
          <a:bodyPr>
            <a:noAutofit/>
          </a:bodyPr>
          <a:lstStyle/>
          <a:p>
            <a:pPr algn="ctr"/>
            <a:r>
              <a:rPr lang="en-US" sz="4000" b="1" dirty="0">
                <a:latin typeface="Arial"/>
                <a:ea typeface="Gungsuh" panose="02030600000101010101" pitchFamily="18" charset="-127"/>
                <a:cs typeface="Arial"/>
              </a:rPr>
              <a:t>Pruning Tattoo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19" y="1232046"/>
            <a:ext cx="4696690" cy="5224172"/>
          </a:xfrm>
          <a:prstGeom prst="rect">
            <a:avLst/>
          </a:prstGeom>
        </p:spPr>
      </p:pic>
      <p:sp>
        <p:nvSpPr>
          <p:cNvPr id="3" name="TextBox 2"/>
          <p:cNvSpPr txBox="1"/>
          <p:nvPr/>
        </p:nvSpPr>
        <p:spPr>
          <a:xfrm>
            <a:off x="5299363" y="1703100"/>
            <a:ext cx="3609110" cy="2308324"/>
          </a:xfrm>
          <a:prstGeom prst="rect">
            <a:avLst/>
          </a:prstGeom>
          <a:noFill/>
        </p:spPr>
        <p:txBody>
          <a:bodyPr wrap="square" rtlCol="0">
            <a:spAutoFit/>
          </a:bodyPr>
          <a:lstStyle/>
          <a:p>
            <a:pPr algn="ctr"/>
            <a:r>
              <a:rPr lang="en-US" sz="3600" dirty="0">
                <a:latin typeface="Arial"/>
                <a:cs typeface="Arial"/>
              </a:rPr>
              <a:t>For those folks that are really serious about pruning</a:t>
            </a:r>
          </a:p>
        </p:txBody>
      </p:sp>
    </p:spTree>
    <p:extLst>
      <p:ext uri="{BB962C8B-B14F-4D97-AF65-F5344CB8AC3E}">
        <p14:creationId xmlns:p14="http://schemas.microsoft.com/office/powerpoint/2010/main" val="2699919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873"/>
            <a:ext cx="9144000" cy="1143000"/>
          </a:xfrm>
        </p:spPr>
        <p:txBody>
          <a:bodyPr>
            <a:noAutofit/>
          </a:bodyPr>
          <a:lstStyle/>
          <a:p>
            <a:r>
              <a:rPr lang="en-US" sz="6000" dirty="0" smtClean="0"/>
              <a:t/>
            </a:r>
            <a:br>
              <a:rPr lang="en-US" sz="6000" dirty="0" smtClean="0"/>
            </a:br>
            <a:r>
              <a:rPr lang="en-US" sz="4000" b="1" dirty="0" smtClean="0">
                <a:latin typeface="Arial"/>
                <a:cs typeface="Arial"/>
              </a:rPr>
              <a:t>Pruning Time!	</a:t>
            </a:r>
            <a:r>
              <a:rPr lang="en-US" sz="6000" dirty="0" smtClean="0"/>
              <a:t/>
            </a:r>
            <a:br>
              <a:rPr lang="en-US" sz="6000" dirty="0" smtClean="0"/>
            </a:br>
            <a:endParaRPr lang="en-US" sz="6000" dirty="0"/>
          </a:p>
        </p:txBody>
      </p:sp>
      <p:sp>
        <p:nvSpPr>
          <p:cNvPr id="3" name="Content Placeholder 2"/>
          <p:cNvSpPr>
            <a:spLocks noGrp="1"/>
          </p:cNvSpPr>
          <p:nvPr>
            <p:ph idx="1"/>
          </p:nvPr>
        </p:nvSpPr>
        <p:spPr>
          <a:xfrm>
            <a:off x="376345" y="1498399"/>
            <a:ext cx="8561841" cy="4191346"/>
          </a:xfrm>
        </p:spPr>
        <p:txBody>
          <a:bodyPr>
            <a:noAutofit/>
          </a:bodyPr>
          <a:lstStyle/>
          <a:p>
            <a:r>
              <a:rPr lang="en-US" sz="3600" dirty="0" smtClean="0">
                <a:latin typeface="Arial"/>
                <a:cs typeface="Arial"/>
              </a:rPr>
              <a:t>Allow plenty of time</a:t>
            </a:r>
          </a:p>
          <a:p>
            <a:r>
              <a:rPr lang="en-US" sz="3600" dirty="0" smtClean="0">
                <a:latin typeface="Arial"/>
                <a:cs typeface="Arial"/>
              </a:rPr>
              <a:t>Assemble all tools </a:t>
            </a:r>
          </a:p>
          <a:p>
            <a:r>
              <a:rPr lang="en-US" sz="3600" dirty="0" smtClean="0">
                <a:latin typeface="Arial"/>
                <a:cs typeface="Arial"/>
              </a:rPr>
              <a:t>Step back and look from all sides</a:t>
            </a:r>
            <a:endParaRPr lang="en-US" sz="3600" dirty="0">
              <a:latin typeface="Arial"/>
              <a:cs typeface="Arial"/>
            </a:endParaRPr>
          </a:p>
          <a:p>
            <a:r>
              <a:rPr lang="en-US" sz="3600" dirty="0" smtClean="0">
                <a:latin typeface="Arial"/>
                <a:cs typeface="Arial"/>
              </a:rPr>
              <a:t>Develop a plan of “attack”</a:t>
            </a:r>
            <a:endParaRPr lang="en-US" sz="3600" dirty="0">
              <a:latin typeface="Arial"/>
              <a:cs typeface="Arial"/>
            </a:endParaRPr>
          </a:p>
          <a:p>
            <a:r>
              <a:rPr lang="en-US" sz="3600" dirty="0" smtClean="0">
                <a:latin typeface="Arial"/>
                <a:cs typeface="Arial"/>
              </a:rPr>
              <a:t>Mark what &amp; where you want to prune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99930"/>
          </a:xfrm>
        </p:spPr>
        <p:txBody>
          <a:bodyPr>
            <a:normAutofit/>
          </a:bodyPr>
          <a:lstStyle/>
          <a:p>
            <a:pPr eaLnBrk="1" hangingPunct="1"/>
            <a:r>
              <a:rPr lang="en-US" altLang="en-US" sz="4000" b="1" dirty="0" smtClean="0">
                <a:latin typeface="Arial"/>
                <a:cs typeface="Arial"/>
              </a:rPr>
              <a:t>Pruning Goals</a:t>
            </a:r>
          </a:p>
        </p:txBody>
      </p:sp>
      <p:sp>
        <p:nvSpPr>
          <p:cNvPr id="16387" name="Rectangle 3"/>
          <p:cNvSpPr>
            <a:spLocks noGrp="1" noChangeArrowheads="1"/>
          </p:cNvSpPr>
          <p:nvPr>
            <p:ph type="body" idx="1"/>
          </p:nvPr>
        </p:nvSpPr>
        <p:spPr>
          <a:xfrm>
            <a:off x="110382" y="1099930"/>
            <a:ext cx="8812695" cy="5056834"/>
          </a:xfrm>
        </p:spPr>
        <p:txBody>
          <a:bodyPr>
            <a:noAutofit/>
          </a:bodyPr>
          <a:lstStyle/>
          <a:p>
            <a:pPr marL="0" indent="0" eaLnBrk="1" hangingPunct="1">
              <a:buNone/>
            </a:pPr>
            <a:r>
              <a:rPr lang="en-US" altLang="en-US" sz="3600" dirty="0" smtClean="0">
                <a:latin typeface="Arial"/>
                <a:cs typeface="Arial"/>
              </a:rPr>
              <a:t>For established/mature trees---</a:t>
            </a:r>
          </a:p>
          <a:p>
            <a:pPr marL="0" indent="0" eaLnBrk="1" hangingPunct="1">
              <a:buNone/>
            </a:pPr>
            <a:endParaRPr lang="en-US" altLang="en-US" sz="4000" b="1" dirty="0" smtClean="0"/>
          </a:p>
          <a:p>
            <a:pPr marL="342900" lvl="1" indent="-342900" eaLnBrk="1" hangingPunct="1">
              <a:spcBef>
                <a:spcPts val="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Remove broken, dead, or diseased wood</a:t>
            </a:r>
          </a:p>
          <a:p>
            <a:pPr marL="342900" lvl="1" indent="-342900" eaLnBrk="1" hangingPunct="1">
              <a:spcBef>
                <a:spcPts val="0"/>
              </a:spcBef>
              <a:buFont typeface="Arial" panose="020B0604020202020204" pitchFamily="34" charset="0"/>
              <a:buChar char="•"/>
            </a:pPr>
            <a:endParaRPr lang="en-US" altLang="en-US" sz="3600" dirty="0" smtClean="0">
              <a:latin typeface="Arial" panose="020B0604020202020204" pitchFamily="34" charset="0"/>
              <a:cs typeface="Arial" panose="020B0604020202020204" pitchFamily="34" charset="0"/>
            </a:endParaRPr>
          </a:p>
          <a:p>
            <a:pPr marL="342900" lvl="1" indent="-342900" eaLnBrk="1" hangingPunct="1">
              <a:spcBef>
                <a:spcPts val="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Remove crossing, crowded, and weak branches</a:t>
            </a:r>
          </a:p>
          <a:p>
            <a:pPr marL="342900" lvl="1" indent="-342900" eaLnBrk="1" hangingPunct="1">
              <a:spcBef>
                <a:spcPts val="0"/>
              </a:spcBef>
              <a:buFont typeface="Arial" panose="020B0604020202020204" pitchFamily="34" charset="0"/>
              <a:buChar char="•"/>
            </a:pPr>
            <a:endParaRPr lang="en-US" altLang="en-US" sz="3600" dirty="0" smtClean="0">
              <a:latin typeface="Arial" panose="020B0604020202020204" pitchFamily="34" charset="0"/>
              <a:cs typeface="Arial" panose="020B0604020202020204" pitchFamily="34" charset="0"/>
            </a:endParaRPr>
          </a:p>
          <a:p>
            <a:pPr marL="342900" lvl="1" indent="-342900" eaLnBrk="1" hangingPunct="1">
              <a:spcBef>
                <a:spcPts val="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Help sunlight reach lower fruiting wood</a:t>
            </a:r>
          </a:p>
        </p:txBody>
      </p:sp>
    </p:spTree>
    <p:extLst>
      <p:ext uri="{BB962C8B-B14F-4D97-AF65-F5344CB8AC3E}">
        <p14:creationId xmlns:p14="http://schemas.microsoft.com/office/powerpoint/2010/main" val="41250566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99930"/>
          </a:xfrm>
        </p:spPr>
        <p:txBody>
          <a:bodyPr>
            <a:normAutofit/>
          </a:bodyPr>
          <a:lstStyle/>
          <a:p>
            <a:pPr eaLnBrk="1" hangingPunct="1"/>
            <a:r>
              <a:rPr lang="en-US" altLang="en-US" sz="4000" b="1" dirty="0" smtClean="0">
                <a:latin typeface="Arial"/>
                <a:cs typeface="Arial"/>
              </a:rPr>
              <a:t>Pruning Goals</a:t>
            </a:r>
          </a:p>
        </p:txBody>
      </p:sp>
      <p:sp>
        <p:nvSpPr>
          <p:cNvPr id="16387" name="Rectangle 3"/>
          <p:cNvSpPr>
            <a:spLocks noGrp="1" noChangeArrowheads="1"/>
          </p:cNvSpPr>
          <p:nvPr>
            <p:ph type="body" idx="1"/>
          </p:nvPr>
        </p:nvSpPr>
        <p:spPr>
          <a:xfrm>
            <a:off x="110382" y="1099930"/>
            <a:ext cx="8812695" cy="5056834"/>
          </a:xfrm>
        </p:spPr>
        <p:txBody>
          <a:bodyPr>
            <a:noAutofit/>
          </a:bodyPr>
          <a:lstStyle/>
          <a:p>
            <a:pPr marL="0" lvl="1" indent="0" eaLnBrk="1" hangingPunct="1">
              <a:spcBef>
                <a:spcPts val="0"/>
              </a:spcBef>
              <a:buNone/>
            </a:pPr>
            <a:r>
              <a:rPr lang="en-US" altLang="en-US" sz="3600" dirty="0" smtClean="0">
                <a:latin typeface="Arial" panose="020B0604020202020204" pitchFamily="34" charset="0"/>
                <a:cs typeface="Arial" panose="020B0604020202020204" pitchFamily="34" charset="0"/>
              </a:rPr>
              <a:t>For established/mature trees---</a:t>
            </a:r>
          </a:p>
          <a:p>
            <a:pPr marL="342900" lvl="1" indent="-342900" eaLnBrk="1" hangingPunct="1">
              <a:spcBef>
                <a:spcPts val="0"/>
              </a:spcBef>
              <a:buFont typeface="Arial" panose="020B0604020202020204" pitchFamily="34" charset="0"/>
              <a:buChar char="•"/>
            </a:pPr>
            <a:endParaRPr lang="en-US" altLang="en-US" sz="3600" dirty="0">
              <a:latin typeface="Arial" panose="020B0604020202020204" pitchFamily="34" charset="0"/>
              <a:cs typeface="Arial" panose="020B0604020202020204" pitchFamily="34" charset="0"/>
            </a:endParaRPr>
          </a:p>
          <a:p>
            <a:pPr marL="342900" lvl="1" indent="-342900" eaLnBrk="1" hangingPunct="1">
              <a:spcBef>
                <a:spcPts val="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Help sunlight reach lower fruiting wood</a:t>
            </a:r>
          </a:p>
          <a:p>
            <a:pPr marL="342900" lvl="1" indent="-342900" eaLnBrk="1" hangingPunct="1">
              <a:spcBef>
                <a:spcPts val="0"/>
              </a:spcBef>
              <a:buFont typeface="Arial" panose="020B0604020202020204" pitchFamily="34" charset="0"/>
              <a:buChar char="•"/>
            </a:pPr>
            <a:endParaRPr lang="en-US" altLang="en-US" sz="3600" dirty="0" smtClean="0">
              <a:latin typeface="Arial" panose="020B0604020202020204" pitchFamily="34" charset="0"/>
              <a:cs typeface="Arial" panose="020B0604020202020204" pitchFamily="34" charset="0"/>
            </a:endParaRPr>
          </a:p>
          <a:p>
            <a:pPr marL="342900" lvl="1" indent="-342900" eaLnBrk="1" hangingPunct="1">
              <a:spcBef>
                <a:spcPts val="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Control/reduce tree size</a:t>
            </a:r>
          </a:p>
          <a:p>
            <a:pPr marL="342900" lvl="1" indent="-342900" eaLnBrk="1" hangingPunct="1">
              <a:spcBef>
                <a:spcPts val="0"/>
              </a:spcBef>
              <a:buFont typeface="Arial" panose="020B0604020202020204" pitchFamily="34" charset="0"/>
              <a:buChar char="•"/>
            </a:pPr>
            <a:endParaRPr lang="en-US" altLang="en-US" sz="3600" dirty="0" smtClean="0">
              <a:latin typeface="Arial" panose="020B0604020202020204" pitchFamily="34" charset="0"/>
              <a:cs typeface="Arial" panose="020B0604020202020204" pitchFamily="34" charset="0"/>
            </a:endParaRPr>
          </a:p>
          <a:p>
            <a:pPr marL="342900" lvl="1" indent="-342900" eaLnBrk="1" hangingPunct="1">
              <a:spcBef>
                <a:spcPts val="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Remove unproductive fruiting wood and stimulate growth of new fruiting wood</a:t>
            </a:r>
          </a:p>
          <a:p>
            <a:pPr marL="342900" lvl="1" indent="-342900" eaLnBrk="1" hangingPunct="1">
              <a:spcBef>
                <a:spcPts val="0"/>
              </a:spcBef>
              <a:buFont typeface="Arial" panose="020B0604020202020204" pitchFamily="34" charset="0"/>
              <a:buChar char="•"/>
            </a:pPr>
            <a:endParaRPr lang="en-US" altLang="en-US" sz="3600" dirty="0" smtClean="0">
              <a:latin typeface="Arial" panose="020B0604020202020204" pitchFamily="34" charset="0"/>
              <a:cs typeface="Arial" panose="020B0604020202020204" pitchFamily="34" charset="0"/>
            </a:endParaRPr>
          </a:p>
          <a:p>
            <a:pPr marL="342900" lvl="1" indent="-342900" eaLnBrk="1" hangingPunct="1">
              <a:spcBef>
                <a:spcPts val="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(Re)establish sound structure</a:t>
            </a:r>
          </a:p>
        </p:txBody>
      </p:sp>
    </p:spTree>
    <p:extLst>
      <p:ext uri="{BB962C8B-B14F-4D97-AF65-F5344CB8AC3E}">
        <p14:creationId xmlns:p14="http://schemas.microsoft.com/office/powerpoint/2010/main" val="20402830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And more . . . </a:t>
            </a:r>
            <a:endParaRPr lang="en-US" sz="4000" b="1" dirty="0">
              <a:latin typeface="Arial"/>
              <a:cs typeface="Arial"/>
            </a:endParaRPr>
          </a:p>
        </p:txBody>
      </p:sp>
      <p:sp>
        <p:nvSpPr>
          <p:cNvPr id="3" name="Content Placeholder 2"/>
          <p:cNvSpPr>
            <a:spLocks noGrp="1"/>
          </p:cNvSpPr>
          <p:nvPr>
            <p:ph idx="1"/>
          </p:nvPr>
        </p:nvSpPr>
        <p:spPr/>
        <p:txBody>
          <a:bodyPr>
            <a:normAutofit fontScale="85000" lnSpcReduction="20000"/>
          </a:bodyPr>
          <a:lstStyle/>
          <a:p>
            <a:r>
              <a:rPr lang="en-US" sz="3900" dirty="0">
                <a:latin typeface="Arial" charset="0"/>
                <a:ea typeface="ＭＳ Ｐゴシック" charset="0"/>
                <a:cs typeface="ＭＳ Ｐゴシック" charset="0"/>
              </a:rPr>
              <a:t>Monthly </a:t>
            </a:r>
            <a:r>
              <a:rPr lang="en-US" sz="3900" dirty="0" smtClean="0">
                <a:latin typeface="Arial" charset="0"/>
                <a:ea typeface="ＭＳ Ｐゴシック" charset="0"/>
                <a:cs typeface="ＭＳ Ｐゴシック" charset="0"/>
              </a:rPr>
              <a:t>Gardening Tips</a:t>
            </a:r>
          </a:p>
          <a:p>
            <a:endParaRPr lang="en-US" sz="3900" dirty="0">
              <a:latin typeface="Arial" charset="0"/>
              <a:ea typeface="ＭＳ Ｐゴシック" charset="0"/>
              <a:cs typeface="ＭＳ Ｐゴシック" charset="0"/>
            </a:endParaRPr>
          </a:p>
          <a:p>
            <a:r>
              <a:rPr lang="en-US" sz="3900" dirty="0" smtClean="0">
                <a:latin typeface="Arial" charset="0"/>
                <a:ea typeface="ＭＳ Ｐゴシック" charset="0"/>
                <a:cs typeface="ＭＳ Ｐゴシック" charset="0"/>
              </a:rPr>
              <a:t>“Trees </a:t>
            </a:r>
            <a:r>
              <a:rPr lang="en-US" sz="3900" dirty="0">
                <a:latin typeface="Arial" charset="0"/>
                <a:ea typeface="ＭＳ Ｐゴシック" charset="0"/>
                <a:cs typeface="ＭＳ Ｐゴシック" charset="0"/>
              </a:rPr>
              <a:t>in </a:t>
            </a:r>
            <a:r>
              <a:rPr lang="en-US" sz="3900" dirty="0" smtClean="0">
                <a:latin typeface="Arial" charset="0"/>
                <a:ea typeface="ＭＳ Ｐゴシック" charset="0"/>
                <a:cs typeface="ＭＳ Ｐゴシック" charset="0"/>
              </a:rPr>
              <a:t>Napa” </a:t>
            </a:r>
            <a:r>
              <a:rPr lang="en-US" sz="3900" dirty="0">
                <a:latin typeface="Arial" charset="0"/>
                <a:ea typeface="ＭＳ Ｐゴシック" charset="0"/>
                <a:cs typeface="ＭＳ Ｐゴシック" charset="0"/>
              </a:rPr>
              <a:t>Updated </a:t>
            </a:r>
            <a:r>
              <a:rPr lang="en-US" sz="3900" dirty="0" smtClean="0">
                <a:latin typeface="Arial" charset="0"/>
                <a:ea typeface="ＭＳ Ｐゴシック" charset="0"/>
                <a:cs typeface="ＭＳ Ｐゴシック" charset="0"/>
              </a:rPr>
              <a:t>Book</a:t>
            </a:r>
          </a:p>
          <a:p>
            <a:endParaRPr lang="en-US" sz="3900" dirty="0">
              <a:latin typeface="Arial" charset="0"/>
              <a:ea typeface="ＭＳ Ｐゴシック" charset="0"/>
              <a:cs typeface="ＭＳ Ｐゴシック" charset="0"/>
            </a:endParaRPr>
          </a:p>
          <a:p>
            <a:r>
              <a:rPr lang="en-US" sz="3900" dirty="0">
                <a:latin typeface="Arial" charset="0"/>
                <a:ea typeface="ＭＳ Ｐゴシック" charset="0"/>
                <a:cs typeface="ＭＳ Ｐゴシック" charset="0"/>
              </a:rPr>
              <a:t>Tomato Sale:  </a:t>
            </a:r>
            <a:r>
              <a:rPr lang="en-US" sz="3900" dirty="0" smtClean="0">
                <a:latin typeface="Arial" charset="0"/>
                <a:ea typeface="ＭＳ Ｐゴシック" charset="0"/>
                <a:cs typeface="ＭＳ Ｐゴシック" charset="0"/>
              </a:rPr>
              <a:t>April</a:t>
            </a:r>
          </a:p>
          <a:p>
            <a:endParaRPr lang="en-US" sz="3900" dirty="0">
              <a:latin typeface="Arial" charset="0"/>
              <a:ea typeface="ＭＳ Ｐゴシック" charset="0"/>
              <a:cs typeface="ＭＳ Ｐゴシック" charset="0"/>
            </a:endParaRPr>
          </a:p>
          <a:p>
            <a:r>
              <a:rPr lang="en-US" sz="3900" dirty="0" smtClean="0">
                <a:latin typeface="Arial" charset="0"/>
                <a:ea typeface="ＭＳ Ｐゴシック" charset="0"/>
                <a:cs typeface="ＭＳ Ｐゴシック" charset="0"/>
              </a:rPr>
              <a:t>Bi-Annual Garden </a:t>
            </a:r>
            <a:r>
              <a:rPr lang="en-US" sz="3900" dirty="0">
                <a:latin typeface="Arial" charset="0"/>
                <a:ea typeface="ＭＳ Ｐゴシック" charset="0"/>
                <a:cs typeface="ＭＳ Ｐゴシック" charset="0"/>
              </a:rPr>
              <a:t>Tour: </a:t>
            </a:r>
            <a:r>
              <a:rPr lang="en-US" sz="3900" dirty="0" smtClean="0">
                <a:latin typeface="Arial" charset="0"/>
                <a:ea typeface="ＭＳ Ｐゴシック" charset="0"/>
                <a:cs typeface="ＭＳ Ｐゴシック" charset="0"/>
              </a:rPr>
              <a:t>Next: 2017 </a:t>
            </a:r>
          </a:p>
          <a:p>
            <a:endParaRPr lang="en-US" sz="3900" dirty="0" smtClean="0">
              <a:latin typeface="Arial" charset="0"/>
              <a:ea typeface="ＭＳ Ｐゴシック" charset="0"/>
              <a:cs typeface="ＭＳ Ｐゴシック" charset="0"/>
            </a:endParaRPr>
          </a:p>
          <a:p>
            <a:r>
              <a:rPr lang="en-US" sz="3900" dirty="0" smtClean="0">
                <a:latin typeface="Arial" charset="0"/>
                <a:ea typeface="ＭＳ Ｐゴシック" charset="0"/>
                <a:cs typeface="ＭＳ Ｐゴシック" charset="0"/>
              </a:rPr>
              <a:t>Train </a:t>
            </a:r>
            <a:r>
              <a:rPr lang="en-US" sz="3900" dirty="0">
                <a:latin typeface="Arial" charset="0"/>
                <a:ea typeface="ＭＳ Ｐゴシック" charset="0"/>
                <a:cs typeface="ＭＳ Ｐゴシック" charset="0"/>
              </a:rPr>
              <a:t>New Master Gardeners</a:t>
            </a:r>
          </a:p>
          <a:p>
            <a:endParaRPr lang="en-US" dirty="0"/>
          </a:p>
        </p:txBody>
      </p:sp>
    </p:spTree>
    <p:extLst>
      <p:ext uri="{BB962C8B-B14F-4D97-AF65-F5344CB8AC3E}">
        <p14:creationId xmlns:p14="http://schemas.microsoft.com/office/powerpoint/2010/main" val="23347865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39687"/>
          </a:xfrm>
        </p:spPr>
        <p:txBody>
          <a:bodyPr>
            <a:normAutofit/>
          </a:bodyPr>
          <a:lstStyle/>
          <a:p>
            <a:pPr eaLnBrk="1" hangingPunct="1"/>
            <a:r>
              <a:rPr lang="en-US" altLang="en-US" sz="4000" b="1" dirty="0" smtClean="0">
                <a:latin typeface="Arial"/>
                <a:cs typeface="Arial"/>
              </a:rPr>
              <a:t>Pruning Goals</a:t>
            </a:r>
          </a:p>
        </p:txBody>
      </p:sp>
      <p:sp>
        <p:nvSpPr>
          <p:cNvPr id="12291" name="Rectangle 3"/>
          <p:cNvSpPr>
            <a:spLocks noGrp="1" noChangeArrowheads="1"/>
          </p:cNvSpPr>
          <p:nvPr>
            <p:ph type="body" idx="1"/>
          </p:nvPr>
        </p:nvSpPr>
        <p:spPr>
          <a:xfrm>
            <a:off x="145773" y="1245704"/>
            <a:ext cx="8786191" cy="5612296"/>
          </a:xfrm>
        </p:spPr>
        <p:txBody>
          <a:bodyPr>
            <a:normAutofit/>
          </a:bodyPr>
          <a:lstStyle/>
          <a:p>
            <a:pPr marL="0" indent="0" eaLnBrk="1" hangingPunct="1">
              <a:buNone/>
            </a:pPr>
            <a:r>
              <a:rPr lang="en-US" altLang="en-US" sz="3600" dirty="0" smtClean="0">
                <a:latin typeface="Arial"/>
                <a:cs typeface="Arial"/>
              </a:rPr>
              <a:t>For young trees, including bare root:</a:t>
            </a:r>
          </a:p>
          <a:p>
            <a:pPr lvl="1" eaLnBrk="1" hangingPunct="1">
              <a:buFont typeface="Arial" panose="020B0604020202020204" pitchFamily="34" charset="0"/>
              <a:buChar char="•"/>
            </a:pPr>
            <a:r>
              <a:rPr lang="en-US" altLang="en-US" sz="3600" dirty="0" smtClean="0">
                <a:latin typeface="Arial"/>
                <a:cs typeface="Arial"/>
              </a:rPr>
              <a:t>Set the height of the first branches</a:t>
            </a:r>
          </a:p>
          <a:p>
            <a:pPr lvl="1" eaLnBrk="1" hangingPunct="1">
              <a:buFont typeface="Arial" panose="020B0604020202020204" pitchFamily="34" charset="0"/>
              <a:buChar char="•"/>
            </a:pPr>
            <a:endParaRPr lang="en-US" altLang="en-US" sz="3600" dirty="0" smtClean="0">
              <a:latin typeface="Arial"/>
              <a:cs typeface="Arial"/>
            </a:endParaRPr>
          </a:p>
          <a:p>
            <a:pPr lvl="1" eaLnBrk="1" hangingPunct="1">
              <a:buFont typeface="Arial" panose="020B0604020202020204" pitchFamily="34" charset="0"/>
              <a:buChar char="•"/>
            </a:pPr>
            <a:r>
              <a:rPr lang="en-US" altLang="en-US" sz="3600" dirty="0" smtClean="0">
                <a:latin typeface="Arial"/>
                <a:cs typeface="Arial"/>
              </a:rPr>
              <a:t>Produce a strong framework to support future crop</a:t>
            </a:r>
          </a:p>
          <a:p>
            <a:pPr lvl="1" eaLnBrk="1" hangingPunct="1">
              <a:buFont typeface="Arial" panose="020B0604020202020204" pitchFamily="34" charset="0"/>
              <a:buChar char="•"/>
            </a:pPr>
            <a:endParaRPr lang="en-US" altLang="en-US" sz="3600" dirty="0" smtClean="0">
              <a:latin typeface="Arial"/>
              <a:cs typeface="Arial"/>
            </a:endParaRPr>
          </a:p>
          <a:p>
            <a:pPr lvl="1" eaLnBrk="1" hangingPunct="1">
              <a:buFont typeface="Arial" panose="020B0604020202020204" pitchFamily="34" charset="0"/>
              <a:buChar char="•"/>
            </a:pPr>
            <a:r>
              <a:rPr lang="en-US" altLang="en-US" sz="3600" dirty="0" smtClean="0">
                <a:latin typeface="Arial"/>
                <a:cs typeface="Arial"/>
              </a:rPr>
              <a:t>Production of fruit (after the first year or two)</a:t>
            </a:r>
          </a:p>
        </p:txBody>
      </p:sp>
    </p:spTree>
    <p:extLst>
      <p:ext uri="{BB962C8B-B14F-4D97-AF65-F5344CB8AC3E}">
        <p14:creationId xmlns:p14="http://schemas.microsoft.com/office/powerpoint/2010/main" val="5426274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976" y="0"/>
            <a:ext cx="2234046" cy="800100"/>
          </a:xfrm>
          <a:solidFill>
            <a:schemeClr val="tx1"/>
          </a:solidFill>
        </p:spPr>
        <p:txBody>
          <a:bodyPr>
            <a:normAutofit fontScale="90000"/>
          </a:bodyPr>
          <a:lstStyle/>
          <a:p>
            <a:r>
              <a:rPr lang="en-US" dirty="0" smtClean="0">
                <a:solidFill>
                  <a:srgbClr val="FFC000"/>
                </a:solidFill>
              </a:rPr>
              <a:t/>
            </a:r>
            <a:br>
              <a:rPr lang="en-US" dirty="0" smtClean="0">
                <a:solidFill>
                  <a:srgbClr val="FFC000"/>
                </a:solidFill>
              </a:rPr>
            </a:br>
            <a:r>
              <a:rPr lang="en-US" dirty="0" smtClean="0">
                <a:solidFill>
                  <a:srgbClr val="FFC000"/>
                </a:solidFill>
              </a:rPr>
              <a:t>Magic!</a:t>
            </a:r>
            <a:br>
              <a:rPr lang="en-US" dirty="0" smtClean="0">
                <a:solidFill>
                  <a:srgbClr val="FFC000"/>
                </a:solidFill>
              </a:rPr>
            </a:br>
            <a:endParaRPr lang="en-US" dirty="0">
              <a:solidFill>
                <a:srgbClr val="FFC000"/>
              </a:solidFill>
            </a:endParaRPr>
          </a:p>
        </p:txBody>
      </p:sp>
      <p:pic>
        <p:nvPicPr>
          <p:cNvPr id="4" name="Content Placeholder 3" descr="84028_500.gif"/>
          <p:cNvPicPr>
            <a:picLocks noGrp="1" noChangeAspect="1"/>
          </p:cNvPicPr>
          <p:nvPr>
            <p:ph idx="1"/>
          </p:nvPr>
        </p:nvPicPr>
        <p:blipFill>
          <a:blip r:embed="rId3"/>
          <a:srcRect l="-55462" r="-55462"/>
          <a:stretch>
            <a:fillRect/>
          </a:stretch>
        </p:blipFill>
        <p:spPr>
          <a:xfrm>
            <a:off x="913235" y="846138"/>
            <a:ext cx="7317529" cy="4120718"/>
          </a:xfrm>
          <a:solidFill>
            <a:srgbClr val="92D050"/>
          </a:solidFill>
        </p:spPr>
      </p:pic>
    </p:spTree>
  </p:cSld>
  <p:clrMapOvr>
    <a:masterClrMapping/>
  </p:clrMapOvr>
  <p:transition xmlns:p14="http://schemas.microsoft.com/office/powerpoint/2010/main">
    <p:newsflash/>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Autofit/>
          </a:bodyPr>
          <a:lstStyle/>
          <a:p>
            <a:pPr eaLnBrk="1" hangingPunct="1"/>
            <a:r>
              <a:rPr lang="en-US" altLang="en-US" sz="4000" b="1" dirty="0" smtClean="0">
                <a:latin typeface="Arial"/>
                <a:cs typeface="Arial"/>
              </a:rPr>
              <a:t>Fundamental Pruning Concepts</a:t>
            </a:r>
          </a:p>
        </p:txBody>
      </p:sp>
      <p:sp>
        <p:nvSpPr>
          <p:cNvPr id="48131" name="Rectangle 3"/>
          <p:cNvSpPr>
            <a:spLocks noGrp="1" noChangeArrowheads="1"/>
          </p:cNvSpPr>
          <p:nvPr>
            <p:ph idx="1"/>
          </p:nvPr>
        </p:nvSpPr>
        <p:spPr/>
        <p:txBody>
          <a:bodyPr>
            <a:normAutofit fontScale="85000" lnSpcReduction="10000"/>
          </a:bodyPr>
          <a:lstStyle/>
          <a:p>
            <a:pPr eaLnBrk="1" hangingPunct="1">
              <a:lnSpc>
                <a:spcPct val="80000"/>
              </a:lnSpc>
              <a:spcBef>
                <a:spcPct val="30000"/>
              </a:spcBef>
              <a:buFont typeface="Arial" panose="020B0604020202020204" pitchFamily="34" charset="0"/>
              <a:buChar char="•"/>
            </a:pPr>
            <a:endParaRPr lang="en-US" altLang="en-US" sz="4000" b="1" dirty="0" smtClean="0">
              <a:latin typeface="Arial"/>
              <a:cs typeface="Arial"/>
            </a:endParaRPr>
          </a:p>
          <a:p>
            <a:pPr eaLnBrk="1" hangingPunct="1">
              <a:lnSpc>
                <a:spcPct val="80000"/>
              </a:lnSpc>
              <a:spcBef>
                <a:spcPct val="30000"/>
              </a:spcBef>
              <a:buFont typeface="Arial" panose="020B0604020202020204" pitchFamily="34" charset="0"/>
              <a:buChar char="•"/>
            </a:pPr>
            <a:r>
              <a:rPr lang="en-US" altLang="en-US" sz="4200" u="sng" dirty="0" smtClean="0">
                <a:solidFill>
                  <a:srgbClr val="FF0000"/>
                </a:solidFill>
                <a:latin typeface="Arial"/>
                <a:cs typeface="Arial"/>
              </a:rPr>
              <a:t>Cutting creates reactions</a:t>
            </a:r>
            <a:r>
              <a:rPr lang="en-US" altLang="en-US" sz="4200" dirty="0">
                <a:solidFill>
                  <a:srgbClr val="FF0000"/>
                </a:solidFill>
                <a:latin typeface="Arial"/>
                <a:cs typeface="Arial"/>
              </a:rPr>
              <a:t>.</a:t>
            </a:r>
            <a:endParaRPr lang="en-US" altLang="en-US" sz="4200" dirty="0" smtClean="0">
              <a:solidFill>
                <a:srgbClr val="FF0000"/>
              </a:solidFill>
              <a:latin typeface="Arial"/>
              <a:cs typeface="Arial"/>
            </a:endParaRPr>
          </a:p>
          <a:p>
            <a:pPr marL="0" indent="0" eaLnBrk="1" hangingPunct="1">
              <a:lnSpc>
                <a:spcPct val="80000"/>
              </a:lnSpc>
              <a:spcBef>
                <a:spcPct val="30000"/>
              </a:spcBef>
              <a:buNone/>
            </a:pPr>
            <a:endParaRPr lang="en-US" altLang="en-US" sz="4000" b="1" dirty="0" smtClean="0">
              <a:latin typeface="Arial"/>
              <a:cs typeface="Arial"/>
            </a:endParaRPr>
          </a:p>
          <a:p>
            <a:pPr lvl="1" eaLnBrk="1" hangingPunct="1">
              <a:lnSpc>
                <a:spcPct val="80000"/>
              </a:lnSpc>
              <a:spcBef>
                <a:spcPct val="30000"/>
              </a:spcBef>
              <a:buFont typeface="Arial" panose="020B0604020202020204" pitchFamily="34" charset="0"/>
              <a:buChar char="•"/>
            </a:pPr>
            <a:r>
              <a:rPr lang="en-US" altLang="en-US" sz="3900" dirty="0" smtClean="0">
                <a:latin typeface="Arial"/>
                <a:cs typeface="Arial"/>
              </a:rPr>
              <a:t>Where will the energy for new growth go?</a:t>
            </a:r>
          </a:p>
          <a:p>
            <a:pPr lvl="1" eaLnBrk="1" hangingPunct="1">
              <a:lnSpc>
                <a:spcPct val="80000"/>
              </a:lnSpc>
              <a:spcBef>
                <a:spcPct val="30000"/>
              </a:spcBef>
              <a:buFont typeface="Arial" panose="020B0604020202020204" pitchFamily="34" charset="0"/>
              <a:buChar char="•"/>
            </a:pPr>
            <a:endParaRPr lang="en-US" altLang="en-US" sz="3900" dirty="0" smtClean="0">
              <a:latin typeface="Arial"/>
              <a:cs typeface="Arial"/>
            </a:endParaRPr>
          </a:p>
          <a:p>
            <a:pPr lvl="1" eaLnBrk="1" hangingPunct="1">
              <a:lnSpc>
                <a:spcPct val="80000"/>
              </a:lnSpc>
              <a:spcBef>
                <a:spcPct val="30000"/>
              </a:spcBef>
              <a:buFont typeface="Arial" panose="020B0604020202020204" pitchFamily="34" charset="0"/>
              <a:buChar char="•"/>
            </a:pPr>
            <a:r>
              <a:rPr lang="en-US" altLang="en-US" sz="3900" dirty="0" smtClean="0">
                <a:latin typeface="Arial"/>
                <a:cs typeface="Arial"/>
              </a:rPr>
              <a:t>Think several growing seasons ahead</a:t>
            </a:r>
          </a:p>
          <a:p>
            <a:pPr lvl="1" eaLnBrk="1" hangingPunct="1">
              <a:lnSpc>
                <a:spcPct val="80000"/>
              </a:lnSpc>
              <a:spcBef>
                <a:spcPct val="30000"/>
              </a:spcBef>
              <a:buFont typeface="Arial" panose="020B0604020202020204" pitchFamily="34" charset="0"/>
              <a:buChar char="•"/>
            </a:pPr>
            <a:endParaRPr lang="en-US" altLang="en-US" sz="3900" dirty="0" smtClean="0">
              <a:latin typeface="Arial"/>
              <a:cs typeface="Arial"/>
            </a:endParaRPr>
          </a:p>
          <a:p>
            <a:pPr lvl="1" eaLnBrk="1" hangingPunct="1">
              <a:lnSpc>
                <a:spcPct val="80000"/>
              </a:lnSpc>
              <a:spcBef>
                <a:spcPct val="30000"/>
              </a:spcBef>
              <a:buFont typeface="Arial" panose="020B0604020202020204" pitchFamily="34" charset="0"/>
              <a:buChar char="•"/>
            </a:pPr>
            <a:r>
              <a:rPr lang="en-US" altLang="en-US" sz="3900" dirty="0" smtClean="0">
                <a:latin typeface="Arial"/>
                <a:cs typeface="Arial"/>
              </a:rPr>
              <a:t>Reaction decreases each time</a:t>
            </a:r>
          </a:p>
        </p:txBody>
      </p:sp>
    </p:spTree>
    <p:extLst>
      <p:ext uri="{BB962C8B-B14F-4D97-AF65-F5344CB8AC3E}">
        <p14:creationId xmlns:p14="http://schemas.microsoft.com/office/powerpoint/2010/main" val="18257763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Autofit/>
          </a:bodyPr>
          <a:lstStyle/>
          <a:p>
            <a:pPr eaLnBrk="1" hangingPunct="1"/>
            <a:r>
              <a:rPr lang="en-US" altLang="en-US" sz="4000" b="1" dirty="0" smtClean="0">
                <a:latin typeface="Arial"/>
                <a:cs typeface="Arial"/>
              </a:rPr>
              <a:t>Fundamental Pruning Concepts</a:t>
            </a:r>
          </a:p>
        </p:txBody>
      </p:sp>
      <p:sp>
        <p:nvSpPr>
          <p:cNvPr id="48131" name="Rectangle 3"/>
          <p:cNvSpPr>
            <a:spLocks noGrp="1" noChangeArrowheads="1"/>
          </p:cNvSpPr>
          <p:nvPr>
            <p:ph idx="1"/>
          </p:nvPr>
        </p:nvSpPr>
        <p:spPr/>
        <p:txBody>
          <a:bodyPr>
            <a:normAutofit/>
          </a:bodyPr>
          <a:lstStyle/>
          <a:p>
            <a:pPr eaLnBrk="1" hangingPunct="1">
              <a:lnSpc>
                <a:spcPct val="80000"/>
              </a:lnSpc>
              <a:spcBef>
                <a:spcPct val="30000"/>
              </a:spcBef>
              <a:buFont typeface="Arial" panose="020B0604020202020204" pitchFamily="34" charset="0"/>
              <a:buChar char="•"/>
            </a:pPr>
            <a:endParaRPr lang="en-US" altLang="en-US" sz="3600" dirty="0" smtClean="0">
              <a:latin typeface="Arial"/>
              <a:cs typeface="Arial"/>
            </a:endParaRPr>
          </a:p>
          <a:p>
            <a:pPr eaLnBrk="1" hangingPunct="1">
              <a:lnSpc>
                <a:spcPct val="80000"/>
              </a:lnSpc>
              <a:spcBef>
                <a:spcPct val="30000"/>
              </a:spcBef>
              <a:buFont typeface="Arial" panose="020B0604020202020204" pitchFamily="34" charset="0"/>
              <a:buChar char="•"/>
            </a:pPr>
            <a:r>
              <a:rPr lang="en-US" altLang="en-US" sz="3600" dirty="0" smtClean="0">
                <a:latin typeface="Arial"/>
                <a:cs typeface="Arial"/>
              </a:rPr>
              <a:t>Pruning is a step-by step process occurring over time</a:t>
            </a:r>
          </a:p>
          <a:p>
            <a:pPr eaLnBrk="1" hangingPunct="1">
              <a:lnSpc>
                <a:spcPct val="80000"/>
              </a:lnSpc>
              <a:spcBef>
                <a:spcPct val="30000"/>
              </a:spcBef>
              <a:buFont typeface="Arial" panose="020B0604020202020204" pitchFamily="34" charset="0"/>
              <a:buChar char="•"/>
            </a:pPr>
            <a:endParaRPr lang="en-US" altLang="en-US" sz="3600" dirty="0" smtClean="0">
              <a:latin typeface="Arial"/>
              <a:cs typeface="Arial"/>
            </a:endParaRPr>
          </a:p>
          <a:p>
            <a:pPr lvl="1" eaLnBrk="1" hangingPunct="1">
              <a:lnSpc>
                <a:spcPct val="80000"/>
              </a:lnSpc>
              <a:spcBef>
                <a:spcPct val="30000"/>
              </a:spcBef>
              <a:buFont typeface="Arial" panose="020B0604020202020204" pitchFamily="34" charset="0"/>
              <a:buChar char="•"/>
            </a:pPr>
            <a:r>
              <a:rPr lang="en-US" altLang="en-US" sz="3600" dirty="0" smtClean="0">
                <a:latin typeface="Arial"/>
                <a:cs typeface="Arial"/>
              </a:rPr>
              <a:t>How does the tree want to grow? Go with it or control?</a:t>
            </a:r>
          </a:p>
        </p:txBody>
      </p:sp>
    </p:spTree>
    <p:extLst>
      <p:ext uri="{BB962C8B-B14F-4D97-AF65-F5344CB8AC3E}">
        <p14:creationId xmlns:p14="http://schemas.microsoft.com/office/powerpoint/2010/main" val="16972660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b="1" dirty="0" smtClean="0"/>
              <a:t/>
            </a:r>
            <a:br>
              <a:rPr lang="en-US" altLang="en-US" b="1" dirty="0" smtClean="0"/>
            </a:br>
            <a:r>
              <a:rPr lang="en-US" altLang="en-US" sz="4000" b="1" dirty="0" smtClean="0">
                <a:latin typeface="Arial"/>
                <a:cs typeface="Arial"/>
              </a:rPr>
              <a:t>Three Basic Cuts</a:t>
            </a:r>
            <a:r>
              <a:rPr lang="en-US" altLang="en-US" b="1" dirty="0" smtClean="0"/>
              <a:t/>
            </a:r>
            <a:br>
              <a:rPr lang="en-US" altLang="en-US" b="1" dirty="0" smtClean="0"/>
            </a:br>
            <a:endParaRPr lang="en-US" dirty="0"/>
          </a:p>
        </p:txBody>
      </p:sp>
      <p:sp>
        <p:nvSpPr>
          <p:cNvPr id="3" name="Content Placeholder 2"/>
          <p:cNvSpPr>
            <a:spLocks noGrp="1"/>
          </p:cNvSpPr>
          <p:nvPr>
            <p:ph idx="1"/>
          </p:nvPr>
        </p:nvSpPr>
        <p:spPr>
          <a:xfrm>
            <a:off x="457200" y="1600200"/>
            <a:ext cx="8686800" cy="4525963"/>
          </a:xfrm>
        </p:spPr>
        <p:txBody>
          <a:bodyPr>
            <a:normAutofit fontScale="92500"/>
          </a:bodyPr>
          <a:lstStyle/>
          <a:p>
            <a:pPr marL="514350" indent="-514350">
              <a:buFont typeface="+mj-lt"/>
              <a:buAutoNum type="arabicPeriod"/>
            </a:pPr>
            <a:r>
              <a:rPr lang="en-US" sz="3600" dirty="0" smtClean="0">
                <a:latin typeface="Arial"/>
                <a:cs typeface="Arial"/>
              </a:rPr>
              <a:t> Heading Cut:  cuts twig &amp; little branches</a:t>
            </a:r>
          </a:p>
          <a:p>
            <a:pPr marL="514350" indent="-514350">
              <a:buFont typeface="+mj-lt"/>
              <a:buAutoNum type="arabicPeriod"/>
            </a:pPr>
            <a:endParaRPr lang="en-US" sz="3600" dirty="0">
              <a:latin typeface="Arial"/>
              <a:cs typeface="Arial"/>
            </a:endParaRPr>
          </a:p>
          <a:p>
            <a:pPr marL="514350" indent="-514350">
              <a:buFont typeface="+mj-lt"/>
              <a:buAutoNum type="arabicPeriod"/>
            </a:pPr>
            <a:r>
              <a:rPr lang="en-US" sz="3600" dirty="0" smtClean="0">
                <a:latin typeface="Arial"/>
                <a:cs typeface="Arial"/>
              </a:rPr>
              <a:t> Thinning Cut:  cuts back to a branch or </a:t>
            </a:r>
          </a:p>
          <a:p>
            <a:pPr marL="400050" lvl="1" indent="0">
              <a:buNone/>
            </a:pPr>
            <a:r>
              <a:rPr lang="en-US" sz="3600" dirty="0">
                <a:latin typeface="Arial"/>
                <a:cs typeface="Arial"/>
              </a:rPr>
              <a:t> </a:t>
            </a:r>
            <a:r>
              <a:rPr lang="en-US" sz="3600" dirty="0" smtClean="0">
                <a:latin typeface="Arial"/>
                <a:cs typeface="Arial"/>
              </a:rPr>
              <a:t>   trunk</a:t>
            </a:r>
          </a:p>
          <a:p>
            <a:pPr marL="400050" lvl="1" indent="0">
              <a:buNone/>
            </a:pPr>
            <a:endParaRPr lang="en-US" sz="3600" dirty="0">
              <a:latin typeface="Arial"/>
              <a:cs typeface="Arial"/>
            </a:endParaRPr>
          </a:p>
          <a:p>
            <a:pPr marL="514350" indent="-514350">
              <a:buFont typeface="+mj-lt"/>
              <a:buAutoNum type="arabicPeriod"/>
            </a:pPr>
            <a:r>
              <a:rPr lang="en-US" sz="3600" dirty="0" smtClean="0">
                <a:latin typeface="Arial"/>
                <a:cs typeface="Arial"/>
              </a:rPr>
              <a:t> 3-Cut method:  cuts really big branches</a:t>
            </a:r>
            <a:endParaRPr lang="en-US" sz="3600" dirty="0">
              <a:latin typeface="Arial"/>
              <a:cs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Autofit/>
          </a:bodyPr>
          <a:lstStyle/>
          <a:p>
            <a:pPr eaLnBrk="1" hangingPunct="1"/>
            <a:r>
              <a:rPr lang="en-US" altLang="en-US" sz="4000" b="1" dirty="0" smtClean="0">
                <a:latin typeface="Arial"/>
                <a:cs typeface="Arial"/>
              </a:rPr>
              <a:t>Heading Cut</a:t>
            </a:r>
          </a:p>
        </p:txBody>
      </p:sp>
      <p:sp>
        <p:nvSpPr>
          <p:cNvPr id="57347" name="Rectangle 3"/>
          <p:cNvSpPr>
            <a:spLocks noGrp="1" noChangeArrowheads="1"/>
          </p:cNvSpPr>
          <p:nvPr>
            <p:ph idx="1"/>
          </p:nvPr>
        </p:nvSpPr>
        <p:spPr/>
        <p:txBody>
          <a:bodyPr>
            <a:noAutofit/>
          </a:bodyPr>
          <a:lstStyle/>
          <a:p>
            <a:pPr eaLnBrk="1" hangingPunct="1">
              <a:spcBef>
                <a:spcPts val="600"/>
              </a:spcBef>
              <a:buSzPct val="100000"/>
              <a:buFont typeface="Arial" panose="020B0604020202020204" pitchFamily="34" charset="0"/>
              <a:buChar char="•"/>
            </a:pPr>
            <a:r>
              <a:rPr lang="en-US" altLang="en-US" sz="3600" dirty="0" smtClean="0">
                <a:latin typeface="Arial"/>
                <a:cs typeface="Arial"/>
              </a:rPr>
              <a:t>Removal of </a:t>
            </a:r>
            <a:r>
              <a:rPr lang="en-US" altLang="en-US" sz="3600" u="sng" dirty="0" smtClean="0">
                <a:latin typeface="Arial"/>
                <a:cs typeface="Arial"/>
              </a:rPr>
              <a:t>part</a:t>
            </a:r>
            <a:r>
              <a:rPr lang="en-US" altLang="en-US" sz="3600" dirty="0" smtClean="0">
                <a:latin typeface="Arial"/>
                <a:cs typeface="Arial"/>
              </a:rPr>
              <a:t> of branch or shoot</a:t>
            </a:r>
          </a:p>
          <a:p>
            <a:pPr eaLnBrk="1" hangingPunct="1">
              <a:spcBef>
                <a:spcPts val="600"/>
              </a:spcBef>
              <a:buSzPct val="100000"/>
              <a:buFont typeface="Arial" panose="020B0604020202020204" pitchFamily="34" charset="0"/>
              <a:buChar char="•"/>
            </a:pPr>
            <a:r>
              <a:rPr lang="en-US" altLang="en-US" sz="3600" dirty="0" smtClean="0">
                <a:latin typeface="Arial"/>
                <a:cs typeface="Arial"/>
              </a:rPr>
              <a:t>Used to promote branch development, esp. on young trees</a:t>
            </a:r>
          </a:p>
          <a:p>
            <a:pPr eaLnBrk="1" hangingPunct="1">
              <a:spcBef>
                <a:spcPts val="600"/>
              </a:spcBef>
              <a:buSzPct val="100000"/>
              <a:buFont typeface="Arial" panose="020B0604020202020204" pitchFamily="34" charset="0"/>
              <a:buChar char="•"/>
            </a:pPr>
            <a:r>
              <a:rPr lang="en-US" altLang="en-US" sz="3600" dirty="0" smtClean="0">
                <a:latin typeface="Arial"/>
                <a:cs typeface="Arial"/>
              </a:rPr>
              <a:t>Stimulates growth from buds just below cut</a:t>
            </a:r>
          </a:p>
          <a:p>
            <a:pPr eaLnBrk="1" hangingPunct="1">
              <a:spcBef>
                <a:spcPts val="600"/>
              </a:spcBef>
              <a:buSzPct val="100000"/>
              <a:buFont typeface="Arial" panose="020B0604020202020204" pitchFamily="34" charset="0"/>
              <a:buChar char="•"/>
            </a:pPr>
            <a:r>
              <a:rPr lang="en-US" altLang="en-US" sz="3600" dirty="0" smtClean="0">
                <a:latin typeface="Arial"/>
                <a:cs typeface="Arial"/>
              </a:rPr>
              <a:t>Can result in reduced sunlight penetration</a:t>
            </a:r>
          </a:p>
          <a:p>
            <a:pPr eaLnBrk="1" hangingPunct="1">
              <a:spcBef>
                <a:spcPts val="600"/>
              </a:spcBef>
              <a:buSzPct val="100000"/>
              <a:buFont typeface="Arial" panose="020B0604020202020204" pitchFamily="34" charset="0"/>
              <a:buChar char="•"/>
            </a:pPr>
            <a:r>
              <a:rPr lang="en-US" altLang="en-US" sz="3600" dirty="0" smtClean="0">
                <a:latin typeface="Arial"/>
                <a:cs typeface="Arial"/>
              </a:rPr>
              <a:t>Heading =&gt; Hedge </a:t>
            </a:r>
          </a:p>
        </p:txBody>
      </p:sp>
    </p:spTree>
    <p:extLst>
      <p:ext uri="{BB962C8B-B14F-4D97-AF65-F5344CB8AC3E}">
        <p14:creationId xmlns:p14="http://schemas.microsoft.com/office/powerpoint/2010/main" val="16049594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Heading Cut</a:t>
            </a:r>
            <a:endParaRPr lang="en-US" sz="4000" b="1" dirty="0">
              <a:latin typeface="Arial"/>
              <a:cs typeface="Arial"/>
            </a:endParaRPr>
          </a:p>
        </p:txBody>
      </p:sp>
      <p:pic>
        <p:nvPicPr>
          <p:cNvPr id="4" name="Content Placeholder 3" descr="Heading cut.jpg"/>
          <p:cNvPicPr>
            <a:picLocks noGrp="1" noChangeAspect="1"/>
          </p:cNvPicPr>
          <p:nvPr>
            <p:ph idx="1"/>
          </p:nvPr>
        </p:nvPicPr>
        <p:blipFill>
          <a:blip r:embed="rId3">
            <a:extLst>
              <a:ext uri="{28A0092B-C50C-407E-A947-70E740481C1C}">
                <a14:useLocalDpi xmlns:a14="http://schemas.microsoft.com/office/drawing/2010/main" val="0"/>
              </a:ext>
            </a:extLst>
          </a:blip>
          <a:srcRect t="8902" b="8902"/>
          <a:stretch>
            <a:fillRect/>
          </a:stretch>
        </p:blipFill>
        <p:spPr/>
      </p:pic>
    </p:spTree>
    <p:extLst>
      <p:ext uri="{BB962C8B-B14F-4D97-AF65-F5344CB8AC3E}">
        <p14:creationId xmlns:p14="http://schemas.microsoft.com/office/powerpoint/2010/main" val="13493020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HERRY - REGROWTH AFTER HEADIN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82" y="-25399"/>
            <a:ext cx="9144000"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3810000" y="4800600"/>
            <a:ext cx="3124200" cy="946150"/>
          </a:xfrm>
          <a:prstGeom prst="rect">
            <a:avLst/>
          </a:prstGeom>
          <a:solidFill>
            <a:srgbClr val="FFC000"/>
          </a:solidFill>
          <a:ln>
            <a:noFill/>
          </a:ln>
          <a:effectLs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2800" b="1" dirty="0">
                <a:solidFill>
                  <a:schemeClr val="hlink"/>
                </a:solidFill>
                <a:latin typeface="Times New Roman" pitchFamily="18" charset="0"/>
              </a:rPr>
              <a:t>Previous year’s heading cuts</a:t>
            </a:r>
          </a:p>
        </p:txBody>
      </p:sp>
      <p:sp>
        <p:nvSpPr>
          <p:cNvPr id="59396" name="Line 4"/>
          <p:cNvSpPr>
            <a:spLocks noChangeShapeType="1"/>
          </p:cNvSpPr>
          <p:nvPr/>
        </p:nvSpPr>
        <p:spPr bwMode="auto">
          <a:xfrm flipH="1" flipV="1">
            <a:off x="4213568" y="2457450"/>
            <a:ext cx="723900" cy="2565401"/>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Line 5"/>
          <p:cNvSpPr>
            <a:spLocks noChangeShapeType="1"/>
          </p:cNvSpPr>
          <p:nvPr/>
        </p:nvSpPr>
        <p:spPr bwMode="auto">
          <a:xfrm flipH="1" flipV="1">
            <a:off x="1994216" y="2486314"/>
            <a:ext cx="3048000" cy="2476500"/>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8" name="Line 6"/>
          <p:cNvSpPr>
            <a:spLocks noChangeShapeType="1"/>
          </p:cNvSpPr>
          <p:nvPr/>
        </p:nvSpPr>
        <p:spPr bwMode="auto">
          <a:xfrm flipV="1">
            <a:off x="4937468" y="3424383"/>
            <a:ext cx="2438400" cy="1295400"/>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Oval 3"/>
          <p:cNvSpPr/>
          <p:nvPr/>
        </p:nvSpPr>
        <p:spPr>
          <a:xfrm>
            <a:off x="1340427" y="1846119"/>
            <a:ext cx="768927" cy="741218"/>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086600" y="2744354"/>
            <a:ext cx="997527" cy="734290"/>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771900" y="1657350"/>
            <a:ext cx="762000" cy="800100"/>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3514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117199"/>
            <a:ext cx="9144000" cy="984250"/>
          </a:xfrm>
        </p:spPr>
        <p:txBody>
          <a:bodyPr>
            <a:noAutofit/>
          </a:bodyPr>
          <a:lstStyle/>
          <a:p>
            <a:pPr eaLnBrk="1" hangingPunct="1"/>
            <a:r>
              <a:rPr lang="en-US" altLang="en-US" sz="4000" b="1" dirty="0" smtClean="0">
                <a:latin typeface="Arial"/>
                <a:cs typeface="Arial"/>
              </a:rPr>
              <a:t>Thinning Cut</a:t>
            </a:r>
          </a:p>
        </p:txBody>
      </p:sp>
      <p:sp>
        <p:nvSpPr>
          <p:cNvPr id="54275" name="Rectangle 3"/>
          <p:cNvSpPr>
            <a:spLocks noGrp="1" noChangeArrowheads="1"/>
          </p:cNvSpPr>
          <p:nvPr>
            <p:ph type="body" idx="1"/>
          </p:nvPr>
        </p:nvSpPr>
        <p:spPr>
          <a:xfrm>
            <a:off x="0" y="1447800"/>
            <a:ext cx="9144000" cy="5410200"/>
          </a:xfrm>
        </p:spPr>
        <p:txBody>
          <a:bodyPr>
            <a:normAutofit/>
          </a:bodyPr>
          <a:lstStyle/>
          <a:p>
            <a:pPr defTabSz="841375" eaLnBrk="1" hangingPunct="1">
              <a:buSzPct val="100000"/>
              <a:buFont typeface="Arial" panose="020B0604020202020204" pitchFamily="34" charset="0"/>
              <a:buChar char="•"/>
            </a:pPr>
            <a:r>
              <a:rPr lang="en-US" altLang="en-US" sz="3600" dirty="0" smtClean="0">
                <a:latin typeface="Arial"/>
                <a:cs typeface="Arial"/>
              </a:rPr>
              <a:t>Removal of entire branch or shoot</a:t>
            </a:r>
          </a:p>
          <a:p>
            <a:pPr defTabSz="841375" eaLnBrk="1" hangingPunct="1">
              <a:buSzPct val="100000"/>
              <a:buFont typeface="Arial" panose="020B0604020202020204" pitchFamily="34" charset="0"/>
              <a:buChar char="•"/>
            </a:pPr>
            <a:endParaRPr lang="en-US" altLang="en-US" sz="3600" dirty="0" smtClean="0">
              <a:latin typeface="Arial"/>
              <a:cs typeface="Arial"/>
            </a:endParaRPr>
          </a:p>
          <a:p>
            <a:pPr defTabSz="841375" eaLnBrk="1" hangingPunct="1">
              <a:buSzPct val="100000"/>
              <a:buFont typeface="Arial" panose="020B0604020202020204" pitchFamily="34" charset="0"/>
              <a:buChar char="•"/>
            </a:pPr>
            <a:r>
              <a:rPr lang="en-US" altLang="en-US" sz="3600" dirty="0" smtClean="0">
                <a:latin typeface="Arial"/>
                <a:cs typeface="Arial"/>
              </a:rPr>
              <a:t>Used to prevent crowding and improve sunlight penetration</a:t>
            </a:r>
          </a:p>
          <a:p>
            <a:pPr defTabSz="841375" eaLnBrk="1" hangingPunct="1">
              <a:buSzPct val="100000"/>
              <a:buFont typeface="Arial" panose="020B0604020202020204" pitchFamily="34" charset="0"/>
              <a:buChar char="•"/>
            </a:pPr>
            <a:endParaRPr lang="en-US" altLang="en-US" sz="3600" dirty="0">
              <a:latin typeface="Arial"/>
              <a:cs typeface="Arial"/>
            </a:endParaRPr>
          </a:p>
          <a:p>
            <a:pPr defTabSz="841375" eaLnBrk="1" hangingPunct="1">
              <a:buSzPct val="100000"/>
              <a:buFont typeface="Arial" panose="020B0604020202020204" pitchFamily="34" charset="0"/>
              <a:buChar char="•"/>
            </a:pPr>
            <a:r>
              <a:rPr lang="en-US" altLang="en-US" sz="3600" dirty="0" smtClean="0">
                <a:latin typeface="Arial"/>
                <a:cs typeface="Arial"/>
              </a:rPr>
              <a:t>Defines main (scaffold) branches</a:t>
            </a:r>
          </a:p>
        </p:txBody>
      </p:sp>
    </p:spTree>
    <p:extLst>
      <p:ext uri="{BB962C8B-B14F-4D97-AF65-F5344CB8AC3E}">
        <p14:creationId xmlns:p14="http://schemas.microsoft.com/office/powerpoint/2010/main" val="31514847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Thinning Cut</a:t>
            </a:r>
            <a:endParaRPr lang="en-US" sz="4000" b="1" dirty="0">
              <a:latin typeface="Arial"/>
              <a:cs typeface="Arial"/>
            </a:endParaRPr>
          </a:p>
        </p:txBody>
      </p:sp>
      <p:pic>
        <p:nvPicPr>
          <p:cNvPr id="4" name="Content Placeholder 3" descr="Thinning-cut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282259" y="1417638"/>
            <a:ext cx="8736495" cy="4884785"/>
          </a:xfrm>
        </p:spPr>
      </p:pic>
    </p:spTree>
    <p:extLst>
      <p:ext uri="{BB962C8B-B14F-4D97-AF65-F5344CB8AC3E}">
        <p14:creationId xmlns:p14="http://schemas.microsoft.com/office/powerpoint/2010/main" val="33721785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Four Questions</a:t>
            </a:r>
            <a:endParaRPr lang="en-US" sz="4000" b="1" dirty="0">
              <a:latin typeface="Arial"/>
              <a:cs typeface="Arial"/>
            </a:endParaRPr>
          </a:p>
        </p:txBody>
      </p:sp>
      <p:sp>
        <p:nvSpPr>
          <p:cNvPr id="3" name="Content Placeholder 2"/>
          <p:cNvSpPr>
            <a:spLocks noGrp="1"/>
          </p:cNvSpPr>
          <p:nvPr>
            <p:ph idx="1"/>
          </p:nvPr>
        </p:nvSpPr>
        <p:spPr>
          <a:xfrm>
            <a:off x="457200" y="1417638"/>
            <a:ext cx="8229600" cy="4525963"/>
          </a:xfrm>
        </p:spPr>
        <p:txBody>
          <a:bodyPr>
            <a:normAutofit/>
          </a:bodyPr>
          <a:lstStyle/>
          <a:p>
            <a:pPr marL="514350" indent="-514350">
              <a:spcBef>
                <a:spcPts val="0"/>
              </a:spcBef>
              <a:buFont typeface="+mj-lt"/>
              <a:buAutoNum type="arabicPeriod"/>
            </a:pPr>
            <a:r>
              <a:rPr lang="en-US" sz="3900" b="1" dirty="0" smtClean="0"/>
              <a:t>  </a:t>
            </a:r>
            <a:r>
              <a:rPr lang="en-US" sz="3600" u="sng" dirty="0" smtClean="0">
                <a:latin typeface="Arial"/>
                <a:cs typeface="Arial"/>
              </a:rPr>
              <a:t>What</a:t>
            </a:r>
            <a:r>
              <a:rPr lang="en-US" sz="3600" dirty="0" smtClean="0">
                <a:latin typeface="Arial"/>
                <a:cs typeface="Arial"/>
              </a:rPr>
              <a:t> is pruning?</a:t>
            </a:r>
          </a:p>
          <a:p>
            <a:pPr marL="0" indent="0">
              <a:spcBef>
                <a:spcPts val="0"/>
              </a:spcBef>
              <a:buNone/>
            </a:pPr>
            <a:endParaRPr lang="en-US" sz="3900" b="1" dirty="0" smtClean="0"/>
          </a:p>
          <a:p>
            <a:pPr marL="514350" indent="-514350">
              <a:spcBef>
                <a:spcPts val="0"/>
              </a:spcBef>
              <a:buFont typeface="+mj-lt"/>
              <a:buAutoNum type="arabicPeriod"/>
            </a:pPr>
            <a:r>
              <a:rPr lang="en-US" sz="3900" b="1" dirty="0" smtClean="0"/>
              <a:t>  </a:t>
            </a:r>
            <a:r>
              <a:rPr lang="en-US" sz="3600" u="sng" dirty="0" smtClean="0">
                <a:latin typeface="Arial"/>
                <a:cs typeface="Arial"/>
              </a:rPr>
              <a:t>Why</a:t>
            </a:r>
            <a:r>
              <a:rPr lang="en-US" sz="3600" dirty="0" smtClean="0">
                <a:latin typeface="Arial"/>
                <a:cs typeface="Arial"/>
              </a:rPr>
              <a:t> are trees pruned?</a:t>
            </a:r>
          </a:p>
          <a:p>
            <a:pPr marL="514350" indent="-514350">
              <a:spcBef>
                <a:spcPts val="0"/>
              </a:spcBef>
              <a:buFont typeface="+mj-lt"/>
              <a:buAutoNum type="arabicPeriod"/>
            </a:pPr>
            <a:endParaRPr lang="en-US" sz="3600" dirty="0" smtClean="0">
              <a:latin typeface="Arial"/>
              <a:cs typeface="Arial"/>
            </a:endParaRPr>
          </a:p>
          <a:p>
            <a:pPr marL="514350" indent="-514350">
              <a:spcBef>
                <a:spcPts val="0"/>
              </a:spcBef>
              <a:buFont typeface="+mj-lt"/>
              <a:buAutoNum type="arabicPeriod"/>
            </a:pPr>
            <a:r>
              <a:rPr lang="en-US" sz="3600" dirty="0" smtClean="0">
                <a:latin typeface="Arial"/>
                <a:cs typeface="Arial"/>
              </a:rPr>
              <a:t>  </a:t>
            </a:r>
            <a:r>
              <a:rPr lang="en-US" sz="3600" u="sng" dirty="0" smtClean="0">
                <a:latin typeface="Arial"/>
                <a:cs typeface="Arial"/>
              </a:rPr>
              <a:t>When</a:t>
            </a:r>
            <a:r>
              <a:rPr lang="en-US" sz="3600" dirty="0" smtClean="0">
                <a:latin typeface="Arial"/>
                <a:cs typeface="Arial"/>
              </a:rPr>
              <a:t> is the right time to prune?</a:t>
            </a:r>
          </a:p>
          <a:p>
            <a:pPr marL="514350" indent="-514350">
              <a:spcBef>
                <a:spcPts val="0"/>
              </a:spcBef>
              <a:buFont typeface="+mj-lt"/>
              <a:buAutoNum type="arabicPeriod"/>
            </a:pPr>
            <a:endParaRPr lang="en-US" sz="3600" dirty="0" smtClean="0">
              <a:latin typeface="Arial"/>
              <a:cs typeface="Arial"/>
            </a:endParaRPr>
          </a:p>
          <a:p>
            <a:pPr marL="514350" indent="-514350">
              <a:spcBef>
                <a:spcPts val="0"/>
              </a:spcBef>
              <a:buFont typeface="+mj-lt"/>
              <a:buAutoNum type="arabicPeriod"/>
            </a:pPr>
            <a:r>
              <a:rPr lang="en-US" sz="3600" dirty="0" smtClean="0">
                <a:latin typeface="Arial"/>
                <a:cs typeface="Arial"/>
              </a:rPr>
              <a:t>  </a:t>
            </a:r>
            <a:r>
              <a:rPr lang="en-US" sz="3600" u="sng" dirty="0" smtClean="0">
                <a:latin typeface="Arial"/>
                <a:cs typeface="Arial"/>
              </a:rPr>
              <a:t>How</a:t>
            </a:r>
            <a:r>
              <a:rPr lang="en-US" sz="3600" dirty="0" smtClean="0">
                <a:latin typeface="Arial"/>
                <a:cs typeface="Arial"/>
              </a:rPr>
              <a:t> to do it right?</a:t>
            </a:r>
          </a:p>
          <a:p>
            <a:pPr marL="514350" indent="-514350">
              <a:spcBef>
                <a:spcPts val="0"/>
              </a:spcBef>
              <a:buFont typeface="+mj-lt"/>
              <a:buAutoNum type="arabicPeriod"/>
            </a:pPr>
            <a:endParaRPr lang="en-US" sz="3600" dirty="0" smtClean="0">
              <a:latin typeface="Arial"/>
              <a:cs typeface="Arial"/>
            </a:endParaRPr>
          </a:p>
          <a:p>
            <a:pPr>
              <a:spcBef>
                <a:spcPts val="0"/>
              </a:spcBef>
            </a:pPr>
            <a:endParaRPr lang="en-US" sz="3900" b="1" dirty="0" smtClean="0"/>
          </a:p>
          <a:p>
            <a:endParaRPr lang="en-US" dirty="0" smtClean="0"/>
          </a:p>
          <a:p>
            <a:pPr>
              <a:buNone/>
            </a:pPr>
            <a:endParaRPr lang="en-US" dirty="0" smtClean="0"/>
          </a:p>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latin typeface="Arial"/>
                <a:cs typeface="Arial"/>
              </a:rPr>
              <a:t>Thinning or Heading?</a:t>
            </a:r>
            <a:endParaRPr lang="en-US" sz="4000" b="1" dirty="0">
              <a:latin typeface="Arial"/>
              <a:cs typeface="Arial"/>
            </a:endParaRPr>
          </a:p>
        </p:txBody>
      </p:sp>
      <p:pic>
        <p:nvPicPr>
          <p:cNvPr id="2051" name="Picture 3" descr="C:\Users\835-866\Desktop\heading cut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687342" cy="2937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835-866\Desktop\thinning cut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671" y="4144615"/>
            <a:ext cx="4167520" cy="27133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835-866\Desktop\thinning cut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658" y="1224169"/>
            <a:ext cx="3903212" cy="297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8960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117199"/>
            <a:ext cx="9144000" cy="984250"/>
          </a:xfrm>
        </p:spPr>
        <p:txBody>
          <a:bodyPr>
            <a:noAutofit/>
          </a:bodyPr>
          <a:lstStyle/>
          <a:p>
            <a:pPr eaLnBrk="1" hangingPunct="1"/>
            <a:r>
              <a:rPr lang="en-US" altLang="en-US" sz="4000" b="1" dirty="0" smtClean="0">
                <a:latin typeface="Arial"/>
                <a:cs typeface="Arial"/>
              </a:rPr>
              <a:t>Thinning Cut for Big Branches</a:t>
            </a:r>
          </a:p>
        </p:txBody>
      </p:sp>
      <p:sp>
        <p:nvSpPr>
          <p:cNvPr id="54275" name="Rectangle 3"/>
          <p:cNvSpPr>
            <a:spLocks noGrp="1" noChangeArrowheads="1"/>
          </p:cNvSpPr>
          <p:nvPr>
            <p:ph type="body" idx="1"/>
          </p:nvPr>
        </p:nvSpPr>
        <p:spPr>
          <a:xfrm>
            <a:off x="0" y="1447800"/>
            <a:ext cx="9144000" cy="5410200"/>
          </a:xfrm>
        </p:spPr>
        <p:txBody>
          <a:bodyPr>
            <a:normAutofit/>
          </a:bodyPr>
          <a:lstStyle/>
          <a:p>
            <a:pPr defTabSz="841375" eaLnBrk="1" hangingPunct="1">
              <a:buSzPct val="100000"/>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Called a 3-cut, or jump cut</a:t>
            </a:r>
            <a:endParaRPr lang="en-US" altLang="en-US" sz="3600" dirty="0">
              <a:solidFill>
                <a:srgbClr val="FF0000"/>
              </a:solidFill>
              <a:latin typeface="Arial" panose="020B0604020202020204" pitchFamily="34" charset="0"/>
              <a:cs typeface="Arial" panose="020B0604020202020204" pitchFamily="34" charset="0"/>
            </a:endParaRPr>
          </a:p>
          <a:p>
            <a:pPr defTabSz="841375" eaLnBrk="1" hangingPunct="1">
              <a:buSzPct val="100000"/>
              <a:buFont typeface="Arial" panose="020B0604020202020204" pitchFamily="34" charset="0"/>
              <a:buChar char="•"/>
            </a:pPr>
            <a:endParaRPr lang="en-US" altLang="en-US" sz="3600" dirty="0" smtClean="0">
              <a:latin typeface="Arial" panose="020B0604020202020204" pitchFamily="34" charset="0"/>
              <a:cs typeface="Arial" panose="020B0604020202020204" pitchFamily="34" charset="0"/>
            </a:endParaRPr>
          </a:p>
          <a:p>
            <a:pPr defTabSz="841375" eaLnBrk="1" hangingPunct="1">
              <a:buSzPct val="100000"/>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Remember the tree anatomy, especially the branch collar</a:t>
            </a:r>
          </a:p>
        </p:txBody>
      </p:sp>
    </p:spTree>
    <p:extLst>
      <p:ext uri="{BB962C8B-B14F-4D97-AF65-F5344CB8AC3E}">
        <p14:creationId xmlns:p14="http://schemas.microsoft.com/office/powerpoint/2010/main" val="15392426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0174"/>
          </a:xfrm>
        </p:spPr>
        <p:txBody>
          <a:bodyPr>
            <a:noAutofit/>
          </a:bodyPr>
          <a:lstStyle/>
          <a:p>
            <a:r>
              <a:rPr lang="en-US" sz="4000" b="1" dirty="0" smtClean="0">
                <a:latin typeface="Arial"/>
                <a:cs typeface="Arial"/>
              </a:rPr>
              <a:t>Cuts 1 and 2</a:t>
            </a:r>
            <a:endParaRPr lang="en-US" sz="4000" b="1" dirty="0">
              <a:latin typeface="Arial"/>
              <a:cs typeface="Arial"/>
            </a:endParaRPr>
          </a:p>
        </p:txBody>
      </p:sp>
      <p:pic>
        <p:nvPicPr>
          <p:cNvPr id="4" name="Content Placeholder 3" descr="2011_11_20_10_34_11.pdf"/>
          <p:cNvPicPr>
            <a:picLocks noGrp="1" noChangeAspect="1"/>
          </p:cNvPicPr>
          <p:nvPr>
            <p:ph idx="1"/>
          </p:nvPr>
        </p:nvPicPr>
        <p:blipFill>
          <a:blip r:embed="rId3"/>
          <a:srcRect l="-19671" r="-19671"/>
          <a:stretch>
            <a:fillRect/>
          </a:stretch>
        </p:blipFill>
        <p:spPr>
          <a:xfrm>
            <a:off x="-1702904" y="1176130"/>
            <a:ext cx="8229600" cy="4525963"/>
          </a:xfrm>
        </p:spPr>
      </p:pic>
      <p:pic>
        <p:nvPicPr>
          <p:cNvPr id="5" name="Content Placeholder 3" descr="2011_11_20_10_34_11.pdf"/>
          <p:cNvPicPr>
            <a:picLocks noChangeAspect="1"/>
          </p:cNvPicPr>
          <p:nvPr/>
        </p:nvPicPr>
        <p:blipFill>
          <a:blip r:embed="rId4"/>
          <a:srcRect l="-19671" r="-19671"/>
          <a:stretch>
            <a:fillRect/>
          </a:stretch>
        </p:blipFill>
        <p:spPr>
          <a:xfrm>
            <a:off x="3432312" y="2664010"/>
            <a:ext cx="7957929" cy="4376554"/>
          </a:xfrm>
          <a:prstGeom prst="rect">
            <a:avLst/>
          </a:prstGeom>
        </p:spPr>
      </p:pic>
    </p:spTree>
    <p:extLst>
      <p:ext uri="{BB962C8B-B14F-4D97-AF65-F5344CB8AC3E}">
        <p14:creationId xmlns:p14="http://schemas.microsoft.com/office/powerpoint/2010/main" val="34058386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95" y="0"/>
            <a:ext cx="3014870" cy="1143000"/>
          </a:xfrm>
        </p:spPr>
        <p:txBody>
          <a:bodyPr>
            <a:normAutofit/>
          </a:bodyPr>
          <a:lstStyle/>
          <a:p>
            <a:r>
              <a:rPr lang="en-US" sz="4000" b="1" dirty="0" smtClean="0">
                <a:latin typeface="Arial"/>
                <a:cs typeface="Arial"/>
              </a:rPr>
              <a:t>Cut 3</a:t>
            </a:r>
            <a:endParaRPr lang="en-US" sz="4000" b="1" dirty="0">
              <a:latin typeface="Arial"/>
              <a:cs typeface="Arial"/>
            </a:endParaRPr>
          </a:p>
        </p:txBody>
      </p:sp>
      <p:pic>
        <p:nvPicPr>
          <p:cNvPr id="4" name="Content Placeholder 3" descr="2011_11_20_10_34_11.pdf"/>
          <p:cNvPicPr>
            <a:picLocks noGrp="1" noChangeAspect="1"/>
          </p:cNvPicPr>
          <p:nvPr>
            <p:ph idx="1"/>
          </p:nvPr>
        </p:nvPicPr>
        <p:blipFill>
          <a:blip r:embed="rId3"/>
          <a:srcRect l="-20102" r="-20102"/>
          <a:stretch>
            <a:fillRect/>
          </a:stretch>
        </p:blipFill>
        <p:spPr>
          <a:xfrm>
            <a:off x="-1186069" y="1143000"/>
            <a:ext cx="8229600" cy="4525963"/>
          </a:xfrm>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583" y="115612"/>
            <a:ext cx="2286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05136" y="3244334"/>
            <a:ext cx="733727" cy="369332"/>
          </a:xfrm>
          <a:prstGeom prst="rect">
            <a:avLst/>
          </a:prstGeom>
        </p:spPr>
        <p:txBody>
          <a:bodyPr wrap="none">
            <a:spAutoFit/>
          </a:bodyPr>
          <a:lstStyle/>
          <a:p>
            <a:pPr>
              <a:spcBef>
                <a:spcPts val="600"/>
              </a:spcBef>
            </a:pPr>
            <a:r>
              <a:rPr lang="en-US" b="1" dirty="0"/>
              <a:t>Steps</a:t>
            </a:r>
          </a:p>
        </p:txBody>
      </p:sp>
      <p:sp>
        <p:nvSpPr>
          <p:cNvPr id="6" name="Rectangle 5"/>
          <p:cNvSpPr/>
          <p:nvPr/>
        </p:nvSpPr>
        <p:spPr>
          <a:xfrm>
            <a:off x="4205136" y="3244334"/>
            <a:ext cx="733727" cy="369332"/>
          </a:xfrm>
          <a:prstGeom prst="rect">
            <a:avLst/>
          </a:prstGeom>
        </p:spPr>
        <p:txBody>
          <a:bodyPr wrap="none">
            <a:spAutoFit/>
          </a:bodyPr>
          <a:lstStyle/>
          <a:p>
            <a:pPr>
              <a:spcBef>
                <a:spcPts val="600"/>
              </a:spcBef>
            </a:pPr>
            <a:r>
              <a:rPr lang="en-US" b="1" dirty="0"/>
              <a:t>Steps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rotch narrow-wide diagram"/>
          <p:cNvPicPr>
            <a:picLocks noChangeAspect="1" noChangeArrowheads="1"/>
          </p:cNvPicPr>
          <p:nvPr/>
        </p:nvPicPr>
        <p:blipFill>
          <a:blip r:embed="rId3">
            <a:extLst>
              <a:ext uri="{28A0092B-C50C-407E-A947-70E740481C1C}">
                <a14:useLocalDpi xmlns:a14="http://schemas.microsoft.com/office/drawing/2010/main" val="0"/>
              </a:ext>
            </a:extLst>
          </a:blip>
          <a:srcRect l="8446" t="4478" r="4282" b="23341"/>
          <a:stretch>
            <a:fillRect/>
          </a:stretch>
        </p:blipFill>
        <p:spPr bwMode="auto">
          <a:xfrm>
            <a:off x="304800" y="1600200"/>
            <a:ext cx="5486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p:txBody>
          <a:bodyPr>
            <a:normAutofit/>
          </a:bodyPr>
          <a:lstStyle/>
          <a:p>
            <a:pPr eaLnBrk="1" hangingPunct="1"/>
            <a:r>
              <a:rPr lang="en-US" altLang="en-US" sz="4000" b="1" dirty="0" smtClean="0">
                <a:latin typeface="Arial"/>
                <a:cs typeface="Arial"/>
              </a:rPr>
              <a:t>Narrow vs. Wide Branch Angles</a:t>
            </a:r>
          </a:p>
        </p:txBody>
      </p:sp>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1636713"/>
            <a:ext cx="2955925"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Down Arrow 1"/>
          <p:cNvSpPr>
            <a:spLocks noChangeArrowheads="1"/>
          </p:cNvSpPr>
          <p:nvPr/>
        </p:nvSpPr>
        <p:spPr bwMode="auto">
          <a:xfrm rot="1004867">
            <a:off x="7443788" y="2346325"/>
            <a:ext cx="561975" cy="977900"/>
          </a:xfrm>
          <a:prstGeom prst="downArrow">
            <a:avLst>
              <a:gd name="adj1" fmla="val 50000"/>
              <a:gd name="adj2" fmla="val 49932"/>
            </a:avLst>
          </a:prstGeom>
          <a:solidFill>
            <a:schemeClr val="accent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Tree>
    <p:extLst>
      <p:ext uri="{BB962C8B-B14F-4D97-AF65-F5344CB8AC3E}">
        <p14:creationId xmlns:p14="http://schemas.microsoft.com/office/powerpoint/2010/main" val="21989118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32242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317" y="754520"/>
            <a:ext cx="5410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 y="4939329"/>
            <a:ext cx="3200400" cy="646331"/>
          </a:xfrm>
          <a:prstGeom prst="rect">
            <a:avLst/>
          </a:prstGeom>
        </p:spPr>
        <p:txBody>
          <a:bodyPr wrap="square">
            <a:spAutoFit/>
          </a:bodyPr>
          <a:lstStyle/>
          <a:p>
            <a:r>
              <a:rPr lang="en-US" sz="3600" dirty="0" smtClean="0">
                <a:latin typeface="Arial"/>
                <a:cs typeface="Arial"/>
              </a:rPr>
              <a:t>Drastic cut =</a:t>
            </a:r>
            <a:endParaRPr lang="en-US" sz="3600" dirty="0">
              <a:latin typeface="Arial"/>
              <a:cs typeface="Arial"/>
            </a:endParaRPr>
          </a:p>
        </p:txBody>
      </p:sp>
      <p:sp>
        <p:nvSpPr>
          <p:cNvPr id="3" name="Rectangle 2"/>
          <p:cNvSpPr/>
          <p:nvPr/>
        </p:nvSpPr>
        <p:spPr>
          <a:xfrm>
            <a:off x="3622317" y="5639926"/>
            <a:ext cx="4864059" cy="646331"/>
          </a:xfrm>
          <a:prstGeom prst="rect">
            <a:avLst/>
          </a:prstGeom>
        </p:spPr>
        <p:txBody>
          <a:bodyPr wrap="square">
            <a:spAutoFit/>
          </a:bodyPr>
          <a:lstStyle/>
          <a:p>
            <a:r>
              <a:rPr lang="en-US" sz="3600" dirty="0" smtClean="0">
                <a:solidFill>
                  <a:srgbClr val="000000"/>
                </a:solidFill>
                <a:latin typeface="Arial"/>
                <a:cs typeface="Arial"/>
              </a:rPr>
              <a:t>Drastic result</a:t>
            </a:r>
            <a:endParaRPr lang="en-US" sz="3600" dirty="0">
              <a:solidFill>
                <a:srgbClr val="000000"/>
              </a:solidFill>
              <a:latin typeface="Arial"/>
              <a:cs typeface="Arial"/>
            </a:endParaRPr>
          </a:p>
        </p:txBody>
      </p:sp>
    </p:spTree>
    <p:extLst>
      <p:ext uri="{BB962C8B-B14F-4D97-AF65-F5344CB8AC3E}">
        <p14:creationId xmlns:p14="http://schemas.microsoft.com/office/powerpoint/2010/main" val="3008935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835-866\Desktop\cut ang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081" y="3177208"/>
            <a:ext cx="5041919" cy="36807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22847"/>
            <a:ext cx="8229600" cy="1143000"/>
          </a:xfrm>
        </p:spPr>
        <p:txBody>
          <a:bodyPr>
            <a:normAutofit fontScale="90000"/>
          </a:bodyPr>
          <a:lstStyle/>
          <a:p>
            <a:r>
              <a:rPr lang="en-US" b="1" dirty="0" smtClean="0">
                <a:latin typeface="Arial"/>
                <a:cs typeface="Arial"/>
              </a:rPr>
              <a:t>Proper Cut Angles and Locations</a:t>
            </a:r>
            <a:endParaRPr lang="en-US" b="1" dirty="0">
              <a:latin typeface="Arial"/>
              <a:cs typeface="Arial"/>
            </a:endParaRP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65847"/>
            <a:ext cx="4156032" cy="379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7760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t>
            </a:r>
            <a:r>
              <a:rPr lang="en-US" dirty="0" err="1" smtClean="0"/>
              <a:t>leadering</a:t>
            </a:r>
            <a:endParaRPr lang="en-US" dirty="0"/>
          </a:p>
        </p:txBody>
      </p:sp>
      <p:sp>
        <p:nvSpPr>
          <p:cNvPr id="3" name="Content Placeholder 2"/>
          <p:cNvSpPr>
            <a:spLocks noGrp="1"/>
          </p:cNvSpPr>
          <p:nvPr>
            <p:ph idx="1"/>
          </p:nvPr>
        </p:nvSpPr>
        <p:spPr/>
        <p:txBody>
          <a:bodyPr>
            <a:normAutofit fontScale="92500" lnSpcReduction="20000"/>
          </a:bodyPr>
          <a:lstStyle/>
          <a:p>
            <a:r>
              <a:rPr lang="en-US" sz="3600" dirty="0" smtClean="0">
                <a:latin typeface="Arial" panose="020B0604020202020204" pitchFamily="34" charset="0"/>
                <a:cs typeface="Arial" panose="020B0604020202020204" pitchFamily="34" charset="0"/>
              </a:rPr>
              <a:t>Why do this? (shape, disease, size)</a:t>
            </a:r>
          </a:p>
          <a:p>
            <a:r>
              <a:rPr lang="en-US" sz="3600" dirty="0" smtClean="0">
                <a:latin typeface="Arial" panose="020B0604020202020204" pitchFamily="34" charset="0"/>
                <a:cs typeface="Arial" panose="020B0604020202020204" pitchFamily="34" charset="0"/>
              </a:rPr>
              <a:t>Best done in winter.  Be careful not to open tree to </a:t>
            </a:r>
            <a:r>
              <a:rPr lang="en-US" sz="3600" dirty="0" smtClean="0">
                <a:solidFill>
                  <a:srgbClr val="FF0000"/>
                </a:solidFill>
                <a:latin typeface="Arial" panose="020B0604020202020204" pitchFamily="34" charset="0"/>
                <a:cs typeface="Arial" panose="020B0604020202020204" pitchFamily="34" charset="0"/>
              </a:rPr>
              <a:t>sunburn.</a:t>
            </a:r>
          </a:p>
          <a:p>
            <a:r>
              <a:rPr lang="en-US" sz="3600" dirty="0" smtClean="0">
                <a:latin typeface="Arial" panose="020B0604020202020204" pitchFamily="34" charset="0"/>
                <a:cs typeface="Arial" panose="020B0604020202020204" pitchFamily="34" charset="0"/>
              </a:rPr>
              <a:t>Look at the whole tree.  How low can it go?</a:t>
            </a:r>
          </a:p>
          <a:p>
            <a:r>
              <a:rPr lang="en-US" sz="3600" dirty="0" smtClean="0">
                <a:latin typeface="Arial" panose="020B0604020202020204" pitchFamily="34" charset="0"/>
                <a:cs typeface="Arial" panose="020B0604020202020204" pitchFamily="34" charset="0"/>
              </a:rPr>
              <a:t>Use thinning cut/</a:t>
            </a:r>
            <a:r>
              <a:rPr lang="en-US" sz="3600" dirty="0" err="1" smtClean="0">
                <a:latin typeface="Arial" panose="020B0604020202020204" pitchFamily="34" charset="0"/>
                <a:cs typeface="Arial" panose="020B0604020202020204" pitchFamily="34" charset="0"/>
              </a:rPr>
              <a:t>s</a:t>
            </a:r>
            <a:r>
              <a:rPr lang="en-US" sz="3600" dirty="0" smtClean="0">
                <a:latin typeface="Arial" panose="020B0604020202020204" pitchFamily="34" charset="0"/>
                <a:cs typeface="Arial" panose="020B0604020202020204" pitchFamily="34" charset="0"/>
              </a:rPr>
              <a:t> to choose new leader/</a:t>
            </a:r>
            <a:r>
              <a:rPr lang="en-US" sz="3600" dirty="0" err="1" smtClean="0">
                <a:latin typeface="Arial" panose="020B0604020202020204" pitchFamily="34" charset="0"/>
                <a:cs typeface="Arial" panose="020B0604020202020204" pitchFamily="34" charset="0"/>
              </a:rPr>
              <a:t>s</a:t>
            </a:r>
            <a:r>
              <a:rPr lang="en-US" sz="3600" dirty="0" smtClean="0">
                <a:latin typeface="Arial" panose="020B0604020202020204" pitchFamily="34" charset="0"/>
                <a:cs typeface="Arial" panose="020B0604020202020204" pitchFamily="34" charset="0"/>
              </a:rPr>
              <a:t>.</a:t>
            </a:r>
          </a:p>
          <a:p>
            <a:r>
              <a:rPr lang="en-US" sz="3600" dirty="0" smtClean="0">
                <a:latin typeface="Arial" panose="020B0604020202020204" pitchFamily="34" charset="0"/>
                <a:cs typeface="Arial" panose="020B0604020202020204" pitchFamily="34" charset="0"/>
              </a:rPr>
              <a:t>Head back other branches to choose new leader</a:t>
            </a:r>
            <a:r>
              <a:rPr lang="en-US" b="1" dirty="0" smtClean="0"/>
              <a:t>.</a:t>
            </a:r>
            <a:endParaRPr lang="en-US" b="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a:cs typeface="Arial"/>
              </a:rPr>
              <a:t>Let’s Review—Dormant Pruning</a:t>
            </a:r>
            <a:endParaRPr lang="en-US" sz="4000" b="1" dirty="0">
              <a:latin typeface="Arial"/>
              <a:cs typeface="Arial"/>
            </a:endParaRPr>
          </a:p>
        </p:txBody>
      </p:sp>
      <p:sp>
        <p:nvSpPr>
          <p:cNvPr id="5" name="Content Placeholder 4"/>
          <p:cNvSpPr>
            <a:spLocks noGrp="1"/>
          </p:cNvSpPr>
          <p:nvPr>
            <p:ph idx="1"/>
          </p:nvPr>
        </p:nvSpPr>
        <p:spPr>
          <a:xfrm>
            <a:off x="0" y="1600200"/>
            <a:ext cx="9144000" cy="4525963"/>
          </a:xfrm>
        </p:spPr>
        <p:txBody>
          <a:bodyPr>
            <a:normAutofit/>
          </a:bodyPr>
          <a:lstStyle/>
          <a:p>
            <a:r>
              <a:rPr lang="en-US" sz="3600" dirty="0" smtClean="0">
                <a:latin typeface="Arial"/>
                <a:cs typeface="Arial"/>
              </a:rPr>
              <a:t>When is it done?  </a:t>
            </a:r>
          </a:p>
          <a:p>
            <a:r>
              <a:rPr lang="en-US" sz="3600" dirty="0" smtClean="0">
                <a:solidFill>
                  <a:srgbClr val="008000"/>
                </a:solidFill>
                <a:latin typeface="Arial"/>
                <a:cs typeface="Arial"/>
              </a:rPr>
              <a:t>When there are no leaves, and before bud break.</a:t>
            </a:r>
          </a:p>
          <a:p>
            <a:r>
              <a:rPr lang="en-US" sz="3600" dirty="0" smtClean="0">
                <a:solidFill>
                  <a:srgbClr val="000000"/>
                </a:solidFill>
                <a:latin typeface="Arial"/>
                <a:cs typeface="Arial"/>
              </a:rPr>
              <a:t>What does it do?</a:t>
            </a:r>
          </a:p>
          <a:p>
            <a:r>
              <a:rPr lang="en-US" sz="3600" dirty="0" smtClean="0">
                <a:solidFill>
                  <a:srgbClr val="008000"/>
                </a:solidFill>
                <a:latin typeface="Arial"/>
                <a:cs typeface="Arial"/>
              </a:rPr>
              <a:t>Invigorates the tree, manages fruit production and tree structure.</a:t>
            </a:r>
            <a:endParaRPr lang="en-US" sz="3600" dirty="0">
              <a:solidFill>
                <a:srgbClr val="008000"/>
              </a:solidFill>
              <a:latin typeface="Arial"/>
              <a:cs typeface="Arial"/>
            </a:endParaRPr>
          </a:p>
        </p:txBody>
      </p:sp>
    </p:spTree>
    <p:extLst>
      <p:ext uri="{BB962C8B-B14F-4D97-AF65-F5344CB8AC3E}">
        <p14:creationId xmlns:p14="http://schemas.microsoft.com/office/powerpoint/2010/main" val="2147836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8600" y="26022"/>
            <a:ext cx="8915400" cy="1139825"/>
          </a:xfrm>
        </p:spPr>
        <p:txBody>
          <a:bodyPr>
            <a:normAutofit fontScale="90000"/>
          </a:bodyPr>
          <a:lstStyle/>
          <a:p>
            <a:pPr eaLnBrk="1" hangingPunct="1"/>
            <a:r>
              <a:rPr lang="en-US" altLang="en-US" sz="5200" b="1" dirty="0" smtClean="0"/>
              <a:t>Let’s Review—Summer Pruning</a:t>
            </a:r>
          </a:p>
        </p:txBody>
      </p:sp>
      <p:sp>
        <p:nvSpPr>
          <p:cNvPr id="64515" name="Rectangle 3"/>
          <p:cNvSpPr>
            <a:spLocks noGrp="1" noChangeArrowheads="1"/>
          </p:cNvSpPr>
          <p:nvPr>
            <p:ph type="body" idx="1"/>
          </p:nvPr>
        </p:nvSpPr>
        <p:spPr>
          <a:xfrm>
            <a:off x="106017" y="1258957"/>
            <a:ext cx="9037983" cy="5599043"/>
          </a:xfrm>
        </p:spPr>
        <p:txBody>
          <a:bodyPr>
            <a:noAutofit/>
          </a:bodyPr>
          <a:lstStyle/>
          <a:p>
            <a:pPr marL="0" indent="0">
              <a:lnSpc>
                <a:spcPts val="3300"/>
              </a:lnSpc>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When is it done?</a:t>
            </a:r>
          </a:p>
          <a:p>
            <a:pPr marL="0" indent="0">
              <a:lnSpc>
                <a:spcPts val="3300"/>
              </a:lnSpc>
              <a:buFont typeface="Arial" panose="020B0604020202020204" pitchFamily="34" charset="0"/>
              <a:buChar char="•"/>
            </a:pPr>
            <a:r>
              <a:rPr lang="en-US" altLang="en-US" sz="3600" dirty="0" smtClean="0">
                <a:solidFill>
                  <a:srgbClr val="008000"/>
                </a:solidFill>
                <a:latin typeface="Arial" panose="020B0604020202020204" pitchFamily="34" charset="0"/>
                <a:cs typeface="Arial" panose="020B0604020202020204" pitchFamily="34" charset="0"/>
              </a:rPr>
              <a:t>Summer is May to mid-June, first round.</a:t>
            </a:r>
          </a:p>
          <a:p>
            <a:pPr marL="0" indent="0">
              <a:lnSpc>
                <a:spcPts val="3300"/>
              </a:lnSpc>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What does it do?</a:t>
            </a:r>
          </a:p>
          <a:p>
            <a:pPr marL="0" indent="0">
              <a:lnSpc>
                <a:spcPts val="3300"/>
              </a:lnSpc>
              <a:buFont typeface="Arial" panose="020B0604020202020204" pitchFamily="34" charset="0"/>
              <a:buChar char="•"/>
            </a:pPr>
            <a:r>
              <a:rPr lang="en-US" altLang="en-US" sz="3600" dirty="0" smtClean="0">
                <a:solidFill>
                  <a:srgbClr val="008000"/>
                </a:solidFill>
                <a:latin typeface="Arial" panose="020B0604020202020204" pitchFamily="34" charset="0"/>
                <a:cs typeface="Arial" panose="020B0604020202020204" pitchFamily="34" charset="0"/>
              </a:rPr>
              <a:t>Controls tree size, increase sunlight and productivity of lower fruiting branches.</a:t>
            </a:r>
          </a:p>
          <a:p>
            <a:pPr marL="0" indent="0">
              <a:lnSpc>
                <a:spcPts val="3300"/>
              </a:lnSpc>
              <a:buFont typeface="Arial" panose="020B0604020202020204" pitchFamily="34" charset="0"/>
              <a:buChar char="•"/>
            </a:pPr>
            <a:r>
              <a:rPr lang="en-US" altLang="en-US" sz="3600" dirty="0" smtClean="0">
                <a:solidFill>
                  <a:srgbClr val="000000"/>
                </a:solidFill>
                <a:latin typeface="Arial" panose="020B0604020202020204" pitchFamily="34" charset="0"/>
                <a:cs typeface="Arial" panose="020B0604020202020204" pitchFamily="34" charset="0"/>
              </a:rPr>
              <a:t>Is it done more than once?</a:t>
            </a:r>
          </a:p>
          <a:p>
            <a:pPr marL="0" indent="0">
              <a:lnSpc>
                <a:spcPts val="3300"/>
              </a:lnSpc>
              <a:buFont typeface="Arial" panose="020B0604020202020204" pitchFamily="34" charset="0"/>
              <a:buChar char="•"/>
            </a:pPr>
            <a:r>
              <a:rPr lang="en-US" altLang="en-US" sz="3600" dirty="0" smtClean="0">
                <a:solidFill>
                  <a:srgbClr val="008000"/>
                </a:solidFill>
                <a:latin typeface="Arial" panose="020B0604020202020204" pitchFamily="34" charset="0"/>
                <a:cs typeface="Arial" panose="020B0604020202020204" pitchFamily="34" charset="0"/>
              </a:rPr>
              <a:t>Can be done up to 3 times for </a:t>
            </a:r>
            <a:r>
              <a:rPr lang="en-US" altLang="en-US" sz="3600" dirty="0" err="1" smtClean="0">
                <a:solidFill>
                  <a:srgbClr val="008000"/>
                </a:solidFill>
                <a:latin typeface="Arial" panose="020B0604020202020204" pitchFamily="34" charset="0"/>
                <a:cs typeface="Arial" panose="020B0604020202020204" pitchFamily="34" charset="0"/>
              </a:rPr>
              <a:t>esp</a:t>
            </a:r>
            <a:r>
              <a:rPr lang="en-US" altLang="en-US" sz="3600" dirty="0" smtClean="0">
                <a:solidFill>
                  <a:srgbClr val="008000"/>
                </a:solidFill>
                <a:latin typeface="Arial" panose="020B0604020202020204" pitchFamily="34" charset="0"/>
                <a:cs typeface="Arial" panose="020B0604020202020204" pitchFamily="34" charset="0"/>
              </a:rPr>
              <a:t> vigorous trees like stone fruits, even into September.</a:t>
            </a:r>
          </a:p>
          <a:p>
            <a:pPr marL="0" indent="0">
              <a:lnSpc>
                <a:spcPts val="3300"/>
              </a:lnSpc>
              <a:buFont typeface="Arial" panose="020B0604020202020204" pitchFamily="34" charset="0"/>
              <a:buChar char="•"/>
            </a:pPr>
            <a:endParaRPr lang="en-US" altLang="en-US" sz="3600" dirty="0">
              <a:solidFill>
                <a:srgbClr val="008000"/>
              </a:solidFill>
              <a:latin typeface="Arial" panose="020B0604020202020204" pitchFamily="34" charset="0"/>
              <a:cs typeface="Arial" panose="020B0604020202020204" pitchFamily="34" charset="0"/>
            </a:endParaRPr>
          </a:p>
          <a:p>
            <a:pPr marL="0" indent="0">
              <a:lnSpc>
                <a:spcPts val="3300"/>
              </a:lnSpc>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Keep in mind the potential for sunburn!</a:t>
            </a:r>
          </a:p>
        </p:txBody>
      </p:sp>
    </p:spTree>
    <p:extLst>
      <p:ext uri="{BB962C8B-B14F-4D97-AF65-F5344CB8AC3E}">
        <p14:creationId xmlns:p14="http://schemas.microsoft.com/office/powerpoint/2010/main" val="35504050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What Is Pruning?</a:t>
            </a:r>
            <a:r>
              <a:rPr lang="en-US" sz="6000" dirty="0" smtClean="0"/>
              <a:t>	</a:t>
            </a:r>
            <a:endParaRPr lang="en-US" sz="6000" dirty="0"/>
          </a:p>
        </p:txBody>
      </p:sp>
      <p:sp>
        <p:nvSpPr>
          <p:cNvPr id="3" name="Content Placeholder 2"/>
          <p:cNvSpPr>
            <a:spLocks noGrp="1"/>
          </p:cNvSpPr>
          <p:nvPr>
            <p:ph idx="1"/>
          </p:nvPr>
        </p:nvSpPr>
        <p:spPr/>
        <p:txBody>
          <a:bodyPr>
            <a:normAutofit/>
          </a:bodyPr>
          <a:lstStyle/>
          <a:p>
            <a:r>
              <a:rPr lang="en-US" sz="3600" b="1" dirty="0" smtClean="0"/>
              <a:t>Trimming and cutting twigs and branches</a:t>
            </a:r>
          </a:p>
          <a:p>
            <a:endParaRPr lang="en-US" sz="3600" b="1" dirty="0" smtClean="0"/>
          </a:p>
          <a:p>
            <a:r>
              <a:rPr lang="en-US" sz="3600" b="1" dirty="0" smtClean="0"/>
              <a:t>Removes dead and living parts</a:t>
            </a:r>
          </a:p>
          <a:p>
            <a:endParaRPr lang="en-US" sz="3600" b="1" dirty="0" smtClean="0"/>
          </a:p>
          <a:p>
            <a:r>
              <a:rPr lang="en-US" sz="3600" b="1" dirty="0" smtClean="0"/>
              <a:t>Then what happens?</a:t>
            </a:r>
            <a:endParaRPr lang="en-US" sz="3600" b="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Special Considerations</a:t>
            </a:r>
            <a:endParaRPr lang="en-US" sz="4000" b="1" dirty="0">
              <a:latin typeface="Arial"/>
              <a:cs typeface="Arial"/>
            </a:endParaRPr>
          </a:p>
        </p:txBody>
      </p:sp>
      <p:sp>
        <p:nvSpPr>
          <p:cNvPr id="3" name="Content Placeholder 2"/>
          <p:cNvSpPr>
            <a:spLocks noGrp="1"/>
          </p:cNvSpPr>
          <p:nvPr>
            <p:ph idx="1"/>
          </p:nvPr>
        </p:nvSpPr>
        <p:spPr/>
        <p:txBody>
          <a:bodyPr/>
          <a:lstStyle/>
          <a:p>
            <a:r>
              <a:rPr lang="en-US" sz="3600" dirty="0" smtClean="0">
                <a:latin typeface="Arial"/>
                <a:cs typeface="Arial"/>
              </a:rPr>
              <a:t>Citrus</a:t>
            </a:r>
          </a:p>
          <a:p>
            <a:r>
              <a:rPr lang="en-US" sz="3600" dirty="0" smtClean="0">
                <a:latin typeface="Arial"/>
                <a:cs typeface="Arial"/>
              </a:rPr>
              <a:t>Overgrown trees</a:t>
            </a:r>
          </a:p>
          <a:p>
            <a:r>
              <a:rPr lang="en-US" sz="3600" dirty="0" smtClean="0">
                <a:latin typeface="Arial"/>
                <a:cs typeface="Arial"/>
              </a:rPr>
              <a:t>Tall trees</a:t>
            </a:r>
          </a:p>
          <a:p>
            <a:r>
              <a:rPr lang="en-US" sz="3600" dirty="0" smtClean="0">
                <a:latin typeface="Arial"/>
                <a:cs typeface="Arial"/>
              </a:rPr>
              <a:t>Other fruit besides pomes and stones</a:t>
            </a:r>
          </a:p>
          <a:p>
            <a:r>
              <a:rPr lang="en-US" sz="3600" dirty="0" smtClean="0">
                <a:latin typeface="Arial"/>
                <a:cs typeface="Arial"/>
              </a:rPr>
              <a:t>Fruit tree shapes</a:t>
            </a:r>
          </a:p>
          <a:p>
            <a:endParaRPr lang="en-US" dirty="0" smtClean="0"/>
          </a:p>
          <a:p>
            <a:endParaRPr lang="en-US" dirty="0"/>
          </a:p>
        </p:txBody>
      </p:sp>
    </p:spTree>
    <p:extLst>
      <p:ext uri="{BB962C8B-B14F-4D97-AF65-F5344CB8AC3E}">
        <p14:creationId xmlns:p14="http://schemas.microsoft.com/office/powerpoint/2010/main" val="22335029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How to Get Started</a:t>
            </a:r>
            <a:r>
              <a:rPr lang="en-US" sz="6000" dirty="0" smtClean="0"/>
              <a:t>	</a:t>
            </a:r>
            <a:endParaRPr lang="en-US" sz="6000" dirty="0"/>
          </a:p>
        </p:txBody>
      </p:sp>
      <p:sp>
        <p:nvSpPr>
          <p:cNvPr id="3" name="Content Placeholder 2"/>
          <p:cNvSpPr>
            <a:spLocks noGrp="1"/>
          </p:cNvSpPr>
          <p:nvPr>
            <p:ph idx="1"/>
          </p:nvPr>
        </p:nvSpPr>
        <p:spPr/>
        <p:txBody>
          <a:bodyPr>
            <a:normAutofit/>
          </a:bodyPr>
          <a:lstStyle/>
          <a:p>
            <a:pPr>
              <a:spcAft>
                <a:spcPts val="1200"/>
              </a:spcAft>
            </a:pPr>
            <a:r>
              <a:rPr lang="en-US" sz="3600" dirty="0" smtClean="0">
                <a:latin typeface="Arial" panose="020B0604020202020204" pitchFamily="34" charset="0"/>
                <a:cs typeface="Arial" panose="020B0604020202020204" pitchFamily="34" charset="0"/>
              </a:rPr>
              <a:t>Don’t be afraid!</a:t>
            </a:r>
          </a:p>
          <a:p>
            <a:pPr>
              <a:spcAft>
                <a:spcPts val="1200"/>
              </a:spcAft>
            </a:pPr>
            <a:r>
              <a:rPr lang="en-US" sz="3600" dirty="0" smtClean="0">
                <a:latin typeface="Arial" panose="020B0604020202020204" pitchFamily="34" charset="0"/>
                <a:cs typeface="Arial" panose="020B0604020202020204" pitchFamily="34" charset="0"/>
              </a:rPr>
              <a:t>Take your time.</a:t>
            </a:r>
          </a:p>
          <a:p>
            <a:pPr>
              <a:spcAft>
                <a:spcPts val="1200"/>
              </a:spcAft>
            </a:pPr>
            <a:r>
              <a:rPr lang="en-US" sz="3600" dirty="0" smtClean="0">
                <a:latin typeface="Arial" panose="020B0604020202020204" pitchFamily="34" charset="0"/>
                <a:cs typeface="Arial" panose="020B0604020202020204" pitchFamily="34" charset="0"/>
              </a:rPr>
              <a:t>The tree WANTS TO GROW!</a:t>
            </a:r>
          </a:p>
          <a:p>
            <a:pPr>
              <a:spcAft>
                <a:spcPts val="1200"/>
              </a:spcAft>
            </a:pPr>
            <a:r>
              <a:rPr lang="en-US" sz="3600" dirty="0" smtClean="0">
                <a:latin typeface="Arial" panose="020B0604020202020204" pitchFamily="34" charset="0"/>
                <a:cs typeface="Arial" panose="020B0604020202020204" pitchFamily="34" charset="0"/>
              </a:rPr>
              <a:t>Follow a plan and steps.</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1881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Basic Steps 1, 2, 3, 4</a:t>
            </a:r>
            <a:endParaRPr lang="en-US" sz="4000" b="1" dirty="0">
              <a:latin typeface="Arial"/>
              <a:cs typeface="Arial"/>
            </a:endParaRPr>
          </a:p>
        </p:txBody>
      </p:sp>
      <p:sp>
        <p:nvSpPr>
          <p:cNvPr id="3" name="Content Placeholder 2"/>
          <p:cNvSpPr>
            <a:spLocks noGrp="1"/>
          </p:cNvSpPr>
          <p:nvPr>
            <p:ph idx="1"/>
          </p:nvPr>
        </p:nvSpPr>
        <p:spPr>
          <a:xfrm>
            <a:off x="457200" y="1600200"/>
            <a:ext cx="8686800" cy="4525963"/>
          </a:xfrm>
        </p:spPr>
        <p:txBody>
          <a:bodyPr>
            <a:noAutofit/>
          </a:bodyPr>
          <a:lstStyle/>
          <a:p>
            <a:pPr marL="514350" indent="-514350">
              <a:buFont typeface="+mj-lt"/>
              <a:buAutoNum type="arabicPeriod"/>
            </a:pPr>
            <a:r>
              <a:rPr lang="en-US" sz="3600" dirty="0" smtClean="0">
                <a:latin typeface="Arial"/>
                <a:cs typeface="Arial"/>
              </a:rPr>
              <a:t>Have a plan.  Mark where and what to prune.</a:t>
            </a:r>
          </a:p>
          <a:p>
            <a:pPr marL="514350" indent="-514350">
              <a:buFont typeface="+mj-lt"/>
              <a:buAutoNum type="arabicPeriod"/>
            </a:pPr>
            <a:endParaRPr lang="en-US" sz="3600" dirty="0" smtClean="0">
              <a:latin typeface="Arial"/>
              <a:cs typeface="Arial"/>
            </a:endParaRPr>
          </a:p>
          <a:p>
            <a:pPr marL="514350" indent="-514350">
              <a:buFont typeface="+mj-lt"/>
              <a:buAutoNum type="arabicPeriod"/>
            </a:pPr>
            <a:r>
              <a:rPr lang="en-US" sz="3600" dirty="0" smtClean="0">
                <a:latin typeface="Arial"/>
                <a:cs typeface="Arial"/>
              </a:rPr>
              <a:t>Remove dead or dying branches.</a:t>
            </a:r>
          </a:p>
          <a:p>
            <a:pPr marL="514350" indent="-514350">
              <a:buFont typeface="+mj-lt"/>
              <a:buAutoNum type="arabicPeriod"/>
            </a:pPr>
            <a:endParaRPr lang="en-US" sz="3600" dirty="0" smtClean="0">
              <a:latin typeface="Arial"/>
              <a:cs typeface="Arial"/>
            </a:endParaRPr>
          </a:p>
          <a:p>
            <a:pPr marL="514350" indent="-514350">
              <a:buFont typeface="+mj-lt"/>
              <a:buAutoNum type="arabicPeriod"/>
            </a:pPr>
            <a:r>
              <a:rPr lang="en-US" sz="3600" dirty="0" smtClean="0">
                <a:latin typeface="Arial"/>
                <a:cs typeface="Arial"/>
              </a:rPr>
              <a:t>Remove broken or diseased branches.</a:t>
            </a:r>
          </a:p>
          <a:p>
            <a:pPr marL="514350" indent="-514350">
              <a:buFont typeface="+mj-lt"/>
              <a:buAutoNum type="arabicPeriod"/>
            </a:pPr>
            <a:endParaRPr lang="en-US" sz="3600" dirty="0" smtClean="0">
              <a:latin typeface="Arial"/>
              <a:cs typeface="Arial"/>
            </a:endParaRPr>
          </a:p>
          <a:p>
            <a:pPr marL="514350" indent="-514350">
              <a:buFont typeface="+mj-lt"/>
              <a:buAutoNum type="arabicPeriod"/>
            </a:pPr>
            <a:r>
              <a:rPr lang="en-US" sz="3600" dirty="0" smtClean="0">
                <a:latin typeface="Arial"/>
                <a:cs typeface="Arial"/>
              </a:rPr>
              <a:t>Remove </a:t>
            </a:r>
            <a:r>
              <a:rPr lang="en-US" sz="3600" dirty="0" err="1" smtClean="0">
                <a:latin typeface="Arial"/>
                <a:cs typeface="Arial"/>
              </a:rPr>
              <a:t>watersprouts</a:t>
            </a:r>
            <a:r>
              <a:rPr lang="en-US" sz="3600" dirty="0" smtClean="0">
                <a:latin typeface="Arial"/>
                <a:cs typeface="Arial"/>
              </a:rPr>
              <a:t> and suckers.</a:t>
            </a:r>
            <a:endParaRPr lang="en-US" sz="3600" dirty="0">
              <a:latin typeface="Arial"/>
              <a:cs typeface="Arial"/>
            </a:endParaRPr>
          </a:p>
        </p:txBody>
      </p:sp>
    </p:spTree>
    <p:extLst>
      <p:ext uri="{BB962C8B-B14F-4D97-AF65-F5344CB8AC3E}">
        <p14:creationId xmlns:p14="http://schemas.microsoft.com/office/powerpoint/2010/main" val="15553461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5, 6, 7</a:t>
            </a:r>
            <a:endParaRPr lang="en-US" sz="4000" b="1" dirty="0">
              <a:latin typeface="Arial"/>
              <a:cs typeface="Arial"/>
            </a:endParaRPr>
          </a:p>
        </p:txBody>
      </p:sp>
      <p:sp>
        <p:nvSpPr>
          <p:cNvPr id="3" name="Content Placeholder 2"/>
          <p:cNvSpPr>
            <a:spLocks noGrp="1"/>
          </p:cNvSpPr>
          <p:nvPr>
            <p:ph idx="1"/>
          </p:nvPr>
        </p:nvSpPr>
        <p:spPr>
          <a:xfrm>
            <a:off x="457199" y="1600200"/>
            <a:ext cx="8686801" cy="4525963"/>
          </a:xfrm>
        </p:spPr>
        <p:txBody>
          <a:bodyPr>
            <a:noAutofit/>
          </a:bodyPr>
          <a:lstStyle/>
          <a:p>
            <a:pPr marL="514350" indent="-514350">
              <a:buAutoNum type="arabicPeriod" startAt="5"/>
            </a:pPr>
            <a:r>
              <a:rPr lang="en-US" sz="3600" dirty="0" smtClean="0">
                <a:latin typeface="Arial"/>
                <a:cs typeface="Arial"/>
              </a:rPr>
              <a:t>Remove crossing and unwanted branches. </a:t>
            </a:r>
          </a:p>
          <a:p>
            <a:pPr marL="0" indent="0">
              <a:buNone/>
            </a:pPr>
            <a:r>
              <a:rPr lang="en-US" sz="3600" dirty="0" smtClean="0">
                <a:latin typeface="Arial"/>
                <a:cs typeface="Arial"/>
              </a:rPr>
              <a:t>    Look for narrow/weak branch angles.</a:t>
            </a:r>
          </a:p>
          <a:p>
            <a:pPr marL="514350" indent="-514350">
              <a:buAutoNum type="arabicPeriod" startAt="6"/>
            </a:pPr>
            <a:r>
              <a:rPr lang="en-US" sz="3600" dirty="0" smtClean="0">
                <a:latin typeface="Arial"/>
                <a:cs typeface="Arial"/>
              </a:rPr>
              <a:t>Open up and shape the tree.</a:t>
            </a:r>
          </a:p>
          <a:p>
            <a:pPr marL="0" indent="0">
              <a:buNone/>
            </a:pPr>
            <a:r>
              <a:rPr lang="en-US" sz="3600" dirty="0">
                <a:latin typeface="Arial"/>
                <a:cs typeface="Arial"/>
              </a:rPr>
              <a:t> </a:t>
            </a:r>
            <a:r>
              <a:rPr lang="en-US" sz="3600" dirty="0" smtClean="0">
                <a:latin typeface="Arial"/>
                <a:cs typeface="Arial"/>
              </a:rPr>
              <a:t>  </a:t>
            </a:r>
            <a:r>
              <a:rPr lang="en-US" sz="3600" dirty="0">
                <a:latin typeface="Arial"/>
                <a:cs typeface="Arial"/>
              </a:rPr>
              <a:t> </a:t>
            </a:r>
            <a:r>
              <a:rPr lang="en-US" sz="3600" dirty="0" smtClean="0">
                <a:latin typeface="Arial"/>
                <a:cs typeface="Arial"/>
              </a:rPr>
              <a:t> Make thinning cuts first, then heading </a:t>
            </a:r>
          </a:p>
          <a:p>
            <a:pPr marL="0" indent="0">
              <a:buNone/>
            </a:pPr>
            <a:r>
              <a:rPr lang="en-US" sz="3600" dirty="0" smtClean="0">
                <a:latin typeface="Arial"/>
                <a:cs typeface="Arial"/>
              </a:rPr>
              <a:t>     cuts.       </a:t>
            </a:r>
          </a:p>
          <a:p>
            <a:pPr marL="0" indent="0">
              <a:buNone/>
            </a:pPr>
            <a:r>
              <a:rPr lang="en-US" sz="3600" dirty="0" smtClean="0">
                <a:latin typeface="Arial"/>
                <a:cs typeface="Arial"/>
              </a:rPr>
              <a:t>7.  Head back to an outside bud.     </a:t>
            </a:r>
            <a:endParaRPr lang="en-US" sz="3600" dirty="0">
              <a:latin typeface="Arial"/>
              <a:cs typeface="Arial"/>
            </a:endParaRPr>
          </a:p>
        </p:txBody>
      </p:sp>
    </p:spTree>
    <p:extLst>
      <p:ext uri="{BB962C8B-B14F-4D97-AF65-F5344CB8AC3E}">
        <p14:creationId xmlns:p14="http://schemas.microsoft.com/office/powerpoint/2010/main" val="31287228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 . . </a:t>
            </a:r>
            <a:endParaRPr lang="en-US" dirty="0"/>
          </a:p>
        </p:txBody>
      </p:sp>
      <p:sp>
        <p:nvSpPr>
          <p:cNvPr id="3" name="Content Placeholder 2"/>
          <p:cNvSpPr>
            <a:spLocks noGrp="1"/>
          </p:cNvSpPr>
          <p:nvPr>
            <p:ph idx="1"/>
          </p:nvPr>
        </p:nvSpPr>
        <p:spPr>
          <a:xfrm>
            <a:off x="457200" y="1417638"/>
            <a:ext cx="8229600" cy="4525963"/>
          </a:xfrm>
        </p:spPr>
        <p:txBody>
          <a:bodyPr/>
          <a:lstStyle/>
          <a:p>
            <a:pPr marL="344488" indent="-344488">
              <a:buNone/>
            </a:pPr>
            <a:endParaRPr lang="en-US" altLang="en-US" b="1" dirty="0" smtClean="0"/>
          </a:p>
          <a:p>
            <a:pPr marL="344488" indent="-344488">
              <a:buNone/>
            </a:pPr>
            <a:r>
              <a:rPr lang="en-US" altLang="en-US" sz="3600" dirty="0" smtClean="0">
                <a:latin typeface="Arial" panose="020B0604020202020204" pitchFamily="34" charset="0"/>
                <a:cs typeface="Arial" panose="020B0604020202020204" pitchFamily="34" charset="0"/>
              </a:rPr>
              <a:t>Trees needs lots of leaves to generate new growth and fruit</a:t>
            </a:r>
          </a:p>
          <a:p>
            <a:pPr marL="344488" indent="-344488">
              <a:buNone/>
            </a:pPr>
            <a:endParaRPr lang="en-US" altLang="en-US" sz="3600" dirty="0" smtClean="0">
              <a:latin typeface="Arial" panose="020B0604020202020204" pitchFamily="34" charset="0"/>
              <a:cs typeface="Arial" panose="020B0604020202020204" pitchFamily="34" charset="0"/>
            </a:endParaRPr>
          </a:p>
          <a:p>
            <a:pPr marL="344488" indent="-344488">
              <a:buNone/>
            </a:pPr>
            <a:r>
              <a:rPr lang="en-US" sz="3600" dirty="0" smtClean="0">
                <a:latin typeface="Arial" panose="020B0604020202020204" pitchFamily="34" charset="0"/>
                <a:cs typeface="Arial" panose="020B0604020202020204" pitchFamily="34" charset="0"/>
              </a:rPr>
              <a:t>Stop frequently and LOOK!</a:t>
            </a:r>
          </a:p>
          <a:p>
            <a:endParaRPr lang="en-US" sz="3600" dirty="0">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latin typeface="Arial"/>
                <a:cs typeface="Arial"/>
              </a:rPr>
              <a:t>And a few “Rules”</a:t>
            </a:r>
            <a:endParaRPr lang="en-US" sz="4000" b="1" dirty="0">
              <a:latin typeface="Arial"/>
              <a:cs typeface="Arial"/>
            </a:endParaRPr>
          </a:p>
        </p:txBody>
      </p:sp>
      <p:sp>
        <p:nvSpPr>
          <p:cNvPr id="3" name="Content Placeholder 2"/>
          <p:cNvSpPr>
            <a:spLocks noGrp="1"/>
          </p:cNvSpPr>
          <p:nvPr>
            <p:ph idx="1"/>
          </p:nvPr>
        </p:nvSpPr>
        <p:spPr>
          <a:xfrm>
            <a:off x="92765" y="1143000"/>
            <a:ext cx="9051235" cy="5225458"/>
          </a:xfrm>
        </p:spPr>
        <p:txBody>
          <a:bodyPr>
            <a:noAutofit/>
          </a:bodyPr>
          <a:lstStyle/>
          <a:p>
            <a:r>
              <a:rPr lang="en-US" sz="3600" dirty="0" smtClean="0">
                <a:latin typeface="Arial" panose="020B0604020202020204" pitchFamily="34" charset="0"/>
                <a:cs typeface="Arial" panose="020B0604020202020204" pitchFamily="34" charset="0"/>
              </a:rPr>
              <a:t>Work from large to small (can be scary!)</a:t>
            </a:r>
          </a:p>
          <a:p>
            <a:r>
              <a:rPr lang="en-US" sz="3600" dirty="0" smtClean="0">
                <a:latin typeface="Arial" panose="020B0604020202020204" pitchFamily="34" charset="0"/>
                <a:cs typeface="Arial" panose="020B0604020202020204" pitchFamily="34" charset="0"/>
              </a:rPr>
              <a:t>When heading back, consider where the bud faces</a:t>
            </a:r>
          </a:p>
          <a:p>
            <a:r>
              <a:rPr lang="en-US" sz="3600" dirty="0" smtClean="0">
                <a:latin typeface="Arial" panose="020B0604020202020204" pitchFamily="34" charset="0"/>
                <a:cs typeface="Arial" panose="020B0604020202020204" pitchFamily="34" charset="0"/>
              </a:rPr>
              <a:t>When thinning, cut just outside the branch collar</a:t>
            </a:r>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Never leave a </a:t>
            </a:r>
            <a:r>
              <a:rPr lang="en-US" sz="3600" dirty="0" smtClean="0">
                <a:latin typeface="Arial" panose="020B0604020202020204" pitchFamily="34" charset="0"/>
                <a:cs typeface="Arial" panose="020B0604020202020204" pitchFamily="34" charset="0"/>
              </a:rPr>
              <a:t>stub</a:t>
            </a:r>
          </a:p>
          <a:p>
            <a:r>
              <a:rPr lang="en-US" sz="3600" dirty="0" smtClean="0">
                <a:latin typeface="Arial" panose="020B0604020202020204" pitchFamily="34" charset="0"/>
                <a:cs typeface="Arial" panose="020B0604020202020204" pitchFamily="34" charset="0"/>
              </a:rPr>
              <a:t>DO NOT paint or seal the pruning cut, no matter what size (Tree will heal itself!)</a:t>
            </a:r>
            <a:endParaRPr lang="en-US" sz="3600" dirty="0">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Review:  Four Questions</a:t>
            </a:r>
            <a:endParaRPr lang="en-US" sz="4000" b="1" dirty="0">
              <a:latin typeface="Arial"/>
              <a:cs typeface="Arial"/>
            </a:endParaRPr>
          </a:p>
        </p:txBody>
      </p:sp>
      <p:sp>
        <p:nvSpPr>
          <p:cNvPr id="3" name="Content Placeholder 2"/>
          <p:cNvSpPr>
            <a:spLocks noGrp="1"/>
          </p:cNvSpPr>
          <p:nvPr>
            <p:ph idx="1"/>
          </p:nvPr>
        </p:nvSpPr>
        <p:spPr>
          <a:xfrm>
            <a:off x="457200" y="1881809"/>
            <a:ext cx="8229600" cy="4638261"/>
          </a:xfrm>
        </p:spPr>
        <p:txBody>
          <a:bodyPr>
            <a:noAutofit/>
          </a:bodyPr>
          <a:lstStyle/>
          <a:p>
            <a:r>
              <a:rPr lang="en-US" sz="3600" dirty="0" smtClean="0">
                <a:latin typeface="Arial"/>
                <a:cs typeface="Arial"/>
              </a:rPr>
              <a:t>What is pruning?</a:t>
            </a:r>
          </a:p>
          <a:p>
            <a:pPr marL="0" indent="0">
              <a:buNone/>
            </a:pPr>
            <a:endParaRPr lang="en-US" sz="3600" dirty="0" smtClean="0">
              <a:latin typeface="Arial"/>
              <a:cs typeface="Arial"/>
            </a:endParaRPr>
          </a:p>
          <a:p>
            <a:r>
              <a:rPr lang="en-US" sz="3600" dirty="0" smtClean="0">
                <a:latin typeface="Arial"/>
                <a:cs typeface="Arial"/>
              </a:rPr>
              <a:t>Why are trees pruned?</a:t>
            </a:r>
          </a:p>
          <a:p>
            <a:endParaRPr lang="en-US" sz="3600" dirty="0" smtClean="0">
              <a:latin typeface="Arial"/>
              <a:cs typeface="Arial"/>
            </a:endParaRPr>
          </a:p>
          <a:p>
            <a:r>
              <a:rPr lang="en-US" sz="3600" dirty="0" smtClean="0">
                <a:latin typeface="Arial"/>
                <a:cs typeface="Arial"/>
              </a:rPr>
              <a:t>When is the right time to prune?</a:t>
            </a:r>
          </a:p>
          <a:p>
            <a:endParaRPr lang="en-US" sz="3600" dirty="0" smtClean="0">
              <a:latin typeface="Arial"/>
              <a:cs typeface="Arial"/>
            </a:endParaRPr>
          </a:p>
          <a:p>
            <a:r>
              <a:rPr lang="en-US" sz="3600" dirty="0" smtClean="0">
                <a:latin typeface="Arial"/>
                <a:cs typeface="Arial"/>
              </a:rPr>
              <a:t>How to do it right?</a:t>
            </a:r>
            <a:endParaRPr lang="en-US" sz="3600" dirty="0">
              <a:latin typeface="Arial"/>
              <a:cs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1387" y="1797828"/>
            <a:ext cx="2667165" cy="3494103"/>
          </a:xfrm>
        </p:spPr>
      </p:pic>
    </p:spTree>
    <p:extLst>
      <p:ext uri="{BB962C8B-B14F-4D97-AF65-F5344CB8AC3E}">
        <p14:creationId xmlns:p14="http://schemas.microsoft.com/office/powerpoint/2010/main" val="13150705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a:cs typeface="Arial"/>
              </a:rPr>
              <a:t>Staking</a:t>
            </a:r>
            <a:endParaRPr lang="en-US" sz="4000" b="1" dirty="0">
              <a:latin typeface="Arial"/>
              <a:cs typeface="Arial"/>
            </a:endParaRPr>
          </a:p>
        </p:txBody>
      </p:sp>
      <p:sp>
        <p:nvSpPr>
          <p:cNvPr id="5" name="Text Placeholder 4"/>
          <p:cNvSpPr>
            <a:spLocks noGrp="1"/>
          </p:cNvSpPr>
          <p:nvPr>
            <p:ph type="body" idx="1"/>
          </p:nvPr>
        </p:nvSpPr>
        <p:spPr/>
        <p:txBody>
          <a:bodyPr>
            <a:noAutofit/>
          </a:bodyPr>
          <a:lstStyle/>
          <a:p>
            <a:pPr algn="ctr"/>
            <a:r>
              <a:rPr lang="en-US" sz="3600" b="0" dirty="0" smtClean="0">
                <a:latin typeface="Arial"/>
                <a:cs typeface="Arial"/>
              </a:rPr>
              <a:t>Before</a:t>
            </a:r>
            <a:endParaRPr lang="en-US" sz="3600" b="0" dirty="0">
              <a:latin typeface="Arial"/>
              <a:cs typeface="Arial"/>
            </a:endParaRPr>
          </a:p>
        </p:txBody>
      </p:sp>
      <p:pic>
        <p:nvPicPr>
          <p:cNvPr id="9" name="Content Placeholder 8" descr="Before Staking.JPG"/>
          <p:cNvPicPr>
            <a:picLocks noGrp="1" noChangeAspect="1"/>
          </p:cNvPicPr>
          <p:nvPr>
            <p:ph sz="half" idx="2"/>
          </p:nvPr>
        </p:nvPicPr>
        <p:blipFill>
          <a:blip r:embed="rId2">
            <a:extLst>
              <a:ext uri="{28A0092B-C50C-407E-A947-70E740481C1C}">
                <a14:useLocalDpi xmlns:a14="http://schemas.microsoft.com/office/drawing/2010/main" val="0"/>
              </a:ext>
            </a:extLst>
          </a:blip>
          <a:srcRect t="13325" b="13325"/>
          <a:stretch>
            <a:fillRect/>
          </a:stretch>
        </p:blipFill>
        <p:spPr/>
      </p:pic>
      <p:sp>
        <p:nvSpPr>
          <p:cNvPr id="7" name="Text Placeholder 6"/>
          <p:cNvSpPr>
            <a:spLocks noGrp="1"/>
          </p:cNvSpPr>
          <p:nvPr>
            <p:ph type="body" sz="quarter" idx="3"/>
          </p:nvPr>
        </p:nvSpPr>
        <p:spPr>
          <a:xfrm>
            <a:off x="4927284" y="1535113"/>
            <a:ext cx="3359650" cy="639762"/>
          </a:xfrm>
        </p:spPr>
        <p:txBody>
          <a:bodyPr>
            <a:noAutofit/>
          </a:bodyPr>
          <a:lstStyle/>
          <a:p>
            <a:pPr algn="ctr"/>
            <a:r>
              <a:rPr lang="en-US" sz="3600" b="0" dirty="0" smtClean="0">
                <a:latin typeface="Arial"/>
                <a:cs typeface="Arial"/>
              </a:rPr>
              <a:t>After</a:t>
            </a:r>
            <a:endParaRPr lang="en-US" sz="3600" b="0" dirty="0">
              <a:latin typeface="Arial"/>
              <a:cs typeface="Arial"/>
            </a:endParaRPr>
          </a:p>
        </p:txBody>
      </p:sp>
      <p:pic>
        <p:nvPicPr>
          <p:cNvPr id="10" name="Content Placeholder 9" descr="After Staking.JPG"/>
          <p:cNvPicPr>
            <a:picLocks noGrp="1" noChangeAspect="1"/>
          </p:cNvPicPr>
          <p:nvPr>
            <p:ph sz="quarter" idx="4"/>
          </p:nvPr>
        </p:nvPicPr>
        <p:blipFill>
          <a:blip r:embed="rId3">
            <a:extLst>
              <a:ext uri="{28A0092B-C50C-407E-A947-70E740481C1C}">
                <a14:useLocalDpi xmlns:a14="http://schemas.microsoft.com/office/drawing/2010/main" val="0"/>
              </a:ext>
            </a:extLst>
          </a:blip>
          <a:srcRect t="13340" b="13340"/>
          <a:stretch>
            <a:fillRect/>
          </a:stretch>
        </p:blipFill>
        <p:spPr/>
      </p:pic>
    </p:spTree>
    <p:extLst>
      <p:ext uri="{BB962C8B-B14F-4D97-AF65-F5344CB8AC3E}">
        <p14:creationId xmlns:p14="http://schemas.microsoft.com/office/powerpoint/2010/main" val="34827930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Creating that Horizontal Branch</a:t>
            </a:r>
            <a:endParaRPr lang="en-US" sz="4000" dirty="0"/>
          </a:p>
        </p:txBody>
      </p:sp>
      <p:sp>
        <p:nvSpPr>
          <p:cNvPr id="3" name="Text Placeholder 2"/>
          <p:cNvSpPr>
            <a:spLocks noGrp="1"/>
          </p:cNvSpPr>
          <p:nvPr>
            <p:ph type="body" idx="1"/>
          </p:nvPr>
        </p:nvSpPr>
        <p:spPr/>
        <p:txBody>
          <a:bodyPr>
            <a:noAutofit/>
          </a:bodyPr>
          <a:lstStyle/>
          <a:p>
            <a:pPr algn="ctr"/>
            <a:r>
              <a:rPr lang="en-US" sz="3600" b="0" dirty="0" err="1" smtClean="0">
                <a:latin typeface="Arial"/>
                <a:cs typeface="Arial"/>
              </a:rPr>
              <a:t>Bungie</a:t>
            </a:r>
            <a:endParaRPr lang="en-US" sz="3600" b="0" dirty="0">
              <a:latin typeface="Arial"/>
              <a:cs typeface="Arial"/>
            </a:endParaRPr>
          </a:p>
        </p:txBody>
      </p:sp>
      <p:pic>
        <p:nvPicPr>
          <p:cNvPr id="7" name="Content Placeholder 6" descr="Bungy cords.JPG"/>
          <p:cNvPicPr>
            <a:picLocks noGrp="1" noChangeAspect="1"/>
          </p:cNvPicPr>
          <p:nvPr>
            <p:ph sz="half" idx="2"/>
          </p:nvPr>
        </p:nvPicPr>
        <p:blipFill>
          <a:blip r:embed="rId2">
            <a:extLst>
              <a:ext uri="{28A0092B-C50C-407E-A947-70E740481C1C}">
                <a14:useLocalDpi xmlns:a14="http://schemas.microsoft.com/office/drawing/2010/main" val="0"/>
              </a:ext>
            </a:extLst>
          </a:blip>
          <a:srcRect l="21242" r="21242"/>
          <a:stretch>
            <a:fillRect/>
          </a:stretch>
        </p:blipFill>
        <p:spPr>
          <a:xfrm rot="5400000">
            <a:off x="457200" y="2174875"/>
            <a:ext cx="4040188" cy="3951288"/>
          </a:xfrm>
        </p:spPr>
      </p:pic>
      <p:sp>
        <p:nvSpPr>
          <p:cNvPr id="5" name="Text Placeholder 4"/>
          <p:cNvSpPr>
            <a:spLocks noGrp="1"/>
          </p:cNvSpPr>
          <p:nvPr>
            <p:ph type="body" sz="quarter" idx="3"/>
          </p:nvPr>
        </p:nvSpPr>
        <p:spPr/>
        <p:txBody>
          <a:bodyPr>
            <a:noAutofit/>
          </a:bodyPr>
          <a:lstStyle/>
          <a:p>
            <a:pPr algn="ctr"/>
            <a:r>
              <a:rPr lang="en-US" sz="3600" b="0" dirty="0" smtClean="0">
                <a:latin typeface="Arial"/>
                <a:cs typeface="Arial"/>
              </a:rPr>
              <a:t>Wedge</a:t>
            </a:r>
            <a:endParaRPr lang="en-US" sz="3600" b="0" dirty="0">
              <a:latin typeface="Arial"/>
              <a:cs typeface="Arial"/>
            </a:endParaRPr>
          </a:p>
        </p:txBody>
      </p:sp>
      <p:pic>
        <p:nvPicPr>
          <p:cNvPr id="8" name="Content Placeholder 7" descr="Wedge.JPG"/>
          <p:cNvPicPr>
            <a:picLocks noGrp="1" noChangeAspect="1"/>
          </p:cNvPicPr>
          <p:nvPr>
            <p:ph sz="quarter" idx="4"/>
          </p:nvPr>
        </p:nvPicPr>
        <p:blipFill>
          <a:blip r:embed="rId3">
            <a:extLst>
              <a:ext uri="{28A0092B-C50C-407E-A947-70E740481C1C}">
                <a14:useLocalDpi xmlns:a14="http://schemas.microsoft.com/office/drawing/2010/main" val="0"/>
              </a:ext>
            </a:extLst>
          </a:blip>
          <a:srcRect t="13340" b="13340"/>
          <a:stretch>
            <a:fillRect/>
          </a:stretch>
        </p:blipFill>
        <p:spPr/>
      </p:pic>
    </p:spTree>
    <p:extLst>
      <p:ext uri="{BB962C8B-B14F-4D97-AF65-F5344CB8AC3E}">
        <p14:creationId xmlns:p14="http://schemas.microsoft.com/office/powerpoint/2010/main" val="4012956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52400"/>
            <a:ext cx="9144000" cy="990600"/>
          </a:xfrm>
        </p:spPr>
        <p:txBody>
          <a:bodyPr>
            <a:normAutofit/>
          </a:bodyPr>
          <a:lstStyle/>
          <a:p>
            <a:pPr eaLnBrk="1" hangingPunct="1"/>
            <a:r>
              <a:rPr lang="en-US" altLang="en-US" sz="4000" b="1" dirty="0" smtClean="0">
                <a:latin typeface="Arial"/>
                <a:cs typeface="Arial"/>
              </a:rPr>
              <a:t>Why Do We Prune?</a:t>
            </a:r>
          </a:p>
        </p:txBody>
      </p:sp>
      <p:sp>
        <p:nvSpPr>
          <p:cNvPr id="6147" name="Rectangle 3"/>
          <p:cNvSpPr>
            <a:spLocks noGrp="1" noChangeArrowheads="1"/>
          </p:cNvSpPr>
          <p:nvPr>
            <p:ph type="body" idx="1"/>
          </p:nvPr>
        </p:nvSpPr>
        <p:spPr>
          <a:xfrm>
            <a:off x="228600" y="1444487"/>
            <a:ext cx="8458200" cy="5261113"/>
          </a:xfrm>
        </p:spPr>
        <p:txBody>
          <a:bodyPr>
            <a:noAutofit/>
          </a:bodyPr>
          <a:lstStyle/>
          <a:p>
            <a:pPr eaLnBrk="1" hangingPunct="1">
              <a:spcBef>
                <a:spcPct val="3000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(Re)establish a sound structure</a:t>
            </a:r>
          </a:p>
          <a:p>
            <a:pPr eaLnBrk="1" hangingPunct="1">
              <a:spcBef>
                <a:spcPct val="3000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Tree health (air circulation, balance)</a:t>
            </a:r>
          </a:p>
          <a:p>
            <a:pPr eaLnBrk="1" hangingPunct="1">
              <a:spcBef>
                <a:spcPct val="3000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Optimize fruit production (light, fruitwood/fruit load)</a:t>
            </a:r>
          </a:p>
          <a:p>
            <a:pPr eaLnBrk="1" hangingPunct="1">
              <a:spcBef>
                <a:spcPct val="3000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Control tree height/bring down tall trees</a:t>
            </a:r>
          </a:p>
          <a:p>
            <a:pPr eaLnBrk="1" hangingPunct="1">
              <a:spcBef>
                <a:spcPct val="30000"/>
              </a:spcBef>
              <a:buFont typeface="Arial" panose="020B0604020202020204" pitchFamily="34" charset="0"/>
              <a:buChar char="•"/>
            </a:pPr>
            <a:r>
              <a:rPr lang="en-US" altLang="en-US" sz="3600" dirty="0" smtClean="0">
                <a:latin typeface="Arial" panose="020B0604020202020204" pitchFamily="34" charset="0"/>
                <a:cs typeface="Arial" panose="020B0604020202020204" pitchFamily="34" charset="0"/>
              </a:rPr>
              <a:t>Revitalize tree</a:t>
            </a:r>
          </a:p>
        </p:txBody>
      </p:sp>
    </p:spTree>
    <p:extLst>
      <p:ext uri="{BB962C8B-B14F-4D97-AF65-F5344CB8AC3E}">
        <p14:creationId xmlns:p14="http://schemas.microsoft.com/office/powerpoint/2010/main" val="29726008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a:cs typeface="Arial"/>
              </a:rPr>
              <a:t>Before we leave today . . . </a:t>
            </a:r>
            <a:endParaRPr lang="en-US" sz="4000" b="1" dirty="0">
              <a:latin typeface="Arial"/>
              <a:cs typeface="Arial"/>
            </a:endParaRPr>
          </a:p>
        </p:txBody>
      </p:sp>
      <p:sp>
        <p:nvSpPr>
          <p:cNvPr id="5" name="Content Placeholder 4"/>
          <p:cNvSpPr>
            <a:spLocks noGrp="1"/>
          </p:cNvSpPr>
          <p:nvPr>
            <p:ph idx="1"/>
          </p:nvPr>
        </p:nvSpPr>
        <p:spPr/>
        <p:txBody>
          <a:bodyPr/>
          <a:lstStyle/>
          <a:p>
            <a:endParaRPr lang="en-US" dirty="0" smtClean="0"/>
          </a:p>
          <a:p>
            <a:endParaRPr lang="en-US" dirty="0"/>
          </a:p>
          <a:p>
            <a:r>
              <a:rPr lang="en-US" dirty="0">
                <a:hlinkClick r:id="rId3"/>
              </a:rPr>
              <a:t>http://ucanr.edu/sites/ucmgnapa</a:t>
            </a:r>
            <a:r>
              <a:rPr lang="en-US" dirty="0" smtClean="0">
                <a:hlinkClick r:id="rId3"/>
              </a:rPr>
              <a:t>/</a:t>
            </a:r>
            <a:endParaRPr lang="en-US" dirty="0" smtClean="0"/>
          </a:p>
          <a:p>
            <a:endParaRPr lang="en-US" dirty="0"/>
          </a:p>
          <a:p>
            <a:r>
              <a:rPr lang="en-US" dirty="0" smtClean="0"/>
              <a:t>Let’s have a look at what UCCE has to offer!</a:t>
            </a:r>
            <a:endParaRPr lang="en-US" dirty="0"/>
          </a:p>
        </p:txBody>
      </p:sp>
    </p:spTree>
    <p:extLst>
      <p:ext uri="{BB962C8B-B14F-4D97-AF65-F5344CB8AC3E}">
        <p14:creationId xmlns:p14="http://schemas.microsoft.com/office/powerpoint/2010/main" val="197356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How To Reach Us</a:t>
            </a:r>
            <a:endParaRPr lang="en-US" sz="4000" b="1" dirty="0">
              <a:latin typeface="Arial"/>
              <a:cs typeface="Arial"/>
            </a:endParaRPr>
          </a:p>
        </p:txBody>
      </p:sp>
      <p:sp>
        <p:nvSpPr>
          <p:cNvPr id="3" name="Content Placeholder 2"/>
          <p:cNvSpPr>
            <a:spLocks noGrp="1"/>
          </p:cNvSpPr>
          <p:nvPr>
            <p:ph idx="1"/>
          </p:nvPr>
        </p:nvSpPr>
        <p:spPr>
          <a:xfrm>
            <a:off x="114300" y="1295400"/>
            <a:ext cx="8894618" cy="1219199"/>
          </a:xfrm>
        </p:spPr>
        <p:txBody>
          <a:bodyPr>
            <a:normAutofit fontScale="25000" lnSpcReduction="20000"/>
          </a:bodyPr>
          <a:lstStyle/>
          <a:p>
            <a:endParaRPr lang="en-US" sz="12800" b="1" dirty="0" smtClean="0">
              <a:solidFill>
                <a:srgbClr val="FF0000"/>
              </a:solidFill>
            </a:endParaRPr>
          </a:p>
          <a:p>
            <a:r>
              <a:rPr lang="en-US" sz="14400" b="1" dirty="0" smtClean="0">
                <a:solidFill>
                  <a:srgbClr val="FF0000"/>
                </a:solidFill>
              </a:rPr>
              <a:t>Internet Search:  </a:t>
            </a:r>
            <a:r>
              <a:rPr lang="en-US" sz="14400" b="1" u="sng" dirty="0" smtClean="0">
                <a:solidFill>
                  <a:srgbClr val="FF0000"/>
                </a:solidFill>
              </a:rPr>
              <a:t>“Napa Master Gardeners”</a:t>
            </a:r>
          </a:p>
          <a:p>
            <a:pPr>
              <a:buNone/>
            </a:pPr>
            <a:endParaRPr lang="en-US" sz="2800" dirty="0"/>
          </a:p>
          <a:p>
            <a:pPr>
              <a:buNone/>
            </a:pPr>
            <a:endParaRPr lang="en-US" sz="2800" dirty="0"/>
          </a:p>
          <a:p>
            <a:endParaRPr lang="en-US" sz="12800" dirty="0" smtClean="0"/>
          </a:p>
          <a:p>
            <a:pPr>
              <a:buNone/>
            </a:pPr>
            <a:endParaRPr lang="en-US" sz="12800" dirty="0"/>
          </a:p>
          <a:p>
            <a:pPr>
              <a:buNone/>
            </a:pPr>
            <a:r>
              <a:rPr lang="en-US" sz="2800" dirty="0" smtClean="0"/>
              <a:t>     </a:t>
            </a:r>
          </a:p>
          <a:p>
            <a:pPr>
              <a:buNone/>
            </a:pPr>
            <a:endParaRPr lang="en-US" sz="2800" dirty="0" smtClean="0"/>
          </a:p>
          <a:p>
            <a:pPr>
              <a:buNone/>
            </a:pPr>
            <a:r>
              <a:rPr lang="en-US" sz="2800" dirty="0" smtClean="0"/>
              <a:t>                                    </a:t>
            </a:r>
          </a:p>
          <a:p>
            <a:pPr>
              <a:buNone/>
            </a:pPr>
            <a:endParaRPr lang="en-US" sz="2800" dirty="0" smtClean="0"/>
          </a:p>
          <a:p>
            <a:endParaRPr lang="en-US" sz="2800" dirty="0"/>
          </a:p>
        </p:txBody>
      </p:sp>
      <p:sp>
        <p:nvSpPr>
          <p:cNvPr id="4" name="Slide Number Placeholder 3"/>
          <p:cNvSpPr>
            <a:spLocks noGrp="1"/>
          </p:cNvSpPr>
          <p:nvPr>
            <p:ph type="sldNum" sz="quarter" idx="10"/>
          </p:nvPr>
        </p:nvSpPr>
        <p:spPr/>
        <p:txBody>
          <a:bodyPr/>
          <a:lstStyle/>
          <a:p>
            <a:fld id="{5BF1BF7E-5D57-4739-AD0F-6C386FF70381}" type="slidenum">
              <a:rPr lang="en-US" smtClean="0"/>
              <a:pPr/>
              <a:t>71</a:t>
            </a:fld>
            <a:endParaRPr lang="en-US"/>
          </a:p>
        </p:txBody>
      </p:sp>
      <p:pic>
        <p:nvPicPr>
          <p:cNvPr id="11" name="Picture 10"/>
          <p:cNvPicPr/>
          <p:nvPr/>
        </p:nvPicPr>
        <p:blipFill>
          <a:blip r:embed="rId3" cstate="print"/>
          <a:srcRect/>
          <a:stretch>
            <a:fillRect/>
          </a:stretch>
        </p:blipFill>
        <p:spPr bwMode="auto">
          <a:xfrm>
            <a:off x="1425466" y="2438400"/>
            <a:ext cx="3854668" cy="4469525"/>
          </a:xfrm>
          <a:prstGeom prst="rect">
            <a:avLst/>
          </a:prstGeom>
          <a:noFill/>
          <a:ln w="9525">
            <a:noFill/>
            <a:miter lim="800000"/>
            <a:headEnd/>
            <a:tailEnd/>
          </a:ln>
        </p:spPr>
      </p:pic>
      <p:sp>
        <p:nvSpPr>
          <p:cNvPr id="1031" name="Text Box 7"/>
          <p:cNvSpPr txBox="1">
            <a:spLocks noChangeArrowheads="1"/>
          </p:cNvSpPr>
          <p:nvPr/>
        </p:nvSpPr>
        <p:spPr bwMode="auto">
          <a:xfrm>
            <a:off x="5294585" y="4035970"/>
            <a:ext cx="3352800" cy="4349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Calibri" pitchFamily="34" charset="0"/>
                <a:cs typeface="Arial" pitchFamily="34" charset="0"/>
              </a:rPr>
              <a:t>Select Garden Questions</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a:stCxn id="1031" idx="1"/>
          </p:cNvCxnSpPr>
          <p:nvPr/>
        </p:nvCxnSpPr>
        <p:spPr bwMode="auto">
          <a:xfrm flipH="1">
            <a:off x="3352800" y="4332288"/>
            <a:ext cx="990600" cy="87312"/>
          </a:xfrm>
          <a:prstGeom prst="straightConnector1">
            <a:avLst/>
          </a:prstGeom>
          <a:noFill/>
          <a:ln w="9525" cap="flat" cmpd="sng" algn="ctr">
            <a:noFill/>
            <a:prstDash val="solid"/>
            <a:round/>
            <a:headEnd type="none" w="med" len="med"/>
            <a:tailEnd type="arrow"/>
          </a:ln>
          <a:effectLst/>
        </p:spPr>
      </p:cxnSp>
      <p:cxnSp>
        <p:nvCxnSpPr>
          <p:cNvPr id="1032" name="AutoShape 8"/>
          <p:cNvCxnSpPr>
            <a:cxnSpLocks noChangeShapeType="1"/>
          </p:cNvCxnSpPr>
          <p:nvPr/>
        </p:nvCxnSpPr>
        <p:spPr bwMode="auto">
          <a:xfrm flipH="1">
            <a:off x="3732485" y="4253458"/>
            <a:ext cx="1600199" cy="0"/>
          </a:xfrm>
          <a:prstGeom prst="straightConnector1">
            <a:avLst/>
          </a:prstGeom>
          <a:noFill/>
          <a:ln w="38100">
            <a:solidFill>
              <a:srgbClr val="000000"/>
            </a:solidFill>
            <a:round/>
            <a:headEnd/>
            <a:tailEnd type="triangle" w="med" len="med"/>
          </a:ln>
        </p:spPr>
      </p:cxnSp>
    </p:spTree>
    <p:extLst>
      <p:ext uri="{BB962C8B-B14F-4D97-AF65-F5344CB8AC3E}">
        <p14:creationId xmlns:p14="http://schemas.microsoft.com/office/powerpoint/2010/main" val="28549069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0547" y="1600200"/>
            <a:ext cx="3482905" cy="4525963"/>
          </a:xfrm>
        </p:spPr>
      </p:pic>
    </p:spTree>
    <p:extLst>
      <p:ext uri="{BB962C8B-B14F-4D97-AF65-F5344CB8AC3E}">
        <p14:creationId xmlns:p14="http://schemas.microsoft.com/office/powerpoint/2010/main" val="34945458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64974"/>
          </a:xfrm>
        </p:spPr>
        <p:txBody>
          <a:bodyPr>
            <a:normAutofit/>
          </a:bodyPr>
          <a:lstStyle/>
          <a:p>
            <a:r>
              <a:rPr lang="en-US" sz="6000" dirty="0" smtClean="0"/>
              <a:t>YOUR Questions</a:t>
            </a:r>
            <a:endParaRPr lang="en-US" sz="6000" dirty="0"/>
          </a:p>
        </p:txBody>
      </p:sp>
      <p:sp>
        <p:nvSpPr>
          <p:cNvPr id="3" name="Content Placeholder 2"/>
          <p:cNvSpPr>
            <a:spLocks noGrp="1"/>
          </p:cNvSpPr>
          <p:nvPr>
            <p:ph idx="1"/>
          </p:nvPr>
        </p:nvSpPr>
        <p:spPr>
          <a:xfrm>
            <a:off x="293564" y="1994452"/>
            <a:ext cx="8532383" cy="4863548"/>
          </a:xfrm>
        </p:spPr>
        <p:txBody>
          <a:bodyPr>
            <a:normAutofit/>
          </a:bodyPr>
          <a:lstStyle/>
          <a:p>
            <a:pPr marL="0" indent="0" algn="ctr">
              <a:buNone/>
            </a:pPr>
            <a:r>
              <a:rPr lang="en-US" sz="3900" b="1" dirty="0" smtClean="0"/>
              <a:t>THANK YOU from UC Master Gardeners of Napa County.</a:t>
            </a:r>
            <a:endParaRPr lang="en-US" sz="2400" b="1" dirty="0" smtClean="0"/>
          </a:p>
          <a:p>
            <a:pPr marL="0" indent="0" algn="ctr">
              <a:buNone/>
            </a:pPr>
            <a:r>
              <a:rPr lang="en-US" sz="3900" b="1" dirty="0" smtClean="0"/>
              <a:t>And . . . . </a:t>
            </a:r>
          </a:p>
          <a:p>
            <a:pPr marL="0" indent="0">
              <a:buNone/>
            </a:pPr>
            <a:r>
              <a:rPr lang="en-US" sz="3900" b="1" dirty="0" smtClean="0"/>
              <a:t>We have a field trip for a pruning demo</a:t>
            </a:r>
          </a:p>
        </p:txBody>
      </p:sp>
      <p:pic>
        <p:nvPicPr>
          <p:cNvPr id="5" name="Picture 4"/>
          <p:cNvPicPr>
            <a:picLocks noChangeAspect="1"/>
          </p:cNvPicPr>
          <p:nvPr/>
        </p:nvPicPr>
        <p:blipFill>
          <a:blip r:embed="rId3"/>
          <a:stretch>
            <a:fillRect/>
          </a:stretch>
        </p:blipFill>
        <p:spPr>
          <a:xfrm>
            <a:off x="3378432" y="4735514"/>
            <a:ext cx="2290540" cy="1469763"/>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197"/>
            <a:ext cx="7956048" cy="2940446"/>
          </a:xfrm>
        </p:spPr>
        <p:txBody>
          <a:bodyPr>
            <a:normAutofit/>
          </a:bodyPr>
          <a:lstStyle/>
          <a:p>
            <a:r>
              <a:rPr lang="en-US" sz="6000" smtClean="0"/>
              <a:t>Thank You</a:t>
            </a:r>
            <a:r>
              <a:rPr lang="en-US" sz="6000" dirty="0" smtClean="0"/>
              <a:t/>
            </a:r>
            <a:br>
              <a:rPr lang="en-US" sz="6000" dirty="0" smtClean="0"/>
            </a:br>
            <a:r>
              <a:rPr lang="en-US" sz="3200" dirty="0" smtClean="0">
                <a:latin typeface="Arial"/>
                <a:cs typeface="Arial"/>
              </a:rPr>
              <a:t>(Please tell a friend!)</a:t>
            </a:r>
            <a:endParaRPr lang="en-US" sz="6000" dirty="0"/>
          </a:p>
        </p:txBody>
      </p:sp>
      <p:sp>
        <p:nvSpPr>
          <p:cNvPr id="3" name="Subtitle 2"/>
          <p:cNvSpPr>
            <a:spLocks noGrp="1"/>
          </p:cNvSpPr>
          <p:nvPr>
            <p:ph type="subTitle" idx="1"/>
          </p:nvPr>
        </p:nvSpPr>
        <p:spPr>
          <a:xfrm>
            <a:off x="0" y="5565913"/>
            <a:ext cx="9051235" cy="735496"/>
          </a:xfrm>
        </p:spPr>
        <p:txBody>
          <a:bodyPr>
            <a:normAutofit fontScale="92500" lnSpcReduction="20000"/>
          </a:bodyPr>
          <a:lstStyle/>
          <a:p>
            <a:r>
              <a:rPr lang="en-US" sz="2400" b="1" dirty="0" smtClean="0">
                <a:solidFill>
                  <a:schemeClr val="tx1"/>
                </a:solidFill>
              </a:rPr>
              <a:t>Presented by UC Master Gardeners of</a:t>
            </a:r>
            <a:r>
              <a:rPr lang="en-US" sz="2400" b="1" dirty="0">
                <a:solidFill>
                  <a:schemeClr val="tx1"/>
                </a:solidFill>
              </a:rPr>
              <a:t> </a:t>
            </a:r>
            <a:r>
              <a:rPr lang="en-US" sz="2400" b="1" dirty="0" smtClean="0">
                <a:solidFill>
                  <a:schemeClr val="tx1"/>
                </a:solidFill>
              </a:rPr>
              <a:t>Napa County</a:t>
            </a:r>
          </a:p>
          <a:p>
            <a:r>
              <a:rPr lang="en-US" sz="2400" b="1" dirty="0" smtClean="0">
                <a:solidFill>
                  <a:schemeClr val="tx1"/>
                </a:solidFill>
              </a:rPr>
              <a:t>January 2016</a:t>
            </a:r>
          </a:p>
          <a:p>
            <a:endParaRPr lang="en-US" dirty="0"/>
          </a:p>
        </p:txBody>
      </p:sp>
      <p:pic>
        <p:nvPicPr>
          <p:cNvPr id="4" name="Picture 3"/>
          <p:cNvPicPr>
            <a:picLocks noChangeAspect="1"/>
          </p:cNvPicPr>
          <p:nvPr/>
        </p:nvPicPr>
        <p:blipFill>
          <a:blip r:embed="rId3"/>
          <a:stretch>
            <a:fillRect/>
          </a:stretch>
        </p:blipFill>
        <p:spPr>
          <a:xfrm>
            <a:off x="3660680" y="3561910"/>
            <a:ext cx="2097389" cy="1345825"/>
          </a:xfrm>
          <a:prstGeom prst="rect">
            <a:avLst/>
          </a:prstGeom>
        </p:spPr>
      </p:pic>
    </p:spTree>
    <p:extLst>
      <p:ext uri="{BB962C8B-B14F-4D97-AF65-F5344CB8AC3E}">
        <p14:creationId xmlns:p14="http://schemas.microsoft.com/office/powerpoint/2010/main" val="31254616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505" y="228601"/>
            <a:ext cx="5915025" cy="1111468"/>
          </a:xfrm>
        </p:spPr>
        <p:txBody>
          <a:bodyPr>
            <a:noAutofit/>
          </a:bodyPr>
          <a:lstStyle/>
          <a:p>
            <a:pPr algn="ctr"/>
            <a:r>
              <a:rPr lang="en-US" sz="4000" b="1" dirty="0" smtClean="0">
                <a:latin typeface="Arial" panose="020B0604020202020204" pitchFamily="34" charset="0"/>
                <a:ea typeface="Gungsuh" panose="02030600000101010101" pitchFamily="18" charset="-127"/>
                <a:cs typeface="Arial" panose="020B0604020202020204" pitchFamily="34" charset="0"/>
              </a:rPr>
              <a:t>When is the right time to prune?</a:t>
            </a:r>
            <a:endParaRPr lang="en-US" sz="4000" b="1" dirty="0">
              <a:latin typeface="Arial" panose="020B0604020202020204" pitchFamily="34" charset="0"/>
              <a:ea typeface="Gungsuh" panose="02030600000101010101" pitchFamily="18" charset="-127"/>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193" y="1564416"/>
            <a:ext cx="3364706" cy="4552950"/>
          </a:xfrm>
          <a:prstGeom prst="rect">
            <a:avLst/>
          </a:prstGeom>
        </p:spPr>
      </p:pic>
    </p:spTree>
    <p:extLst>
      <p:ext uri="{BB962C8B-B14F-4D97-AF65-F5344CB8AC3E}">
        <p14:creationId xmlns:p14="http://schemas.microsoft.com/office/powerpoint/2010/main" val="145280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When to Prune</a:t>
            </a:r>
            <a:endParaRPr lang="en-US" sz="4000" b="1" dirty="0">
              <a:latin typeface="Arial"/>
              <a:cs typeface="Arial"/>
            </a:endParaRPr>
          </a:p>
        </p:txBody>
      </p:sp>
      <p:sp>
        <p:nvSpPr>
          <p:cNvPr id="3" name="Content Placeholder 2"/>
          <p:cNvSpPr>
            <a:spLocks noGrp="1"/>
          </p:cNvSpPr>
          <p:nvPr>
            <p:ph idx="1"/>
          </p:nvPr>
        </p:nvSpPr>
        <p:spPr/>
        <p:txBody>
          <a:bodyPr>
            <a:normAutofit/>
          </a:bodyPr>
          <a:lstStyle/>
          <a:p>
            <a:r>
              <a:rPr lang="en-US" sz="3600" dirty="0" smtClean="0">
                <a:latin typeface="Arial"/>
                <a:cs typeface="Arial"/>
              </a:rPr>
              <a:t>It’s never too late!  Trees and shrubs can be pruned any time of year.</a:t>
            </a:r>
          </a:p>
          <a:p>
            <a:r>
              <a:rPr lang="en-US" sz="3600" dirty="0" smtClean="0">
                <a:latin typeface="Arial"/>
                <a:cs typeface="Arial"/>
              </a:rPr>
              <a:t>Trees respond differently to pruning depending on the time of year.</a:t>
            </a:r>
          </a:p>
          <a:p>
            <a:r>
              <a:rPr lang="en-US" sz="3600" dirty="0" smtClean="0">
                <a:latin typeface="Arial"/>
                <a:cs typeface="Arial"/>
              </a:rPr>
              <a:t>Dormant pruning manages fruit and tree structure and promotes growth.</a:t>
            </a:r>
          </a:p>
          <a:p>
            <a:r>
              <a:rPr lang="en-US" sz="3600" dirty="0" smtClean="0">
                <a:latin typeface="Arial"/>
                <a:cs typeface="Arial"/>
              </a:rPr>
              <a:t>Summer pruning manages tree size.</a:t>
            </a:r>
            <a:endParaRPr lang="en-US" sz="3600" dirty="0">
              <a:latin typeface="Arial"/>
              <a:cs typeface="Arial"/>
            </a:endParaRPr>
          </a:p>
        </p:txBody>
      </p:sp>
    </p:spTree>
    <p:extLst>
      <p:ext uri="{BB962C8B-B14F-4D97-AF65-F5344CB8AC3E}">
        <p14:creationId xmlns:p14="http://schemas.microsoft.com/office/powerpoint/2010/main" val="7938716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6823</TotalTime>
  <Words>5370</Words>
  <Application>Microsoft Macintosh PowerPoint</Application>
  <PresentationFormat>On-screen Show (4:3)</PresentationFormat>
  <Paragraphs>616</Paragraphs>
  <Slides>74</Slides>
  <Notes>65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Office Theme</vt:lpstr>
      <vt:lpstr>Document</vt:lpstr>
      <vt:lpstr>Pruning Fruit Trees  for Napa Home Gardeners</vt:lpstr>
      <vt:lpstr>Who Are Napa Master Gardeners?</vt:lpstr>
      <vt:lpstr>What Do We Do?</vt:lpstr>
      <vt:lpstr>And more . . . </vt:lpstr>
      <vt:lpstr>Four Questions</vt:lpstr>
      <vt:lpstr>What Is Pruning? </vt:lpstr>
      <vt:lpstr>Why Do We Prune?</vt:lpstr>
      <vt:lpstr>When is the right time to prune?</vt:lpstr>
      <vt:lpstr>When to Prune</vt:lpstr>
      <vt:lpstr>Helpful Vocabulary to Do It Right</vt:lpstr>
      <vt:lpstr>Tree Anatomy</vt:lpstr>
      <vt:lpstr>Tree Anatomy Terms</vt:lpstr>
      <vt:lpstr>A Brief Word on Tree Biology</vt:lpstr>
      <vt:lpstr>Pruning Vocabulary</vt:lpstr>
      <vt:lpstr>Dormant Pruning</vt:lpstr>
      <vt:lpstr>Summer Pruning</vt:lpstr>
      <vt:lpstr>Heading Cut</vt:lpstr>
      <vt:lpstr>Thinning Cut</vt:lpstr>
      <vt:lpstr>Topping</vt:lpstr>
      <vt:lpstr>Open Center</vt:lpstr>
      <vt:lpstr>Leader / Central Leader</vt:lpstr>
      <vt:lpstr>Selecting  the Right Pruning Tools</vt:lpstr>
      <vt:lpstr>Pruning Tools</vt:lpstr>
      <vt:lpstr>Hand Pruners</vt:lpstr>
      <vt:lpstr>Loppers</vt:lpstr>
      <vt:lpstr>Pruning Saws</vt:lpstr>
      <vt:lpstr>Tri-Edged Saw Blades</vt:lpstr>
      <vt:lpstr>Bow Saw</vt:lpstr>
      <vt:lpstr>Pole Pruner</vt:lpstr>
      <vt:lpstr>Tool Maintenance</vt:lpstr>
      <vt:lpstr>Safety</vt:lpstr>
      <vt:lpstr>Safety</vt:lpstr>
      <vt:lpstr>Chain Saw</vt:lpstr>
      <vt:lpstr>How Not to Prune</vt:lpstr>
      <vt:lpstr>How Not to Prune</vt:lpstr>
      <vt:lpstr>Pruning Tattoo</vt:lpstr>
      <vt:lpstr> Pruning Time!  </vt:lpstr>
      <vt:lpstr>Pruning Goals</vt:lpstr>
      <vt:lpstr>Pruning Goals</vt:lpstr>
      <vt:lpstr>Pruning Goals</vt:lpstr>
      <vt:lpstr> Magic! </vt:lpstr>
      <vt:lpstr>Fundamental Pruning Concepts</vt:lpstr>
      <vt:lpstr>Fundamental Pruning Concepts</vt:lpstr>
      <vt:lpstr> Three Basic Cuts </vt:lpstr>
      <vt:lpstr>Heading Cut</vt:lpstr>
      <vt:lpstr>Heading Cut</vt:lpstr>
      <vt:lpstr>PowerPoint Presentation</vt:lpstr>
      <vt:lpstr>Thinning Cut</vt:lpstr>
      <vt:lpstr>Thinning Cut</vt:lpstr>
      <vt:lpstr>Thinning or Heading?</vt:lpstr>
      <vt:lpstr>Thinning Cut for Big Branches</vt:lpstr>
      <vt:lpstr>Cuts 1 and 2</vt:lpstr>
      <vt:lpstr>Cut 3</vt:lpstr>
      <vt:lpstr>Narrow vs. Wide Branch Angles</vt:lpstr>
      <vt:lpstr>PowerPoint Presentation</vt:lpstr>
      <vt:lpstr>Proper Cut Angles and Locations</vt:lpstr>
      <vt:lpstr>Re-leadering</vt:lpstr>
      <vt:lpstr>Let’s Review—Dormant Pruning</vt:lpstr>
      <vt:lpstr>Let’s Review—Summer Pruning</vt:lpstr>
      <vt:lpstr>Special Considerations</vt:lpstr>
      <vt:lpstr>How to Get Started </vt:lpstr>
      <vt:lpstr>Basic Steps 1, 2, 3, 4</vt:lpstr>
      <vt:lpstr>5, 6, 7</vt:lpstr>
      <vt:lpstr>Remember . . . </vt:lpstr>
      <vt:lpstr>And a few “Rules”</vt:lpstr>
      <vt:lpstr>Review:  Four Questions</vt:lpstr>
      <vt:lpstr>PowerPoint Presentation</vt:lpstr>
      <vt:lpstr>Staking</vt:lpstr>
      <vt:lpstr>Creating that Horizontal Branch</vt:lpstr>
      <vt:lpstr>Before we leave today . . . </vt:lpstr>
      <vt:lpstr>How To Reach Us</vt:lpstr>
      <vt:lpstr>PowerPoint Presentation</vt:lpstr>
      <vt:lpstr>YOUR Questions</vt:lpstr>
      <vt:lpstr>Thank You (Please tell a friend!)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Pruning Fruit Trees  for Napa Home Gardeners</dc:title>
  <dc:creator>Gayle  Nelson</dc:creator>
  <cp:lastModifiedBy>Gayle Nelson</cp:lastModifiedBy>
  <cp:revision>134</cp:revision>
  <cp:lastPrinted>2016-01-06T04:01:03Z</cp:lastPrinted>
  <dcterms:created xsi:type="dcterms:W3CDTF">2014-02-20T01:32:18Z</dcterms:created>
  <dcterms:modified xsi:type="dcterms:W3CDTF">2016-01-16T22:57:27Z</dcterms:modified>
</cp:coreProperties>
</file>