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9"/>
  </p:notesMasterIdLst>
  <p:handoutMasterIdLst>
    <p:handoutMasterId r:id="rId30"/>
  </p:handoutMasterIdLst>
  <p:sldIdLst>
    <p:sldId id="257" r:id="rId3"/>
    <p:sldId id="259" r:id="rId4"/>
    <p:sldId id="260" r:id="rId5"/>
    <p:sldId id="261" r:id="rId6"/>
    <p:sldId id="262" r:id="rId7"/>
    <p:sldId id="275" r:id="rId8"/>
    <p:sldId id="264" r:id="rId9"/>
    <p:sldId id="265" r:id="rId10"/>
    <p:sldId id="276" r:id="rId11"/>
    <p:sldId id="267" r:id="rId12"/>
    <p:sldId id="269" r:id="rId13"/>
    <p:sldId id="281" r:id="rId14"/>
    <p:sldId id="282" r:id="rId15"/>
    <p:sldId id="283" r:id="rId16"/>
    <p:sldId id="287" r:id="rId17"/>
    <p:sldId id="284" r:id="rId18"/>
    <p:sldId id="285" r:id="rId19"/>
    <p:sldId id="286" r:id="rId20"/>
    <p:sldId id="270" r:id="rId21"/>
    <p:sldId id="288" r:id="rId22"/>
    <p:sldId id="279" r:id="rId23"/>
    <p:sldId id="278" r:id="rId24"/>
    <p:sldId id="280" r:id="rId25"/>
    <p:sldId id="272" r:id="rId26"/>
    <p:sldId id="274"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11" autoAdjust="0"/>
  </p:normalViewPr>
  <p:slideViewPr>
    <p:cSldViewPr snapToGrid="0">
      <p:cViewPr>
        <p:scale>
          <a:sx n="68" d="100"/>
          <a:sy n="68" d="100"/>
        </p:scale>
        <p:origin x="-588" y="-32"/>
      </p:cViewPr>
      <p:guideLst>
        <p:guide orient="horz" pos="2160"/>
        <p:guide orient="horz" pos="4128"/>
        <p:guide pos="3840"/>
        <p:guide pos="7296"/>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4/16/2017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4/16/2017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truly daunting task!  There are literally hundreds of species, seed zone, and elevation combinations and the supply needed is, on average, a 10 years supply of each.. Over 40,000#’s of seed! </a:t>
            </a:r>
          </a:p>
          <a:p>
            <a:r>
              <a:rPr lang="en-US" altLang="en-US" dirty="0"/>
              <a:t>continuous operation since 1927</a:t>
            </a:r>
          </a:p>
          <a:p>
            <a:r>
              <a:rPr lang="en-US" altLang="en-US" dirty="0"/>
              <a:t>The nursery operations closed in 2003 </a:t>
            </a:r>
          </a:p>
          <a:p>
            <a:r>
              <a:rPr lang="en-US" altLang="en-US" dirty="0"/>
              <a:t>Currently we still function as the Cone &amp; Seed Processing facility &amp;  State Seed Bank</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A stand is considered different if separated by at least 200 yds. from an adjacent collection area.</a:t>
            </a:r>
          </a:p>
          <a:p>
            <a:pPr eaLnBrk="1" hangingPunct="1"/>
            <a:r>
              <a:rPr lang="en-US" altLang="en-US" dirty="0">
                <a:latin typeface="Arial" panose="020B0604020202020204" pitchFamily="34" charset="0"/>
              </a:rPr>
              <a:t>With seed from many stands – more likely to have some individuals well adapted to any local variations like site, aspect, disease resistance</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2048866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Preliminary</a:t>
            </a:r>
            <a:r>
              <a:rPr lang="en-US" baseline="0" dirty="0"/>
              <a:t> x-ray PP</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385396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X-ray PP</a:t>
            </a:r>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367977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a:t>
            </a:r>
            <a:r>
              <a:rPr lang="en-US" baseline="0" dirty="0"/>
              <a:t> # of seedlings we could grow from the available stock in the State Seed Bank</a:t>
            </a:r>
            <a:endParaRPr lang="en-US" dirty="0"/>
          </a:p>
          <a:p>
            <a:r>
              <a:rPr lang="en-US" dirty="0"/>
              <a:t>At higher elevations we also have RF</a:t>
            </a:r>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dirty="0"/>
          </a:p>
        </p:txBody>
      </p:sp>
    </p:spTree>
    <p:extLst>
      <p:ext uri="{BB962C8B-B14F-4D97-AF65-F5344CB8AC3E}">
        <p14:creationId xmlns:p14="http://schemas.microsoft.com/office/powerpoint/2010/main" val="169274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a:t>
            </a:r>
            <a:r>
              <a:rPr lang="en-US" baseline="0" dirty="0"/>
              <a:t> in yellow = number of seedlings for </a:t>
            </a:r>
            <a:r>
              <a:rPr lang="en-US" sz="1200" kern="1200" dirty="0">
                <a:solidFill>
                  <a:schemeClr val="tx1"/>
                </a:solidFill>
                <a:effectLst/>
                <a:latin typeface="+mn-lt"/>
                <a:ea typeface="+mn-ea"/>
                <a:cs typeface="+mn-cs"/>
              </a:rPr>
              <a:t>Tuolumne County </a:t>
            </a:r>
            <a:r>
              <a:rPr lang="en-US" baseline="0" dirty="0"/>
              <a:t>which will be available for sale next planting season </a:t>
            </a: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4175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t>4/16/2017</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t>4/16/2017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t>4/16/2017</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4/16/2017</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4/16/2017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t>4/16/2017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t>4/16/2017</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hyperlink" Target="mailto:dorus.vangoidsenhoven@fire.ca.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rap.fire.ca.gov/data/frapgisdata-sw-seed_zones_download" TargetMode="External"/><Relationship Id="rId2" Type="http://schemas.openxmlformats.org/officeDocument/2006/relationships/hyperlink" Target="http://www.nsl.fs.fed.us/nsl_wpsm.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dorus.vangoidsenhoven@fire.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8377" y="3272542"/>
            <a:ext cx="6604000" cy="1752600"/>
          </a:xfrm>
        </p:spPr>
        <p:txBody>
          <a:bodyPr>
            <a:normAutofit/>
          </a:bodyPr>
          <a:lstStyle/>
          <a:p>
            <a:pPr marL="109728" indent="0" algn="ctr">
              <a:buNone/>
            </a:pPr>
            <a:r>
              <a:rPr lang="en-US" sz="1900" dirty="0"/>
              <a:t>Dorus Van Goidsenhoven</a:t>
            </a:r>
          </a:p>
          <a:p>
            <a:pPr marL="109728" indent="0" algn="ctr">
              <a:buNone/>
            </a:pPr>
            <a:r>
              <a:rPr lang="en-US" sz="1900" dirty="0"/>
              <a:t>CAL FIRE</a:t>
            </a:r>
          </a:p>
          <a:p>
            <a:pPr marL="109728" indent="0" algn="ctr">
              <a:buNone/>
            </a:pPr>
            <a:r>
              <a:rPr lang="en-US" sz="1900" dirty="0"/>
              <a:t>L.A. Moran Reforestation Center</a:t>
            </a:r>
          </a:p>
        </p:txBody>
      </p:sp>
      <p:sp>
        <p:nvSpPr>
          <p:cNvPr id="2" name="Title 1"/>
          <p:cNvSpPr>
            <a:spLocks noGrp="1"/>
          </p:cNvSpPr>
          <p:nvPr>
            <p:ph type="ctrTitle" idx="4294967295"/>
          </p:nvPr>
        </p:nvSpPr>
        <p:spPr>
          <a:xfrm>
            <a:off x="200161" y="1182235"/>
            <a:ext cx="11277600" cy="1470025"/>
          </a:xfrm>
        </p:spPr>
        <p:txBody>
          <a:bodyPr/>
          <a:lstStyle/>
          <a:p>
            <a:endParaRPr lang="en-US" dirty="0"/>
          </a:p>
        </p:txBody>
      </p:sp>
      <p:pic>
        <p:nvPicPr>
          <p:cNvPr id="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161" y="5255578"/>
            <a:ext cx="1141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3955" y="2438400"/>
            <a:ext cx="6345286" cy="4230190"/>
          </a:xfrm>
          <a:prstGeom prst="rect">
            <a:avLst/>
          </a:prstGeom>
        </p:spPr>
      </p:pic>
      <p:sp>
        <p:nvSpPr>
          <p:cNvPr id="6" name="TextBox 5"/>
          <p:cNvSpPr txBox="1"/>
          <p:nvPr/>
        </p:nvSpPr>
        <p:spPr>
          <a:xfrm>
            <a:off x="200161" y="1269641"/>
            <a:ext cx="5588966" cy="707886"/>
          </a:xfrm>
          <a:prstGeom prst="rect">
            <a:avLst/>
          </a:prstGeom>
          <a:noFill/>
        </p:spPr>
        <p:txBody>
          <a:bodyPr wrap="none" rtlCol="0">
            <a:spAutoFit/>
          </a:bodyPr>
          <a:lstStyle/>
          <a:p>
            <a:r>
              <a:rPr lang="en-US" sz="4000" dirty="0"/>
              <a:t>Selection of Nursery stock</a:t>
            </a:r>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434502" y="2081719"/>
            <a:ext cx="6184630" cy="4509581"/>
          </a:xfrm>
        </p:spPr>
        <p:txBody>
          <a:bodyPr>
            <a:normAutofit/>
          </a:bodyPr>
          <a:lstStyle/>
          <a:p>
            <a:pPr>
              <a:lnSpc>
                <a:spcPct val="80000"/>
              </a:lnSpc>
              <a:buNone/>
              <a:defRPr/>
            </a:pPr>
            <a:r>
              <a:rPr lang="en-US" sz="2400" b="1" dirty="0"/>
              <a:t>Observe cone exterior for color &amp; condition</a:t>
            </a:r>
          </a:p>
          <a:p>
            <a:pPr>
              <a:lnSpc>
                <a:spcPct val="80000"/>
              </a:lnSpc>
              <a:buNone/>
              <a:defRPr/>
            </a:pPr>
            <a:r>
              <a:rPr lang="en-US" sz="2400" b="1" dirty="0"/>
              <a:t>    </a:t>
            </a:r>
            <a:r>
              <a:rPr lang="en-US" sz="1800" dirty="0"/>
              <a:t>Note scale flexing and damage or signs of insect activity</a:t>
            </a:r>
            <a:endParaRPr lang="en-US" sz="2400" dirty="0"/>
          </a:p>
          <a:p>
            <a:pPr>
              <a:lnSpc>
                <a:spcPct val="80000"/>
              </a:lnSpc>
              <a:buNone/>
              <a:defRPr/>
            </a:pPr>
            <a:endParaRPr lang="en-US" sz="2400" b="1" dirty="0"/>
          </a:p>
          <a:p>
            <a:pPr>
              <a:lnSpc>
                <a:spcPct val="80000"/>
              </a:lnSpc>
              <a:buNone/>
              <a:defRPr/>
            </a:pPr>
            <a:r>
              <a:rPr lang="en-US" sz="2400" b="1" dirty="0"/>
              <a:t> Cut cone in half lengthwise</a:t>
            </a:r>
          </a:p>
          <a:p>
            <a:pPr>
              <a:lnSpc>
                <a:spcPct val="80000"/>
              </a:lnSpc>
              <a:buNone/>
              <a:defRPr/>
            </a:pPr>
            <a:r>
              <a:rPr lang="en-US" sz="2400" dirty="0"/>
              <a:t>     </a:t>
            </a:r>
            <a:r>
              <a:rPr lang="en-US" sz="1800" dirty="0"/>
              <a:t>Count the filled seed per ½ face*</a:t>
            </a:r>
          </a:p>
          <a:p>
            <a:pPr marL="457200" lvl="1" indent="0">
              <a:lnSpc>
                <a:spcPct val="90000"/>
              </a:lnSpc>
              <a:buNone/>
              <a:defRPr/>
            </a:pPr>
            <a:r>
              <a:rPr lang="en-US" sz="1800" dirty="0"/>
              <a:t>Note any insect activity in axis or among seed and scales</a:t>
            </a:r>
          </a:p>
          <a:p>
            <a:pPr>
              <a:lnSpc>
                <a:spcPct val="80000"/>
              </a:lnSpc>
              <a:buNone/>
              <a:defRPr/>
            </a:pPr>
            <a:r>
              <a:rPr lang="en-US" sz="2400" b="1" dirty="0"/>
              <a:t> </a:t>
            </a:r>
          </a:p>
          <a:p>
            <a:pPr>
              <a:lnSpc>
                <a:spcPct val="80000"/>
              </a:lnSpc>
              <a:buNone/>
              <a:defRPr/>
            </a:pPr>
            <a:r>
              <a:rPr lang="en-US" sz="2400" b="1" dirty="0"/>
              <a:t>Break cone apart to release seed</a:t>
            </a:r>
          </a:p>
          <a:p>
            <a:pPr>
              <a:lnSpc>
                <a:spcPct val="80000"/>
              </a:lnSpc>
              <a:buNone/>
              <a:defRPr/>
            </a:pPr>
            <a:r>
              <a:rPr lang="en-US" sz="2400" dirty="0"/>
              <a:t>     </a:t>
            </a:r>
            <a:r>
              <a:rPr lang="en-US" sz="1800" dirty="0"/>
              <a:t>Note seed wing color &amp; condition	</a:t>
            </a:r>
          </a:p>
          <a:p>
            <a:pPr marL="457200" lvl="1" indent="0">
              <a:lnSpc>
                <a:spcPct val="90000"/>
              </a:lnSpc>
              <a:buNone/>
              <a:defRPr/>
            </a:pPr>
            <a:r>
              <a:rPr lang="en-US" sz="1800" dirty="0"/>
              <a:t>Does it fall freely or need to pry out</a:t>
            </a:r>
          </a:p>
          <a:p>
            <a:pPr marL="457200" lvl="1" indent="0">
              <a:lnSpc>
                <a:spcPct val="90000"/>
              </a:lnSpc>
              <a:buNone/>
              <a:defRPr/>
            </a:pPr>
            <a:r>
              <a:rPr lang="en-US" sz="1800" dirty="0"/>
              <a:t>Should feel like parchment paper, not moist</a:t>
            </a:r>
          </a:p>
          <a:p>
            <a:pPr marL="457200" lvl="1" indent="0">
              <a:lnSpc>
                <a:spcPct val="90000"/>
              </a:lnSpc>
              <a:buNone/>
              <a:defRPr/>
            </a:pPr>
            <a:r>
              <a:rPr lang="en-US" sz="1800" dirty="0"/>
              <a:t>Note seed coat color &amp; condition</a:t>
            </a:r>
          </a:p>
          <a:p>
            <a:pPr marL="457200" lvl="1" indent="0">
              <a:lnSpc>
                <a:spcPct val="90000"/>
              </a:lnSpc>
              <a:buNone/>
              <a:defRPr/>
            </a:pPr>
            <a:r>
              <a:rPr lang="en-US" sz="1800" dirty="0"/>
              <a:t>Approaching a golden to medium brown color</a:t>
            </a:r>
          </a:p>
          <a:p>
            <a:pPr>
              <a:lnSpc>
                <a:spcPct val="90000"/>
              </a:lnSpc>
              <a:buNone/>
              <a:defRPr/>
            </a:pPr>
            <a:endParaRPr lang="en-US" altLang="en-US" sz="1600" dirty="0">
              <a:solidFill>
                <a:schemeClr val="hlink"/>
              </a:solidFill>
            </a:endParaRPr>
          </a:p>
          <a:p>
            <a:pPr marL="109728" indent="0">
              <a:buNone/>
            </a:pPr>
            <a:endParaRPr lang="en-US" dirty="0"/>
          </a:p>
        </p:txBody>
      </p:sp>
      <p:sp>
        <p:nvSpPr>
          <p:cNvPr id="2" name="Title 1"/>
          <p:cNvSpPr>
            <a:spLocks noGrp="1"/>
          </p:cNvSpPr>
          <p:nvPr>
            <p:ph type="title"/>
          </p:nvPr>
        </p:nvSpPr>
        <p:spPr>
          <a:xfrm>
            <a:off x="602034" y="705255"/>
            <a:ext cx="10972800" cy="1066800"/>
          </a:xfrm>
        </p:spPr>
        <p:txBody>
          <a:bodyPr>
            <a:normAutofit/>
          </a:bodyPr>
          <a:lstStyle/>
          <a:p>
            <a:r>
              <a:rPr lang="en-US" dirty="0"/>
              <a:t>Seed Cutting Test</a:t>
            </a:r>
          </a:p>
        </p:txBody>
      </p:sp>
      <p:sp>
        <p:nvSpPr>
          <p:cNvPr id="3" name="Content Placeholder 2"/>
          <p:cNvSpPr>
            <a:spLocks noGrp="1"/>
          </p:cNvSpPr>
          <p:nvPr>
            <p:ph sz="half" idx="2"/>
          </p:nvPr>
        </p:nvSpPr>
        <p:spPr/>
        <p:txBody>
          <a:bodyPr/>
          <a:lstStyle/>
          <a:p>
            <a:endParaRPr lang="en-US" dirty="0"/>
          </a:p>
        </p:txBody>
      </p:sp>
      <p:pic>
        <p:nvPicPr>
          <p:cNvPr id="8" name="Picture 4" descr="cone crop survey, seed evaluation pics 0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6077" y="751849"/>
            <a:ext cx="4568757" cy="580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1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List important points from each lesson.</a:t>
            </a:r>
          </a:p>
          <a:p>
            <a:r>
              <a:rPr lang="en-US" dirty="0"/>
              <a:t>Provide resources for more information on subject.</a:t>
            </a:r>
          </a:p>
          <a:p>
            <a:pPr lvl="1"/>
            <a:r>
              <a:rPr lang="en-US" dirty="0"/>
              <a:t>List resources on this slide.</a:t>
            </a:r>
          </a:p>
          <a:p>
            <a:pPr lvl="1"/>
            <a:r>
              <a:rPr lang="en-US" dirty="0"/>
              <a:t>Provide handouts with additional resource material.</a:t>
            </a:r>
          </a:p>
        </p:txBody>
      </p:sp>
      <p:sp>
        <p:nvSpPr>
          <p:cNvPr id="2" name="Title 1"/>
          <p:cNvSpPr>
            <a:spLocks noGrp="1"/>
          </p:cNvSpPr>
          <p:nvPr>
            <p:ph type="title"/>
          </p:nvPr>
        </p:nvSpPr>
        <p:spPr>
          <a:xfrm>
            <a:off x="609600" y="920334"/>
            <a:ext cx="10972800" cy="393970"/>
          </a:xfrm>
        </p:spPr>
        <p:txBody>
          <a:bodyPr>
            <a:normAutofit fontScale="90000"/>
          </a:bodyPr>
          <a:lstStyle/>
          <a:p>
            <a:pPr algn="ctr"/>
            <a:r>
              <a:rPr lang="en-US" altLang="en-US" dirty="0"/>
              <a:t>Cone Handling &amp; Processing</a:t>
            </a:r>
            <a:endParaRPr lang="en-US" dirty="0"/>
          </a:p>
        </p:txBody>
      </p:sp>
      <p:graphicFrame>
        <p:nvGraphicFramePr>
          <p:cNvPr id="4" name="Object 14"/>
          <p:cNvGraphicFramePr>
            <a:graphicFrameLocks noChangeAspect="1"/>
          </p:cNvGraphicFramePr>
          <p:nvPr>
            <p:extLst>
              <p:ext uri="{D42A27DB-BD31-4B8C-83A1-F6EECF244321}">
                <p14:modId xmlns:p14="http://schemas.microsoft.com/office/powerpoint/2010/main" val="96330761"/>
              </p:ext>
            </p:extLst>
          </p:nvPr>
        </p:nvGraphicFramePr>
        <p:xfrm>
          <a:off x="609600" y="1400782"/>
          <a:ext cx="11112229" cy="5457217"/>
        </p:xfrm>
        <a:graphic>
          <a:graphicData uri="http://schemas.openxmlformats.org/presentationml/2006/ole">
            <mc:AlternateContent xmlns:mc="http://schemas.openxmlformats.org/markup-compatibility/2006">
              <mc:Choice xmlns:v="urn:schemas-microsoft-com:vml" Requires="v">
                <p:oleObj spid="_x0000_s1072" name="Document" r:id="rId3" imgW="4565857" imgH="3429316" progId="Word.Document.8">
                  <p:embed/>
                </p:oleObj>
              </mc:Choice>
              <mc:Fallback>
                <p:oleObj name="Document" r:id="rId3" imgW="4565857" imgH="3429316" progId="Word.Document.8">
                  <p:embed/>
                  <p:pic>
                    <p:nvPicPr>
                      <p:cNvPr id="26628"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00782"/>
                        <a:ext cx="11112229" cy="545721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89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60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22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23000" b="-2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9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23000" b="-2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7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defRPr/>
            </a:pPr>
            <a:r>
              <a:rPr lang="en-US" altLang="en-US" sz="2400" dirty="0"/>
              <a:t>The elements of seed quality measured</a:t>
            </a:r>
            <a:r>
              <a:rPr lang="en-US" altLang="en-US" dirty="0"/>
              <a:t> </a:t>
            </a:r>
            <a:r>
              <a:rPr lang="en-US" altLang="en-US" sz="2400" dirty="0"/>
              <a:t>are:</a:t>
            </a:r>
          </a:p>
          <a:p>
            <a:pPr lvl="1">
              <a:defRPr/>
            </a:pPr>
            <a:r>
              <a:rPr lang="en-US" altLang="en-US" sz="2000" dirty="0"/>
              <a:t>moisture content</a:t>
            </a:r>
          </a:p>
          <a:p>
            <a:pPr lvl="1">
              <a:defRPr/>
            </a:pPr>
            <a:r>
              <a:rPr lang="en-US" altLang="en-US" sz="2000" dirty="0"/>
              <a:t>purity percent</a:t>
            </a:r>
          </a:p>
          <a:p>
            <a:pPr lvl="1">
              <a:defRPr/>
            </a:pPr>
            <a:r>
              <a:rPr lang="en-US" altLang="en-US" sz="2000" dirty="0"/>
              <a:t>clean seed per </a:t>
            </a:r>
            <a:r>
              <a:rPr lang="en-US" altLang="en-US" sz="2000" dirty="0" err="1"/>
              <a:t>Lb</a:t>
            </a:r>
            <a:endParaRPr lang="en-US" altLang="en-US" sz="2000" dirty="0"/>
          </a:p>
          <a:p>
            <a:pPr lvl="1">
              <a:defRPr/>
            </a:pPr>
            <a:r>
              <a:rPr lang="en-US" altLang="en-US" sz="2000" dirty="0"/>
              <a:t>Percent filled (x-ray)</a:t>
            </a:r>
          </a:p>
          <a:p>
            <a:pPr lvl="1">
              <a:defRPr/>
            </a:pPr>
            <a:r>
              <a:rPr lang="en-US" altLang="en-US" sz="2000" dirty="0"/>
              <a:t>Germination percent or viability</a:t>
            </a:r>
          </a:p>
          <a:p>
            <a:pPr>
              <a:buNone/>
              <a:defRPr/>
            </a:pPr>
            <a:r>
              <a:rPr lang="en-US" altLang="en-US" sz="2400" dirty="0"/>
              <a:t>	</a:t>
            </a:r>
            <a:r>
              <a:rPr lang="en-US" altLang="en-US" sz="2000" dirty="0">
                <a:solidFill>
                  <a:schemeClr val="hlink"/>
                </a:solidFill>
              </a:rPr>
              <a:t>Procedures for uniform testing of various types of seeds are described in Rules for Testing Seeds (AOSA, 1984 and ISTA, 1996). Standardized germ tests are designed to give maximum values with minimum variation, allowing the results to be repeated. </a:t>
            </a:r>
          </a:p>
          <a:p>
            <a:pPr>
              <a:buNone/>
              <a:defRPr/>
            </a:pPr>
            <a:r>
              <a:rPr lang="en-US" altLang="en-US" sz="2000" dirty="0">
                <a:solidFill>
                  <a:schemeClr val="hlink"/>
                </a:solidFill>
              </a:rPr>
              <a:t>	</a:t>
            </a:r>
            <a:r>
              <a:rPr lang="en-US" altLang="en-US" sz="2000" dirty="0"/>
              <a:t>They are conducted :</a:t>
            </a:r>
          </a:p>
          <a:p>
            <a:pPr>
              <a:buNone/>
              <a:defRPr/>
            </a:pPr>
            <a:r>
              <a:rPr lang="en-US" altLang="en-US" sz="2000" dirty="0"/>
              <a:t>	- Upon completion of processing/upgrade</a:t>
            </a:r>
          </a:p>
          <a:p>
            <a:pPr>
              <a:buNone/>
              <a:defRPr/>
            </a:pPr>
            <a:r>
              <a:rPr lang="en-US" altLang="en-US" sz="2000" dirty="0"/>
              <a:t>	- Every 5 years thereafter</a:t>
            </a:r>
          </a:p>
          <a:p>
            <a:pPr marL="109728" indent="0">
              <a:buNone/>
            </a:pPr>
            <a:endParaRPr lang="en-US" dirty="0"/>
          </a:p>
        </p:txBody>
      </p:sp>
      <p:sp>
        <p:nvSpPr>
          <p:cNvPr id="2" name="Title 1"/>
          <p:cNvSpPr>
            <a:spLocks noGrp="1"/>
          </p:cNvSpPr>
          <p:nvPr>
            <p:ph type="title"/>
          </p:nvPr>
        </p:nvSpPr>
        <p:spPr/>
        <p:txBody>
          <a:bodyPr/>
          <a:lstStyle/>
          <a:p>
            <a:r>
              <a:rPr lang="en-US" altLang="en-US" dirty="0"/>
              <a:t>Seed Evaluation</a:t>
            </a:r>
            <a:endParaRPr lang="en-US" dirty="0"/>
          </a:p>
        </p:txBody>
      </p:sp>
      <p:pic>
        <p:nvPicPr>
          <p:cNvPr id="4" name="Picture 5" descr="pp germinan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0387" y="872733"/>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PRC directs the Dept. to provide an adequate, reliable &amp; continuous supply of site adapted seed of the widest possible diversity &amp; highest quality </a:t>
            </a:r>
          </a:p>
          <a:p>
            <a:pPr lvl="1"/>
            <a:r>
              <a:rPr lang="en-US" altLang="en-US" sz="2400" dirty="0"/>
              <a:t>for purposes of reforestation after fire &amp; other disasters, gene conservation, and to mitigate the effects of climate change</a:t>
            </a:r>
            <a:endParaRPr lang="en-US" dirty="0"/>
          </a:p>
          <a:p>
            <a:r>
              <a:rPr lang="en-US" altLang="en-US" dirty="0"/>
              <a:t>Provide seed processing, testing &amp; storage services for CAL FIRE, agencies and the private sector</a:t>
            </a:r>
          </a:p>
          <a:p>
            <a:r>
              <a:rPr lang="en-US" altLang="en-US" dirty="0"/>
              <a:t>Provide technical assistance to landowners &amp; resource professionals on a wide range of reforestation and cone &amp; seed matters</a:t>
            </a:r>
          </a:p>
          <a:p>
            <a:endParaRPr lang="en-US" dirty="0"/>
          </a:p>
          <a:p>
            <a:endParaRPr lang="en-US" dirty="0"/>
          </a:p>
        </p:txBody>
      </p:sp>
      <p:sp>
        <p:nvSpPr>
          <p:cNvPr id="2" name="Title 1"/>
          <p:cNvSpPr>
            <a:spLocks noGrp="1"/>
          </p:cNvSpPr>
          <p:nvPr>
            <p:ph type="title"/>
          </p:nvPr>
        </p:nvSpPr>
        <p:spPr/>
        <p:txBody>
          <a:bodyPr/>
          <a:lstStyle/>
          <a:p>
            <a:r>
              <a:rPr lang="en-US" altLang="en-US" dirty="0"/>
              <a:t>State Seed Bank Program Objectives</a:t>
            </a:r>
            <a:endParaRPr lang="en-US" dirty="0"/>
          </a:p>
        </p:txBody>
      </p:sp>
    </p:spTree>
    <p:extLst>
      <p:ext uri="{BB962C8B-B14F-4D97-AF65-F5344CB8AC3E}">
        <p14:creationId xmlns:p14="http://schemas.microsoft.com/office/powerpoint/2010/main" val="9978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69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Seed Availability for Tuolumne County – SZ  531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4652351"/>
              </p:ext>
            </p:extLst>
          </p:nvPr>
        </p:nvGraphicFramePr>
        <p:xfrm>
          <a:off x="609600" y="2687233"/>
          <a:ext cx="10972800" cy="29845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xmlns="" val="671246866"/>
                    </a:ext>
                  </a:extLst>
                </a:gridCol>
                <a:gridCol w="3657600">
                  <a:extLst>
                    <a:ext uri="{9D8B030D-6E8A-4147-A177-3AD203B41FA5}">
                      <a16:colId xmlns:a16="http://schemas.microsoft.com/office/drawing/2014/main" xmlns="" val="2800205288"/>
                    </a:ext>
                  </a:extLst>
                </a:gridCol>
                <a:gridCol w="3657600">
                  <a:extLst>
                    <a:ext uri="{9D8B030D-6E8A-4147-A177-3AD203B41FA5}">
                      <a16:colId xmlns:a16="http://schemas.microsoft.com/office/drawing/2014/main" xmlns="" val="3088804698"/>
                    </a:ext>
                  </a:extLst>
                </a:gridCol>
              </a:tblGrid>
              <a:tr h="370840">
                <a:tc>
                  <a:txBody>
                    <a:bodyPr/>
                    <a:lstStyle/>
                    <a:p>
                      <a:r>
                        <a:rPr lang="en-US" dirty="0"/>
                        <a:t>Species</a:t>
                      </a:r>
                    </a:p>
                  </a:txBody>
                  <a:tcPr/>
                </a:tc>
                <a:tc>
                  <a:txBody>
                    <a:bodyPr/>
                    <a:lstStyle/>
                    <a:p>
                      <a:r>
                        <a:rPr lang="en-US" dirty="0"/>
                        <a:t>Zone</a:t>
                      </a:r>
                      <a:r>
                        <a:rPr lang="en-US" baseline="0" dirty="0"/>
                        <a:t> </a:t>
                      </a:r>
                      <a:r>
                        <a:rPr lang="en-US" dirty="0"/>
                        <a:t>Elevation</a:t>
                      </a:r>
                    </a:p>
                  </a:txBody>
                  <a:tcPr/>
                </a:tc>
                <a:tc>
                  <a:txBody>
                    <a:bodyPr/>
                    <a:lstStyle/>
                    <a:p>
                      <a:r>
                        <a:rPr lang="en-US" dirty="0"/>
                        <a:t>Approx. # seedlings</a:t>
                      </a:r>
                    </a:p>
                  </a:txBody>
                  <a:tcPr/>
                </a:tc>
                <a:extLst>
                  <a:ext uri="{0D108BD9-81ED-4DB2-BD59-A6C34878D82A}">
                    <a16:rowId xmlns:a16="http://schemas.microsoft.com/office/drawing/2014/main" xmlns="" val="2924759936"/>
                  </a:ext>
                </a:extLst>
              </a:tr>
              <a:tr h="370840">
                <a:tc>
                  <a:txBody>
                    <a:bodyPr/>
                    <a:lstStyle/>
                    <a:p>
                      <a:pPr algn="l" fontAlgn="b"/>
                      <a:r>
                        <a:rPr lang="en-US" sz="2400" b="0" i="0" u="none" strike="noStrike" dirty="0">
                          <a:effectLst/>
                          <a:latin typeface="Arial" panose="020B0604020202020204" pitchFamily="34" charset="0"/>
                        </a:rPr>
                        <a:t>Ponderosa</a:t>
                      </a:r>
                      <a:r>
                        <a:rPr lang="en-US" sz="2400" b="0" i="0" u="none" strike="noStrike" baseline="0" dirty="0">
                          <a:effectLst/>
                          <a:latin typeface="Arial" panose="020B0604020202020204" pitchFamily="34" charset="0"/>
                        </a:rPr>
                        <a:t> pine</a:t>
                      </a:r>
                      <a:endParaRPr lang="en-US" sz="2400" b="0" i="0" u="none" strike="noStrike" dirty="0">
                        <a:effectLst/>
                        <a:latin typeface="Arial" panose="020B0604020202020204" pitchFamily="34" charset="0"/>
                      </a:endParaRPr>
                    </a:p>
                  </a:txBody>
                  <a:tcPr marL="7620" marR="7620" marT="7620" marB="0" anchor="b"/>
                </a:tc>
                <a:tc>
                  <a:txBody>
                    <a:bodyPr/>
                    <a:lstStyle/>
                    <a:p>
                      <a:pPr algn="l" fontAlgn="b"/>
                      <a:r>
                        <a:rPr lang="en-US" sz="2400" b="0" i="0" u="none" strike="noStrike" dirty="0">
                          <a:effectLst/>
                          <a:latin typeface="Arial" panose="020B0604020202020204" pitchFamily="34" charset="0"/>
                        </a:rPr>
                        <a:t>531.20-40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4,862,244</a:t>
                      </a:r>
                    </a:p>
                  </a:txBody>
                  <a:tcPr marL="7620" marR="7620" marT="7620" marB="0" anchor="b"/>
                </a:tc>
                <a:extLst>
                  <a:ext uri="{0D108BD9-81ED-4DB2-BD59-A6C34878D82A}">
                    <a16:rowId xmlns:a16="http://schemas.microsoft.com/office/drawing/2014/main" xmlns="" val="2574570192"/>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effectLst/>
                          <a:latin typeface="Arial" panose="020B0604020202020204" pitchFamily="34" charset="0"/>
                        </a:rPr>
                        <a:t>Ponderosa pine </a:t>
                      </a:r>
                    </a:p>
                  </a:txBody>
                  <a:tcPr marL="7620" marR="7620" marT="7620" marB="0" anchor="b"/>
                </a:tc>
                <a:tc>
                  <a:txBody>
                    <a:bodyPr/>
                    <a:lstStyle/>
                    <a:p>
                      <a:pPr algn="l" fontAlgn="b"/>
                      <a:r>
                        <a:rPr lang="en-US" sz="2400" b="0" i="0" u="none" strike="noStrike" dirty="0">
                          <a:effectLst/>
                          <a:latin typeface="Arial" panose="020B0604020202020204" pitchFamily="34" charset="0"/>
                        </a:rPr>
                        <a:t>531.40-60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6,562,212</a:t>
                      </a:r>
                    </a:p>
                  </a:txBody>
                  <a:tcPr marL="7620" marR="7620" marT="7620" marB="0" anchor="b"/>
                </a:tc>
                <a:extLst>
                  <a:ext uri="{0D108BD9-81ED-4DB2-BD59-A6C34878D82A}">
                    <a16:rowId xmlns:a16="http://schemas.microsoft.com/office/drawing/2014/main" xmlns="" val="1629494524"/>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effectLst/>
                          <a:latin typeface="Arial" panose="020B0604020202020204" pitchFamily="34" charset="0"/>
                        </a:rPr>
                        <a:t>Douglas-fir</a:t>
                      </a:r>
                    </a:p>
                  </a:txBody>
                  <a:tcPr marL="7620" marR="7620" marT="7620" marB="0" anchor="b"/>
                </a:tc>
                <a:tc>
                  <a:txBody>
                    <a:bodyPr/>
                    <a:lstStyle/>
                    <a:p>
                      <a:pPr algn="l" fontAlgn="b"/>
                      <a:r>
                        <a:rPr lang="en-US" sz="2400" b="0" i="0" u="none" strike="noStrike" dirty="0">
                          <a:effectLst/>
                          <a:latin typeface="Arial" panose="020B0604020202020204" pitchFamily="34" charset="0"/>
                        </a:rPr>
                        <a:t>531.20-40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1,740,042</a:t>
                      </a:r>
                    </a:p>
                  </a:txBody>
                  <a:tcPr marL="7620" marR="7620" marT="7620" marB="0" anchor="b"/>
                </a:tc>
                <a:extLst>
                  <a:ext uri="{0D108BD9-81ED-4DB2-BD59-A6C34878D82A}">
                    <a16:rowId xmlns:a16="http://schemas.microsoft.com/office/drawing/2014/main" xmlns="" val="612389056"/>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effectLst/>
                          <a:latin typeface="Arial" panose="020B0604020202020204" pitchFamily="34" charset="0"/>
                        </a:rPr>
                        <a:t>Douglas-fir</a:t>
                      </a:r>
                    </a:p>
                  </a:txBody>
                  <a:tcPr marL="7620" marR="7620" marT="7620" marB="0" anchor="b"/>
                </a:tc>
                <a:tc>
                  <a:txBody>
                    <a:bodyPr/>
                    <a:lstStyle/>
                    <a:p>
                      <a:pPr algn="l" fontAlgn="b"/>
                      <a:r>
                        <a:rPr lang="en-US" sz="2400" b="0" i="0" u="none" strike="noStrike" dirty="0">
                          <a:effectLst/>
                          <a:latin typeface="Arial" panose="020B0604020202020204" pitchFamily="34" charset="0"/>
                        </a:rPr>
                        <a:t>531.40-60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646,461</a:t>
                      </a:r>
                    </a:p>
                  </a:txBody>
                  <a:tcPr marL="7620" marR="7620" marT="7620" marB="0" anchor="b"/>
                </a:tc>
                <a:extLst>
                  <a:ext uri="{0D108BD9-81ED-4DB2-BD59-A6C34878D82A}">
                    <a16:rowId xmlns:a16="http://schemas.microsoft.com/office/drawing/2014/main" xmlns="" val="1732489908"/>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effectLst/>
                          <a:latin typeface="Arial" panose="020B0604020202020204" pitchFamily="34" charset="0"/>
                        </a:rPr>
                        <a:t>Sugar pine</a:t>
                      </a:r>
                    </a:p>
                  </a:txBody>
                  <a:tcPr marL="7620" marR="7620" marT="7620" marB="0" anchor="b"/>
                </a:tc>
                <a:tc>
                  <a:txBody>
                    <a:bodyPr/>
                    <a:lstStyle/>
                    <a:p>
                      <a:pPr algn="l" fontAlgn="b"/>
                      <a:r>
                        <a:rPr lang="en-US" sz="2400" b="0" i="0" u="none" strike="noStrike" dirty="0">
                          <a:effectLst/>
                          <a:latin typeface="Arial" panose="020B0604020202020204" pitchFamily="34" charset="0"/>
                        </a:rPr>
                        <a:t>531.20-40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68,400</a:t>
                      </a:r>
                    </a:p>
                  </a:txBody>
                  <a:tcPr marL="7620" marR="7620" marT="7620" marB="0" anchor="b"/>
                </a:tc>
                <a:extLst>
                  <a:ext uri="{0D108BD9-81ED-4DB2-BD59-A6C34878D82A}">
                    <a16:rowId xmlns:a16="http://schemas.microsoft.com/office/drawing/2014/main" xmlns="" val="2639503621"/>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effectLst/>
                          <a:latin typeface="Arial" panose="020B0604020202020204" pitchFamily="34" charset="0"/>
                        </a:rPr>
                        <a:t>Sugar pine</a:t>
                      </a:r>
                    </a:p>
                  </a:txBody>
                  <a:tcPr marL="7620" marR="7620" marT="7620" marB="0" anchor="b"/>
                </a:tc>
                <a:tc>
                  <a:txBody>
                    <a:bodyPr/>
                    <a:lstStyle/>
                    <a:p>
                      <a:pPr algn="l" fontAlgn="b"/>
                      <a:r>
                        <a:rPr lang="en-US" sz="2400" b="0" i="0" u="none" strike="noStrike" dirty="0">
                          <a:effectLst/>
                          <a:latin typeface="Arial" panose="020B0604020202020204" pitchFamily="34" charset="0"/>
                        </a:rPr>
                        <a:t>531.40-60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183,312</a:t>
                      </a:r>
                    </a:p>
                  </a:txBody>
                  <a:tcPr marL="7620" marR="7620" marT="7620" marB="0" anchor="b"/>
                </a:tc>
                <a:extLst>
                  <a:ext uri="{0D108BD9-81ED-4DB2-BD59-A6C34878D82A}">
                    <a16:rowId xmlns:a16="http://schemas.microsoft.com/office/drawing/2014/main" xmlns="" val="44151719"/>
                  </a:ext>
                </a:extLst>
              </a:tr>
              <a:tr h="3708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a:effectLst/>
                          <a:latin typeface="Arial" panose="020B0604020202020204" pitchFamily="34" charset="0"/>
                        </a:rPr>
                        <a:t>White fir</a:t>
                      </a:r>
                    </a:p>
                  </a:txBody>
                  <a:tcPr marL="7620" marR="7620" marT="7620" marB="0" anchor="b"/>
                </a:tc>
                <a:tc>
                  <a:txBody>
                    <a:bodyPr/>
                    <a:lstStyle/>
                    <a:p>
                      <a:pPr algn="l" fontAlgn="b"/>
                      <a:r>
                        <a:rPr lang="en-US" sz="2400" b="0" i="0" u="none" strike="noStrike" dirty="0">
                          <a:effectLst/>
                          <a:latin typeface="Arial" panose="020B0604020202020204" pitchFamily="34" charset="0"/>
                        </a:rPr>
                        <a:t>531.40-60</a:t>
                      </a:r>
                    </a:p>
                  </a:txBody>
                  <a:tcPr marL="7620" marR="7620" marT="7620" marB="0" anchor="b"/>
                </a:tc>
                <a:tc>
                  <a:txBody>
                    <a:bodyPr/>
                    <a:lstStyle/>
                    <a:p>
                      <a:pPr algn="l" fontAlgn="b"/>
                      <a:r>
                        <a:rPr lang="en-US" sz="2400" b="0" i="0" u="none" strike="noStrike" dirty="0">
                          <a:solidFill>
                            <a:srgbClr val="000000"/>
                          </a:solidFill>
                          <a:effectLst/>
                          <a:latin typeface="Calibri" panose="020F0502020204030204" pitchFamily="34" charset="0"/>
                        </a:rPr>
                        <a:t>578,891</a:t>
                      </a:r>
                    </a:p>
                  </a:txBody>
                  <a:tcPr marL="7620" marR="7620" marT="7620" marB="0" anchor="b"/>
                </a:tc>
                <a:extLst>
                  <a:ext uri="{0D108BD9-81ED-4DB2-BD59-A6C34878D82A}">
                    <a16:rowId xmlns:a16="http://schemas.microsoft.com/office/drawing/2014/main" xmlns="" val="1364906741"/>
                  </a:ext>
                </a:extLst>
              </a:tr>
            </a:tbl>
          </a:graphicData>
        </a:graphic>
      </p:graphicFrame>
    </p:spTree>
    <p:extLst>
      <p:ext uri="{BB962C8B-B14F-4D97-AF65-F5344CB8AC3E}">
        <p14:creationId xmlns:p14="http://schemas.microsoft.com/office/powerpoint/2010/main" val="218626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546567115"/>
              </p:ext>
            </p:extLst>
          </p:nvPr>
        </p:nvGraphicFramePr>
        <p:xfrm>
          <a:off x="1873954" y="1916861"/>
          <a:ext cx="8105422" cy="4460796"/>
        </p:xfrm>
        <a:graphic>
          <a:graphicData uri="http://schemas.openxmlformats.org/drawingml/2006/table">
            <a:tbl>
              <a:tblPr firstRow="1" bandRow="1">
                <a:tableStyleId>{5C22544A-7EE6-4342-B048-85BDC9FD1C3A}</a:tableStyleId>
              </a:tblPr>
              <a:tblGrid>
                <a:gridCol w="1603022">
                  <a:extLst>
                    <a:ext uri="{9D8B030D-6E8A-4147-A177-3AD203B41FA5}">
                      <a16:colId xmlns:a16="http://schemas.microsoft.com/office/drawing/2014/main" xmlns="" val="27262292"/>
                    </a:ext>
                  </a:extLst>
                </a:gridCol>
                <a:gridCol w="1625600">
                  <a:extLst>
                    <a:ext uri="{9D8B030D-6E8A-4147-A177-3AD203B41FA5}">
                      <a16:colId xmlns:a16="http://schemas.microsoft.com/office/drawing/2014/main" xmlns="" val="267741833"/>
                    </a:ext>
                  </a:extLst>
                </a:gridCol>
                <a:gridCol w="1625600">
                  <a:extLst>
                    <a:ext uri="{9D8B030D-6E8A-4147-A177-3AD203B41FA5}">
                      <a16:colId xmlns:a16="http://schemas.microsoft.com/office/drawing/2014/main" xmlns="" val="1311777442"/>
                    </a:ext>
                  </a:extLst>
                </a:gridCol>
                <a:gridCol w="1625600">
                  <a:extLst>
                    <a:ext uri="{9D8B030D-6E8A-4147-A177-3AD203B41FA5}">
                      <a16:colId xmlns:a16="http://schemas.microsoft.com/office/drawing/2014/main" xmlns="" val="3462016177"/>
                    </a:ext>
                  </a:extLst>
                </a:gridCol>
                <a:gridCol w="1625600">
                  <a:extLst>
                    <a:ext uri="{9D8B030D-6E8A-4147-A177-3AD203B41FA5}">
                      <a16:colId xmlns:a16="http://schemas.microsoft.com/office/drawing/2014/main" xmlns="" val="2178168785"/>
                    </a:ext>
                  </a:extLst>
                </a:gridCol>
              </a:tblGrid>
              <a:tr h="371733">
                <a:tc>
                  <a:txBody>
                    <a:bodyPr/>
                    <a:lstStyle/>
                    <a:p>
                      <a:pPr algn="ctr"/>
                      <a:r>
                        <a:rPr lang="en-US" dirty="0"/>
                        <a:t>Species</a:t>
                      </a:r>
                    </a:p>
                  </a:txBody>
                  <a:tcPr/>
                </a:tc>
                <a:tc>
                  <a:txBody>
                    <a:bodyPr/>
                    <a:lstStyle/>
                    <a:p>
                      <a:pPr algn="ctr"/>
                      <a:r>
                        <a:rPr lang="en-US" dirty="0"/>
                        <a:t>Seed Zone</a:t>
                      </a:r>
                    </a:p>
                  </a:txBody>
                  <a:tcPr/>
                </a:tc>
                <a:tc>
                  <a:txBody>
                    <a:bodyPr/>
                    <a:lstStyle/>
                    <a:p>
                      <a:pPr algn="ctr"/>
                      <a:r>
                        <a:rPr lang="en-US" dirty="0" err="1"/>
                        <a:t>Elev</a:t>
                      </a:r>
                      <a:r>
                        <a:rPr lang="en-US" dirty="0"/>
                        <a:t> (low </a:t>
                      </a:r>
                      <a:r>
                        <a:rPr lang="en-US" dirty="0" err="1"/>
                        <a:t>av</a:t>
                      </a:r>
                      <a:r>
                        <a:rPr lang="en-US" dirty="0"/>
                        <a:t>)</a:t>
                      </a:r>
                    </a:p>
                  </a:txBody>
                  <a:tcPr/>
                </a:tc>
                <a:tc>
                  <a:txBody>
                    <a:bodyPr/>
                    <a:lstStyle/>
                    <a:p>
                      <a:pPr algn="ctr"/>
                      <a:r>
                        <a:rPr lang="en-US" dirty="0"/>
                        <a:t>Stock</a:t>
                      </a:r>
                    </a:p>
                  </a:txBody>
                  <a:tcPr/>
                </a:tc>
                <a:tc>
                  <a:txBody>
                    <a:bodyPr/>
                    <a:lstStyle/>
                    <a:p>
                      <a:pPr algn="ctr"/>
                      <a:r>
                        <a:rPr lang="en-US" dirty="0"/>
                        <a:t>Quantity</a:t>
                      </a:r>
                    </a:p>
                  </a:txBody>
                  <a:tcPr/>
                </a:tc>
                <a:extLst>
                  <a:ext uri="{0D108BD9-81ED-4DB2-BD59-A6C34878D82A}">
                    <a16:rowId xmlns:a16="http://schemas.microsoft.com/office/drawing/2014/main" xmlns="" val="360972041"/>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Ponderosa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47529662"/>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Ponderosa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691173910"/>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Ponderosa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xmlns="" val="3389485563"/>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Ponderosa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20000"/>
                        <a:lumOff val="80000"/>
                      </a:schemeClr>
                    </a:solidFill>
                  </a:tcPr>
                </a:tc>
                <a:extLst>
                  <a:ext uri="{0D108BD9-81ED-4DB2-BD59-A6C34878D82A}">
                    <a16:rowId xmlns:a16="http://schemas.microsoft.com/office/drawing/2014/main" xmlns="" val="353040274"/>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Giant Sequoia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963179892"/>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Sugar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799023629"/>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Sugar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060331262"/>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Sugar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extLst>
                  <a:ext uri="{0D108BD9-81ED-4DB2-BD59-A6C34878D82A}">
                    <a16:rowId xmlns:a16="http://schemas.microsoft.com/office/drawing/2014/main" xmlns="" val="142046721"/>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Sugar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40000"/>
                        <a:lumOff val="6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40000"/>
                        <a:lumOff val="6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40000"/>
                        <a:lumOff val="6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40000"/>
                        <a:lumOff val="6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xmlns="" val="573087751"/>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Sugar Pine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859097888"/>
                  </a:ext>
                </a:extLst>
              </a:tr>
              <a:tr h="371733">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Sugar Pine USFS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4,000-4,500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1Styro 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509660515"/>
                  </a:ext>
                </a:extLst>
              </a:tr>
            </a:tbl>
          </a:graphicData>
        </a:graphic>
      </p:graphicFrame>
      <p:sp>
        <p:nvSpPr>
          <p:cNvPr id="13" name="TextBox 12"/>
          <p:cNvSpPr txBox="1"/>
          <p:nvPr/>
        </p:nvSpPr>
        <p:spPr>
          <a:xfrm>
            <a:off x="3420533" y="936978"/>
            <a:ext cx="5182188" cy="584775"/>
          </a:xfrm>
          <a:prstGeom prst="rect">
            <a:avLst/>
          </a:prstGeom>
          <a:noFill/>
        </p:spPr>
        <p:txBody>
          <a:bodyPr wrap="none" rtlCol="0">
            <a:spAutoFit/>
          </a:bodyPr>
          <a:lstStyle/>
          <a:p>
            <a:r>
              <a:rPr lang="en-US" sz="3200" dirty="0"/>
              <a:t>CFIP Speculative sowing order</a:t>
            </a:r>
          </a:p>
        </p:txBody>
      </p:sp>
    </p:spTree>
    <p:extLst>
      <p:ext uri="{BB962C8B-B14F-4D97-AF65-F5344CB8AC3E}">
        <p14:creationId xmlns:p14="http://schemas.microsoft.com/office/powerpoint/2010/main" val="22377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order seeds from LAMRC?</a:t>
            </a:r>
          </a:p>
        </p:txBody>
      </p:sp>
      <p:sp>
        <p:nvSpPr>
          <p:cNvPr id="3" name="Content Placeholder 2"/>
          <p:cNvSpPr>
            <a:spLocks noGrp="1"/>
          </p:cNvSpPr>
          <p:nvPr>
            <p:ph idx="1"/>
          </p:nvPr>
        </p:nvSpPr>
        <p:spPr/>
        <p:txBody>
          <a:bodyPr/>
          <a:lstStyle/>
          <a:p>
            <a:pPr marL="109728" indent="0">
              <a:buNone/>
            </a:pPr>
            <a:r>
              <a:rPr lang="en-US" dirty="0"/>
              <a:t>Directly from LAMRC:</a:t>
            </a:r>
          </a:p>
          <a:p>
            <a:r>
              <a:rPr lang="en-US" dirty="0"/>
              <a:t>Identify species, SZ (T-R-S, aspect), elevation, quantities</a:t>
            </a:r>
          </a:p>
          <a:p>
            <a:r>
              <a:rPr lang="en-US" dirty="0"/>
              <a:t>Choose/contract private nursery to grow the seedlings</a:t>
            </a:r>
          </a:p>
          <a:p>
            <a:r>
              <a:rPr lang="en-US" dirty="0"/>
              <a:t>Orders for most nurseries must be placed by early November</a:t>
            </a:r>
          </a:p>
          <a:p>
            <a:endParaRPr lang="en-US" dirty="0"/>
          </a:p>
          <a:p>
            <a:pPr marL="109728" indent="0">
              <a:buNone/>
            </a:pPr>
            <a:r>
              <a:rPr lang="en-US" dirty="0"/>
              <a:t>From the El Dorado County Resource Conservation District:</a:t>
            </a:r>
          </a:p>
          <a:p>
            <a:r>
              <a:rPr lang="en-US" dirty="0"/>
              <a:t>Seedlings grown at the US Forest Service Placerville Nursery</a:t>
            </a:r>
          </a:p>
          <a:p>
            <a:pPr lvl="1"/>
            <a:r>
              <a:rPr lang="en-US" dirty="0"/>
              <a:t>http://www.eldoradorcd.org/nodes/info/reforestation.htm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69293" y="4795737"/>
            <a:ext cx="1392837" cy="15460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79265" y="3235541"/>
            <a:ext cx="1143000" cy="1171575"/>
          </a:xfrm>
          <a:prstGeom prst="rect">
            <a:avLst/>
          </a:prstGeom>
        </p:spPr>
      </p:pic>
      <p:pic>
        <p:nvPicPr>
          <p:cNvPr id="8"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80853" y="1370545"/>
            <a:ext cx="1141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76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As a private landowner you can help the seed bank!</a:t>
            </a:r>
          </a:p>
        </p:txBody>
      </p:sp>
      <p:sp>
        <p:nvSpPr>
          <p:cNvPr id="3" name="Content Placeholder 2"/>
          <p:cNvSpPr>
            <a:spLocks noGrp="1"/>
          </p:cNvSpPr>
          <p:nvPr>
            <p:ph idx="1"/>
          </p:nvPr>
        </p:nvSpPr>
        <p:spPr/>
        <p:txBody>
          <a:bodyPr>
            <a:normAutofit/>
          </a:bodyPr>
          <a:lstStyle/>
          <a:p>
            <a:r>
              <a:rPr lang="en-US" dirty="0"/>
              <a:t>Keep an eye on your conifer trees</a:t>
            </a:r>
          </a:p>
          <a:p>
            <a:r>
              <a:rPr lang="en-US" dirty="0"/>
              <a:t>If it looks like an exceptional year for cones let us know!</a:t>
            </a:r>
          </a:p>
          <a:p>
            <a:r>
              <a:rPr lang="en-US" dirty="0"/>
              <a:t>If you have a sizeable property and are willing to allow collections, we would appreciate it</a:t>
            </a:r>
          </a:p>
          <a:p>
            <a:r>
              <a:rPr lang="en-US" dirty="0"/>
              <a:t>CAL FIRE reimburses landowners for the privilege of collecting cones from their properties through a rebate arrangement (10% of the yield) of clean upgraded seed</a:t>
            </a:r>
          </a:p>
          <a:p>
            <a:pPr marL="109728" indent="0">
              <a:buNone/>
            </a:pPr>
            <a:endParaRPr lang="en-US" dirty="0"/>
          </a:p>
          <a:p>
            <a:pPr marL="109728" indent="0">
              <a:buNone/>
            </a:pPr>
            <a:r>
              <a:rPr lang="en-US" sz="2400" dirty="0"/>
              <a:t>CALL LAMRC at 530-753-2441 or email: </a:t>
            </a:r>
            <a:r>
              <a:rPr lang="en-US" sz="2400" dirty="0">
                <a:hlinkClick r:id="rId2"/>
              </a:rPr>
              <a:t>dorus.vangoidsenhoven@fire.ca.gov</a:t>
            </a:r>
            <a:r>
              <a:rPr lang="en-US" sz="2400" dirty="0"/>
              <a:t>	</a:t>
            </a:r>
          </a:p>
          <a:p>
            <a:pPr marL="109728" indent="0">
              <a:buNone/>
            </a:pPr>
            <a:endParaRPr lang="en-US" dirty="0"/>
          </a:p>
        </p:txBody>
      </p:sp>
    </p:spTree>
    <p:extLst>
      <p:ext uri="{BB962C8B-B14F-4D97-AF65-F5344CB8AC3E}">
        <p14:creationId xmlns:p14="http://schemas.microsoft.com/office/powerpoint/2010/main" val="291033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buNone/>
              <a:defRPr/>
            </a:pPr>
            <a:r>
              <a:rPr lang="en-US" altLang="en-US" sz="1500" dirty="0"/>
              <a:t>	</a:t>
            </a:r>
          </a:p>
          <a:p>
            <a:pPr>
              <a:lnSpc>
                <a:spcPct val="80000"/>
              </a:lnSpc>
              <a:buNone/>
              <a:defRPr/>
            </a:pPr>
            <a:r>
              <a:rPr lang="en-US" altLang="en-US" sz="1500" dirty="0"/>
              <a:t>Anatomy &amp; Morphology of Conifer Tree Seed, David </a:t>
            </a:r>
            <a:r>
              <a:rPr lang="en-US" altLang="en-US" sz="1500" dirty="0" err="1"/>
              <a:t>Kolotelo</a:t>
            </a:r>
            <a:r>
              <a:rPr lang="en-US" altLang="en-US" sz="1500" dirty="0"/>
              <a:t>, 1997</a:t>
            </a:r>
          </a:p>
          <a:p>
            <a:pPr>
              <a:lnSpc>
                <a:spcPct val="80000"/>
              </a:lnSpc>
              <a:buNone/>
              <a:defRPr/>
            </a:pPr>
            <a:endParaRPr lang="en-US" altLang="en-US" sz="1500" dirty="0"/>
          </a:p>
          <a:p>
            <a:pPr>
              <a:lnSpc>
                <a:spcPct val="80000"/>
              </a:lnSpc>
              <a:buNone/>
              <a:defRPr/>
            </a:pPr>
            <a:r>
              <a:rPr lang="en-US" altLang="en-US" sz="1500" dirty="0"/>
              <a:t>Native Seed Collection, Processing, and Storage for Revegetation Projects in the Western United States, </a:t>
            </a:r>
            <a:r>
              <a:rPr lang="en-US" altLang="en-US" sz="1500" dirty="0" err="1"/>
              <a:t>Lippitt</a:t>
            </a:r>
            <a:r>
              <a:rPr lang="en-US" altLang="en-US" sz="1500" dirty="0"/>
              <a:t>, et al., Restoration Ecology Vol. 2 No. 2, pp. 120-131, June 1994</a:t>
            </a:r>
          </a:p>
          <a:p>
            <a:pPr>
              <a:lnSpc>
                <a:spcPct val="80000"/>
              </a:lnSpc>
              <a:buNone/>
              <a:defRPr/>
            </a:pPr>
            <a:endParaRPr lang="en-US" altLang="en-US" sz="1500" dirty="0"/>
          </a:p>
          <a:p>
            <a:pPr>
              <a:lnSpc>
                <a:spcPct val="80000"/>
              </a:lnSpc>
              <a:buNone/>
              <a:defRPr/>
            </a:pPr>
            <a:r>
              <a:rPr lang="en-US" altLang="en-US" sz="1500" dirty="0"/>
              <a:t>Reproduction of Conifers, EIS, et al., Canadian Forestry Service, Victoria, BC. March 1981</a:t>
            </a:r>
          </a:p>
          <a:p>
            <a:pPr>
              <a:lnSpc>
                <a:spcPct val="80000"/>
              </a:lnSpc>
              <a:buNone/>
              <a:defRPr/>
            </a:pPr>
            <a:endParaRPr lang="en-US" altLang="en-US" sz="1500" dirty="0"/>
          </a:p>
          <a:p>
            <a:pPr>
              <a:lnSpc>
                <a:spcPct val="80000"/>
              </a:lnSpc>
              <a:buNone/>
              <a:defRPr/>
            </a:pPr>
            <a:r>
              <a:rPr lang="en-US" altLang="en-US" sz="1500" dirty="0"/>
              <a:t>Rules for Testing Seeds, Association of Official Seed Analysts, Larsen, et al., 1984</a:t>
            </a:r>
          </a:p>
          <a:p>
            <a:pPr>
              <a:lnSpc>
                <a:spcPct val="80000"/>
              </a:lnSpc>
              <a:buNone/>
              <a:defRPr/>
            </a:pPr>
            <a:endParaRPr lang="en-US" altLang="en-US" sz="1500" dirty="0"/>
          </a:p>
          <a:p>
            <a:pPr>
              <a:lnSpc>
                <a:spcPct val="80000"/>
              </a:lnSpc>
              <a:buNone/>
              <a:defRPr/>
            </a:pPr>
            <a:r>
              <a:rPr lang="en-US" altLang="en-US" sz="1500" dirty="0"/>
              <a:t>Tree Seed Technology Training Course, Bonner, et al., General Technical Report, SO-106, Sept. 1994</a:t>
            </a:r>
          </a:p>
          <a:p>
            <a:pPr>
              <a:lnSpc>
                <a:spcPct val="80000"/>
              </a:lnSpc>
              <a:buNone/>
              <a:defRPr/>
            </a:pPr>
            <a:endParaRPr lang="en-US" altLang="en-US" sz="1500" dirty="0"/>
          </a:p>
          <a:p>
            <a:pPr>
              <a:lnSpc>
                <a:spcPct val="80000"/>
              </a:lnSpc>
              <a:buNone/>
              <a:defRPr/>
            </a:pPr>
            <a:r>
              <a:rPr lang="en-US" altLang="en-US" sz="1500" dirty="0"/>
              <a:t>Woody Plant Seed Manual, available online@ </a:t>
            </a:r>
            <a:r>
              <a:rPr lang="en-US" altLang="en-US" sz="1500" dirty="0">
                <a:hlinkClick r:id="rId2"/>
              </a:rPr>
              <a:t>http://www.nsl.fs.fed.us/nsl_wpsm.html</a:t>
            </a:r>
            <a:endParaRPr lang="en-US" altLang="en-US" sz="1500" dirty="0"/>
          </a:p>
          <a:p>
            <a:pPr>
              <a:lnSpc>
                <a:spcPct val="80000"/>
              </a:lnSpc>
              <a:buNone/>
              <a:defRPr/>
            </a:pPr>
            <a:endParaRPr lang="en-US" altLang="en-US" sz="1500" dirty="0"/>
          </a:p>
          <a:p>
            <a:pPr>
              <a:lnSpc>
                <a:spcPct val="80000"/>
              </a:lnSpc>
              <a:buNone/>
              <a:defRPr/>
            </a:pPr>
            <a:r>
              <a:rPr lang="en-US" altLang="en-US" sz="1500" dirty="0"/>
              <a:t>CA Tree Seed Zone Map available online@ </a:t>
            </a:r>
            <a:r>
              <a:rPr lang="en-US" altLang="en-US" sz="1500" dirty="0">
                <a:solidFill>
                  <a:schemeClr val="hlink"/>
                </a:solidFill>
                <a:hlinkClick r:id="rId3"/>
              </a:rPr>
              <a:t>http://frap.fire.ca.gov/data/frapgisdata-sw-seed_zones_download</a:t>
            </a:r>
            <a:endParaRPr lang="en-US" altLang="en-US" sz="1500" dirty="0">
              <a:solidFill>
                <a:schemeClr val="hlink"/>
              </a:solidFill>
            </a:endParaRPr>
          </a:p>
          <a:p>
            <a:pPr>
              <a:lnSpc>
                <a:spcPct val="80000"/>
              </a:lnSpc>
              <a:buNone/>
              <a:defRPr/>
            </a:pPr>
            <a:endParaRPr lang="en-US" altLang="en-US" sz="1500" dirty="0">
              <a:solidFill>
                <a:schemeClr val="hlink"/>
              </a:solidFill>
            </a:endParaRPr>
          </a:p>
          <a:p>
            <a:pPr>
              <a:lnSpc>
                <a:spcPct val="80000"/>
              </a:lnSpc>
              <a:buNone/>
              <a:defRPr/>
            </a:pPr>
            <a:r>
              <a:rPr lang="en-US" sz="1600" dirty="0"/>
              <a:t>T. Griffis – retired CAL FIRE Forester	</a:t>
            </a:r>
          </a:p>
          <a:p>
            <a:pPr>
              <a:lnSpc>
                <a:spcPct val="80000"/>
              </a:lnSpc>
              <a:buNone/>
              <a:defRPr/>
            </a:pPr>
            <a:endParaRPr lang="en-US" altLang="en-US" sz="1500" dirty="0">
              <a:solidFill>
                <a:schemeClr val="hlink"/>
              </a:solidFill>
            </a:endParaRPr>
          </a:p>
          <a:p>
            <a:endParaRPr lang="en-US" dirty="0"/>
          </a:p>
        </p:txBody>
      </p:sp>
      <p:sp>
        <p:nvSpPr>
          <p:cNvPr id="3" name="Title 2"/>
          <p:cNvSpPr>
            <a:spLocks noGrp="1"/>
          </p:cNvSpPr>
          <p:nvPr>
            <p:ph type="title"/>
          </p:nvPr>
        </p:nvSpPr>
        <p:spPr/>
        <p:txBody>
          <a:bodyPr/>
          <a:lstStyle/>
          <a:p>
            <a:pPr algn="ctr"/>
            <a:r>
              <a:rPr lang="en-US" altLang="en-US" dirty="0"/>
              <a:t>References</a:t>
            </a:r>
            <a:endParaRPr lang="en-US" dirty="0"/>
          </a:p>
        </p:txBody>
      </p:sp>
    </p:spTree>
    <p:extLst>
      <p:ext uri="{BB962C8B-B14F-4D97-AF65-F5344CB8AC3E}">
        <p14:creationId xmlns:p14="http://schemas.microsoft.com/office/powerpoint/2010/main" val="16521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15960"/>
            <a:ext cx="10972800" cy="3557989"/>
          </a:xfrm>
        </p:spPr>
        <p:txBody>
          <a:bodyPr anchor="ctr"/>
          <a:lstStyle/>
          <a:p>
            <a:pPr marL="0" indent="0" algn="ctr">
              <a:buNone/>
              <a:defRPr/>
            </a:pPr>
            <a:r>
              <a:rPr lang="en-US" dirty="0">
                <a:hlinkClick r:id="rId2"/>
              </a:rPr>
              <a:t>dorus.vangoidsenhoven@fire.ca.gov</a:t>
            </a:r>
            <a:r>
              <a:rPr lang="en-US" dirty="0"/>
              <a:t>	</a:t>
            </a:r>
          </a:p>
          <a:p>
            <a:pPr marL="0" indent="0" algn="ctr">
              <a:buNone/>
              <a:defRPr/>
            </a:pPr>
            <a:r>
              <a:rPr lang="en-US" dirty="0"/>
              <a:t>California Dept. of Forestry &amp; Fire Protection</a:t>
            </a:r>
          </a:p>
          <a:p>
            <a:pPr marL="0" indent="0" algn="ctr">
              <a:buNone/>
              <a:defRPr/>
            </a:pPr>
            <a:r>
              <a:rPr lang="en-US" dirty="0"/>
              <a:t>L.A. Moran Reforestation Center</a:t>
            </a:r>
          </a:p>
          <a:p>
            <a:pPr marL="0" indent="0" algn="ctr">
              <a:buNone/>
              <a:defRPr/>
            </a:pPr>
            <a:r>
              <a:rPr lang="en-US" dirty="0"/>
              <a:t>5800 Chiles Road</a:t>
            </a:r>
          </a:p>
          <a:p>
            <a:pPr marL="0" indent="0" algn="ctr">
              <a:buNone/>
              <a:defRPr/>
            </a:pPr>
            <a:r>
              <a:rPr lang="en-US" dirty="0"/>
              <a:t> Davis, CA 95618</a:t>
            </a:r>
          </a:p>
          <a:p>
            <a:pPr marL="0" indent="0" algn="ctr">
              <a:buNone/>
              <a:defRPr/>
            </a:pPr>
            <a:r>
              <a:rPr lang="en-US" dirty="0"/>
              <a:t> 530-753-2441</a:t>
            </a:r>
          </a:p>
          <a:p>
            <a:pPr marL="0" indent="0" algn="ctr">
              <a:buNone/>
              <a:defRPr/>
            </a:pPr>
            <a:endParaRPr lang="en-US" dirty="0"/>
          </a:p>
        </p:txBody>
      </p:sp>
      <p:sp>
        <p:nvSpPr>
          <p:cNvPr id="3" name="Title 2"/>
          <p:cNvSpPr>
            <a:spLocks noGrp="1"/>
          </p:cNvSpPr>
          <p:nvPr>
            <p:ph type="title"/>
          </p:nvPr>
        </p:nvSpPr>
        <p:spPr/>
        <p:txBody>
          <a:bodyPr/>
          <a:lstStyle/>
          <a:p>
            <a:pPr algn="ctr"/>
            <a:r>
              <a:rPr lang="en-US" dirty="0"/>
              <a:t>Thank You!</a:t>
            </a:r>
          </a:p>
        </p:txBody>
      </p:sp>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7681" y="5105471"/>
            <a:ext cx="1036637"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2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09800"/>
            <a:ext cx="7425447" cy="4364736"/>
          </a:xfrm>
        </p:spPr>
        <p:txBody>
          <a:bodyPr>
            <a:normAutofit lnSpcReduction="10000"/>
          </a:bodyPr>
          <a:lstStyle/>
          <a:p>
            <a:r>
              <a:rPr lang="en-US" altLang="en-US" dirty="0">
                <a:latin typeface="Arial" panose="020B0604020202020204" pitchFamily="34" charset="0"/>
              </a:rPr>
              <a:t>Vigorous site adapted seedlings come from good quality </a:t>
            </a:r>
            <a:r>
              <a:rPr lang="en-US" altLang="en-US" b="1" u="sng" dirty="0">
                <a:latin typeface="Arial" panose="020B0604020202020204" pitchFamily="34" charset="0"/>
              </a:rPr>
              <a:t>local</a:t>
            </a:r>
            <a:r>
              <a:rPr lang="en-US" altLang="en-US" dirty="0">
                <a:latin typeface="Arial" panose="020B0604020202020204" pitchFamily="34" charset="0"/>
              </a:rPr>
              <a:t> seed </a:t>
            </a:r>
          </a:p>
          <a:p>
            <a:r>
              <a:rPr lang="en-US" altLang="en-US" dirty="0">
                <a:latin typeface="Arial" panose="020B0604020202020204" pitchFamily="34" charset="0"/>
              </a:rPr>
              <a:t>Seed quality affects every phase of the reforestation effort : </a:t>
            </a:r>
          </a:p>
          <a:p>
            <a:pPr marL="109728" indent="0">
              <a:buNone/>
            </a:pPr>
            <a:endParaRPr lang="en-US" altLang="en-US" dirty="0">
              <a:latin typeface="Arial" panose="020B0604020202020204" pitchFamily="34" charset="0"/>
            </a:endParaRPr>
          </a:p>
          <a:p>
            <a:pPr marL="109728" indent="0">
              <a:buNone/>
            </a:pPr>
            <a:r>
              <a:rPr lang="en-US" altLang="en-US" dirty="0">
                <a:latin typeface="Arial" panose="020B0604020202020204" pitchFamily="34" charset="0"/>
              </a:rPr>
              <a:t>Planning – collections – processing – yield – growing – planting</a:t>
            </a:r>
          </a:p>
          <a:p>
            <a:pPr marL="109728" indent="0">
              <a:buNone/>
            </a:pPr>
            <a:endParaRPr lang="en-US" dirty="0">
              <a:latin typeface="Arial" panose="020B0604020202020204" pitchFamily="34" charset="0"/>
            </a:endParaRPr>
          </a:p>
          <a:p>
            <a:pPr marL="109728" indent="0">
              <a:buNone/>
            </a:pPr>
            <a:r>
              <a:rPr lang="en-US" altLang="en-US" dirty="0"/>
              <a:t>High quality seeds produce more vigorous seedlings!</a:t>
            </a:r>
          </a:p>
          <a:p>
            <a:pPr marL="109728" indent="0">
              <a:buNone/>
            </a:pPr>
            <a:endParaRPr lang="en-US" dirty="0"/>
          </a:p>
        </p:txBody>
      </p:sp>
      <p:sp>
        <p:nvSpPr>
          <p:cNvPr id="2" name="Title 1"/>
          <p:cNvSpPr>
            <a:spLocks noGrp="1"/>
          </p:cNvSpPr>
          <p:nvPr>
            <p:ph type="title"/>
          </p:nvPr>
        </p:nvSpPr>
        <p:spPr/>
        <p:txBody>
          <a:bodyPr/>
          <a:lstStyle/>
          <a:p>
            <a:r>
              <a:rPr lang="en-US" altLang="en-US" dirty="0"/>
              <a:t>Seed quality is the goal</a:t>
            </a:r>
            <a:endParaRPr lang="en-US" dirty="0"/>
          </a:p>
        </p:txBody>
      </p:sp>
      <p:pic>
        <p:nvPicPr>
          <p:cNvPr id="4" name="Picture 4" descr="Magalia pic -rw 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3451" y="2552700"/>
            <a:ext cx="419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95353" y="1011141"/>
            <a:ext cx="4987047" cy="5558084"/>
          </a:xfrm>
          <a:prstGeom prst="rect">
            <a:avLst/>
          </a:prstGeom>
        </p:spPr>
      </p:pic>
      <p:sp>
        <p:nvSpPr>
          <p:cNvPr id="6" name="Text Placeholder 5"/>
          <p:cNvSpPr>
            <a:spLocks noGrp="1"/>
          </p:cNvSpPr>
          <p:nvPr>
            <p:ph sz="half" idx="1"/>
          </p:nvPr>
        </p:nvSpPr>
        <p:spPr/>
        <p:txBody>
          <a:bodyPr/>
          <a:lstStyle/>
          <a:p>
            <a:pPr>
              <a:lnSpc>
                <a:spcPct val="90000"/>
              </a:lnSpc>
              <a:defRPr/>
            </a:pPr>
            <a:r>
              <a:rPr lang="en-US" altLang="en-US" dirty="0"/>
              <a:t>Periodicity is the number of years </a:t>
            </a:r>
            <a:r>
              <a:rPr lang="en-US" altLang="en-US" u="sng" dirty="0"/>
              <a:t>between</a:t>
            </a:r>
            <a:r>
              <a:rPr lang="en-US" altLang="en-US" dirty="0"/>
              <a:t> collectable crops</a:t>
            </a:r>
            <a:r>
              <a:rPr lang="en-US" altLang="en-US" b="1" dirty="0"/>
              <a:t> </a:t>
            </a:r>
            <a:r>
              <a:rPr lang="en-US" altLang="en-US" dirty="0"/>
              <a:t>of a particular</a:t>
            </a:r>
            <a:r>
              <a:rPr lang="en-US" altLang="en-US" b="1" dirty="0"/>
              <a:t> </a:t>
            </a:r>
            <a:r>
              <a:rPr lang="en-US" altLang="en-US" dirty="0"/>
              <a:t>species</a:t>
            </a:r>
          </a:p>
          <a:p>
            <a:pPr marL="109728" indent="0">
              <a:lnSpc>
                <a:spcPct val="90000"/>
              </a:lnSpc>
              <a:buNone/>
              <a:defRPr/>
            </a:pPr>
            <a:endParaRPr lang="en-US" altLang="en-US" dirty="0"/>
          </a:p>
          <a:p>
            <a:pPr>
              <a:lnSpc>
                <a:spcPct val="90000"/>
              </a:lnSpc>
              <a:defRPr/>
            </a:pPr>
            <a:r>
              <a:rPr lang="en-US" altLang="en-US" dirty="0"/>
              <a:t>Depending on species, there can be 3-7 </a:t>
            </a:r>
          </a:p>
          <a:p>
            <a:pPr>
              <a:lnSpc>
                <a:spcPct val="90000"/>
              </a:lnSpc>
              <a:buNone/>
              <a:defRPr/>
            </a:pPr>
            <a:r>
              <a:rPr lang="en-US" altLang="en-US" dirty="0"/>
              <a:t>	or even 10 or more years between acceptable crops</a:t>
            </a:r>
          </a:p>
          <a:p>
            <a:pPr>
              <a:lnSpc>
                <a:spcPct val="90000"/>
              </a:lnSpc>
              <a:defRPr/>
            </a:pPr>
            <a:endParaRPr lang="en-US" altLang="en-US" dirty="0"/>
          </a:p>
          <a:p>
            <a:pPr>
              <a:lnSpc>
                <a:spcPct val="90000"/>
              </a:lnSpc>
              <a:defRPr/>
            </a:pPr>
            <a:r>
              <a:rPr lang="en-US" altLang="en-US" dirty="0"/>
              <a:t>The goal is to collect the maximum amount of high quality seed in the good years and store for the years in-between</a:t>
            </a:r>
          </a:p>
          <a:p>
            <a:pPr marL="109728" indent="0">
              <a:buNone/>
            </a:pPr>
            <a:endParaRPr lang="en-US" dirty="0"/>
          </a:p>
        </p:txBody>
      </p:sp>
      <p:sp>
        <p:nvSpPr>
          <p:cNvPr id="9" name="Title 8"/>
          <p:cNvSpPr>
            <a:spLocks noGrp="1"/>
          </p:cNvSpPr>
          <p:nvPr>
            <p:ph type="title"/>
          </p:nvPr>
        </p:nvSpPr>
        <p:spPr/>
        <p:txBody>
          <a:bodyPr/>
          <a:lstStyle/>
          <a:p>
            <a:r>
              <a:rPr lang="en-US" altLang="en-US" dirty="0"/>
              <a:t>Cone Crop Periodicity</a:t>
            </a:r>
            <a:endParaRPr lang="en-US" dirty="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defRPr/>
            </a:pPr>
            <a:r>
              <a:rPr lang="en-US" altLang="en-US" sz="4000" dirty="0"/>
              <a:t>Importance of seed source</a:t>
            </a:r>
          </a:p>
          <a:p>
            <a:pPr>
              <a:buNone/>
              <a:defRPr/>
            </a:pPr>
            <a:endParaRPr lang="en-US" altLang="en-US" dirty="0"/>
          </a:p>
          <a:p>
            <a:pPr>
              <a:buNone/>
              <a:defRPr/>
            </a:pPr>
            <a:r>
              <a:rPr lang="en-US" altLang="en-US" dirty="0"/>
              <a:t>  </a:t>
            </a:r>
            <a:r>
              <a:rPr lang="en-US" altLang="en-US" sz="3600" dirty="0"/>
              <a:t>Correct identification of seed source is crucial for survival &amp; growth rate of seedlings</a:t>
            </a:r>
          </a:p>
          <a:p>
            <a:pPr>
              <a:buNone/>
              <a:defRPr/>
            </a:pPr>
            <a:r>
              <a:rPr lang="en-US" altLang="en-US" sz="3600" dirty="0"/>
              <a:t>	</a:t>
            </a:r>
          </a:p>
          <a:p>
            <a:pPr>
              <a:buNone/>
              <a:defRPr/>
            </a:pPr>
            <a:r>
              <a:rPr lang="en-US" altLang="en-US" sz="4000" dirty="0">
                <a:solidFill>
                  <a:schemeClr val="hlink"/>
                </a:solidFill>
              </a:rPr>
              <a:t>Why?</a:t>
            </a:r>
            <a:r>
              <a:rPr lang="en-US" altLang="en-US" sz="4000" dirty="0"/>
              <a:t> – Local trees are best adapted to the local environment</a:t>
            </a:r>
          </a:p>
          <a:p>
            <a:pPr>
              <a:buNone/>
              <a:defRPr/>
            </a:pPr>
            <a:r>
              <a:rPr lang="en-US" altLang="en-US" sz="4000" dirty="0"/>
              <a:t>	</a:t>
            </a:r>
            <a:r>
              <a:rPr lang="en-US" altLang="en-US" dirty="0"/>
              <a:t>Mismatching elevation or geographic origin w/planting site may cause:</a:t>
            </a:r>
          </a:p>
          <a:p>
            <a:pPr>
              <a:buNone/>
              <a:defRPr/>
            </a:pPr>
            <a:r>
              <a:rPr lang="en-US" altLang="en-US" dirty="0"/>
              <a:t>	Stunted growth, Poor form, Low drought resistance, High susceptibility to insects &amp; disease, Frost damage from premature bursting</a:t>
            </a:r>
          </a:p>
          <a:p>
            <a:pPr>
              <a:buNone/>
              <a:defRPr/>
            </a:pPr>
            <a:r>
              <a:rPr lang="en-US" altLang="en-US" sz="4000" dirty="0"/>
              <a:t>	</a:t>
            </a:r>
          </a:p>
          <a:p>
            <a:pPr>
              <a:buNone/>
              <a:defRPr/>
            </a:pPr>
            <a:r>
              <a:rPr lang="en-US" altLang="en-US" sz="4000" dirty="0">
                <a:solidFill>
                  <a:schemeClr val="hlink"/>
                </a:solidFill>
              </a:rPr>
              <a:t>How?</a:t>
            </a:r>
            <a:r>
              <a:rPr lang="en-US" altLang="en-US" sz="4000" dirty="0"/>
              <a:t> – 2 components of seed source</a:t>
            </a:r>
          </a:p>
          <a:p>
            <a:pPr lvl="3">
              <a:defRPr/>
            </a:pPr>
            <a:r>
              <a:rPr lang="en-US" altLang="en-US" sz="3200" dirty="0">
                <a:solidFill>
                  <a:schemeClr val="hlink"/>
                </a:solidFill>
              </a:rPr>
              <a:t>Seed Zone</a:t>
            </a:r>
          </a:p>
          <a:p>
            <a:pPr lvl="3">
              <a:defRPr/>
            </a:pPr>
            <a:r>
              <a:rPr lang="en-US" altLang="en-US" sz="3200" dirty="0">
                <a:solidFill>
                  <a:schemeClr val="hlink"/>
                </a:solidFill>
              </a:rPr>
              <a:t>Elevation</a:t>
            </a:r>
          </a:p>
          <a:p>
            <a:pPr>
              <a:buNone/>
              <a:defRPr/>
            </a:pPr>
            <a:r>
              <a:rPr lang="en-US" altLang="en-US" dirty="0">
                <a:solidFill>
                  <a:schemeClr val="hlink"/>
                </a:solidFill>
              </a:rPr>
              <a:t>		</a:t>
            </a:r>
          </a:p>
          <a:p>
            <a:pPr>
              <a:buNone/>
              <a:defRPr/>
            </a:pPr>
            <a:r>
              <a:rPr lang="en-US" altLang="en-US" dirty="0">
                <a:solidFill>
                  <a:schemeClr val="hlink"/>
                </a:solidFill>
              </a:rPr>
              <a:t>	</a:t>
            </a:r>
            <a:endParaRPr lang="en-US" dirty="0"/>
          </a:p>
        </p:txBody>
      </p:sp>
      <p:sp>
        <p:nvSpPr>
          <p:cNvPr id="2" name="Title 1"/>
          <p:cNvSpPr>
            <a:spLocks noGrp="1"/>
          </p:cNvSpPr>
          <p:nvPr>
            <p:ph type="title"/>
          </p:nvPr>
        </p:nvSpPr>
        <p:spPr/>
        <p:txBody>
          <a:bodyPr/>
          <a:lstStyle/>
          <a:p>
            <a:pPr algn="ctr"/>
            <a:r>
              <a:rPr lang="en-US" altLang="en-US" dirty="0"/>
              <a:t>Genetic Considerations</a:t>
            </a:r>
            <a:endParaRPr lang="en-US" dirty="0"/>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5931031" cy="6858000"/>
          </a:xfrm>
          <a:prstGeom prst="rect">
            <a:avLst/>
          </a:prstGeom>
        </p:spPr>
      </p:pic>
      <p:sp>
        <p:nvSpPr>
          <p:cNvPr id="5" name="Rectangle 4"/>
          <p:cNvSpPr/>
          <p:nvPr/>
        </p:nvSpPr>
        <p:spPr>
          <a:xfrm>
            <a:off x="6044520" y="1442884"/>
            <a:ext cx="6096000" cy="6380208"/>
          </a:xfrm>
          <a:prstGeom prst="rect">
            <a:avLst/>
          </a:prstGeom>
        </p:spPr>
        <p:txBody>
          <a:bodyPr>
            <a:spAutoFit/>
          </a:bodyPr>
          <a:lstStyle/>
          <a:p>
            <a:pPr>
              <a:defRPr/>
            </a:pPr>
            <a:r>
              <a:rPr lang="en-US" altLang="en-US" dirty="0">
                <a:solidFill>
                  <a:schemeClr val="accent1">
                    <a:lumMod val="50000"/>
                  </a:schemeClr>
                </a:solidFill>
              </a:rPr>
              <a:t>Six Major Regions based on physical features and climate:</a:t>
            </a:r>
          </a:p>
          <a:p>
            <a:pPr>
              <a:defRPr/>
            </a:pPr>
            <a:endParaRPr lang="en-US" altLang="en-US" dirty="0">
              <a:solidFill>
                <a:schemeClr val="accent1">
                  <a:lumMod val="50000"/>
                </a:schemeClr>
              </a:solidFill>
            </a:endParaRPr>
          </a:p>
          <a:p>
            <a:pPr>
              <a:defRPr/>
            </a:pPr>
            <a:r>
              <a:rPr lang="en-US" altLang="en-US" dirty="0">
                <a:solidFill>
                  <a:schemeClr val="accent1">
                    <a:lumMod val="50000"/>
                  </a:schemeClr>
                </a:solidFill>
              </a:rPr>
              <a:t>090 – N coast redwood	500 – W slope Cascades/Sierra</a:t>
            </a:r>
          </a:p>
          <a:p>
            <a:pPr>
              <a:defRPr/>
            </a:pPr>
            <a:r>
              <a:rPr lang="en-US" altLang="en-US" dirty="0">
                <a:solidFill>
                  <a:schemeClr val="accent1">
                    <a:lumMod val="50000"/>
                  </a:schemeClr>
                </a:solidFill>
              </a:rPr>
              <a:t>100 – Central coast		700 – E slope Cascades/Sierra</a:t>
            </a:r>
          </a:p>
          <a:p>
            <a:pPr>
              <a:defRPr/>
            </a:pPr>
            <a:r>
              <a:rPr lang="en-US" altLang="en-US" dirty="0">
                <a:solidFill>
                  <a:schemeClr val="accent1">
                    <a:lumMod val="50000"/>
                  </a:schemeClr>
                </a:solidFill>
              </a:rPr>
              <a:t>300 – N coast interior	900 – Catchall (950,960,980,990)</a:t>
            </a:r>
          </a:p>
          <a:p>
            <a:pPr>
              <a:defRPr/>
            </a:pPr>
            <a:endParaRPr lang="en-US" altLang="en-US" dirty="0">
              <a:solidFill>
                <a:schemeClr val="accent1">
                  <a:lumMod val="50000"/>
                </a:schemeClr>
              </a:solidFill>
            </a:endParaRPr>
          </a:p>
          <a:p>
            <a:pPr>
              <a:defRPr/>
            </a:pPr>
            <a:endParaRPr lang="en-US" altLang="en-US" dirty="0">
              <a:solidFill>
                <a:schemeClr val="accent1">
                  <a:lumMod val="50000"/>
                </a:schemeClr>
              </a:solidFill>
            </a:endParaRPr>
          </a:p>
          <a:p>
            <a:pPr>
              <a:defRPr/>
            </a:pPr>
            <a:r>
              <a:rPr lang="en-US" altLang="en-US" dirty="0">
                <a:solidFill>
                  <a:schemeClr val="accent1">
                    <a:lumMod val="50000"/>
                  </a:schemeClr>
                </a:solidFill>
              </a:rPr>
              <a:t>Each seed lot must be separated by zone and 500-foot elevation band!</a:t>
            </a:r>
          </a:p>
          <a:p>
            <a:pPr>
              <a:lnSpc>
                <a:spcPct val="90000"/>
              </a:lnSpc>
              <a:defRPr/>
            </a:pPr>
            <a:endParaRPr lang="en-US" altLang="en-US" sz="2000" dirty="0"/>
          </a:p>
          <a:p>
            <a:pPr>
              <a:lnSpc>
                <a:spcPct val="90000"/>
              </a:lnSpc>
              <a:defRPr/>
            </a:pPr>
            <a:r>
              <a:rPr lang="en-US" altLang="en-US" sz="2000" dirty="0"/>
              <a:t>How far can a seed source be moved?</a:t>
            </a:r>
          </a:p>
          <a:p>
            <a:pPr>
              <a:lnSpc>
                <a:spcPct val="90000"/>
              </a:lnSpc>
              <a:defRPr/>
            </a:pPr>
            <a:endParaRPr lang="en-US" altLang="en-US" sz="2000" dirty="0"/>
          </a:p>
          <a:p>
            <a:pPr marL="342900" indent="-342900">
              <a:lnSpc>
                <a:spcPct val="90000"/>
              </a:lnSpc>
              <a:buFont typeface="Arial" panose="020B0604020202020204" pitchFamily="34" charset="0"/>
              <a:buChar char="•"/>
              <a:defRPr/>
            </a:pPr>
            <a:r>
              <a:rPr lang="en-US" altLang="en-US" sz="2000" dirty="0">
                <a:solidFill>
                  <a:schemeClr val="hlink"/>
                </a:solidFill>
              </a:rPr>
              <a:t>Broadly adapted versus narrow</a:t>
            </a:r>
          </a:p>
          <a:p>
            <a:pPr lvl="1">
              <a:lnSpc>
                <a:spcPct val="90000"/>
              </a:lnSpc>
              <a:defRPr/>
            </a:pPr>
            <a:r>
              <a:rPr lang="en-US" altLang="en-US" dirty="0"/>
              <a:t>DF, LP are specialists – occupy a narrow niche</a:t>
            </a:r>
          </a:p>
          <a:p>
            <a:pPr lvl="1">
              <a:lnSpc>
                <a:spcPct val="90000"/>
              </a:lnSpc>
              <a:defRPr/>
            </a:pPr>
            <a:r>
              <a:rPr lang="en-US" altLang="en-US" dirty="0"/>
              <a:t>IC, WWP are generalists – they have more adaptive traits so can be moved farther</a:t>
            </a:r>
          </a:p>
          <a:p>
            <a:pPr>
              <a:lnSpc>
                <a:spcPct val="90000"/>
              </a:lnSpc>
              <a:defRPr/>
            </a:pPr>
            <a:r>
              <a:rPr lang="en-US" altLang="en-US" sz="2000" dirty="0"/>
              <a:t>	</a:t>
            </a:r>
          </a:p>
          <a:p>
            <a:pPr marL="342900" indent="-342900">
              <a:lnSpc>
                <a:spcPct val="90000"/>
              </a:lnSpc>
              <a:buFont typeface="Arial" panose="020B0604020202020204" pitchFamily="34" charset="0"/>
              <a:buChar char="•"/>
              <a:defRPr/>
            </a:pPr>
            <a:r>
              <a:rPr lang="en-US" altLang="en-US" sz="2000" dirty="0">
                <a:solidFill>
                  <a:schemeClr val="hlink"/>
                </a:solidFill>
              </a:rPr>
              <a:t>Center versus edge</a:t>
            </a:r>
          </a:p>
          <a:p>
            <a:pPr lvl="1">
              <a:lnSpc>
                <a:spcPct val="90000"/>
              </a:lnSpc>
              <a:defRPr/>
            </a:pPr>
            <a:r>
              <a:rPr lang="en-US" altLang="en-US" dirty="0"/>
              <a:t>Material from center of range - more diversity</a:t>
            </a:r>
          </a:p>
          <a:p>
            <a:pPr lvl="1">
              <a:lnSpc>
                <a:spcPct val="90000"/>
              </a:lnSpc>
              <a:defRPr/>
            </a:pPr>
            <a:r>
              <a:rPr lang="en-US" altLang="en-US" dirty="0"/>
              <a:t>Crops at edge of range - less frequency; less diversity</a:t>
            </a:r>
          </a:p>
          <a:p>
            <a:pPr>
              <a:defRPr/>
            </a:pPr>
            <a:endParaRPr lang="en-US" altLang="en-US" dirty="0">
              <a:solidFill>
                <a:schemeClr val="accent1">
                  <a:lumMod val="50000"/>
                </a:schemeClr>
              </a:solidFill>
            </a:endParaRPr>
          </a:p>
          <a:p>
            <a:pPr>
              <a:defRPr/>
            </a:pPr>
            <a:endParaRPr lang="en-US" altLang="en-US" dirty="0">
              <a:solidFill>
                <a:schemeClr val="accent1">
                  <a:lumMod val="50000"/>
                </a:schemeClr>
              </a:solidFill>
            </a:endParaRPr>
          </a:p>
          <a:p>
            <a:pPr>
              <a:defRPr/>
            </a:pPr>
            <a:endParaRPr lang="en-US" altLang="en-US" dirty="0">
              <a:solidFill>
                <a:schemeClr val="accent1">
                  <a:lumMod val="50000"/>
                </a:schemeClr>
              </a:solidFill>
            </a:endParaRPr>
          </a:p>
        </p:txBody>
      </p:sp>
    </p:spTree>
    <p:extLst>
      <p:ext uri="{BB962C8B-B14F-4D97-AF65-F5344CB8AC3E}">
        <p14:creationId xmlns:p14="http://schemas.microsoft.com/office/powerpoint/2010/main" val="23837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609600" y="2249425"/>
            <a:ext cx="10972800" cy="4341875"/>
          </a:xfrm>
        </p:spPr>
        <p:txBody>
          <a:bodyPr/>
          <a:lstStyle/>
          <a:p>
            <a:pPr>
              <a:lnSpc>
                <a:spcPct val="80000"/>
              </a:lnSpc>
              <a:buNone/>
              <a:defRPr/>
            </a:pPr>
            <a:r>
              <a:rPr lang="en-US" altLang="en-US" sz="2800" dirty="0">
                <a:solidFill>
                  <a:schemeClr val="hlink"/>
                </a:solidFill>
              </a:rPr>
              <a:t>Broad genetic base</a:t>
            </a:r>
          </a:p>
          <a:p>
            <a:pPr>
              <a:lnSpc>
                <a:spcPct val="80000"/>
              </a:lnSpc>
              <a:buNone/>
              <a:defRPr/>
            </a:pPr>
            <a:endParaRPr lang="en-US" altLang="en-US" sz="2400" dirty="0"/>
          </a:p>
          <a:p>
            <a:pPr lvl="1">
              <a:lnSpc>
                <a:spcPct val="80000"/>
              </a:lnSpc>
              <a:buNone/>
              <a:defRPr/>
            </a:pPr>
            <a:r>
              <a:rPr lang="en-US" altLang="en-US" sz="2400" dirty="0"/>
              <a:t>Within a stand, it is highly likely that many individuals are related. Best approaches to avoid inbreeding &amp; decreased vigor of progeny are:</a:t>
            </a:r>
          </a:p>
          <a:p>
            <a:pPr lvl="1">
              <a:lnSpc>
                <a:spcPct val="80000"/>
              </a:lnSpc>
              <a:buNone/>
              <a:defRPr/>
            </a:pPr>
            <a:r>
              <a:rPr lang="en-US" altLang="en-US" sz="1800" dirty="0"/>
              <a:t>	</a:t>
            </a:r>
          </a:p>
          <a:p>
            <a:pPr lvl="1">
              <a:lnSpc>
                <a:spcPct val="80000"/>
              </a:lnSpc>
              <a:defRPr/>
            </a:pPr>
            <a:r>
              <a:rPr lang="en-US" altLang="en-US" sz="2400" dirty="0"/>
              <a:t>Collect from widely spaced trees in a stand</a:t>
            </a:r>
          </a:p>
          <a:p>
            <a:pPr lvl="1">
              <a:lnSpc>
                <a:spcPct val="80000"/>
              </a:lnSpc>
              <a:buNone/>
              <a:defRPr/>
            </a:pPr>
            <a:r>
              <a:rPr lang="en-US" altLang="en-US" sz="2400" dirty="0"/>
              <a:t>	200-300 feet apart </a:t>
            </a:r>
          </a:p>
          <a:p>
            <a:pPr lvl="1">
              <a:lnSpc>
                <a:spcPct val="80000"/>
              </a:lnSpc>
              <a:buNone/>
              <a:defRPr/>
            </a:pPr>
            <a:r>
              <a:rPr lang="en-US" altLang="en-US" sz="2400" dirty="0"/>
              <a:t> </a:t>
            </a:r>
          </a:p>
          <a:p>
            <a:pPr lvl="1">
              <a:lnSpc>
                <a:spcPct val="80000"/>
              </a:lnSpc>
              <a:defRPr/>
            </a:pPr>
            <a:r>
              <a:rPr lang="en-US" altLang="en-US" sz="2400" dirty="0"/>
              <a:t>Collect from a number of different trees within a stand and an equal amount from each</a:t>
            </a:r>
          </a:p>
          <a:p>
            <a:pPr lvl="1">
              <a:lnSpc>
                <a:spcPct val="80000"/>
              </a:lnSpc>
              <a:buNone/>
              <a:defRPr/>
            </a:pPr>
            <a:endParaRPr lang="en-US" altLang="en-US" sz="2400" dirty="0"/>
          </a:p>
          <a:p>
            <a:pPr lvl="1">
              <a:lnSpc>
                <a:spcPct val="80000"/>
              </a:lnSpc>
              <a:defRPr/>
            </a:pPr>
            <a:r>
              <a:rPr lang="en-US" altLang="en-US" sz="2400" dirty="0"/>
              <a:t>Collect from a number of different stands within an elevation band</a:t>
            </a:r>
          </a:p>
          <a:p>
            <a:pPr marL="109728" indent="0">
              <a:buNone/>
            </a:pPr>
            <a:endParaRPr lang="en-US" dirty="0"/>
          </a:p>
        </p:txBody>
      </p:sp>
      <p:sp>
        <p:nvSpPr>
          <p:cNvPr id="2" name="Title 1"/>
          <p:cNvSpPr>
            <a:spLocks noGrp="1"/>
          </p:cNvSpPr>
          <p:nvPr>
            <p:ph type="title"/>
          </p:nvPr>
        </p:nvSpPr>
        <p:spPr/>
        <p:txBody>
          <a:bodyPr/>
          <a:lstStyle/>
          <a:p>
            <a:pPr algn="ctr"/>
            <a:r>
              <a:rPr lang="en-US" altLang="en-US" dirty="0"/>
              <a:t>Genetic Considerations</a:t>
            </a:r>
            <a:endParaRPr lang="en-US" dirty="0"/>
          </a:p>
        </p:txBody>
      </p:sp>
    </p:spTree>
    <p:extLst>
      <p:ext uri="{BB962C8B-B14F-4D97-AF65-F5344CB8AC3E}">
        <p14:creationId xmlns:p14="http://schemas.microsoft.com/office/powerpoint/2010/main" val="41199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a:buNone/>
              <a:defRPr/>
            </a:pPr>
            <a:r>
              <a:rPr lang="en-US" altLang="en-US" dirty="0"/>
              <a:t>Characteristics of individual tree</a:t>
            </a:r>
          </a:p>
          <a:p>
            <a:pPr lvl="1">
              <a:defRPr/>
            </a:pPr>
            <a:r>
              <a:rPr lang="en-US" altLang="en-US" sz="2400" dirty="0"/>
              <a:t>Dominant or co-dominant – wind firm</a:t>
            </a:r>
          </a:p>
          <a:p>
            <a:pPr lvl="1">
              <a:defRPr/>
            </a:pPr>
            <a:r>
              <a:rPr lang="en-US" altLang="en-US" sz="2400" dirty="0">
                <a:solidFill>
                  <a:schemeClr val="hlink"/>
                </a:solidFill>
              </a:rPr>
              <a:t>Fast growth rate</a:t>
            </a:r>
            <a:r>
              <a:rPr lang="en-US" altLang="en-US" sz="2400" dirty="0"/>
              <a:t> </a:t>
            </a:r>
          </a:p>
          <a:p>
            <a:pPr lvl="1">
              <a:defRPr/>
            </a:pPr>
            <a:r>
              <a:rPr lang="en-US" altLang="en-US" sz="2400" dirty="0"/>
              <a:t>High vigor - full, compact crown</a:t>
            </a:r>
          </a:p>
          <a:p>
            <a:pPr lvl="1">
              <a:defRPr/>
            </a:pPr>
            <a:r>
              <a:rPr lang="en-US" altLang="en-US" sz="2400" dirty="0">
                <a:solidFill>
                  <a:schemeClr val="hlink"/>
                </a:solidFill>
              </a:rPr>
              <a:t>Free from disease &amp; insects</a:t>
            </a:r>
          </a:p>
          <a:p>
            <a:pPr lvl="1">
              <a:defRPr/>
            </a:pPr>
            <a:r>
              <a:rPr lang="en-US" altLang="en-US" sz="2400" dirty="0"/>
              <a:t>Straight stem</a:t>
            </a:r>
          </a:p>
          <a:p>
            <a:pPr lvl="1">
              <a:defRPr/>
            </a:pPr>
            <a:r>
              <a:rPr lang="en-US" altLang="en-US" sz="2400" dirty="0">
                <a:solidFill>
                  <a:schemeClr val="hlink"/>
                </a:solidFill>
              </a:rPr>
              <a:t>Small branch size</a:t>
            </a:r>
          </a:p>
          <a:p>
            <a:pPr lvl="1">
              <a:defRPr/>
            </a:pPr>
            <a:r>
              <a:rPr lang="en-US" altLang="en-US" sz="2400" dirty="0"/>
              <a:t>Branch angle horizontal or slightly upward</a:t>
            </a:r>
            <a:r>
              <a:rPr lang="en-US" altLang="en-US" sz="2400" b="1" dirty="0"/>
              <a:t> </a:t>
            </a:r>
          </a:p>
          <a:p>
            <a:pPr lvl="1">
              <a:defRPr/>
            </a:pPr>
            <a:r>
              <a:rPr lang="en-US" altLang="en-US" sz="2400" dirty="0">
                <a:solidFill>
                  <a:schemeClr val="hlink"/>
                </a:solidFill>
              </a:rPr>
              <a:t>Free of obvious defects</a:t>
            </a:r>
            <a:endParaRPr lang="en-US" dirty="0"/>
          </a:p>
        </p:txBody>
      </p:sp>
      <p:sp>
        <p:nvSpPr>
          <p:cNvPr id="2" name="Title 1"/>
          <p:cNvSpPr>
            <a:spLocks noGrp="1"/>
          </p:cNvSpPr>
          <p:nvPr>
            <p:ph type="title"/>
          </p:nvPr>
        </p:nvSpPr>
        <p:spPr/>
        <p:txBody>
          <a:bodyPr/>
          <a:lstStyle/>
          <a:p>
            <a:pPr algn="ctr"/>
            <a:r>
              <a:rPr lang="en-US" altLang="en-US" dirty="0"/>
              <a:t>Good Collection Candidates</a:t>
            </a:r>
            <a:endParaRPr lang="en-US" dirty="0"/>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defRPr/>
            </a:pPr>
            <a:r>
              <a:rPr lang="en-US" b="1" dirty="0">
                <a:solidFill>
                  <a:schemeClr val="accent1">
                    <a:lumMod val="50000"/>
                  </a:schemeClr>
                </a:solidFill>
              </a:rPr>
              <a:t>Surveys 		</a:t>
            </a:r>
            <a:r>
              <a:rPr lang="en-US" sz="2400" dirty="0"/>
              <a:t>Conduct cone crop survey(s) on a stand basis within each 				designated seed zone &amp; across elevation bands within a seed 			zone using CAL FIRE cone crop survey form(s)</a:t>
            </a:r>
          </a:p>
          <a:p>
            <a:pPr marL="109728" indent="0">
              <a:buNone/>
              <a:defRPr/>
            </a:pPr>
            <a:endParaRPr lang="en-US" sz="2400" b="1" dirty="0">
              <a:solidFill>
                <a:schemeClr val="accent1">
                  <a:lumMod val="50000"/>
                </a:schemeClr>
              </a:solidFill>
            </a:endParaRPr>
          </a:p>
          <a:p>
            <a:pPr marL="109728" indent="0">
              <a:buNone/>
              <a:defRPr/>
            </a:pPr>
            <a:r>
              <a:rPr lang="en-US" b="1" dirty="0">
                <a:solidFill>
                  <a:schemeClr val="accent1">
                    <a:lumMod val="50000"/>
                  </a:schemeClr>
                </a:solidFill>
              </a:rPr>
              <a:t>Cone Sampling  	</a:t>
            </a:r>
            <a:r>
              <a:rPr lang="en-US" sz="2400" dirty="0">
                <a:solidFill>
                  <a:schemeClr val="tx2">
                    <a:lumMod val="50000"/>
                  </a:schemeClr>
                </a:solidFill>
              </a:rPr>
              <a:t>Upon results of surveys, contractors are needed to collect cone 			samples for assessment and/or transport them to LAMRC for 			assessment</a:t>
            </a:r>
          </a:p>
          <a:p>
            <a:pPr marL="109728" indent="0">
              <a:buNone/>
              <a:defRPr/>
            </a:pPr>
            <a:endParaRPr lang="en-US" b="1" dirty="0">
              <a:solidFill>
                <a:schemeClr val="accent1">
                  <a:lumMod val="50000"/>
                </a:schemeClr>
              </a:solidFill>
            </a:endParaRPr>
          </a:p>
          <a:p>
            <a:pPr marL="109728" indent="0">
              <a:buNone/>
              <a:defRPr/>
            </a:pPr>
            <a:r>
              <a:rPr lang="en-US" b="1" dirty="0">
                <a:solidFill>
                  <a:schemeClr val="accent1">
                    <a:lumMod val="50000"/>
                  </a:schemeClr>
                </a:solidFill>
              </a:rPr>
              <a:t>Certification 	</a:t>
            </a:r>
            <a:r>
              <a:rPr lang="en-US" sz="2400" dirty="0">
                <a:solidFill>
                  <a:schemeClr val="tx2">
                    <a:lumMod val="50000"/>
                  </a:schemeClr>
                </a:solidFill>
              </a:rPr>
              <a:t>Oversee cone collection work and certify the collection 				according to CAL FIRE protocols </a:t>
            </a:r>
          </a:p>
          <a:p>
            <a:pPr marL="109728" indent="0">
              <a:buNone/>
              <a:defRPr/>
            </a:pPr>
            <a:endParaRPr lang="en-US" dirty="0"/>
          </a:p>
          <a:p>
            <a:endParaRPr lang="en-US" dirty="0"/>
          </a:p>
        </p:txBody>
      </p:sp>
      <p:sp>
        <p:nvSpPr>
          <p:cNvPr id="3" name="Title 2"/>
          <p:cNvSpPr>
            <a:spLocks noGrp="1"/>
          </p:cNvSpPr>
          <p:nvPr>
            <p:ph type="title"/>
          </p:nvPr>
        </p:nvSpPr>
        <p:spPr/>
        <p:txBody>
          <a:bodyPr/>
          <a:lstStyle/>
          <a:p>
            <a:pPr algn="ctr"/>
            <a:r>
              <a:rPr lang="en-US" dirty="0"/>
              <a:t>Finding the cones</a:t>
            </a:r>
          </a:p>
        </p:txBody>
      </p:sp>
    </p:spTree>
    <p:extLst>
      <p:ext uri="{BB962C8B-B14F-4D97-AF65-F5344CB8AC3E}">
        <p14:creationId xmlns:p14="http://schemas.microsoft.com/office/powerpoint/2010/main" val="44789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 presentation</Template>
  <TotalTime>0</TotalTime>
  <Words>857</Words>
  <Application>Microsoft Office PowerPoint</Application>
  <PresentationFormat>Custom</PresentationFormat>
  <Paragraphs>265</Paragraphs>
  <Slides>26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Training presentation</vt:lpstr>
      <vt:lpstr>Document</vt:lpstr>
      <vt:lpstr>PowerPoint Presentation</vt:lpstr>
      <vt:lpstr>State Seed Bank Program Objectives</vt:lpstr>
      <vt:lpstr>Seed quality is the goal</vt:lpstr>
      <vt:lpstr>Cone Crop Periodicity</vt:lpstr>
      <vt:lpstr>Genetic Considerations</vt:lpstr>
      <vt:lpstr>PowerPoint Presentation</vt:lpstr>
      <vt:lpstr>Genetic Considerations</vt:lpstr>
      <vt:lpstr>Good Collection Candidates</vt:lpstr>
      <vt:lpstr>Finding the cones</vt:lpstr>
      <vt:lpstr>Seed Cutting Test</vt:lpstr>
      <vt:lpstr>Cone Handling &amp;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Seed Evaluation</vt:lpstr>
      <vt:lpstr>PowerPoint Presentation</vt:lpstr>
      <vt:lpstr>Seed Availability for Tuolumne County – SZ  531</vt:lpstr>
      <vt:lpstr>PowerPoint Presentation</vt:lpstr>
      <vt:lpstr>How can you order seeds from LAMRC?</vt:lpstr>
      <vt:lpstr>As a private landowner you can help the seed bank!</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2017-03-17T15:32:38Z</dcterms:created>
  <dcterms:modified xsi:type="dcterms:W3CDTF">2017-04-16T15:58:36Z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