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6" r:id="rId2"/>
    <p:sldId id="294" r:id="rId3"/>
    <p:sldId id="308" r:id="rId4"/>
    <p:sldId id="309" r:id="rId5"/>
    <p:sldId id="310" r:id="rId6"/>
    <p:sldId id="311" r:id="rId7"/>
    <p:sldId id="312" r:id="rId8"/>
    <p:sldId id="313" r:id="rId9"/>
    <p:sldId id="314" r:id="rId10"/>
    <p:sldId id="315" r:id="rId11"/>
    <p:sldId id="316" r:id="rId12"/>
    <p:sldId id="302" r:id="rId13"/>
    <p:sldId id="319" r:id="rId14"/>
    <p:sldId id="297" r:id="rId15"/>
    <p:sldId id="299" r:id="rId16"/>
    <p:sldId id="318" r:id="rId17"/>
    <p:sldId id="295" r:id="rId18"/>
    <p:sldId id="296" r:id="rId19"/>
    <p:sldId id="270" r:id="rId20"/>
    <p:sldId id="305" r:id="rId21"/>
    <p:sldId id="317" r:id="rId22"/>
    <p:sldId id="272" r:id="rId23"/>
    <p:sldId id="307" r:id="rId24"/>
    <p:sldId id="274" r:id="rId25"/>
    <p:sldId id="320" r:id="rId26"/>
    <p:sldId id="321" r:id="rId27"/>
    <p:sldId id="322" r:id="rId28"/>
    <p:sldId id="275" r:id="rId29"/>
    <p:sldId id="323" r:id="rId30"/>
    <p:sldId id="306" r:id="rId31"/>
    <p:sldId id="27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64991" autoAdjust="0"/>
  </p:normalViewPr>
  <p:slideViewPr>
    <p:cSldViewPr snapToGrid="0">
      <p:cViewPr varScale="1">
        <p:scale>
          <a:sx n="48" d="100"/>
          <a:sy n="48" d="100"/>
        </p:scale>
        <p:origin x="1374" y="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4" cy="466237"/>
          </a:xfrm>
          <a:prstGeom prst="rect">
            <a:avLst/>
          </a:prstGeom>
        </p:spPr>
        <p:txBody>
          <a:bodyPr vert="horz" lIns="90654" tIns="45328" rIns="90654" bIns="45328" rtlCol="0"/>
          <a:lstStyle>
            <a:lvl1pPr algn="l">
              <a:defRPr sz="1200"/>
            </a:lvl1pPr>
          </a:lstStyle>
          <a:p>
            <a:endParaRPr lang="en-US"/>
          </a:p>
        </p:txBody>
      </p:sp>
      <p:sp>
        <p:nvSpPr>
          <p:cNvPr id="3" name="Date Placeholder 2"/>
          <p:cNvSpPr>
            <a:spLocks noGrp="1"/>
          </p:cNvSpPr>
          <p:nvPr>
            <p:ph type="dt" sz="quarter" idx="1"/>
          </p:nvPr>
        </p:nvSpPr>
        <p:spPr>
          <a:xfrm>
            <a:off x="3970674" y="1"/>
            <a:ext cx="3038154" cy="466237"/>
          </a:xfrm>
          <a:prstGeom prst="rect">
            <a:avLst/>
          </a:prstGeom>
        </p:spPr>
        <p:txBody>
          <a:bodyPr vert="horz" lIns="90654" tIns="45328" rIns="90654" bIns="45328" rtlCol="0"/>
          <a:lstStyle>
            <a:lvl1pPr algn="r">
              <a:defRPr sz="1200"/>
            </a:lvl1pPr>
          </a:lstStyle>
          <a:p>
            <a:fld id="{78036B1C-F6D7-42A3-8449-A281E4EC599C}" type="datetimeFigureOut">
              <a:rPr lang="en-US" smtClean="0"/>
              <a:t>11/13/2017</a:t>
            </a:fld>
            <a:endParaRPr lang="en-US"/>
          </a:p>
        </p:txBody>
      </p:sp>
      <p:sp>
        <p:nvSpPr>
          <p:cNvPr id="4" name="Footer Placeholder 3"/>
          <p:cNvSpPr>
            <a:spLocks noGrp="1"/>
          </p:cNvSpPr>
          <p:nvPr>
            <p:ph type="ftr" sz="quarter" idx="2"/>
          </p:nvPr>
        </p:nvSpPr>
        <p:spPr>
          <a:xfrm>
            <a:off x="0" y="8830163"/>
            <a:ext cx="3038154" cy="466237"/>
          </a:xfrm>
          <a:prstGeom prst="rect">
            <a:avLst/>
          </a:prstGeom>
        </p:spPr>
        <p:txBody>
          <a:bodyPr vert="horz" lIns="90654" tIns="45328" rIns="90654" bIns="45328" rtlCol="0" anchor="b"/>
          <a:lstStyle>
            <a:lvl1pPr algn="l">
              <a:defRPr sz="1200"/>
            </a:lvl1pPr>
          </a:lstStyle>
          <a:p>
            <a:endParaRPr lang="en-US"/>
          </a:p>
        </p:txBody>
      </p:sp>
      <p:sp>
        <p:nvSpPr>
          <p:cNvPr id="5" name="Slide Number Placeholder 4"/>
          <p:cNvSpPr>
            <a:spLocks noGrp="1"/>
          </p:cNvSpPr>
          <p:nvPr>
            <p:ph type="sldNum" sz="quarter" idx="3"/>
          </p:nvPr>
        </p:nvSpPr>
        <p:spPr>
          <a:xfrm>
            <a:off x="3970674" y="8830163"/>
            <a:ext cx="3038154" cy="466237"/>
          </a:xfrm>
          <a:prstGeom prst="rect">
            <a:avLst/>
          </a:prstGeom>
        </p:spPr>
        <p:txBody>
          <a:bodyPr vert="horz" lIns="90654" tIns="45328" rIns="90654" bIns="45328" rtlCol="0" anchor="b"/>
          <a:lstStyle>
            <a:lvl1pPr algn="r">
              <a:defRPr sz="1200"/>
            </a:lvl1pPr>
          </a:lstStyle>
          <a:p>
            <a:fld id="{4ABB0C49-103B-4C3C-BB9E-7AE882CCBB44}" type="slidenum">
              <a:rPr lang="en-US" smtClean="0"/>
              <a:t>‹#›</a:t>
            </a:fld>
            <a:endParaRPr lang="en-US"/>
          </a:p>
        </p:txBody>
      </p:sp>
    </p:spTree>
    <p:extLst>
      <p:ext uri="{BB962C8B-B14F-4D97-AF65-F5344CB8AC3E}">
        <p14:creationId xmlns:p14="http://schemas.microsoft.com/office/powerpoint/2010/main" val="3056411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2" rIns="93166" bIns="46582"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6" tIns="46582" rIns="93166" bIns="46582" rtlCol="0"/>
          <a:lstStyle>
            <a:lvl1pPr algn="r">
              <a:defRPr sz="1200"/>
            </a:lvl1pPr>
          </a:lstStyle>
          <a:p>
            <a:fld id="{B0FFF29C-10D4-4743-AD2D-87CE01C2790E}" type="datetimeFigureOut">
              <a:rPr lang="en-US" smtClean="0"/>
              <a:t>11/13/2017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2" rIns="93166" bIns="46582"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2" rIns="93166"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6" tIns="46582" rIns="93166"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6" tIns="46582" rIns="93166" bIns="46582" rtlCol="0" anchor="b"/>
          <a:lstStyle>
            <a:lvl1pPr algn="r">
              <a:defRPr sz="1200"/>
            </a:lvl1pPr>
          </a:lstStyle>
          <a:p>
            <a:fld id="{E22B0AAF-3674-401D-B557-791A228D4066}" type="slidenum">
              <a:rPr lang="en-US" smtClean="0"/>
              <a:t>‹#›</a:t>
            </a:fld>
            <a:endParaRPr lang="en-US"/>
          </a:p>
        </p:txBody>
      </p:sp>
    </p:spTree>
    <p:extLst>
      <p:ext uri="{BB962C8B-B14F-4D97-AF65-F5344CB8AC3E}">
        <p14:creationId xmlns:p14="http://schemas.microsoft.com/office/powerpoint/2010/main" val="170070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a:bodyPr>
          <a:lstStyle/>
          <a:p>
            <a:pPr eaLnBrk="1" hangingPunct="1">
              <a:spcBef>
                <a:spcPct val="0"/>
              </a:spcBef>
              <a:defRPr/>
            </a:pPr>
            <a:r>
              <a:rPr lang="en-US" altLang="en-US" dirty="0" smtClean="0"/>
              <a:t>Procedure:</a:t>
            </a:r>
          </a:p>
          <a:p>
            <a:pPr eaLnBrk="1" hangingPunct="1">
              <a:spcBef>
                <a:spcPct val="0"/>
              </a:spcBef>
              <a:defRPr/>
            </a:pPr>
            <a:r>
              <a:rPr lang="en-US" altLang="en-US" dirty="0" smtClean="0"/>
              <a:t>1) Welcome training participants and introduce yourself </a:t>
            </a:r>
            <a:r>
              <a:rPr lang="en-US" altLang="en-US" dirty="0" smtClean="0"/>
              <a:t>and the </a:t>
            </a:r>
            <a:r>
              <a:rPr lang="en-US" altLang="en-US" dirty="0" smtClean="0"/>
              <a:t>co-Trainers.</a:t>
            </a:r>
          </a:p>
          <a:p>
            <a:pPr eaLnBrk="1" hangingPunct="1">
              <a:spcBef>
                <a:spcPct val="0"/>
              </a:spcBef>
              <a:defRPr/>
            </a:pPr>
            <a:r>
              <a:rPr lang="en-US" altLang="en-US" dirty="0" smtClean="0"/>
              <a:t>2) Introduce the training and begin the CCT Intro PowerPoint presentation.</a:t>
            </a:r>
          </a:p>
          <a:p>
            <a:pPr eaLnBrk="1" hangingPunct="1">
              <a:spcBef>
                <a:spcPct val="0"/>
              </a:spcBef>
              <a:defRPr/>
            </a:pPr>
            <a:r>
              <a:rPr lang="en-US" altLang="en-US" dirty="0" smtClean="0"/>
              <a:t> </a:t>
            </a:r>
          </a:p>
          <a:p>
            <a:pPr eaLnBrk="1" hangingPunct="1">
              <a:spcBef>
                <a:spcPct val="0"/>
              </a:spcBef>
              <a:defRPr/>
            </a:pPr>
            <a:r>
              <a:rPr lang="en-US" altLang="en-US" dirty="0" smtClean="0"/>
              <a:t>Script: </a:t>
            </a:r>
            <a:r>
              <a:rPr lang="en-US" altLang="en-US" b="1" dirty="0" smtClean="0"/>
              <a:t>Hello! My name is Austin Cantrell, and I am from the University of California Cooperative Extension’s UC CalFresh Nutrition Education Program.  I am the Physical Activity Coordinator.  (Introduce other staff). Thank you all for being here today. I am here to train</a:t>
            </a:r>
            <a:r>
              <a:rPr lang="en-US" altLang="en-US" b="1" baseline="0" dirty="0" smtClean="0"/>
              <a:t> you on how to effectively use the CATCH afterschool box.  </a:t>
            </a:r>
            <a:r>
              <a:rPr lang="en-US" altLang="en-US" b="1" dirty="0" smtClean="0"/>
              <a:t>CATCH is about bringing </a:t>
            </a:r>
            <a:r>
              <a:rPr lang="en-US" altLang="en-US" b="1" dirty="0" smtClean="0"/>
              <a:t>individuals </a:t>
            </a:r>
            <a:r>
              <a:rPr lang="en-US" altLang="en-US" b="1" dirty="0" smtClean="0"/>
              <a:t>together to work towards creating a healthy school environment for kids and helping kids enjoy</a:t>
            </a:r>
            <a:r>
              <a:rPr lang="en-US" altLang="en-US" b="1" baseline="0" dirty="0" smtClean="0"/>
              <a:t> physical activity</a:t>
            </a:r>
            <a:r>
              <a:rPr lang="en-US" altLang="en-US" b="1" dirty="0" smtClean="0"/>
              <a:t>. The primary reason we are all here is for the health and well being of kids. And, we believe that the CATCH Program can help you guide children in the process of being healthy for a lifetime. </a:t>
            </a:r>
            <a:endParaRPr lang="en-US" altLang="en-US" dirty="0" smtClean="0"/>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1</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466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B0AAF-3674-401D-B557-791A228D4066}" type="slidenum">
              <a:rPr lang="en-US" smtClean="0"/>
              <a:t>10</a:t>
            </a:fld>
            <a:endParaRPr lang="en-US"/>
          </a:p>
        </p:txBody>
      </p:sp>
    </p:spTree>
    <p:extLst>
      <p:ext uri="{BB962C8B-B14F-4D97-AF65-F5344CB8AC3E}">
        <p14:creationId xmlns:p14="http://schemas.microsoft.com/office/powerpoint/2010/main" val="131406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B0AAF-3674-401D-B557-791A228D4066}" type="slidenum">
              <a:rPr lang="en-US" smtClean="0"/>
              <a:t>11</a:t>
            </a:fld>
            <a:endParaRPr lang="en-US"/>
          </a:p>
        </p:txBody>
      </p:sp>
    </p:spTree>
    <p:extLst>
      <p:ext uri="{BB962C8B-B14F-4D97-AF65-F5344CB8AC3E}">
        <p14:creationId xmlns:p14="http://schemas.microsoft.com/office/powerpoint/2010/main" val="425027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Elem &amp; MS Slide – data specific to older kids.</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Paraphrase the bullets on the slide.</a:t>
            </a:r>
          </a:p>
          <a:p>
            <a:pPr eaLnBrk="1" hangingPunct="1">
              <a:spcBef>
                <a:spcPct val="0"/>
              </a:spcBef>
            </a:pPr>
            <a:r>
              <a:rPr lang="en-US" altLang="en-US" dirty="0" smtClean="0"/>
              <a:t>Another alarming fact is that as children get older, their physical activity slowly declines. We all know how hard it is in today’s society to make time for exercise, so if elementary aged children already do not have daily physical activity, and do not think it is fun…than the chances that they make time to do it as adults is low. Many people also will tell you that they do not feel their neighborhoods are safe enough for children to go outside and play, or that now many children return to an empty home after school and are not allowed to go out and play.</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2B0AAF-3674-401D-B557-791A228D4066}" type="slidenum">
              <a:rPr lang="en-US" smtClean="0"/>
              <a:t>12</a:t>
            </a:fld>
            <a:endParaRPr lang="en-US"/>
          </a:p>
        </p:txBody>
      </p:sp>
    </p:spTree>
    <p:extLst>
      <p:ext uri="{BB962C8B-B14F-4D97-AF65-F5344CB8AC3E}">
        <p14:creationId xmlns:p14="http://schemas.microsoft.com/office/powerpoint/2010/main" val="83916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active</a:t>
            </a:r>
            <a:r>
              <a:rPr lang="en-US" baseline="0" dirty="0" smtClean="0"/>
              <a:t> are kids supposed to be every day?</a:t>
            </a:r>
          </a:p>
          <a:p>
            <a:r>
              <a:rPr lang="en-US" u="sng" baseline="0" dirty="0" smtClean="0"/>
              <a:t>Answer:</a:t>
            </a:r>
            <a:r>
              <a:rPr lang="en-US" u="none" baseline="0" dirty="0" smtClean="0"/>
              <a:t> at least 1 hour every day.  </a:t>
            </a:r>
            <a:endParaRPr lang="en-US" u="sng" dirty="0"/>
          </a:p>
        </p:txBody>
      </p:sp>
      <p:sp>
        <p:nvSpPr>
          <p:cNvPr id="4" name="Slide Number Placeholder 3"/>
          <p:cNvSpPr>
            <a:spLocks noGrp="1"/>
          </p:cNvSpPr>
          <p:nvPr>
            <p:ph type="sldNum" sz="quarter" idx="10"/>
          </p:nvPr>
        </p:nvSpPr>
        <p:spPr/>
        <p:txBody>
          <a:bodyPr/>
          <a:lstStyle/>
          <a:p>
            <a:fld id="{E22B0AAF-3674-401D-B557-791A228D4066}" type="slidenum">
              <a:rPr lang="en-US" smtClean="0"/>
              <a:t>13</a:t>
            </a:fld>
            <a:endParaRPr lang="en-US"/>
          </a:p>
        </p:txBody>
      </p:sp>
    </p:spTree>
    <p:extLst>
      <p:ext uri="{BB962C8B-B14F-4D97-AF65-F5344CB8AC3E}">
        <p14:creationId xmlns:p14="http://schemas.microsoft.com/office/powerpoint/2010/main" val="1630108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a:t>
            </a:r>
            <a:r>
              <a:rPr lang="en-US" b="1" dirty="0" smtClean="0"/>
              <a:t>This graph shows</a:t>
            </a:r>
            <a:r>
              <a:rPr lang="en-US" b="1" baseline="0" dirty="0" smtClean="0"/>
              <a:t> that students that are classified as the most fit scored higher on the TAKS test (Texas’ state test at the time) than students who were less fit.  The difference actually comes out to around 10%.  Kids that are more physically fit scored 10% better than less fit kids.  Think about it, it you went to your principal and said, “Hey, I’ve got something that can increase our scores 10%.” do you think he/she would be interested?  Yeah, they would!</a:t>
            </a:r>
          </a:p>
        </p:txBody>
      </p:sp>
      <p:sp>
        <p:nvSpPr>
          <p:cNvPr id="4" name="Slide Number Placeholder 3"/>
          <p:cNvSpPr>
            <a:spLocks noGrp="1"/>
          </p:cNvSpPr>
          <p:nvPr>
            <p:ph type="sldNum" sz="quarter" idx="10"/>
          </p:nvPr>
        </p:nvSpPr>
        <p:spPr/>
        <p:txBody>
          <a:bodyPr/>
          <a:lstStyle/>
          <a:p>
            <a:fld id="{2E72910F-2AA4-4E2A-9BAE-3C9A5A33FDA8}" type="slidenum">
              <a:rPr lang="en-US" smtClean="0"/>
              <a:t>14</a:t>
            </a:fld>
            <a:endParaRPr lang="en-US"/>
          </a:p>
        </p:txBody>
      </p:sp>
    </p:spTree>
    <p:extLst>
      <p:ext uri="{BB962C8B-B14F-4D97-AF65-F5344CB8AC3E}">
        <p14:creationId xmlns:p14="http://schemas.microsoft.com/office/powerpoint/2010/main" val="3354987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Source:  Austin Independent School District. E-Team Report: DPE Publication Number 07.93. May 2009</a:t>
            </a:r>
          </a:p>
          <a:p>
            <a:pPr eaLnBrk="1" hangingPunct="1">
              <a:spcBef>
                <a:spcPct val="0"/>
              </a:spcBef>
            </a:pPr>
            <a:endParaRPr lang="en-US" altLang="en-US" dirty="0" smtClean="0"/>
          </a:p>
          <a:p>
            <a:pPr eaLnBrk="1" hangingPunct="1">
              <a:spcBef>
                <a:spcPct val="0"/>
              </a:spcBef>
            </a:pPr>
            <a:r>
              <a:rPr lang="en-US" altLang="en-US" b="0" dirty="0" smtClean="0"/>
              <a:t>Script: </a:t>
            </a:r>
            <a:r>
              <a:rPr lang="en-US" altLang="en-US" b="1" dirty="0" smtClean="0"/>
              <a:t>Across grades 3-12, </a:t>
            </a:r>
            <a:r>
              <a:rPr lang="en-US" altLang="en-US" b="1" strike="sngStrike" dirty="0" smtClean="0"/>
              <a:t>a significant linear relationship was found between students’ total fitness scores and attendance. </a:t>
            </a:r>
            <a:r>
              <a:rPr lang="en-US" altLang="en-US" b="1" dirty="0" smtClean="0"/>
              <a:t>Students who had higher total fitness scores were absent fewer days than students who had lower fitness scores. This significant association persisted across school level – at all grade levels, as fitness levels increased, absences decreased.   Why</a:t>
            </a:r>
            <a:r>
              <a:rPr lang="en-US" altLang="en-US" b="1" baseline="0" dirty="0" smtClean="0"/>
              <a:t> are absences important to a principal or administrator? (Money!) Again, if you could potentially reduce absences by almost 10% don’t you think folks would be interested in that?</a:t>
            </a:r>
            <a:endParaRPr lang="en-US" altLang="en-US" b="1" dirty="0" smtClean="0"/>
          </a:p>
          <a:p>
            <a:pPr eaLnBrk="1" hangingPunct="1">
              <a:spcBef>
                <a:spcPct val="0"/>
              </a:spcBef>
            </a:pPr>
            <a:endParaRPr lang="en-US" altLang="en-US" b="1" dirty="0" smtClean="0"/>
          </a:p>
          <a:p>
            <a:pPr eaLnBrk="1" hangingPunct="1">
              <a:spcBef>
                <a:spcPct val="0"/>
              </a:spcBef>
            </a:pPr>
            <a:r>
              <a:rPr lang="en-US" altLang="en-US" dirty="0" err="1" smtClean="0"/>
              <a:t>Fitnessgram</a:t>
            </a:r>
            <a:r>
              <a:rPr lang="en-US" altLang="en-US" dirty="0" smtClean="0"/>
              <a:t> comprises 6 separate indicators of student fitness: (a) BMI, (b) aerobic/cardiovascular capacity, (c) abdominal strength, (d) upper body strength, (e) endurance, and (f) flexibility. The total fitness score is the number of indicators on which students scored in the healthy zone. </a:t>
            </a:r>
          </a:p>
          <a:p>
            <a:pPr eaLnBrk="1" hangingPunct="1">
              <a:spcBef>
                <a:spcPct val="0"/>
              </a:spcBef>
            </a:pPr>
            <a:endParaRPr lang="en-US" altLang="en-US" b="1" dirty="0" smtClean="0"/>
          </a:p>
          <a:p>
            <a:pPr eaLnBrk="1" hangingPunct="1">
              <a:spcBef>
                <a:spcPct val="0"/>
              </a:spcBef>
            </a:pPr>
            <a:endParaRPr lang="en-US" altLang="en-US" b="1" dirty="0" smtClean="0"/>
          </a:p>
          <a:p>
            <a:pPr eaLnBrk="1" hangingPunct="1">
              <a:spcBef>
                <a:spcPct val="0"/>
              </a:spcBef>
            </a:pPr>
            <a:endParaRPr lang="en-US" altLang="en-US" b="1"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158" indent="-290830">
              <a:defRPr>
                <a:solidFill>
                  <a:schemeClr val="tx1"/>
                </a:solidFill>
                <a:latin typeface="Arial" panose="020B0604020202020204" pitchFamily="34" charset="0"/>
              </a:defRPr>
            </a:lvl2pPr>
            <a:lvl3pPr marL="1163319" indent="-232663">
              <a:defRPr>
                <a:solidFill>
                  <a:schemeClr val="tx1"/>
                </a:solidFill>
                <a:latin typeface="Arial" panose="020B0604020202020204" pitchFamily="34" charset="0"/>
              </a:defRPr>
            </a:lvl3pPr>
            <a:lvl4pPr marL="1628647" indent="-232663">
              <a:defRPr>
                <a:solidFill>
                  <a:schemeClr val="tx1"/>
                </a:solidFill>
                <a:latin typeface="Arial" panose="020B0604020202020204" pitchFamily="34" charset="0"/>
              </a:defRPr>
            </a:lvl4pPr>
            <a:lvl5pPr marL="2093975" indent="-232663">
              <a:defRPr>
                <a:solidFill>
                  <a:schemeClr val="tx1"/>
                </a:solidFill>
                <a:latin typeface="Arial" panose="020B0604020202020204" pitchFamily="34" charset="0"/>
              </a:defRPr>
            </a:lvl5pPr>
            <a:lvl6pPr marL="2559302" indent="-232663" defTabSz="465328" eaLnBrk="0" fontAlgn="base" hangingPunct="0">
              <a:spcBef>
                <a:spcPct val="0"/>
              </a:spcBef>
              <a:spcAft>
                <a:spcPct val="0"/>
              </a:spcAft>
              <a:defRPr>
                <a:solidFill>
                  <a:schemeClr val="tx1"/>
                </a:solidFill>
                <a:latin typeface="Arial" panose="020B0604020202020204" pitchFamily="34" charset="0"/>
              </a:defRPr>
            </a:lvl6pPr>
            <a:lvl7pPr marL="3024630" indent="-232663" defTabSz="465328" eaLnBrk="0" fontAlgn="base" hangingPunct="0">
              <a:spcBef>
                <a:spcPct val="0"/>
              </a:spcBef>
              <a:spcAft>
                <a:spcPct val="0"/>
              </a:spcAft>
              <a:defRPr>
                <a:solidFill>
                  <a:schemeClr val="tx1"/>
                </a:solidFill>
                <a:latin typeface="Arial" panose="020B0604020202020204" pitchFamily="34" charset="0"/>
              </a:defRPr>
            </a:lvl7pPr>
            <a:lvl8pPr marL="3489958" indent="-232663" defTabSz="465328" eaLnBrk="0" fontAlgn="base" hangingPunct="0">
              <a:spcBef>
                <a:spcPct val="0"/>
              </a:spcBef>
              <a:spcAft>
                <a:spcPct val="0"/>
              </a:spcAft>
              <a:defRPr>
                <a:solidFill>
                  <a:schemeClr val="tx1"/>
                </a:solidFill>
                <a:latin typeface="Arial" panose="020B0604020202020204" pitchFamily="34" charset="0"/>
              </a:defRPr>
            </a:lvl8pPr>
            <a:lvl9pPr marL="3955286" indent="-232663" defTabSz="465328" eaLnBrk="0" fontAlgn="base" hangingPunct="0">
              <a:spcBef>
                <a:spcPct val="0"/>
              </a:spcBef>
              <a:spcAft>
                <a:spcPct val="0"/>
              </a:spcAft>
              <a:defRPr>
                <a:solidFill>
                  <a:schemeClr val="tx1"/>
                </a:solidFill>
                <a:latin typeface="Arial" panose="020B0604020202020204" pitchFamily="34" charset="0"/>
              </a:defRPr>
            </a:lvl9pPr>
          </a:lstStyle>
          <a:p>
            <a:fld id="{9C6526A4-C9F3-4653-A8CD-45D4E432F83C}"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930153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B0AAF-3674-401D-B557-791A228D4066}" type="slidenum">
              <a:rPr lang="en-US" smtClean="0"/>
              <a:t>16</a:t>
            </a:fld>
            <a:endParaRPr lang="en-US"/>
          </a:p>
        </p:txBody>
      </p:sp>
    </p:spTree>
    <p:extLst>
      <p:ext uri="{BB962C8B-B14F-4D97-AF65-F5344CB8AC3E}">
        <p14:creationId xmlns:p14="http://schemas.microsoft.com/office/powerpoint/2010/main" val="57471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a:bodyPr>
          <a:lstStyle/>
          <a:p>
            <a:pPr eaLnBrk="1" hangingPunct="1">
              <a:spcBef>
                <a:spcPct val="0"/>
              </a:spcBef>
              <a:defRPr/>
            </a:pPr>
            <a:r>
              <a:rPr lang="en-US" altLang="en-US" dirty="0" smtClean="0"/>
              <a:t>Review overall goal of CATCH PE.</a:t>
            </a:r>
          </a:p>
          <a:p>
            <a:pPr eaLnBrk="1" hangingPunct="1">
              <a:spcBef>
                <a:spcPct val="0"/>
              </a:spcBef>
              <a:defRPr/>
            </a:pPr>
            <a:endParaRPr lang="en-US" altLang="en-US" dirty="0" smtClean="0"/>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17</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5038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fontScale="92500" lnSpcReduction="10000"/>
          </a:bodyPr>
          <a:lstStyle/>
          <a:p>
            <a:pPr eaLnBrk="1" hangingPunct="1"/>
            <a:r>
              <a:rPr lang="en-US" altLang="en-US" dirty="0" smtClean="0">
                <a:latin typeface="Arial" panose="020B0604020202020204" pitchFamily="34" charset="0"/>
              </a:rPr>
              <a:t>These are the objectives of CATCH PE.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First and foremost, we want children to enjoy being active.  If kids enjoy being active, they’re more likely to be active as they get older and throughout their lives.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Also, during PE class we want to keep kids moving in moderate to vigorous physical activity (MVPA) – that’s basically a brisk walk and above – for at least 50% of class time.  Now, you’re not necessarily going to be able to attain that every class on every single day, but it’s the goal.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While we’re keeping kids moving during class, we also want to provide students with lots of opportunities to practice and participate.  Hopefully, gone are the days of students sitting in long relay lines or waiting for other teams to play.  You can remember this one with: practice, practice, practice.</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Finally, we want the students to take the message home and encourage kids to be active outside of PE class time.  Whether it is at recess time, not just standing around talking to their friends, or if they go home and simply ride their bike instead of watching TV.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Stop  - Explain that they are about to “go to PE”.  Once they are done with the sample lesson, come back to this slide to review the objectives one more time.  </a:t>
            </a:r>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18</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2590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fontScale="92500" lnSpcReduction="10000"/>
          </a:bodyPr>
          <a:lstStyle/>
          <a:p>
            <a:pPr eaLnBrk="1" hangingPunct="1">
              <a:spcBef>
                <a:spcPct val="0"/>
              </a:spcBef>
            </a:pPr>
            <a:r>
              <a:rPr lang="en-US" altLang="en-US" dirty="0" smtClean="0">
                <a:latin typeface="Arial" panose="020B0604020202020204" pitchFamily="34" charset="0"/>
              </a:rPr>
              <a:t>Discuss the “Language of CATCH” that was demonstrated in the sample lesson</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Hitting the Track – children walking the boundaries.</a:t>
            </a:r>
            <a:br>
              <a:rPr lang="en-US" altLang="en-US" dirty="0" smtClean="0">
                <a:latin typeface="Arial" panose="020B0604020202020204" pitchFamily="34" charset="0"/>
              </a:rPr>
            </a:br>
            <a:r>
              <a:rPr lang="en-US" altLang="en-US" dirty="0" smtClean="0">
                <a:latin typeface="Arial" panose="020B0604020202020204" pitchFamily="34" charset="0"/>
              </a:rPr>
              <a:t>Mingle, Mingle – a great game for kids to learn their personal space and get quickly into groups.</a:t>
            </a:r>
          </a:p>
          <a:p>
            <a:pPr eaLnBrk="1" hangingPunct="1">
              <a:spcBef>
                <a:spcPct val="0"/>
              </a:spcBef>
            </a:pPr>
            <a:r>
              <a:rPr lang="en-US" altLang="en-US" dirty="0" smtClean="0">
                <a:latin typeface="Arial" panose="020B0604020202020204" pitchFamily="34" charset="0"/>
              </a:rPr>
              <a:t>Lost &amp; Found – this term is used to refer to the teacher when kids are getting into groups.  If they don’t find a group, they can go to “lost &amp; found” and get placed quickly into a group.  </a:t>
            </a:r>
          </a:p>
          <a:p>
            <a:pPr eaLnBrk="1" hangingPunct="1">
              <a:spcBef>
                <a:spcPct val="0"/>
              </a:spcBef>
            </a:pPr>
            <a:r>
              <a:rPr lang="en-US" altLang="en-US" dirty="0" smtClean="0">
                <a:latin typeface="Arial" panose="020B0604020202020204" pitchFamily="34" charset="0"/>
              </a:rPr>
              <a:t>Eliminate elimination games – CATCH games are designed to have all children involved.  </a:t>
            </a:r>
          </a:p>
          <a:p>
            <a:pPr eaLnBrk="1" hangingPunct="1">
              <a:spcBef>
                <a:spcPct val="0"/>
              </a:spcBef>
            </a:pPr>
            <a:r>
              <a:rPr lang="en-US" altLang="en-US" dirty="0" smtClean="0">
                <a:latin typeface="Arial" panose="020B0604020202020204" pitchFamily="34" charset="0"/>
              </a:rPr>
              <a:t>Re-Entry Tasks/Re-Entry Zone – a child can go to a designated re-entry zone to perform a task and re-enter the game.</a:t>
            </a:r>
          </a:p>
          <a:p>
            <a:pPr eaLnBrk="1" hangingPunct="1">
              <a:spcBef>
                <a:spcPct val="0"/>
              </a:spcBef>
            </a:pPr>
            <a:r>
              <a:rPr lang="en-US" altLang="en-US" dirty="0" smtClean="0">
                <a:latin typeface="Arial" panose="020B0604020202020204" pitchFamily="34" charset="0"/>
              </a:rPr>
              <a:t>Challenge by Choice – the focus is taken off of “winning and losing” and placed more on improving yourself. </a:t>
            </a:r>
          </a:p>
          <a:p>
            <a:pPr eaLnBrk="1" hangingPunct="1">
              <a:spcBef>
                <a:spcPct val="0"/>
              </a:spcBef>
            </a:pPr>
            <a:r>
              <a:rPr lang="en-US" altLang="en-US" dirty="0" smtClean="0">
                <a:latin typeface="Arial" panose="020B0604020202020204" pitchFamily="34" charset="0"/>
              </a:rPr>
              <a:t>The “When” before the “What” -  For example: “ When I say GO, you will hit the track”.</a:t>
            </a:r>
          </a:p>
          <a:p>
            <a:pPr eaLnBrk="1" hangingPunct="1">
              <a:spcBef>
                <a:spcPct val="0"/>
              </a:spcBef>
            </a:pPr>
            <a:r>
              <a:rPr lang="en-US" altLang="en-US" dirty="0" smtClean="0">
                <a:latin typeface="Arial" panose="020B0604020202020204" pitchFamily="34" charset="0"/>
              </a:rPr>
              <a:t>Nutrition Language Integration-  Integration of the GO, SLOW, and WHOA food categories is encouraged (e.g.,  Perform 5 jumping jacks and call out 5 GO Foods).</a:t>
            </a:r>
          </a:p>
          <a:p>
            <a:pPr eaLnBrk="1" hangingPunct="1">
              <a:spcBef>
                <a:spcPct val="0"/>
              </a:spcBef>
            </a:pPr>
            <a:r>
              <a:rPr lang="en-US" altLang="en-US" dirty="0" smtClean="0">
                <a:latin typeface="Arial" panose="020B0604020202020204" pitchFamily="34" charset="0"/>
              </a:rPr>
              <a:t>Go Activities – Activities that are designed to get your heart rate up and increase moderate-to-vigorous physical activity.  </a:t>
            </a:r>
          </a:p>
          <a:p>
            <a:pPr eaLnBrk="1" hangingPunct="1">
              <a:spcBef>
                <a:spcPct val="0"/>
              </a:spcBef>
            </a:pPr>
            <a:r>
              <a:rPr lang="en-US" altLang="en-US" dirty="0" err="1" smtClean="0">
                <a:latin typeface="Arial" panose="020B0604020202020204" pitchFamily="34" charset="0"/>
              </a:rPr>
              <a:t>CATCHify</a:t>
            </a:r>
            <a:r>
              <a:rPr lang="en-US" altLang="en-US" dirty="0" smtClean="0">
                <a:latin typeface="Arial" panose="020B0604020202020204" pitchFamily="34" charset="0"/>
              </a:rPr>
              <a:t> old favorites – how can you make low movement games, like kickball, more in line with the CATCH </a:t>
            </a:r>
            <a:r>
              <a:rPr lang="en-US" altLang="en-US" dirty="0" err="1" smtClean="0">
                <a:latin typeface="Arial" panose="020B0604020202020204" pitchFamily="34" charset="0"/>
              </a:rPr>
              <a:t>objetives</a:t>
            </a: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“CATCH” them making healthy choices – constantly try to give positive recognition to kids when they make healthy choices.  </a:t>
            </a:r>
          </a:p>
          <a:p>
            <a:pPr eaLnBrk="1" hangingPunct="1">
              <a:spcBef>
                <a:spcPct val="0"/>
              </a:spcBef>
            </a:pPr>
            <a:endParaRPr lang="en-US" altLang="en-US" dirty="0" smtClean="0">
              <a:latin typeface="Arial" panose="020B0604020202020204" pitchFamily="34" charset="0"/>
            </a:endParaRPr>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19</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486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the CATCH Objectives for the day.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22B0AAF-3674-401D-B557-791A228D4066}" type="slidenum">
              <a:rPr lang="en-US" smtClean="0"/>
              <a:t>2</a:t>
            </a:fld>
            <a:endParaRPr lang="en-US"/>
          </a:p>
        </p:txBody>
      </p:sp>
    </p:spTree>
    <p:extLst>
      <p:ext uri="{BB962C8B-B14F-4D97-AF65-F5344CB8AC3E}">
        <p14:creationId xmlns:p14="http://schemas.microsoft.com/office/powerpoint/2010/main" val="396920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B0AAF-3674-401D-B557-791A228D4066}" type="slidenum">
              <a:rPr lang="en-US" smtClean="0"/>
              <a:t>20</a:t>
            </a:fld>
            <a:endParaRPr lang="en-US"/>
          </a:p>
        </p:txBody>
      </p:sp>
    </p:spTree>
    <p:extLst>
      <p:ext uri="{BB962C8B-B14F-4D97-AF65-F5344CB8AC3E}">
        <p14:creationId xmlns:p14="http://schemas.microsoft.com/office/powerpoint/2010/main" val="1262961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fontScale="92500" lnSpcReduction="10000"/>
          </a:bodyPr>
          <a:lstStyle/>
          <a:p>
            <a:pPr eaLnBrk="1" hangingPunct="1">
              <a:spcBef>
                <a:spcPct val="0"/>
              </a:spcBef>
            </a:pPr>
            <a:r>
              <a:rPr lang="en-US" altLang="en-US" dirty="0" smtClean="0">
                <a:latin typeface="Arial" panose="020B0604020202020204" pitchFamily="34" charset="0"/>
              </a:rPr>
              <a:t>Discuss the “Language of CATCH” that was demonstrated in the sample lesson</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Hitting the Track – children walking the boundaries.</a:t>
            </a:r>
            <a:br>
              <a:rPr lang="en-US" altLang="en-US" dirty="0" smtClean="0">
                <a:latin typeface="Arial" panose="020B0604020202020204" pitchFamily="34" charset="0"/>
              </a:rPr>
            </a:br>
            <a:r>
              <a:rPr lang="en-US" altLang="en-US" dirty="0" smtClean="0">
                <a:latin typeface="Arial" panose="020B0604020202020204" pitchFamily="34" charset="0"/>
              </a:rPr>
              <a:t>Mingle, Mingle – a great game for kids to learn their personal space and get quickly into groups.</a:t>
            </a:r>
          </a:p>
          <a:p>
            <a:pPr eaLnBrk="1" hangingPunct="1">
              <a:spcBef>
                <a:spcPct val="0"/>
              </a:spcBef>
            </a:pPr>
            <a:r>
              <a:rPr lang="en-US" altLang="en-US" dirty="0" smtClean="0">
                <a:latin typeface="Arial" panose="020B0604020202020204" pitchFamily="34" charset="0"/>
              </a:rPr>
              <a:t>Lost &amp; Found – this term is used to refer to the teacher when kids are getting into groups.  If they don’t find a group, they can go to “lost &amp; found” and get placed quickly into a group.  </a:t>
            </a:r>
          </a:p>
          <a:p>
            <a:pPr eaLnBrk="1" hangingPunct="1">
              <a:spcBef>
                <a:spcPct val="0"/>
              </a:spcBef>
            </a:pPr>
            <a:r>
              <a:rPr lang="en-US" altLang="en-US" dirty="0" smtClean="0">
                <a:latin typeface="Arial" panose="020B0604020202020204" pitchFamily="34" charset="0"/>
              </a:rPr>
              <a:t>Eliminate elimination games – CATCH games are designed to have all children involved.  </a:t>
            </a:r>
          </a:p>
          <a:p>
            <a:pPr eaLnBrk="1" hangingPunct="1">
              <a:spcBef>
                <a:spcPct val="0"/>
              </a:spcBef>
            </a:pPr>
            <a:r>
              <a:rPr lang="en-US" altLang="en-US" dirty="0" smtClean="0">
                <a:latin typeface="Arial" panose="020B0604020202020204" pitchFamily="34" charset="0"/>
              </a:rPr>
              <a:t>Re-Entry Tasks/Re-Entry Zone – a child can go to a designated re-entry zone to perform a task and re-enter the game.</a:t>
            </a:r>
          </a:p>
          <a:p>
            <a:pPr eaLnBrk="1" hangingPunct="1">
              <a:spcBef>
                <a:spcPct val="0"/>
              </a:spcBef>
            </a:pPr>
            <a:r>
              <a:rPr lang="en-US" altLang="en-US" dirty="0" smtClean="0">
                <a:latin typeface="Arial" panose="020B0604020202020204" pitchFamily="34" charset="0"/>
              </a:rPr>
              <a:t>Challenge by Choice – the focus is taken off of “winning and losing” and placed more on improving yourself. </a:t>
            </a:r>
          </a:p>
          <a:p>
            <a:pPr eaLnBrk="1" hangingPunct="1">
              <a:spcBef>
                <a:spcPct val="0"/>
              </a:spcBef>
            </a:pPr>
            <a:r>
              <a:rPr lang="en-US" altLang="en-US" dirty="0" smtClean="0">
                <a:latin typeface="Arial" panose="020B0604020202020204" pitchFamily="34" charset="0"/>
              </a:rPr>
              <a:t>The “When” before the “What” -  For example: “ When I say GO, you will hit the track”.</a:t>
            </a:r>
          </a:p>
          <a:p>
            <a:pPr eaLnBrk="1" hangingPunct="1">
              <a:spcBef>
                <a:spcPct val="0"/>
              </a:spcBef>
            </a:pPr>
            <a:r>
              <a:rPr lang="en-US" altLang="en-US" dirty="0" smtClean="0">
                <a:latin typeface="Arial" panose="020B0604020202020204" pitchFamily="34" charset="0"/>
              </a:rPr>
              <a:t>Nutrition Language Integration-  Integration of the GO, SLOW, and WHOA food categories is encouraged (e.g.,  Perform 5 jumping jacks and call out 5 GO Foods).</a:t>
            </a:r>
          </a:p>
          <a:p>
            <a:pPr eaLnBrk="1" hangingPunct="1">
              <a:spcBef>
                <a:spcPct val="0"/>
              </a:spcBef>
            </a:pPr>
            <a:r>
              <a:rPr lang="en-US" altLang="en-US" dirty="0" smtClean="0">
                <a:latin typeface="Arial" panose="020B0604020202020204" pitchFamily="34" charset="0"/>
              </a:rPr>
              <a:t>Go Activities – Activities that are designed to get your heart rate up and increase moderate-to-vigorous physical activity.  </a:t>
            </a:r>
          </a:p>
          <a:p>
            <a:pPr eaLnBrk="1" hangingPunct="1">
              <a:spcBef>
                <a:spcPct val="0"/>
              </a:spcBef>
            </a:pPr>
            <a:r>
              <a:rPr lang="en-US" altLang="en-US" dirty="0" err="1" smtClean="0">
                <a:latin typeface="Arial" panose="020B0604020202020204" pitchFamily="34" charset="0"/>
              </a:rPr>
              <a:t>CATCHify</a:t>
            </a:r>
            <a:r>
              <a:rPr lang="en-US" altLang="en-US" dirty="0" smtClean="0">
                <a:latin typeface="Arial" panose="020B0604020202020204" pitchFamily="34" charset="0"/>
              </a:rPr>
              <a:t> old favorites – how can you make low movement games, like kickball, more in line with the CATCH objectives</a:t>
            </a:r>
          </a:p>
          <a:p>
            <a:pPr eaLnBrk="1" hangingPunct="1">
              <a:spcBef>
                <a:spcPct val="0"/>
              </a:spcBef>
            </a:pPr>
            <a:r>
              <a:rPr lang="en-US" altLang="en-US" dirty="0" smtClean="0">
                <a:latin typeface="Arial" panose="020B0604020202020204" pitchFamily="34" charset="0"/>
              </a:rPr>
              <a:t>“CATCH” them making healthy choices – constantly try to give positive recognition to kids when they make healthy choices.  </a:t>
            </a:r>
          </a:p>
          <a:p>
            <a:pPr eaLnBrk="1" hangingPunct="1">
              <a:spcBef>
                <a:spcPct val="0"/>
              </a:spcBef>
            </a:pPr>
            <a:endParaRPr lang="en-US" altLang="en-US" dirty="0" smtClean="0">
              <a:latin typeface="Arial" panose="020B0604020202020204" pitchFamily="34" charset="0"/>
            </a:endParaRPr>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21</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9178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a:bodyPr>
          <a:lstStyle/>
          <a:p>
            <a:pPr eaLnBrk="1" hangingPunct="1"/>
            <a:r>
              <a:rPr lang="en-US" altLang="en-US" dirty="0" smtClean="0">
                <a:latin typeface="Arial" panose="020B0604020202020204" pitchFamily="34" charset="0"/>
              </a:rPr>
              <a:t>Discuss each letter of the BASICS – one of the CATCH behavioral management strategies.  Most PE teachers will be able to speak to what each letter means to them, and how the BASICS helps reach the CATCH PE objectives and overcome barriers.  </a:t>
            </a:r>
          </a:p>
          <a:p>
            <a:pPr eaLnBrk="1" hangingPunct="1">
              <a:spcBef>
                <a:spcPct val="0"/>
              </a:spcBef>
              <a:defRPr/>
            </a:pPr>
            <a:endParaRPr lang="en-US" altLang="en-US" dirty="0" smtClean="0"/>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22</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6235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a:bodyPr>
          <a:lstStyle/>
          <a:p>
            <a:pPr eaLnBrk="1" hangingPunct="1"/>
            <a:r>
              <a:rPr lang="en-US" altLang="en-US" dirty="0" smtClean="0">
                <a:latin typeface="Arial" panose="020B0604020202020204" pitchFamily="34" charset="0"/>
              </a:rPr>
              <a:t>The CATCH PE materials include the Activity Boxes which contain hundreds of games and activities that are enjoyable and developmentally appropriate for each grade level.</a:t>
            </a:r>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23</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0628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a:bodyPr>
          <a:lstStyle/>
          <a:p>
            <a:pPr eaLnBrk="1" hangingPunct="1"/>
            <a:r>
              <a:rPr lang="en-US" altLang="en-US" dirty="0" smtClean="0">
                <a:latin typeface="Arial" panose="020B0604020202020204" pitchFamily="34" charset="0"/>
              </a:rPr>
              <a:t>The activity box is broken down into the four components of the CATCH PE lesson format, as well.  In the front are the Warm-Up and Cool-Down cards.  Next are the Go Fitness cards which include activities for cardiovascular efficiency, flexibility, and muscular strength.  Then, there are the Go Activity cards. This is an example of the 3-5 box, and you can see the variety of sections that include different sports to parachute and hula hoop.  They are all color coded, and there are even blank cards to add in your own games.  </a:t>
            </a:r>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24</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7161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Each section is then broken down.  (Take out the jump rope section and hold it up)  Each section is divided up by tabbed cards which provide a list of activities in each section.  A neat thing on the back of the tabbed cards is (flip the card around) other activities that are not included in this section, but that could be applied to add more variation.  </a:t>
            </a:r>
          </a:p>
          <a:p>
            <a:pPr eaLnBrk="1" hangingPunct="1"/>
            <a:r>
              <a:rPr lang="en-US" altLang="en-US" dirty="0" smtClean="0">
                <a:latin typeface="Arial" panose="020B0604020202020204" pitchFamily="34" charset="0"/>
              </a:rPr>
              <a:t>-This </a:t>
            </a:r>
            <a:r>
              <a:rPr lang="en-US" altLang="en-US" dirty="0" smtClean="0">
                <a:latin typeface="Arial" panose="020B0604020202020204" pitchFamily="34" charset="0"/>
              </a:rPr>
              <a:t>is the introduction card</a:t>
            </a:r>
            <a:r>
              <a:rPr lang="en-US" altLang="en-US" baseline="0" dirty="0" smtClean="0">
                <a:latin typeface="Arial" panose="020B0604020202020204" pitchFamily="34" charset="0"/>
              </a:rPr>
              <a:t> which</a:t>
            </a:r>
            <a:r>
              <a:rPr lang="en-US" altLang="en-US" dirty="0" smtClean="0">
                <a:latin typeface="Arial" panose="020B0604020202020204" pitchFamily="34" charset="0"/>
              </a:rPr>
              <a:t> give the objectives of the section along with definitions, safety hints, and other general information.  </a:t>
            </a:r>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25</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7894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a:bodyPr>
          <a:lstStyle/>
          <a:p>
            <a:pPr eaLnBrk="1" hangingPunct="1"/>
            <a:r>
              <a:rPr lang="en-US" altLang="en-US" dirty="0" smtClean="0">
                <a:latin typeface="Arial" panose="020B0604020202020204" pitchFamily="34" charset="0"/>
              </a:rPr>
              <a:t>These are the activity cards.  These cards provide the equipment you will need, how to organize the students, and even other variations for the activity.  </a:t>
            </a:r>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26</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1618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a:bodyPr>
          <a:lstStyle/>
          <a:p>
            <a:pPr eaLnBrk="1" hangingPunct="1"/>
            <a:r>
              <a:rPr lang="en-US" altLang="en-US" dirty="0" smtClean="0">
                <a:latin typeface="Arial" panose="020B0604020202020204" pitchFamily="34" charset="0"/>
              </a:rPr>
              <a:t>The task cards (move the green cards to the back) are pictures and written descriptions of the task to be performed.  The are easy to understand and are great for stations.  </a:t>
            </a:r>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27</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5139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p:spPr>
        <p:txBody>
          <a:bodyPr wrap="square" lIns="93156" tIns="46577" rIns="93156" bIns="46577" numCol="1" anchor="t" anchorCtr="0" compatLnSpc="1">
            <a:prstTxWarp prst="textNoShape">
              <a:avLst/>
            </a:prstTxWarp>
            <a:normAutofit/>
          </a:bodyPr>
          <a:lstStyle/>
          <a:p>
            <a:pPr eaLnBrk="1" hangingPunct="1"/>
            <a:r>
              <a:rPr lang="en-US" altLang="en-US" dirty="0" smtClean="0">
                <a:latin typeface="Arial" panose="020B0604020202020204" pitchFamily="34" charset="0"/>
              </a:rPr>
              <a:t>Each section is then broken down.  (Take out the jump rope section and hold it up)  Each section is divided up by tabbed cards which provide a list of activities in each section.  A neat thing on the back of the tabbed cards is (flip the card around) other activities that are not included in this section, but that could be applied to add more variation.  </a:t>
            </a:r>
          </a:p>
        </p:txBody>
      </p:sp>
      <p:sp>
        <p:nvSpPr>
          <p:cNvPr id="9220" name="Slide Number Placeholder 3"/>
          <p:cNvSpPr txBox="1">
            <a:spLocks noGrp="1"/>
          </p:cNvSpPr>
          <p:nvPr/>
        </p:nvSpPr>
        <p:spPr bwMode="auto">
          <a:xfrm>
            <a:off x="4104006" y="8387743"/>
            <a:ext cx="3138453" cy="44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7" rIns="93156" bIns="46577" anchor="b"/>
          <a:lstStyle>
            <a:lvl1pPr defTabSz="447675">
              <a:defRPr>
                <a:solidFill>
                  <a:schemeClr val="tx1"/>
                </a:solidFill>
                <a:latin typeface="Arial" panose="020B0604020202020204" pitchFamily="34" charset="0"/>
              </a:defRPr>
            </a:lvl1pPr>
            <a:lvl2pPr marL="742950" indent="-285750" defTabSz="447675">
              <a:defRPr>
                <a:solidFill>
                  <a:schemeClr val="tx1"/>
                </a:solidFill>
                <a:latin typeface="Arial" panose="020B0604020202020204" pitchFamily="34" charset="0"/>
              </a:defRPr>
            </a:lvl2pPr>
            <a:lvl3pPr marL="1143000" indent="-228600" defTabSz="447675">
              <a:defRPr>
                <a:solidFill>
                  <a:schemeClr val="tx1"/>
                </a:solidFill>
                <a:latin typeface="Arial" panose="020B0604020202020204" pitchFamily="34" charset="0"/>
              </a:defRPr>
            </a:lvl3pPr>
            <a:lvl4pPr marL="1600200" indent="-228600" defTabSz="447675">
              <a:defRPr>
                <a:solidFill>
                  <a:schemeClr val="tx1"/>
                </a:solidFill>
                <a:latin typeface="Arial" panose="020B0604020202020204" pitchFamily="34" charset="0"/>
              </a:defRPr>
            </a:lvl4pPr>
            <a:lvl5pPr marL="2057400" indent="-228600" defTabSz="447675">
              <a:defRPr>
                <a:solidFill>
                  <a:schemeClr val="tx1"/>
                </a:solidFill>
                <a:latin typeface="Arial" panose="020B0604020202020204" pitchFamily="34" charset="0"/>
              </a:defRPr>
            </a:lvl5pPr>
            <a:lvl6pPr marL="2514600" indent="-228600" defTabSz="447675" eaLnBrk="0" fontAlgn="base" hangingPunct="0">
              <a:spcBef>
                <a:spcPct val="0"/>
              </a:spcBef>
              <a:spcAft>
                <a:spcPct val="0"/>
              </a:spcAft>
              <a:defRPr>
                <a:solidFill>
                  <a:schemeClr val="tx1"/>
                </a:solidFill>
                <a:latin typeface="Arial" panose="020B0604020202020204" pitchFamily="34" charset="0"/>
              </a:defRPr>
            </a:lvl6pPr>
            <a:lvl7pPr marL="2971800" indent="-228600" defTabSz="447675" eaLnBrk="0" fontAlgn="base" hangingPunct="0">
              <a:spcBef>
                <a:spcPct val="0"/>
              </a:spcBef>
              <a:spcAft>
                <a:spcPct val="0"/>
              </a:spcAft>
              <a:defRPr>
                <a:solidFill>
                  <a:schemeClr val="tx1"/>
                </a:solidFill>
                <a:latin typeface="Arial" panose="020B0604020202020204" pitchFamily="34" charset="0"/>
              </a:defRPr>
            </a:lvl7pPr>
            <a:lvl8pPr marL="3429000" indent="-228600" defTabSz="447675" eaLnBrk="0" fontAlgn="base" hangingPunct="0">
              <a:spcBef>
                <a:spcPct val="0"/>
              </a:spcBef>
              <a:spcAft>
                <a:spcPct val="0"/>
              </a:spcAft>
              <a:defRPr>
                <a:solidFill>
                  <a:schemeClr val="tx1"/>
                </a:solidFill>
                <a:latin typeface="Arial" panose="020B0604020202020204" pitchFamily="34" charset="0"/>
              </a:defRPr>
            </a:lvl8pPr>
            <a:lvl9pPr marL="3886200" indent="-228600" defTabSz="4476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5E74C5-F2B3-45CA-A15C-4407E3794FCF}" type="slidenum">
              <a:rPr lang="en-US" altLang="en-US" sz="1200">
                <a:latin typeface="Calibri" panose="020F0502020204030204" pitchFamily="34" charset="0"/>
                <a:cs typeface="Arial" panose="020B0604020202020204" pitchFamily="34" charset="0"/>
              </a:rPr>
              <a:pPr algn="r" eaLnBrk="1" hangingPunct="1"/>
              <a:t>28</a:t>
            </a:fld>
            <a:endParaRPr lang="en-US"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5467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B0AAF-3674-401D-B557-791A228D4066}" type="slidenum">
              <a:rPr lang="en-US" smtClean="0"/>
              <a:t>29</a:t>
            </a:fld>
            <a:endParaRPr lang="en-US"/>
          </a:p>
        </p:txBody>
      </p:sp>
    </p:spTree>
    <p:extLst>
      <p:ext uri="{BB962C8B-B14F-4D97-AF65-F5344CB8AC3E}">
        <p14:creationId xmlns:p14="http://schemas.microsoft.com/office/powerpoint/2010/main" val="429267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B0AAF-3674-401D-B557-791A228D4066}" type="slidenum">
              <a:rPr lang="en-US" smtClean="0"/>
              <a:t>3</a:t>
            </a:fld>
            <a:endParaRPr lang="en-US"/>
          </a:p>
        </p:txBody>
      </p:sp>
    </p:spTree>
    <p:extLst>
      <p:ext uri="{BB962C8B-B14F-4D97-AF65-F5344CB8AC3E}">
        <p14:creationId xmlns:p14="http://schemas.microsoft.com/office/powerpoint/2010/main" val="872704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B0AAF-3674-401D-B557-791A228D4066}" type="slidenum">
              <a:rPr lang="en-US" smtClean="0"/>
              <a:t>30</a:t>
            </a:fld>
            <a:endParaRPr lang="en-US"/>
          </a:p>
        </p:txBody>
      </p:sp>
    </p:spTree>
    <p:extLst>
      <p:ext uri="{BB962C8B-B14F-4D97-AF65-F5344CB8AC3E}">
        <p14:creationId xmlns:p14="http://schemas.microsoft.com/office/powerpoint/2010/main" val="4161113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B0AAF-3674-401D-B557-791A228D4066}" type="slidenum">
              <a:rPr lang="en-US" smtClean="0"/>
              <a:t>31</a:t>
            </a:fld>
            <a:endParaRPr lang="en-US"/>
          </a:p>
        </p:txBody>
      </p:sp>
    </p:spTree>
    <p:extLst>
      <p:ext uri="{BB962C8B-B14F-4D97-AF65-F5344CB8AC3E}">
        <p14:creationId xmlns:p14="http://schemas.microsoft.com/office/powerpoint/2010/main" val="293316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E09BF-E20D-419B-B858-68F384165B8E}" type="slidenum">
              <a:rPr lang="en-US" smtClean="0"/>
              <a:t>4</a:t>
            </a:fld>
            <a:endParaRPr lang="en-US"/>
          </a:p>
        </p:txBody>
      </p:sp>
    </p:spTree>
    <p:extLst>
      <p:ext uri="{BB962C8B-B14F-4D97-AF65-F5344CB8AC3E}">
        <p14:creationId xmlns:p14="http://schemas.microsoft.com/office/powerpoint/2010/main" val="221423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E09BF-E20D-419B-B858-68F384165B8E}" type="slidenum">
              <a:rPr lang="en-US" smtClean="0"/>
              <a:t>5</a:t>
            </a:fld>
            <a:endParaRPr lang="en-US"/>
          </a:p>
        </p:txBody>
      </p:sp>
    </p:spTree>
    <p:extLst>
      <p:ext uri="{BB962C8B-B14F-4D97-AF65-F5344CB8AC3E}">
        <p14:creationId xmlns:p14="http://schemas.microsoft.com/office/powerpoint/2010/main" val="335348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B0AAF-3674-401D-B557-791A228D4066}" type="slidenum">
              <a:rPr lang="en-US" smtClean="0"/>
              <a:t>6</a:t>
            </a:fld>
            <a:endParaRPr lang="en-US"/>
          </a:p>
        </p:txBody>
      </p:sp>
    </p:spTree>
    <p:extLst>
      <p:ext uri="{BB962C8B-B14F-4D97-AF65-F5344CB8AC3E}">
        <p14:creationId xmlns:p14="http://schemas.microsoft.com/office/powerpoint/2010/main" val="369112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B0AAF-3674-401D-B557-791A228D4066}" type="slidenum">
              <a:rPr lang="en-US" smtClean="0"/>
              <a:t>7</a:t>
            </a:fld>
            <a:endParaRPr lang="en-US"/>
          </a:p>
        </p:txBody>
      </p:sp>
    </p:spTree>
    <p:extLst>
      <p:ext uri="{BB962C8B-B14F-4D97-AF65-F5344CB8AC3E}">
        <p14:creationId xmlns:p14="http://schemas.microsoft.com/office/powerpoint/2010/main" val="84808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B0AAF-3674-401D-B557-791A228D4066}" type="slidenum">
              <a:rPr lang="en-US" smtClean="0"/>
              <a:t>8</a:t>
            </a:fld>
            <a:endParaRPr lang="en-US"/>
          </a:p>
        </p:txBody>
      </p:sp>
    </p:spTree>
    <p:extLst>
      <p:ext uri="{BB962C8B-B14F-4D97-AF65-F5344CB8AC3E}">
        <p14:creationId xmlns:p14="http://schemas.microsoft.com/office/powerpoint/2010/main" val="1032959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B0AAF-3674-401D-B557-791A228D4066}" type="slidenum">
              <a:rPr lang="en-US" smtClean="0"/>
              <a:t>9</a:t>
            </a:fld>
            <a:endParaRPr lang="en-US"/>
          </a:p>
        </p:txBody>
      </p:sp>
    </p:spTree>
    <p:extLst>
      <p:ext uri="{BB962C8B-B14F-4D97-AF65-F5344CB8AC3E}">
        <p14:creationId xmlns:p14="http://schemas.microsoft.com/office/powerpoint/2010/main" val="152429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96503B-EBA1-45B8-B84D-E13193A246C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D142F-5EB0-4BA6-9D2A-3A3061364FB6}" type="slidenum">
              <a:rPr lang="en-US" smtClean="0"/>
              <a:t>‹#›</a:t>
            </a:fld>
            <a:endParaRPr lang="en-US"/>
          </a:p>
        </p:txBody>
      </p:sp>
    </p:spTree>
    <p:extLst>
      <p:ext uri="{BB962C8B-B14F-4D97-AF65-F5344CB8AC3E}">
        <p14:creationId xmlns:p14="http://schemas.microsoft.com/office/powerpoint/2010/main" val="44545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6503B-EBA1-45B8-B84D-E13193A246C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D142F-5EB0-4BA6-9D2A-3A3061364FB6}" type="slidenum">
              <a:rPr lang="en-US" smtClean="0"/>
              <a:t>‹#›</a:t>
            </a:fld>
            <a:endParaRPr lang="en-US"/>
          </a:p>
        </p:txBody>
      </p:sp>
    </p:spTree>
    <p:extLst>
      <p:ext uri="{BB962C8B-B14F-4D97-AF65-F5344CB8AC3E}">
        <p14:creationId xmlns:p14="http://schemas.microsoft.com/office/powerpoint/2010/main" val="276921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6503B-EBA1-45B8-B84D-E13193A246C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D142F-5EB0-4BA6-9D2A-3A3061364FB6}" type="slidenum">
              <a:rPr lang="en-US" smtClean="0"/>
              <a:t>‹#›</a:t>
            </a:fld>
            <a:endParaRPr lang="en-US"/>
          </a:p>
        </p:txBody>
      </p:sp>
    </p:spTree>
    <p:extLst>
      <p:ext uri="{BB962C8B-B14F-4D97-AF65-F5344CB8AC3E}">
        <p14:creationId xmlns:p14="http://schemas.microsoft.com/office/powerpoint/2010/main" val="86164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4" name="Rectangle 3"/>
          <p:cNvSpPr/>
          <p:nvPr userDrawn="1"/>
        </p:nvSpPr>
        <p:spPr>
          <a:xfrm>
            <a:off x="0" y="0"/>
            <a:ext cx="12192000" cy="285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800"/>
          </a:p>
        </p:txBody>
      </p:sp>
      <p:sp>
        <p:nvSpPr>
          <p:cNvPr id="5" name="Rectangle 4"/>
          <p:cNvSpPr/>
          <p:nvPr userDrawn="1"/>
        </p:nvSpPr>
        <p:spPr>
          <a:xfrm>
            <a:off x="0" y="6572250"/>
            <a:ext cx="12192000" cy="285750"/>
          </a:xfrm>
          <a:prstGeom prst="rect">
            <a:avLst/>
          </a:prstGeom>
          <a:solidFill>
            <a:srgbClr val="F4D416"/>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IN" sz="1800"/>
          </a:p>
        </p:txBody>
      </p:sp>
      <p:sp>
        <p:nvSpPr>
          <p:cNvPr id="6" name="Rectangle 5"/>
          <p:cNvSpPr/>
          <p:nvPr userDrawn="1"/>
        </p:nvSpPr>
        <p:spPr>
          <a:xfrm>
            <a:off x="7810501" y="0"/>
            <a:ext cx="4381500" cy="28575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800"/>
          </a:p>
        </p:txBody>
      </p:sp>
      <p:sp>
        <p:nvSpPr>
          <p:cNvPr id="2" name="Title 1"/>
          <p:cNvSpPr>
            <a:spLocks noGrp="1"/>
          </p:cNvSpPr>
          <p:nvPr>
            <p:ph type="title"/>
          </p:nvPr>
        </p:nvSpPr>
        <p:spPr>
          <a:xfrm>
            <a:off x="609600" y="292100"/>
            <a:ext cx="10972800" cy="1384300"/>
          </a:xfrm>
        </p:spPr>
        <p:txBody>
          <a:bodyPr/>
          <a:lstStyle>
            <a:lvl1pPr>
              <a:defRPr>
                <a:solidFill>
                  <a:srgbClr val="1E4890"/>
                </a:solidFill>
                <a:effectLst/>
                <a:latin typeface="+mj-lt"/>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905000"/>
            <a:ext cx="10972800" cy="4114800"/>
          </a:xfrm>
        </p:spPr>
        <p:txBody>
          <a:bodyPr rtlCol="0">
            <a:normAutofit/>
          </a:bodyPr>
          <a:lstStyle>
            <a:lvl1pPr>
              <a:defRPr>
                <a:latin typeface="+mn-lt"/>
              </a:defRPr>
            </a:lvl1pPr>
          </a:lstStyle>
          <a:p>
            <a:pPr lvl="0"/>
            <a:endParaRPr lang="en-US" noProof="0" dirty="0" smtClean="0"/>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F161876D-D7BC-4370-A22C-E1D6B530C4F6}" type="slidenum">
              <a:rPr lang="en-US" altLang="en-US"/>
              <a:pPr>
                <a:defRPr/>
              </a:pPr>
              <a:t>‹#›</a:t>
            </a:fld>
            <a:endParaRPr lang="en-US" altLang="en-US"/>
          </a:p>
        </p:txBody>
      </p:sp>
    </p:spTree>
    <p:extLst>
      <p:ext uri="{BB962C8B-B14F-4D97-AF65-F5344CB8AC3E}">
        <p14:creationId xmlns:p14="http://schemas.microsoft.com/office/powerpoint/2010/main" val="229064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03200" y="1066800"/>
            <a:ext cx="11785600" cy="2514600"/>
          </a:xfrm>
          <a:prstGeom prst="rect">
            <a:avLst/>
          </a:prstGeom>
        </p:spPr>
        <p:txBody>
          <a:bodyPr anchor="ctr"/>
          <a:lstStyle>
            <a:lvl1pPr marL="342900" indent="-342900">
              <a:buFontTx/>
              <a:buBlip>
                <a:blip r:embed="rId2"/>
              </a:buBlip>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1"/>
          </p:nvPr>
        </p:nvSpPr>
        <p:spPr>
          <a:xfrm>
            <a:off x="6096000" y="3581400"/>
            <a:ext cx="5892800" cy="2438400"/>
          </a:xfrm>
          <a:prstGeom prst="rect">
            <a:avLst/>
          </a:prstGeom>
        </p:spPr>
        <p:txBody>
          <a:bodyPr anchor="ctr"/>
          <a:lstStyle>
            <a:lvl1pPr marL="0" indent="0" algn="ctr">
              <a:buFontTx/>
              <a:buNone/>
              <a:defRPr>
                <a:solidFill>
                  <a:schemeClr val="tx1"/>
                </a:solidFill>
              </a:defRPr>
            </a:lvl1pPr>
          </a:lstStyle>
          <a:p>
            <a:r>
              <a:rPr lang="en-US" smtClean="0"/>
              <a:t>Click icon to add picture</a:t>
            </a:r>
            <a:endParaRPr lang="en-US" dirty="0"/>
          </a:p>
        </p:txBody>
      </p:sp>
      <p:sp>
        <p:nvSpPr>
          <p:cNvPr id="6" name="Text Placeholder 14"/>
          <p:cNvSpPr>
            <a:spLocks noGrp="1"/>
          </p:cNvSpPr>
          <p:nvPr>
            <p:ph type="body" sz="quarter" idx="13" hasCustomPrompt="1"/>
          </p:nvPr>
        </p:nvSpPr>
        <p:spPr>
          <a:xfrm>
            <a:off x="203200" y="152401"/>
            <a:ext cx="11785600" cy="66198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3200" b="0" i="0" u="none" strike="noStrike" kern="1200" cap="none" spc="0" normalizeH="0" baseline="0" noProof="0" smtClean="0">
                <a:ln>
                  <a:noFill/>
                </a:ln>
                <a:solidFill>
                  <a:schemeClr val="accent1"/>
                </a:solidFill>
                <a:effectLst/>
                <a:uLnTx/>
                <a:uFillTx/>
                <a:latin typeface="Aria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smtClean="0">
                <a:ln>
                  <a:noFill/>
                </a:ln>
                <a:solidFill>
                  <a:schemeClr val="accent1"/>
                </a:solidFill>
                <a:effectLst/>
                <a:uLnTx/>
                <a:uFillTx/>
                <a:latin typeface="Arial"/>
                <a:ea typeface="+mj-ea"/>
                <a:cs typeface="+mj-cs"/>
              </a:rPr>
              <a:t>Sub-Section Title</a:t>
            </a:r>
          </a:p>
        </p:txBody>
      </p:sp>
      <p:sp>
        <p:nvSpPr>
          <p:cNvPr id="8" name="Picture Placeholder 2"/>
          <p:cNvSpPr>
            <a:spLocks noGrp="1"/>
          </p:cNvSpPr>
          <p:nvPr>
            <p:ph type="pic" sz="quarter" idx="14"/>
          </p:nvPr>
        </p:nvSpPr>
        <p:spPr>
          <a:xfrm>
            <a:off x="203200" y="3581400"/>
            <a:ext cx="5892800" cy="2438400"/>
          </a:xfrm>
          <a:prstGeom prst="rect">
            <a:avLst/>
          </a:prstGeom>
        </p:spPr>
        <p:txBody>
          <a:bodyPr anchor="ctr"/>
          <a:lstStyle>
            <a:lvl1pPr marL="0" indent="0" algn="ctr">
              <a:buFontTx/>
              <a:buNone/>
              <a:defRPr>
                <a:solidFill>
                  <a:schemeClr val="tx1"/>
                </a:solidFill>
              </a:defRPr>
            </a:lvl1pPr>
          </a:lstStyle>
          <a:p>
            <a:r>
              <a:rPr lang="en-US" smtClean="0"/>
              <a:t>Click icon to add picture</a:t>
            </a:r>
            <a:endParaRPr lang="en-US" dirty="0"/>
          </a:p>
        </p:txBody>
      </p:sp>
      <p:sp>
        <p:nvSpPr>
          <p:cNvPr id="9" name="Slide Number Placeholder 7"/>
          <p:cNvSpPr txBox="1">
            <a:spLocks/>
          </p:cNvSpPr>
          <p:nvPr userDrawn="1"/>
        </p:nvSpPr>
        <p:spPr>
          <a:xfrm>
            <a:off x="11582400" y="6553200"/>
            <a:ext cx="609600" cy="228600"/>
          </a:xfrm>
          <a:prstGeom prst="rect">
            <a:avLst/>
          </a:prstGeom>
        </p:spPr>
        <p:txBody>
          <a:bodyPr/>
          <a:lstStyle>
            <a:defPPr>
              <a:defRPr lang="en-US"/>
            </a:defPPr>
            <a:lvl1pPr marL="0" algn="ct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AF33E7-2105-4776-ACC8-890AE940EEA2}" type="slidenum">
              <a:rPr lang="en-US" sz="1100" smtClean="0"/>
              <a:pPr/>
              <a:t>‹#›</a:t>
            </a:fld>
            <a:endParaRPr lang="en-US" sz="1100" dirty="0"/>
          </a:p>
        </p:txBody>
      </p:sp>
    </p:spTree>
    <p:extLst>
      <p:ext uri="{BB962C8B-B14F-4D97-AF65-F5344CB8AC3E}">
        <p14:creationId xmlns:p14="http://schemas.microsoft.com/office/powerpoint/2010/main" val="46492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prstGeom prst="rect">
            <a:avLst/>
          </a:prstGeom>
        </p:spPr>
        <p:txBody>
          <a:bodyPr anchor="t"/>
          <a:lstStyle>
            <a:lvl1pPr marL="0" marR="0" indent="0" algn="ctr" defTabSz="914400" rtl="0" eaLnBrk="1" fontAlgn="auto" latinLnBrk="0" hangingPunct="1">
              <a:lnSpc>
                <a:spcPct val="100000"/>
              </a:lnSpc>
              <a:spcBef>
                <a:spcPct val="20000"/>
              </a:spcBef>
              <a:spcAft>
                <a:spcPts val="0"/>
              </a:spcAft>
              <a:buClrTx/>
              <a:buSzTx/>
              <a:buFontTx/>
              <a:buNone/>
              <a:tabLst/>
              <a:defRPr>
                <a:solidFill>
                  <a:schemeClr val="tx1"/>
                </a:solidFill>
              </a:defRPr>
            </a:lvl1pPr>
          </a:lstStyle>
          <a:p>
            <a:r>
              <a:rPr lang="en-US" dirty="0" smtClean="0"/>
              <a:t>Picture background (light colors, fade)</a:t>
            </a:r>
          </a:p>
        </p:txBody>
      </p:sp>
      <p:sp>
        <p:nvSpPr>
          <p:cNvPr id="12" name="Title 1"/>
          <p:cNvSpPr>
            <a:spLocks noGrp="1"/>
          </p:cNvSpPr>
          <p:nvPr>
            <p:ph type="ctrTitle" hasCustomPrompt="1"/>
          </p:nvPr>
        </p:nvSpPr>
        <p:spPr>
          <a:xfrm>
            <a:off x="0" y="2728556"/>
            <a:ext cx="12192000" cy="553998"/>
          </a:xfrm>
          <a:prstGeom prst="rect">
            <a:avLst/>
          </a:prstGeom>
          <a:noFill/>
        </p:spPr>
        <p:txBody>
          <a:bodyPr lIns="457200" tIns="0" rIns="457200" bIns="0" anchor="b" anchorCtr="0">
            <a:spAutoFit/>
          </a:bodyPr>
          <a:lstStyle>
            <a:lvl1pPr algn="l">
              <a:defRPr sz="4000" b="0" i="0" baseline="0">
                <a:solidFill>
                  <a:schemeClr val="accent1"/>
                </a:solidFill>
                <a:latin typeface="Arial"/>
                <a:cs typeface="Kievit Offc Pro Medium"/>
              </a:defRPr>
            </a:lvl1pPr>
          </a:lstStyle>
          <a:p>
            <a:r>
              <a:rPr lang="en-US" dirty="0" smtClean="0"/>
              <a:t>Opening Slide Title</a:t>
            </a:r>
            <a:endParaRPr lang="en-US" dirty="0"/>
          </a:p>
        </p:txBody>
      </p:sp>
      <p:sp>
        <p:nvSpPr>
          <p:cNvPr id="17" name="Text Placeholder 16"/>
          <p:cNvSpPr>
            <a:spLocks noGrp="1"/>
          </p:cNvSpPr>
          <p:nvPr>
            <p:ph type="body" sz="quarter" idx="12" hasCustomPrompt="1"/>
          </p:nvPr>
        </p:nvSpPr>
        <p:spPr>
          <a:xfrm>
            <a:off x="0" y="3395204"/>
            <a:ext cx="12192000" cy="1905000"/>
          </a:xfrm>
          <a:prstGeom prst="rect">
            <a:avLst/>
          </a:prstGeom>
        </p:spPr>
        <p:txBody>
          <a:bodyPr/>
          <a:lstStyle>
            <a:lvl1pPr marL="396875" indent="0">
              <a:buNone/>
              <a:defRPr sz="2400" b="0" i="1">
                <a:solidFill>
                  <a:schemeClr val="tx1"/>
                </a:solidFill>
              </a:defRPr>
            </a:lvl1pPr>
          </a:lstStyle>
          <a:p>
            <a:pPr lvl="0"/>
            <a:r>
              <a:rPr lang="en-US" dirty="0" smtClean="0"/>
              <a:t>Presenter Name, Credentials</a:t>
            </a:r>
          </a:p>
          <a:p>
            <a:pPr lvl="0"/>
            <a:r>
              <a:rPr lang="en-US" dirty="0" smtClean="0"/>
              <a:t>Title, Organization Name</a:t>
            </a:r>
            <a:endParaRPr lang="en-US" dirty="0"/>
          </a:p>
        </p:txBody>
      </p:sp>
      <p:sp>
        <p:nvSpPr>
          <p:cNvPr id="7" name="Slide Number Placeholder 7"/>
          <p:cNvSpPr>
            <a:spLocks noGrp="1"/>
          </p:cNvSpPr>
          <p:nvPr>
            <p:ph type="sldNum" sz="quarter" idx="11"/>
          </p:nvPr>
        </p:nvSpPr>
        <p:spPr>
          <a:xfrm>
            <a:off x="11582400" y="6553200"/>
            <a:ext cx="609600" cy="228600"/>
          </a:xfrm>
          <a:prstGeom prst="rect">
            <a:avLst/>
          </a:prstGeom>
        </p:spPr>
        <p:txBody>
          <a:bodyPr/>
          <a:lstStyle>
            <a:lvl1pPr algn="ctr">
              <a:defRPr sz="1100"/>
            </a:lvl1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218786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3200" y="1066800"/>
            <a:ext cx="5892800" cy="4953000"/>
          </a:xfrm>
          <a:prstGeom prst="rect">
            <a:avLst/>
          </a:prstGeo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quarter" idx="13"/>
          </p:nvPr>
        </p:nvSpPr>
        <p:spPr>
          <a:xfrm>
            <a:off x="6096000" y="1066800"/>
            <a:ext cx="5892800" cy="4953000"/>
          </a:xfrm>
          <a:prstGeom prst="rect">
            <a:avLst/>
          </a:prstGeo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14"/>
          <p:cNvSpPr>
            <a:spLocks noGrp="1"/>
          </p:cNvSpPr>
          <p:nvPr>
            <p:ph type="body" sz="quarter" idx="15" hasCustomPrompt="1"/>
          </p:nvPr>
        </p:nvSpPr>
        <p:spPr>
          <a:xfrm>
            <a:off x="203200" y="152401"/>
            <a:ext cx="11785600" cy="66198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3200" b="0" i="0" u="none" strike="noStrike" kern="1200" cap="none" spc="0" normalizeH="0" baseline="0" noProof="0" smtClean="0">
                <a:ln>
                  <a:noFill/>
                </a:ln>
                <a:solidFill>
                  <a:schemeClr val="accent1"/>
                </a:solidFill>
                <a:effectLst/>
                <a:uLnTx/>
                <a:uFillTx/>
                <a:latin typeface="Aria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smtClean="0">
                <a:ln>
                  <a:noFill/>
                </a:ln>
                <a:solidFill>
                  <a:schemeClr val="accent1"/>
                </a:solidFill>
                <a:effectLst/>
                <a:uLnTx/>
                <a:uFillTx/>
                <a:latin typeface="Arial"/>
                <a:ea typeface="+mj-ea"/>
                <a:cs typeface="+mj-cs"/>
              </a:rPr>
              <a:t>Sub-Section Title</a:t>
            </a:r>
          </a:p>
        </p:txBody>
      </p:sp>
      <p:sp>
        <p:nvSpPr>
          <p:cNvPr id="10" name="Slide Number Placeholder 7"/>
          <p:cNvSpPr>
            <a:spLocks noGrp="1"/>
          </p:cNvSpPr>
          <p:nvPr>
            <p:ph type="sldNum" sz="quarter" idx="11"/>
          </p:nvPr>
        </p:nvSpPr>
        <p:spPr>
          <a:xfrm>
            <a:off x="11582400" y="6553200"/>
            <a:ext cx="609600" cy="228600"/>
          </a:xfrm>
          <a:prstGeom prst="rect">
            <a:avLst/>
          </a:prstGeom>
        </p:spPr>
        <p:txBody>
          <a:bodyPr/>
          <a:lstStyle>
            <a:lvl1pPr algn="ctr">
              <a:defRPr sz="1100"/>
            </a:lvl1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340864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03200" y="1066800"/>
            <a:ext cx="11785600" cy="4953000"/>
          </a:xfrm>
          <a:prstGeom prst="rect">
            <a:avLst/>
          </a:prstGeom>
        </p:spPr>
        <p:txBody>
          <a:bodyPr anchor="ctr"/>
          <a:lstStyle>
            <a:lvl1pPr marL="342900" indent="-342900">
              <a:buFontTx/>
              <a:buBlip>
                <a:blip r:embed="rId2"/>
              </a:buBlip>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1"/>
          </p:nvPr>
        </p:nvSpPr>
        <p:spPr>
          <a:xfrm>
            <a:off x="11582400" y="6553200"/>
            <a:ext cx="609600" cy="228600"/>
          </a:xfrm>
          <a:prstGeom prst="rect">
            <a:avLst/>
          </a:prstGeom>
        </p:spPr>
        <p:txBody>
          <a:bodyPr/>
          <a:lstStyle/>
          <a:p>
            <a:fld id="{D5AF33E7-2105-4776-ACC8-890AE940EEA2}" type="slidenum">
              <a:rPr lang="en-US" smtClean="0"/>
              <a:pPr/>
              <a:t>‹#›</a:t>
            </a:fld>
            <a:endParaRPr lang="en-US" dirty="0"/>
          </a:p>
        </p:txBody>
      </p:sp>
      <p:sp>
        <p:nvSpPr>
          <p:cNvPr id="15" name="Text Placeholder 14"/>
          <p:cNvSpPr>
            <a:spLocks noGrp="1"/>
          </p:cNvSpPr>
          <p:nvPr>
            <p:ph type="body" sz="quarter" idx="12" hasCustomPrompt="1"/>
          </p:nvPr>
        </p:nvSpPr>
        <p:spPr>
          <a:xfrm>
            <a:off x="203200" y="152401"/>
            <a:ext cx="11785600" cy="66198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3200" b="0" i="0" u="none" strike="noStrike" kern="1200" cap="none" spc="0" normalizeH="0" baseline="0" noProof="0" smtClean="0">
                <a:ln>
                  <a:noFill/>
                </a:ln>
                <a:solidFill>
                  <a:schemeClr val="accent1"/>
                </a:solidFill>
                <a:effectLst/>
                <a:uLnTx/>
                <a:uFillTx/>
                <a:latin typeface="Aria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smtClean="0">
                <a:ln>
                  <a:noFill/>
                </a:ln>
                <a:solidFill>
                  <a:schemeClr val="accent1"/>
                </a:solidFill>
                <a:effectLst/>
                <a:uLnTx/>
                <a:uFillTx/>
                <a:latin typeface="Arial"/>
                <a:ea typeface="+mj-ea"/>
                <a:cs typeface="+mj-cs"/>
              </a:rPr>
              <a:t>Sub-Section Title</a:t>
            </a:r>
          </a:p>
        </p:txBody>
      </p:sp>
    </p:spTree>
    <p:extLst>
      <p:ext uri="{BB962C8B-B14F-4D97-AF65-F5344CB8AC3E}">
        <p14:creationId xmlns:p14="http://schemas.microsoft.com/office/powerpoint/2010/main" val="374883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03200" y="1066800"/>
            <a:ext cx="5892800" cy="4953000"/>
          </a:xfrm>
          <a:prstGeom prst="rect">
            <a:avLst/>
          </a:prstGeom>
        </p:spPr>
        <p:txBody>
          <a:bodyPr anchor="ctr"/>
          <a:lstStyle>
            <a:lvl1pPr marL="342900" indent="-342900">
              <a:buFontTx/>
              <a:buBlip>
                <a:blip r:embed="rId2"/>
              </a:buBlip>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1"/>
          </p:nvPr>
        </p:nvSpPr>
        <p:spPr>
          <a:xfrm>
            <a:off x="6096000" y="1066800"/>
            <a:ext cx="5892800" cy="4953000"/>
          </a:xfrm>
          <a:prstGeom prst="rect">
            <a:avLst/>
          </a:prstGeom>
        </p:spPr>
        <p:txBody>
          <a:bodyPr anchor="ctr"/>
          <a:lstStyle>
            <a:lvl1pPr marL="0" indent="0" algn="ctr">
              <a:buFontTx/>
              <a:buNone/>
              <a:defRPr>
                <a:solidFill>
                  <a:schemeClr val="tx1"/>
                </a:solidFill>
              </a:defRPr>
            </a:lvl1pPr>
          </a:lstStyle>
          <a:p>
            <a:r>
              <a:rPr lang="en-US" smtClean="0"/>
              <a:t>Click icon to add picture</a:t>
            </a:r>
            <a:endParaRPr lang="en-US" dirty="0"/>
          </a:p>
        </p:txBody>
      </p:sp>
      <p:sp>
        <p:nvSpPr>
          <p:cNvPr id="6" name="Text Placeholder 14"/>
          <p:cNvSpPr>
            <a:spLocks noGrp="1"/>
          </p:cNvSpPr>
          <p:nvPr>
            <p:ph type="body" sz="quarter" idx="13" hasCustomPrompt="1"/>
          </p:nvPr>
        </p:nvSpPr>
        <p:spPr>
          <a:xfrm>
            <a:off x="203200" y="152401"/>
            <a:ext cx="11785600" cy="66198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kumimoji="0" lang="en-US" sz="3200" b="0" i="0" u="none" strike="noStrike" kern="1200" cap="none" spc="0" normalizeH="0" baseline="0" noProof="0" smtClean="0">
                <a:ln>
                  <a:noFill/>
                </a:ln>
                <a:solidFill>
                  <a:schemeClr val="accent1"/>
                </a:solidFill>
                <a:effectLst/>
                <a:uLnTx/>
                <a:uFillTx/>
                <a:latin typeface="Aria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smtClean="0">
                <a:ln>
                  <a:noFill/>
                </a:ln>
                <a:solidFill>
                  <a:schemeClr val="accent1"/>
                </a:solidFill>
                <a:effectLst/>
                <a:uLnTx/>
                <a:uFillTx/>
                <a:latin typeface="Arial"/>
                <a:ea typeface="+mj-ea"/>
                <a:cs typeface="+mj-cs"/>
              </a:rPr>
              <a:t>Sub-Section Title</a:t>
            </a:r>
          </a:p>
        </p:txBody>
      </p:sp>
      <p:sp>
        <p:nvSpPr>
          <p:cNvPr id="8" name="Slide Number Placeholder 7"/>
          <p:cNvSpPr>
            <a:spLocks noGrp="1"/>
          </p:cNvSpPr>
          <p:nvPr>
            <p:ph type="sldNum" sz="quarter" idx="14"/>
          </p:nvPr>
        </p:nvSpPr>
        <p:spPr>
          <a:xfrm>
            <a:off x="11582400" y="6553200"/>
            <a:ext cx="609600" cy="228600"/>
          </a:xfrm>
          <a:prstGeom prst="rect">
            <a:avLst/>
          </a:prstGeom>
        </p:spPr>
        <p:txBody>
          <a:bodyPr/>
          <a:lstStyle>
            <a:lvl1pPr algn="ctr">
              <a:defRPr sz="1100"/>
            </a:lvl1pPr>
          </a:lstStyle>
          <a:p>
            <a:fld id="{D5AF33E7-2105-4776-ACC8-890AE940EEA2}" type="slidenum">
              <a:rPr lang="en-US" smtClean="0"/>
              <a:pPr/>
              <a:t>‹#›</a:t>
            </a:fld>
            <a:endParaRPr lang="en-US" dirty="0"/>
          </a:p>
        </p:txBody>
      </p:sp>
    </p:spTree>
    <p:extLst>
      <p:ext uri="{BB962C8B-B14F-4D97-AF65-F5344CB8AC3E}">
        <p14:creationId xmlns:p14="http://schemas.microsoft.com/office/powerpoint/2010/main" val="301537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6503B-EBA1-45B8-B84D-E13193A246C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D142F-5EB0-4BA6-9D2A-3A3061364FB6}" type="slidenum">
              <a:rPr lang="en-US" smtClean="0"/>
              <a:t>‹#›</a:t>
            </a:fld>
            <a:endParaRPr lang="en-US"/>
          </a:p>
        </p:txBody>
      </p:sp>
    </p:spTree>
    <p:extLst>
      <p:ext uri="{BB962C8B-B14F-4D97-AF65-F5344CB8AC3E}">
        <p14:creationId xmlns:p14="http://schemas.microsoft.com/office/powerpoint/2010/main" val="411283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6503B-EBA1-45B8-B84D-E13193A246C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D142F-5EB0-4BA6-9D2A-3A3061364FB6}" type="slidenum">
              <a:rPr lang="en-US" smtClean="0"/>
              <a:t>‹#›</a:t>
            </a:fld>
            <a:endParaRPr lang="en-US"/>
          </a:p>
        </p:txBody>
      </p:sp>
    </p:spTree>
    <p:extLst>
      <p:ext uri="{BB962C8B-B14F-4D97-AF65-F5344CB8AC3E}">
        <p14:creationId xmlns:p14="http://schemas.microsoft.com/office/powerpoint/2010/main" val="390042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96503B-EBA1-45B8-B84D-E13193A246C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D142F-5EB0-4BA6-9D2A-3A3061364FB6}" type="slidenum">
              <a:rPr lang="en-US" smtClean="0"/>
              <a:t>‹#›</a:t>
            </a:fld>
            <a:endParaRPr lang="en-US"/>
          </a:p>
        </p:txBody>
      </p:sp>
    </p:spTree>
    <p:extLst>
      <p:ext uri="{BB962C8B-B14F-4D97-AF65-F5344CB8AC3E}">
        <p14:creationId xmlns:p14="http://schemas.microsoft.com/office/powerpoint/2010/main" val="22348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6503B-EBA1-45B8-B84D-E13193A246C4}"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D142F-5EB0-4BA6-9D2A-3A3061364FB6}" type="slidenum">
              <a:rPr lang="en-US" smtClean="0"/>
              <a:t>‹#›</a:t>
            </a:fld>
            <a:endParaRPr lang="en-US"/>
          </a:p>
        </p:txBody>
      </p:sp>
    </p:spTree>
    <p:extLst>
      <p:ext uri="{BB962C8B-B14F-4D97-AF65-F5344CB8AC3E}">
        <p14:creationId xmlns:p14="http://schemas.microsoft.com/office/powerpoint/2010/main" val="295109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6503B-EBA1-45B8-B84D-E13193A246C4}"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3D142F-5EB0-4BA6-9D2A-3A3061364FB6}" type="slidenum">
              <a:rPr lang="en-US" smtClean="0"/>
              <a:t>‹#›</a:t>
            </a:fld>
            <a:endParaRPr lang="en-US"/>
          </a:p>
        </p:txBody>
      </p:sp>
    </p:spTree>
    <p:extLst>
      <p:ext uri="{BB962C8B-B14F-4D97-AF65-F5344CB8AC3E}">
        <p14:creationId xmlns:p14="http://schemas.microsoft.com/office/powerpoint/2010/main" val="13014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6503B-EBA1-45B8-B84D-E13193A246C4}"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D142F-5EB0-4BA6-9D2A-3A3061364FB6}" type="slidenum">
              <a:rPr lang="en-US" smtClean="0"/>
              <a:t>‹#›</a:t>
            </a:fld>
            <a:endParaRPr lang="en-US"/>
          </a:p>
        </p:txBody>
      </p:sp>
    </p:spTree>
    <p:extLst>
      <p:ext uri="{BB962C8B-B14F-4D97-AF65-F5344CB8AC3E}">
        <p14:creationId xmlns:p14="http://schemas.microsoft.com/office/powerpoint/2010/main" val="43196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6503B-EBA1-45B8-B84D-E13193A246C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D142F-5EB0-4BA6-9D2A-3A3061364FB6}" type="slidenum">
              <a:rPr lang="en-US" smtClean="0"/>
              <a:t>‹#›</a:t>
            </a:fld>
            <a:endParaRPr lang="en-US"/>
          </a:p>
        </p:txBody>
      </p:sp>
    </p:spTree>
    <p:extLst>
      <p:ext uri="{BB962C8B-B14F-4D97-AF65-F5344CB8AC3E}">
        <p14:creationId xmlns:p14="http://schemas.microsoft.com/office/powerpoint/2010/main" val="365488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6503B-EBA1-45B8-B84D-E13193A246C4}"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D142F-5EB0-4BA6-9D2A-3A3061364FB6}" type="slidenum">
              <a:rPr lang="en-US" smtClean="0"/>
              <a:t>‹#›</a:t>
            </a:fld>
            <a:endParaRPr lang="en-US"/>
          </a:p>
        </p:txBody>
      </p:sp>
    </p:spTree>
    <p:extLst>
      <p:ext uri="{BB962C8B-B14F-4D97-AF65-F5344CB8AC3E}">
        <p14:creationId xmlns:p14="http://schemas.microsoft.com/office/powerpoint/2010/main" val="337377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6503B-EBA1-45B8-B84D-E13193A246C4}"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D142F-5EB0-4BA6-9D2A-3A3061364FB6}" type="slidenum">
              <a:rPr lang="en-US" smtClean="0"/>
              <a:t>‹#›</a:t>
            </a:fld>
            <a:endParaRPr lang="en-US"/>
          </a:p>
        </p:txBody>
      </p:sp>
    </p:spTree>
    <p:extLst>
      <p:ext uri="{BB962C8B-B14F-4D97-AF65-F5344CB8AC3E}">
        <p14:creationId xmlns:p14="http://schemas.microsoft.com/office/powerpoint/2010/main" val="2801621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0.gif"/></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364" y="338138"/>
            <a:ext cx="68992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5"/>
          <p:cNvPicPr>
            <a:picLocks noChangeAspect="1" noChangeArrowheads="1"/>
          </p:cNvPicPr>
          <p:nvPr/>
        </p:nvPicPr>
        <p:blipFill>
          <a:blip r:embed="rId4"/>
          <a:srcRect/>
          <a:stretch>
            <a:fillRect/>
          </a:stretch>
        </p:blipFill>
        <p:spPr bwMode="auto">
          <a:xfrm rot="21144253">
            <a:off x="2057401" y="3962400"/>
            <a:ext cx="2657475" cy="1595438"/>
          </a:xfrm>
          <a:prstGeom prst="rect">
            <a:avLst/>
          </a:prstGeom>
          <a:noFill/>
          <a:ln w="9525">
            <a:solidFill>
              <a:schemeClr val="bg1">
                <a:lumMod val="50000"/>
              </a:schemeClr>
            </a:solidFill>
            <a:miter lim="800000"/>
            <a:headEnd/>
            <a:tailEnd/>
          </a:ln>
          <a:extLst/>
        </p:spPr>
      </p:pic>
      <p:pic>
        <p:nvPicPr>
          <p:cNvPr id="100358" name="Picture 6"/>
          <p:cNvPicPr>
            <a:picLocks noChangeAspect="1" noChangeArrowheads="1"/>
          </p:cNvPicPr>
          <p:nvPr/>
        </p:nvPicPr>
        <p:blipFill>
          <a:blip r:embed="rId5"/>
          <a:srcRect/>
          <a:stretch>
            <a:fillRect/>
          </a:stretch>
        </p:blipFill>
        <p:spPr bwMode="auto">
          <a:xfrm rot="239218">
            <a:off x="5267325" y="3462338"/>
            <a:ext cx="1741488" cy="2616200"/>
          </a:xfrm>
          <a:prstGeom prst="rect">
            <a:avLst/>
          </a:prstGeom>
          <a:noFill/>
          <a:ln w="9525">
            <a:solidFill>
              <a:schemeClr val="bg1">
                <a:lumMod val="50000"/>
              </a:schemeClr>
            </a:solidFill>
            <a:miter lim="800000"/>
            <a:headEnd/>
            <a:tailEnd/>
          </a:ln>
          <a:extLst/>
        </p:spPr>
      </p:pic>
      <p:pic>
        <p:nvPicPr>
          <p:cNvPr id="100359" name="Picture 7"/>
          <p:cNvPicPr>
            <a:picLocks noChangeAspect="1" noChangeArrowheads="1"/>
          </p:cNvPicPr>
          <p:nvPr/>
        </p:nvPicPr>
        <p:blipFill>
          <a:blip r:embed="rId6"/>
          <a:srcRect/>
          <a:stretch>
            <a:fillRect/>
          </a:stretch>
        </p:blipFill>
        <p:spPr bwMode="auto">
          <a:xfrm rot="21337163">
            <a:off x="7454900" y="3962401"/>
            <a:ext cx="3005138" cy="1757363"/>
          </a:xfrm>
          <a:prstGeom prst="rect">
            <a:avLst/>
          </a:prstGeom>
          <a:noFill/>
          <a:ln w="9525">
            <a:solidFill>
              <a:schemeClr val="bg1">
                <a:lumMod val="50000"/>
              </a:schemeClr>
            </a:solidFill>
            <a:miter lim="800000"/>
            <a:headEnd/>
            <a:tailEnd/>
          </a:ln>
          <a:extLst/>
        </p:spPr>
      </p:pic>
    </p:spTree>
    <p:extLst>
      <p:ext uri="{BB962C8B-B14F-4D97-AF65-F5344CB8AC3E}">
        <p14:creationId xmlns:p14="http://schemas.microsoft.com/office/powerpoint/2010/main" val="240500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F33E7-2105-4776-ACC8-890AE940EEA2}" type="slidenum">
              <a:rPr lang="en-US" smtClean="0"/>
              <a:pPr/>
              <a:t>10</a:t>
            </a:fld>
            <a:endParaRPr lang="en-US" dirty="0"/>
          </a:p>
        </p:txBody>
      </p:sp>
      <p:sp>
        <p:nvSpPr>
          <p:cNvPr id="7" name="Text Placeholder 6"/>
          <p:cNvSpPr>
            <a:spLocks noGrp="1"/>
          </p:cNvSpPr>
          <p:nvPr>
            <p:ph type="body" sz="quarter" idx="12"/>
          </p:nvPr>
        </p:nvSpPr>
        <p:spPr/>
        <p:txBody>
          <a:bodyPr/>
          <a:lstStyle/>
          <a:p>
            <a:r>
              <a:rPr lang="en-US" dirty="0" smtClean="0"/>
              <a:t>Section II cont.</a:t>
            </a:r>
            <a:endParaRPr lang="en-US" dirty="0"/>
          </a:p>
        </p:txBody>
      </p:sp>
      <p:pic>
        <p:nvPicPr>
          <p:cNvPr id="11" name="Picture 10"/>
          <p:cNvPicPr>
            <a:picLocks noChangeAspect="1"/>
          </p:cNvPicPr>
          <p:nvPr/>
        </p:nvPicPr>
        <p:blipFill>
          <a:blip r:embed="rId3"/>
          <a:stretch>
            <a:fillRect/>
          </a:stretch>
        </p:blipFill>
        <p:spPr>
          <a:xfrm>
            <a:off x="1889088" y="1143000"/>
            <a:ext cx="8413824" cy="4681538"/>
          </a:xfrm>
          <a:prstGeom prst="rect">
            <a:avLst/>
          </a:prstGeom>
        </p:spPr>
      </p:pic>
    </p:spTree>
    <p:extLst>
      <p:ext uri="{BB962C8B-B14F-4D97-AF65-F5344CB8AC3E}">
        <p14:creationId xmlns:p14="http://schemas.microsoft.com/office/powerpoint/2010/main" val="308048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76400" y="1066800"/>
            <a:ext cx="8534400" cy="4953000"/>
          </a:xfrm>
        </p:spPr>
        <p:txBody>
          <a:bodyPr anchor="t"/>
          <a:lstStyle/>
          <a:p>
            <a:r>
              <a:rPr lang="en-US" sz="2400" dirty="0"/>
              <a:t>Captures the time and materials teachers invest in teaching nutrition education. </a:t>
            </a:r>
          </a:p>
          <a:p>
            <a:r>
              <a:rPr lang="en-US" sz="2400" dirty="0"/>
              <a:t>This information is used to evaluate program impacts and communicate local support for the program to funders</a:t>
            </a:r>
          </a:p>
          <a:p>
            <a:r>
              <a:rPr lang="en-US" sz="2400" dirty="0"/>
              <a:t>Collected every quarter</a:t>
            </a:r>
          </a:p>
          <a:p>
            <a:pPr lvl="1"/>
            <a:r>
              <a:rPr lang="en-US" sz="2000" dirty="0"/>
              <a:t>Q1: Oct., Nov., Dec hours</a:t>
            </a:r>
          </a:p>
          <a:p>
            <a:pPr lvl="1"/>
            <a:r>
              <a:rPr lang="en-US" sz="2000" dirty="0"/>
              <a:t>Q2: Jan, Feb, Mar hours</a:t>
            </a:r>
          </a:p>
          <a:p>
            <a:pPr lvl="1"/>
            <a:r>
              <a:rPr lang="en-US" sz="2000" dirty="0"/>
              <a:t>Q3: Apr, May, Jun hours</a:t>
            </a:r>
          </a:p>
          <a:p>
            <a:pPr lvl="1"/>
            <a:r>
              <a:rPr lang="en-US" sz="2000" dirty="0"/>
              <a:t>Q4: Jul, Aug, Sep hours</a:t>
            </a:r>
            <a:endParaRPr lang="en-US" dirty="0"/>
          </a:p>
          <a:p>
            <a:pPr>
              <a:lnSpc>
                <a:spcPct val="150000"/>
              </a:lnSpc>
            </a:pPr>
            <a:r>
              <a:rPr lang="en-US" sz="2400" dirty="0"/>
              <a:t>Collection days TBD </a:t>
            </a:r>
          </a:p>
          <a:p>
            <a:endParaRPr lang="en-US" sz="2400" dirty="0"/>
          </a:p>
          <a:p>
            <a:endParaRPr lang="en-US" sz="2400" dirty="0"/>
          </a:p>
          <a:p>
            <a:endParaRPr lang="en-US" sz="2400" dirty="0"/>
          </a:p>
        </p:txBody>
      </p:sp>
      <p:sp>
        <p:nvSpPr>
          <p:cNvPr id="4" name="Text Placeholder 3"/>
          <p:cNvSpPr>
            <a:spLocks noGrp="1"/>
          </p:cNvSpPr>
          <p:nvPr>
            <p:ph type="body" sz="quarter" idx="13"/>
          </p:nvPr>
        </p:nvSpPr>
        <p:spPr/>
        <p:txBody>
          <a:bodyPr/>
          <a:lstStyle/>
          <a:p>
            <a:r>
              <a:rPr lang="en-US" dirty="0" smtClean="0"/>
              <a:t>NARFS	</a:t>
            </a:r>
            <a:endParaRPr lang="en-US" dirty="0"/>
          </a:p>
        </p:txBody>
      </p:sp>
      <p:sp>
        <p:nvSpPr>
          <p:cNvPr id="5" name="Slide Number Placeholder 4"/>
          <p:cNvSpPr>
            <a:spLocks noGrp="1"/>
          </p:cNvSpPr>
          <p:nvPr>
            <p:ph type="sldNum" sz="quarter" idx="14"/>
          </p:nvPr>
        </p:nvSpPr>
        <p:spPr/>
        <p:txBody>
          <a:bodyPr/>
          <a:lstStyle/>
          <a:p>
            <a:fld id="{D5AF33E7-2105-4776-ACC8-890AE940EEA2}" type="slidenum">
              <a:rPr lang="en-US" smtClean="0"/>
              <a:pPr/>
              <a:t>11</a:t>
            </a:fld>
            <a:endParaRPr lang="en-US" dirty="0"/>
          </a:p>
        </p:txBody>
      </p:sp>
      <p:sp>
        <p:nvSpPr>
          <p:cNvPr id="7" name="Text Placeholder 1"/>
          <p:cNvSpPr txBox="1">
            <a:spLocks/>
          </p:cNvSpPr>
          <p:nvPr/>
        </p:nvSpPr>
        <p:spPr>
          <a:xfrm>
            <a:off x="6019800" y="1066800"/>
            <a:ext cx="4419600" cy="4953000"/>
          </a:xfrm>
          <a:prstGeom prst="rect">
            <a:avLst/>
          </a:prstGeom>
        </p:spPr>
        <p:txBody>
          <a:bodyPr anchor="t"/>
          <a:lstStyle>
            <a:lvl1pPr marL="342900" indent="-342900" algn="l" defTabSz="914400" rtl="0" eaLnBrk="1" latinLnBrk="0" hangingPunct="1">
              <a:spcBef>
                <a:spcPct val="20000"/>
              </a:spcBef>
              <a:buFontTx/>
              <a:buBlip>
                <a:blip r:embed="rId3"/>
              </a:buBlip>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988" y="3325592"/>
            <a:ext cx="4829903" cy="3217098"/>
          </a:xfrm>
          <a:prstGeom prst="rect">
            <a:avLst/>
          </a:prstGeom>
        </p:spPr>
      </p:pic>
    </p:spTree>
    <p:extLst>
      <p:ext uri="{BB962C8B-B14F-4D97-AF65-F5344CB8AC3E}">
        <p14:creationId xmlns:p14="http://schemas.microsoft.com/office/powerpoint/2010/main" val="103337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24891" y="312882"/>
            <a:ext cx="8229600" cy="1384300"/>
          </a:xfrm>
        </p:spPr>
        <p:txBody>
          <a:bodyPr/>
          <a:lstStyle/>
          <a:p>
            <a:pPr eaLnBrk="1" hangingPunct="1"/>
            <a:r>
              <a:rPr lang="en-US" altLang="en-US" sz="5400" b="1" smtClean="0"/>
              <a:t>Physical Inactivity</a:t>
            </a:r>
          </a:p>
        </p:txBody>
      </p:sp>
      <p:sp>
        <p:nvSpPr>
          <p:cNvPr id="5" name="Rectangle 3"/>
          <p:cNvSpPr txBox="1">
            <a:spLocks noChangeArrowheads="1"/>
          </p:cNvSpPr>
          <p:nvPr/>
        </p:nvSpPr>
        <p:spPr>
          <a:xfrm>
            <a:off x="1267691" y="1697182"/>
            <a:ext cx="6934200"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n-US" altLang="en-US" sz="1200" dirty="0" smtClean="0">
              <a:solidFill>
                <a:srgbClr val="66FF33"/>
              </a:solidFill>
            </a:endParaRPr>
          </a:p>
          <a:p>
            <a:pPr>
              <a:lnSpc>
                <a:spcPct val="80000"/>
              </a:lnSpc>
            </a:pPr>
            <a:r>
              <a:rPr lang="en-US" altLang="en-US" sz="2400" dirty="0" smtClean="0"/>
              <a:t>According to NHANES 2003-04 data, about 25% of kids 6-15 </a:t>
            </a:r>
            <a:r>
              <a:rPr lang="en-US" altLang="en-US" sz="2400" dirty="0" err="1" smtClean="0"/>
              <a:t>yrs</a:t>
            </a:r>
            <a:r>
              <a:rPr lang="en-US" altLang="en-US" sz="2400" dirty="0" smtClean="0"/>
              <a:t> old were at least moderately active for 60 mins a day on at least 5 days a week. </a:t>
            </a:r>
            <a:r>
              <a:rPr lang="en-US" altLang="en-US" sz="1400" dirty="0" smtClean="0"/>
              <a:t>The 2014 United States Report Card on Physical Activity for Children &amp; Youth. </a:t>
            </a:r>
            <a:endParaRPr lang="en-US" altLang="en-US" sz="2400" dirty="0" smtClean="0"/>
          </a:p>
          <a:p>
            <a:pPr lvl="1">
              <a:lnSpc>
                <a:spcPct val="80000"/>
              </a:lnSpc>
              <a:buFont typeface="Symbol" panose="05050102010706020507" pitchFamily="18" charset="2"/>
              <a:buChar char="-"/>
            </a:pPr>
            <a:r>
              <a:rPr lang="en-US" altLang="en-US" sz="2000" dirty="0" smtClean="0"/>
              <a:t>6-11 </a:t>
            </a:r>
            <a:r>
              <a:rPr lang="en-US" altLang="en-US" sz="2000" dirty="0" err="1" smtClean="0"/>
              <a:t>yr</a:t>
            </a:r>
            <a:r>
              <a:rPr lang="en-US" altLang="en-US" sz="2000" dirty="0" smtClean="0"/>
              <a:t> olds = 42%</a:t>
            </a:r>
          </a:p>
          <a:p>
            <a:pPr lvl="1">
              <a:lnSpc>
                <a:spcPct val="80000"/>
              </a:lnSpc>
              <a:buFont typeface="Symbol" panose="05050102010706020507" pitchFamily="18" charset="2"/>
              <a:buChar char="-"/>
            </a:pPr>
            <a:r>
              <a:rPr lang="en-US" altLang="en-US" sz="2000" dirty="0" smtClean="0"/>
              <a:t>12-15 </a:t>
            </a:r>
            <a:r>
              <a:rPr lang="en-US" altLang="en-US" sz="2000" dirty="0" err="1" smtClean="0"/>
              <a:t>yr</a:t>
            </a:r>
            <a:r>
              <a:rPr lang="en-US" altLang="en-US" sz="2000" dirty="0" smtClean="0"/>
              <a:t> olds = 8%</a:t>
            </a:r>
          </a:p>
          <a:p>
            <a:pPr>
              <a:buFont typeface="Arial" panose="020B0604020202020204" pitchFamily="34" charset="0"/>
              <a:buNone/>
            </a:pPr>
            <a:endParaRPr lang="en-US" altLang="en-US" sz="1300" dirty="0" smtClean="0"/>
          </a:p>
          <a:p>
            <a:r>
              <a:rPr lang="en-US" altLang="en-US" sz="2400" dirty="0" smtClean="0"/>
              <a:t>Since 1969, the proportion of elementary and middle school students walking or biking to school fell from 47.7% to 12.7%. </a:t>
            </a:r>
            <a:r>
              <a:rPr lang="en-US" altLang="en-US" sz="1400" dirty="0" smtClean="0"/>
              <a:t>The 2014 United States Report Card on Physical Activity for Children &amp; Youth.</a:t>
            </a:r>
          </a:p>
          <a:p>
            <a:endParaRPr lang="en-US" altLang="en-US" sz="1000" dirty="0" smtClean="0"/>
          </a:p>
          <a:p>
            <a:pPr>
              <a:lnSpc>
                <a:spcPct val="80000"/>
              </a:lnSpc>
            </a:pPr>
            <a:r>
              <a:rPr lang="en-US" altLang="en-US" sz="2400" dirty="0" smtClean="0"/>
              <a:t>Only 6 states require PE K-12.</a:t>
            </a:r>
          </a:p>
          <a:p>
            <a:pPr>
              <a:lnSpc>
                <a:spcPct val="80000"/>
              </a:lnSpc>
              <a:buFont typeface="Arial" panose="020B0604020202020204" pitchFamily="34" charset="0"/>
              <a:buNone/>
            </a:pPr>
            <a:r>
              <a:rPr lang="en-US" altLang="en-US" sz="1200" dirty="0" smtClean="0"/>
              <a:t>	</a:t>
            </a:r>
            <a:r>
              <a:rPr lang="en-US" altLang="en-US" sz="1400" dirty="0" smtClean="0"/>
              <a:t>NASPE/AHA. 2012 Shape of the Nation Report: Status of PE in the USA.</a:t>
            </a:r>
          </a:p>
          <a:p>
            <a:endParaRPr lang="en-US" altLang="en-US" sz="1000" dirty="0" smtClean="0"/>
          </a:p>
          <a:p>
            <a:pPr>
              <a:lnSpc>
                <a:spcPct val="80000"/>
              </a:lnSpc>
            </a:pPr>
            <a:endParaRPr lang="en-US" altLang="en-US" sz="1300" dirty="0" smtClean="0"/>
          </a:p>
          <a:p>
            <a:pPr>
              <a:lnSpc>
                <a:spcPct val="80000"/>
              </a:lnSpc>
              <a:buFont typeface="Arial" panose="020B0604020202020204" pitchFamily="34" charset="0"/>
              <a:buNone/>
            </a:pPr>
            <a:endParaRPr lang="en-US" altLang="en-US" dirty="0" smtClean="0"/>
          </a:p>
          <a:p>
            <a:pPr>
              <a:lnSpc>
                <a:spcPct val="80000"/>
              </a:lnSpc>
            </a:pPr>
            <a:endParaRPr lang="en-US" altLang="en-US" dirty="0" smtClean="0"/>
          </a:p>
          <a:p>
            <a:pPr>
              <a:lnSpc>
                <a:spcPct val="80000"/>
              </a:lnSpc>
            </a:pPr>
            <a:endParaRPr lang="en-US" altLang="en-US" dirty="0" smtClean="0"/>
          </a:p>
          <a:p>
            <a:pPr>
              <a:lnSpc>
                <a:spcPct val="80000"/>
              </a:lnSpc>
            </a:pPr>
            <a:endParaRPr lang="en-US" altLang="en-US" sz="1200" dirty="0" smtClean="0"/>
          </a:p>
          <a:p>
            <a:pPr>
              <a:lnSpc>
                <a:spcPct val="80000"/>
              </a:lnSpc>
            </a:pPr>
            <a:endParaRPr lang="en-US" altLang="en-US" dirty="0" smtClean="0">
              <a:solidFill>
                <a:srgbClr val="66FF33"/>
              </a:solidFill>
            </a:endParaRPr>
          </a:p>
          <a:p>
            <a:pPr>
              <a:lnSpc>
                <a:spcPct val="80000"/>
              </a:lnSpc>
            </a:pPr>
            <a:endParaRPr lang="en-US" altLang="en-US" dirty="0">
              <a:solidFill>
                <a:srgbClr val="66FF33"/>
              </a:solidFill>
            </a:endParaRPr>
          </a:p>
        </p:txBody>
      </p:sp>
      <p:pic>
        <p:nvPicPr>
          <p:cNvPr id="6" name="Picture 5"/>
          <p:cNvPicPr>
            <a:picLocks noChangeAspect="1"/>
          </p:cNvPicPr>
          <p:nvPr/>
        </p:nvPicPr>
        <p:blipFill>
          <a:blip r:embed="rId3" cstate="print">
            <a:extLst/>
          </a:blip>
          <a:stretch>
            <a:fillRect/>
          </a:stretch>
        </p:blipFill>
        <p:spPr>
          <a:xfrm rot="213361">
            <a:off x="8711630" y="2965299"/>
            <a:ext cx="1630532" cy="1714500"/>
          </a:xfrm>
          <a:prstGeom prst="rect">
            <a:avLst/>
          </a:prstGeom>
          <a:ln>
            <a:noFill/>
          </a:ln>
          <a:effectLst>
            <a:softEdge rad="112500"/>
          </a:effectLst>
        </p:spPr>
      </p:pic>
    </p:spTree>
    <p:extLst>
      <p:ext uri="{BB962C8B-B14F-4D97-AF65-F5344CB8AC3E}">
        <p14:creationId xmlns:p14="http://schemas.microsoft.com/office/powerpoint/2010/main" val="190554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PE in California</a:t>
            </a:r>
            <a:endParaRPr lang="en-US" dirty="0">
              <a:latin typeface="Comic Sans MS" panose="030F0702030302020204" pitchFamily="66" charset="0"/>
            </a:endParaRPr>
          </a:p>
        </p:txBody>
      </p:sp>
      <p:sp>
        <p:nvSpPr>
          <p:cNvPr id="5" name="TextBox 4"/>
          <p:cNvSpPr txBox="1"/>
          <p:nvPr/>
        </p:nvSpPr>
        <p:spPr>
          <a:xfrm>
            <a:off x="609600" y="1676400"/>
            <a:ext cx="5035826"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omic Sans MS" panose="030F0702030302020204" pitchFamily="66" charset="0"/>
              </a:rPr>
              <a:t>California mandates at least 200 minutes of physical education every 10 school days in grades 1-6, and also requires daily </a:t>
            </a:r>
            <a:r>
              <a:rPr lang="en-US" sz="2000" dirty="0" smtClean="0">
                <a:latin typeface="Comic Sans MS" panose="030F0702030302020204" pitchFamily="66" charset="0"/>
              </a:rPr>
              <a:t>recess.</a:t>
            </a:r>
          </a:p>
          <a:p>
            <a:pPr marL="285750" indent="-285750">
              <a:buFont typeface="Arial" panose="020B0604020202020204" pitchFamily="34" charset="0"/>
              <a:buChar char="•"/>
            </a:pPr>
            <a:r>
              <a:rPr lang="en-US" sz="2000" dirty="0" smtClean="0">
                <a:latin typeface="Comic Sans MS" panose="030F0702030302020204" pitchFamily="66" charset="0"/>
              </a:rPr>
              <a:t>State </a:t>
            </a:r>
            <a:r>
              <a:rPr lang="en-US" sz="2000" dirty="0">
                <a:latin typeface="Comic Sans MS" panose="030F0702030302020204" pitchFamily="66" charset="0"/>
              </a:rPr>
              <a:t>has developed its own standards for physical education, although school districts are not required to comply</a:t>
            </a:r>
            <a:r>
              <a:rPr lang="en-US" sz="2000" dirty="0" smtClean="0">
                <a:latin typeface="Comic Sans MS" panose="030F0702030302020204" pitchFamily="66" charset="0"/>
              </a:rPr>
              <a:t>.</a:t>
            </a:r>
          </a:p>
          <a:p>
            <a:pPr marL="285750" indent="-285750">
              <a:buFont typeface="Arial" panose="020B0604020202020204" pitchFamily="34" charset="0"/>
              <a:buChar char="•"/>
            </a:pPr>
            <a:r>
              <a:rPr lang="en-US" sz="2000" dirty="0">
                <a:latin typeface="Comic Sans MS" panose="030F0702030302020204" pitchFamily="66" charset="0"/>
              </a:rPr>
              <a:t>The state does not require the use of specific curricula for elementary, middle school/junior high and high school physical education</a:t>
            </a:r>
            <a:r>
              <a:rPr lang="en-US" sz="2000" dirty="0" smtClean="0">
                <a:latin typeface="Comic Sans MS" panose="030F0702030302020204" pitchFamily="66" charset="0"/>
              </a:rPr>
              <a:t>.</a:t>
            </a:r>
          </a:p>
          <a:p>
            <a:pPr marL="742950" lvl="1" indent="-285750">
              <a:buFont typeface="Arial" panose="020B0604020202020204" pitchFamily="34" charset="0"/>
              <a:buChar char="•"/>
            </a:pPr>
            <a:r>
              <a:rPr lang="en-US" sz="2000" dirty="0" smtClean="0">
                <a:latin typeface="Comic Sans MS" panose="030F0702030302020204" pitchFamily="66" charset="0"/>
              </a:rPr>
              <a:t>No guidance or standards.  </a:t>
            </a:r>
            <a:endParaRPr lang="en-US" sz="2000" dirty="0">
              <a:latin typeface="Comic Sans MS" panose="030F0702030302020204" pitchFamily="66" charset="0"/>
            </a:endParaRPr>
          </a:p>
        </p:txBody>
      </p:sp>
      <p:pic>
        <p:nvPicPr>
          <p:cNvPr id="2050" name="Picture 2" descr="https://www.50states.com/images/redesign/maps/ca-large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426" y="1468100"/>
            <a:ext cx="6156934" cy="447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51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descr="csh slide 1.png"/>
          <p:cNvPicPr>
            <a:picLocks noChangeAspect="1"/>
          </p:cNvPicPr>
          <p:nvPr/>
        </p:nvPicPr>
        <p:blipFill>
          <a:blip r:embed="rId3">
            <a:extLst>
              <a:ext uri="{28A0092B-C50C-407E-A947-70E740481C1C}">
                <a14:useLocalDpi xmlns:a14="http://schemas.microsoft.com/office/drawing/2010/main" val="0"/>
              </a:ext>
            </a:extLst>
          </a:blip>
          <a:srcRect r="29915" b="39235"/>
          <a:stretch>
            <a:fillRect/>
          </a:stretch>
        </p:blipFill>
        <p:spPr bwMode="auto">
          <a:xfrm>
            <a:off x="2871203" y="1828801"/>
            <a:ext cx="638492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10"/>
          <p:cNvSpPr txBox="1">
            <a:spLocks noChangeArrowheads="1"/>
          </p:cNvSpPr>
          <p:nvPr/>
        </p:nvSpPr>
        <p:spPr bwMode="auto">
          <a:xfrm>
            <a:off x="1903147" y="6013226"/>
            <a:ext cx="8381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FontTx/>
              <a:buNone/>
            </a:pPr>
            <a:r>
              <a:rPr lang="en-US" altLang="en-US" sz="1400" i="1" dirty="0">
                <a:latin typeface="+mn-lt"/>
                <a:cs typeface="Arial" panose="020B0604020202020204" pitchFamily="34" charset="0"/>
              </a:rPr>
              <a:t>Source: Van Dusen et al, Associations of physical fitness and academic performance among schoolchildren. Journal School Health. (2011)</a:t>
            </a:r>
          </a:p>
        </p:txBody>
      </p:sp>
      <p:sp>
        <p:nvSpPr>
          <p:cNvPr id="2" name="Title 1"/>
          <p:cNvSpPr>
            <a:spLocks noGrp="1"/>
          </p:cNvSpPr>
          <p:nvPr>
            <p:ph type="title"/>
          </p:nvPr>
        </p:nvSpPr>
        <p:spPr>
          <a:xfrm>
            <a:off x="1524000" y="381000"/>
            <a:ext cx="9144000" cy="1252728"/>
          </a:xfrm>
        </p:spPr>
        <p:txBody>
          <a:bodyPr>
            <a:normAutofit/>
          </a:bodyPr>
          <a:lstStyle/>
          <a:p>
            <a:r>
              <a:rPr lang="en-US" sz="3200" dirty="0"/>
              <a:t>Better Physical Fitness = Better Test Scores</a:t>
            </a:r>
          </a:p>
        </p:txBody>
      </p:sp>
    </p:spTree>
    <p:extLst>
      <p:ext uri="{BB962C8B-B14F-4D97-AF65-F5344CB8AC3E}">
        <p14:creationId xmlns:p14="http://schemas.microsoft.com/office/powerpoint/2010/main" val="64689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ox(out)">
                                      <p:cBhvr>
                                        <p:cTn id="7"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Screen Shot 2015-02-19 at 9.48.0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57400"/>
            <a:ext cx="6761162"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itle 1"/>
          <p:cNvSpPr>
            <a:spLocks noGrp="1"/>
          </p:cNvSpPr>
          <p:nvPr>
            <p:ph type="title"/>
          </p:nvPr>
        </p:nvSpPr>
        <p:spPr>
          <a:xfrm>
            <a:off x="1524000" y="533400"/>
            <a:ext cx="9144000" cy="723900"/>
          </a:xfrm>
        </p:spPr>
        <p:txBody>
          <a:bodyPr>
            <a:normAutofit/>
          </a:bodyPr>
          <a:lstStyle/>
          <a:p>
            <a:pPr eaLnBrk="1" hangingPunct="1"/>
            <a:r>
              <a:rPr lang="en-US" altLang="en-US" sz="3600" dirty="0">
                <a:cs typeface="Arial" panose="020B0604020202020204" pitchFamily="34" charset="0"/>
              </a:rPr>
              <a:t>Better Physical Fitness = Better Attendance</a:t>
            </a:r>
          </a:p>
        </p:txBody>
      </p:sp>
      <p:sp>
        <p:nvSpPr>
          <p:cNvPr id="24583" name="TextBox 6"/>
          <p:cNvSpPr txBox="1">
            <a:spLocks noChangeArrowheads="1"/>
          </p:cNvSpPr>
          <p:nvPr/>
        </p:nvSpPr>
        <p:spPr bwMode="auto">
          <a:xfrm>
            <a:off x="2359364" y="1738945"/>
            <a:ext cx="7431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FontTx/>
              <a:buNone/>
            </a:pPr>
            <a:r>
              <a:rPr lang="en-US" altLang="en-US" sz="2000" dirty="0">
                <a:latin typeface="+mn-lt"/>
                <a:cs typeface="Arial" panose="020B0604020202020204" pitchFamily="34" charset="0"/>
              </a:rPr>
              <a:t>Total Fitness and Absences, Grades 3-12</a:t>
            </a:r>
          </a:p>
        </p:txBody>
      </p:sp>
      <p:sp>
        <p:nvSpPr>
          <p:cNvPr id="24584" name="TextBox 7"/>
          <p:cNvSpPr txBox="1">
            <a:spLocks noChangeArrowheads="1"/>
          </p:cNvSpPr>
          <p:nvPr/>
        </p:nvSpPr>
        <p:spPr bwMode="auto">
          <a:xfrm>
            <a:off x="1905000" y="6019801"/>
            <a:ext cx="838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Font typeface="Arial" panose="020B0604020202020204" pitchFamily="34" charset="0"/>
              <a:buChar char="»"/>
              <a:defRPr sz="2000">
                <a:solidFill>
                  <a:schemeClr val="tx1"/>
                </a:solidFill>
                <a:latin typeface="Cambria" panose="020405030504060302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None/>
            </a:pPr>
            <a:r>
              <a:rPr lang="en-US" altLang="en-US" sz="1400" i="1" dirty="0">
                <a:latin typeface="+mn-lt"/>
              </a:rPr>
              <a:t>Source:  Austin Independent School District. E-Team Report: DPE Publication Number 07.93. May 2009</a:t>
            </a:r>
          </a:p>
        </p:txBody>
      </p:sp>
    </p:spTree>
    <p:extLst>
      <p:ext uri="{BB962C8B-B14F-4D97-AF65-F5344CB8AC3E}">
        <p14:creationId xmlns:p14="http://schemas.microsoft.com/office/powerpoint/2010/main" val="37712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1000" fill="hold"/>
                                        <p:tgtEl>
                                          <p:spTgt spid="24583"/>
                                        </p:tgtEl>
                                        <p:attrNameLst>
                                          <p:attrName>ppt_x</p:attrName>
                                        </p:attrNameLst>
                                      </p:cBhvr>
                                      <p:tavLst>
                                        <p:tav tm="0">
                                          <p:val>
                                            <p:strVal val="#ppt_x"/>
                                          </p:val>
                                        </p:tav>
                                        <p:tav tm="100000">
                                          <p:val>
                                            <p:strVal val="#ppt_x"/>
                                          </p:val>
                                        </p:tav>
                                      </p:tavLst>
                                    </p:anim>
                                    <p:anim calcmode="lin" valueType="num">
                                      <p:cBhvr additive="base">
                                        <p:cTn id="8" dur="1000" fill="hold"/>
                                        <p:tgtEl>
                                          <p:spTgt spid="2458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4578"/>
                                        </p:tgtEl>
                                        <p:attrNameLst>
                                          <p:attrName>style.visibility</p:attrName>
                                        </p:attrNameLst>
                                      </p:cBhvr>
                                      <p:to>
                                        <p:strVal val="visible"/>
                                      </p:to>
                                    </p:set>
                                    <p:anim calcmode="lin" valueType="num">
                                      <p:cBhvr additive="base">
                                        <p:cTn id="12" dur="1000" fill="hold"/>
                                        <p:tgtEl>
                                          <p:spTgt spid="24578"/>
                                        </p:tgtEl>
                                        <p:attrNameLst>
                                          <p:attrName>ppt_x</p:attrName>
                                        </p:attrNameLst>
                                      </p:cBhvr>
                                      <p:tavLst>
                                        <p:tav tm="0">
                                          <p:val>
                                            <p:strVal val="#ppt_x"/>
                                          </p:val>
                                        </p:tav>
                                        <p:tav tm="100000">
                                          <p:val>
                                            <p:strVal val="#ppt_x"/>
                                          </p:val>
                                        </p:tav>
                                      </p:tavLst>
                                    </p:anim>
                                    <p:anim calcmode="lin" valueType="num">
                                      <p:cBhvr additive="base">
                                        <p:cTn id="13" dur="10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Exercise and Brain Activity</a:t>
            </a:r>
            <a:endParaRPr lang="en-US" dirty="0">
              <a:latin typeface="Comic Sans MS" panose="030F0702030302020204" pitchFamily="66" charset="0"/>
            </a:endParaRPr>
          </a:p>
        </p:txBody>
      </p:sp>
      <p:sp>
        <p:nvSpPr>
          <p:cNvPr id="3" name="Content Placeholder 2"/>
          <p:cNvSpPr>
            <a:spLocks noGrp="1"/>
          </p:cNvSpPr>
          <p:nvPr>
            <p:ph idx="1"/>
          </p:nvPr>
        </p:nvSpPr>
        <p:spPr>
          <a:xfrm>
            <a:off x="838200" y="2524853"/>
            <a:ext cx="4248150" cy="2448201"/>
          </a:xfrm>
        </p:spPr>
        <p:txBody>
          <a:bodyPr/>
          <a:lstStyle/>
          <a:p>
            <a:r>
              <a:rPr lang="en-US" dirty="0">
                <a:latin typeface="Comic Sans MS" panose="030F0702030302020204" pitchFamily="66" charset="0"/>
              </a:rPr>
              <a:t>Regular </a:t>
            </a:r>
            <a:r>
              <a:rPr lang="en-US" b="1" dirty="0">
                <a:latin typeface="Comic Sans MS" panose="030F0702030302020204" pitchFamily="66" charset="0"/>
              </a:rPr>
              <a:t>exercise</a:t>
            </a:r>
            <a:r>
              <a:rPr lang="en-US" dirty="0">
                <a:latin typeface="Comic Sans MS" panose="030F0702030302020204" pitchFamily="66" charset="0"/>
              </a:rPr>
              <a:t> </a:t>
            </a:r>
            <a:r>
              <a:rPr lang="en-US" dirty="0" smtClean="0">
                <a:latin typeface="Comic Sans MS" panose="030F0702030302020204" pitchFamily="66" charset="0"/>
              </a:rPr>
              <a:t>helps to </a:t>
            </a:r>
            <a:r>
              <a:rPr lang="en-US" dirty="0">
                <a:latin typeface="Comic Sans MS" panose="030F0702030302020204" pitchFamily="66" charset="0"/>
              </a:rPr>
              <a:t>improve </a:t>
            </a:r>
            <a:r>
              <a:rPr lang="en-US" dirty="0" smtClean="0">
                <a:latin typeface="Comic Sans MS" panose="030F0702030302020204" pitchFamily="66" charset="0"/>
              </a:rPr>
              <a:t>memory and thinking skills both directly and indirectly (Godman, 2016).</a:t>
            </a:r>
            <a:endParaRPr lang="en-US" dirty="0">
              <a:latin typeface="Comic Sans MS" panose="030F0702030302020204" pitchFamily="66" charset="0"/>
            </a:endParaRPr>
          </a:p>
        </p:txBody>
      </p:sp>
      <p:pic>
        <p:nvPicPr>
          <p:cNvPr id="1026" name="Picture 2" descr="http://hasfit.com/images/brain-benefits-exerc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922" y="1825625"/>
            <a:ext cx="5867539" cy="4400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8299" y="5807219"/>
            <a:ext cx="5334001" cy="553998"/>
          </a:xfrm>
          <a:prstGeom prst="rect">
            <a:avLst/>
          </a:prstGeom>
          <a:noFill/>
        </p:spPr>
        <p:txBody>
          <a:bodyPr wrap="square" rtlCol="0">
            <a:spAutoFit/>
          </a:bodyPr>
          <a:lstStyle/>
          <a:p>
            <a:r>
              <a:rPr lang="en-US" sz="1000" dirty="0"/>
              <a:t>Godman, H. (2016, November 29). Regular exercise changes the brain to improve memory, thinking skills. Retrieved November 07, 2017, from https://www.health.harvard.edu/blog/regular-exercise-changes-brain-improve-memory-thinking-skills-201404097110</a:t>
            </a:r>
          </a:p>
        </p:txBody>
      </p:sp>
    </p:spTree>
    <p:extLst>
      <p:ext uri="{BB962C8B-B14F-4D97-AF65-F5344CB8AC3E}">
        <p14:creationId xmlns:p14="http://schemas.microsoft.com/office/powerpoint/2010/main" val="406077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1309" y="623455"/>
            <a:ext cx="7398327" cy="923330"/>
          </a:xfrm>
          <a:prstGeom prst="rect">
            <a:avLst/>
          </a:prstGeom>
          <a:noFill/>
        </p:spPr>
        <p:txBody>
          <a:bodyPr wrap="square" rtlCol="0">
            <a:spAutoFit/>
          </a:bodyPr>
          <a:lstStyle/>
          <a:p>
            <a:r>
              <a:rPr lang="en-US" sz="5400" b="1" dirty="0" smtClean="0">
                <a:solidFill>
                  <a:srgbClr val="3333FF"/>
                </a:solidFill>
              </a:rPr>
              <a:t>Goal of CATCH PE</a:t>
            </a:r>
            <a:endParaRPr lang="en-US" sz="5400" b="1" dirty="0">
              <a:solidFill>
                <a:srgbClr val="3333FF"/>
              </a:solidFill>
            </a:endParaRPr>
          </a:p>
        </p:txBody>
      </p:sp>
      <p:sp>
        <p:nvSpPr>
          <p:cNvPr id="4" name="TextBox 3"/>
          <p:cNvSpPr txBox="1"/>
          <p:nvPr/>
        </p:nvSpPr>
        <p:spPr>
          <a:xfrm>
            <a:off x="2609850" y="1994954"/>
            <a:ext cx="7200900" cy="2585323"/>
          </a:xfrm>
          <a:prstGeom prst="rect">
            <a:avLst/>
          </a:prstGeom>
          <a:noFill/>
        </p:spPr>
        <p:txBody>
          <a:bodyPr wrap="square" rtlCol="0">
            <a:spAutoFit/>
          </a:bodyPr>
          <a:lstStyle/>
          <a:p>
            <a:r>
              <a:rPr lang="en-US" sz="2400" b="1" dirty="0" smtClean="0">
                <a:solidFill>
                  <a:srgbClr val="3333FF"/>
                </a:solidFill>
                <a:latin typeface="Comic Sans MS" pitchFamily="66" charset="0"/>
              </a:rPr>
              <a:t>CATCH PE is designed to promote children’s enjoyment and participation of MVPA (moderate to vigorous physical activity) during PE classes, recess, and extracurricular activities, and recreation time with family and friends.</a:t>
            </a:r>
          </a:p>
          <a:p>
            <a:endParaRPr lang="en-US" dirty="0"/>
          </a:p>
        </p:txBody>
      </p:sp>
      <p:pic>
        <p:nvPicPr>
          <p:cNvPr id="9" name="Picture 3" descr="j00904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351338"/>
            <a:ext cx="34290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66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8245" y="623455"/>
            <a:ext cx="9570028" cy="923330"/>
          </a:xfrm>
          <a:prstGeom prst="rect">
            <a:avLst/>
          </a:prstGeom>
          <a:noFill/>
        </p:spPr>
        <p:txBody>
          <a:bodyPr wrap="square" rtlCol="0">
            <a:spAutoFit/>
          </a:bodyPr>
          <a:lstStyle/>
          <a:p>
            <a:r>
              <a:rPr lang="en-US" sz="5400" dirty="0" smtClean="0">
                <a:solidFill>
                  <a:srgbClr val="3333FF"/>
                </a:solidFill>
                <a:latin typeface="Comic Sans MS" pitchFamily="66" charset="0"/>
              </a:rPr>
              <a:t>Key Objectives of CATCH PE</a:t>
            </a:r>
            <a:endParaRPr lang="en-US" sz="5400" b="1" dirty="0">
              <a:solidFill>
                <a:srgbClr val="3333FF"/>
              </a:solidFill>
            </a:endParaRPr>
          </a:p>
        </p:txBody>
      </p:sp>
      <p:sp>
        <p:nvSpPr>
          <p:cNvPr id="4" name="TextBox 3"/>
          <p:cNvSpPr txBox="1"/>
          <p:nvPr/>
        </p:nvSpPr>
        <p:spPr>
          <a:xfrm>
            <a:off x="1548245" y="2182091"/>
            <a:ext cx="7200900" cy="4062651"/>
          </a:xfrm>
          <a:prstGeom prst="rect">
            <a:avLst/>
          </a:prstGeom>
          <a:noFill/>
        </p:spPr>
        <p:txBody>
          <a:bodyPr wrap="square" rtlCol="0">
            <a:spAutoFit/>
          </a:bodyPr>
          <a:lstStyle/>
          <a:p>
            <a:pPr>
              <a:buClr>
                <a:srgbClr val="FF0000"/>
              </a:buClr>
              <a:buFont typeface="Wingdings" panose="05000000000000000000" pitchFamily="2" charset="2"/>
              <a:buChar char="Ø"/>
            </a:pPr>
            <a:r>
              <a:rPr lang="en-US" altLang="en-US" sz="2400" dirty="0" smtClean="0">
                <a:solidFill>
                  <a:srgbClr val="3333FF"/>
                </a:solidFill>
                <a:latin typeface="Comic Sans MS" panose="030F0702030302020204" pitchFamily="66" charset="0"/>
              </a:rPr>
              <a:t>Students enjoy physical activity</a:t>
            </a:r>
          </a:p>
          <a:p>
            <a:pPr>
              <a:buClr>
                <a:srgbClr val="FF0000"/>
              </a:buClr>
              <a:buFont typeface="Wingdings" panose="05000000000000000000" pitchFamily="2" charset="2"/>
              <a:buChar char="Ø"/>
            </a:pPr>
            <a:endParaRPr lang="en-US" altLang="en-US" sz="2400" dirty="0" smtClean="0">
              <a:solidFill>
                <a:srgbClr val="3333FF"/>
              </a:solidFill>
              <a:latin typeface="Comic Sans MS" panose="030F0702030302020204" pitchFamily="66" charset="0"/>
            </a:endParaRPr>
          </a:p>
          <a:p>
            <a:pPr>
              <a:buClr>
                <a:srgbClr val="FF0000"/>
              </a:buClr>
              <a:buFont typeface="Wingdings" panose="05000000000000000000" pitchFamily="2" charset="2"/>
              <a:buChar char="Ø"/>
            </a:pPr>
            <a:r>
              <a:rPr lang="en-US" altLang="en-US" sz="2400" dirty="0" smtClean="0">
                <a:solidFill>
                  <a:srgbClr val="3333FF"/>
                </a:solidFill>
                <a:latin typeface="Comic Sans MS" panose="030F0702030302020204" pitchFamily="66" charset="0"/>
              </a:rPr>
              <a:t>Students are involved in MVPA for 50% of class time</a:t>
            </a:r>
          </a:p>
          <a:p>
            <a:pPr>
              <a:buClr>
                <a:srgbClr val="FF0000"/>
              </a:buClr>
              <a:buFont typeface="Wingdings" panose="05000000000000000000" pitchFamily="2" charset="2"/>
              <a:buChar char="Ø"/>
            </a:pPr>
            <a:endParaRPr lang="en-US" altLang="en-US" sz="2400" dirty="0" smtClean="0">
              <a:solidFill>
                <a:srgbClr val="3333FF"/>
              </a:solidFill>
              <a:latin typeface="Comic Sans MS" panose="030F0702030302020204" pitchFamily="66" charset="0"/>
            </a:endParaRPr>
          </a:p>
          <a:p>
            <a:pPr>
              <a:buClr>
                <a:srgbClr val="FF0000"/>
              </a:buClr>
              <a:buFont typeface="Wingdings" panose="05000000000000000000" pitchFamily="2" charset="2"/>
              <a:buChar char="Ø"/>
            </a:pPr>
            <a:r>
              <a:rPr lang="en-US" altLang="en-US" sz="2400" dirty="0" smtClean="0">
                <a:solidFill>
                  <a:srgbClr val="3333FF"/>
                </a:solidFill>
                <a:latin typeface="Comic Sans MS" panose="030F0702030302020204" pitchFamily="66" charset="0"/>
              </a:rPr>
              <a:t>All students are provided with many opportunities to participate and practice skills</a:t>
            </a:r>
          </a:p>
          <a:p>
            <a:pPr>
              <a:buClr>
                <a:srgbClr val="FF0000"/>
              </a:buClr>
              <a:buFont typeface="Wingdings" panose="05000000000000000000" pitchFamily="2" charset="2"/>
              <a:buChar char="Ø"/>
            </a:pPr>
            <a:endParaRPr lang="en-US" altLang="en-US" sz="2400" dirty="0" smtClean="0">
              <a:solidFill>
                <a:srgbClr val="3333FF"/>
              </a:solidFill>
              <a:latin typeface="Comic Sans MS" panose="030F0702030302020204" pitchFamily="66" charset="0"/>
            </a:endParaRPr>
          </a:p>
          <a:p>
            <a:pPr>
              <a:buClr>
                <a:srgbClr val="FF0000"/>
              </a:buClr>
              <a:buFont typeface="Wingdings" panose="05000000000000000000" pitchFamily="2" charset="2"/>
              <a:buChar char="Ø"/>
            </a:pPr>
            <a:r>
              <a:rPr lang="en-US" altLang="en-US" sz="2400" dirty="0" smtClean="0">
                <a:solidFill>
                  <a:srgbClr val="3333FF"/>
                </a:solidFill>
                <a:latin typeface="Comic Sans MS" panose="030F0702030302020204" pitchFamily="66" charset="0"/>
              </a:rPr>
              <a:t>Students are encouraged to participate in physical activity outside of PE class</a:t>
            </a:r>
          </a:p>
          <a:p>
            <a:endParaRPr lang="en-US" dirty="0"/>
          </a:p>
        </p:txBody>
      </p:sp>
      <p:pic>
        <p:nvPicPr>
          <p:cNvPr id="5" name="Picture 9" descr="PE0131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135" y="1546785"/>
            <a:ext cx="13160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MMj0296998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75073" y="5379028"/>
            <a:ext cx="1600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54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8245" y="571501"/>
            <a:ext cx="9570028" cy="923330"/>
          </a:xfrm>
          <a:prstGeom prst="rect">
            <a:avLst/>
          </a:prstGeom>
          <a:noFill/>
        </p:spPr>
        <p:txBody>
          <a:bodyPr wrap="square" rtlCol="0">
            <a:spAutoFit/>
          </a:bodyPr>
          <a:lstStyle/>
          <a:p>
            <a:r>
              <a:rPr lang="en-US" sz="5400" dirty="0" smtClean="0">
                <a:solidFill>
                  <a:srgbClr val="3333FF"/>
                </a:solidFill>
                <a:effectLst>
                  <a:outerShdw blurRad="38100" dist="38100" dir="2700000" algn="tl">
                    <a:srgbClr val="000000">
                      <a:alpha val="43137"/>
                    </a:srgbClr>
                  </a:outerShdw>
                </a:effectLst>
                <a:latin typeface="Comic Sans MS" pitchFamily="66" charset="0"/>
                <a:cs typeface="Tahoma" pitchFamily="34" charset="0"/>
              </a:rPr>
              <a:t>“The Language of CATCH”</a:t>
            </a:r>
            <a:endParaRPr lang="en-US" sz="5400" b="1" dirty="0">
              <a:solidFill>
                <a:srgbClr val="3333FF"/>
              </a:solidFill>
            </a:endParaRPr>
          </a:p>
        </p:txBody>
      </p:sp>
      <p:sp>
        <p:nvSpPr>
          <p:cNvPr id="4" name="TextBox 3"/>
          <p:cNvSpPr txBox="1"/>
          <p:nvPr/>
        </p:nvSpPr>
        <p:spPr>
          <a:xfrm>
            <a:off x="2019300" y="1891146"/>
            <a:ext cx="7200900" cy="3785652"/>
          </a:xfrm>
          <a:prstGeom prst="rect">
            <a:avLst/>
          </a:prstGeom>
          <a:noFill/>
        </p:spPr>
        <p:txBody>
          <a:bodyPr wrap="square" rtlCol="0">
            <a:spAutoFit/>
          </a:bodyPr>
          <a:lstStyle/>
          <a:p>
            <a:pPr marL="342900" indent="-342900">
              <a:buFont typeface="Wingdings" panose="05000000000000000000" pitchFamily="2" charset="2"/>
              <a:buChar char="Ø"/>
              <a:defRPr/>
            </a:pPr>
            <a:r>
              <a:rPr lang="en-US" sz="2400" dirty="0">
                <a:solidFill>
                  <a:srgbClr val="3333FF"/>
                </a:solidFill>
                <a:latin typeface="Comic Sans MS" pitchFamily="66" charset="0"/>
              </a:rPr>
              <a:t>“Hitting the Track”/ “Mingle-Mingle”</a:t>
            </a:r>
          </a:p>
          <a:p>
            <a:pPr marL="342900" indent="-342900">
              <a:buFont typeface="Wingdings" panose="05000000000000000000" pitchFamily="2" charset="2"/>
              <a:buChar char="Ø"/>
              <a:defRPr/>
            </a:pPr>
            <a:r>
              <a:rPr lang="en-US" sz="2400" dirty="0">
                <a:solidFill>
                  <a:srgbClr val="3333FF"/>
                </a:solidFill>
                <a:latin typeface="Comic Sans MS" pitchFamily="66" charset="0"/>
              </a:rPr>
              <a:t>Lost &amp; Found</a:t>
            </a:r>
          </a:p>
          <a:p>
            <a:pPr marL="342900" indent="-342900">
              <a:buFont typeface="Wingdings" panose="05000000000000000000" pitchFamily="2" charset="2"/>
              <a:buChar char="Ø"/>
              <a:defRPr/>
            </a:pPr>
            <a:r>
              <a:rPr lang="en-US" sz="2400" dirty="0">
                <a:solidFill>
                  <a:srgbClr val="3333FF"/>
                </a:solidFill>
                <a:latin typeface="Comic Sans MS" pitchFamily="66" charset="0"/>
              </a:rPr>
              <a:t>Eliminate elimination games</a:t>
            </a:r>
          </a:p>
          <a:p>
            <a:pPr marL="342900" indent="-342900">
              <a:buFont typeface="Wingdings" panose="05000000000000000000" pitchFamily="2" charset="2"/>
              <a:buChar char="Ø"/>
              <a:defRPr/>
            </a:pPr>
            <a:r>
              <a:rPr lang="en-US" sz="2400" dirty="0">
                <a:solidFill>
                  <a:srgbClr val="3333FF"/>
                </a:solidFill>
                <a:latin typeface="Comic Sans MS" pitchFamily="66" charset="0"/>
              </a:rPr>
              <a:t>Re-Entry Tasks/Re-Entry Zone</a:t>
            </a:r>
          </a:p>
          <a:p>
            <a:pPr marL="342900" indent="-342900">
              <a:buFont typeface="Wingdings" panose="05000000000000000000" pitchFamily="2" charset="2"/>
              <a:buChar char="Ø"/>
              <a:defRPr/>
            </a:pPr>
            <a:r>
              <a:rPr lang="en-US" sz="2400" dirty="0">
                <a:solidFill>
                  <a:srgbClr val="3333FF"/>
                </a:solidFill>
                <a:latin typeface="Comic Sans MS" pitchFamily="66" charset="0"/>
              </a:rPr>
              <a:t>Challenge by Choice</a:t>
            </a:r>
          </a:p>
          <a:p>
            <a:pPr marL="342900" indent="-342900">
              <a:buFont typeface="Wingdings" panose="05000000000000000000" pitchFamily="2" charset="2"/>
              <a:buChar char="Ø"/>
              <a:defRPr/>
            </a:pPr>
            <a:r>
              <a:rPr lang="en-US" sz="2400" dirty="0">
                <a:solidFill>
                  <a:srgbClr val="3333FF"/>
                </a:solidFill>
                <a:latin typeface="Comic Sans MS" pitchFamily="66" charset="0"/>
              </a:rPr>
              <a:t>The “When” before the “What”</a:t>
            </a:r>
          </a:p>
          <a:p>
            <a:pPr marL="342900" indent="-342900">
              <a:buFont typeface="Wingdings" panose="05000000000000000000" pitchFamily="2" charset="2"/>
              <a:buChar char="Ø"/>
              <a:defRPr/>
            </a:pPr>
            <a:r>
              <a:rPr lang="en-US" sz="2400" dirty="0">
                <a:solidFill>
                  <a:srgbClr val="3333FF"/>
                </a:solidFill>
                <a:latin typeface="Comic Sans MS" pitchFamily="66" charset="0"/>
              </a:rPr>
              <a:t>Nutrition language integration</a:t>
            </a:r>
          </a:p>
          <a:p>
            <a:pPr marL="342900" indent="-342900">
              <a:buFont typeface="Wingdings" panose="05000000000000000000" pitchFamily="2" charset="2"/>
              <a:buChar char="Ø"/>
              <a:defRPr/>
            </a:pPr>
            <a:r>
              <a:rPr lang="en-US" sz="2400" dirty="0" smtClean="0">
                <a:solidFill>
                  <a:srgbClr val="3333FF"/>
                </a:solidFill>
                <a:latin typeface="Comic Sans MS" pitchFamily="66" charset="0"/>
              </a:rPr>
              <a:t>“</a:t>
            </a:r>
            <a:r>
              <a:rPr lang="en-US" sz="2400" dirty="0" err="1">
                <a:solidFill>
                  <a:srgbClr val="3333FF"/>
                </a:solidFill>
                <a:latin typeface="Comic Sans MS" pitchFamily="66" charset="0"/>
              </a:rPr>
              <a:t>CATCHify</a:t>
            </a:r>
            <a:r>
              <a:rPr lang="en-US" sz="2400" dirty="0">
                <a:solidFill>
                  <a:srgbClr val="3333FF"/>
                </a:solidFill>
                <a:latin typeface="Comic Sans MS" pitchFamily="66" charset="0"/>
              </a:rPr>
              <a:t>” old favorites </a:t>
            </a:r>
          </a:p>
          <a:p>
            <a:pPr marL="342900" indent="-342900">
              <a:buFont typeface="Wingdings" panose="05000000000000000000" pitchFamily="2" charset="2"/>
              <a:buChar char="Ø"/>
              <a:defRPr/>
            </a:pPr>
            <a:r>
              <a:rPr lang="en-US" sz="2400" dirty="0">
                <a:solidFill>
                  <a:srgbClr val="3333FF"/>
                </a:solidFill>
                <a:latin typeface="Comic Sans MS" pitchFamily="66" charset="0"/>
              </a:rPr>
              <a:t>“CATCH” them making healthy choices!</a:t>
            </a:r>
          </a:p>
          <a:p>
            <a:pPr marL="285750" indent="-285750">
              <a:buFont typeface="Wingdings" panose="05000000000000000000" pitchFamily="2" charset="2"/>
              <a:buChar char="Ø"/>
            </a:pPr>
            <a:endParaRPr lang="en-US" sz="2400" dirty="0">
              <a:solidFill>
                <a:srgbClr val="3333FF"/>
              </a:solidFill>
            </a:endParaRPr>
          </a:p>
        </p:txBody>
      </p:sp>
      <p:pic>
        <p:nvPicPr>
          <p:cNvPr id="7" name="Picture 12" descr="tennis_ball_pi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057401"/>
            <a:ext cx="22923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Keeble 05-06 fun noodle 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4114800"/>
            <a:ext cx="228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7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1700" y="574963"/>
            <a:ext cx="89916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E4890"/>
                </a:solidFill>
                <a:effectLst/>
                <a:latin typeface="+mj-lt"/>
                <a:ea typeface="+mj-ea"/>
                <a:cs typeface="+mj-cs"/>
              </a:defRPr>
            </a:lvl1pPr>
          </a:lstStyle>
          <a:p>
            <a:r>
              <a:rPr lang="en-US" altLang="en-US" sz="5400" b="1" dirty="0" smtClean="0">
                <a:solidFill>
                  <a:srgbClr val="3333FF"/>
                </a:solidFill>
              </a:rPr>
              <a:t>Objectives for Today</a:t>
            </a:r>
          </a:p>
        </p:txBody>
      </p:sp>
      <p:sp>
        <p:nvSpPr>
          <p:cNvPr id="5" name="Content Placeholder 2"/>
          <p:cNvSpPr txBox="1">
            <a:spLocks/>
          </p:cNvSpPr>
          <p:nvPr/>
        </p:nvSpPr>
        <p:spPr>
          <a:xfrm>
            <a:off x="1280391" y="1794163"/>
            <a:ext cx="9144000" cy="449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0">
              <a:buNone/>
            </a:pPr>
            <a:endParaRPr lang="en-US" altLang="en-US" dirty="0" smtClean="0">
              <a:solidFill>
                <a:srgbClr val="3333FF"/>
              </a:solidFill>
              <a:ea typeface="Arial Unicode MS" panose="020B0604020202020204" pitchFamily="34" charset="-128"/>
              <a:cs typeface="Arial Unicode MS" panose="020B0604020202020204" pitchFamily="34" charset="-128"/>
            </a:endParaRPr>
          </a:p>
          <a:p>
            <a:pPr marL="800100" indent="-457200"/>
            <a:r>
              <a:rPr lang="en-US" altLang="en-US" dirty="0" smtClean="0">
                <a:solidFill>
                  <a:srgbClr val="3333FF"/>
                </a:solidFill>
                <a:ea typeface="Arial Unicode MS" panose="020B0604020202020204" pitchFamily="34" charset="-128"/>
                <a:cs typeface="Arial Unicode MS" panose="020B0604020202020204" pitchFamily="34" charset="-128"/>
              </a:rPr>
              <a:t>To provide you with the knowledge and skills to meet the goals and objectives of the program. </a:t>
            </a:r>
          </a:p>
          <a:p>
            <a:pPr marL="800100" indent="-457200">
              <a:buFont typeface="Arial" panose="020B0604020202020204" pitchFamily="34" charset="0"/>
              <a:buNone/>
            </a:pPr>
            <a:r>
              <a:rPr lang="en-US" altLang="en-US" dirty="0" smtClean="0">
                <a:solidFill>
                  <a:srgbClr val="3333FF"/>
                </a:solidFill>
                <a:ea typeface="Arial Unicode MS" panose="020B0604020202020204" pitchFamily="34" charset="-128"/>
                <a:cs typeface="Arial Unicode MS" panose="020B0604020202020204" pitchFamily="34" charset="-128"/>
              </a:rPr>
              <a:t>	</a:t>
            </a:r>
          </a:p>
          <a:p>
            <a:pPr marL="800100" indent="-457200"/>
            <a:r>
              <a:rPr lang="en-US" altLang="en-US" dirty="0" smtClean="0">
                <a:solidFill>
                  <a:srgbClr val="3333FF"/>
                </a:solidFill>
                <a:ea typeface="Arial Unicode MS" panose="020B0604020202020204" pitchFamily="34" charset="-128"/>
                <a:cs typeface="Arial Unicode MS" panose="020B0604020202020204" pitchFamily="34" charset="-128"/>
              </a:rPr>
              <a:t>To have fun learning how to use the CATCH PE </a:t>
            </a:r>
          </a:p>
          <a:p>
            <a:pPr marL="800100" indent="-457200">
              <a:buFont typeface="Arial" panose="020B0604020202020204" pitchFamily="34" charset="0"/>
              <a:buNone/>
            </a:pPr>
            <a:r>
              <a:rPr lang="en-US" altLang="en-US" dirty="0" smtClean="0">
                <a:solidFill>
                  <a:srgbClr val="3333FF"/>
                </a:solidFill>
                <a:ea typeface="Arial Unicode MS" panose="020B0604020202020204" pitchFamily="34" charset="-128"/>
                <a:cs typeface="Arial Unicode MS" panose="020B0604020202020204" pitchFamily="34" charset="-128"/>
              </a:rPr>
              <a:t>	resource and even more fun implementing the program at your school. </a:t>
            </a:r>
          </a:p>
          <a:p>
            <a:pPr marL="800100" indent="-457200">
              <a:buFont typeface="Wingdings 2" panose="05020102010507070707" pitchFamily="18" charset="2"/>
              <a:buNone/>
            </a:pPr>
            <a:endParaRPr lang="en-US" altLang="en-US" dirty="0" smtClean="0">
              <a:ea typeface="Arial Unicode MS" panose="020B0604020202020204" pitchFamily="34" charset="-128"/>
              <a:cs typeface="Arial Unicode MS" panose="020B0604020202020204" pitchFamily="34" charset="-128"/>
            </a:endParaRPr>
          </a:p>
          <a:p>
            <a:pPr marL="800100" indent="-457200"/>
            <a:endParaRPr lang="en-US" alt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622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 the Track- Let’s try some games!</a:t>
            </a:r>
            <a:endParaRPr lang="en-US" dirty="0"/>
          </a:p>
        </p:txBody>
      </p:sp>
      <p:sp>
        <p:nvSpPr>
          <p:cNvPr id="5" name="TextBox 4"/>
          <p:cNvSpPr txBox="1"/>
          <p:nvPr/>
        </p:nvSpPr>
        <p:spPr>
          <a:xfrm>
            <a:off x="609600" y="1676400"/>
            <a:ext cx="4200041" cy="372409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smtClean="0">
                <a:solidFill>
                  <a:srgbClr val="0000FF"/>
                </a:solidFill>
                <a:latin typeface="Comic Sans MS" panose="030F0702030302020204" pitchFamily="66" charset="0"/>
              </a:rPr>
              <a:t>Hit </a:t>
            </a:r>
            <a:r>
              <a:rPr lang="en-US" sz="2000" dirty="0">
                <a:solidFill>
                  <a:srgbClr val="0000FF"/>
                </a:solidFill>
                <a:latin typeface="Comic Sans MS" panose="030F0702030302020204" pitchFamily="66" charset="0"/>
              </a:rPr>
              <a:t>the Track (establishes </a:t>
            </a:r>
            <a:r>
              <a:rPr lang="en-US" sz="2000" dirty="0" smtClean="0">
                <a:solidFill>
                  <a:srgbClr val="0000FF"/>
                </a:solidFill>
                <a:latin typeface="Comic Sans MS" panose="030F0702030302020204" pitchFamily="66" charset="0"/>
              </a:rPr>
              <a:t>boundaries)</a:t>
            </a:r>
          </a:p>
          <a:p>
            <a:pPr marL="285750" indent="-285750">
              <a:lnSpc>
                <a:spcPct val="200000"/>
              </a:lnSpc>
              <a:buFont typeface="Arial" panose="020B0604020202020204" pitchFamily="34" charset="0"/>
              <a:buChar char="•"/>
            </a:pPr>
            <a:r>
              <a:rPr lang="en-US" sz="2000" dirty="0" smtClean="0">
                <a:solidFill>
                  <a:srgbClr val="0000FF"/>
                </a:solidFill>
                <a:latin typeface="Comic Sans MS" panose="030F0702030302020204" pitchFamily="66" charset="0"/>
              </a:rPr>
              <a:t>Mingle Mingle-Toe to Toe</a:t>
            </a:r>
            <a:endParaRPr lang="en-US" sz="2000" b="1" dirty="0" smtClean="0">
              <a:solidFill>
                <a:srgbClr val="0000FF"/>
              </a:solidFill>
              <a:latin typeface="Comic Sans MS" panose="030F0702030302020204" pitchFamily="66" charset="0"/>
            </a:endParaRPr>
          </a:p>
          <a:p>
            <a:pPr marL="285750" indent="-285750">
              <a:lnSpc>
                <a:spcPct val="200000"/>
              </a:lnSpc>
              <a:buFont typeface="Arial" panose="020B0604020202020204" pitchFamily="34" charset="0"/>
              <a:buChar char="•"/>
            </a:pPr>
            <a:r>
              <a:rPr lang="en-US" sz="2000" dirty="0" smtClean="0">
                <a:solidFill>
                  <a:srgbClr val="0000FF"/>
                </a:solidFill>
                <a:latin typeface="Comic Sans MS" panose="030F0702030302020204" pitchFamily="66" charset="0"/>
              </a:rPr>
              <a:t>Frogs </a:t>
            </a:r>
            <a:r>
              <a:rPr lang="en-US" sz="2000" dirty="0">
                <a:solidFill>
                  <a:srgbClr val="0000FF"/>
                </a:solidFill>
                <a:latin typeface="Comic Sans MS" panose="030F0702030302020204" pitchFamily="66" charset="0"/>
              </a:rPr>
              <a:t>on the Lily Pad </a:t>
            </a:r>
            <a:r>
              <a:rPr lang="en-US" sz="2000" dirty="0" smtClean="0">
                <a:solidFill>
                  <a:srgbClr val="0000FF"/>
                </a:solidFill>
                <a:latin typeface="Comic Sans MS" panose="030F0702030302020204" pitchFamily="66" charset="0"/>
              </a:rPr>
              <a:t>(127-128)</a:t>
            </a:r>
            <a:endParaRPr lang="en-US" sz="2000" dirty="0">
              <a:solidFill>
                <a:srgbClr val="0000FF"/>
              </a:solidFill>
              <a:latin typeface="Comic Sans MS" panose="030F0702030302020204" pitchFamily="66" charset="0"/>
            </a:endParaRPr>
          </a:p>
          <a:p>
            <a:pPr marL="285750" indent="-285750">
              <a:lnSpc>
                <a:spcPct val="200000"/>
              </a:lnSpc>
              <a:buFont typeface="Arial" panose="020B0604020202020204" pitchFamily="34" charset="0"/>
              <a:buChar char="•"/>
            </a:pPr>
            <a:r>
              <a:rPr lang="en-US" sz="2000" dirty="0" smtClean="0">
                <a:solidFill>
                  <a:srgbClr val="0000FF"/>
                </a:solidFill>
                <a:latin typeface="Comic Sans MS" panose="030F0702030302020204" pitchFamily="66" charset="0"/>
              </a:rPr>
              <a:t>Dragon’s Tail</a:t>
            </a:r>
            <a:endParaRPr lang="en-US" sz="2000" dirty="0">
              <a:solidFill>
                <a:srgbClr val="0000FF"/>
              </a:solidFill>
              <a:latin typeface="Comic Sans MS" panose="030F0702030302020204" pitchFamily="66" charset="0"/>
            </a:endParaRPr>
          </a:p>
          <a:p>
            <a:pPr>
              <a:lnSpc>
                <a:spcPct val="200000"/>
              </a:lnSpc>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631" y="2240489"/>
            <a:ext cx="4719264" cy="3133886"/>
          </a:xfrm>
          <a:prstGeom prst="rect">
            <a:avLst/>
          </a:prstGeom>
        </p:spPr>
      </p:pic>
    </p:spTree>
    <p:extLst>
      <p:ext uri="{BB962C8B-B14F-4D97-AF65-F5344CB8AC3E}">
        <p14:creationId xmlns:p14="http://schemas.microsoft.com/office/powerpoint/2010/main" val="22102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8245" y="571501"/>
            <a:ext cx="9570028" cy="923330"/>
          </a:xfrm>
          <a:prstGeom prst="rect">
            <a:avLst/>
          </a:prstGeom>
          <a:noFill/>
        </p:spPr>
        <p:txBody>
          <a:bodyPr wrap="square" rtlCol="0">
            <a:spAutoFit/>
          </a:bodyPr>
          <a:lstStyle/>
          <a:p>
            <a:r>
              <a:rPr lang="en-US" sz="5400" dirty="0" smtClean="0">
                <a:solidFill>
                  <a:srgbClr val="3333FF"/>
                </a:solidFill>
                <a:effectLst>
                  <a:outerShdw blurRad="38100" dist="38100" dir="2700000" algn="tl">
                    <a:srgbClr val="000000">
                      <a:alpha val="43137"/>
                    </a:srgbClr>
                  </a:outerShdw>
                </a:effectLst>
                <a:latin typeface="Comic Sans MS" pitchFamily="66" charset="0"/>
                <a:cs typeface="Tahoma" pitchFamily="34" charset="0"/>
              </a:rPr>
              <a:t>“The Language of CATCH”</a:t>
            </a:r>
            <a:endParaRPr lang="en-US" sz="5400" b="1" dirty="0">
              <a:solidFill>
                <a:srgbClr val="3333FF"/>
              </a:solidFill>
            </a:endParaRPr>
          </a:p>
        </p:txBody>
      </p:sp>
      <p:sp>
        <p:nvSpPr>
          <p:cNvPr id="4" name="TextBox 3"/>
          <p:cNvSpPr txBox="1"/>
          <p:nvPr/>
        </p:nvSpPr>
        <p:spPr>
          <a:xfrm>
            <a:off x="2019300" y="1891146"/>
            <a:ext cx="7200900" cy="4154984"/>
          </a:xfrm>
          <a:prstGeom prst="rect">
            <a:avLst/>
          </a:prstGeom>
          <a:noFill/>
        </p:spPr>
        <p:txBody>
          <a:bodyPr wrap="square" rtlCol="0">
            <a:spAutoFit/>
          </a:bodyPr>
          <a:lstStyle/>
          <a:p>
            <a:pPr marL="342900" indent="-342900">
              <a:buFont typeface="Wingdings" panose="05000000000000000000" pitchFamily="2" charset="2"/>
              <a:buChar char="Ø"/>
              <a:defRPr/>
            </a:pPr>
            <a:r>
              <a:rPr lang="en-US" sz="2400" dirty="0">
                <a:solidFill>
                  <a:srgbClr val="3333FF"/>
                </a:solidFill>
                <a:latin typeface="Comic Sans MS" pitchFamily="66" charset="0"/>
              </a:rPr>
              <a:t>“Hitting the Track”/ “Mingle-Mingle”</a:t>
            </a:r>
          </a:p>
          <a:p>
            <a:pPr marL="342900" indent="-342900">
              <a:buFont typeface="Wingdings" panose="05000000000000000000" pitchFamily="2" charset="2"/>
              <a:buChar char="Ø"/>
              <a:defRPr/>
            </a:pPr>
            <a:r>
              <a:rPr lang="en-US" sz="2400" dirty="0">
                <a:solidFill>
                  <a:srgbClr val="3333FF"/>
                </a:solidFill>
                <a:latin typeface="Comic Sans MS" pitchFamily="66" charset="0"/>
              </a:rPr>
              <a:t>Lost &amp; Found</a:t>
            </a:r>
          </a:p>
          <a:p>
            <a:pPr marL="342900" indent="-342900">
              <a:buFont typeface="Wingdings" panose="05000000000000000000" pitchFamily="2" charset="2"/>
              <a:buChar char="Ø"/>
              <a:defRPr/>
            </a:pPr>
            <a:r>
              <a:rPr lang="en-US" sz="2400" dirty="0">
                <a:solidFill>
                  <a:srgbClr val="3333FF"/>
                </a:solidFill>
                <a:latin typeface="Comic Sans MS" pitchFamily="66" charset="0"/>
              </a:rPr>
              <a:t>Eliminate elimination games</a:t>
            </a:r>
          </a:p>
          <a:p>
            <a:pPr marL="342900" indent="-342900">
              <a:buFont typeface="Wingdings" panose="05000000000000000000" pitchFamily="2" charset="2"/>
              <a:buChar char="Ø"/>
              <a:defRPr/>
            </a:pPr>
            <a:r>
              <a:rPr lang="en-US" sz="2400" dirty="0">
                <a:solidFill>
                  <a:srgbClr val="3333FF"/>
                </a:solidFill>
                <a:latin typeface="Comic Sans MS" pitchFamily="66" charset="0"/>
              </a:rPr>
              <a:t>Re-Entry Tasks/Re-Entry Zone</a:t>
            </a:r>
          </a:p>
          <a:p>
            <a:pPr marL="342900" indent="-342900">
              <a:buFont typeface="Wingdings" panose="05000000000000000000" pitchFamily="2" charset="2"/>
              <a:buChar char="Ø"/>
              <a:defRPr/>
            </a:pPr>
            <a:r>
              <a:rPr lang="en-US" sz="2400" dirty="0">
                <a:solidFill>
                  <a:srgbClr val="3333FF"/>
                </a:solidFill>
                <a:latin typeface="Comic Sans MS" pitchFamily="66" charset="0"/>
              </a:rPr>
              <a:t>Challenge by Choice</a:t>
            </a:r>
          </a:p>
          <a:p>
            <a:pPr marL="342900" indent="-342900">
              <a:buFont typeface="Wingdings" panose="05000000000000000000" pitchFamily="2" charset="2"/>
              <a:buChar char="Ø"/>
              <a:defRPr/>
            </a:pPr>
            <a:r>
              <a:rPr lang="en-US" sz="2400" dirty="0">
                <a:solidFill>
                  <a:srgbClr val="3333FF"/>
                </a:solidFill>
                <a:latin typeface="Comic Sans MS" pitchFamily="66" charset="0"/>
              </a:rPr>
              <a:t>The “When” before the “What”</a:t>
            </a:r>
          </a:p>
          <a:p>
            <a:pPr marL="342900" indent="-342900">
              <a:buFont typeface="Wingdings" panose="05000000000000000000" pitchFamily="2" charset="2"/>
              <a:buChar char="Ø"/>
              <a:defRPr/>
            </a:pPr>
            <a:r>
              <a:rPr lang="en-US" sz="2400" dirty="0">
                <a:solidFill>
                  <a:srgbClr val="3333FF"/>
                </a:solidFill>
                <a:latin typeface="Comic Sans MS" pitchFamily="66" charset="0"/>
              </a:rPr>
              <a:t>Nutrition language integration</a:t>
            </a:r>
          </a:p>
          <a:p>
            <a:pPr marL="342900" indent="-342900">
              <a:buFont typeface="Wingdings" panose="05000000000000000000" pitchFamily="2" charset="2"/>
              <a:buChar char="Ø"/>
              <a:defRPr/>
            </a:pPr>
            <a:r>
              <a:rPr lang="en-US" sz="2400" dirty="0" smtClean="0">
                <a:solidFill>
                  <a:srgbClr val="3333FF"/>
                </a:solidFill>
                <a:latin typeface="Comic Sans MS" pitchFamily="66" charset="0"/>
              </a:rPr>
              <a:t>Go Activities - MVPA</a:t>
            </a:r>
          </a:p>
          <a:p>
            <a:pPr marL="342900" indent="-342900">
              <a:buFont typeface="Wingdings" panose="05000000000000000000" pitchFamily="2" charset="2"/>
              <a:buChar char="Ø"/>
              <a:defRPr/>
            </a:pPr>
            <a:r>
              <a:rPr lang="en-US" sz="2400" dirty="0" smtClean="0">
                <a:solidFill>
                  <a:srgbClr val="3333FF"/>
                </a:solidFill>
                <a:latin typeface="Comic Sans MS" pitchFamily="66" charset="0"/>
              </a:rPr>
              <a:t>“</a:t>
            </a:r>
            <a:r>
              <a:rPr lang="en-US" sz="2400" dirty="0" err="1">
                <a:solidFill>
                  <a:srgbClr val="3333FF"/>
                </a:solidFill>
                <a:latin typeface="Comic Sans MS" pitchFamily="66" charset="0"/>
              </a:rPr>
              <a:t>CATCHify</a:t>
            </a:r>
            <a:r>
              <a:rPr lang="en-US" sz="2400" dirty="0">
                <a:solidFill>
                  <a:srgbClr val="3333FF"/>
                </a:solidFill>
                <a:latin typeface="Comic Sans MS" pitchFamily="66" charset="0"/>
              </a:rPr>
              <a:t>” old favorites </a:t>
            </a:r>
          </a:p>
          <a:p>
            <a:pPr marL="342900" indent="-342900">
              <a:buFont typeface="Wingdings" panose="05000000000000000000" pitchFamily="2" charset="2"/>
              <a:buChar char="Ø"/>
              <a:defRPr/>
            </a:pPr>
            <a:r>
              <a:rPr lang="en-US" sz="2400" dirty="0">
                <a:solidFill>
                  <a:srgbClr val="3333FF"/>
                </a:solidFill>
                <a:latin typeface="Comic Sans MS" pitchFamily="66" charset="0"/>
              </a:rPr>
              <a:t>“CATCH” them making healthy choices!</a:t>
            </a:r>
          </a:p>
          <a:p>
            <a:pPr marL="285750" indent="-285750">
              <a:buFont typeface="Wingdings" panose="05000000000000000000" pitchFamily="2" charset="2"/>
              <a:buChar char="Ø"/>
            </a:pPr>
            <a:endParaRPr lang="en-US" sz="2400" dirty="0">
              <a:solidFill>
                <a:srgbClr val="3333FF"/>
              </a:solidFill>
            </a:endParaRPr>
          </a:p>
        </p:txBody>
      </p:sp>
      <p:pic>
        <p:nvPicPr>
          <p:cNvPr id="7" name="Picture 12" descr="tennis_ball_pi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057401"/>
            <a:ext cx="22923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Keeble 05-06 fun noodle 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4114800"/>
            <a:ext cx="228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0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190" y="529937"/>
            <a:ext cx="6681355" cy="923330"/>
          </a:xfrm>
          <a:prstGeom prst="rect">
            <a:avLst/>
          </a:prstGeom>
          <a:noFill/>
        </p:spPr>
        <p:txBody>
          <a:bodyPr wrap="square" rtlCol="0">
            <a:spAutoFit/>
          </a:bodyPr>
          <a:lstStyle/>
          <a:p>
            <a:r>
              <a:rPr lang="en-US" sz="5400" dirty="0" smtClean="0">
                <a:solidFill>
                  <a:srgbClr val="3333FF"/>
                </a:solidFill>
                <a:latin typeface="Comic Sans MS" pitchFamily="66" charset="0"/>
              </a:rPr>
              <a:t>CATCH PE BASICS</a:t>
            </a:r>
            <a:endParaRPr lang="en-US" sz="5400" b="1" dirty="0">
              <a:solidFill>
                <a:srgbClr val="3333FF"/>
              </a:solidFill>
            </a:endParaRPr>
          </a:p>
        </p:txBody>
      </p:sp>
      <p:sp>
        <p:nvSpPr>
          <p:cNvPr id="2" name="Rectangle 1"/>
          <p:cNvSpPr/>
          <p:nvPr/>
        </p:nvSpPr>
        <p:spPr>
          <a:xfrm>
            <a:off x="1811481" y="1692698"/>
            <a:ext cx="6096000" cy="4154984"/>
          </a:xfrm>
          <a:prstGeom prst="rect">
            <a:avLst/>
          </a:prstGeom>
        </p:spPr>
        <p:txBody>
          <a:bodyPr>
            <a:spAutoFit/>
          </a:bodyPr>
          <a:lstStyle/>
          <a:p>
            <a:pPr>
              <a:defRPr/>
            </a:pPr>
            <a:r>
              <a:rPr lang="en-US" sz="2400" b="1" u="sng" dirty="0">
                <a:solidFill>
                  <a:srgbClr val="3333FF"/>
                </a:solidFill>
                <a:latin typeface="Comic Sans MS" pitchFamily="66" charset="0"/>
              </a:rPr>
              <a:t>B</a:t>
            </a:r>
            <a:r>
              <a:rPr lang="en-US" sz="2400" b="1" dirty="0">
                <a:latin typeface="Comic Sans MS" pitchFamily="66" charset="0"/>
              </a:rPr>
              <a:t>	</a:t>
            </a:r>
            <a:r>
              <a:rPr lang="en-US" sz="2400" b="1" dirty="0" smtClean="0">
                <a:latin typeface="Comic Sans MS" pitchFamily="66" charset="0"/>
              </a:rPr>
              <a:t>Boundaries </a:t>
            </a:r>
            <a:r>
              <a:rPr lang="en-US" sz="2400" b="1" dirty="0">
                <a:latin typeface="Comic Sans MS" pitchFamily="66" charset="0"/>
              </a:rPr>
              <a:t>and Routines</a:t>
            </a:r>
          </a:p>
          <a:p>
            <a:pPr>
              <a:defRPr/>
            </a:pPr>
            <a:endParaRPr lang="en-US" sz="2400" b="1" dirty="0">
              <a:latin typeface="Comic Sans MS" pitchFamily="66" charset="0"/>
            </a:endParaRPr>
          </a:p>
          <a:p>
            <a:pPr>
              <a:defRPr/>
            </a:pPr>
            <a:r>
              <a:rPr lang="en-US" sz="2400" b="1" u="sng" dirty="0">
                <a:solidFill>
                  <a:srgbClr val="3333FF"/>
                </a:solidFill>
                <a:latin typeface="Comic Sans MS" pitchFamily="66" charset="0"/>
              </a:rPr>
              <a:t>A</a:t>
            </a:r>
            <a:r>
              <a:rPr lang="en-US" sz="2400" b="1" dirty="0">
                <a:latin typeface="Comic Sans MS" pitchFamily="66" charset="0"/>
              </a:rPr>
              <a:t>	</a:t>
            </a:r>
            <a:r>
              <a:rPr lang="en-US" sz="2400" b="1" dirty="0" smtClean="0">
                <a:latin typeface="Comic Sans MS" pitchFamily="66" charset="0"/>
              </a:rPr>
              <a:t>Activity </a:t>
            </a:r>
            <a:r>
              <a:rPr lang="en-US" sz="2400" b="1" dirty="0">
                <a:latin typeface="Comic Sans MS" pitchFamily="66" charset="0"/>
              </a:rPr>
              <a:t>from the Get-go</a:t>
            </a:r>
          </a:p>
          <a:p>
            <a:pPr>
              <a:defRPr/>
            </a:pPr>
            <a:endParaRPr lang="en-US" sz="2400" b="1" dirty="0">
              <a:latin typeface="Comic Sans MS" pitchFamily="66" charset="0"/>
            </a:endParaRPr>
          </a:p>
          <a:p>
            <a:pPr>
              <a:defRPr/>
            </a:pPr>
            <a:r>
              <a:rPr lang="en-US" sz="2400" b="1" u="sng" dirty="0">
                <a:solidFill>
                  <a:srgbClr val="3333FF"/>
                </a:solidFill>
                <a:latin typeface="Comic Sans MS" pitchFamily="66" charset="0"/>
              </a:rPr>
              <a:t>S</a:t>
            </a:r>
            <a:r>
              <a:rPr lang="en-US" sz="2400" b="1" dirty="0">
                <a:latin typeface="Comic Sans MS" pitchFamily="66" charset="0"/>
              </a:rPr>
              <a:t> 	Stop and Start Signals</a:t>
            </a:r>
          </a:p>
          <a:p>
            <a:pPr>
              <a:defRPr/>
            </a:pPr>
            <a:endParaRPr lang="en-US" sz="2400" b="1" dirty="0">
              <a:latin typeface="Comic Sans MS" pitchFamily="66" charset="0"/>
            </a:endParaRPr>
          </a:p>
          <a:p>
            <a:pPr>
              <a:defRPr/>
            </a:pPr>
            <a:r>
              <a:rPr lang="en-US" sz="2400" b="1" u="sng" dirty="0">
                <a:solidFill>
                  <a:srgbClr val="3333FF"/>
                </a:solidFill>
                <a:latin typeface="Comic Sans MS" pitchFamily="66" charset="0"/>
              </a:rPr>
              <a:t>I</a:t>
            </a:r>
            <a:r>
              <a:rPr lang="en-US" sz="2400" b="1" dirty="0">
                <a:latin typeface="Comic Sans MS" pitchFamily="66" charset="0"/>
              </a:rPr>
              <a:t>	</a:t>
            </a:r>
            <a:r>
              <a:rPr lang="en-US" sz="2400" b="1" dirty="0" smtClean="0">
                <a:latin typeface="Comic Sans MS" pitchFamily="66" charset="0"/>
              </a:rPr>
              <a:t>Involvement </a:t>
            </a:r>
            <a:r>
              <a:rPr lang="en-US" sz="2400" b="1" dirty="0">
                <a:latin typeface="Comic Sans MS" pitchFamily="66" charset="0"/>
              </a:rPr>
              <a:t>by All</a:t>
            </a:r>
          </a:p>
          <a:p>
            <a:pPr>
              <a:defRPr/>
            </a:pPr>
            <a:endParaRPr lang="en-US" sz="2400" b="1" dirty="0">
              <a:latin typeface="Comic Sans MS" pitchFamily="66" charset="0"/>
            </a:endParaRPr>
          </a:p>
          <a:p>
            <a:pPr>
              <a:defRPr/>
            </a:pPr>
            <a:r>
              <a:rPr lang="en-US" sz="2400" b="1" u="sng" dirty="0">
                <a:solidFill>
                  <a:srgbClr val="3333FF"/>
                </a:solidFill>
                <a:latin typeface="Comic Sans MS" pitchFamily="66" charset="0"/>
              </a:rPr>
              <a:t>C</a:t>
            </a:r>
            <a:r>
              <a:rPr lang="en-US" sz="2400" b="1" dirty="0">
                <a:latin typeface="Comic Sans MS" pitchFamily="66" charset="0"/>
              </a:rPr>
              <a:t>	</a:t>
            </a:r>
            <a:r>
              <a:rPr lang="en-US" sz="2400" b="1" dirty="0" smtClean="0">
                <a:latin typeface="Comic Sans MS" pitchFamily="66" charset="0"/>
              </a:rPr>
              <a:t>Concise </a:t>
            </a:r>
            <a:r>
              <a:rPr lang="en-US" sz="2400" b="1" dirty="0">
                <a:latin typeface="Comic Sans MS" pitchFamily="66" charset="0"/>
              </a:rPr>
              <a:t>Instructional Cues</a:t>
            </a:r>
          </a:p>
          <a:p>
            <a:pPr>
              <a:defRPr/>
            </a:pPr>
            <a:endParaRPr lang="en-US" sz="2400" b="1" dirty="0">
              <a:latin typeface="Comic Sans MS" pitchFamily="66" charset="0"/>
            </a:endParaRPr>
          </a:p>
          <a:p>
            <a:pPr>
              <a:defRPr/>
            </a:pPr>
            <a:r>
              <a:rPr lang="en-US" sz="2400" b="1" u="sng" dirty="0">
                <a:solidFill>
                  <a:srgbClr val="3333FF"/>
                </a:solidFill>
                <a:latin typeface="Comic Sans MS" pitchFamily="66" charset="0"/>
              </a:rPr>
              <a:t>S</a:t>
            </a:r>
            <a:r>
              <a:rPr lang="en-US" sz="2400" b="1" dirty="0">
                <a:latin typeface="Comic Sans MS" pitchFamily="66" charset="0"/>
              </a:rPr>
              <a:t>	</a:t>
            </a:r>
            <a:r>
              <a:rPr lang="en-US" sz="2400" b="1" dirty="0" smtClean="0">
                <a:latin typeface="Comic Sans MS" pitchFamily="66" charset="0"/>
              </a:rPr>
              <a:t>Supervision</a:t>
            </a:r>
            <a:endParaRPr lang="en-US" sz="2400" b="1" dirty="0">
              <a:latin typeface="Comic Sans MS" pitchFamily="66" charset="0"/>
            </a:endParaRPr>
          </a:p>
        </p:txBody>
      </p:sp>
    </p:spTree>
    <p:extLst>
      <p:ext uri="{BB962C8B-B14F-4D97-AF65-F5344CB8AC3E}">
        <p14:creationId xmlns:p14="http://schemas.microsoft.com/office/powerpoint/2010/main" val="327394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190" y="529937"/>
            <a:ext cx="7211291" cy="923330"/>
          </a:xfrm>
          <a:prstGeom prst="rect">
            <a:avLst/>
          </a:prstGeom>
          <a:noFill/>
        </p:spPr>
        <p:txBody>
          <a:bodyPr wrap="square" rtlCol="0">
            <a:spAutoFit/>
          </a:bodyPr>
          <a:lstStyle/>
          <a:p>
            <a:r>
              <a:rPr lang="en-US" sz="5400" dirty="0" smtClean="0">
                <a:solidFill>
                  <a:srgbClr val="3333FF"/>
                </a:solidFill>
                <a:latin typeface="Comic Sans MS" pitchFamily="66" charset="0"/>
              </a:rPr>
              <a:t>CATCH PE Materials</a:t>
            </a:r>
            <a:endParaRPr lang="en-US" sz="5400" b="1" dirty="0">
              <a:solidFill>
                <a:srgbClr val="3333FF"/>
              </a:solidFill>
            </a:endParaRPr>
          </a:p>
        </p:txBody>
      </p:sp>
      <p:sp>
        <p:nvSpPr>
          <p:cNvPr id="2" name="Rectangle 1"/>
          <p:cNvSpPr/>
          <p:nvPr/>
        </p:nvSpPr>
        <p:spPr>
          <a:xfrm>
            <a:off x="994062" y="1720834"/>
            <a:ext cx="6615546" cy="3834896"/>
          </a:xfrm>
          <a:prstGeom prst="rect">
            <a:avLst/>
          </a:prstGeom>
        </p:spPr>
        <p:txBody>
          <a:bodyPr wrap="square">
            <a:spAutoFit/>
          </a:bodyPr>
          <a:lstStyle/>
          <a:p>
            <a:pPr>
              <a:lnSpc>
                <a:spcPct val="80000"/>
              </a:lnSpc>
              <a:buClr>
                <a:srgbClr val="FF0000"/>
              </a:buClr>
              <a:defRPr/>
            </a:pPr>
            <a:r>
              <a:rPr lang="en-US" sz="2400" dirty="0">
                <a:solidFill>
                  <a:srgbClr val="3333FF"/>
                </a:solidFill>
                <a:latin typeface="Comic Sans MS" panose="030F0702030302020204" pitchFamily="66" charset="0"/>
              </a:rPr>
              <a:t>The CATCH Kids Club (CKC) Activity Box for Grades </a:t>
            </a:r>
            <a:r>
              <a:rPr lang="en-US" sz="2400" dirty="0" smtClean="0">
                <a:solidFill>
                  <a:srgbClr val="3333FF"/>
                </a:solidFill>
                <a:latin typeface="Comic Sans MS" panose="030F0702030302020204" pitchFamily="66" charset="0"/>
              </a:rPr>
              <a:t>K-5: </a:t>
            </a:r>
          </a:p>
          <a:p>
            <a:pPr marL="285750" indent="-285750">
              <a:lnSpc>
                <a:spcPct val="80000"/>
              </a:lnSpc>
              <a:buClr>
                <a:srgbClr val="FF0000"/>
              </a:buClr>
              <a:buFont typeface="Arial" panose="020B0604020202020204" pitchFamily="34" charset="0"/>
              <a:buChar char="•"/>
              <a:defRPr/>
            </a:pPr>
            <a:r>
              <a:rPr lang="en-US" sz="2400" dirty="0">
                <a:latin typeface="Comic Sans MS" panose="030F0702030302020204" pitchFamily="66" charset="0"/>
              </a:rPr>
              <a:t>O</a:t>
            </a:r>
            <a:r>
              <a:rPr lang="en-US" sz="2400" dirty="0" smtClean="0">
                <a:latin typeface="Comic Sans MS" panose="030F0702030302020204" pitchFamily="66" charset="0"/>
              </a:rPr>
              <a:t>ver 400 games and activities. </a:t>
            </a:r>
          </a:p>
          <a:p>
            <a:pPr marL="285750" indent="-285750">
              <a:lnSpc>
                <a:spcPct val="80000"/>
              </a:lnSpc>
              <a:buClr>
                <a:srgbClr val="FF0000"/>
              </a:buClr>
              <a:buFont typeface="Arial" panose="020B0604020202020204" pitchFamily="34" charset="0"/>
              <a:buChar char="•"/>
              <a:defRPr/>
            </a:pPr>
            <a:r>
              <a:rPr lang="en-US" sz="2400" dirty="0" smtClean="0">
                <a:latin typeface="Comic Sans MS" panose="030F0702030302020204" pitchFamily="66" charset="0"/>
              </a:rPr>
              <a:t>Fully </a:t>
            </a:r>
            <a:r>
              <a:rPr lang="en-US" sz="2400" dirty="0">
                <a:latin typeface="Comic Sans MS" panose="030F0702030302020204" pitchFamily="66" charset="0"/>
              </a:rPr>
              <a:t>organized tabbed sections include activities for Aerobic Games; Limited Space; Parachutes; Rhythms; Hoops; and </a:t>
            </a:r>
            <a:r>
              <a:rPr lang="en-US" sz="2400" dirty="0" smtClean="0">
                <a:latin typeface="Comic Sans MS" panose="030F0702030302020204" pitchFamily="66" charset="0"/>
              </a:rPr>
              <a:t>more</a:t>
            </a:r>
            <a:r>
              <a:rPr lang="en-US" sz="2400" dirty="0">
                <a:latin typeface="Comic Sans MS" panose="030F0702030302020204" pitchFamily="66" charset="0"/>
              </a:rPr>
              <a:t>. </a:t>
            </a:r>
            <a:endParaRPr lang="en-US" sz="2400" dirty="0" smtClean="0">
              <a:latin typeface="Comic Sans MS" panose="030F0702030302020204" pitchFamily="66" charset="0"/>
            </a:endParaRPr>
          </a:p>
          <a:p>
            <a:pPr marL="285750" indent="-285750">
              <a:lnSpc>
                <a:spcPct val="80000"/>
              </a:lnSpc>
              <a:buClr>
                <a:srgbClr val="FF0000"/>
              </a:buClr>
              <a:buFont typeface="Arial" panose="020B0604020202020204" pitchFamily="34" charset="0"/>
              <a:buChar char="•"/>
              <a:defRPr/>
            </a:pPr>
            <a:r>
              <a:rPr lang="en-US" sz="2400" dirty="0" smtClean="0">
                <a:latin typeface="Comic Sans MS" panose="030F0702030302020204" pitchFamily="66" charset="0"/>
              </a:rPr>
              <a:t>Also </a:t>
            </a:r>
            <a:r>
              <a:rPr lang="en-US" sz="2400" dirty="0">
                <a:latin typeface="Comic Sans MS" panose="030F0702030302020204" pitchFamily="66" charset="0"/>
              </a:rPr>
              <a:t>included is a specially written group of cards with teaching techniques and ideas for adapting the activities for those with special needs.  </a:t>
            </a:r>
            <a:br>
              <a:rPr lang="en-US" sz="2400" dirty="0">
                <a:latin typeface="Comic Sans MS" panose="030F0702030302020204" pitchFamily="66" charset="0"/>
              </a:rPr>
            </a:br>
            <a:r>
              <a:rPr lang="en-US" dirty="0"/>
              <a:t/>
            </a:r>
            <a:br>
              <a:rPr lang="en-US" dirty="0"/>
            </a:br>
            <a:endParaRPr lang="en-US" sz="2200" dirty="0">
              <a:latin typeface="Comic Sans MS"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016" y="1131130"/>
            <a:ext cx="4286250" cy="4286250"/>
          </a:xfrm>
          <a:prstGeom prst="rect">
            <a:avLst/>
          </a:prstGeom>
        </p:spPr>
      </p:pic>
    </p:spTree>
    <p:extLst>
      <p:ext uri="{BB962C8B-B14F-4D97-AF65-F5344CB8AC3E}">
        <p14:creationId xmlns:p14="http://schemas.microsoft.com/office/powerpoint/2010/main" val="1856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190" y="529937"/>
            <a:ext cx="9715501" cy="707886"/>
          </a:xfrm>
          <a:prstGeom prst="rect">
            <a:avLst/>
          </a:prstGeom>
          <a:noFill/>
        </p:spPr>
        <p:txBody>
          <a:bodyPr wrap="square" rtlCol="0">
            <a:spAutoFit/>
          </a:bodyPr>
          <a:lstStyle/>
          <a:p>
            <a:r>
              <a:rPr lang="en-US" sz="4000" dirty="0" smtClean="0">
                <a:solidFill>
                  <a:srgbClr val="3333FF"/>
                </a:solidFill>
                <a:latin typeface="Comic Sans MS" pitchFamily="66" charset="0"/>
              </a:rPr>
              <a:t>CATCH PE Activity Box </a:t>
            </a:r>
            <a:endParaRPr lang="en-US" sz="4000" b="1" dirty="0">
              <a:solidFill>
                <a:srgbClr val="3333FF"/>
              </a:solidFill>
            </a:endParaRPr>
          </a:p>
        </p:txBody>
      </p:sp>
      <p:sp>
        <p:nvSpPr>
          <p:cNvPr id="2" name="Rectangle 1"/>
          <p:cNvSpPr/>
          <p:nvPr/>
        </p:nvSpPr>
        <p:spPr>
          <a:xfrm>
            <a:off x="1000989" y="1734261"/>
            <a:ext cx="8641775" cy="4536627"/>
          </a:xfrm>
          <a:prstGeom prst="rect">
            <a:avLst/>
          </a:prstGeom>
        </p:spPr>
        <p:txBody>
          <a:bodyPr wrap="square">
            <a:spAutoFit/>
          </a:bodyPr>
          <a:lstStyle/>
          <a:p>
            <a:pPr>
              <a:lnSpc>
                <a:spcPct val="80000"/>
              </a:lnSpc>
              <a:defRPr/>
            </a:pPr>
            <a:r>
              <a:rPr lang="en-US" sz="2400" b="1" dirty="0">
                <a:solidFill>
                  <a:srgbClr val="0000FF"/>
                </a:solidFill>
                <a:latin typeface="Comic Sans MS" pitchFamily="66" charset="0"/>
              </a:rPr>
              <a:t>WARM-UP/COOL-DOWN ACTIVITIES</a:t>
            </a:r>
          </a:p>
          <a:p>
            <a:pPr>
              <a:lnSpc>
                <a:spcPct val="80000"/>
              </a:lnSpc>
              <a:defRPr/>
            </a:pPr>
            <a:endParaRPr lang="en-US" sz="2400" b="1" dirty="0">
              <a:solidFill>
                <a:srgbClr val="99CCFF"/>
              </a:solidFill>
              <a:latin typeface="Comic Sans MS" pitchFamily="66" charset="0"/>
            </a:endParaRPr>
          </a:p>
          <a:p>
            <a:pPr>
              <a:lnSpc>
                <a:spcPct val="80000"/>
              </a:lnSpc>
              <a:defRPr/>
            </a:pPr>
            <a:r>
              <a:rPr lang="en-US" sz="2400" b="1" dirty="0">
                <a:solidFill>
                  <a:srgbClr val="FF0000"/>
                </a:solidFill>
                <a:latin typeface="Comic Sans MS" pitchFamily="66" charset="0"/>
              </a:rPr>
              <a:t>GO</a:t>
            </a:r>
            <a:r>
              <a:rPr lang="en-US" b="1" dirty="0">
                <a:solidFill>
                  <a:srgbClr val="FF0000"/>
                </a:solidFill>
                <a:latin typeface="Comic Sans MS" pitchFamily="66" charset="0"/>
              </a:rPr>
              <a:t> </a:t>
            </a:r>
            <a:r>
              <a:rPr lang="en-US" sz="2400" b="1" dirty="0">
                <a:solidFill>
                  <a:srgbClr val="FF0000"/>
                </a:solidFill>
                <a:latin typeface="Comic Sans MS" pitchFamily="66" charset="0"/>
              </a:rPr>
              <a:t>FITNESS</a:t>
            </a:r>
          </a:p>
          <a:p>
            <a:pPr lvl="2">
              <a:lnSpc>
                <a:spcPct val="80000"/>
              </a:lnSpc>
              <a:buClr>
                <a:srgbClr val="FF0000"/>
              </a:buClr>
              <a:defRPr/>
            </a:pPr>
            <a:r>
              <a:rPr lang="en-US" dirty="0">
                <a:latin typeface="Comic Sans MS" pitchFamily="66" charset="0"/>
              </a:rPr>
              <a:t>CARDIOVASCULAR EFFICIENCY</a:t>
            </a:r>
          </a:p>
          <a:p>
            <a:pPr>
              <a:lnSpc>
                <a:spcPct val="80000"/>
              </a:lnSpc>
              <a:defRPr/>
            </a:pPr>
            <a:r>
              <a:rPr lang="en-US" dirty="0">
                <a:latin typeface="Comic Sans MS" pitchFamily="66" charset="0"/>
              </a:rPr>
              <a:t>		   Quick Cardio Games	   Bench Aerobics</a:t>
            </a:r>
          </a:p>
          <a:p>
            <a:pPr>
              <a:lnSpc>
                <a:spcPct val="80000"/>
              </a:lnSpc>
              <a:defRPr/>
            </a:pPr>
            <a:r>
              <a:rPr lang="en-US" dirty="0">
                <a:latin typeface="Comic Sans MS" pitchFamily="66" charset="0"/>
              </a:rPr>
              <a:t>		   Aerobic Games	   Jump Rope</a:t>
            </a:r>
          </a:p>
          <a:p>
            <a:pPr>
              <a:lnSpc>
                <a:spcPct val="80000"/>
              </a:lnSpc>
              <a:defRPr/>
            </a:pPr>
            <a:r>
              <a:rPr lang="en-US" dirty="0">
                <a:latin typeface="Comic Sans MS" pitchFamily="66" charset="0"/>
              </a:rPr>
              <a:t>		   Aerobic Rhythms</a:t>
            </a:r>
          </a:p>
          <a:p>
            <a:pPr lvl="2">
              <a:lnSpc>
                <a:spcPct val="80000"/>
              </a:lnSpc>
              <a:buClr>
                <a:srgbClr val="FF0000"/>
              </a:buClr>
              <a:defRPr/>
            </a:pPr>
            <a:r>
              <a:rPr lang="en-US" dirty="0">
                <a:latin typeface="Comic Sans MS" pitchFamily="66" charset="0"/>
              </a:rPr>
              <a:t>MUSCULAR STRENGTH &amp; ENDURANCE</a:t>
            </a:r>
          </a:p>
          <a:p>
            <a:pPr lvl="2">
              <a:lnSpc>
                <a:spcPct val="80000"/>
              </a:lnSpc>
              <a:buClr>
                <a:srgbClr val="FF0000"/>
              </a:buClr>
              <a:defRPr/>
            </a:pPr>
            <a:r>
              <a:rPr lang="en-US" dirty="0">
                <a:latin typeface="Comic Sans MS" pitchFamily="66" charset="0"/>
              </a:rPr>
              <a:t>FLEXIBILITY</a:t>
            </a:r>
          </a:p>
          <a:p>
            <a:pPr lvl="2">
              <a:lnSpc>
                <a:spcPct val="80000"/>
              </a:lnSpc>
              <a:buClr>
                <a:srgbClr val="FF0000"/>
              </a:buClr>
              <a:defRPr/>
            </a:pPr>
            <a:r>
              <a:rPr lang="en-US" dirty="0">
                <a:latin typeface="Comic Sans MS" pitchFamily="66" charset="0"/>
              </a:rPr>
              <a:t>GO, SLOW, WHOA EAT SMART GAMES</a:t>
            </a:r>
          </a:p>
          <a:p>
            <a:pPr lvl="2">
              <a:lnSpc>
                <a:spcPct val="80000"/>
              </a:lnSpc>
              <a:buClr>
                <a:srgbClr val="FF0000"/>
              </a:buClr>
              <a:defRPr/>
            </a:pPr>
            <a:r>
              <a:rPr lang="en-US" dirty="0">
                <a:latin typeface="Comic Sans MS" pitchFamily="66" charset="0"/>
              </a:rPr>
              <a:t>FITNESS CHALLENGES</a:t>
            </a:r>
          </a:p>
          <a:p>
            <a:pPr>
              <a:lnSpc>
                <a:spcPct val="80000"/>
              </a:lnSpc>
              <a:defRPr/>
            </a:pPr>
            <a:endParaRPr lang="en-US" b="1" dirty="0">
              <a:solidFill>
                <a:srgbClr val="00B050"/>
              </a:solidFill>
              <a:latin typeface="Comic Sans MS" pitchFamily="66" charset="0"/>
            </a:endParaRPr>
          </a:p>
          <a:p>
            <a:pPr>
              <a:lnSpc>
                <a:spcPct val="80000"/>
              </a:lnSpc>
              <a:defRPr/>
            </a:pPr>
            <a:r>
              <a:rPr lang="en-US" sz="2400" b="1" dirty="0">
                <a:solidFill>
                  <a:srgbClr val="00B050"/>
                </a:solidFill>
                <a:latin typeface="Comic Sans MS" pitchFamily="66" charset="0"/>
              </a:rPr>
              <a:t>GO ACTIVITIES</a:t>
            </a:r>
          </a:p>
          <a:p>
            <a:pPr lvl="2">
              <a:lnSpc>
                <a:spcPct val="80000"/>
              </a:lnSpc>
              <a:buClr>
                <a:schemeClr val="tx1"/>
              </a:buClr>
              <a:defRPr/>
            </a:pPr>
            <a:r>
              <a:rPr lang="en-US" dirty="0">
                <a:latin typeface="Comic Sans MS" pitchFamily="66" charset="0"/>
              </a:rPr>
              <a:t>BASKETBALL		FOOTBALL 	</a:t>
            </a:r>
            <a:r>
              <a:rPr lang="en-US" dirty="0" smtClean="0">
                <a:latin typeface="Comic Sans MS" pitchFamily="66" charset="0"/>
              </a:rPr>
              <a:t>           SOCCER</a:t>
            </a:r>
            <a:endParaRPr lang="en-US" dirty="0">
              <a:latin typeface="Comic Sans MS" pitchFamily="66" charset="0"/>
            </a:endParaRPr>
          </a:p>
          <a:p>
            <a:pPr lvl="2">
              <a:lnSpc>
                <a:spcPct val="80000"/>
              </a:lnSpc>
              <a:buClr>
                <a:schemeClr val="tx1"/>
              </a:buClr>
              <a:defRPr/>
            </a:pPr>
            <a:r>
              <a:rPr lang="en-US" dirty="0">
                <a:latin typeface="Comic Sans MS" pitchFamily="66" charset="0"/>
              </a:rPr>
              <a:t>FLOOR HOCKEY		HULA HOOP 	</a:t>
            </a:r>
            <a:r>
              <a:rPr lang="en-US" dirty="0" smtClean="0">
                <a:latin typeface="Comic Sans MS" pitchFamily="66" charset="0"/>
              </a:rPr>
              <a:t>           SOFTBALL</a:t>
            </a:r>
            <a:endParaRPr lang="en-US" dirty="0">
              <a:latin typeface="Comic Sans MS" pitchFamily="66" charset="0"/>
            </a:endParaRPr>
          </a:p>
          <a:p>
            <a:pPr lvl="2">
              <a:lnSpc>
                <a:spcPct val="80000"/>
              </a:lnSpc>
              <a:buClr>
                <a:schemeClr val="tx1"/>
              </a:buClr>
              <a:defRPr/>
            </a:pPr>
            <a:r>
              <a:rPr lang="en-US" dirty="0">
                <a:latin typeface="Comic Sans MS" pitchFamily="66" charset="0"/>
              </a:rPr>
              <a:t>FLYING DISC		PARACHUTE 	</a:t>
            </a:r>
            <a:r>
              <a:rPr lang="en-US" dirty="0" smtClean="0">
                <a:latin typeface="Comic Sans MS" pitchFamily="66" charset="0"/>
              </a:rPr>
              <a:t>           TENNIS</a:t>
            </a:r>
            <a:endParaRPr lang="en-US" dirty="0">
              <a:latin typeface="Comic Sans MS" pitchFamily="66" charset="0"/>
            </a:endParaRPr>
          </a:p>
          <a:p>
            <a:pPr lvl="2">
              <a:lnSpc>
                <a:spcPct val="80000"/>
              </a:lnSpc>
              <a:buClr>
                <a:schemeClr val="tx1"/>
              </a:buClr>
              <a:defRPr/>
            </a:pPr>
            <a:r>
              <a:rPr lang="en-US" dirty="0">
                <a:latin typeface="Comic Sans MS" pitchFamily="66" charset="0"/>
              </a:rPr>
              <a:t>					 </a:t>
            </a:r>
            <a:r>
              <a:rPr lang="en-US" dirty="0" smtClean="0">
                <a:latin typeface="Comic Sans MS" pitchFamily="66" charset="0"/>
              </a:rPr>
              <a:t>          VOLLEYBALL</a:t>
            </a:r>
            <a:r>
              <a:rPr lang="en-US" b="1" dirty="0">
                <a:solidFill>
                  <a:srgbClr val="33CC33"/>
                </a:solidFill>
                <a:latin typeface="Comic Sans MS" pitchFamily="66" charset="0"/>
              </a:rPr>
              <a:t>	</a:t>
            </a:r>
            <a:endParaRPr lang="en-US" b="1" dirty="0">
              <a:solidFill>
                <a:srgbClr val="009900"/>
              </a:solidFill>
              <a:latin typeface="Comic Sans MS" pitchFamily="66" charset="0"/>
            </a:endParaRPr>
          </a:p>
          <a:p>
            <a:pPr>
              <a:lnSpc>
                <a:spcPct val="80000"/>
              </a:lnSpc>
              <a:defRPr/>
            </a:pPr>
            <a:endParaRPr lang="en-US" sz="700" b="1" dirty="0">
              <a:latin typeface="Comic Sans MS" pitchFamily="66" charset="0"/>
            </a:endParaRPr>
          </a:p>
          <a:p>
            <a:pPr>
              <a:lnSpc>
                <a:spcPct val="80000"/>
              </a:lnSpc>
              <a:defRPr/>
            </a:pPr>
            <a:r>
              <a:rPr lang="en-US" sz="2400" b="1" dirty="0">
                <a:solidFill>
                  <a:schemeClr val="bg1">
                    <a:lumMod val="50000"/>
                  </a:schemeClr>
                </a:solidFill>
                <a:latin typeface="Comic Sans MS" pitchFamily="66" charset="0"/>
              </a:rPr>
              <a:t>ALSO: LIMITED SPACE &amp; FORMATIONS SECTIONS</a:t>
            </a:r>
          </a:p>
        </p:txBody>
      </p:sp>
      <p:pic>
        <p:nvPicPr>
          <p:cNvPr id="5" name="Picture 4" descr="3-5 activity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419" y="1634836"/>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41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190" y="529937"/>
            <a:ext cx="9715501" cy="707886"/>
          </a:xfrm>
          <a:prstGeom prst="rect">
            <a:avLst/>
          </a:prstGeom>
          <a:noFill/>
        </p:spPr>
        <p:txBody>
          <a:bodyPr wrap="square" rtlCol="0">
            <a:spAutoFit/>
          </a:bodyPr>
          <a:lstStyle/>
          <a:p>
            <a:r>
              <a:rPr lang="en-US" sz="4000" dirty="0" smtClean="0">
                <a:solidFill>
                  <a:srgbClr val="3333FF"/>
                </a:solidFill>
                <a:latin typeface="Comic Sans MS" pitchFamily="66" charset="0"/>
              </a:rPr>
              <a:t>Activity Box Cards</a:t>
            </a:r>
            <a:endParaRPr lang="en-US" sz="4000" b="1" dirty="0">
              <a:solidFill>
                <a:srgbClr val="3333FF"/>
              </a:solidFill>
            </a:endParaRPr>
          </a:p>
        </p:txBody>
      </p:sp>
      <p:sp>
        <p:nvSpPr>
          <p:cNvPr id="2" name="Rectangle 1"/>
          <p:cNvSpPr/>
          <p:nvPr/>
        </p:nvSpPr>
        <p:spPr>
          <a:xfrm>
            <a:off x="924789" y="2115261"/>
            <a:ext cx="4999761" cy="3096232"/>
          </a:xfrm>
          <a:prstGeom prst="rect">
            <a:avLst/>
          </a:prstGeom>
        </p:spPr>
        <p:txBody>
          <a:bodyPr wrap="square">
            <a:spAutoFit/>
          </a:bodyPr>
          <a:lstStyle/>
          <a:p>
            <a:pPr marL="609600" indent="-609600">
              <a:lnSpc>
                <a:spcPct val="80000"/>
              </a:lnSpc>
              <a:buNone/>
              <a:defRPr/>
            </a:pPr>
            <a:endParaRPr lang="en-US" sz="2000" b="1" dirty="0">
              <a:solidFill>
                <a:srgbClr val="FF9966"/>
              </a:solidFill>
              <a:latin typeface="Comic Sans MS" pitchFamily="66" charset="0"/>
            </a:endParaRPr>
          </a:p>
          <a:p>
            <a:pPr marL="609600" indent="-609600">
              <a:lnSpc>
                <a:spcPct val="80000"/>
              </a:lnSpc>
              <a:buNone/>
              <a:defRPr/>
            </a:pPr>
            <a:r>
              <a:rPr lang="en-US" sz="2400" b="1" dirty="0">
                <a:solidFill>
                  <a:srgbClr val="FF9966"/>
                </a:solidFill>
                <a:latin typeface="Comic Sans MS" pitchFamily="66" charset="0"/>
              </a:rPr>
              <a:t>INTRODUCTION CARDS</a:t>
            </a:r>
          </a:p>
          <a:p>
            <a:pPr marL="609600" indent="-609600">
              <a:lnSpc>
                <a:spcPct val="80000"/>
              </a:lnSpc>
              <a:buNone/>
              <a:defRPr/>
            </a:pPr>
            <a:r>
              <a:rPr lang="en-US" sz="2000" b="1" dirty="0">
                <a:latin typeface="Comic Sans MS" pitchFamily="66" charset="0"/>
              </a:rPr>
              <a:t>	</a:t>
            </a:r>
            <a:r>
              <a:rPr lang="en-US" sz="2400" dirty="0">
                <a:latin typeface="Comic Sans MS" pitchFamily="66" charset="0"/>
              </a:rPr>
              <a:t>1.	Introduction &amp; Objectives</a:t>
            </a:r>
          </a:p>
          <a:p>
            <a:pPr marL="609600" indent="-609600">
              <a:lnSpc>
                <a:spcPct val="80000"/>
              </a:lnSpc>
              <a:buNone/>
              <a:defRPr/>
            </a:pPr>
            <a:r>
              <a:rPr lang="en-US" sz="2400" dirty="0">
                <a:latin typeface="Comic Sans MS" pitchFamily="66" charset="0"/>
              </a:rPr>
              <a:t>	2. Technique/Teacher Cues</a:t>
            </a:r>
          </a:p>
          <a:p>
            <a:pPr marL="609600" indent="-609600">
              <a:lnSpc>
                <a:spcPct val="80000"/>
              </a:lnSpc>
              <a:buNone/>
              <a:defRPr/>
            </a:pPr>
            <a:r>
              <a:rPr lang="en-US" sz="2400" dirty="0">
                <a:latin typeface="Comic Sans MS" pitchFamily="66" charset="0"/>
              </a:rPr>
              <a:t>	3. How to Use this Section &amp; Safety Hints</a:t>
            </a:r>
          </a:p>
          <a:p>
            <a:pPr marL="609600" indent="-609600">
              <a:lnSpc>
                <a:spcPct val="80000"/>
              </a:lnSpc>
              <a:buNone/>
              <a:defRPr/>
            </a:pPr>
            <a:r>
              <a:rPr lang="en-US" sz="2400" dirty="0">
                <a:latin typeface="Comic Sans MS" pitchFamily="66" charset="0"/>
              </a:rPr>
              <a:t>	4. Glossary of Terms</a:t>
            </a:r>
          </a:p>
          <a:p>
            <a:pPr marL="609600" indent="-609600">
              <a:lnSpc>
                <a:spcPct val="80000"/>
              </a:lnSpc>
              <a:buNone/>
              <a:defRPr/>
            </a:pPr>
            <a:endParaRPr lang="en-US" sz="1600" dirty="0">
              <a:latin typeface="Comic Sans MS" pitchFamily="66" charset="0"/>
            </a:endParaRPr>
          </a:p>
          <a:p>
            <a:pPr marL="609600" indent="-609600">
              <a:lnSpc>
                <a:spcPct val="80000"/>
              </a:lnSpc>
              <a:buNone/>
              <a:defRPr/>
            </a:pPr>
            <a:endParaRPr lang="en-US" sz="2400" b="1" dirty="0">
              <a:latin typeface="Comic Sans MS" pitchFamily="66" charset="0"/>
            </a:endParaRPr>
          </a:p>
          <a:p>
            <a:pPr marL="609600" indent="-609600">
              <a:lnSpc>
                <a:spcPct val="80000"/>
              </a:lnSpc>
              <a:buClr>
                <a:srgbClr val="FF0000"/>
              </a:buClr>
              <a:buNone/>
              <a:defRPr/>
            </a:pPr>
            <a:r>
              <a:rPr lang="en-US" sz="2000" dirty="0">
                <a:latin typeface="Comic Sans MS" pitchFamily="66" charset="0"/>
              </a:rPr>
              <a:t>	</a:t>
            </a:r>
          </a:p>
          <a:p>
            <a:pPr marL="609600" indent="-609600">
              <a:lnSpc>
                <a:spcPct val="80000"/>
              </a:lnSpc>
              <a:buClr>
                <a:srgbClr val="FF0000"/>
              </a:buClr>
              <a:buNone/>
              <a:defRPr/>
            </a:pPr>
            <a:endParaRPr lang="en-US" sz="2000" dirty="0">
              <a:latin typeface="Comic Sans MS"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163" y="1237823"/>
            <a:ext cx="4314350" cy="25193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163" y="3829203"/>
            <a:ext cx="4314350" cy="2638272"/>
          </a:xfrm>
          <a:prstGeom prst="rect">
            <a:avLst/>
          </a:prstGeom>
        </p:spPr>
      </p:pic>
    </p:spTree>
    <p:extLst>
      <p:ext uri="{BB962C8B-B14F-4D97-AF65-F5344CB8AC3E}">
        <p14:creationId xmlns:p14="http://schemas.microsoft.com/office/powerpoint/2010/main" val="371130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190" y="529937"/>
            <a:ext cx="9715501" cy="707886"/>
          </a:xfrm>
          <a:prstGeom prst="rect">
            <a:avLst/>
          </a:prstGeom>
          <a:noFill/>
        </p:spPr>
        <p:txBody>
          <a:bodyPr wrap="square" rtlCol="0">
            <a:spAutoFit/>
          </a:bodyPr>
          <a:lstStyle/>
          <a:p>
            <a:r>
              <a:rPr lang="en-US" sz="4000" dirty="0" smtClean="0">
                <a:solidFill>
                  <a:srgbClr val="3333FF"/>
                </a:solidFill>
                <a:latin typeface="Comic Sans MS" pitchFamily="66" charset="0"/>
              </a:rPr>
              <a:t>Activity Box Cards</a:t>
            </a:r>
            <a:endParaRPr lang="en-US" sz="4000" b="1" dirty="0">
              <a:solidFill>
                <a:srgbClr val="3333FF"/>
              </a:solidFill>
            </a:endParaRPr>
          </a:p>
        </p:txBody>
      </p:sp>
      <p:sp>
        <p:nvSpPr>
          <p:cNvPr id="2" name="Rectangle 1"/>
          <p:cNvSpPr/>
          <p:nvPr/>
        </p:nvSpPr>
        <p:spPr>
          <a:xfrm>
            <a:off x="1000989" y="1734261"/>
            <a:ext cx="8641775" cy="2997744"/>
          </a:xfrm>
          <a:prstGeom prst="rect">
            <a:avLst/>
          </a:prstGeom>
        </p:spPr>
        <p:txBody>
          <a:bodyPr wrap="square">
            <a:spAutoFit/>
          </a:bodyPr>
          <a:lstStyle/>
          <a:p>
            <a:pPr marL="609600" indent="-609600">
              <a:lnSpc>
                <a:spcPct val="80000"/>
              </a:lnSpc>
              <a:buNone/>
              <a:defRPr/>
            </a:pPr>
            <a:endParaRPr lang="en-US" sz="2000" b="1" dirty="0">
              <a:solidFill>
                <a:srgbClr val="FF9966"/>
              </a:solidFill>
              <a:latin typeface="Comic Sans MS" pitchFamily="66" charset="0"/>
            </a:endParaRPr>
          </a:p>
          <a:p>
            <a:pPr marL="609600" indent="-609600">
              <a:lnSpc>
                <a:spcPct val="80000"/>
              </a:lnSpc>
              <a:buNone/>
              <a:defRPr/>
            </a:pPr>
            <a:endParaRPr lang="en-US" sz="1600" dirty="0">
              <a:latin typeface="Comic Sans MS" pitchFamily="66" charset="0"/>
            </a:endParaRPr>
          </a:p>
          <a:p>
            <a:pPr marL="609600" indent="-609600">
              <a:lnSpc>
                <a:spcPct val="80000"/>
              </a:lnSpc>
              <a:buNone/>
              <a:defRPr/>
            </a:pPr>
            <a:r>
              <a:rPr lang="en-US" sz="2400" b="1" dirty="0">
                <a:solidFill>
                  <a:srgbClr val="00B050"/>
                </a:solidFill>
                <a:latin typeface="Comic Sans MS" pitchFamily="66" charset="0"/>
              </a:rPr>
              <a:t>ACTIVITY CARDS</a:t>
            </a:r>
          </a:p>
          <a:p>
            <a:pPr marL="609600" indent="-609600">
              <a:lnSpc>
                <a:spcPct val="80000"/>
              </a:lnSpc>
              <a:buNone/>
              <a:defRPr/>
            </a:pPr>
            <a:r>
              <a:rPr lang="en-US" sz="2000" dirty="0">
                <a:latin typeface="Comic Sans MS" pitchFamily="66" charset="0"/>
              </a:rPr>
              <a:t>	</a:t>
            </a:r>
            <a:r>
              <a:rPr lang="en-US" sz="2400" dirty="0">
                <a:latin typeface="Comic Sans MS" pitchFamily="66" charset="0"/>
              </a:rPr>
              <a:t>1. Name of Activity</a:t>
            </a:r>
          </a:p>
          <a:p>
            <a:pPr marL="609600" indent="-609600">
              <a:lnSpc>
                <a:spcPct val="80000"/>
              </a:lnSpc>
              <a:buNone/>
              <a:defRPr/>
            </a:pPr>
            <a:r>
              <a:rPr lang="en-US" sz="2400" dirty="0">
                <a:latin typeface="Comic Sans MS" pitchFamily="66" charset="0"/>
              </a:rPr>
              <a:t>	2.	Grade Level &amp; Equipment</a:t>
            </a:r>
          </a:p>
          <a:p>
            <a:pPr marL="609600" indent="-609600">
              <a:lnSpc>
                <a:spcPct val="80000"/>
              </a:lnSpc>
              <a:buNone/>
              <a:defRPr/>
            </a:pPr>
            <a:r>
              <a:rPr lang="en-US" sz="2400" dirty="0">
                <a:latin typeface="Comic Sans MS" pitchFamily="66" charset="0"/>
              </a:rPr>
              <a:t>	3. Skills Emphasized</a:t>
            </a:r>
          </a:p>
          <a:p>
            <a:pPr marL="609600" indent="-609600">
              <a:lnSpc>
                <a:spcPct val="80000"/>
              </a:lnSpc>
              <a:buNone/>
              <a:defRPr/>
            </a:pPr>
            <a:r>
              <a:rPr lang="en-US" sz="2400" dirty="0">
                <a:latin typeface="Comic Sans MS" pitchFamily="66" charset="0"/>
              </a:rPr>
              <a:t>	4. Organization &amp; Description</a:t>
            </a:r>
          </a:p>
          <a:p>
            <a:pPr marL="609600" indent="-609600">
              <a:lnSpc>
                <a:spcPct val="80000"/>
              </a:lnSpc>
              <a:buNone/>
              <a:defRPr/>
            </a:pPr>
            <a:r>
              <a:rPr lang="en-US" sz="2400" dirty="0">
                <a:latin typeface="Comic Sans MS" pitchFamily="66" charset="0"/>
              </a:rPr>
              <a:t>	5.	Teaching Suggestions &amp; Variations</a:t>
            </a:r>
          </a:p>
          <a:p>
            <a:pPr marL="609600" indent="-609600">
              <a:lnSpc>
                <a:spcPct val="80000"/>
              </a:lnSpc>
              <a:buNone/>
              <a:defRPr/>
            </a:pPr>
            <a:endParaRPr lang="en-US" sz="1600" dirty="0">
              <a:solidFill>
                <a:schemeClr val="bg1">
                  <a:lumMod val="50000"/>
                </a:schemeClr>
              </a:solidFill>
              <a:latin typeface="Comic Sans MS" pitchFamily="66" charset="0"/>
            </a:endParaRPr>
          </a:p>
          <a:p>
            <a:pPr marL="609600" indent="-609600">
              <a:lnSpc>
                <a:spcPct val="80000"/>
              </a:lnSpc>
              <a:buClr>
                <a:srgbClr val="FF0000"/>
              </a:buClr>
              <a:buNone/>
              <a:defRPr/>
            </a:pPr>
            <a:r>
              <a:rPr lang="en-US" sz="2000" dirty="0">
                <a:latin typeface="Comic Sans MS" pitchFamily="66" charset="0"/>
              </a:rPr>
              <a:t>	</a:t>
            </a:r>
          </a:p>
          <a:p>
            <a:pPr marL="609600" indent="-609600">
              <a:lnSpc>
                <a:spcPct val="80000"/>
              </a:lnSpc>
              <a:buClr>
                <a:srgbClr val="FF0000"/>
              </a:buClr>
              <a:buNone/>
              <a:defRPr/>
            </a:pPr>
            <a:endParaRPr lang="en-US" sz="2000" dirty="0">
              <a:latin typeface="Comic Sans MS"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429" y="1150680"/>
            <a:ext cx="4041722" cy="25158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5429" y="3820880"/>
            <a:ext cx="4041722" cy="2510326"/>
          </a:xfrm>
          <a:prstGeom prst="rect">
            <a:avLst/>
          </a:prstGeom>
        </p:spPr>
      </p:pic>
    </p:spTree>
    <p:extLst>
      <p:ext uri="{BB962C8B-B14F-4D97-AF65-F5344CB8AC3E}">
        <p14:creationId xmlns:p14="http://schemas.microsoft.com/office/powerpoint/2010/main" val="38115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190" y="529937"/>
            <a:ext cx="9715501" cy="707886"/>
          </a:xfrm>
          <a:prstGeom prst="rect">
            <a:avLst/>
          </a:prstGeom>
          <a:noFill/>
        </p:spPr>
        <p:txBody>
          <a:bodyPr wrap="square" rtlCol="0">
            <a:spAutoFit/>
          </a:bodyPr>
          <a:lstStyle/>
          <a:p>
            <a:r>
              <a:rPr lang="en-US" sz="4000" dirty="0" smtClean="0">
                <a:solidFill>
                  <a:srgbClr val="3333FF"/>
                </a:solidFill>
                <a:latin typeface="Comic Sans MS" pitchFamily="66" charset="0"/>
              </a:rPr>
              <a:t>Activity Box Cards</a:t>
            </a:r>
            <a:endParaRPr lang="en-US" sz="4000" b="1" dirty="0">
              <a:solidFill>
                <a:srgbClr val="3333FF"/>
              </a:solidFill>
            </a:endParaRPr>
          </a:p>
        </p:txBody>
      </p:sp>
      <p:sp>
        <p:nvSpPr>
          <p:cNvPr id="2" name="Rectangle 1"/>
          <p:cNvSpPr/>
          <p:nvPr/>
        </p:nvSpPr>
        <p:spPr>
          <a:xfrm>
            <a:off x="696191" y="1872451"/>
            <a:ext cx="4423498" cy="1914370"/>
          </a:xfrm>
          <a:prstGeom prst="rect">
            <a:avLst/>
          </a:prstGeom>
        </p:spPr>
        <p:txBody>
          <a:bodyPr wrap="square">
            <a:spAutoFit/>
          </a:bodyPr>
          <a:lstStyle/>
          <a:p>
            <a:pPr marL="609600" indent="-609600">
              <a:lnSpc>
                <a:spcPct val="80000"/>
              </a:lnSpc>
              <a:buNone/>
              <a:defRPr/>
            </a:pPr>
            <a:endParaRPr lang="en-US" sz="2000" b="1" dirty="0">
              <a:solidFill>
                <a:srgbClr val="FF9966"/>
              </a:solidFill>
              <a:latin typeface="Comic Sans MS" pitchFamily="66" charset="0"/>
            </a:endParaRPr>
          </a:p>
          <a:p>
            <a:pPr marL="609600" indent="-609600">
              <a:lnSpc>
                <a:spcPct val="80000"/>
              </a:lnSpc>
              <a:buNone/>
              <a:defRPr/>
            </a:pPr>
            <a:endParaRPr lang="en-US" sz="1600" dirty="0">
              <a:solidFill>
                <a:schemeClr val="bg1">
                  <a:lumMod val="50000"/>
                </a:schemeClr>
              </a:solidFill>
              <a:latin typeface="Comic Sans MS" pitchFamily="66" charset="0"/>
            </a:endParaRPr>
          </a:p>
          <a:p>
            <a:pPr marL="609600" indent="-609600">
              <a:lnSpc>
                <a:spcPct val="80000"/>
              </a:lnSpc>
              <a:buNone/>
              <a:defRPr/>
            </a:pPr>
            <a:r>
              <a:rPr lang="en-US" sz="2400" b="1" dirty="0">
                <a:solidFill>
                  <a:schemeClr val="bg1">
                    <a:lumMod val="50000"/>
                  </a:schemeClr>
                </a:solidFill>
                <a:latin typeface="Comic Sans MS" pitchFamily="66" charset="0"/>
              </a:rPr>
              <a:t>TASK CARDS</a:t>
            </a:r>
          </a:p>
          <a:p>
            <a:pPr marL="609600" indent="-609600">
              <a:lnSpc>
                <a:spcPct val="80000"/>
              </a:lnSpc>
              <a:buNone/>
              <a:defRPr/>
            </a:pPr>
            <a:r>
              <a:rPr lang="en-US" sz="2000" b="1" dirty="0">
                <a:latin typeface="Comic Sans MS" pitchFamily="66" charset="0"/>
              </a:rPr>
              <a:t>	</a:t>
            </a:r>
            <a:r>
              <a:rPr lang="en-US" sz="2400" dirty="0">
                <a:latin typeface="Comic Sans MS" pitchFamily="66" charset="0"/>
              </a:rPr>
              <a:t>1.	Description &amp; Picture</a:t>
            </a:r>
          </a:p>
          <a:p>
            <a:pPr marL="609600" indent="-609600">
              <a:lnSpc>
                <a:spcPct val="80000"/>
              </a:lnSpc>
              <a:buNone/>
              <a:defRPr/>
            </a:pPr>
            <a:endParaRPr lang="en-US" sz="2400" b="1" dirty="0">
              <a:latin typeface="Comic Sans MS" pitchFamily="66" charset="0"/>
            </a:endParaRPr>
          </a:p>
          <a:p>
            <a:pPr marL="609600" indent="-609600">
              <a:lnSpc>
                <a:spcPct val="80000"/>
              </a:lnSpc>
              <a:buClr>
                <a:srgbClr val="FF0000"/>
              </a:buClr>
              <a:buNone/>
              <a:defRPr/>
            </a:pPr>
            <a:r>
              <a:rPr lang="en-US" sz="2000" dirty="0">
                <a:latin typeface="Comic Sans MS" pitchFamily="66" charset="0"/>
              </a:rPr>
              <a:t>	</a:t>
            </a:r>
          </a:p>
          <a:p>
            <a:pPr marL="609600" indent="-609600">
              <a:lnSpc>
                <a:spcPct val="80000"/>
              </a:lnSpc>
              <a:buClr>
                <a:srgbClr val="FF0000"/>
              </a:buClr>
              <a:buNone/>
              <a:defRPr/>
            </a:pPr>
            <a:endParaRPr lang="en-US" sz="2000" dirty="0">
              <a:latin typeface="Comic Sans MS"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689" y="1581861"/>
            <a:ext cx="6741118" cy="4409920"/>
          </a:xfrm>
          <a:prstGeom prst="rect">
            <a:avLst/>
          </a:prstGeom>
        </p:spPr>
      </p:pic>
    </p:spTree>
    <p:extLst>
      <p:ext uri="{BB962C8B-B14F-4D97-AF65-F5344CB8AC3E}">
        <p14:creationId xmlns:p14="http://schemas.microsoft.com/office/powerpoint/2010/main" val="248334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190" y="529937"/>
            <a:ext cx="9715501" cy="707886"/>
          </a:xfrm>
          <a:prstGeom prst="rect">
            <a:avLst/>
          </a:prstGeom>
          <a:noFill/>
        </p:spPr>
        <p:txBody>
          <a:bodyPr wrap="square" rtlCol="0">
            <a:spAutoFit/>
          </a:bodyPr>
          <a:lstStyle/>
          <a:p>
            <a:r>
              <a:rPr lang="en-US" sz="4000" dirty="0" smtClean="0">
                <a:solidFill>
                  <a:srgbClr val="3333FF"/>
                </a:solidFill>
                <a:latin typeface="Comic Sans MS" pitchFamily="66" charset="0"/>
              </a:rPr>
              <a:t>Activity Box Cards</a:t>
            </a:r>
            <a:endParaRPr lang="en-US" sz="4000" b="1" dirty="0">
              <a:solidFill>
                <a:srgbClr val="3333FF"/>
              </a:solidFill>
            </a:endParaRPr>
          </a:p>
        </p:txBody>
      </p:sp>
      <p:sp>
        <p:nvSpPr>
          <p:cNvPr id="2" name="Rectangle 1"/>
          <p:cNvSpPr/>
          <p:nvPr/>
        </p:nvSpPr>
        <p:spPr>
          <a:xfrm>
            <a:off x="1000989" y="1734261"/>
            <a:ext cx="8641775" cy="5364289"/>
          </a:xfrm>
          <a:prstGeom prst="rect">
            <a:avLst/>
          </a:prstGeom>
        </p:spPr>
        <p:txBody>
          <a:bodyPr wrap="square">
            <a:spAutoFit/>
          </a:bodyPr>
          <a:lstStyle/>
          <a:p>
            <a:pPr marL="609600" indent="-609600">
              <a:lnSpc>
                <a:spcPct val="80000"/>
              </a:lnSpc>
              <a:buNone/>
              <a:defRPr/>
            </a:pPr>
            <a:endParaRPr lang="en-US" sz="2000" b="1" dirty="0">
              <a:solidFill>
                <a:srgbClr val="FF9966"/>
              </a:solidFill>
              <a:latin typeface="Comic Sans MS" pitchFamily="66" charset="0"/>
            </a:endParaRPr>
          </a:p>
          <a:p>
            <a:pPr marL="609600" indent="-609600">
              <a:lnSpc>
                <a:spcPct val="80000"/>
              </a:lnSpc>
              <a:buNone/>
              <a:defRPr/>
            </a:pPr>
            <a:r>
              <a:rPr lang="en-US" sz="2400" b="1" dirty="0">
                <a:solidFill>
                  <a:srgbClr val="FF9966"/>
                </a:solidFill>
                <a:latin typeface="Comic Sans MS" pitchFamily="66" charset="0"/>
              </a:rPr>
              <a:t>INTRODUCTION CARDS</a:t>
            </a:r>
          </a:p>
          <a:p>
            <a:pPr marL="609600" indent="-609600">
              <a:lnSpc>
                <a:spcPct val="80000"/>
              </a:lnSpc>
              <a:buNone/>
              <a:defRPr/>
            </a:pPr>
            <a:r>
              <a:rPr lang="en-US" sz="2000" b="1" dirty="0">
                <a:latin typeface="Comic Sans MS" pitchFamily="66" charset="0"/>
              </a:rPr>
              <a:t>	</a:t>
            </a:r>
            <a:r>
              <a:rPr lang="en-US" sz="2400" dirty="0">
                <a:latin typeface="Comic Sans MS" pitchFamily="66" charset="0"/>
              </a:rPr>
              <a:t>1.	Introduction &amp; Objectives</a:t>
            </a:r>
          </a:p>
          <a:p>
            <a:pPr marL="609600" indent="-609600">
              <a:lnSpc>
                <a:spcPct val="80000"/>
              </a:lnSpc>
              <a:buNone/>
              <a:defRPr/>
            </a:pPr>
            <a:r>
              <a:rPr lang="en-US" sz="2400" dirty="0">
                <a:latin typeface="Comic Sans MS" pitchFamily="66" charset="0"/>
              </a:rPr>
              <a:t>	2. Technique/Teacher Cues</a:t>
            </a:r>
          </a:p>
          <a:p>
            <a:pPr marL="609600" indent="-609600">
              <a:lnSpc>
                <a:spcPct val="80000"/>
              </a:lnSpc>
              <a:buNone/>
              <a:defRPr/>
            </a:pPr>
            <a:r>
              <a:rPr lang="en-US" sz="2400" dirty="0">
                <a:latin typeface="Comic Sans MS" pitchFamily="66" charset="0"/>
              </a:rPr>
              <a:t>	3. How to Use this Section &amp; Safety Hints</a:t>
            </a:r>
          </a:p>
          <a:p>
            <a:pPr marL="609600" indent="-609600">
              <a:lnSpc>
                <a:spcPct val="80000"/>
              </a:lnSpc>
              <a:buNone/>
              <a:defRPr/>
            </a:pPr>
            <a:r>
              <a:rPr lang="en-US" sz="2400" dirty="0">
                <a:latin typeface="Comic Sans MS" pitchFamily="66" charset="0"/>
              </a:rPr>
              <a:t>	4. Glossary of Terms</a:t>
            </a:r>
          </a:p>
          <a:p>
            <a:pPr marL="609600" indent="-609600">
              <a:lnSpc>
                <a:spcPct val="80000"/>
              </a:lnSpc>
              <a:buNone/>
              <a:defRPr/>
            </a:pPr>
            <a:endParaRPr lang="en-US" sz="1600" dirty="0">
              <a:latin typeface="Comic Sans MS" pitchFamily="66" charset="0"/>
            </a:endParaRPr>
          </a:p>
          <a:p>
            <a:pPr marL="609600" indent="-609600">
              <a:lnSpc>
                <a:spcPct val="80000"/>
              </a:lnSpc>
              <a:buNone/>
              <a:defRPr/>
            </a:pPr>
            <a:r>
              <a:rPr lang="en-US" sz="2400" b="1" dirty="0">
                <a:solidFill>
                  <a:srgbClr val="00B050"/>
                </a:solidFill>
                <a:latin typeface="Comic Sans MS" pitchFamily="66" charset="0"/>
              </a:rPr>
              <a:t>ACTIVITY CARDS</a:t>
            </a:r>
          </a:p>
          <a:p>
            <a:pPr marL="609600" indent="-609600">
              <a:lnSpc>
                <a:spcPct val="80000"/>
              </a:lnSpc>
              <a:buNone/>
              <a:defRPr/>
            </a:pPr>
            <a:r>
              <a:rPr lang="en-US" sz="2000" dirty="0">
                <a:latin typeface="Comic Sans MS" pitchFamily="66" charset="0"/>
              </a:rPr>
              <a:t>	</a:t>
            </a:r>
            <a:r>
              <a:rPr lang="en-US" sz="2400" dirty="0">
                <a:latin typeface="Comic Sans MS" pitchFamily="66" charset="0"/>
              </a:rPr>
              <a:t>1. Name of Activity</a:t>
            </a:r>
          </a:p>
          <a:p>
            <a:pPr marL="609600" indent="-609600">
              <a:lnSpc>
                <a:spcPct val="80000"/>
              </a:lnSpc>
              <a:buNone/>
              <a:defRPr/>
            </a:pPr>
            <a:r>
              <a:rPr lang="en-US" sz="2400" dirty="0">
                <a:latin typeface="Comic Sans MS" pitchFamily="66" charset="0"/>
              </a:rPr>
              <a:t>	2.	Grade Level &amp; Equipment</a:t>
            </a:r>
          </a:p>
          <a:p>
            <a:pPr marL="609600" indent="-609600">
              <a:lnSpc>
                <a:spcPct val="80000"/>
              </a:lnSpc>
              <a:buNone/>
              <a:defRPr/>
            </a:pPr>
            <a:r>
              <a:rPr lang="en-US" sz="2400" dirty="0">
                <a:latin typeface="Comic Sans MS" pitchFamily="66" charset="0"/>
              </a:rPr>
              <a:t>	3. Skills Emphasized</a:t>
            </a:r>
          </a:p>
          <a:p>
            <a:pPr marL="609600" indent="-609600">
              <a:lnSpc>
                <a:spcPct val="80000"/>
              </a:lnSpc>
              <a:buNone/>
              <a:defRPr/>
            </a:pPr>
            <a:r>
              <a:rPr lang="en-US" sz="2400" dirty="0">
                <a:latin typeface="Comic Sans MS" pitchFamily="66" charset="0"/>
              </a:rPr>
              <a:t>	4. Organization &amp; Description</a:t>
            </a:r>
          </a:p>
          <a:p>
            <a:pPr marL="609600" indent="-609600">
              <a:lnSpc>
                <a:spcPct val="80000"/>
              </a:lnSpc>
              <a:buNone/>
              <a:defRPr/>
            </a:pPr>
            <a:r>
              <a:rPr lang="en-US" sz="2400" dirty="0">
                <a:latin typeface="Comic Sans MS" pitchFamily="66" charset="0"/>
              </a:rPr>
              <a:t>	5.	Teaching Suggestions &amp; Variations</a:t>
            </a:r>
          </a:p>
          <a:p>
            <a:pPr marL="609600" indent="-609600">
              <a:lnSpc>
                <a:spcPct val="80000"/>
              </a:lnSpc>
              <a:buNone/>
              <a:defRPr/>
            </a:pPr>
            <a:endParaRPr lang="en-US" sz="1600" dirty="0">
              <a:solidFill>
                <a:schemeClr val="bg1">
                  <a:lumMod val="50000"/>
                </a:schemeClr>
              </a:solidFill>
              <a:latin typeface="Comic Sans MS" pitchFamily="66" charset="0"/>
            </a:endParaRPr>
          </a:p>
          <a:p>
            <a:pPr marL="609600" indent="-609600">
              <a:lnSpc>
                <a:spcPct val="80000"/>
              </a:lnSpc>
              <a:buNone/>
              <a:defRPr/>
            </a:pPr>
            <a:r>
              <a:rPr lang="en-US" sz="2400" b="1" dirty="0">
                <a:solidFill>
                  <a:schemeClr val="bg1">
                    <a:lumMod val="50000"/>
                  </a:schemeClr>
                </a:solidFill>
                <a:latin typeface="Comic Sans MS" pitchFamily="66" charset="0"/>
              </a:rPr>
              <a:t>TASK CARDS</a:t>
            </a:r>
          </a:p>
          <a:p>
            <a:pPr marL="609600" indent="-609600">
              <a:lnSpc>
                <a:spcPct val="80000"/>
              </a:lnSpc>
              <a:buNone/>
              <a:defRPr/>
            </a:pPr>
            <a:r>
              <a:rPr lang="en-US" sz="2000" b="1" dirty="0">
                <a:latin typeface="Comic Sans MS" pitchFamily="66" charset="0"/>
              </a:rPr>
              <a:t>	</a:t>
            </a:r>
            <a:r>
              <a:rPr lang="en-US" sz="2400" dirty="0">
                <a:latin typeface="Comic Sans MS" pitchFamily="66" charset="0"/>
              </a:rPr>
              <a:t>1.	Description &amp; Picture</a:t>
            </a:r>
          </a:p>
          <a:p>
            <a:pPr marL="609600" indent="-609600">
              <a:lnSpc>
                <a:spcPct val="80000"/>
              </a:lnSpc>
              <a:buNone/>
              <a:defRPr/>
            </a:pPr>
            <a:endParaRPr lang="en-US" sz="2400" b="1" dirty="0">
              <a:latin typeface="Comic Sans MS" pitchFamily="66" charset="0"/>
            </a:endParaRPr>
          </a:p>
          <a:p>
            <a:pPr marL="609600" indent="-609600">
              <a:lnSpc>
                <a:spcPct val="80000"/>
              </a:lnSpc>
              <a:buClr>
                <a:srgbClr val="FF0000"/>
              </a:buClr>
              <a:buNone/>
              <a:defRPr/>
            </a:pPr>
            <a:r>
              <a:rPr lang="en-US" sz="2000" dirty="0">
                <a:latin typeface="Comic Sans MS" pitchFamily="66" charset="0"/>
              </a:rPr>
              <a:t>	</a:t>
            </a:r>
          </a:p>
          <a:p>
            <a:pPr marL="609600" indent="-609600">
              <a:lnSpc>
                <a:spcPct val="80000"/>
              </a:lnSpc>
              <a:buClr>
                <a:srgbClr val="FF0000"/>
              </a:buClr>
              <a:buNone/>
              <a:defRPr/>
            </a:pPr>
            <a:endParaRPr lang="en-US" sz="2000" dirty="0">
              <a:latin typeface="Comic Sans MS" pitchFamily="66" charset="0"/>
            </a:endParaRPr>
          </a:p>
        </p:txBody>
      </p:sp>
      <p:pic>
        <p:nvPicPr>
          <p:cNvPr id="6" name="Picture 4" descr="HM0049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772401" y="3048000"/>
            <a:ext cx="263366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87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omic Sans MS" panose="030F0702030302020204" pitchFamily="66" charset="0"/>
              </a:rPr>
              <a:t>Explore your CATCH box</a:t>
            </a:r>
            <a:endParaRPr lang="en-US" sz="5400" dirty="0">
              <a:latin typeface="Comic Sans MS" panose="030F0702030302020204" pitchFamily="66" charset="0"/>
            </a:endParaRPr>
          </a:p>
        </p:txBody>
      </p:sp>
      <p:sp>
        <p:nvSpPr>
          <p:cNvPr id="4" name="TextBox 3"/>
          <p:cNvSpPr txBox="1"/>
          <p:nvPr/>
        </p:nvSpPr>
        <p:spPr>
          <a:xfrm>
            <a:off x="609600" y="1981200"/>
            <a:ext cx="5124450" cy="3170099"/>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latin typeface="Comic Sans MS" panose="030F0702030302020204" pitchFamily="66" charset="0"/>
              </a:rPr>
              <a:t>Look through the box and find an activity you would like to try out today!</a:t>
            </a:r>
            <a:endParaRPr lang="en-US" sz="4000" dirty="0">
              <a:latin typeface="Comic Sans MS" panose="030F0702030302020204"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566" y="1676400"/>
            <a:ext cx="4286250" cy="4286250"/>
          </a:xfrm>
          <a:prstGeom prst="rect">
            <a:avLst/>
          </a:prstGeom>
        </p:spPr>
      </p:pic>
    </p:spTree>
    <p:extLst>
      <p:ext uri="{BB962C8B-B14F-4D97-AF65-F5344CB8AC3E}">
        <p14:creationId xmlns:p14="http://schemas.microsoft.com/office/powerpoint/2010/main" val="210942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just">
              <a:buNone/>
            </a:pPr>
            <a:r>
              <a:rPr lang="en-US" sz="2400" b="1" i="1" dirty="0"/>
              <a:t>Collaborate and leverage UCCE resources to positively impact the nutrition, physical activity and food buying behaviors of CalFresh eligible families in Fresno and Madera Counties through education and applied research.</a:t>
            </a:r>
            <a:endParaRPr lang="en-US" sz="2400" dirty="0"/>
          </a:p>
        </p:txBody>
      </p:sp>
      <p:sp>
        <p:nvSpPr>
          <p:cNvPr id="4" name="Text Placeholder 3"/>
          <p:cNvSpPr>
            <a:spLocks noGrp="1"/>
          </p:cNvSpPr>
          <p:nvPr>
            <p:ph type="body" sz="quarter" idx="13"/>
          </p:nvPr>
        </p:nvSpPr>
        <p:spPr/>
        <p:txBody>
          <a:bodyPr/>
          <a:lstStyle/>
          <a:p>
            <a:r>
              <a:rPr lang="en-US" dirty="0" smtClean="0"/>
              <a:t>UC CalFresh Mission </a:t>
            </a:r>
            <a:endParaRPr lang="en-US" dirty="0"/>
          </a:p>
        </p:txBody>
      </p:sp>
      <p:pic>
        <p:nvPicPr>
          <p:cNvPr id="1026" name="Picture 2" descr="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360420"/>
            <a:ext cx="2571750" cy="289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6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Activity Demo 2</a:t>
            </a:r>
            <a:endParaRPr lang="en-US" dirty="0"/>
          </a:p>
        </p:txBody>
      </p:sp>
      <p:sp>
        <p:nvSpPr>
          <p:cNvPr id="4" name="TextBox 3"/>
          <p:cNvSpPr txBox="1"/>
          <p:nvPr/>
        </p:nvSpPr>
        <p:spPr>
          <a:xfrm>
            <a:off x="1332854" y="2030278"/>
            <a:ext cx="9887919" cy="181588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dirty="0" smtClean="0">
                <a:solidFill>
                  <a:srgbClr val="0000FF"/>
                </a:solidFill>
                <a:latin typeface="Comic Sans MS" panose="030F0702030302020204" pitchFamily="66" charset="0"/>
              </a:rPr>
              <a:t>Aerobic Rhythms</a:t>
            </a:r>
          </a:p>
          <a:p>
            <a:pPr marL="285750" indent="-285750">
              <a:lnSpc>
                <a:spcPct val="200000"/>
              </a:lnSpc>
              <a:buFont typeface="Arial" panose="020B0604020202020204" pitchFamily="34" charset="0"/>
              <a:buChar char="•"/>
            </a:pPr>
            <a:r>
              <a:rPr lang="en-US" sz="2800" dirty="0" smtClean="0">
                <a:solidFill>
                  <a:srgbClr val="0000FF"/>
                </a:solidFill>
                <a:latin typeface="Comic Sans MS" panose="030F0702030302020204" pitchFamily="66" charset="0"/>
              </a:rPr>
              <a:t>Teacher taught games</a:t>
            </a:r>
            <a:endParaRPr lang="en-US" sz="2800" dirty="0">
              <a:solidFill>
                <a:srgbClr val="0000FF"/>
              </a:solidFill>
              <a:latin typeface="Comic Sans MS" panose="030F0702030302020204"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365" y="2601272"/>
            <a:ext cx="2857500" cy="1905000"/>
          </a:xfrm>
          <a:prstGeom prst="rect">
            <a:avLst/>
          </a:prstGeom>
        </p:spPr>
      </p:pic>
    </p:spTree>
    <p:extLst>
      <p:ext uri="{BB962C8B-B14F-4D97-AF65-F5344CB8AC3E}">
        <p14:creationId xmlns:p14="http://schemas.microsoft.com/office/powerpoint/2010/main" val="361282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lum bright="70000" contrast="-100000"/>
            <a:grayscl/>
            <a:extLst>
              <a:ext uri="{28A0092B-C50C-407E-A947-70E740481C1C}">
                <a14:useLocalDpi xmlns:a14="http://schemas.microsoft.com/office/drawing/2010/main" val="0"/>
              </a:ext>
            </a:extLst>
          </a:blip>
          <a:srcRect/>
          <a:stretch>
            <a:fillRect/>
          </a:stretch>
        </p:blipFill>
        <p:spPr bwMode="auto">
          <a:xfrm>
            <a:off x="4024312" y="336550"/>
            <a:ext cx="4143375"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p:cNvSpPr>
            <a:spLocks noGrp="1"/>
          </p:cNvSpPr>
          <p:nvPr>
            <p:ph type="title"/>
          </p:nvPr>
        </p:nvSpPr>
        <p:spPr>
          <a:xfrm>
            <a:off x="4024312" y="650875"/>
            <a:ext cx="4254500" cy="1016000"/>
          </a:xfrm>
        </p:spPr>
        <p:txBody>
          <a:bodyPr>
            <a:normAutofit/>
          </a:bodyPr>
          <a:lstStyle/>
          <a:p>
            <a:pPr algn="ctr"/>
            <a:r>
              <a:rPr lang="en-US" dirty="0" smtClean="0"/>
              <a:t>Questions</a:t>
            </a:r>
            <a:endParaRPr lang="en-US" dirty="0"/>
          </a:p>
        </p:txBody>
      </p:sp>
    </p:spTree>
    <p:extLst>
      <p:ext uri="{BB962C8B-B14F-4D97-AF65-F5344CB8AC3E}">
        <p14:creationId xmlns:p14="http://schemas.microsoft.com/office/powerpoint/2010/main" val="182923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524000" y="1607925"/>
            <a:ext cx="9285838" cy="498598"/>
          </a:xfrm>
        </p:spPr>
        <p:txBody>
          <a:bodyPr/>
          <a:lstStyle/>
          <a:p>
            <a:pPr algn="ctr"/>
            <a:r>
              <a:rPr lang="en-US" sz="3600" dirty="0">
                <a:solidFill>
                  <a:srgbClr val="0070C0"/>
                </a:solidFill>
              </a:rPr>
              <a:t>Fresno/Madera MCP </a:t>
            </a:r>
          </a:p>
        </p:txBody>
      </p:sp>
      <p:sp>
        <p:nvSpPr>
          <p:cNvPr id="5" name="Slide Number Placeholder 4"/>
          <p:cNvSpPr>
            <a:spLocks noGrp="1"/>
          </p:cNvSpPr>
          <p:nvPr>
            <p:ph type="sldNum" sz="quarter" idx="11"/>
          </p:nvPr>
        </p:nvSpPr>
        <p:spPr/>
        <p:txBody>
          <a:bodyPr/>
          <a:lstStyle/>
          <a:p>
            <a:fld id="{D5AF33E7-2105-4776-ACC8-890AE940EEA2}" type="slidenum">
              <a:rPr lang="en-US" smtClean="0"/>
              <a:pPr/>
              <a:t>4</a:t>
            </a:fld>
            <a:endParaRPr lang="en-US" dirty="0"/>
          </a:p>
        </p:txBody>
      </p:sp>
      <p:sp>
        <p:nvSpPr>
          <p:cNvPr id="18" name="TextBox 17"/>
          <p:cNvSpPr txBox="1"/>
          <p:nvPr/>
        </p:nvSpPr>
        <p:spPr>
          <a:xfrm>
            <a:off x="6781800" y="5589896"/>
            <a:ext cx="1676400" cy="184666"/>
          </a:xfrm>
          <a:prstGeom prst="rect">
            <a:avLst/>
          </a:prstGeom>
        </p:spPr>
        <p:txBody>
          <a:bodyPr vert="horz" wrap="square" lIns="0" tIns="0" rIns="91440" bIns="45720" rtlCol="0" anchor="b" anchorCtr="0">
            <a:spAutoFit/>
          </a:bodyPr>
          <a:lstStyle/>
          <a:p>
            <a:pPr>
              <a:spcBef>
                <a:spcPct val="0"/>
              </a:spcBef>
            </a:pPr>
            <a:r>
              <a:rPr lang="en-US" sz="900" dirty="0">
                <a:latin typeface="Arial"/>
                <a:ea typeface="+mj-ea"/>
                <a:cs typeface="+mj-cs"/>
              </a:rPr>
              <a:t>© University of California 2015</a:t>
            </a:r>
          </a:p>
        </p:txBody>
      </p:sp>
      <p:pic>
        <p:nvPicPr>
          <p:cNvPr id="10" name="Picture 4" descr="2016-10-10 10.54.21"/>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5515" r="5515"/>
          <a:stretch>
            <a:fillRect/>
          </a:stretch>
        </p:blipFill>
        <p:spPr bwMode="auto">
          <a:xfrm>
            <a:off x="3576265" y="2094332"/>
            <a:ext cx="5181308" cy="38859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UC CalFre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919" y="889897"/>
            <a:ext cx="3810000"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9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70528" y="576470"/>
            <a:ext cx="2844847" cy="281011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5"/>
          </p:nvPr>
        </p:nvSpPr>
        <p:spPr/>
        <p:txBody>
          <a:bodyPr/>
          <a:lstStyle/>
          <a:p>
            <a:r>
              <a:rPr lang="en-US" dirty="0"/>
              <a:t>Madera Team</a:t>
            </a:r>
          </a:p>
        </p:txBody>
      </p:sp>
      <p:sp>
        <p:nvSpPr>
          <p:cNvPr id="3" name="Slide Number Placeholder 2"/>
          <p:cNvSpPr>
            <a:spLocks noGrp="1"/>
          </p:cNvSpPr>
          <p:nvPr>
            <p:ph type="sldNum" sz="quarter" idx="11"/>
          </p:nvPr>
        </p:nvSpPr>
        <p:spPr/>
        <p:txBody>
          <a:bodyPr/>
          <a:lstStyle/>
          <a:p>
            <a:fld id="{D5AF33E7-2105-4776-ACC8-890AE940EEA2}" type="slidenum">
              <a:rPr lang="en-US" smtClean="0"/>
              <a:pPr/>
              <a:t>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977" y="1067375"/>
            <a:ext cx="1187832" cy="1737360"/>
          </a:xfrm>
          <a:prstGeom prst="rect">
            <a:avLst/>
          </a:prstGeom>
          <a:ln>
            <a:noFill/>
          </a:ln>
          <a:effectLst>
            <a:outerShdw blurRad="292100" dist="139700" dir="2700000" algn="tl" rotWithShape="0">
              <a:srgbClr val="333333">
                <a:alpha val="65000"/>
              </a:srgbClr>
            </a:outerShdw>
          </a:effectLst>
        </p:spPr>
      </p:pic>
      <p:pic>
        <p:nvPicPr>
          <p:cNvPr id="1026" name="Picture 2" descr="Photo of Kristi Noel Schultz-Sharp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777" y="1057259"/>
            <a:ext cx="1253783" cy="1737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Photo of Angelica Perez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19" y="3721003"/>
            <a:ext cx="1131765" cy="1737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672113" y="3607257"/>
            <a:ext cx="1331495"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97897" y="2845895"/>
            <a:ext cx="3536914" cy="507831"/>
          </a:xfrm>
          <a:prstGeom prst="rect">
            <a:avLst/>
          </a:prstGeom>
        </p:spPr>
        <p:txBody>
          <a:bodyPr vert="horz" wrap="square" lIns="0" tIns="0" rIns="91440" bIns="45720" rtlCol="0" anchor="b" anchorCtr="0">
            <a:spAutoFit/>
          </a:bodyPr>
          <a:lstStyle/>
          <a:p>
            <a:r>
              <a:rPr lang="en-US" dirty="0">
                <a:solidFill>
                  <a:schemeClr val="tx1">
                    <a:lumMod val="50000"/>
                  </a:schemeClr>
                </a:solidFill>
              </a:rPr>
              <a:t>Karina Macias</a:t>
            </a:r>
          </a:p>
          <a:p>
            <a:r>
              <a:rPr lang="en-US" sz="1200" dirty="0">
                <a:solidFill>
                  <a:schemeClr val="tx1">
                    <a:lumMod val="50000"/>
                  </a:schemeClr>
                </a:solidFill>
              </a:rPr>
              <a:t>Program Manager</a:t>
            </a:r>
          </a:p>
        </p:txBody>
      </p:sp>
      <p:sp>
        <p:nvSpPr>
          <p:cNvPr id="13" name="TextBox 12"/>
          <p:cNvSpPr txBox="1"/>
          <p:nvPr/>
        </p:nvSpPr>
        <p:spPr>
          <a:xfrm>
            <a:off x="4459776" y="2846291"/>
            <a:ext cx="3536914" cy="507831"/>
          </a:xfrm>
          <a:prstGeom prst="rect">
            <a:avLst/>
          </a:prstGeom>
        </p:spPr>
        <p:txBody>
          <a:bodyPr vert="horz" wrap="square" lIns="0" tIns="0" rIns="91440" bIns="45720" rtlCol="0" anchor="b" anchorCtr="0">
            <a:spAutoFit/>
          </a:bodyPr>
          <a:lstStyle/>
          <a:p>
            <a:r>
              <a:rPr lang="en-US" dirty="0">
                <a:solidFill>
                  <a:schemeClr val="tx1">
                    <a:lumMod val="50000"/>
                  </a:schemeClr>
                </a:solidFill>
              </a:rPr>
              <a:t>Kristi Schultz-Sharp</a:t>
            </a:r>
          </a:p>
          <a:p>
            <a:r>
              <a:rPr lang="en-US" sz="1200" dirty="0">
                <a:solidFill>
                  <a:schemeClr val="tx1">
                    <a:lumMod val="50000"/>
                  </a:schemeClr>
                </a:solidFill>
              </a:rPr>
              <a:t>Program Supervisor</a:t>
            </a:r>
          </a:p>
        </p:txBody>
      </p:sp>
      <p:sp>
        <p:nvSpPr>
          <p:cNvPr id="14" name="TextBox 13"/>
          <p:cNvSpPr txBox="1"/>
          <p:nvPr/>
        </p:nvSpPr>
        <p:spPr>
          <a:xfrm>
            <a:off x="2025619" y="5559048"/>
            <a:ext cx="2667000" cy="507831"/>
          </a:xfrm>
          <a:prstGeom prst="rect">
            <a:avLst/>
          </a:prstGeom>
        </p:spPr>
        <p:txBody>
          <a:bodyPr vert="horz" wrap="square" lIns="0" tIns="0" rIns="91440" bIns="45720" rtlCol="0" anchor="b" anchorCtr="0">
            <a:spAutoFit/>
          </a:bodyPr>
          <a:lstStyle/>
          <a:p>
            <a:r>
              <a:rPr lang="en-US" dirty="0">
                <a:solidFill>
                  <a:schemeClr val="tx1">
                    <a:lumMod val="50000"/>
                  </a:schemeClr>
                </a:solidFill>
              </a:rPr>
              <a:t>Angelica Perez</a:t>
            </a:r>
          </a:p>
          <a:p>
            <a:r>
              <a:rPr lang="en-US" sz="1200" dirty="0">
                <a:solidFill>
                  <a:schemeClr val="tx1">
                    <a:lumMod val="50000"/>
                  </a:schemeClr>
                </a:solidFill>
              </a:rPr>
              <a:t>Youth Program Coordinator</a:t>
            </a:r>
          </a:p>
        </p:txBody>
      </p:sp>
      <p:sp>
        <p:nvSpPr>
          <p:cNvPr id="16" name="TextBox 15"/>
          <p:cNvSpPr txBox="1"/>
          <p:nvPr/>
        </p:nvSpPr>
        <p:spPr>
          <a:xfrm>
            <a:off x="4664228" y="5584532"/>
            <a:ext cx="2678758" cy="507831"/>
          </a:xfrm>
          <a:prstGeom prst="rect">
            <a:avLst/>
          </a:prstGeom>
        </p:spPr>
        <p:txBody>
          <a:bodyPr vert="horz" wrap="square" lIns="0" tIns="0" rIns="91440" bIns="45720" rtlCol="0" anchor="b" anchorCtr="0">
            <a:spAutoFit/>
          </a:bodyPr>
          <a:lstStyle/>
          <a:p>
            <a:r>
              <a:rPr lang="en-US" dirty="0">
                <a:solidFill>
                  <a:schemeClr val="tx1">
                    <a:lumMod val="50000"/>
                  </a:schemeClr>
                </a:solidFill>
              </a:rPr>
              <a:t>Elizabeth Lopez</a:t>
            </a:r>
          </a:p>
          <a:p>
            <a:r>
              <a:rPr lang="en-US" sz="1200" dirty="0">
                <a:solidFill>
                  <a:schemeClr val="tx1">
                    <a:lumMod val="50000"/>
                  </a:schemeClr>
                </a:solidFill>
              </a:rPr>
              <a:t>Adult Program Coordinator</a:t>
            </a:r>
          </a:p>
        </p:txBody>
      </p:sp>
      <p:sp>
        <p:nvSpPr>
          <p:cNvPr id="18" name="TextBox 17"/>
          <p:cNvSpPr txBox="1"/>
          <p:nvPr/>
        </p:nvSpPr>
        <p:spPr>
          <a:xfrm>
            <a:off x="7565920" y="5536617"/>
            <a:ext cx="2426759" cy="507831"/>
          </a:xfrm>
          <a:prstGeom prst="rect">
            <a:avLst/>
          </a:prstGeom>
        </p:spPr>
        <p:txBody>
          <a:bodyPr vert="horz" wrap="square" lIns="0" tIns="0" rIns="91440" bIns="45720" rtlCol="0" anchor="b" anchorCtr="0">
            <a:spAutoFit/>
          </a:bodyPr>
          <a:lstStyle/>
          <a:p>
            <a:r>
              <a:rPr lang="en-US" dirty="0">
                <a:solidFill>
                  <a:schemeClr val="tx1">
                    <a:lumMod val="50000"/>
                  </a:schemeClr>
                </a:solidFill>
              </a:rPr>
              <a:t>Ruth </a:t>
            </a:r>
            <a:r>
              <a:rPr lang="en-US" dirty="0" smtClean="0">
                <a:solidFill>
                  <a:schemeClr val="tx1">
                    <a:lumMod val="50000"/>
                  </a:schemeClr>
                </a:solidFill>
              </a:rPr>
              <a:t>Salazar</a:t>
            </a:r>
            <a:endParaRPr lang="en-US" dirty="0">
              <a:solidFill>
                <a:schemeClr val="tx1">
                  <a:lumMod val="50000"/>
                </a:schemeClr>
              </a:solidFill>
            </a:endParaRPr>
          </a:p>
          <a:p>
            <a:r>
              <a:rPr lang="en-US" sz="1200" dirty="0" smtClean="0">
                <a:solidFill>
                  <a:schemeClr val="tx1">
                    <a:lumMod val="50000"/>
                  </a:schemeClr>
                </a:solidFill>
              </a:rPr>
              <a:t>Program </a:t>
            </a:r>
            <a:r>
              <a:rPr lang="en-US" sz="1200" dirty="0">
                <a:solidFill>
                  <a:schemeClr val="tx1">
                    <a:lumMod val="50000"/>
                  </a:schemeClr>
                </a:solidFill>
              </a:rPr>
              <a:t>Educator</a:t>
            </a:r>
          </a:p>
        </p:txBody>
      </p:sp>
      <p:pic>
        <p:nvPicPr>
          <p:cNvPr id="6" name="Picture 2" descr="Photo of Austin Cantrell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173" y="1006553"/>
            <a:ext cx="1529066" cy="179818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353496" y="2813828"/>
            <a:ext cx="3536914" cy="507831"/>
          </a:xfrm>
          <a:prstGeom prst="rect">
            <a:avLst/>
          </a:prstGeom>
        </p:spPr>
        <p:txBody>
          <a:bodyPr vert="horz" wrap="square" lIns="0" tIns="0" rIns="91440" bIns="45720" rtlCol="0" anchor="b" anchorCtr="0">
            <a:spAutoFit/>
          </a:bodyPr>
          <a:lstStyle/>
          <a:p>
            <a:r>
              <a:rPr lang="en-US" dirty="0">
                <a:solidFill>
                  <a:schemeClr val="tx1">
                    <a:lumMod val="50000"/>
                  </a:schemeClr>
                </a:solidFill>
              </a:rPr>
              <a:t>Austin Cantrell</a:t>
            </a:r>
          </a:p>
          <a:p>
            <a:r>
              <a:rPr lang="en-US" sz="1200" dirty="0">
                <a:solidFill>
                  <a:schemeClr val="tx1">
                    <a:lumMod val="50000"/>
                  </a:schemeClr>
                </a:solidFill>
              </a:rPr>
              <a:t>Physical Activity Program Coordinator </a:t>
            </a:r>
          </a:p>
        </p:txBody>
      </p:sp>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1" t="-1" r="-21916" b="-21916"/>
          <a:stretch/>
        </p:blipFill>
        <p:spPr>
          <a:xfrm>
            <a:off x="7331228" y="3578749"/>
            <a:ext cx="2042517" cy="2330539"/>
          </a:xfrm>
          <a:prstGeom prst="rect">
            <a:avLst/>
          </a:prstGeom>
        </p:spPr>
      </p:pic>
    </p:spTree>
    <p:extLst>
      <p:ext uri="{BB962C8B-B14F-4D97-AF65-F5344CB8AC3E}">
        <p14:creationId xmlns:p14="http://schemas.microsoft.com/office/powerpoint/2010/main" val="110487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normAutofit lnSpcReduction="10000"/>
          </a:bodyPr>
          <a:lstStyle/>
          <a:p>
            <a:pPr>
              <a:spcAft>
                <a:spcPts val="600"/>
              </a:spcAft>
            </a:pPr>
            <a:r>
              <a:rPr lang="en-US" sz="2200" dirty="0"/>
              <a:t>MUSD Schools</a:t>
            </a:r>
          </a:p>
          <a:p>
            <a:pPr>
              <a:spcAft>
                <a:spcPts val="600"/>
              </a:spcAft>
            </a:pPr>
            <a:r>
              <a:rPr lang="en-US" sz="2200" dirty="0"/>
              <a:t>CAPMC Head Starts </a:t>
            </a:r>
          </a:p>
          <a:p>
            <a:pPr>
              <a:spcAft>
                <a:spcPts val="600"/>
              </a:spcAft>
            </a:pPr>
            <a:r>
              <a:rPr lang="en-US" sz="2200" dirty="0"/>
              <a:t>Senior Centers</a:t>
            </a:r>
          </a:p>
          <a:p>
            <a:pPr>
              <a:spcAft>
                <a:spcPts val="600"/>
              </a:spcAft>
            </a:pPr>
            <a:r>
              <a:rPr lang="en-US" sz="2200" dirty="0"/>
              <a:t>Housing Authority</a:t>
            </a:r>
          </a:p>
          <a:p>
            <a:pPr>
              <a:spcAft>
                <a:spcPts val="600"/>
              </a:spcAft>
            </a:pPr>
            <a:r>
              <a:rPr lang="en-US" sz="2200" dirty="0"/>
              <a:t>Madera Dept. Social Services </a:t>
            </a:r>
          </a:p>
          <a:p>
            <a:pPr>
              <a:spcAft>
                <a:spcPts val="600"/>
              </a:spcAft>
            </a:pPr>
            <a:r>
              <a:rPr lang="en-US" sz="2200" dirty="0"/>
              <a:t>Madera Public Health</a:t>
            </a:r>
          </a:p>
          <a:p>
            <a:pPr>
              <a:spcAft>
                <a:spcPts val="600"/>
              </a:spcAft>
            </a:pPr>
            <a:r>
              <a:rPr lang="en-US" sz="2200" dirty="0"/>
              <a:t>Community Health Fairs</a:t>
            </a:r>
          </a:p>
          <a:p>
            <a:pPr>
              <a:spcAft>
                <a:spcPts val="600"/>
              </a:spcAft>
            </a:pPr>
            <a:r>
              <a:rPr lang="en-US" sz="2200" dirty="0"/>
              <a:t>Farmers Market</a:t>
            </a:r>
          </a:p>
          <a:p>
            <a:pPr>
              <a:spcAft>
                <a:spcPts val="600"/>
              </a:spcAft>
            </a:pPr>
            <a:r>
              <a:rPr lang="en-US" sz="2200" dirty="0"/>
              <a:t>Dairy Council </a:t>
            </a:r>
          </a:p>
          <a:p>
            <a:pPr>
              <a:spcAft>
                <a:spcPts val="600"/>
              </a:spcAft>
            </a:pPr>
            <a:r>
              <a:rPr lang="en-US" sz="2200" dirty="0"/>
              <a:t>Other Community Agencies</a:t>
            </a:r>
          </a:p>
          <a:p>
            <a:pPr>
              <a:lnSpc>
                <a:spcPct val="150000"/>
              </a:lnSpc>
            </a:pP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a:p>
            <a:pPr marL="0" indent="0">
              <a:lnSpc>
                <a:spcPct val="150000"/>
              </a:lnSpc>
              <a:buNone/>
            </a:pPr>
            <a:endParaRPr lang="en-US" sz="2200" dirty="0"/>
          </a:p>
          <a:p>
            <a:pPr>
              <a:lnSpc>
                <a:spcPct val="150000"/>
              </a:lnSpc>
            </a:pPr>
            <a:endParaRPr lang="en-US" sz="2200" dirty="0"/>
          </a:p>
        </p:txBody>
      </p:sp>
      <p:sp>
        <p:nvSpPr>
          <p:cNvPr id="3" name="Slide Number Placeholder 2"/>
          <p:cNvSpPr>
            <a:spLocks noGrp="1"/>
          </p:cNvSpPr>
          <p:nvPr>
            <p:ph type="sldNum" sz="quarter" idx="11"/>
          </p:nvPr>
        </p:nvSpPr>
        <p:spPr/>
        <p:txBody>
          <a:bodyPr/>
          <a:lstStyle/>
          <a:p>
            <a:fld id="{D5AF33E7-2105-4776-ACC8-890AE940EEA2}" type="slidenum">
              <a:rPr lang="en-US" smtClean="0"/>
              <a:pPr/>
              <a:t>6</a:t>
            </a:fld>
            <a:endParaRPr lang="en-US" dirty="0"/>
          </a:p>
        </p:txBody>
      </p:sp>
      <p:sp>
        <p:nvSpPr>
          <p:cNvPr id="4" name="Text Placeholder 3"/>
          <p:cNvSpPr>
            <a:spLocks noGrp="1"/>
          </p:cNvSpPr>
          <p:nvPr>
            <p:ph type="body" sz="quarter" idx="12"/>
          </p:nvPr>
        </p:nvSpPr>
        <p:spPr/>
        <p:txBody>
          <a:bodyPr/>
          <a:lstStyle/>
          <a:p>
            <a:r>
              <a:rPr lang="en-US" dirty="0" smtClean="0"/>
              <a:t>Partners in Madera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2636" y="3886200"/>
            <a:ext cx="3876600" cy="25844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864" y="-65540"/>
            <a:ext cx="3522137" cy="2641603"/>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1" y="2316045"/>
            <a:ext cx="3681765" cy="24545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010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chor="ctr"/>
          <a:lstStyle/>
          <a:p>
            <a:r>
              <a:rPr lang="en-US" sz="2400" dirty="0"/>
              <a:t>Collected yearly </a:t>
            </a:r>
          </a:p>
          <a:p>
            <a:pPr lvl="1"/>
            <a:r>
              <a:rPr lang="en-US" sz="2000" dirty="0"/>
              <a:t>at the beginning of the year</a:t>
            </a:r>
          </a:p>
          <a:p>
            <a:r>
              <a:rPr lang="en-US" sz="2400" dirty="0"/>
              <a:t>Captures information</a:t>
            </a:r>
            <a:endParaRPr lang="en-US" sz="2000" dirty="0"/>
          </a:p>
          <a:p>
            <a:pPr lvl="1"/>
            <a:r>
              <a:rPr lang="en-US" sz="1600" dirty="0"/>
              <a:t>Teacher/extender</a:t>
            </a:r>
          </a:p>
          <a:p>
            <a:pPr lvl="1"/>
            <a:r>
              <a:rPr lang="en-US" sz="1600" dirty="0"/>
              <a:t>Student and classroom </a:t>
            </a:r>
          </a:p>
          <a:p>
            <a:pPr lvl="1"/>
            <a:r>
              <a:rPr lang="en-US" sz="1600" dirty="0"/>
              <a:t>Curricula used</a:t>
            </a:r>
          </a:p>
          <a:p>
            <a:endParaRPr lang="en-US" sz="2400" dirty="0"/>
          </a:p>
        </p:txBody>
      </p:sp>
      <p:sp>
        <p:nvSpPr>
          <p:cNvPr id="4" name="Text Placeholder 3"/>
          <p:cNvSpPr>
            <a:spLocks noGrp="1"/>
          </p:cNvSpPr>
          <p:nvPr>
            <p:ph type="body" sz="quarter" idx="15"/>
          </p:nvPr>
        </p:nvSpPr>
        <p:spPr/>
        <p:txBody>
          <a:bodyPr/>
          <a:lstStyle/>
          <a:p>
            <a:r>
              <a:rPr lang="en-US" dirty="0" smtClean="0"/>
              <a:t>Teacher Enrollment Form</a:t>
            </a:r>
            <a:endParaRPr lang="en-US" dirty="0"/>
          </a:p>
        </p:txBody>
      </p:sp>
      <p:sp>
        <p:nvSpPr>
          <p:cNvPr id="5" name="Slide Number Placeholder 4"/>
          <p:cNvSpPr>
            <a:spLocks noGrp="1"/>
          </p:cNvSpPr>
          <p:nvPr>
            <p:ph type="sldNum" sz="quarter" idx="11"/>
          </p:nvPr>
        </p:nvSpPr>
        <p:spPr/>
        <p:txBody>
          <a:bodyPr/>
          <a:lstStyle/>
          <a:p>
            <a:fld id="{D5AF33E7-2105-4776-ACC8-890AE940EEA2}"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6096001" y="811760"/>
            <a:ext cx="3743325" cy="5248275"/>
          </a:xfrm>
          <a:prstGeom prst="rect">
            <a:avLst/>
          </a:prstGeom>
          <a:ln w="76200">
            <a:solidFill>
              <a:srgbClr val="1295D8"/>
            </a:solidFill>
            <a:prstDash val="solid"/>
          </a:ln>
          <a:effectLst>
            <a:softEdge rad="112500"/>
          </a:effectLst>
        </p:spPr>
      </p:pic>
    </p:spTree>
    <p:extLst>
      <p:ext uri="{BB962C8B-B14F-4D97-AF65-F5344CB8AC3E}">
        <p14:creationId xmlns:p14="http://schemas.microsoft.com/office/powerpoint/2010/main" val="424933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5AF33E7-2105-4776-ACC8-890AE940EEA2}" type="slidenum">
              <a:rPr lang="en-US" smtClean="0"/>
              <a:pPr/>
              <a:t>8</a:t>
            </a:fld>
            <a:endParaRPr lang="en-US" dirty="0"/>
          </a:p>
        </p:txBody>
      </p:sp>
      <p:sp>
        <p:nvSpPr>
          <p:cNvPr id="4" name="Text Placeholder 3"/>
          <p:cNvSpPr>
            <a:spLocks noGrp="1"/>
          </p:cNvSpPr>
          <p:nvPr>
            <p:ph type="body" sz="quarter" idx="12"/>
          </p:nvPr>
        </p:nvSpPr>
        <p:spPr/>
        <p:txBody>
          <a:bodyPr/>
          <a:lstStyle/>
          <a:p>
            <a:r>
              <a:rPr lang="en-US" dirty="0" smtClean="0"/>
              <a:t>Section I</a:t>
            </a:r>
            <a:endParaRPr lang="en-US" dirty="0"/>
          </a:p>
        </p:txBody>
      </p:sp>
      <p:pic>
        <p:nvPicPr>
          <p:cNvPr id="5" name="Picture 4"/>
          <p:cNvPicPr>
            <a:picLocks noChangeAspect="1"/>
          </p:cNvPicPr>
          <p:nvPr/>
        </p:nvPicPr>
        <p:blipFill>
          <a:blip r:embed="rId3"/>
          <a:stretch>
            <a:fillRect/>
          </a:stretch>
        </p:blipFill>
        <p:spPr>
          <a:xfrm>
            <a:off x="2557463" y="1676400"/>
            <a:ext cx="7077075" cy="2857500"/>
          </a:xfrm>
          <a:prstGeom prst="rect">
            <a:avLst/>
          </a:prstGeom>
          <a:ln w="19050">
            <a:solidFill>
              <a:schemeClr val="bg2">
                <a:lumMod val="50000"/>
              </a:schemeClr>
            </a:solidFill>
          </a:ln>
        </p:spPr>
      </p:pic>
    </p:spTree>
    <p:extLst>
      <p:ext uri="{BB962C8B-B14F-4D97-AF65-F5344CB8AC3E}">
        <p14:creationId xmlns:p14="http://schemas.microsoft.com/office/powerpoint/2010/main" val="362814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981200" y="4960719"/>
            <a:ext cx="8571186" cy="1059082"/>
          </a:xfrm>
        </p:spPr>
        <p:txBody>
          <a:bodyPr/>
          <a:lstStyle/>
          <a:p>
            <a:pPr>
              <a:buFont typeface="+mj-lt"/>
              <a:buAutoNum type="alphaUcPeriod"/>
            </a:pPr>
            <a:r>
              <a:rPr lang="en-US" sz="1200" dirty="0"/>
              <a:t>If the teacher will be delivering UC CalFresh SNAP-Ed Nutrition or Physical Activity Education to only one classroom or group of students the teacher/extender will complete </a:t>
            </a:r>
            <a:r>
              <a:rPr lang="en-US" sz="1200" dirty="0">
                <a:solidFill>
                  <a:srgbClr val="FF0000"/>
                </a:solidFill>
              </a:rPr>
              <a:t>Table a.) </a:t>
            </a:r>
            <a:r>
              <a:rPr lang="en-US" sz="1200" dirty="0"/>
              <a:t>by indicating the total number of students by the appropriate age range and entering in the grade(s) taught.</a:t>
            </a:r>
          </a:p>
          <a:p>
            <a:pPr>
              <a:buFont typeface="+mj-lt"/>
              <a:buAutoNum type="alphaUcPeriod"/>
            </a:pPr>
            <a:r>
              <a:rPr lang="en-US" sz="1200" dirty="0"/>
              <a:t>If the teacher will be delivering UC CalFresh SNAP-Ed Nutrition or Physical Activity Education to multiple, separate classrooms or groups of students, please have them complete </a:t>
            </a:r>
            <a:r>
              <a:rPr lang="en-US" sz="1200" dirty="0">
                <a:solidFill>
                  <a:srgbClr val="FF0000"/>
                </a:solidFill>
              </a:rPr>
              <a:t>Table b.)</a:t>
            </a:r>
          </a:p>
        </p:txBody>
      </p:sp>
      <p:sp>
        <p:nvSpPr>
          <p:cNvPr id="8" name="Text Placeholder 7"/>
          <p:cNvSpPr>
            <a:spLocks noGrp="1"/>
          </p:cNvSpPr>
          <p:nvPr>
            <p:ph type="body" sz="quarter" idx="13"/>
          </p:nvPr>
        </p:nvSpPr>
        <p:spPr/>
        <p:txBody>
          <a:bodyPr/>
          <a:lstStyle/>
          <a:p>
            <a:r>
              <a:rPr lang="en-US" dirty="0" smtClean="0"/>
              <a:t>Section II</a:t>
            </a:r>
            <a:endParaRPr lang="en-US" dirty="0"/>
          </a:p>
        </p:txBody>
      </p:sp>
      <p:sp>
        <p:nvSpPr>
          <p:cNvPr id="3" name="Slide Number Placeholder 2"/>
          <p:cNvSpPr>
            <a:spLocks noGrp="1"/>
          </p:cNvSpPr>
          <p:nvPr>
            <p:ph type="sldNum" sz="quarter" idx="4294967295"/>
          </p:nvPr>
        </p:nvSpPr>
        <p:spPr>
          <a:xfrm>
            <a:off x="10210800" y="6553200"/>
            <a:ext cx="457200" cy="228600"/>
          </a:xfrm>
        </p:spPr>
        <p:txBody>
          <a:bodyPr/>
          <a:lstStyle/>
          <a:p>
            <a:fld id="{D5AF33E7-2105-4776-ACC8-890AE940EEA2}"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2533650" y="830153"/>
            <a:ext cx="7124700" cy="4114800"/>
          </a:xfrm>
          <a:prstGeom prst="rect">
            <a:avLst/>
          </a:prstGeom>
          <a:ln w="19050">
            <a:solidFill>
              <a:srgbClr val="1295D8"/>
            </a:solidFill>
          </a:ln>
        </p:spPr>
      </p:pic>
    </p:spTree>
    <p:extLst>
      <p:ext uri="{BB962C8B-B14F-4D97-AF65-F5344CB8AC3E}">
        <p14:creationId xmlns:p14="http://schemas.microsoft.com/office/powerpoint/2010/main" val="349873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2111</Words>
  <Application>Microsoft Office PowerPoint</Application>
  <PresentationFormat>Widescreen</PresentationFormat>
  <Paragraphs>317</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 Unicode MS</vt:lpstr>
      <vt:lpstr>Arial</vt:lpstr>
      <vt:lpstr>Calibri</vt:lpstr>
      <vt:lpstr>Calibri Light</vt:lpstr>
      <vt:lpstr>Comic Sans MS</vt:lpstr>
      <vt:lpstr>Kievit Offc Pro Medium</vt:lpstr>
      <vt:lpstr>Symbol</vt:lpstr>
      <vt:lpstr>Tahoma</vt:lpstr>
      <vt:lpstr>Wingdings</vt:lpstr>
      <vt:lpstr>Wingdings 2</vt:lpstr>
      <vt:lpstr>Office Theme</vt:lpstr>
      <vt:lpstr>PowerPoint Presentation</vt:lpstr>
      <vt:lpstr>PowerPoint Presentation</vt:lpstr>
      <vt:lpstr>PowerPoint Presentation</vt:lpstr>
      <vt:lpstr>Fresno/Madera MCP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Inactivity</vt:lpstr>
      <vt:lpstr>PE in California</vt:lpstr>
      <vt:lpstr>Better Physical Fitness = Better Test Scores</vt:lpstr>
      <vt:lpstr>Better Physical Fitness = Better Attendance</vt:lpstr>
      <vt:lpstr>Exercise and Brain Activity</vt:lpstr>
      <vt:lpstr>PowerPoint Presentation</vt:lpstr>
      <vt:lpstr>PowerPoint Presentation</vt:lpstr>
      <vt:lpstr>PowerPoint Presentation</vt:lpstr>
      <vt:lpstr>Hit the Track- Let’s try some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Explore your CATCH box</vt:lpstr>
      <vt:lpstr>Physical Activity Demo 2</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Punzalan;Austin Cantrell</dc:creator>
  <cp:lastModifiedBy>Stephanie Sharp</cp:lastModifiedBy>
  <cp:revision>46</cp:revision>
  <cp:lastPrinted>2017-11-07T17:34:41Z</cp:lastPrinted>
  <dcterms:created xsi:type="dcterms:W3CDTF">2016-08-22T19:06:37Z</dcterms:created>
  <dcterms:modified xsi:type="dcterms:W3CDTF">2017-11-13T22:02:36Z</dcterms:modified>
</cp:coreProperties>
</file>