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37"/>
  </p:notesMasterIdLst>
  <p:handoutMasterIdLst>
    <p:handoutMasterId r:id="rId38"/>
  </p:handoutMasterIdLst>
  <p:sldIdLst>
    <p:sldId id="259" r:id="rId3"/>
    <p:sldId id="262" r:id="rId4"/>
    <p:sldId id="266" r:id="rId5"/>
    <p:sldId id="267" r:id="rId6"/>
    <p:sldId id="268" r:id="rId7"/>
    <p:sldId id="257" r:id="rId8"/>
    <p:sldId id="263" r:id="rId9"/>
    <p:sldId id="261" r:id="rId10"/>
    <p:sldId id="265" r:id="rId11"/>
    <p:sldId id="264" r:id="rId12"/>
    <p:sldId id="269" r:id="rId13"/>
    <p:sldId id="286" r:id="rId14"/>
    <p:sldId id="292" r:id="rId15"/>
    <p:sldId id="270" r:id="rId16"/>
    <p:sldId id="271" r:id="rId17"/>
    <p:sldId id="272" r:id="rId18"/>
    <p:sldId id="281" r:id="rId19"/>
    <p:sldId id="291" r:id="rId20"/>
    <p:sldId id="273" r:id="rId21"/>
    <p:sldId id="274" r:id="rId22"/>
    <p:sldId id="275" r:id="rId23"/>
    <p:sldId id="277" r:id="rId24"/>
    <p:sldId id="276" r:id="rId25"/>
    <p:sldId id="278" r:id="rId26"/>
    <p:sldId id="279" r:id="rId27"/>
    <p:sldId id="280" r:id="rId28"/>
    <p:sldId id="288" r:id="rId29"/>
    <p:sldId id="289" r:id="rId30"/>
    <p:sldId id="290" r:id="rId31"/>
    <p:sldId id="287" r:id="rId32"/>
    <p:sldId id="282" r:id="rId33"/>
    <p:sldId id="283" r:id="rId34"/>
    <p:sldId id="284" r:id="rId35"/>
    <p:sldId id="285"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811" autoAdjust="0"/>
  </p:normalViewPr>
  <p:slideViewPr>
    <p:cSldViewPr snapToGrid="0" snapToObjects="1">
      <p:cViewPr varScale="1">
        <p:scale>
          <a:sx n="87" d="100"/>
          <a:sy n="87" d="100"/>
        </p:scale>
        <p:origin x="2226" y="84"/>
      </p:cViewPr>
      <p:guideLst>
        <p:guide orient="horz" pos="2160"/>
        <p:guide pos="2880"/>
      </p:guideLst>
    </p:cSldViewPr>
  </p:slideViewPr>
  <p:outlineViewPr>
    <p:cViewPr>
      <p:scale>
        <a:sx n="33" d="100"/>
        <a:sy n="33" d="100"/>
      </p:scale>
      <p:origin x="0" y="-1530"/>
    </p:cViewPr>
  </p:outlineViewPr>
  <p:notesTextViewPr>
    <p:cViewPr>
      <p:scale>
        <a:sx n="100" d="100"/>
        <a:sy n="100" d="100"/>
      </p:scale>
      <p:origin x="0" y="0"/>
    </p:cViewPr>
  </p:notesTextViewPr>
  <p:sorterViewPr>
    <p:cViewPr>
      <p:scale>
        <a:sx n="100" d="100"/>
        <a:sy n="100" d="100"/>
      </p:scale>
      <p:origin x="0" y="-2964"/>
    </p:cViewPr>
  </p:sorterViewPr>
  <p:notesViewPr>
    <p:cSldViewPr snapToGrid="0" snapToObjects="1">
      <p:cViewPr varScale="1">
        <p:scale>
          <a:sx n="70" d="100"/>
          <a:sy n="70" d="100"/>
        </p:scale>
        <p:origin x="26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11BB3A-FF8A-47A5-9E8D-2823DF8019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70D35F-CD5C-45FF-A4FD-660D09775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36F3C1-31C5-41F2-8EFB-893B04928AC8}" type="datetimeFigureOut">
              <a:rPr lang="en-US" smtClean="0"/>
              <a:t>2/4/2020</a:t>
            </a:fld>
            <a:endParaRPr lang="en-US"/>
          </a:p>
        </p:txBody>
      </p:sp>
      <p:sp>
        <p:nvSpPr>
          <p:cNvPr id="4" name="Footer Placeholder 3">
            <a:extLst>
              <a:ext uri="{FF2B5EF4-FFF2-40B4-BE49-F238E27FC236}">
                <a16:creationId xmlns:a16="http://schemas.microsoft.com/office/drawing/2014/main" id="{0CEB016C-2C08-4D1A-98ED-FDB0FF0DD6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4856CB-2141-42D2-AB85-BA2F80A4A1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B9473E-D2B1-4E69-93A9-281B3F4EBFA8}" type="slidenum">
              <a:rPr lang="en-US" smtClean="0"/>
              <a:t>‹#›</a:t>
            </a:fld>
            <a:endParaRPr lang="en-US"/>
          </a:p>
        </p:txBody>
      </p:sp>
    </p:spTree>
    <p:extLst>
      <p:ext uri="{BB962C8B-B14F-4D97-AF65-F5344CB8AC3E}">
        <p14:creationId xmlns:p14="http://schemas.microsoft.com/office/powerpoint/2010/main" val="116220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23A00-35B5-E445-973C-D203B6EDBEE8}" type="datetimeFigureOut">
              <a:rPr lang="en-US" smtClean="0"/>
              <a:t>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DB2B2-0D54-6848-BD21-996B47442D5F}" type="slidenum">
              <a:rPr lang="en-US" smtClean="0"/>
              <a:t>‹#›</a:t>
            </a:fld>
            <a:endParaRPr lang="en-US"/>
          </a:p>
        </p:txBody>
      </p:sp>
    </p:spTree>
    <p:extLst>
      <p:ext uri="{BB962C8B-B14F-4D97-AF65-F5344CB8AC3E}">
        <p14:creationId xmlns:p14="http://schemas.microsoft.com/office/powerpoint/2010/main" val="159884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istia.com/library/editing-your-business-video"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istia.com/blog/imovie-editing-tip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istia.com/library/editing-your-business-video"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istia.com/blog/imovie-editing-tip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gr.com/2016/09/07/iphone-7-vs-iphone-7-plus-camera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bgr.com/2016/11/17/iphone-8-specs-dual-optical-image-stabiliza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1</a:t>
            </a:fld>
            <a:endParaRPr lang="en-US"/>
          </a:p>
        </p:txBody>
      </p:sp>
    </p:spTree>
    <p:extLst>
      <p:ext uri="{BB962C8B-B14F-4D97-AF65-F5344CB8AC3E}">
        <p14:creationId xmlns:p14="http://schemas.microsoft.com/office/powerpoint/2010/main" val="14839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mn-lt"/>
                <a:ea typeface="+mn-ea"/>
                <a:cs typeface="+mn-cs"/>
              </a:rPr>
              <a:t>AUTO EXPOSURE / AUTO FOCUS: </a:t>
            </a:r>
            <a:r>
              <a:rPr lang="en-US" sz="1400" b="0" i="0" kern="1200" dirty="0">
                <a:solidFill>
                  <a:schemeClr val="tx1"/>
                </a:solidFill>
                <a:effectLst/>
                <a:latin typeface="+mn-lt"/>
                <a:ea typeface="+mn-ea"/>
                <a:cs typeface="+mn-cs"/>
              </a:rPr>
              <a:t>If you want to lock your exposure, tap and hold where you want to focus until the yellow focus/exposure square pulsates and "AE/AF LOCK" appears on your screen. From there you can adjust the exposure and the iPhone will hold these settings until you touch the screen again</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10</a:t>
            </a:fld>
            <a:endParaRPr lang="en-US"/>
          </a:p>
        </p:txBody>
      </p:sp>
    </p:spTree>
    <p:extLst>
      <p:ext uri="{BB962C8B-B14F-4D97-AF65-F5344CB8AC3E}">
        <p14:creationId xmlns:p14="http://schemas.microsoft.com/office/powerpoint/2010/main" val="177050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Led light: </a:t>
            </a:r>
            <a:r>
              <a:rPr lang="en-US" sz="1200" b="0" i="0" kern="1200" dirty="0">
                <a:solidFill>
                  <a:schemeClr val="tx1"/>
                </a:solidFill>
                <a:effectLst/>
                <a:latin typeface="+mn-lt"/>
                <a:ea typeface="+mn-ea"/>
                <a:cs typeface="+mn-cs"/>
              </a:rPr>
              <a:t>Make sure that if you’re shooting an interview, you let the natural light from the window fill in the scene for you. </a:t>
            </a:r>
          </a:p>
          <a:p>
            <a:r>
              <a:rPr lang="en-US" sz="1200" b="0" i="0" kern="1200" dirty="0">
                <a:solidFill>
                  <a:schemeClr val="tx1"/>
                </a:solidFill>
                <a:effectLst/>
                <a:latin typeface="+mn-lt"/>
                <a:ea typeface="+mn-ea"/>
                <a:cs typeface="+mn-cs"/>
              </a:rPr>
              <a:t>Avoid backlit scenes, it</a:t>
            </a:r>
            <a:r>
              <a:rPr lang="en-US" sz="1200" b="0" i="0" kern="1200" baseline="0" dirty="0">
                <a:solidFill>
                  <a:schemeClr val="tx1"/>
                </a:solidFill>
                <a:effectLst/>
                <a:latin typeface="+mn-lt"/>
                <a:ea typeface="+mn-ea"/>
                <a:cs typeface="+mn-cs"/>
              </a:rPr>
              <a:t> means </a:t>
            </a:r>
            <a:r>
              <a:rPr lang="en-US" sz="1200" b="0" i="0" kern="1200" dirty="0">
                <a:solidFill>
                  <a:schemeClr val="tx1"/>
                </a:solidFill>
                <a:effectLst/>
                <a:latin typeface="+mn-lt"/>
                <a:ea typeface="+mn-ea"/>
                <a:cs typeface="+mn-cs"/>
              </a:rPr>
              <a:t>shooting your subject against a bright window behind them. If you do, you’ll end up with the familiar silhouette you may have seen in videos of witnesses who don’t want their identity revealed. So avoid that, unless you’re actually filming an anonymous source.</a:t>
            </a:r>
          </a:p>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11</a:t>
            </a:fld>
            <a:endParaRPr lang="en-US"/>
          </a:p>
        </p:txBody>
      </p:sp>
    </p:spTree>
    <p:extLst>
      <p:ext uri="{BB962C8B-B14F-4D97-AF65-F5344CB8AC3E}">
        <p14:creationId xmlns:p14="http://schemas.microsoft.com/office/powerpoint/2010/main" val="189797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Make sure that if you’re shooting an interview, you let the natural light from the window fill in the scene for you. </a:t>
            </a:r>
          </a:p>
          <a:p>
            <a:r>
              <a:rPr lang="en-US" sz="1400" b="0" i="0" kern="1200" dirty="0">
                <a:solidFill>
                  <a:schemeClr val="tx1"/>
                </a:solidFill>
                <a:effectLst/>
                <a:latin typeface="+mn-lt"/>
                <a:ea typeface="+mn-ea"/>
                <a:cs typeface="+mn-cs"/>
              </a:rPr>
              <a:t>Avoid backlit scenes, it</a:t>
            </a:r>
            <a:r>
              <a:rPr lang="en-US" sz="1400" b="0" i="0" kern="1200" baseline="0" dirty="0">
                <a:solidFill>
                  <a:schemeClr val="tx1"/>
                </a:solidFill>
                <a:effectLst/>
                <a:latin typeface="+mn-lt"/>
                <a:ea typeface="+mn-ea"/>
                <a:cs typeface="+mn-cs"/>
              </a:rPr>
              <a:t> means </a:t>
            </a:r>
            <a:r>
              <a:rPr lang="en-US" sz="1400" b="0" i="0" kern="1200" dirty="0">
                <a:solidFill>
                  <a:schemeClr val="tx1"/>
                </a:solidFill>
                <a:effectLst/>
                <a:latin typeface="+mn-lt"/>
                <a:ea typeface="+mn-ea"/>
                <a:cs typeface="+mn-cs"/>
              </a:rPr>
              <a:t>shooting your subject against a bright window behind them. If you do, you’ll end up with the familiar silhouette you may have seen in videos of witnesses who don’t want their identity revealed. So avoid that, unless you’re actually filming an anonymous source.</a:t>
            </a:r>
          </a:p>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12</a:t>
            </a:fld>
            <a:endParaRPr lang="en-US"/>
          </a:p>
        </p:txBody>
      </p:sp>
    </p:spTree>
    <p:extLst>
      <p:ext uri="{BB962C8B-B14F-4D97-AF65-F5344CB8AC3E}">
        <p14:creationId xmlns:p14="http://schemas.microsoft.com/office/powerpoint/2010/main" val="126357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13</a:t>
            </a:fld>
            <a:endParaRPr lang="en-US"/>
          </a:p>
        </p:txBody>
      </p:sp>
    </p:spTree>
    <p:extLst>
      <p:ext uri="{BB962C8B-B14F-4D97-AF65-F5344CB8AC3E}">
        <p14:creationId xmlns:p14="http://schemas.microsoft.com/office/powerpoint/2010/main" val="23645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lining up important parts of your subject on thirds can make your compositions more interesting. This is called the rule of thirds. Imagine drawing a tic-tac-toe grid on your phone screen and aligning your image on the intersection of those lines.</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14</a:t>
            </a:fld>
            <a:endParaRPr lang="en-US"/>
          </a:p>
        </p:txBody>
      </p:sp>
    </p:spTree>
    <p:extLst>
      <p:ext uri="{BB962C8B-B14F-4D97-AF65-F5344CB8AC3E}">
        <p14:creationId xmlns:p14="http://schemas.microsoft.com/office/powerpoint/2010/main" val="25195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Notice how the primary subject in the image is positioned where two of the four points (which are known as the “anchor points”) intersect? This technique is used to draw the eye toward the main points of interest in the shot. The viewer’s eye will naturally gravitate towards the top-left anchor point, and many people will spend longer dwelling on this area than other parts of the shot, making it a logical point at which to position the main area of interest in your shot – in this example, the face of the subject.</a:t>
            </a:r>
            <a:r>
              <a:rPr lang="en-US" sz="1400" b="0" i="0"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This is a pretty standard composition using the Rule of Thirds, and although it might not seem that remarkable, composing your shot in this way makes it easier for the eye to “read” and results in a much more aesthetically pleasing shot overall. Your audience probably won’t even notice the composition of the shot, because it just “works.”</a:t>
            </a:r>
          </a:p>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15</a:t>
            </a:fld>
            <a:endParaRPr lang="en-US"/>
          </a:p>
        </p:txBody>
      </p:sp>
    </p:spTree>
    <p:extLst>
      <p:ext uri="{BB962C8B-B14F-4D97-AF65-F5344CB8AC3E}">
        <p14:creationId xmlns:p14="http://schemas.microsoft.com/office/powerpoint/2010/main" val="89351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Wherever you’re shooting, ensure that your primary light source is even and consistent. If you shoot indoors, avoid rooms with windows. If this isn’t possible, position your subject sufficiently far from the windows to avoid the daylight interfering with your shot</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16</a:t>
            </a:fld>
            <a:endParaRPr lang="en-US"/>
          </a:p>
        </p:txBody>
      </p:sp>
    </p:spTree>
    <p:extLst>
      <p:ext uri="{BB962C8B-B14F-4D97-AF65-F5344CB8AC3E}">
        <p14:creationId xmlns:p14="http://schemas.microsoft.com/office/powerpoint/2010/main" val="98278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Wherever you’re shooting, ensure that your primary light source is even and consistent. If you shoot indoors, avoid rooms with windows. If this isn’t possible, position your subject sufficiently far from the windows to avoid the daylight interfering with your shot</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17</a:t>
            </a:fld>
            <a:endParaRPr lang="en-US"/>
          </a:p>
        </p:txBody>
      </p:sp>
    </p:spTree>
    <p:extLst>
      <p:ext uri="{BB962C8B-B14F-4D97-AF65-F5344CB8AC3E}">
        <p14:creationId xmlns:p14="http://schemas.microsoft.com/office/powerpoint/2010/main" val="141652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Balancing the left and right sides normally gives off a feeling of harmony, and an unbalanced frame one of tension. While going counter to the rule of thirds, sometimes completely symmetrical framing with the object of interest in the exact center can be used extremely effectively.</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18</a:t>
            </a:fld>
            <a:endParaRPr lang="en-US"/>
          </a:p>
        </p:txBody>
      </p:sp>
    </p:spTree>
    <p:extLst>
      <p:ext uri="{BB962C8B-B14F-4D97-AF65-F5344CB8AC3E}">
        <p14:creationId xmlns:p14="http://schemas.microsoft.com/office/powerpoint/2010/main" val="165427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19</a:t>
            </a:fld>
            <a:endParaRPr lang="en-US"/>
          </a:p>
        </p:txBody>
      </p:sp>
    </p:spTree>
    <p:extLst>
      <p:ext uri="{BB962C8B-B14F-4D97-AF65-F5344CB8AC3E}">
        <p14:creationId xmlns:p14="http://schemas.microsoft.com/office/powerpoint/2010/main" val="194297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0DB2B2-0D54-6848-BD21-996B47442D5F}" type="slidenum">
              <a:rPr lang="en-US" smtClean="0"/>
              <a:t>2</a:t>
            </a:fld>
            <a:endParaRPr lang="en-US"/>
          </a:p>
        </p:txBody>
      </p:sp>
    </p:spTree>
    <p:extLst>
      <p:ext uri="{BB962C8B-B14F-4D97-AF65-F5344CB8AC3E}">
        <p14:creationId xmlns:p14="http://schemas.microsoft.com/office/powerpoint/2010/main" val="35619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Make sure all your presenters or subjects know what’s expected of them beforehand to minimize mistakes or wasted time on the day of the shoot to avoid anxiety try to avoid having your presenters memorize pages upon pages of script</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20</a:t>
            </a:fld>
            <a:endParaRPr lang="en-US"/>
          </a:p>
        </p:txBody>
      </p:sp>
    </p:spTree>
    <p:extLst>
      <p:ext uri="{BB962C8B-B14F-4D97-AF65-F5344CB8AC3E}">
        <p14:creationId xmlns:p14="http://schemas.microsoft.com/office/powerpoint/2010/main" val="1803254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B-roll is essentially any footage that isn’t of your primary subject.</a:t>
            </a:r>
            <a:r>
              <a:rPr lang="en-US" sz="1400" b="0" i="0"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Whatever footage you need, figure it out during the pre-production phase to avoid situations in which you need footage you don’t have. Remember – there’s no such thing as too much B-roll.</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21</a:t>
            </a:fld>
            <a:endParaRPr lang="en-US"/>
          </a:p>
        </p:txBody>
      </p:sp>
    </p:spTree>
    <p:extLst>
      <p:ext uri="{BB962C8B-B14F-4D97-AF65-F5344CB8AC3E}">
        <p14:creationId xmlns:p14="http://schemas.microsoft.com/office/powerpoint/2010/main" val="1068391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Wide shot , </a:t>
            </a:r>
            <a:r>
              <a:rPr lang="en-US" sz="1400" b="0" i="0" kern="1200" dirty="0">
                <a:solidFill>
                  <a:schemeClr val="tx1"/>
                </a:solidFill>
                <a:effectLst/>
                <a:latin typeface="+mn-lt"/>
                <a:ea typeface="+mn-ea"/>
                <a:cs typeface="+mn-cs"/>
              </a:rPr>
              <a:t>typically shows the entire object or human figure and is usually intended to place it in some relation to its surroundings.</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22</a:t>
            </a:fld>
            <a:endParaRPr lang="en-US"/>
          </a:p>
        </p:txBody>
      </p:sp>
    </p:spTree>
    <p:extLst>
      <p:ext uri="{BB962C8B-B14F-4D97-AF65-F5344CB8AC3E}">
        <p14:creationId xmlns:p14="http://schemas.microsoft.com/office/powerpoint/2010/main" val="175373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mn-lt"/>
                <a:ea typeface="+mn-ea"/>
                <a:cs typeface="+mn-cs"/>
              </a:rPr>
              <a:t>Medium shots</a:t>
            </a:r>
            <a:r>
              <a:rPr lang="en-US" sz="1400" b="0" i="0" kern="1200" dirty="0">
                <a:solidFill>
                  <a:schemeClr val="tx1"/>
                </a:solidFill>
                <a:effectLst/>
                <a:latin typeface="+mn-lt"/>
                <a:ea typeface="+mn-ea"/>
                <a:cs typeface="+mn-cs"/>
              </a:rPr>
              <a:t> are also </a:t>
            </a:r>
            <a:r>
              <a:rPr lang="en-US" sz="1400" b="1" i="0" kern="1200" dirty="0">
                <a:solidFill>
                  <a:schemeClr val="tx1"/>
                </a:solidFill>
                <a:effectLst/>
                <a:latin typeface="+mn-lt"/>
                <a:ea typeface="+mn-ea"/>
                <a:cs typeface="+mn-cs"/>
              </a:rPr>
              <a:t>used</a:t>
            </a:r>
            <a:r>
              <a:rPr lang="en-US" sz="1400" b="0" i="0" kern="1200" dirty="0">
                <a:solidFill>
                  <a:schemeClr val="tx1"/>
                </a:solidFill>
                <a:effectLst/>
                <a:latin typeface="+mn-lt"/>
                <a:ea typeface="+mn-ea"/>
                <a:cs typeface="+mn-cs"/>
              </a:rPr>
              <a:t> when the subject in the </a:t>
            </a:r>
            <a:r>
              <a:rPr lang="en-US" sz="1400" b="1" i="0" kern="1200" dirty="0">
                <a:solidFill>
                  <a:schemeClr val="tx1"/>
                </a:solidFill>
                <a:effectLst/>
                <a:latin typeface="+mn-lt"/>
                <a:ea typeface="+mn-ea"/>
                <a:cs typeface="+mn-cs"/>
              </a:rPr>
              <a:t>shot</a:t>
            </a:r>
            <a:r>
              <a:rPr lang="en-US" sz="1400" b="0" i="0" kern="1200" dirty="0">
                <a:solidFill>
                  <a:schemeClr val="tx1"/>
                </a:solidFill>
                <a:effectLst/>
                <a:latin typeface="+mn-lt"/>
                <a:ea typeface="+mn-ea"/>
                <a:cs typeface="+mn-cs"/>
              </a:rPr>
              <a:t> is delivering information, such as news presenters. It is also </a:t>
            </a:r>
            <a:r>
              <a:rPr lang="en-US" sz="1400" b="1" i="0" kern="1200" dirty="0">
                <a:solidFill>
                  <a:schemeClr val="tx1"/>
                </a:solidFill>
                <a:effectLst/>
                <a:latin typeface="+mn-lt"/>
                <a:ea typeface="+mn-ea"/>
                <a:cs typeface="+mn-cs"/>
              </a:rPr>
              <a:t>used</a:t>
            </a:r>
            <a:r>
              <a:rPr lang="en-US" sz="1400" b="0" i="0" kern="1200" dirty="0">
                <a:solidFill>
                  <a:schemeClr val="tx1"/>
                </a:solidFill>
                <a:effectLst/>
                <a:latin typeface="+mn-lt"/>
                <a:ea typeface="+mn-ea"/>
                <a:cs typeface="+mn-cs"/>
              </a:rPr>
              <a:t> in interviews. It is the most common </a:t>
            </a:r>
            <a:r>
              <a:rPr lang="en-US" sz="1400" b="1" i="0" kern="1200" dirty="0">
                <a:solidFill>
                  <a:schemeClr val="tx1"/>
                </a:solidFill>
                <a:effectLst/>
                <a:latin typeface="+mn-lt"/>
                <a:ea typeface="+mn-ea"/>
                <a:cs typeface="+mn-cs"/>
              </a:rPr>
              <a:t>shot</a:t>
            </a:r>
            <a:r>
              <a:rPr lang="en-US" sz="1400" b="0" i="0" kern="1200" dirty="0">
                <a:solidFill>
                  <a:schemeClr val="tx1"/>
                </a:solidFill>
                <a:effectLst/>
                <a:latin typeface="+mn-lt"/>
                <a:ea typeface="+mn-ea"/>
                <a:cs typeface="+mn-cs"/>
              </a:rPr>
              <a:t> in movies, and it usually follows the first establishing </a:t>
            </a:r>
            <a:r>
              <a:rPr lang="en-US" sz="1400" b="1" i="0" kern="1200" dirty="0">
                <a:solidFill>
                  <a:schemeClr val="tx1"/>
                </a:solidFill>
                <a:effectLst/>
                <a:latin typeface="+mn-lt"/>
                <a:ea typeface="+mn-ea"/>
                <a:cs typeface="+mn-cs"/>
              </a:rPr>
              <a:t>shots</a:t>
            </a:r>
            <a:r>
              <a:rPr lang="en-US" sz="1400" b="0" i="0" kern="1200" dirty="0">
                <a:solidFill>
                  <a:schemeClr val="tx1"/>
                </a:solidFill>
                <a:effectLst/>
                <a:latin typeface="+mn-lt"/>
                <a:ea typeface="+mn-ea"/>
                <a:cs typeface="+mn-cs"/>
              </a:rPr>
              <a:t> of a new scene or location</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23</a:t>
            </a:fld>
            <a:endParaRPr lang="en-US"/>
          </a:p>
        </p:txBody>
      </p:sp>
    </p:spTree>
    <p:extLst>
      <p:ext uri="{BB962C8B-B14F-4D97-AF65-F5344CB8AC3E}">
        <p14:creationId xmlns:p14="http://schemas.microsoft.com/office/powerpoint/2010/main" val="833898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a:t>
            </a:r>
            <a:r>
              <a:rPr lang="en-US" sz="1400" b="1" dirty="0"/>
              <a:t>close-up</a:t>
            </a:r>
            <a:r>
              <a:rPr lang="en-US" sz="1400" dirty="0"/>
              <a:t> or </a:t>
            </a:r>
            <a:r>
              <a:rPr lang="en-US" sz="1400" b="1" dirty="0"/>
              <a:t>closeup</a:t>
            </a:r>
            <a:r>
              <a:rPr lang="en-US" sz="1400" dirty="0"/>
              <a:t> in filmmaking, television production, still photography and the comic strip medium is a type of </a:t>
            </a:r>
            <a:r>
              <a:rPr lang="en-US" sz="1400" b="1" dirty="0"/>
              <a:t>shot</a:t>
            </a:r>
            <a:r>
              <a:rPr lang="en-US" sz="1400" dirty="0"/>
              <a:t>, which tightly frames a person or an object. Close-ups are one of the standard </a:t>
            </a:r>
            <a:r>
              <a:rPr lang="en-US" sz="1400" b="1" dirty="0"/>
              <a:t>shots</a:t>
            </a:r>
            <a:r>
              <a:rPr lang="en-US" sz="1400" dirty="0"/>
              <a:t> used regularly with medium </a:t>
            </a:r>
            <a:r>
              <a:rPr lang="en-US" sz="1400" b="1" dirty="0"/>
              <a:t>shots</a:t>
            </a:r>
            <a:r>
              <a:rPr lang="en-US" sz="1400" dirty="0"/>
              <a:t> and long</a:t>
            </a:r>
            <a:r>
              <a:rPr lang="en-US" sz="1400" b="1" dirty="0"/>
              <a:t>shots</a:t>
            </a:r>
            <a:r>
              <a:rPr lang="en-US" sz="1400" dirty="0"/>
              <a:t> (cinematic techniques).</a:t>
            </a:r>
          </a:p>
        </p:txBody>
      </p:sp>
      <p:sp>
        <p:nvSpPr>
          <p:cNvPr id="4" name="Slide Number Placeholder 3"/>
          <p:cNvSpPr>
            <a:spLocks noGrp="1"/>
          </p:cNvSpPr>
          <p:nvPr>
            <p:ph type="sldNum" sz="quarter" idx="10"/>
          </p:nvPr>
        </p:nvSpPr>
        <p:spPr/>
        <p:txBody>
          <a:bodyPr/>
          <a:lstStyle/>
          <a:p>
            <a:fld id="{1A0DB2B2-0D54-6848-BD21-996B47442D5F}" type="slidenum">
              <a:rPr lang="en-US" smtClean="0"/>
              <a:t>24</a:t>
            </a:fld>
            <a:endParaRPr lang="en-US"/>
          </a:p>
        </p:txBody>
      </p:sp>
    </p:spTree>
    <p:extLst>
      <p:ext uri="{BB962C8B-B14F-4D97-AF65-F5344CB8AC3E}">
        <p14:creationId xmlns:p14="http://schemas.microsoft.com/office/powerpoint/2010/main" val="44450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Extreme Close Up</a:t>
            </a:r>
            <a:r>
              <a:rPr lang="en-US" sz="1400" dirty="0"/>
              <a:t> ("ECU" or "XCU"):  The </a:t>
            </a:r>
            <a:r>
              <a:rPr lang="en-US" sz="1400" b="1" dirty="0"/>
              <a:t>shot</a:t>
            </a:r>
            <a:r>
              <a:rPr lang="en-US" sz="1400" dirty="0"/>
              <a:t> is so tight that only a detail of the subject, such as someone's eyes, can be seen. Lean-In: when the juxtaposition of shots in a sequence, usually in a scene of dialogue, starts with medium or long shots, for example, and ends with </a:t>
            </a:r>
            <a:r>
              <a:rPr lang="en-US" sz="1400" b="1" dirty="0"/>
              <a:t>close</a:t>
            </a:r>
            <a:r>
              <a:rPr lang="en-US" sz="1400" dirty="0"/>
              <a:t>-ups.</a:t>
            </a:r>
          </a:p>
        </p:txBody>
      </p:sp>
      <p:sp>
        <p:nvSpPr>
          <p:cNvPr id="4" name="Slide Number Placeholder 3"/>
          <p:cNvSpPr>
            <a:spLocks noGrp="1"/>
          </p:cNvSpPr>
          <p:nvPr>
            <p:ph type="sldNum" sz="quarter" idx="10"/>
          </p:nvPr>
        </p:nvSpPr>
        <p:spPr/>
        <p:txBody>
          <a:bodyPr/>
          <a:lstStyle/>
          <a:p>
            <a:fld id="{1A0DB2B2-0D54-6848-BD21-996B47442D5F}" type="slidenum">
              <a:rPr lang="en-US" smtClean="0"/>
              <a:t>25</a:t>
            </a:fld>
            <a:endParaRPr lang="en-US"/>
          </a:p>
        </p:txBody>
      </p:sp>
    </p:spTree>
    <p:extLst>
      <p:ext uri="{BB962C8B-B14F-4D97-AF65-F5344CB8AC3E}">
        <p14:creationId xmlns:p14="http://schemas.microsoft.com/office/powerpoint/2010/main" val="1689121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film and video, a </a:t>
            </a:r>
            <a:r>
              <a:rPr lang="en-US" sz="1400" b="1" dirty="0"/>
              <a:t>cutaway shot</a:t>
            </a:r>
            <a:r>
              <a:rPr lang="en-US" sz="1400" dirty="0"/>
              <a:t> is the interruption of a continuously filmed action by inserting a view of something else. It is usually, although not always, followed by a cut back to the first </a:t>
            </a:r>
            <a:r>
              <a:rPr lang="en-US" sz="1400" b="1" dirty="0"/>
              <a:t>shot</a:t>
            </a:r>
            <a:r>
              <a:rPr lang="en-US" sz="1400" dirty="0"/>
              <a:t>, when the </a:t>
            </a:r>
            <a:r>
              <a:rPr lang="en-US" sz="1400" b="1" dirty="0"/>
              <a:t>cutaway</a:t>
            </a:r>
            <a:r>
              <a:rPr lang="en-US" sz="1400" dirty="0"/>
              <a:t> avoids a jump cut.</a:t>
            </a:r>
          </a:p>
        </p:txBody>
      </p:sp>
      <p:sp>
        <p:nvSpPr>
          <p:cNvPr id="4" name="Slide Number Placeholder 3"/>
          <p:cNvSpPr>
            <a:spLocks noGrp="1"/>
          </p:cNvSpPr>
          <p:nvPr>
            <p:ph type="sldNum" sz="quarter" idx="10"/>
          </p:nvPr>
        </p:nvSpPr>
        <p:spPr/>
        <p:txBody>
          <a:bodyPr/>
          <a:lstStyle/>
          <a:p>
            <a:fld id="{1A0DB2B2-0D54-6848-BD21-996B47442D5F}" type="slidenum">
              <a:rPr lang="en-US" smtClean="0"/>
              <a:t>26</a:t>
            </a:fld>
            <a:endParaRPr lang="en-US"/>
          </a:p>
        </p:txBody>
      </p:sp>
    </p:spTree>
    <p:extLst>
      <p:ext uri="{BB962C8B-B14F-4D97-AF65-F5344CB8AC3E}">
        <p14:creationId xmlns:p14="http://schemas.microsoft.com/office/powerpoint/2010/main" val="792343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B-roll is essentially any footage that isn’t of your primary subject.</a:t>
            </a:r>
            <a:r>
              <a:rPr lang="en-US" sz="1400" b="0" i="0"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Whatever footage you need, figure it out during the pre-production phase to avoid situations in which you need footage you don’t have. Remember – there’s no such thing as too much B-roll.</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27</a:t>
            </a:fld>
            <a:endParaRPr lang="en-US"/>
          </a:p>
        </p:txBody>
      </p:sp>
    </p:spTree>
    <p:extLst>
      <p:ext uri="{BB962C8B-B14F-4D97-AF65-F5344CB8AC3E}">
        <p14:creationId xmlns:p14="http://schemas.microsoft.com/office/powerpoint/2010/main" val="3578247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A </a:t>
            </a:r>
            <a:r>
              <a:rPr lang="en-US" sz="1400" b="1" i="0" kern="1200" dirty="0">
                <a:solidFill>
                  <a:schemeClr val="tx1"/>
                </a:solidFill>
                <a:effectLst/>
                <a:latin typeface="+mn-lt"/>
                <a:ea typeface="+mn-ea"/>
                <a:cs typeface="+mn-cs"/>
              </a:rPr>
              <a:t>two shot</a:t>
            </a:r>
            <a:r>
              <a:rPr lang="en-US" sz="1400" b="0" i="0" kern="1200" dirty="0">
                <a:solidFill>
                  <a:schemeClr val="tx1"/>
                </a:solidFill>
                <a:effectLst/>
                <a:latin typeface="+mn-lt"/>
                <a:ea typeface="+mn-ea"/>
                <a:cs typeface="+mn-cs"/>
              </a:rPr>
              <a:t> is a type of </a:t>
            </a:r>
            <a:r>
              <a:rPr lang="en-US" sz="1400" b="1" i="0" kern="1200" dirty="0">
                <a:solidFill>
                  <a:schemeClr val="tx1"/>
                </a:solidFill>
                <a:effectLst/>
                <a:latin typeface="+mn-lt"/>
                <a:ea typeface="+mn-ea"/>
                <a:cs typeface="+mn-cs"/>
              </a:rPr>
              <a:t>shot</a:t>
            </a:r>
            <a:r>
              <a:rPr lang="en-US" sz="1400" b="0" i="0" kern="1200" dirty="0">
                <a:solidFill>
                  <a:schemeClr val="tx1"/>
                </a:solidFill>
                <a:effectLst/>
                <a:latin typeface="+mn-lt"/>
                <a:ea typeface="+mn-ea"/>
                <a:cs typeface="+mn-cs"/>
              </a:rPr>
              <a:t> in which the frame encompasses a view of </a:t>
            </a:r>
            <a:r>
              <a:rPr lang="en-US" sz="1400" b="1" i="0" kern="1200" dirty="0">
                <a:solidFill>
                  <a:schemeClr val="tx1"/>
                </a:solidFill>
                <a:effectLst/>
                <a:latin typeface="+mn-lt"/>
                <a:ea typeface="+mn-ea"/>
                <a:cs typeface="+mn-cs"/>
              </a:rPr>
              <a:t>two</a:t>
            </a:r>
            <a:r>
              <a:rPr lang="en-US" sz="1400" b="0" i="0" kern="1200" dirty="0">
                <a:solidFill>
                  <a:schemeClr val="tx1"/>
                </a:solidFill>
                <a:effectLst/>
                <a:latin typeface="+mn-lt"/>
                <a:ea typeface="+mn-ea"/>
                <a:cs typeface="+mn-cs"/>
              </a:rPr>
              <a:t> people (the subjects). ... The </a:t>
            </a:r>
            <a:r>
              <a:rPr lang="en-US" sz="1400" b="1" i="0" kern="1200" dirty="0">
                <a:solidFill>
                  <a:schemeClr val="tx1"/>
                </a:solidFill>
                <a:effectLst/>
                <a:latin typeface="+mn-lt"/>
                <a:ea typeface="+mn-ea"/>
                <a:cs typeface="+mn-cs"/>
              </a:rPr>
              <a:t>shots</a:t>
            </a:r>
            <a:r>
              <a:rPr lang="en-US" sz="1400" b="0" i="0" kern="1200" dirty="0">
                <a:solidFill>
                  <a:schemeClr val="tx1"/>
                </a:solidFill>
                <a:effectLst/>
                <a:latin typeface="+mn-lt"/>
                <a:ea typeface="+mn-ea"/>
                <a:cs typeface="+mn-cs"/>
              </a:rPr>
              <a:t> are also used to show the emotional reactions between the subjects. For instance, in the movie Stand By Me, this </a:t>
            </a:r>
            <a:r>
              <a:rPr lang="en-US" sz="1400" b="1" i="0" kern="1200" dirty="0">
                <a:solidFill>
                  <a:schemeClr val="tx1"/>
                </a:solidFill>
                <a:effectLst/>
                <a:latin typeface="+mn-lt"/>
                <a:ea typeface="+mn-ea"/>
                <a:cs typeface="+mn-cs"/>
              </a:rPr>
              <a:t>shot</a:t>
            </a:r>
            <a:r>
              <a:rPr lang="en-US" sz="1400" b="0" i="0" kern="1200" dirty="0">
                <a:solidFill>
                  <a:schemeClr val="tx1"/>
                </a:solidFill>
                <a:effectLst/>
                <a:latin typeface="+mn-lt"/>
                <a:ea typeface="+mn-ea"/>
                <a:cs typeface="+mn-cs"/>
              </a:rPr>
              <a:t> is used multiple times to show these emotions.</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28</a:t>
            </a:fld>
            <a:endParaRPr lang="en-US"/>
          </a:p>
        </p:txBody>
      </p:sp>
    </p:spTree>
    <p:extLst>
      <p:ext uri="{BB962C8B-B14F-4D97-AF65-F5344CB8AC3E}">
        <p14:creationId xmlns:p14="http://schemas.microsoft.com/office/powerpoint/2010/main" val="3388808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Panning is the horizontal movement of a camera as it scans a moving subject.</a:t>
            </a:r>
          </a:p>
          <a:p>
            <a:r>
              <a:rPr lang="en-US" sz="1400" b="0" i="0" kern="1200" dirty="0">
                <a:solidFill>
                  <a:schemeClr val="tx1"/>
                </a:solidFill>
                <a:effectLst/>
                <a:latin typeface="+mn-lt"/>
                <a:ea typeface="+mn-ea"/>
                <a:cs typeface="+mn-cs"/>
              </a:rPr>
              <a:t>And since someone out there who’s mind is permanently blocked to technical jargon, as mine is, there was bound to be a “huh?” or two.  So let me break it down a bit. </a:t>
            </a:r>
          </a:p>
          <a:p>
            <a:r>
              <a:rPr lang="en-US" sz="1400" b="0" i="0" kern="1200" dirty="0">
                <a:solidFill>
                  <a:schemeClr val="tx1"/>
                </a:solidFill>
                <a:effectLst/>
                <a:latin typeface="+mn-lt"/>
                <a:ea typeface="+mn-ea"/>
                <a:cs typeface="+mn-cs"/>
              </a:rPr>
              <a:t>When you pan you’re moving your camera in synchronicity with your subject as it moves parallel to you.  Still a little wordy huh? It’s not as complicated as it sounds.  Shake your head “no.” Go on and do it.  Now cut that in half and pretend like you’re moving you head along with a cheetah as is it flies by and you’ve got the idea. In order to pan successfully your camera has got to follow the subject’s movement and match it’s speed and direction as perfectly as possible.</a:t>
            </a:r>
          </a:p>
          <a:p>
            <a:r>
              <a:rPr lang="en-US" sz="1400" b="0" i="0" kern="1200" dirty="0">
                <a:solidFill>
                  <a:schemeClr val="tx1"/>
                </a:solidFill>
                <a:effectLst/>
                <a:latin typeface="+mn-lt"/>
                <a:ea typeface="+mn-ea"/>
                <a:cs typeface="+mn-cs"/>
              </a:rPr>
              <a:t>.</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29</a:t>
            </a:fld>
            <a:endParaRPr lang="en-US"/>
          </a:p>
        </p:txBody>
      </p:sp>
    </p:spTree>
    <p:extLst>
      <p:ext uri="{BB962C8B-B14F-4D97-AF65-F5344CB8AC3E}">
        <p14:creationId xmlns:p14="http://schemas.microsoft.com/office/powerpoint/2010/main" val="154591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Space</a:t>
            </a:r>
            <a:r>
              <a:rPr lang="en-US" sz="1400" dirty="0"/>
              <a:t>: </a:t>
            </a:r>
            <a:r>
              <a:rPr lang="en-US" sz="1400" b="0" i="0" kern="1200" dirty="0">
                <a:solidFill>
                  <a:schemeClr val="tx1"/>
                </a:solidFill>
                <a:effectLst/>
                <a:latin typeface="+mn-lt"/>
                <a:ea typeface="+mn-ea"/>
                <a:cs typeface="+mn-cs"/>
              </a:rPr>
              <a:t>Before you shoot, make sure you have space on your phone for those new video masterpieces. On an iPhone go into Settings - General - Storage &amp; iCloud Usage. From here you can view how much storage your phone has and what using it.</a:t>
            </a:r>
          </a:p>
        </p:txBody>
      </p:sp>
      <p:sp>
        <p:nvSpPr>
          <p:cNvPr id="4" name="Slide Number Placeholder 3"/>
          <p:cNvSpPr>
            <a:spLocks noGrp="1"/>
          </p:cNvSpPr>
          <p:nvPr>
            <p:ph type="sldNum" sz="quarter" idx="10"/>
          </p:nvPr>
        </p:nvSpPr>
        <p:spPr/>
        <p:txBody>
          <a:bodyPr/>
          <a:lstStyle/>
          <a:p>
            <a:fld id="{1A0DB2B2-0D54-6848-BD21-996B47442D5F}" type="slidenum">
              <a:rPr lang="en-US" smtClean="0"/>
              <a:t>3</a:t>
            </a:fld>
            <a:endParaRPr lang="en-US"/>
          </a:p>
        </p:txBody>
      </p:sp>
    </p:spTree>
    <p:extLst>
      <p:ext uri="{BB962C8B-B14F-4D97-AF65-F5344CB8AC3E}">
        <p14:creationId xmlns:p14="http://schemas.microsoft.com/office/powerpoint/2010/main" val="92672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a:t>
            </a:r>
            <a:r>
              <a:rPr lang="en-US" sz="1400" b="1" dirty="0"/>
              <a:t>point of view shot</a:t>
            </a:r>
            <a:r>
              <a:rPr lang="en-US" sz="1400" dirty="0"/>
              <a:t> (also known as POV </a:t>
            </a:r>
            <a:r>
              <a:rPr lang="en-US" sz="1400" b="1" dirty="0"/>
              <a:t>shot</a:t>
            </a:r>
            <a:r>
              <a:rPr lang="en-US" sz="1400" dirty="0"/>
              <a:t>, First-person </a:t>
            </a:r>
            <a:r>
              <a:rPr lang="en-US" sz="1400" b="1" dirty="0"/>
              <a:t>shot</a:t>
            </a:r>
            <a:r>
              <a:rPr lang="en-US" sz="1400" dirty="0"/>
              <a:t> or a subjective camera) is a short film scene that shows what a character (the subject) is looking at (represented through the camera). ... The technique of POV is one of the foundations of film editing.</a:t>
            </a:r>
          </a:p>
        </p:txBody>
      </p:sp>
      <p:sp>
        <p:nvSpPr>
          <p:cNvPr id="4" name="Slide Number Placeholder 3"/>
          <p:cNvSpPr>
            <a:spLocks noGrp="1"/>
          </p:cNvSpPr>
          <p:nvPr>
            <p:ph type="sldNum" sz="quarter" idx="10"/>
          </p:nvPr>
        </p:nvSpPr>
        <p:spPr/>
        <p:txBody>
          <a:bodyPr/>
          <a:lstStyle/>
          <a:p>
            <a:fld id="{1A0DB2B2-0D54-6848-BD21-996B47442D5F}" type="slidenum">
              <a:rPr lang="en-US" smtClean="0"/>
              <a:t>30</a:t>
            </a:fld>
            <a:endParaRPr lang="en-US"/>
          </a:p>
        </p:txBody>
      </p:sp>
    </p:spTree>
    <p:extLst>
      <p:ext uri="{BB962C8B-B14F-4D97-AF65-F5344CB8AC3E}">
        <p14:creationId xmlns:p14="http://schemas.microsoft.com/office/powerpoint/2010/main" val="552913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When it comes to choosing an external microphone for your iOS device, you have options.</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31</a:t>
            </a:fld>
            <a:endParaRPr lang="en-US"/>
          </a:p>
        </p:txBody>
      </p:sp>
    </p:spTree>
    <p:extLst>
      <p:ext uri="{BB962C8B-B14F-4D97-AF65-F5344CB8AC3E}">
        <p14:creationId xmlns:p14="http://schemas.microsoft.com/office/powerpoint/2010/main" val="136399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b="0" i="0" kern="1200" dirty="0">
                <a:solidFill>
                  <a:schemeClr val="tx1"/>
                </a:solidFill>
                <a:effectLst/>
                <a:latin typeface="+mn-lt"/>
                <a:ea typeface="+mn-ea"/>
                <a:cs typeface="+mn-cs"/>
              </a:rPr>
              <a:t>There are some pretty cool editing apps available for the iPhone, but they still don't beat editing on your computer. When you finish shooting, plug your phone in, offload your footage, and import your videos into your editor of choice.</a:t>
            </a:r>
            <a:r>
              <a:rPr lang="en-US" sz="1400" b="0" i="0"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If you've never </a:t>
            </a:r>
            <a:r>
              <a:rPr lang="en-US" sz="1400" b="0" i="0" u="none" strike="noStrike" kern="1200" dirty="0">
                <a:solidFill>
                  <a:schemeClr val="tx1"/>
                </a:solidFill>
                <a:effectLst/>
                <a:latin typeface="+mn-lt"/>
                <a:ea typeface="+mn-ea"/>
                <a:cs typeface="+mn-cs"/>
                <a:hlinkClick r:id="rId3"/>
              </a:rPr>
              <a:t>edited a video</a:t>
            </a:r>
            <a:r>
              <a:rPr lang="en-US" sz="1400" b="0" i="0" kern="1200" dirty="0">
                <a:solidFill>
                  <a:schemeClr val="tx1"/>
                </a:solidFill>
                <a:effectLst/>
                <a:latin typeface="+mn-lt"/>
                <a:ea typeface="+mn-ea"/>
                <a:cs typeface="+mn-cs"/>
              </a:rPr>
              <a:t> before, there's never been a better time to start. The iPhone's camera combined with some minor editing can unlock some serious potential. Plus, free tools like </a:t>
            </a:r>
            <a:r>
              <a:rPr lang="en-US" sz="1400" b="0" i="0" u="none" strike="noStrike" kern="1200" dirty="0">
                <a:solidFill>
                  <a:schemeClr val="tx1"/>
                </a:solidFill>
                <a:effectLst/>
                <a:latin typeface="+mn-lt"/>
                <a:ea typeface="+mn-ea"/>
                <a:cs typeface="+mn-cs"/>
                <a:hlinkClick r:id="rId4"/>
              </a:rPr>
              <a:t>iMovie</a:t>
            </a:r>
            <a:r>
              <a:rPr lang="en-US" sz="1400" b="0" i="0" u="none" strike="noStrike" kern="120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have made editing easier for everyone.</a:t>
            </a:r>
          </a:p>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32</a:t>
            </a:fld>
            <a:endParaRPr lang="en-US"/>
          </a:p>
        </p:txBody>
      </p:sp>
    </p:spTree>
    <p:extLst>
      <p:ext uri="{BB962C8B-B14F-4D97-AF65-F5344CB8AC3E}">
        <p14:creationId xmlns:p14="http://schemas.microsoft.com/office/powerpoint/2010/main" val="2099516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a:t>
            </a:r>
            <a:r>
              <a:rPr lang="en-US" sz="1400" b="0" i="0" kern="1200" dirty="0">
                <a:solidFill>
                  <a:schemeClr val="tx1"/>
                </a:solidFill>
                <a:effectLst/>
                <a:latin typeface="+mn-lt"/>
                <a:ea typeface="+mn-ea"/>
                <a:cs typeface="+mn-cs"/>
              </a:rPr>
              <a:t>here are some pretty cool editing apps available for the iPhone, but they still don't beat editing on your computer. When you finish shooting, plug your phone in, offload your footage, and import your videos into your editor of choice.</a:t>
            </a:r>
            <a:r>
              <a:rPr lang="en-US" sz="1400" b="0" i="0"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If you've never </a:t>
            </a:r>
            <a:r>
              <a:rPr lang="en-US" sz="1400" b="0" i="0" u="none" strike="noStrike" kern="1200" dirty="0">
                <a:solidFill>
                  <a:schemeClr val="tx1"/>
                </a:solidFill>
                <a:effectLst/>
                <a:latin typeface="+mn-lt"/>
                <a:ea typeface="+mn-ea"/>
                <a:cs typeface="+mn-cs"/>
                <a:hlinkClick r:id="rId3"/>
              </a:rPr>
              <a:t>edited a video</a:t>
            </a:r>
            <a:r>
              <a:rPr lang="en-US" sz="1400" b="0" i="0" kern="1200" dirty="0">
                <a:solidFill>
                  <a:schemeClr val="tx1"/>
                </a:solidFill>
                <a:effectLst/>
                <a:latin typeface="+mn-lt"/>
                <a:ea typeface="+mn-ea"/>
                <a:cs typeface="+mn-cs"/>
              </a:rPr>
              <a:t> before, there's never been a better time to start. The iPhone's camera combined with some minor editing can unlock some serious potential. Plus, free tools like </a:t>
            </a:r>
            <a:r>
              <a:rPr lang="en-US" sz="1400" b="0" i="0" u="none" strike="noStrike" kern="1200" dirty="0">
                <a:solidFill>
                  <a:schemeClr val="tx1"/>
                </a:solidFill>
                <a:effectLst/>
                <a:latin typeface="+mn-lt"/>
                <a:ea typeface="+mn-ea"/>
                <a:cs typeface="+mn-cs"/>
                <a:hlinkClick r:id="rId4"/>
              </a:rPr>
              <a:t>iMovie</a:t>
            </a:r>
            <a:r>
              <a:rPr lang="en-US" sz="1400" b="0" i="0" u="none" strike="noStrike" kern="120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have made editing easier for everyone.</a:t>
            </a:r>
          </a:p>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33</a:t>
            </a:fld>
            <a:endParaRPr lang="en-US"/>
          </a:p>
        </p:txBody>
      </p:sp>
    </p:spTree>
    <p:extLst>
      <p:ext uri="{BB962C8B-B14F-4D97-AF65-F5344CB8AC3E}">
        <p14:creationId xmlns:p14="http://schemas.microsoft.com/office/powerpoint/2010/main" val="558388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34</a:t>
            </a:fld>
            <a:endParaRPr lang="en-US"/>
          </a:p>
        </p:txBody>
      </p:sp>
    </p:spTree>
    <p:extLst>
      <p:ext uri="{BB962C8B-B14F-4D97-AF65-F5344CB8AC3E}">
        <p14:creationId xmlns:p14="http://schemas.microsoft.com/office/powerpoint/2010/main" val="31154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mn-lt"/>
                <a:ea typeface="+mn-ea"/>
                <a:cs typeface="+mn-cs"/>
              </a:rPr>
              <a:t>Block</a:t>
            </a:r>
            <a:r>
              <a:rPr lang="en-US" sz="1400" b="0" i="0" kern="1200" dirty="0">
                <a:solidFill>
                  <a:schemeClr val="tx1"/>
                </a:solidFill>
                <a:effectLst/>
                <a:latin typeface="+mn-lt"/>
                <a:ea typeface="+mn-ea"/>
                <a:cs typeface="+mn-cs"/>
              </a:rPr>
              <a:t>: putting your phone into Airplane mode. This will prevent texts, phone calls and other notifications from distracting you while you shoot. If you don't have it on, notifications can pop up on your screen, making it harder to see what you're recording. If you receive a phone call, video recording will automatically stop which can also be annoying.</a:t>
            </a:r>
          </a:p>
        </p:txBody>
      </p:sp>
      <p:sp>
        <p:nvSpPr>
          <p:cNvPr id="4" name="Slide Number Placeholder 3"/>
          <p:cNvSpPr>
            <a:spLocks noGrp="1"/>
          </p:cNvSpPr>
          <p:nvPr>
            <p:ph type="sldNum" sz="quarter" idx="10"/>
          </p:nvPr>
        </p:nvSpPr>
        <p:spPr/>
        <p:txBody>
          <a:bodyPr/>
          <a:lstStyle/>
          <a:p>
            <a:fld id="{1A0DB2B2-0D54-6848-BD21-996B47442D5F}" type="slidenum">
              <a:rPr lang="en-US" smtClean="0"/>
              <a:t>4</a:t>
            </a:fld>
            <a:endParaRPr lang="en-US"/>
          </a:p>
        </p:txBody>
      </p:sp>
    </p:spTree>
    <p:extLst>
      <p:ext uri="{BB962C8B-B14F-4D97-AF65-F5344CB8AC3E}">
        <p14:creationId xmlns:p14="http://schemas.microsoft.com/office/powerpoint/2010/main" val="170441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Orient</a:t>
            </a:r>
            <a:r>
              <a:rPr lang="en-US" sz="1400" b="1" i="0" kern="1200" dirty="0">
                <a:solidFill>
                  <a:schemeClr val="tx1"/>
                </a:solidFill>
                <a:effectLst/>
                <a:latin typeface="+mn-lt"/>
                <a:ea typeface="+mn-ea"/>
                <a:cs typeface="+mn-cs"/>
              </a:rPr>
              <a:t>ation:</a:t>
            </a:r>
            <a:r>
              <a:rPr lang="en-US" sz="1400" b="0" i="0" kern="1200" dirty="0">
                <a:solidFill>
                  <a:schemeClr val="tx1"/>
                </a:solidFill>
                <a:effectLst/>
                <a:latin typeface="+mn-lt"/>
                <a:ea typeface="+mn-ea"/>
                <a:cs typeface="+mn-cs"/>
              </a:rPr>
              <a:t> As a rule of thumb you should always shoot in landscape orientation to avoid seeing black bars on your screen during playback. On the other hand, some social media apps work better with video shot in portrait. Ultimately, it's all about where the video will end up. If you are going to watch your video on a TV or computer screen (uploading it to YouTube or Vimeo), horizontal is the best way to go. Snapchat is a great example of when shooting "vertical" video is actually better.</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5</a:t>
            </a:fld>
            <a:endParaRPr lang="en-US"/>
          </a:p>
        </p:txBody>
      </p:sp>
    </p:spTree>
    <p:extLst>
      <p:ext uri="{BB962C8B-B14F-4D97-AF65-F5344CB8AC3E}">
        <p14:creationId xmlns:p14="http://schemas.microsoft.com/office/powerpoint/2010/main" val="87346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But even with the iPhone's built-in magic, you should keep your phone as still as possible when shooting. This can be especially handy for when you film someone talking directly to the camera, close-ups, time lapses or slow-motion shots.</a:t>
            </a:r>
            <a:endParaRPr lang="en-US" sz="1400" dirty="0"/>
          </a:p>
        </p:txBody>
      </p:sp>
      <p:sp>
        <p:nvSpPr>
          <p:cNvPr id="4" name="Slide Number Placeholder 3"/>
          <p:cNvSpPr>
            <a:spLocks noGrp="1"/>
          </p:cNvSpPr>
          <p:nvPr>
            <p:ph type="sldNum" sz="quarter" idx="10"/>
          </p:nvPr>
        </p:nvSpPr>
        <p:spPr/>
        <p:txBody>
          <a:bodyPr/>
          <a:lstStyle/>
          <a:p>
            <a:fld id="{1A0DB2B2-0D54-6848-BD21-996B47442D5F}" type="slidenum">
              <a:rPr lang="en-US" smtClean="0"/>
              <a:t>6</a:t>
            </a:fld>
            <a:endParaRPr lang="en-US"/>
          </a:p>
        </p:txBody>
      </p:sp>
    </p:spTree>
    <p:extLst>
      <p:ext uri="{BB962C8B-B14F-4D97-AF65-F5344CB8AC3E}">
        <p14:creationId xmlns:p14="http://schemas.microsoft.com/office/powerpoint/2010/main" val="64189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tools to help us to have a steady video is the tripod, and if it can be versatile, even better</a:t>
            </a:r>
          </a:p>
        </p:txBody>
      </p:sp>
      <p:sp>
        <p:nvSpPr>
          <p:cNvPr id="4" name="Slide Number Placeholder 3"/>
          <p:cNvSpPr>
            <a:spLocks noGrp="1"/>
          </p:cNvSpPr>
          <p:nvPr>
            <p:ph type="sldNum" sz="quarter" idx="10"/>
          </p:nvPr>
        </p:nvSpPr>
        <p:spPr/>
        <p:txBody>
          <a:bodyPr/>
          <a:lstStyle/>
          <a:p>
            <a:fld id="{1A0DB2B2-0D54-6848-BD21-996B47442D5F}" type="slidenum">
              <a:rPr lang="en-US" smtClean="0"/>
              <a:t>7</a:t>
            </a:fld>
            <a:endParaRPr lang="en-US"/>
          </a:p>
        </p:txBody>
      </p:sp>
    </p:spTree>
    <p:extLst>
      <p:ext uri="{BB962C8B-B14F-4D97-AF65-F5344CB8AC3E}">
        <p14:creationId xmlns:p14="http://schemas.microsoft.com/office/powerpoint/2010/main" val="171961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Stabilization: Inside those smartphones there's a whole lot of technology. One of the latest trends is optical image stabilization (OIS) in the camera which helps reduce motion and shaking. The </a:t>
            </a:r>
            <a:r>
              <a:rPr lang="en-US" sz="1400" b="0" i="0" u="none" strike="noStrike" kern="1200" dirty="0">
                <a:solidFill>
                  <a:schemeClr val="tx1"/>
                </a:solidFill>
                <a:effectLst/>
                <a:latin typeface="+mn-lt"/>
                <a:ea typeface="+mn-ea"/>
                <a:cs typeface="+mn-cs"/>
                <a:hlinkClick r:id="rId3"/>
              </a:rPr>
              <a:t>iPhone 7</a:t>
            </a:r>
            <a:r>
              <a:rPr lang="en-US" sz="1400" b="0" i="0" kern="1200" dirty="0">
                <a:solidFill>
                  <a:schemeClr val="tx1"/>
                </a:solidFill>
                <a:effectLst/>
                <a:latin typeface="+mn-lt"/>
                <a:ea typeface="+mn-ea"/>
                <a:cs typeface="+mn-cs"/>
              </a:rPr>
              <a:t> Plus is considered to have one of the best cameras because of its OIS technology. The </a:t>
            </a:r>
            <a:r>
              <a:rPr lang="en-US" sz="1400" b="0" i="0" u="none" strike="noStrike" kern="1200" dirty="0">
                <a:solidFill>
                  <a:schemeClr val="tx1"/>
                </a:solidFill>
                <a:effectLst/>
                <a:latin typeface="+mn-lt"/>
                <a:ea typeface="+mn-ea"/>
                <a:cs typeface="+mn-cs"/>
                <a:hlinkClick r:id="rId4"/>
              </a:rPr>
              <a:t>iPhone </a:t>
            </a:r>
            <a:r>
              <a:rPr lang="en-US" sz="1400" b="0" i="0" u="none" strike="noStrike" kern="1200" dirty="0">
                <a:solidFill>
                  <a:schemeClr val="tx1"/>
                </a:solidFill>
                <a:effectLst/>
                <a:latin typeface="+mn-lt"/>
                <a:ea typeface="+mn-ea"/>
                <a:cs typeface="+mn-cs"/>
              </a:rPr>
              <a:t>has</a:t>
            </a:r>
            <a:r>
              <a:rPr lang="en-US" sz="1400" b="0" i="0" u="none" strike="noStrike" kern="1200" baseline="0" dirty="0">
                <a:solidFill>
                  <a:schemeClr val="tx1"/>
                </a:solidFill>
                <a:effectLst/>
                <a:latin typeface="+mn-lt"/>
                <a:ea typeface="+mn-ea"/>
                <a:cs typeface="+mn-cs"/>
              </a:rPr>
              <a:t> </a:t>
            </a:r>
            <a:r>
              <a:rPr lang="en-US" sz="1400" b="0" i="0" kern="1200" dirty="0">
                <a:solidFill>
                  <a:schemeClr val="tx1"/>
                </a:solidFill>
                <a:effectLst/>
                <a:latin typeface="+mn-lt"/>
                <a:ea typeface="+mn-ea"/>
                <a:cs typeface="+mn-cs"/>
              </a:rPr>
              <a:t>dual OIS including both wide angle and telephoto modes.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A0DB2B2-0D54-6848-BD21-996B47442D5F}" type="slidenum">
              <a:rPr lang="en-US" smtClean="0"/>
              <a:t>8</a:t>
            </a:fld>
            <a:endParaRPr lang="en-US"/>
          </a:p>
        </p:txBody>
      </p:sp>
    </p:spTree>
    <p:extLst>
      <p:ext uri="{BB962C8B-B14F-4D97-AF65-F5344CB8AC3E}">
        <p14:creationId xmlns:p14="http://schemas.microsoft.com/office/powerpoint/2010/main" val="50372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Auto exposure / auto – focus lock</a:t>
            </a:r>
          </a:p>
        </p:txBody>
      </p:sp>
      <p:sp>
        <p:nvSpPr>
          <p:cNvPr id="4" name="Slide Number Placeholder 3"/>
          <p:cNvSpPr>
            <a:spLocks noGrp="1"/>
          </p:cNvSpPr>
          <p:nvPr>
            <p:ph type="sldNum" sz="quarter" idx="10"/>
          </p:nvPr>
        </p:nvSpPr>
        <p:spPr/>
        <p:txBody>
          <a:bodyPr/>
          <a:lstStyle/>
          <a:p>
            <a:fld id="{1A0DB2B2-0D54-6848-BD21-996B47442D5F}" type="slidenum">
              <a:rPr lang="en-US" smtClean="0"/>
              <a:t>9</a:t>
            </a:fld>
            <a:endParaRPr lang="en-US"/>
          </a:p>
        </p:txBody>
      </p:sp>
    </p:spTree>
    <p:extLst>
      <p:ext uri="{BB962C8B-B14F-4D97-AF65-F5344CB8AC3E}">
        <p14:creationId xmlns:p14="http://schemas.microsoft.com/office/powerpoint/2010/main" val="185863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94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D5D81A-3D73-274D-864F-15F38B6002DB}" type="datetimeFigureOut">
              <a:rPr lang="en-US"/>
              <a:pPr>
                <a:defRPr/>
              </a:pPr>
              <a:t>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D70FA-212C-9C4C-A3B5-B8BC0433DA9B}" type="slidenum">
              <a:rPr lang="en-US"/>
              <a:pPr>
                <a:defRPr/>
              </a:pPr>
              <a:t>‹#›</a:t>
            </a:fld>
            <a:endParaRPr lang="en-US"/>
          </a:p>
        </p:txBody>
      </p:sp>
    </p:spTree>
    <p:extLst>
      <p:ext uri="{BB962C8B-B14F-4D97-AF65-F5344CB8AC3E}">
        <p14:creationId xmlns:p14="http://schemas.microsoft.com/office/powerpoint/2010/main" val="208590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69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6759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7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476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70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90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10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F2168E-51D6-B442-B454-9110B2BC6164}" type="datetimeFigureOut">
              <a:rPr lang="en-US"/>
              <a:pPr>
                <a:defRPr/>
              </a:pPr>
              <a:t>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4C592-CD11-4441-8E58-D5877BFD500D}" type="slidenum">
              <a:rPr lang="en-US"/>
              <a:pPr>
                <a:defRPr/>
              </a:pPr>
              <a:t>‹#›</a:t>
            </a:fld>
            <a:endParaRPr lang="en-US"/>
          </a:p>
        </p:txBody>
      </p:sp>
    </p:spTree>
    <p:extLst>
      <p:ext uri="{BB962C8B-B14F-4D97-AF65-F5344CB8AC3E}">
        <p14:creationId xmlns:p14="http://schemas.microsoft.com/office/powerpoint/2010/main" val="252354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9943BA4-3225-1244-AEF6-E75BC063366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57200" y="6162261"/>
            <a:ext cx="3035436" cy="421101"/>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CC843E-C13A-5744-B272-0F6E46035465}" type="datetimeFigureOut">
              <a:rPr lang="en-US"/>
              <a:pPr>
                <a:defRPr/>
              </a:pPr>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E48070-5850-0046-B6B0-CC18AED00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youtu.be/470MQCDx5OQ"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4"/>
          <p:cNvSpPr>
            <a:spLocks noGrp="1"/>
          </p:cNvSpPr>
          <p:nvPr>
            <p:ph type="title"/>
          </p:nvPr>
        </p:nvSpPr>
        <p:spPr>
          <a:xfrm>
            <a:off x="914400" y="2144534"/>
            <a:ext cx="7453901" cy="1533613"/>
          </a:xfrm>
        </p:spPr>
        <p:txBody>
          <a:bodyPr/>
          <a:lstStyle/>
          <a:p>
            <a:r>
              <a:rPr lang="en-US" sz="6000" dirty="0">
                <a:latin typeface="Calibri" charset="0"/>
              </a:rPr>
              <a:t>Shooting and editing video on your iPhone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417" y="320829"/>
            <a:ext cx="7561780" cy="1998847"/>
          </a:xfrm>
        </p:spPr>
        <p:txBody>
          <a:bodyPr rtlCol="0">
            <a:normAutofit/>
          </a:bodyPr>
          <a:lstStyle/>
          <a:p>
            <a:pPr fontAlgn="auto">
              <a:spcAft>
                <a:spcPts val="0"/>
              </a:spcAft>
              <a:defRPr/>
            </a:pPr>
            <a:r>
              <a:rPr lang="en-US" dirty="0">
                <a:ea typeface="+mj-ea"/>
                <a:cs typeface="+mj-cs"/>
              </a:rPr>
              <a:t>ae/</a:t>
            </a:r>
            <a:r>
              <a:rPr lang="en-US" dirty="0" err="1">
                <a:ea typeface="+mj-ea"/>
                <a:cs typeface="+mj-cs"/>
              </a:rPr>
              <a:t>af</a:t>
            </a:r>
            <a:r>
              <a:rPr lang="en-US" dirty="0">
                <a:ea typeface="+mj-ea"/>
                <a:cs typeface="+mj-cs"/>
              </a:rPr>
              <a:t> lock</a:t>
            </a:r>
            <a:r>
              <a:rPr lang="en-US" sz="6000" dirty="0">
                <a:ea typeface="+mj-ea"/>
                <a:cs typeface="+mj-cs"/>
              </a:rPr>
              <a:t/>
            </a:r>
            <a:br>
              <a:rPr lang="en-US" sz="6000" dirty="0">
                <a:ea typeface="+mj-ea"/>
                <a:cs typeface="+mj-cs"/>
              </a:rPr>
            </a:br>
            <a:r>
              <a:rPr lang="en-US" sz="2800" i="1" dirty="0"/>
              <a:t>auto exposure /autofocus lock</a:t>
            </a:r>
            <a:endParaRPr lang="en-US" sz="2800" dirty="0">
              <a:ea typeface="+mj-ea"/>
              <a:cs typeface="+mj-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6499" y="2186113"/>
            <a:ext cx="6555698" cy="3310562"/>
          </a:xfrm>
          <a:prstGeom prst="rect">
            <a:avLst/>
          </a:prstGeom>
        </p:spPr>
      </p:pic>
    </p:spTree>
    <p:extLst>
      <p:ext uri="{BB962C8B-B14F-4D97-AF65-F5344CB8AC3E}">
        <p14:creationId xmlns:p14="http://schemas.microsoft.com/office/powerpoint/2010/main" val="144177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335" y="320829"/>
            <a:ext cx="6852862" cy="1353859"/>
          </a:xfrm>
        </p:spPr>
        <p:txBody>
          <a:bodyPr rtlCol="0">
            <a:normAutofit fontScale="90000"/>
          </a:bodyPr>
          <a:lstStyle/>
          <a:p>
            <a:pPr fontAlgn="auto">
              <a:spcAft>
                <a:spcPts val="0"/>
              </a:spcAft>
              <a:defRPr/>
            </a:pPr>
            <a:r>
              <a:rPr lang="en-US" sz="4900" dirty="0">
                <a:ea typeface="+mj-ea"/>
                <a:cs typeface="+mj-cs"/>
              </a:rPr>
              <a:t>Led Light</a:t>
            </a:r>
            <a:r>
              <a:rPr lang="en-US" sz="6000" dirty="0">
                <a:ea typeface="+mj-ea"/>
                <a:cs typeface="+mj-cs"/>
              </a:rPr>
              <a:t/>
            </a:r>
            <a:br>
              <a:rPr lang="en-US" sz="6000" dirty="0">
                <a:ea typeface="+mj-ea"/>
                <a:cs typeface="+mj-cs"/>
              </a:rPr>
            </a:br>
            <a:endParaRPr lang="en-US" dirty="0">
              <a:ea typeface="+mj-ea"/>
              <a:cs typeface="+mj-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976" y="1674688"/>
            <a:ext cx="3760342" cy="376034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5834" y="2203807"/>
            <a:ext cx="4803738" cy="27021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1429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335" y="320829"/>
            <a:ext cx="6852862" cy="1353859"/>
          </a:xfrm>
        </p:spPr>
        <p:txBody>
          <a:bodyPr rtlCol="0">
            <a:noAutofit/>
          </a:bodyPr>
          <a:lstStyle/>
          <a:p>
            <a:pPr fontAlgn="auto">
              <a:spcAft>
                <a:spcPts val="0"/>
              </a:spcAft>
              <a:defRPr/>
            </a:pPr>
            <a:r>
              <a:rPr lang="en-US" dirty="0">
                <a:ea typeface="+mj-ea"/>
                <a:cs typeface="+mj-cs"/>
              </a:rPr>
              <a:t>Natural Light</a:t>
            </a:r>
            <a:br>
              <a:rPr lang="en-US" dirty="0">
                <a:ea typeface="+mj-ea"/>
                <a:cs typeface="+mj-cs"/>
              </a:rPr>
            </a:br>
            <a:endParaRPr lang="en-US" dirty="0">
              <a:ea typeface="+mj-ea"/>
              <a:cs typeface="+mj-cs"/>
            </a:endParaRPr>
          </a:p>
        </p:txBody>
      </p:sp>
      <p:pic>
        <p:nvPicPr>
          <p:cNvPr id="5" name="Picture 4" descr="A person sitting at a desk in front of a computer&#10;&#10;Description generated with very high confidence">
            <a:extLst>
              <a:ext uri="{FF2B5EF4-FFF2-40B4-BE49-F238E27FC236}">
                <a16:creationId xmlns:a16="http://schemas.microsoft.com/office/drawing/2014/main" id="{A56738E4-6178-40C0-87AF-56604126FF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893" y="1534886"/>
            <a:ext cx="3531191" cy="33310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 yellow flower&#10;&#10;Description generated with very high confidence">
            <a:extLst>
              <a:ext uri="{FF2B5EF4-FFF2-40B4-BE49-F238E27FC236}">
                <a16:creationId xmlns:a16="http://schemas.microsoft.com/office/drawing/2014/main" id="{EFB7CEA1-5EE9-444E-93F4-F3957B337D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286" y="2083912"/>
            <a:ext cx="4231852" cy="31738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687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335" y="320829"/>
            <a:ext cx="6852862" cy="1353859"/>
          </a:xfrm>
        </p:spPr>
        <p:txBody>
          <a:bodyPr rtlCol="0">
            <a:noAutofit/>
          </a:bodyPr>
          <a:lstStyle/>
          <a:p>
            <a:pPr fontAlgn="auto">
              <a:spcAft>
                <a:spcPts val="0"/>
              </a:spcAft>
              <a:defRPr/>
            </a:pPr>
            <a:r>
              <a:rPr lang="en-US" dirty="0">
                <a:ea typeface="+mj-ea"/>
                <a:cs typeface="+mj-cs"/>
              </a:rPr>
              <a:t>Ideal Light</a:t>
            </a:r>
            <a:br>
              <a:rPr lang="en-US" dirty="0">
                <a:ea typeface="+mj-ea"/>
                <a:cs typeface="+mj-cs"/>
              </a:rPr>
            </a:br>
            <a:endParaRPr lang="en-US" dirty="0">
              <a:ea typeface="+mj-ea"/>
              <a:cs typeface="+mj-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538" y="1179673"/>
            <a:ext cx="7674668" cy="4317001"/>
          </a:xfrm>
          <a:prstGeom prst="rect">
            <a:avLst/>
          </a:prstGeom>
        </p:spPr>
      </p:pic>
    </p:spTree>
    <p:extLst>
      <p:ext uri="{BB962C8B-B14F-4D97-AF65-F5344CB8AC3E}">
        <p14:creationId xmlns:p14="http://schemas.microsoft.com/office/powerpoint/2010/main" val="129350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27" y="335731"/>
            <a:ext cx="8211620" cy="1364134"/>
          </a:xfrm>
        </p:spPr>
        <p:txBody>
          <a:bodyPr rtlCol="0">
            <a:normAutofit/>
          </a:bodyPr>
          <a:lstStyle/>
          <a:p>
            <a:pPr fontAlgn="auto">
              <a:spcAft>
                <a:spcPts val="0"/>
              </a:spcAft>
              <a:defRPr/>
            </a:pPr>
            <a:r>
              <a:rPr lang="en-US" u="sng" dirty="0">
                <a:ea typeface="+mj-ea"/>
                <a:cs typeface="+mj-cs"/>
              </a:rPr>
              <a:t>Composition:</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1164" y="2075665"/>
            <a:ext cx="4945437" cy="3290964"/>
          </a:xfrm>
          <a:prstGeom prst="rect">
            <a:avLst/>
          </a:prstGeom>
          <a:effectLst>
            <a:outerShdw blurRad="50800" dist="76200" dir="13500000" algn="br" rotWithShape="0">
              <a:prstClr val="black">
                <a:alpha val="40000"/>
              </a:prstClr>
            </a:outerShdw>
          </a:effectLst>
        </p:spPr>
      </p:pic>
      <p:sp>
        <p:nvSpPr>
          <p:cNvPr id="4" name="TextBox 3"/>
          <p:cNvSpPr txBox="1"/>
          <p:nvPr/>
        </p:nvSpPr>
        <p:spPr>
          <a:xfrm>
            <a:off x="1006868" y="2476072"/>
            <a:ext cx="2609635" cy="1446550"/>
          </a:xfrm>
          <a:prstGeom prst="rect">
            <a:avLst/>
          </a:prstGeom>
          <a:noFill/>
        </p:spPr>
        <p:txBody>
          <a:bodyPr wrap="square" rtlCol="0">
            <a:spAutoFit/>
          </a:bodyPr>
          <a:lstStyle/>
          <a:p>
            <a:r>
              <a:rPr lang="en-US" sz="4400" dirty="0"/>
              <a:t>Rule of thirds</a:t>
            </a:r>
          </a:p>
        </p:txBody>
      </p:sp>
    </p:spTree>
    <p:extLst>
      <p:ext uri="{BB962C8B-B14F-4D97-AF65-F5344CB8AC3E}">
        <p14:creationId xmlns:p14="http://schemas.microsoft.com/office/powerpoint/2010/main" val="189220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234" y="322852"/>
            <a:ext cx="7554075" cy="1374410"/>
          </a:xfrm>
        </p:spPr>
        <p:txBody>
          <a:bodyPr rtlCol="0">
            <a:normAutofit/>
          </a:bodyPr>
          <a:lstStyle/>
          <a:p>
            <a:pPr fontAlgn="auto">
              <a:spcAft>
                <a:spcPts val="0"/>
              </a:spcAft>
              <a:defRPr/>
            </a:pPr>
            <a:r>
              <a:rPr lang="en-US" u="sng" dirty="0">
                <a:ea typeface="+mj-ea"/>
                <a:cs typeface="+mj-cs"/>
              </a:rPr>
              <a:t>Rule of Thirds:</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637" y="2106200"/>
            <a:ext cx="3937000" cy="2070100"/>
          </a:xfrm>
          <a:prstGeom prst="rect">
            <a:avLst/>
          </a:prstGeom>
          <a:effectLst>
            <a:outerShdw blurRad="50800" dist="76200" dir="13500000" algn="br"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82272" y="2662001"/>
            <a:ext cx="4167171" cy="2773063"/>
          </a:xfrm>
          <a:prstGeom prst="rect">
            <a:avLst/>
          </a:prstGeom>
          <a:effectLst>
            <a:outerShdw blurRad="50800" dist="76200" dir="13500000" algn="br" rotWithShape="0">
              <a:prstClr val="black">
                <a:alpha val="40000"/>
              </a:prstClr>
            </a:outerShdw>
          </a:effectLst>
        </p:spPr>
      </p:pic>
    </p:spTree>
    <p:extLst>
      <p:ext uri="{BB962C8B-B14F-4D97-AF65-F5344CB8AC3E}">
        <p14:creationId xmlns:p14="http://schemas.microsoft.com/office/powerpoint/2010/main" val="47907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21" y="348610"/>
            <a:ext cx="8211620" cy="1364134"/>
          </a:xfrm>
        </p:spPr>
        <p:txBody>
          <a:bodyPr rtlCol="0">
            <a:normAutofit/>
          </a:bodyPr>
          <a:lstStyle/>
          <a:p>
            <a:pPr fontAlgn="auto">
              <a:spcAft>
                <a:spcPts val="0"/>
              </a:spcAft>
              <a:defRPr/>
            </a:pPr>
            <a:r>
              <a:rPr lang="en-US" u="sng" dirty="0">
                <a:ea typeface="+mj-ea"/>
                <a:cs typeface="+mj-cs"/>
              </a:rPr>
              <a:t>Balance: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4095" y="3213956"/>
            <a:ext cx="4094695" cy="2303266"/>
          </a:xfrm>
          <a:prstGeom prst="rect">
            <a:avLst/>
          </a:prstGeom>
          <a:effectLst>
            <a:outerShdw blurRad="50800" dist="76200" dir="18900000" algn="bl" rotWithShape="0">
              <a:prstClr val="black">
                <a:alpha val="40000"/>
              </a:prst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935" y="1949307"/>
            <a:ext cx="4496530" cy="252929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0677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066" y="300564"/>
            <a:ext cx="8211620" cy="1364134"/>
          </a:xfrm>
        </p:spPr>
        <p:txBody>
          <a:bodyPr rtlCol="0">
            <a:normAutofit/>
          </a:bodyPr>
          <a:lstStyle/>
          <a:p>
            <a:pPr fontAlgn="auto">
              <a:spcAft>
                <a:spcPts val="0"/>
              </a:spcAft>
              <a:defRPr/>
            </a:pPr>
            <a:r>
              <a:rPr lang="en-US" u="sng" dirty="0">
                <a:ea typeface="+mj-ea"/>
                <a:cs typeface="+mj-cs"/>
              </a:rPr>
              <a:t>Balance: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66" y="1880169"/>
            <a:ext cx="4383082" cy="22394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6268" y="3408690"/>
            <a:ext cx="4356289" cy="2290565"/>
          </a:xfrm>
          <a:prstGeom prst="rect">
            <a:avLst/>
          </a:prstGeom>
        </p:spPr>
      </p:pic>
    </p:spTree>
    <p:extLst>
      <p:ext uri="{BB962C8B-B14F-4D97-AF65-F5344CB8AC3E}">
        <p14:creationId xmlns:p14="http://schemas.microsoft.com/office/powerpoint/2010/main" val="150014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710" y="516035"/>
            <a:ext cx="6917976" cy="1164175"/>
          </a:xfrm>
        </p:spPr>
        <p:txBody>
          <a:bodyPr rtlCol="0">
            <a:normAutofit/>
          </a:bodyPr>
          <a:lstStyle/>
          <a:p>
            <a:pPr fontAlgn="auto">
              <a:spcAft>
                <a:spcPts val="0"/>
              </a:spcAft>
              <a:defRPr/>
            </a:pPr>
            <a:r>
              <a:rPr lang="en-US" u="sng" dirty="0">
                <a:ea typeface="+mj-ea"/>
                <a:cs typeface="+mj-cs"/>
              </a:rPr>
              <a:t>Symmetry &amp; Balance:</a:t>
            </a:r>
          </a:p>
        </p:txBody>
      </p:sp>
      <p:pic>
        <p:nvPicPr>
          <p:cNvPr id="4" name="Picture 3" descr="A row of palm trees next to a tree&#10;&#10;Description generated with very high confidence">
            <a:extLst>
              <a:ext uri="{FF2B5EF4-FFF2-40B4-BE49-F238E27FC236}">
                <a16:creationId xmlns:a16="http://schemas.microsoft.com/office/drawing/2014/main" id="{D8D06E0D-0BC5-4ABF-8F7F-7128C4DEA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542" y="2141119"/>
            <a:ext cx="3367771" cy="2525828"/>
          </a:xfrm>
          <a:prstGeom prst="rect">
            <a:avLst/>
          </a:prstGeom>
          <a:effectLst>
            <a:outerShdw blurRad="50800" dist="38100" algn="l" rotWithShape="0">
              <a:prstClr val="black">
                <a:alpha val="40000"/>
              </a:prstClr>
            </a:outerShdw>
          </a:effectLst>
        </p:spPr>
      </p:pic>
      <p:pic>
        <p:nvPicPr>
          <p:cNvPr id="10" name="Picture 9" descr="A vase filled with purple flowers&#10;&#10;Description generated with high confidence">
            <a:extLst>
              <a:ext uri="{FF2B5EF4-FFF2-40B4-BE49-F238E27FC236}">
                <a16:creationId xmlns:a16="http://schemas.microsoft.com/office/drawing/2014/main" id="{D82C3AD2-2747-4461-979F-D3E103538C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8712" y="3658620"/>
            <a:ext cx="2732314" cy="2049235"/>
          </a:xfrm>
          <a:prstGeom prst="rect">
            <a:avLst/>
          </a:prstGeom>
          <a:effectLst>
            <a:outerShdw blurRad="50800" dist="38100" algn="l" rotWithShape="0">
              <a:prstClr val="black">
                <a:alpha val="40000"/>
              </a:prstClr>
            </a:outerShdw>
          </a:effectLst>
        </p:spPr>
      </p:pic>
      <p:pic>
        <p:nvPicPr>
          <p:cNvPr id="12" name="Picture 11">
            <a:extLst>
              <a:ext uri="{FF2B5EF4-FFF2-40B4-BE49-F238E27FC236}">
                <a16:creationId xmlns:a16="http://schemas.microsoft.com/office/drawing/2014/main" id="{CFCA7169-F67C-422E-B314-E052FF1D3A35}"/>
              </a:ext>
            </a:extLst>
          </p:cNvPr>
          <p:cNvPicPr>
            <a:picLocks noChangeAspect="1"/>
          </p:cNvPicPr>
          <p:nvPr/>
        </p:nvPicPr>
        <p:blipFill>
          <a:blip r:embed="rId5"/>
          <a:stretch>
            <a:fillRect/>
          </a:stretch>
        </p:blipFill>
        <p:spPr>
          <a:xfrm>
            <a:off x="5278712" y="1803833"/>
            <a:ext cx="2847975" cy="16002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48715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882" y="516035"/>
            <a:ext cx="6906803" cy="1343587"/>
          </a:xfrm>
        </p:spPr>
        <p:txBody>
          <a:bodyPr rtlCol="0">
            <a:normAutofit/>
          </a:bodyPr>
          <a:lstStyle/>
          <a:p>
            <a:pPr fontAlgn="auto">
              <a:spcAft>
                <a:spcPts val="0"/>
              </a:spcAft>
              <a:defRPr/>
            </a:pPr>
            <a:r>
              <a:rPr lang="en-US" u="sng" dirty="0">
                <a:ea typeface="+mj-ea"/>
                <a:cs typeface="+mj-cs"/>
              </a:rPr>
              <a:t>Other Points:</a:t>
            </a:r>
          </a:p>
        </p:txBody>
      </p:sp>
      <p:sp>
        <p:nvSpPr>
          <p:cNvPr id="5" name="TextBox 4"/>
          <p:cNvSpPr txBox="1"/>
          <p:nvPr/>
        </p:nvSpPr>
        <p:spPr>
          <a:xfrm>
            <a:off x="1541087" y="2228623"/>
            <a:ext cx="6906803" cy="1938992"/>
          </a:xfrm>
          <a:prstGeom prst="rect">
            <a:avLst/>
          </a:prstGeom>
          <a:noFill/>
        </p:spPr>
        <p:txBody>
          <a:bodyPr wrap="square" rtlCol="0">
            <a:spAutoFit/>
          </a:bodyPr>
          <a:lstStyle/>
          <a:p>
            <a:pPr marL="342900" indent="-342900">
              <a:buFont typeface="+mj-lt"/>
              <a:buAutoNum type="alphaUcPeriod"/>
            </a:pPr>
            <a:r>
              <a:rPr lang="en-US" sz="4000" dirty="0"/>
              <a:t> Prep your interview subjects</a:t>
            </a:r>
          </a:p>
          <a:p>
            <a:pPr marL="342900" indent="-342900">
              <a:buFont typeface="+mj-lt"/>
              <a:buAutoNum type="alphaUcPeriod"/>
            </a:pPr>
            <a:r>
              <a:rPr lang="en-US" sz="4000" dirty="0"/>
              <a:t> Know what extra video you need ( b-roll)</a:t>
            </a:r>
          </a:p>
        </p:txBody>
      </p:sp>
    </p:spTree>
    <p:extLst>
      <p:ext uri="{BB962C8B-B14F-4D97-AF65-F5344CB8AC3E}">
        <p14:creationId xmlns:p14="http://schemas.microsoft.com/office/powerpoint/2010/main" val="153019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074" y="568753"/>
            <a:ext cx="7772400" cy="1470025"/>
          </a:xfrm>
        </p:spPr>
        <p:txBody>
          <a:bodyPr/>
          <a:lstStyle/>
          <a:p>
            <a:r>
              <a:rPr lang="en-US" u="sng" dirty="0"/>
              <a:t>Before shooting:</a:t>
            </a:r>
          </a:p>
        </p:txBody>
      </p:sp>
      <p:sp>
        <p:nvSpPr>
          <p:cNvPr id="7" name="TextBox 6"/>
          <p:cNvSpPr txBox="1"/>
          <p:nvPr/>
        </p:nvSpPr>
        <p:spPr>
          <a:xfrm>
            <a:off x="2116476" y="2650733"/>
            <a:ext cx="5732980" cy="1938992"/>
          </a:xfrm>
          <a:prstGeom prst="rect">
            <a:avLst/>
          </a:prstGeom>
          <a:noFill/>
        </p:spPr>
        <p:txBody>
          <a:bodyPr wrap="square" rtlCol="0">
            <a:spAutoFit/>
          </a:bodyPr>
          <a:lstStyle/>
          <a:p>
            <a:pPr marL="342900" indent="-342900">
              <a:buFont typeface="+mj-lt"/>
              <a:buAutoNum type="alphaUcPeriod"/>
            </a:pPr>
            <a:r>
              <a:rPr lang="en-US" sz="4000" dirty="0"/>
              <a:t> Space</a:t>
            </a:r>
          </a:p>
          <a:p>
            <a:pPr marL="342900" indent="-342900">
              <a:buFont typeface="+mj-lt"/>
              <a:buAutoNum type="alphaUcPeriod"/>
            </a:pPr>
            <a:r>
              <a:rPr lang="en-US" sz="4000" dirty="0"/>
              <a:t> Block Notifications</a:t>
            </a:r>
          </a:p>
          <a:p>
            <a:pPr marL="342900" indent="-342900">
              <a:buFont typeface="+mj-lt"/>
              <a:buAutoNum type="alphaUcPeriod"/>
            </a:pPr>
            <a:r>
              <a:rPr lang="en-US" sz="4000" dirty="0"/>
              <a:t> Set Phone Orientation</a:t>
            </a:r>
          </a:p>
        </p:txBody>
      </p:sp>
    </p:spTree>
    <p:extLst>
      <p:ext uri="{BB962C8B-B14F-4D97-AF65-F5344CB8AC3E}">
        <p14:creationId xmlns:p14="http://schemas.microsoft.com/office/powerpoint/2010/main" val="104314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882" y="516035"/>
            <a:ext cx="6906803" cy="1343587"/>
          </a:xfrm>
        </p:spPr>
        <p:txBody>
          <a:bodyPr rtlCol="0">
            <a:normAutofit/>
          </a:bodyPr>
          <a:lstStyle/>
          <a:p>
            <a:pPr fontAlgn="auto">
              <a:spcAft>
                <a:spcPts val="0"/>
              </a:spcAft>
              <a:defRPr/>
            </a:pPr>
            <a:r>
              <a:rPr lang="en-US" u="sng" dirty="0">
                <a:ea typeface="+mj-ea"/>
                <a:cs typeface="+mj-cs"/>
              </a:rPr>
              <a:t>Prep your interviewees:</a:t>
            </a:r>
          </a:p>
        </p:txBody>
      </p:sp>
      <p:sp>
        <p:nvSpPr>
          <p:cNvPr id="5" name="TextBox 4"/>
          <p:cNvSpPr txBox="1"/>
          <p:nvPr/>
        </p:nvSpPr>
        <p:spPr>
          <a:xfrm>
            <a:off x="2181704" y="2467098"/>
            <a:ext cx="6472718" cy="1323439"/>
          </a:xfrm>
          <a:prstGeom prst="rect">
            <a:avLst/>
          </a:prstGeom>
          <a:noFill/>
        </p:spPr>
        <p:txBody>
          <a:bodyPr wrap="square" rtlCol="0">
            <a:spAutoFit/>
          </a:bodyPr>
          <a:lstStyle/>
          <a:p>
            <a:pPr marL="342900" indent="-342900">
              <a:buFont typeface="+mj-lt"/>
              <a:buAutoNum type="alphaUcPeriod"/>
            </a:pPr>
            <a:r>
              <a:rPr lang="en-US" sz="4000" dirty="0"/>
              <a:t> What to expect</a:t>
            </a:r>
          </a:p>
          <a:p>
            <a:pPr marL="342900" indent="-342900">
              <a:buFont typeface="+mj-lt"/>
              <a:buAutoNum type="alphaUcPeriod"/>
            </a:pPr>
            <a:r>
              <a:rPr lang="en-US" sz="4000" dirty="0"/>
              <a:t> Avoid Memorizing</a:t>
            </a:r>
          </a:p>
        </p:txBody>
      </p:sp>
    </p:spTree>
    <p:extLst>
      <p:ext uri="{BB962C8B-B14F-4D97-AF65-F5344CB8AC3E}">
        <p14:creationId xmlns:p14="http://schemas.microsoft.com/office/powerpoint/2010/main" val="87254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882" y="516035"/>
            <a:ext cx="6906803" cy="1343587"/>
          </a:xfrm>
        </p:spPr>
        <p:txBody>
          <a:bodyPr rtlCol="0">
            <a:normAutofit/>
          </a:bodyPr>
          <a:lstStyle/>
          <a:p>
            <a:pPr fontAlgn="auto">
              <a:spcAft>
                <a:spcPts val="0"/>
              </a:spcAft>
              <a:defRPr/>
            </a:pPr>
            <a:r>
              <a:rPr lang="en-US" u="sng" dirty="0">
                <a:ea typeface="+mj-ea"/>
                <a:cs typeface="+mj-cs"/>
              </a:rPr>
              <a:t>Extra Video (B-roll):</a:t>
            </a:r>
          </a:p>
        </p:txBody>
      </p:sp>
      <p:sp>
        <p:nvSpPr>
          <p:cNvPr id="5" name="TextBox 4"/>
          <p:cNvSpPr txBox="1"/>
          <p:nvPr/>
        </p:nvSpPr>
        <p:spPr>
          <a:xfrm>
            <a:off x="1862626" y="2053817"/>
            <a:ext cx="6472718" cy="2308324"/>
          </a:xfrm>
          <a:prstGeom prst="rect">
            <a:avLst/>
          </a:prstGeom>
          <a:noFill/>
        </p:spPr>
        <p:txBody>
          <a:bodyPr wrap="square" rtlCol="0">
            <a:spAutoFit/>
          </a:bodyPr>
          <a:lstStyle/>
          <a:p>
            <a:pPr marL="342900" indent="-342900">
              <a:buFont typeface="+mj-lt"/>
              <a:buAutoNum type="alphaUcPeriod"/>
            </a:pPr>
            <a:r>
              <a:rPr lang="en-US" sz="3600" dirty="0"/>
              <a:t> Wide Shot</a:t>
            </a:r>
          </a:p>
          <a:p>
            <a:pPr marL="342900" indent="-342900">
              <a:buFont typeface="+mj-lt"/>
              <a:buAutoNum type="alphaUcPeriod"/>
            </a:pPr>
            <a:r>
              <a:rPr lang="en-US" sz="3600" dirty="0"/>
              <a:t> Medium Shot</a:t>
            </a:r>
          </a:p>
          <a:p>
            <a:pPr marL="342900" indent="-342900">
              <a:buFont typeface="+mj-lt"/>
              <a:buAutoNum type="alphaUcPeriod"/>
            </a:pPr>
            <a:r>
              <a:rPr lang="en-US" sz="3600" dirty="0"/>
              <a:t> Close Up</a:t>
            </a:r>
          </a:p>
          <a:p>
            <a:pPr marL="342900" indent="-342900">
              <a:buFont typeface="+mj-lt"/>
              <a:buAutoNum type="alphaUcPeriod"/>
            </a:pPr>
            <a:r>
              <a:rPr lang="en-US" sz="3600" dirty="0"/>
              <a:t> Extreme Close Up / </a:t>
            </a:r>
            <a:r>
              <a:rPr lang="en-US" sz="3600" i="1" dirty="0"/>
              <a:t>cutaways</a:t>
            </a:r>
          </a:p>
        </p:txBody>
      </p:sp>
    </p:spTree>
    <p:extLst>
      <p:ext uri="{BB962C8B-B14F-4D97-AF65-F5344CB8AC3E}">
        <p14:creationId xmlns:p14="http://schemas.microsoft.com/office/powerpoint/2010/main" val="63139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598" y="208101"/>
            <a:ext cx="6906803" cy="1343587"/>
          </a:xfrm>
        </p:spPr>
        <p:txBody>
          <a:bodyPr rtlCol="0">
            <a:normAutofit/>
          </a:bodyPr>
          <a:lstStyle/>
          <a:p>
            <a:pPr fontAlgn="auto">
              <a:spcAft>
                <a:spcPts val="0"/>
              </a:spcAft>
              <a:defRPr/>
            </a:pPr>
            <a:r>
              <a:rPr lang="en-US" u="sng" dirty="0">
                <a:ea typeface="+mj-ea"/>
                <a:cs typeface="+mj-cs"/>
              </a:rPr>
              <a:t>Wide Shot:</a:t>
            </a:r>
          </a:p>
        </p:txBody>
      </p:sp>
      <p:sp>
        <p:nvSpPr>
          <p:cNvPr id="7" name="Rectangle 6"/>
          <p:cNvSpPr/>
          <p:nvPr/>
        </p:nvSpPr>
        <p:spPr>
          <a:xfrm>
            <a:off x="1083030" y="1274979"/>
            <a:ext cx="7575945" cy="954107"/>
          </a:xfrm>
          <a:prstGeom prst="rect">
            <a:avLst/>
          </a:prstGeom>
        </p:spPr>
        <p:txBody>
          <a:bodyPr wrap="square">
            <a:spAutoFit/>
          </a:bodyPr>
          <a:lstStyle/>
          <a:p>
            <a:r>
              <a:rPr lang="en-US" sz="2800" dirty="0">
                <a:solidFill>
                  <a:srgbClr val="000000"/>
                </a:solidFill>
                <a:latin typeface="Calibri" panose="020F0502020204030204" pitchFamily="34" charset="0"/>
                <a:cs typeface="Calibri" panose="020F0502020204030204" pitchFamily="34" charset="0"/>
              </a:rPr>
              <a:t>Often referred to as “establishing shot” because it establishes where the scene takes place</a:t>
            </a:r>
            <a:endParaRPr lang="en-US" sz="2800" dirty="0">
              <a:latin typeface="Calibri" panose="020F0502020204030204" pitchFamily="34" charset="0"/>
              <a:cs typeface="Calibri" panose="020F0502020204030204" pitchFamily="34" charset="0"/>
            </a:endParaRPr>
          </a:p>
        </p:txBody>
      </p:sp>
      <p:pic>
        <p:nvPicPr>
          <p:cNvPr id="9" name="Picture 8" descr="A group of people walking down the street&#10;&#10;Description generated with very high confidence">
            <a:extLst>
              <a:ext uri="{FF2B5EF4-FFF2-40B4-BE49-F238E27FC236}">
                <a16:creationId xmlns:a16="http://schemas.microsoft.com/office/drawing/2014/main" id="{47FDA634-9A95-4203-86A4-2FBDBFE89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5771" y="3417197"/>
            <a:ext cx="3306536" cy="2204357"/>
          </a:xfrm>
          <a:prstGeom prst="rect">
            <a:avLst/>
          </a:prstGeom>
        </p:spPr>
      </p:pic>
      <p:pic>
        <p:nvPicPr>
          <p:cNvPr id="11" name="Picture 10" descr="A view of a mountain&#10;&#10;Description generated with very high confidence">
            <a:extLst>
              <a:ext uri="{FF2B5EF4-FFF2-40B4-BE49-F238E27FC236}">
                <a16:creationId xmlns:a16="http://schemas.microsoft.com/office/drawing/2014/main" id="{45F19251-80CB-4685-94AF-6C17803883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455" y="2906486"/>
            <a:ext cx="4421548" cy="2490805"/>
          </a:xfrm>
          <a:prstGeom prst="rect">
            <a:avLst/>
          </a:prstGeom>
        </p:spPr>
      </p:pic>
    </p:spTree>
    <p:extLst>
      <p:ext uri="{BB962C8B-B14F-4D97-AF65-F5344CB8AC3E}">
        <p14:creationId xmlns:p14="http://schemas.microsoft.com/office/powerpoint/2010/main" val="106292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882" y="516035"/>
            <a:ext cx="6906803" cy="1343587"/>
          </a:xfrm>
        </p:spPr>
        <p:txBody>
          <a:bodyPr rtlCol="0">
            <a:normAutofit/>
          </a:bodyPr>
          <a:lstStyle/>
          <a:p>
            <a:pPr fontAlgn="auto">
              <a:spcAft>
                <a:spcPts val="0"/>
              </a:spcAft>
              <a:defRPr/>
            </a:pPr>
            <a:r>
              <a:rPr lang="en-US" u="sng" dirty="0">
                <a:ea typeface="+mj-ea"/>
                <a:cs typeface="+mj-cs"/>
              </a:rPr>
              <a:t>Medium Shot:</a:t>
            </a:r>
          </a:p>
        </p:txBody>
      </p:sp>
      <p:sp>
        <p:nvSpPr>
          <p:cNvPr id="3" name="Rectangle 2"/>
          <p:cNvSpPr/>
          <p:nvPr/>
        </p:nvSpPr>
        <p:spPr>
          <a:xfrm>
            <a:off x="2557104" y="1679317"/>
            <a:ext cx="6906803" cy="523220"/>
          </a:xfrm>
          <a:prstGeom prst="rect">
            <a:avLst/>
          </a:prstGeom>
        </p:spPr>
        <p:txBody>
          <a:bodyPr wrap="square">
            <a:spAutoFit/>
          </a:bodyPr>
          <a:lstStyle/>
          <a:p>
            <a:r>
              <a:rPr lang="en-US" sz="2800" dirty="0">
                <a:solidFill>
                  <a:srgbClr val="222222"/>
                </a:solidFill>
                <a:latin typeface="+mn-lt"/>
              </a:rPr>
              <a:t>A general, all-purpose shot</a:t>
            </a:r>
            <a:endParaRPr lang="en-US" sz="2800" dirty="0">
              <a:latin typeface="+mn-l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373" y="2635611"/>
            <a:ext cx="4764316" cy="25430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617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994" y="84520"/>
            <a:ext cx="6906803" cy="1343587"/>
          </a:xfrm>
        </p:spPr>
        <p:txBody>
          <a:bodyPr rtlCol="0">
            <a:normAutofit/>
          </a:bodyPr>
          <a:lstStyle/>
          <a:p>
            <a:pPr fontAlgn="auto">
              <a:spcAft>
                <a:spcPts val="0"/>
              </a:spcAft>
              <a:defRPr/>
            </a:pPr>
            <a:r>
              <a:rPr lang="en-US" u="sng" dirty="0">
                <a:ea typeface="+mj-ea"/>
                <a:cs typeface="+mj-cs"/>
              </a:rPr>
              <a:t>Close Up:</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2718" y="3019102"/>
            <a:ext cx="5267034" cy="2949539"/>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252" y="2247900"/>
            <a:ext cx="3441700" cy="2362200"/>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25099" y="1290201"/>
            <a:ext cx="8494653" cy="523220"/>
          </a:xfrm>
          <a:prstGeom prst="rect">
            <a:avLst/>
          </a:prstGeom>
          <a:noFill/>
        </p:spPr>
        <p:txBody>
          <a:bodyPr wrap="square" rtlCol="0">
            <a:spAutoFit/>
          </a:bodyPr>
          <a:lstStyle/>
          <a:p>
            <a:r>
              <a:rPr lang="en-US" sz="2800" dirty="0"/>
              <a:t>Useful for showing detail and can also be used as a cut-in</a:t>
            </a:r>
          </a:p>
        </p:txBody>
      </p:sp>
    </p:spTree>
    <p:extLst>
      <p:ext uri="{BB962C8B-B14F-4D97-AF65-F5344CB8AC3E}">
        <p14:creationId xmlns:p14="http://schemas.microsoft.com/office/powerpoint/2010/main" val="100649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598" y="349036"/>
            <a:ext cx="6906803" cy="1343587"/>
          </a:xfrm>
        </p:spPr>
        <p:txBody>
          <a:bodyPr rtlCol="0">
            <a:normAutofit/>
          </a:bodyPr>
          <a:lstStyle/>
          <a:p>
            <a:pPr fontAlgn="auto">
              <a:spcAft>
                <a:spcPts val="0"/>
              </a:spcAft>
              <a:defRPr/>
            </a:pPr>
            <a:r>
              <a:rPr lang="en-US" u="sng" dirty="0">
                <a:ea typeface="+mj-ea"/>
                <a:cs typeface="+mj-cs"/>
              </a:rPr>
              <a:t>Cutaways:</a:t>
            </a:r>
          </a:p>
        </p:txBody>
      </p:sp>
      <p:sp>
        <p:nvSpPr>
          <p:cNvPr id="4" name="TextBox 3"/>
          <p:cNvSpPr txBox="1"/>
          <p:nvPr/>
        </p:nvSpPr>
        <p:spPr>
          <a:xfrm>
            <a:off x="500743" y="1659285"/>
            <a:ext cx="4071257" cy="3108543"/>
          </a:xfrm>
          <a:prstGeom prst="rect">
            <a:avLst/>
          </a:prstGeom>
          <a:noFill/>
        </p:spPr>
        <p:txBody>
          <a:bodyPr wrap="square" rtlCol="0">
            <a:spAutoFit/>
          </a:bodyPr>
          <a:lstStyle/>
          <a:p>
            <a:pPr marL="342900" indent="-342900">
              <a:buFont typeface="+mj-lt"/>
              <a:buAutoNum type="alphaUcPeriod"/>
            </a:pPr>
            <a:r>
              <a:rPr lang="en-US" sz="2800" dirty="0"/>
              <a:t>Close up details of the main action</a:t>
            </a:r>
          </a:p>
          <a:p>
            <a:pPr marL="342900" indent="-342900">
              <a:buFont typeface="+mj-lt"/>
              <a:buAutoNum type="alphaUcPeriod"/>
            </a:pPr>
            <a:r>
              <a:rPr lang="en-US" sz="2800" dirty="0"/>
              <a:t>People’s faces</a:t>
            </a:r>
          </a:p>
          <a:p>
            <a:pPr marL="342900" indent="-342900">
              <a:buFont typeface="+mj-lt"/>
              <a:buAutoNum type="alphaUcPeriod"/>
            </a:pPr>
            <a:r>
              <a:rPr lang="en-US" sz="2800" dirty="0"/>
              <a:t>Their hands</a:t>
            </a:r>
          </a:p>
          <a:p>
            <a:pPr marL="342900" indent="-342900">
              <a:buFont typeface="+mj-lt"/>
              <a:buAutoNum type="alphaUcPeriod"/>
            </a:pPr>
            <a:r>
              <a:rPr lang="en-US" sz="2800" dirty="0"/>
              <a:t>Shots from the point of view of the main subject of the sequence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7569" y="1692623"/>
            <a:ext cx="3099249" cy="2062937"/>
          </a:xfrm>
          <a:prstGeom prst="rect">
            <a:avLst/>
          </a:prstGeom>
        </p:spPr>
      </p:pic>
      <p:pic>
        <p:nvPicPr>
          <p:cNvPr id="5" name="Picture 4" descr="A picture containing food, person, plate, piece&#10;&#10;Description generated with very high confidence">
            <a:extLst>
              <a:ext uri="{FF2B5EF4-FFF2-40B4-BE49-F238E27FC236}">
                <a16:creationId xmlns:a16="http://schemas.microsoft.com/office/drawing/2014/main" id="{D0077388-5A51-48D5-A494-4B613E1A7CF6}"/>
              </a:ext>
            </a:extLst>
          </p:cNvPr>
          <p:cNvPicPr>
            <a:picLocks noChangeAspect="1"/>
          </p:cNvPicPr>
          <p:nvPr/>
        </p:nvPicPr>
        <p:blipFill>
          <a:blip r:embed="rId4"/>
          <a:stretch>
            <a:fillRect/>
          </a:stretch>
        </p:blipFill>
        <p:spPr>
          <a:xfrm>
            <a:off x="5595257" y="3967163"/>
            <a:ext cx="3048000" cy="1714500"/>
          </a:xfrm>
          <a:prstGeom prst="rect">
            <a:avLst/>
          </a:prstGeom>
        </p:spPr>
      </p:pic>
    </p:spTree>
    <p:extLst>
      <p:ext uri="{BB962C8B-B14F-4D97-AF65-F5344CB8AC3E}">
        <p14:creationId xmlns:p14="http://schemas.microsoft.com/office/powerpoint/2010/main" val="8864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4988"/>
            <a:ext cx="4705564" cy="1318330"/>
          </a:xfrm>
        </p:spPr>
        <p:txBody>
          <a:bodyPr rtlCol="0">
            <a:normAutofit/>
          </a:bodyPr>
          <a:lstStyle/>
          <a:p>
            <a:pPr fontAlgn="auto">
              <a:spcAft>
                <a:spcPts val="0"/>
              </a:spcAft>
              <a:defRPr/>
            </a:pPr>
            <a:r>
              <a:rPr lang="en-US" u="sng" dirty="0">
                <a:ea typeface="+mj-ea"/>
                <a:cs typeface="+mj-cs"/>
              </a:rPr>
              <a:t>Cutaways: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5373" y="3671732"/>
            <a:ext cx="3567189" cy="20043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589" y="1817670"/>
            <a:ext cx="5069784" cy="2856216"/>
          </a:xfrm>
          <a:prstGeom prst="rect">
            <a:avLst/>
          </a:prstGeom>
        </p:spPr>
      </p:pic>
      <p:pic>
        <p:nvPicPr>
          <p:cNvPr id="7" name="Picture 6" descr="A picture containing food, indoor, table, sitting&#10;&#10;Description generated with very high confidence">
            <a:extLst>
              <a:ext uri="{FF2B5EF4-FFF2-40B4-BE49-F238E27FC236}">
                <a16:creationId xmlns:a16="http://schemas.microsoft.com/office/drawing/2014/main" id="{42AC2379-26B1-4D07-B799-70E51965FDF9}"/>
              </a:ext>
            </a:extLst>
          </p:cNvPr>
          <p:cNvPicPr>
            <a:picLocks noChangeAspect="1"/>
          </p:cNvPicPr>
          <p:nvPr/>
        </p:nvPicPr>
        <p:blipFill>
          <a:blip r:embed="rId5"/>
          <a:stretch>
            <a:fillRect/>
          </a:stretch>
        </p:blipFill>
        <p:spPr>
          <a:xfrm>
            <a:off x="5614231" y="1372356"/>
            <a:ext cx="3228331" cy="1813912"/>
          </a:xfrm>
          <a:prstGeom prst="rect">
            <a:avLst/>
          </a:prstGeom>
        </p:spPr>
      </p:pic>
    </p:spTree>
    <p:extLst>
      <p:ext uri="{BB962C8B-B14F-4D97-AF65-F5344CB8AC3E}">
        <p14:creationId xmlns:p14="http://schemas.microsoft.com/office/powerpoint/2010/main" val="1120234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882" y="516035"/>
            <a:ext cx="6906803" cy="1343587"/>
          </a:xfrm>
        </p:spPr>
        <p:txBody>
          <a:bodyPr rtlCol="0">
            <a:normAutofit/>
          </a:bodyPr>
          <a:lstStyle/>
          <a:p>
            <a:pPr fontAlgn="auto">
              <a:spcAft>
                <a:spcPts val="0"/>
              </a:spcAft>
              <a:defRPr/>
            </a:pPr>
            <a:r>
              <a:rPr lang="en-US" u="sng" dirty="0">
                <a:ea typeface="+mj-ea"/>
                <a:cs typeface="+mj-cs"/>
              </a:rPr>
              <a:t>Extra Video (B-roll):</a:t>
            </a:r>
          </a:p>
        </p:txBody>
      </p:sp>
      <p:sp>
        <p:nvSpPr>
          <p:cNvPr id="5" name="TextBox 4"/>
          <p:cNvSpPr txBox="1"/>
          <p:nvPr/>
        </p:nvSpPr>
        <p:spPr>
          <a:xfrm>
            <a:off x="2287629" y="1859622"/>
            <a:ext cx="6472718" cy="1938992"/>
          </a:xfrm>
          <a:prstGeom prst="rect">
            <a:avLst/>
          </a:prstGeom>
          <a:noFill/>
        </p:spPr>
        <p:txBody>
          <a:bodyPr wrap="square" rtlCol="0">
            <a:spAutoFit/>
          </a:bodyPr>
          <a:lstStyle/>
          <a:p>
            <a:pPr marL="342900" indent="-342900">
              <a:buFont typeface="+mj-lt"/>
              <a:buAutoNum type="alphaUcPeriod"/>
            </a:pPr>
            <a:r>
              <a:rPr lang="en-US" sz="4000" dirty="0"/>
              <a:t> 2 shot</a:t>
            </a:r>
          </a:p>
          <a:p>
            <a:pPr marL="342900" indent="-342900">
              <a:buFont typeface="+mj-lt"/>
              <a:buAutoNum type="alphaUcPeriod"/>
            </a:pPr>
            <a:r>
              <a:rPr lang="en-US" sz="4000" dirty="0"/>
              <a:t> Panning</a:t>
            </a:r>
          </a:p>
          <a:p>
            <a:pPr marL="342900" indent="-342900">
              <a:buFont typeface="+mj-lt"/>
              <a:buAutoNum type="alphaUcPeriod"/>
            </a:pPr>
            <a:r>
              <a:rPr lang="en-US" sz="4000" dirty="0"/>
              <a:t> Point of view</a:t>
            </a:r>
          </a:p>
        </p:txBody>
      </p:sp>
    </p:spTree>
    <p:extLst>
      <p:ext uri="{BB962C8B-B14F-4D97-AF65-F5344CB8AC3E}">
        <p14:creationId xmlns:p14="http://schemas.microsoft.com/office/powerpoint/2010/main" val="197027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735" y="602168"/>
            <a:ext cx="4898130" cy="1374714"/>
          </a:xfrm>
        </p:spPr>
        <p:txBody>
          <a:bodyPr rtlCol="0">
            <a:normAutofit/>
          </a:bodyPr>
          <a:lstStyle/>
          <a:p>
            <a:pPr fontAlgn="auto">
              <a:spcAft>
                <a:spcPts val="0"/>
              </a:spcAft>
              <a:defRPr/>
            </a:pPr>
            <a:r>
              <a:rPr lang="en-US" u="sng" dirty="0">
                <a:ea typeface="+mj-ea"/>
                <a:cs typeface="+mj-cs"/>
              </a:rPr>
              <a:t>2 Shot:</a:t>
            </a:r>
          </a:p>
        </p:txBody>
      </p:sp>
      <p:pic>
        <p:nvPicPr>
          <p:cNvPr id="2050" name="Picture 2" descr="Image result for 2 shot">
            <a:extLst>
              <a:ext uri="{FF2B5EF4-FFF2-40B4-BE49-F238E27FC236}">
                <a16:creationId xmlns:a16="http://schemas.microsoft.com/office/drawing/2014/main" id="{C215D588-71B6-405F-984F-935FB078A8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5315" y="1720215"/>
            <a:ext cx="4044950" cy="227528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721EE5BF-2704-43C9-8E66-48EBB3D67D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 y="3011448"/>
            <a:ext cx="4011930" cy="227528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2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735" y="602168"/>
            <a:ext cx="4898130" cy="1374714"/>
          </a:xfrm>
        </p:spPr>
        <p:txBody>
          <a:bodyPr rtlCol="0">
            <a:normAutofit/>
          </a:bodyPr>
          <a:lstStyle/>
          <a:p>
            <a:pPr fontAlgn="auto">
              <a:spcAft>
                <a:spcPts val="0"/>
              </a:spcAft>
              <a:defRPr/>
            </a:pPr>
            <a:r>
              <a:rPr lang="en-US" u="sng" dirty="0">
                <a:ea typeface="+mj-ea"/>
                <a:cs typeface="+mj-cs"/>
              </a:rPr>
              <a:t>Panning:</a:t>
            </a:r>
          </a:p>
        </p:txBody>
      </p:sp>
      <p:pic>
        <p:nvPicPr>
          <p:cNvPr id="3074" name="Picture 2" descr="Image result for panning">
            <a:extLst>
              <a:ext uri="{FF2B5EF4-FFF2-40B4-BE49-F238E27FC236}">
                <a16:creationId xmlns:a16="http://schemas.microsoft.com/office/drawing/2014/main" id="{682CA9AB-7A14-41F2-A739-EA7C8718CD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8258" y="3208559"/>
            <a:ext cx="3715169" cy="2472277"/>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panning">
            <a:extLst>
              <a:ext uri="{FF2B5EF4-FFF2-40B4-BE49-F238E27FC236}">
                <a16:creationId xmlns:a16="http://schemas.microsoft.com/office/drawing/2014/main" id="{A9A00F30-4C5B-46B2-A829-0BD5900C42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35" y="1863851"/>
            <a:ext cx="4064608" cy="2689416"/>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panning">
            <a:extLst>
              <a:ext uri="{FF2B5EF4-FFF2-40B4-BE49-F238E27FC236}">
                <a16:creationId xmlns:a16="http://schemas.microsoft.com/office/drawing/2014/main" id="{D010FEE6-B616-49FE-ABC5-F9DBF10CD34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1865" y="392687"/>
            <a:ext cx="3533179" cy="234791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9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074" y="568753"/>
            <a:ext cx="7772400" cy="1470025"/>
          </a:xfrm>
        </p:spPr>
        <p:txBody>
          <a:bodyPr/>
          <a:lstStyle/>
          <a:p>
            <a:r>
              <a:rPr lang="en-US" u="sng" dirty="0"/>
              <a:t>Before shooting:</a:t>
            </a:r>
          </a:p>
        </p:txBody>
      </p:sp>
      <p:sp>
        <p:nvSpPr>
          <p:cNvPr id="7" name="TextBox 6"/>
          <p:cNvSpPr txBox="1"/>
          <p:nvPr/>
        </p:nvSpPr>
        <p:spPr>
          <a:xfrm>
            <a:off x="821932" y="2260314"/>
            <a:ext cx="2352782" cy="70788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4000" dirty="0"/>
              <a:t>Space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1816" y="2038778"/>
            <a:ext cx="5727928" cy="3224611"/>
          </a:xfrm>
          <a:prstGeom prst="rect">
            <a:avLst/>
          </a:prstGeom>
          <a:effectLst>
            <a:outerShdw blurRad="50800" dist="76200" dir="18900000" algn="bl" rotWithShape="0">
              <a:prstClr val="black">
                <a:alpha val="40000"/>
              </a:prstClr>
            </a:outerShdw>
          </a:effectLst>
        </p:spPr>
      </p:pic>
      <p:sp>
        <p:nvSpPr>
          <p:cNvPr id="3" name="TextBox 2">
            <a:extLst>
              <a:ext uri="{FF2B5EF4-FFF2-40B4-BE49-F238E27FC236}">
                <a16:creationId xmlns:a16="http://schemas.microsoft.com/office/drawing/2014/main" id="{501B6E38-CB45-474E-9DAD-62DF37EEB2E8}"/>
              </a:ext>
            </a:extLst>
          </p:cNvPr>
          <p:cNvSpPr txBox="1"/>
          <p:nvPr/>
        </p:nvSpPr>
        <p:spPr>
          <a:xfrm>
            <a:off x="3503054" y="18030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6715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2935" y="550893"/>
            <a:ext cx="4898130" cy="1374714"/>
          </a:xfrm>
        </p:spPr>
        <p:txBody>
          <a:bodyPr rtlCol="0">
            <a:normAutofit/>
          </a:bodyPr>
          <a:lstStyle/>
          <a:p>
            <a:pPr fontAlgn="auto">
              <a:spcAft>
                <a:spcPts val="0"/>
              </a:spcAft>
              <a:defRPr/>
            </a:pPr>
            <a:r>
              <a:rPr lang="en-US" u="sng" dirty="0">
                <a:ea typeface="+mj-ea"/>
                <a:cs typeface="+mj-cs"/>
              </a:rPr>
              <a:t>Point of View:</a:t>
            </a:r>
          </a:p>
        </p:txBody>
      </p:sp>
      <p:pic>
        <p:nvPicPr>
          <p:cNvPr id="1026" name="Picture 2" descr="Image result for point of view shots">
            <a:extLst>
              <a:ext uri="{FF2B5EF4-FFF2-40B4-BE49-F238E27FC236}">
                <a16:creationId xmlns:a16="http://schemas.microsoft.com/office/drawing/2014/main" id="{21543267-B41C-4031-98BF-501015F745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583" y="3429000"/>
            <a:ext cx="4381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int of view shots">
            <a:extLst>
              <a:ext uri="{FF2B5EF4-FFF2-40B4-BE49-F238E27FC236}">
                <a16:creationId xmlns:a16="http://schemas.microsoft.com/office/drawing/2014/main" id="{ED248435-84E1-4E20-815F-3568D7DD04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 y="2333625"/>
            <a:ext cx="328612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61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59" y="218084"/>
            <a:ext cx="6906803" cy="1343587"/>
          </a:xfrm>
        </p:spPr>
        <p:txBody>
          <a:bodyPr rtlCol="0">
            <a:normAutofit/>
          </a:bodyPr>
          <a:lstStyle/>
          <a:p>
            <a:pPr fontAlgn="auto">
              <a:spcAft>
                <a:spcPts val="0"/>
              </a:spcAft>
              <a:defRPr/>
            </a:pPr>
            <a:r>
              <a:rPr lang="en-US" u="sng" dirty="0">
                <a:ea typeface="+mj-ea"/>
                <a:cs typeface="+mj-cs"/>
              </a:rPr>
              <a:t>Audio:</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4557" y="1669540"/>
            <a:ext cx="5198724" cy="3899043"/>
          </a:xfrm>
          <a:prstGeom prst="rect">
            <a:avLst/>
          </a:prstGeom>
        </p:spPr>
      </p:pic>
    </p:spTree>
    <p:extLst>
      <p:ext uri="{BB962C8B-B14F-4D97-AF65-F5344CB8AC3E}">
        <p14:creationId xmlns:p14="http://schemas.microsoft.com/office/powerpoint/2010/main" val="1690009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59" y="218084"/>
            <a:ext cx="6906803" cy="1343587"/>
          </a:xfrm>
        </p:spPr>
        <p:txBody>
          <a:bodyPr rtlCol="0">
            <a:normAutofit/>
          </a:bodyPr>
          <a:lstStyle/>
          <a:p>
            <a:pPr fontAlgn="auto">
              <a:spcAft>
                <a:spcPts val="0"/>
              </a:spcAft>
              <a:defRPr/>
            </a:pPr>
            <a:r>
              <a:rPr lang="en-US" u="sng" dirty="0">
                <a:ea typeface="+mj-ea"/>
                <a:cs typeface="+mj-cs"/>
              </a:rPr>
              <a:t>Editing: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526" y="1561671"/>
            <a:ext cx="6327867" cy="3559425"/>
          </a:xfrm>
          <a:prstGeom prst="rect">
            <a:avLst/>
          </a:prstGeom>
          <a:effectLst>
            <a:outerShdw blurRad="50800" dist="76200" dir="10800000" algn="r" rotWithShape="0">
              <a:prstClr val="black">
                <a:alpha val="40000"/>
              </a:prstClr>
            </a:outerShdw>
          </a:effectLst>
        </p:spPr>
      </p:pic>
    </p:spTree>
    <p:extLst>
      <p:ext uri="{BB962C8B-B14F-4D97-AF65-F5344CB8AC3E}">
        <p14:creationId xmlns:p14="http://schemas.microsoft.com/office/powerpoint/2010/main" val="1961954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59" y="218084"/>
            <a:ext cx="6906803" cy="1343587"/>
          </a:xfrm>
        </p:spPr>
        <p:txBody>
          <a:bodyPr rtlCol="0">
            <a:normAutofit/>
          </a:bodyPr>
          <a:lstStyle/>
          <a:p>
            <a:pPr fontAlgn="auto">
              <a:spcAft>
                <a:spcPts val="0"/>
              </a:spcAft>
              <a:defRPr/>
            </a:pPr>
            <a:r>
              <a:rPr lang="en-US" u="sng" dirty="0">
                <a:ea typeface="+mj-ea"/>
                <a:cs typeface="+mj-cs"/>
              </a:rPr>
              <a:t>Editing in iMovie: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5894" y="1695236"/>
            <a:ext cx="4859676" cy="2814562"/>
          </a:xfrm>
          <a:prstGeom prst="rect">
            <a:avLst/>
          </a:prstGeom>
        </p:spPr>
      </p:pic>
      <p:sp>
        <p:nvSpPr>
          <p:cNvPr id="5" name="TextBox 4">
            <a:hlinkClick r:id="rId4"/>
          </p:cNvPr>
          <p:cNvSpPr txBox="1"/>
          <p:nvPr/>
        </p:nvSpPr>
        <p:spPr>
          <a:xfrm>
            <a:off x="542998" y="4392472"/>
            <a:ext cx="3678149" cy="523220"/>
          </a:xfrm>
          <a:prstGeom prst="rect">
            <a:avLst/>
          </a:prstGeom>
          <a:noFill/>
        </p:spPr>
        <p:txBody>
          <a:bodyPr wrap="square" rtlCol="0">
            <a:spAutoFit/>
          </a:bodyPr>
          <a:lstStyle/>
          <a:p>
            <a:r>
              <a:rPr lang="en-US" sz="2800" dirty="0">
                <a:hlinkClick r:id="rId4"/>
              </a:rPr>
              <a:t>Tutorial on YouTube</a:t>
            </a:r>
            <a:endParaRPr lang="en-US" sz="2800" dirty="0"/>
          </a:p>
        </p:txBody>
      </p:sp>
      <p:sp>
        <p:nvSpPr>
          <p:cNvPr id="6" name="TextBox 5"/>
          <p:cNvSpPr txBox="1"/>
          <p:nvPr/>
        </p:nvSpPr>
        <p:spPr>
          <a:xfrm>
            <a:off x="542998" y="1695236"/>
            <a:ext cx="4119154" cy="1508105"/>
          </a:xfrm>
          <a:prstGeom prst="rect">
            <a:avLst/>
          </a:prstGeom>
          <a:noFill/>
        </p:spPr>
        <p:txBody>
          <a:bodyPr wrap="square" rtlCol="0">
            <a:spAutoFit/>
          </a:bodyPr>
          <a:lstStyle/>
          <a:p>
            <a:pPr marL="342900" indent="-342900">
              <a:buFont typeface="+mj-lt"/>
              <a:buAutoNum type="alphaUcPeriod"/>
            </a:pPr>
            <a:r>
              <a:rPr lang="en-US" sz="2800" dirty="0"/>
              <a:t> Create a new event</a:t>
            </a:r>
          </a:p>
          <a:p>
            <a:pPr marL="342900" indent="-342900">
              <a:buFont typeface="+mj-lt"/>
              <a:buAutoNum type="alphaUcPeriod"/>
            </a:pPr>
            <a:r>
              <a:rPr lang="en-US" sz="2800" dirty="0"/>
              <a:t> Upload all your clips</a:t>
            </a:r>
          </a:p>
          <a:p>
            <a:pPr marL="342900" indent="-342900">
              <a:buFont typeface="+mj-lt"/>
              <a:buAutoNum type="alphaUcPeriod"/>
            </a:pPr>
            <a:endParaRPr lang="en-US" sz="3600" dirty="0"/>
          </a:p>
        </p:txBody>
      </p:sp>
      <p:sp>
        <p:nvSpPr>
          <p:cNvPr id="7" name="Rectangle 6"/>
          <p:cNvSpPr/>
          <p:nvPr/>
        </p:nvSpPr>
        <p:spPr>
          <a:xfrm>
            <a:off x="542998" y="4931931"/>
            <a:ext cx="4000326" cy="461665"/>
          </a:xfrm>
          <a:prstGeom prst="rect">
            <a:avLst/>
          </a:prstGeom>
        </p:spPr>
        <p:txBody>
          <a:bodyPr wrap="none">
            <a:spAutoFit/>
          </a:bodyPr>
          <a:lstStyle/>
          <a:p>
            <a:r>
              <a:rPr lang="en-US" sz="2400" dirty="0"/>
              <a:t>https://</a:t>
            </a:r>
            <a:r>
              <a:rPr lang="en-US" sz="2400" dirty="0" err="1"/>
              <a:t>youtu.be</a:t>
            </a:r>
            <a:r>
              <a:rPr lang="en-US" sz="2400" dirty="0"/>
              <a:t>/B_5oZ0vI968</a:t>
            </a:r>
          </a:p>
        </p:txBody>
      </p:sp>
    </p:spTree>
    <p:extLst>
      <p:ext uri="{BB962C8B-B14F-4D97-AF65-F5344CB8AC3E}">
        <p14:creationId xmlns:p14="http://schemas.microsoft.com/office/powerpoint/2010/main" val="213346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867" y="485214"/>
            <a:ext cx="6906803" cy="1343587"/>
          </a:xfrm>
        </p:spPr>
        <p:txBody>
          <a:bodyPr rtlCol="0">
            <a:normAutofit/>
          </a:bodyPr>
          <a:lstStyle/>
          <a:p>
            <a:pPr fontAlgn="auto">
              <a:spcAft>
                <a:spcPts val="0"/>
              </a:spcAft>
              <a:defRPr/>
            </a:pPr>
            <a:r>
              <a:rPr lang="en-US" u="sng" dirty="0">
                <a:ea typeface="+mj-ea"/>
                <a:cs typeface="+mj-cs"/>
              </a:rPr>
              <a:t>#</a:t>
            </a:r>
            <a:r>
              <a:rPr lang="en-US" u="sng" dirty="0" err="1">
                <a:ea typeface="+mj-ea"/>
                <a:cs typeface="+mj-cs"/>
              </a:rPr>
              <a:t>NOSotrosUC</a:t>
            </a:r>
            <a:endParaRPr lang="en-US" u="sng" dirty="0">
              <a:ea typeface="+mj-ea"/>
              <a:cs typeface="+mj-cs"/>
            </a:endParaRPr>
          </a:p>
        </p:txBody>
      </p:sp>
      <p:sp>
        <p:nvSpPr>
          <p:cNvPr id="5" name="TextBox 4"/>
          <p:cNvSpPr txBox="1"/>
          <p:nvPr/>
        </p:nvSpPr>
        <p:spPr>
          <a:xfrm>
            <a:off x="841144" y="1874728"/>
            <a:ext cx="7664521" cy="3600986"/>
          </a:xfrm>
          <a:prstGeom prst="rect">
            <a:avLst/>
          </a:prstGeom>
          <a:noFill/>
        </p:spPr>
        <p:txBody>
          <a:bodyPr wrap="square" rtlCol="0">
            <a:spAutoFit/>
          </a:bodyPr>
          <a:lstStyle/>
          <a:p>
            <a:pPr algn="ctr"/>
            <a:r>
              <a:rPr lang="en-US" sz="2800" dirty="0"/>
              <a:t>UC ANR News, Information &amp; Outreach in Spanish</a:t>
            </a:r>
          </a:p>
          <a:p>
            <a:pPr algn="ctr"/>
            <a:r>
              <a:rPr lang="en-US" sz="2800" dirty="0"/>
              <a:t>Ricardo Vela</a:t>
            </a:r>
          </a:p>
          <a:p>
            <a:pPr algn="ctr"/>
            <a:r>
              <a:rPr lang="en-US" sz="2800" dirty="0"/>
              <a:t>Program Manager</a:t>
            </a:r>
          </a:p>
          <a:p>
            <a:pPr algn="ctr"/>
            <a:endParaRPr lang="en-US" sz="2400"/>
          </a:p>
          <a:p>
            <a:pPr algn="ctr"/>
            <a:r>
              <a:rPr lang="en-US" sz="2400"/>
              <a:t>4501 </a:t>
            </a:r>
            <a:r>
              <a:rPr lang="en-US" sz="2400" dirty="0"/>
              <a:t>Glenwood Dr.</a:t>
            </a:r>
          </a:p>
          <a:p>
            <a:pPr algn="ctr"/>
            <a:r>
              <a:rPr lang="en-US" sz="2400" dirty="0"/>
              <a:t>Riverside, CA 92501</a:t>
            </a:r>
          </a:p>
          <a:p>
            <a:pPr algn="ctr"/>
            <a:r>
              <a:rPr lang="en-US" sz="2400" dirty="0"/>
              <a:t>(951) 781-2151</a:t>
            </a:r>
          </a:p>
          <a:p>
            <a:pPr algn="ctr"/>
            <a:r>
              <a:rPr lang="en-US" sz="2400" dirty="0"/>
              <a:t>(951) 660-9887</a:t>
            </a:r>
          </a:p>
          <a:p>
            <a:pPr algn="ctr"/>
            <a:r>
              <a:rPr lang="en-US" sz="2400" dirty="0" err="1"/>
              <a:t>ricardo.vela@ucr.edu</a:t>
            </a:r>
            <a:r>
              <a:rPr lang="en-US" sz="2400" dirty="0"/>
              <a:t> </a:t>
            </a:r>
          </a:p>
        </p:txBody>
      </p:sp>
    </p:spTree>
    <p:extLst>
      <p:ext uri="{BB962C8B-B14F-4D97-AF65-F5344CB8AC3E}">
        <p14:creationId xmlns:p14="http://schemas.microsoft.com/office/powerpoint/2010/main" val="16297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074" y="568753"/>
            <a:ext cx="7772400" cy="1470025"/>
          </a:xfrm>
        </p:spPr>
        <p:txBody>
          <a:bodyPr/>
          <a:lstStyle/>
          <a:p>
            <a:r>
              <a:rPr lang="en-US" u="sng" dirty="0"/>
              <a:t>Before shooting: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0581" y="2454668"/>
            <a:ext cx="4784117" cy="2733781"/>
          </a:xfrm>
          <a:prstGeom prst="rect">
            <a:avLst/>
          </a:prstGeom>
          <a:effectLst>
            <a:outerShdw blurRad="63500" sx="102000" sy="102000" algn="ctr" rotWithShape="0">
              <a:prstClr val="black">
                <a:alpha val="40000"/>
              </a:prstClr>
            </a:outerShdw>
          </a:effectLst>
        </p:spPr>
      </p:pic>
      <p:sp>
        <p:nvSpPr>
          <p:cNvPr id="5" name="Rectangle 4"/>
          <p:cNvSpPr/>
          <p:nvPr/>
        </p:nvSpPr>
        <p:spPr>
          <a:xfrm>
            <a:off x="624154" y="2038778"/>
            <a:ext cx="3886201" cy="1323439"/>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4000" dirty="0"/>
              <a:t>Block notifications</a:t>
            </a:r>
          </a:p>
        </p:txBody>
      </p:sp>
    </p:spTree>
    <p:extLst>
      <p:ext uri="{BB962C8B-B14F-4D97-AF65-F5344CB8AC3E}">
        <p14:creationId xmlns:p14="http://schemas.microsoft.com/office/powerpoint/2010/main" val="144266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074" y="568753"/>
            <a:ext cx="7772400" cy="1470025"/>
          </a:xfrm>
        </p:spPr>
        <p:txBody>
          <a:bodyPr/>
          <a:lstStyle/>
          <a:p>
            <a:r>
              <a:rPr lang="en-US" u="sng" dirty="0"/>
              <a:t>Before shooting:</a:t>
            </a:r>
          </a:p>
        </p:txBody>
      </p:sp>
      <p:sp>
        <p:nvSpPr>
          <p:cNvPr id="5" name="Rectangle 4"/>
          <p:cNvSpPr/>
          <p:nvPr/>
        </p:nvSpPr>
        <p:spPr>
          <a:xfrm>
            <a:off x="377574" y="2351927"/>
            <a:ext cx="2827963" cy="1323439"/>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4000" dirty="0"/>
              <a:t>iPhone </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4000" dirty="0"/>
              <a:t>orientation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501" y="1869183"/>
            <a:ext cx="5330973" cy="3452830"/>
          </a:xfrm>
          <a:prstGeom prst="rect">
            <a:avLst/>
          </a:prstGeom>
          <a:effectLst>
            <a:outerShdw blurRad="50800" dist="76200" dir="13500000" algn="br" rotWithShape="0">
              <a:prstClr val="black">
                <a:alpha val="40000"/>
              </a:prstClr>
            </a:outerShdw>
          </a:effectLst>
        </p:spPr>
      </p:pic>
    </p:spTree>
    <p:extLst>
      <p:ext uri="{BB962C8B-B14F-4D97-AF65-F5344CB8AC3E}">
        <p14:creationId xmlns:p14="http://schemas.microsoft.com/office/powerpoint/2010/main" val="135444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804" y="495487"/>
            <a:ext cx="8211620" cy="1364134"/>
          </a:xfrm>
        </p:spPr>
        <p:txBody>
          <a:bodyPr rtlCol="0">
            <a:normAutofit/>
          </a:bodyPr>
          <a:lstStyle/>
          <a:p>
            <a:pPr fontAlgn="auto">
              <a:spcAft>
                <a:spcPts val="0"/>
              </a:spcAft>
              <a:defRPr/>
            </a:pPr>
            <a:r>
              <a:rPr lang="en-US" u="sng" dirty="0">
                <a:ea typeface="+mj-ea"/>
                <a:cs typeface="+mj-cs"/>
              </a:rPr>
              <a:t>Stop the shaking:</a:t>
            </a:r>
          </a:p>
        </p:txBody>
      </p:sp>
      <p:sp>
        <p:nvSpPr>
          <p:cNvPr id="7" name="TextBox 6"/>
          <p:cNvSpPr txBox="1"/>
          <p:nvPr/>
        </p:nvSpPr>
        <p:spPr>
          <a:xfrm>
            <a:off x="657546" y="2223172"/>
            <a:ext cx="3421295" cy="2308324"/>
          </a:xfrm>
          <a:prstGeom prst="rect">
            <a:avLst/>
          </a:prstGeom>
          <a:noFill/>
        </p:spPr>
        <p:txBody>
          <a:bodyPr wrap="square" rtlCol="0">
            <a:spAutoFit/>
          </a:bodyPr>
          <a:lstStyle/>
          <a:p>
            <a:pPr marL="342900" indent="-342900">
              <a:buFont typeface="+mj-lt"/>
              <a:buAutoNum type="alphaUcPeriod"/>
            </a:pPr>
            <a:r>
              <a:rPr lang="en-US" sz="4800" dirty="0"/>
              <a:t>Tripod</a:t>
            </a:r>
          </a:p>
          <a:p>
            <a:pPr marL="342900" indent="-342900">
              <a:buFont typeface="+mj-lt"/>
              <a:buAutoNum type="alphaUcPeriod"/>
            </a:pPr>
            <a:r>
              <a:rPr lang="en-US" sz="4800" dirty="0"/>
              <a:t>Hand Held Stabilizer</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0147" y="2223172"/>
            <a:ext cx="4302526" cy="3225087"/>
          </a:xfrm>
          <a:prstGeom prst="rect">
            <a:avLst/>
          </a:prstGeom>
          <a:effectLst>
            <a:outerShdw blurRad="50800" dist="76200" dir="10800000" algn="r"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244" y="300280"/>
            <a:ext cx="4595117" cy="2021680"/>
          </a:xfrm>
        </p:spPr>
        <p:txBody>
          <a:bodyPr rtlCol="0">
            <a:normAutofit/>
          </a:bodyPr>
          <a:lstStyle/>
          <a:p>
            <a:pPr fontAlgn="auto">
              <a:spcAft>
                <a:spcPts val="0"/>
              </a:spcAft>
              <a:defRPr/>
            </a:pPr>
            <a:r>
              <a:rPr lang="en-US" dirty="0">
                <a:ea typeface="+mj-ea"/>
                <a:cs typeface="+mj-cs"/>
              </a:rPr>
              <a:t>A. Tripod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246" y="1761830"/>
            <a:ext cx="3583112" cy="358586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360" y="750013"/>
            <a:ext cx="3649895" cy="36498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6348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485" y="2106202"/>
            <a:ext cx="3579140" cy="3579140"/>
          </a:xfrm>
          <a:prstGeom prst="rect">
            <a:avLst/>
          </a:prstGeom>
        </p:spPr>
      </p:pic>
      <p:sp>
        <p:nvSpPr>
          <p:cNvPr id="2" name="Title 1"/>
          <p:cNvSpPr>
            <a:spLocks noGrp="1"/>
          </p:cNvSpPr>
          <p:nvPr>
            <p:ph type="ctrTitle"/>
          </p:nvPr>
        </p:nvSpPr>
        <p:spPr>
          <a:xfrm>
            <a:off x="290244" y="300280"/>
            <a:ext cx="4595117" cy="2021680"/>
          </a:xfrm>
        </p:spPr>
        <p:txBody>
          <a:bodyPr rtlCol="0">
            <a:normAutofit/>
          </a:bodyPr>
          <a:lstStyle/>
          <a:p>
            <a:pPr fontAlgn="auto">
              <a:spcAft>
                <a:spcPts val="0"/>
              </a:spcAft>
              <a:defRPr/>
            </a:pPr>
            <a:r>
              <a:rPr lang="en-US" dirty="0">
                <a:ea typeface="+mj-ea"/>
                <a:cs typeface="+mj-cs"/>
              </a:rPr>
              <a:t>B. Stabilizer</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1866" y="1697564"/>
            <a:ext cx="4001472" cy="2668951"/>
          </a:xfrm>
          <a:prstGeom prst="rect">
            <a:avLst/>
          </a:prstGeom>
          <a:effectLst>
            <a:outerShdw blurRad="50800" dist="76200" dir="16200000" rotWithShape="0">
              <a:prstClr val="black">
                <a:alpha val="40000"/>
              </a:prstClr>
            </a:outerShdw>
          </a:effectLst>
        </p:spPr>
      </p:pic>
    </p:spTree>
    <p:extLst>
      <p:ext uri="{BB962C8B-B14F-4D97-AF65-F5344CB8AC3E}">
        <p14:creationId xmlns:p14="http://schemas.microsoft.com/office/powerpoint/2010/main" val="30470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240" y="241919"/>
            <a:ext cx="8211620" cy="1364134"/>
          </a:xfrm>
        </p:spPr>
        <p:txBody>
          <a:bodyPr rtlCol="0">
            <a:normAutofit/>
          </a:bodyPr>
          <a:lstStyle/>
          <a:p>
            <a:pPr fontAlgn="auto">
              <a:spcAft>
                <a:spcPts val="0"/>
              </a:spcAft>
              <a:defRPr/>
            </a:pPr>
            <a:r>
              <a:rPr lang="en-US" u="sng" dirty="0">
                <a:ea typeface="+mj-ea"/>
                <a:cs typeface="+mj-cs"/>
              </a:rPr>
              <a:t>Let there be light: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2531" y="2217291"/>
            <a:ext cx="4758583" cy="2676703"/>
          </a:xfrm>
          <a:prstGeom prst="rect">
            <a:avLst/>
          </a:prstGeom>
        </p:spPr>
      </p:pic>
      <p:sp>
        <p:nvSpPr>
          <p:cNvPr id="7" name="TextBox 6"/>
          <p:cNvSpPr txBox="1"/>
          <p:nvPr/>
        </p:nvSpPr>
        <p:spPr>
          <a:xfrm>
            <a:off x="421240" y="2217292"/>
            <a:ext cx="4294598" cy="1754326"/>
          </a:xfrm>
          <a:prstGeom prst="rect">
            <a:avLst/>
          </a:prstGeom>
          <a:noFill/>
        </p:spPr>
        <p:txBody>
          <a:bodyPr wrap="square" rtlCol="0">
            <a:spAutoFit/>
          </a:bodyPr>
          <a:lstStyle/>
          <a:p>
            <a:pPr marL="342900" indent="-342900">
              <a:buFont typeface="+mj-lt"/>
              <a:buAutoNum type="alphaUcPeriod"/>
            </a:pPr>
            <a:r>
              <a:rPr lang="en-US" sz="3600" dirty="0"/>
              <a:t> ae/</a:t>
            </a:r>
            <a:r>
              <a:rPr lang="en-US" sz="3600" dirty="0" err="1"/>
              <a:t>af</a:t>
            </a:r>
            <a:r>
              <a:rPr lang="en-US" sz="3600" dirty="0"/>
              <a:t> lock</a:t>
            </a:r>
          </a:p>
          <a:p>
            <a:pPr marL="342900" indent="-342900">
              <a:buFont typeface="+mj-lt"/>
              <a:buAutoNum type="alphaUcPeriod"/>
            </a:pPr>
            <a:r>
              <a:rPr lang="en-US" sz="3600" dirty="0"/>
              <a:t> Led Light</a:t>
            </a:r>
          </a:p>
          <a:p>
            <a:pPr marL="342900" indent="-342900">
              <a:buFont typeface="+mj-lt"/>
              <a:buAutoNum type="alphaUcPeriod"/>
            </a:pPr>
            <a:r>
              <a:rPr lang="en-US" sz="3600" dirty="0"/>
              <a:t> Natural Light</a:t>
            </a:r>
          </a:p>
        </p:txBody>
      </p:sp>
    </p:spTree>
    <p:extLst>
      <p:ext uri="{BB962C8B-B14F-4D97-AF65-F5344CB8AC3E}">
        <p14:creationId xmlns:p14="http://schemas.microsoft.com/office/powerpoint/2010/main" val="1289348155"/>
      </p:ext>
    </p:extLst>
  </p:cSld>
  <p:clrMapOvr>
    <a:masterClrMapping/>
  </p:clrMapOvr>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ANRslide_3</Template>
  <TotalTime>322</TotalTime>
  <Words>2170</Words>
  <Application>Microsoft Office PowerPoint</Application>
  <PresentationFormat>On-screen Show (4:3)</PresentationFormat>
  <Paragraphs>147</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ＭＳ Ｐゴシック</vt:lpstr>
      <vt:lpstr>Arial</vt:lpstr>
      <vt:lpstr>Calibri</vt:lpstr>
      <vt:lpstr>ANRBrand_UCCE</vt:lpstr>
      <vt:lpstr>Custom Design</vt:lpstr>
      <vt:lpstr>Shooting and editing video on your iPhone</vt:lpstr>
      <vt:lpstr>Before shooting:</vt:lpstr>
      <vt:lpstr>Before shooting:</vt:lpstr>
      <vt:lpstr>Before shooting:</vt:lpstr>
      <vt:lpstr>Before shooting:</vt:lpstr>
      <vt:lpstr>Stop the shaking:</vt:lpstr>
      <vt:lpstr>A. Tripod</vt:lpstr>
      <vt:lpstr>B. Stabilizer</vt:lpstr>
      <vt:lpstr>Let there be light:</vt:lpstr>
      <vt:lpstr>ae/af lock auto exposure /autofocus lock</vt:lpstr>
      <vt:lpstr>Led Light </vt:lpstr>
      <vt:lpstr>Natural Light </vt:lpstr>
      <vt:lpstr>Ideal Light </vt:lpstr>
      <vt:lpstr>Composition:</vt:lpstr>
      <vt:lpstr>Rule of Thirds:</vt:lpstr>
      <vt:lpstr>Balance:</vt:lpstr>
      <vt:lpstr>Balance:</vt:lpstr>
      <vt:lpstr>Symmetry &amp; Balance:</vt:lpstr>
      <vt:lpstr>Other Points:</vt:lpstr>
      <vt:lpstr>Prep your interviewees:</vt:lpstr>
      <vt:lpstr>Extra Video (B-roll):</vt:lpstr>
      <vt:lpstr>Wide Shot:</vt:lpstr>
      <vt:lpstr>Medium Shot:</vt:lpstr>
      <vt:lpstr>Close Up:</vt:lpstr>
      <vt:lpstr>Cutaways:</vt:lpstr>
      <vt:lpstr>Cutaways:</vt:lpstr>
      <vt:lpstr>Extra Video (B-roll):</vt:lpstr>
      <vt:lpstr>2 Shot:</vt:lpstr>
      <vt:lpstr>Panning:</vt:lpstr>
      <vt:lpstr>Point of View:</vt:lpstr>
      <vt:lpstr>Audio:</vt:lpstr>
      <vt:lpstr>Editing:</vt:lpstr>
      <vt:lpstr>Editing in iMovie:</vt:lpstr>
      <vt:lpstr>#NOSotrosUC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key points to shot and edit video on your iPhone</dc:title>
  <dc:creator>Ricardo Vela</dc:creator>
  <cp:lastModifiedBy>Mark Bell</cp:lastModifiedBy>
  <cp:revision>40</cp:revision>
  <cp:lastPrinted>2017-11-15T20:09:28Z</cp:lastPrinted>
  <dcterms:created xsi:type="dcterms:W3CDTF">2017-11-13T06:21:59Z</dcterms:created>
  <dcterms:modified xsi:type="dcterms:W3CDTF">2020-02-05T01:42:25Z</dcterms:modified>
</cp:coreProperties>
</file>