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  <p:sldMasterId id="2147483713" r:id="rId3"/>
  </p:sldMasterIdLst>
  <p:notesMasterIdLst>
    <p:notesMasterId r:id="rId22"/>
  </p:notesMasterIdLst>
  <p:sldIdLst>
    <p:sldId id="257" r:id="rId4"/>
    <p:sldId id="258" r:id="rId5"/>
    <p:sldId id="256" r:id="rId6"/>
    <p:sldId id="259" r:id="rId7"/>
    <p:sldId id="260" r:id="rId8"/>
    <p:sldId id="263" r:id="rId9"/>
    <p:sldId id="261" r:id="rId10"/>
    <p:sldId id="264" r:id="rId11"/>
    <p:sldId id="265" r:id="rId12"/>
    <p:sldId id="271" r:id="rId13"/>
    <p:sldId id="266" r:id="rId14"/>
    <p:sldId id="267" r:id="rId15"/>
    <p:sldId id="273" r:id="rId16"/>
    <p:sldId id="262" r:id="rId17"/>
    <p:sldId id="268" r:id="rId18"/>
    <p:sldId id="272" r:id="rId19"/>
    <p:sldId id="270" r:id="rId20"/>
    <p:sldId id="27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6478C-C6A9-4662-95D2-5D89AFD032E5}" type="datetimeFigureOut">
              <a:rPr lang="en-US" smtClean="0"/>
              <a:t>8/11/2015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1195E-E3FD-4718-88C9-A28C960B7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195E-E3FD-4718-88C9-A28C960B72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6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195E-E3FD-4718-88C9-A28C960B72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6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 For</a:t>
            </a:r>
            <a:r>
              <a:rPr lang="en-US" baseline="0" dirty="0" smtClean="0"/>
              <a:t> training:</a:t>
            </a:r>
          </a:p>
          <a:p>
            <a:r>
              <a:rPr lang="en-US" baseline="0" dirty="0" smtClean="0"/>
              <a:t>Use Safety Notes</a:t>
            </a:r>
          </a:p>
          <a:p>
            <a:r>
              <a:rPr lang="en-US" baseline="0" dirty="0" smtClean="0"/>
              <a:t>Video</a:t>
            </a:r>
          </a:p>
          <a:p>
            <a:r>
              <a:rPr lang="en-US" dirty="0" smtClean="0"/>
              <a:t>download a powerpoint slide 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9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>
          <a:xfrm flipH="1">
            <a:off x="0" y="0"/>
            <a:ext cx="8369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B64-96FC-5A46-BF67-B8411004B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8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>
          <a:xfrm flipH="1">
            <a:off x="0" y="0"/>
            <a:ext cx="8369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9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9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81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27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57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1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7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3574-3699-B24E-83F4-6EF9AF01B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00B74-2B8E-5941-8962-3E115ED92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9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afety.ucanr.edu/Safety_Training_Resources/Power_Points/" TargetMode="External"/><Relationship Id="rId3" Type="http://schemas.openxmlformats.org/officeDocument/2006/relationships/hyperlink" Target="http://safety.ucanr.edu/files/1444.pdf" TargetMode="External"/><Relationship Id="rId7" Type="http://schemas.openxmlformats.org/officeDocument/2006/relationships/hyperlink" Target="http://safety.ucanr.edu/Safety_Training_Resources/Fire_Extinguisher_Vide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safety.ucanr.edu/Plans,_Forms_and_Templates/" TargetMode="External"/><Relationship Id="rId5" Type="http://schemas.openxmlformats.org/officeDocument/2006/relationships/hyperlink" Target="http://safety.ucanr.edu/files/3064.pdf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safety.ucanr.edu/files/1468.pdf" TargetMode="Externa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afety.ucanr.edu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afety.ucanr.edu/Training/Fire_Extinguisher_Vide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814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C00000"/>
                </a:solidFill>
                <a:ea typeface="+mj-ea"/>
                <a:cs typeface="+mj-cs"/>
              </a:rPr>
              <a:t>Fire Extinguisher Training</a:t>
            </a:r>
            <a:endParaRPr lang="en-US" sz="48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7128" y="6437746"/>
            <a:ext cx="227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By UC ANR EH&amp;S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53" y="2255839"/>
            <a:ext cx="4811893" cy="3212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100"/>
            <a:ext cx="8229600" cy="429895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Fire Extinguisher Anatomy</a:t>
            </a:r>
            <a:endParaRPr lang="en-US" sz="32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06" y="1146880"/>
            <a:ext cx="6998494" cy="4594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466" y="4983241"/>
            <a:ext cx="1093334" cy="7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92096"/>
            <a:ext cx="8229600" cy="4298950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Is there a </a:t>
            </a:r>
            <a:r>
              <a:rPr lang="en-US" sz="3200" b="1" dirty="0" smtClean="0">
                <a:solidFill>
                  <a:srgbClr val="0070C0"/>
                </a:solidFill>
              </a:rPr>
              <a:t>danger in using </a:t>
            </a:r>
            <a:r>
              <a:rPr lang="en-US" sz="3200" b="1" dirty="0">
                <a:solidFill>
                  <a:srgbClr val="0070C0"/>
                </a:solidFill>
              </a:rPr>
              <a:t>a Fire Extinguisher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</a:p>
          <a:p>
            <a:endParaRPr lang="en-US" sz="10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 most cases fire extinguishers do not pose a direct hazard to the </a:t>
            </a:r>
            <a:r>
              <a:rPr lang="en-US" sz="2400" b="1" dirty="0" smtClean="0"/>
              <a:t>operator when use appropriately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Dry Chemical – </a:t>
            </a:r>
            <a:r>
              <a:rPr lang="en-US" sz="2400" b="1" dirty="0" smtClean="0"/>
              <a:t>have </a:t>
            </a:r>
            <a:r>
              <a:rPr lang="en-US" sz="2400" b="1" dirty="0"/>
              <a:t>a non-toxic powder that may be like a nuisance dust if </a:t>
            </a:r>
            <a:r>
              <a:rPr lang="en-US" sz="2400" b="1" dirty="0" smtClean="0"/>
              <a:t>inhaled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Carbon Dioxide -  </a:t>
            </a:r>
            <a:r>
              <a:rPr lang="en-US" sz="2400" b="1" dirty="0" smtClean="0"/>
              <a:t>the </a:t>
            </a:r>
            <a:r>
              <a:rPr lang="en-US" sz="2400" b="1" dirty="0"/>
              <a:t>CO2 will be cold coming out and will displace the oxygen in the room. If </a:t>
            </a:r>
            <a:r>
              <a:rPr lang="en-US" sz="2400" b="1" dirty="0" smtClean="0"/>
              <a:t>problems </a:t>
            </a:r>
            <a:r>
              <a:rPr lang="en-US" sz="2400" b="1" dirty="0"/>
              <a:t>occur, remove yourself and others from the </a:t>
            </a:r>
            <a:r>
              <a:rPr lang="en-US" sz="2400" b="1" dirty="0" smtClean="0"/>
              <a:t>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Consult your </a:t>
            </a:r>
            <a:r>
              <a:rPr lang="en-US" sz="2400" b="1" dirty="0" smtClean="0"/>
              <a:t>SDS </a:t>
            </a:r>
            <a:r>
              <a:rPr lang="en-US" sz="2400" b="1" dirty="0"/>
              <a:t>for specific health and protective measures for your extinguisher</a:t>
            </a:r>
          </a:p>
          <a:p>
            <a:pPr lvl="2"/>
            <a:endParaRPr lang="en-US" b="1" dirty="0"/>
          </a:p>
          <a:p>
            <a:pPr lvl="3" algn="r"/>
            <a:r>
              <a:rPr lang="en-US" sz="1800" b="1" i="1" dirty="0" smtClean="0"/>
              <a:t>SDS </a:t>
            </a:r>
            <a:r>
              <a:rPr lang="en-US" sz="1800" b="1" i="1" dirty="0"/>
              <a:t>– </a:t>
            </a:r>
            <a:r>
              <a:rPr lang="en-US" sz="1800" b="1" i="1" dirty="0" smtClean="0"/>
              <a:t>Safety </a:t>
            </a:r>
            <a:r>
              <a:rPr lang="en-US" sz="1800" b="1" i="1" dirty="0"/>
              <a:t>Data Sheet</a:t>
            </a:r>
          </a:p>
        </p:txBody>
      </p:sp>
    </p:spTree>
    <p:extLst>
      <p:ext uri="{BB962C8B-B14F-4D97-AF65-F5344CB8AC3E}">
        <p14:creationId xmlns:p14="http://schemas.microsoft.com/office/powerpoint/2010/main" val="34761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229600" cy="5190557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What are the limits of a Fire Extinguisher?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Have </a:t>
            </a:r>
            <a:r>
              <a:rPr lang="en-US" sz="2400" b="1" dirty="0"/>
              <a:t>an Effective range of 6 to 10 </a:t>
            </a:r>
            <a:r>
              <a:rPr lang="en-US" sz="2400" b="1" dirty="0" smtClean="0"/>
              <a:t>feet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Have a duration of 10 to 20 seconds dependent on </a:t>
            </a:r>
            <a:r>
              <a:rPr lang="en-US" sz="2400" b="1" dirty="0" smtClean="0"/>
              <a:t>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Only work on small, semi-contained </a:t>
            </a:r>
            <a:r>
              <a:rPr lang="en-US" sz="2400" b="1" dirty="0" smtClean="0"/>
              <a:t>fires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Only work if you know where they are and how to use </a:t>
            </a:r>
            <a:r>
              <a:rPr lang="en-US" sz="2400" b="1" dirty="0" smtClean="0"/>
              <a:t>them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Home use extinguishers (non-rechargeable) have a shelf life of 8-10 years, see manufacture guidelines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lvl="1"/>
            <a:r>
              <a:rPr lang="en-US" sz="2400" b="1" dirty="0"/>
              <a:t>Note: Never throw a fire extinguisher at a fire!!!</a:t>
            </a:r>
          </a:p>
        </p:txBody>
      </p:sp>
    </p:spTree>
    <p:extLst>
      <p:ext uri="{BB962C8B-B14F-4D97-AF65-F5344CB8AC3E}">
        <p14:creationId xmlns:p14="http://schemas.microsoft.com/office/powerpoint/2010/main" val="6191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067" y="825564"/>
            <a:ext cx="4225491" cy="4920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841" y="240789"/>
            <a:ext cx="443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Remember the </a:t>
            </a:r>
            <a:r>
              <a:rPr lang="en-US" sz="3200" b="1" u="sng" dirty="0" smtClean="0">
                <a:solidFill>
                  <a:srgbClr val="0070C0"/>
                </a:solidFill>
                <a:latin typeface="+mn-lt"/>
              </a:rPr>
              <a:t>Pass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word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177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100"/>
            <a:ext cx="8229600" cy="2472871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How to use a Extinguisher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 - Pull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 - 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 – Squeeze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 - Sweep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85" y="3004459"/>
            <a:ext cx="1208965" cy="25835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75" y="3004459"/>
            <a:ext cx="1225526" cy="25669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35" y="3004459"/>
            <a:ext cx="1010231" cy="25835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38" y="3004459"/>
            <a:ext cx="1407699" cy="25835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7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288759"/>
            <a:ext cx="8229600" cy="570778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</a:rPr>
              <a:t>Before you </a:t>
            </a:r>
            <a:r>
              <a:rPr lang="en-US" sz="3200" b="1" dirty="0" smtClean="0">
                <a:solidFill>
                  <a:srgbClr val="0070C0"/>
                </a:solidFill>
              </a:rPr>
              <a:t>attempt to extinguish a </a:t>
            </a:r>
            <a:r>
              <a:rPr lang="en-US" sz="3200" b="1" dirty="0">
                <a:solidFill>
                  <a:srgbClr val="0070C0"/>
                </a:solidFill>
              </a:rPr>
              <a:t>fire</a:t>
            </a:r>
            <a:r>
              <a:rPr lang="en-US" sz="3200" b="1" dirty="0" smtClean="0">
                <a:solidFill>
                  <a:srgbClr val="0070C0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0070C0"/>
              </a:solidFill>
            </a:endParaRP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Make sure everyone has left, or is leaving, the </a:t>
            </a:r>
            <a:r>
              <a:rPr lang="en-US" sz="2400" b="1" dirty="0" smtClean="0"/>
              <a:t>building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/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Make sure the fire department has been </a:t>
            </a:r>
            <a:r>
              <a:rPr lang="en-US" sz="2400" b="1" dirty="0" smtClean="0"/>
              <a:t>called/alarm sounded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/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Make sure the fire is confined to a small area and is not </a:t>
            </a:r>
            <a:r>
              <a:rPr lang="en-US" sz="2400" b="1" dirty="0" smtClean="0"/>
              <a:t>spreading</a:t>
            </a:r>
            <a:endParaRPr lang="en-US" sz="2400" b="1" dirty="0"/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/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Be sure you have an unobstructed escape route to which the fire will not </a:t>
            </a:r>
            <a:r>
              <a:rPr lang="en-US" sz="2400" b="1" dirty="0" smtClean="0"/>
              <a:t>spread</a:t>
            </a:r>
            <a:endParaRPr lang="en-US" sz="2400" b="1" dirty="0"/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/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Be sure you </a:t>
            </a:r>
            <a:r>
              <a:rPr lang="en-US" sz="2400" b="1" dirty="0" smtClean="0"/>
              <a:t>know what’s likely burning and your extinguisher is right for the fire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/>
              <a:t>It is reckless to fight a fire in any other circumstances. Instead, leave immediately and close off the area.</a:t>
            </a:r>
          </a:p>
        </p:txBody>
      </p:sp>
    </p:spTree>
    <p:extLst>
      <p:ext uri="{BB962C8B-B14F-4D97-AF65-F5344CB8AC3E}">
        <p14:creationId xmlns:p14="http://schemas.microsoft.com/office/powerpoint/2010/main" val="26716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82879"/>
            <a:ext cx="8229600" cy="583692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Fire Extinguisher Training Materials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Safety Note #50 (Portable Fire Extinguisher Basics)</a:t>
            </a:r>
          </a:p>
          <a:p>
            <a:r>
              <a:rPr lang="en-US" sz="2400" b="1" dirty="0"/>
              <a:t>	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safety.ucanr.edu/files/1444.pdf</a:t>
            </a:r>
            <a:endParaRPr lang="en-US" sz="2000" b="1" dirty="0" smtClean="0"/>
          </a:p>
          <a:p>
            <a:r>
              <a:rPr lang="en-US" sz="2000" b="1" dirty="0" smtClean="0"/>
              <a:t>Safety Note #72 (Basic Fire Prevention Measures)</a:t>
            </a:r>
          </a:p>
          <a:p>
            <a:r>
              <a:rPr lang="en-US" sz="2400" b="1" dirty="0"/>
              <a:t>	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safety.ucanr.edu/files/1468.pdf</a:t>
            </a:r>
            <a:endParaRPr lang="en-US" sz="2000" b="1" dirty="0" smtClean="0"/>
          </a:p>
          <a:p>
            <a:r>
              <a:rPr lang="en-US" sz="2000" b="1" dirty="0" smtClean="0"/>
              <a:t>Fire Extinguisher Monthly Inspection Form</a:t>
            </a:r>
          </a:p>
          <a:p>
            <a:r>
              <a:rPr lang="en-US" sz="2400" b="1" dirty="0"/>
              <a:t>	</a:t>
            </a:r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safety.ucanr.edu/files/3064.pdf</a:t>
            </a:r>
            <a:endParaRPr lang="en-US" sz="2000" b="1" dirty="0" smtClean="0"/>
          </a:p>
          <a:p>
            <a:r>
              <a:rPr lang="en-US" sz="2000" b="1" dirty="0" smtClean="0"/>
              <a:t>Emergency Action &amp; Fire Prevention Plan</a:t>
            </a:r>
          </a:p>
          <a:p>
            <a:r>
              <a:rPr lang="en-US" sz="2000" b="1" dirty="0"/>
              <a:t>	</a:t>
            </a:r>
            <a:r>
              <a:rPr lang="en-US" sz="2000" b="1" dirty="0">
                <a:hlinkClick r:id="rId6"/>
              </a:rPr>
              <a:t>http://safety.ucanr.edu/Plans,_Forms_and_Templates</a:t>
            </a:r>
            <a:r>
              <a:rPr lang="en-US" sz="2000" b="1" dirty="0" smtClean="0">
                <a:hlinkClick r:id="rId6"/>
              </a:rPr>
              <a:t>/</a:t>
            </a:r>
            <a:endParaRPr lang="en-US" sz="2000" b="1" dirty="0" smtClean="0"/>
          </a:p>
          <a:p>
            <a:pPr marL="457200" indent="-457200"/>
            <a:r>
              <a:rPr lang="en-US" sz="2000" b="1" dirty="0" smtClean="0"/>
              <a:t>EH&amp;S Web Training Video</a:t>
            </a:r>
          </a:p>
          <a:p>
            <a:pPr marL="457200" indent="-457200"/>
            <a:r>
              <a:rPr lang="en-US" sz="2000" b="1" dirty="0"/>
              <a:t>	</a:t>
            </a:r>
            <a:r>
              <a:rPr lang="en-US" sz="1800" b="1" dirty="0">
                <a:hlinkClick r:id="rId7"/>
              </a:rPr>
              <a:t>http://safety.ucanr.edu/Safety_Training_Resources/Fire_Extinguisher_Video</a:t>
            </a:r>
            <a:r>
              <a:rPr lang="en-US" sz="1800" b="1" dirty="0" smtClean="0">
                <a:hlinkClick r:id="rId7"/>
              </a:rPr>
              <a:t>/</a:t>
            </a:r>
            <a:endParaRPr lang="en-US" sz="1800" b="1" dirty="0" smtClean="0"/>
          </a:p>
          <a:p>
            <a:r>
              <a:rPr lang="en-US" sz="2000" b="1" dirty="0" smtClean="0"/>
              <a:t>Fire Extinguisher Presentations</a:t>
            </a:r>
          </a:p>
          <a:p>
            <a:r>
              <a:rPr lang="en-US" sz="2000" b="1" dirty="0"/>
              <a:t>	</a:t>
            </a:r>
            <a:r>
              <a:rPr lang="en-US" sz="2000" b="1" dirty="0">
                <a:hlinkClick r:id="rId8"/>
              </a:rPr>
              <a:t>http://safety.ucanr.edu/Safety_Training_Resources/Power_Points</a:t>
            </a:r>
            <a:r>
              <a:rPr lang="en-US" sz="2000" b="1" dirty="0" smtClean="0">
                <a:hlinkClick r:id="rId8"/>
              </a:rPr>
              <a:t>/</a:t>
            </a:r>
            <a:endParaRPr lang="en-US" sz="2000" b="1" dirty="0" smtClean="0"/>
          </a:p>
          <a:p>
            <a:endParaRPr lang="en-US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94264">
            <a:off x="6720358" y="413176"/>
            <a:ext cx="1867834" cy="2467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52260">
            <a:off x="6863408" y="1380472"/>
            <a:ext cx="1807577" cy="24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814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a typeface="+mj-ea"/>
                <a:cs typeface="+mj-cs"/>
              </a:rPr>
              <a:t>Fire Extinguisher Training</a:t>
            </a:r>
            <a:endParaRPr lang="en-US" sz="4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457200" y="1857832"/>
            <a:ext cx="8229600" cy="19884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If </a:t>
            </a:r>
            <a:r>
              <a:rPr lang="en-US" b="1" dirty="0">
                <a:solidFill>
                  <a:srgbClr val="0070C0"/>
                </a:solidFill>
              </a:rPr>
              <a:t>you need more information please visit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hlinkClick r:id="rId2"/>
              </a:rPr>
              <a:t>http://safety.ucanr.edu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55627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+mn-lt"/>
              </a:rPr>
              <a:t>Fire Extinguisher Video</a:t>
            </a: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available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on the ANR EH&amp;S website)</a:t>
            </a:r>
            <a:br>
              <a:rPr lang="en-US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4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4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							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hlinkClick r:id="rId2"/>
              </a:rPr>
              <a:t>http://safety.ucanr.edu/Training/Fire_Extinguisher_Video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4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4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+mn-lt"/>
              </a:rPr>
            </a:br>
            <a:endParaRPr lang="en-US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20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229600" cy="531568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Today, we will discuss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sz="1800" b="1" dirty="0" smtClean="0">
              <a:solidFill>
                <a:srgbClr val="0070C0"/>
              </a:solidFill>
              <a:cs typeface="Georgia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</a:t>
            </a:r>
            <a:r>
              <a:rPr lang="en-US" sz="2400" b="1" dirty="0" smtClean="0"/>
              <a:t>hat to do </a:t>
            </a:r>
            <a:r>
              <a:rPr lang="en-US" sz="2400" b="1" dirty="0"/>
              <a:t>if there is a </a:t>
            </a:r>
            <a:r>
              <a:rPr lang="en-US" sz="2400" b="1" dirty="0" smtClean="0"/>
              <a:t>fire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</a:t>
            </a:r>
            <a:r>
              <a:rPr lang="en-US" sz="2400" b="1" dirty="0" smtClean="0"/>
              <a:t>ifferent types </a:t>
            </a:r>
            <a:r>
              <a:rPr lang="en-US" sz="2400" b="1" dirty="0"/>
              <a:t>of </a:t>
            </a:r>
            <a:r>
              <a:rPr lang="en-US" sz="2400" b="1" dirty="0" smtClean="0"/>
              <a:t>fire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types </a:t>
            </a:r>
            <a:r>
              <a:rPr lang="en-US" sz="2400" b="1" dirty="0"/>
              <a:t>of </a:t>
            </a:r>
            <a:r>
              <a:rPr lang="en-US" sz="2400" b="1" dirty="0" smtClean="0"/>
              <a:t>extinguishers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when </a:t>
            </a:r>
            <a:r>
              <a:rPr lang="en-US" sz="2400" b="1" dirty="0"/>
              <a:t>to use a f</a:t>
            </a:r>
            <a:r>
              <a:rPr lang="en-US" sz="2400" b="1" dirty="0" smtClean="0"/>
              <a:t>ire extinguisher</a:t>
            </a:r>
          </a:p>
          <a:p>
            <a:pPr lvl="1"/>
            <a:endParaRPr lang="en-US" sz="1800" b="1" dirty="0" smtClean="0"/>
          </a:p>
          <a:p>
            <a:pPr lvl="1"/>
            <a:r>
              <a:rPr lang="en-US" sz="2200" b="1" i="1" dirty="0">
                <a:solidFill>
                  <a:srgbClr val="0070C0"/>
                </a:solidFill>
              </a:rPr>
              <a:t>Also, we will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</a:t>
            </a:r>
            <a:r>
              <a:rPr lang="en-US" sz="2400" b="1" dirty="0" smtClean="0"/>
              <a:t>ractice use of an extinguisher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100"/>
            <a:ext cx="5987143" cy="429895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What </a:t>
            </a:r>
            <a:r>
              <a:rPr lang="en-US" sz="2800" b="1" dirty="0">
                <a:solidFill>
                  <a:srgbClr val="0070C0"/>
                </a:solidFill>
              </a:rPr>
              <a:t>should I do if there is a fire</a:t>
            </a:r>
            <a:r>
              <a:rPr lang="en-US" sz="2800" b="1" dirty="0" smtClean="0">
                <a:solidFill>
                  <a:srgbClr val="0070C0"/>
                </a:solidFill>
              </a:rPr>
              <a:t>?</a:t>
            </a:r>
          </a:p>
          <a:p>
            <a:endParaRPr lang="en-US" sz="10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Some </a:t>
            </a:r>
            <a:r>
              <a:rPr lang="en-US" sz="2400" b="1" dirty="0"/>
              <a:t>things you need to think about –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Are you in </a:t>
            </a:r>
            <a:r>
              <a:rPr lang="en-US" sz="2000" dirty="0" smtClean="0"/>
              <a:t>impending </a:t>
            </a:r>
            <a:r>
              <a:rPr lang="en-US" sz="2000" dirty="0"/>
              <a:t>danger</a:t>
            </a:r>
            <a:r>
              <a:rPr lang="en-US" sz="2000" dirty="0" smtClean="0"/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Do you have a safe way to exit the area</a:t>
            </a:r>
            <a:r>
              <a:rPr lang="en-US" sz="2000" dirty="0" smtClean="0"/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How big is the fire</a:t>
            </a:r>
            <a:r>
              <a:rPr lang="en-US" sz="2000" dirty="0" smtClean="0"/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What type of fire is it</a:t>
            </a:r>
            <a:r>
              <a:rPr lang="en-US" sz="2000" dirty="0" smtClean="0"/>
              <a:t>?</a:t>
            </a:r>
          </a:p>
          <a:p>
            <a:pPr lvl="2"/>
            <a:endParaRPr lang="en-US" dirty="0"/>
          </a:p>
          <a:p>
            <a:r>
              <a:rPr lang="en-US" sz="2400" b="1" i="1" dirty="0" smtClean="0"/>
              <a:t>Remember </a:t>
            </a:r>
            <a:r>
              <a:rPr lang="en-US" sz="2400" b="1" i="1" dirty="0"/>
              <a:t>– Using a fire extinguisher by ANR employees is completely </a:t>
            </a:r>
            <a:r>
              <a:rPr lang="en-US" sz="2400" b="1" i="1" dirty="0" smtClean="0"/>
              <a:t>voluntary</a:t>
            </a:r>
            <a:endParaRPr lang="en-US" sz="2400" b="1" i="1" dirty="0"/>
          </a:p>
        </p:txBody>
      </p:sp>
      <p:pic>
        <p:nvPicPr>
          <p:cNvPr id="3" name="Picture 7" descr="C:\Users\tbenzing.ANRRECAO\AppData\Local\Microsoft\Windows\Temporary Internet Files\Content.IE5\LXO82UYJ\MCj041037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64429"/>
            <a:ext cx="1676400" cy="22113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http://www.clker.com/cliparts/c/a/4/1/1194984950810759386thought_cloud_jon_philli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3" y="1121229"/>
            <a:ext cx="28209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59598" y="1734458"/>
            <a:ext cx="61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Book Antiqua" panose="02040602050305030304" pitchFamily="18" charset="0"/>
              </a:rPr>
              <a:t>Run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16798" y="2420258"/>
            <a:ext cx="69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Book Antiqua" panose="02040602050305030304" pitchFamily="18" charset="0"/>
              </a:rPr>
              <a:t>Hide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97798" y="1810658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Book Antiqua" panose="02040602050305030304" pitchFamily="18" charset="0"/>
              </a:rPr>
              <a:t>Fight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C 0.01042 -0.00926 0.03229 -0.01389 0.04479 -0.01667 C 0.05313 -0.0162 0.06146 -0.01597 0.06979 -0.01528 C 0.07795 -0.01458 0.08438 -0.0088 0.09167 -0.00556 C 0.0934 0.00139 0.09584 0.00648 0.09688 0.01389 C 0.09601 0.02338 0.09497 0.03125 0.09271 0.04028 C 0.08924 0.0544 0.07448 0.06852 0.06563 0.07639 C 0.06198 0.07963 0.05729 0.08565 0.05313 0.0875 C 0.05 0.08889 0.04688 0.09028 0.04375 0.09167 C 0.04271 0.09213 0.04063 0.09305 0.04063 0.09305 C 0.03438 0.09259 0.02813 0.09259 0.02188 0.09167 C 0.01962 0.0912 0.01563 0.08889 0.01563 0.08889 C 0.01389 0.08171 0.01059 0.075 0.00834 0.06805 C 0.00747 0.06528 0.00695 0.0625 0.00625 0.05972 C 0.0059 0.05833 0.00521 0.05555 0.00521 0.05555 C 0.00573 0.04444 0.00556 0.0243 0.01042 0.0125 C 0.01441 0.00278 0.01615 0.00208 0.02396 -0.00139 C 0.02795 -0.00324 0.03212 -0.00648 0.03646 -0.00833 C 0.0467 -0.01296 0.05816 -0.01412 0.06875 -0.01528 C 0.07622 -0.01412 0.08334 -0.0125 0.08959 -0.00695 C 0.09097 -0.00417 0.09288 -0.00185 0.09375 0.00139 C 0.09445 0.00417 0.09584 0.00972 0.09584 0.00972 C 0.0941 0.02824 0.09097 0.04167 0.08334 0.05694 C 0.08073 0.06227 0.07882 0.06898 0.075 0.07222 C 0.07361 0.07778 0.06927 0.08287 0.06563 0.08611 C 0.06129 0.09491 0.0474 0.10069 0.03959 0.10278 C 0.025 0.10092 0.02274 0.10162 0.0125 0.09861 C 0.00903 0.09745 0.00209 0.09444 0.00209 0.09444 C 0.00052 0.09143 -0.00173 0.08935 -0.00312 0.08611 C -0.00486 0.08217 -0.00555 0.07523 -0.00625 0.07083 C -0.00729 0.05116 -0.00781 0.02361 0.00625 0.01111 C 0.00816 0.00741 0.01163 0.00208 0.01459 -3.7037E-6 C 0.01649 -0.00139 0.01893 -0.00116 0.02084 -0.00278 C 0.02952 -0.01042 0.04306 -0.01389 0.05313 -0.01667 C 0.05938 -0.0162 0.06563 -0.0162 0.07188 -0.01528 C 0.07188 -0.01528 0.07969 -0.01181 0.08125 -0.01111 C 0.08229 -0.01065 0.08438 -0.00972 0.08438 -0.00972 C 0.08733 -0.0037 0.09063 -0.00093 0.09375 0.00555 C 0.09566 0.00926 0.09792 0.01805 0.09792 0.01805 C 0.09688 0.03148 0.09462 0.05301 0.0875 0.06389 C 0.08472 0.06805 0.08229 0.07268 0.07917 0.07639 C 0.07726 0.07847 0.07292 0.08194 0.07292 0.08194 C 0.06823 0.0912 0.0566 0.09653 0.04896 0.1 C 0.04514 0.10162 0.0375 0.10417 0.0375 0.10417 C 0.02986 0.10324 0.02483 0.10185 0.01771 0.09861 C 0.01528 0.09745 0.01146 0.09305 0.01146 0.09305 C 0.00816 0.08634 0.00556 0.0794 0.00313 0.07222 C 0.00226 0.06944 0.00174 0.06667 0.00104 0.06389 C 0.0007 0.0625 1.94444E-6 0.05972 1.94444E-6 0.05972 C 0.00035 0.05602 0.0007 0.05231 0.00104 0.04861 C 0.00226 0.03472 0.00434 0.02477 0.00834 0.0125 C 0.01059 0.00579 0.00868 0.00278 0.01459 0.00278 " pathEditMode="relative" ptsTypes="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92593E-6 C 0.00677 0.00184 0.01163 0.00555 0.01771 0.00833 C 0.01979 0.01249 0.02188 0.01666 0.02396 0.02083 C 0.02465 0.02221 0.02604 0.02499 0.02604 0.02499 C 0.02517 0.04096 0.025 0.0662 0.01354 0.07638 C 0.00434 0.09467 -0.02014 0.09976 -0.03542 0.10138 C -0.04809 0.10022 -0.05712 0.09814 -0.06875 0.09305 C -0.07431 0.0905 -0.07101 0.09258 -0.07812 0.0861 C -0.07917 0.08518 -0.08125 0.08333 -0.08125 0.08333 C -0.08385 0.078 -0.0849 0.07198 -0.0875 0.06666 C -0.08785 0.06481 -0.08819 0.06296 -0.08854 0.0611 C -0.08924 0.05833 -0.09062 0.05277 -0.09062 0.05277 C -0.09028 0.04629 -0.09028 0.03981 -0.08958 0.03333 C -0.08837 0.02314 -0.08802 0.02754 -0.08542 0.02083 C -0.07795 0.00092 -0.05955 -0.00325 -0.04479 -0.00973 C -0.04062 -0.01158 -0.03472 -0.0132 -0.03021 -0.0139 C -0.02361 -0.01505 -0.01042 -0.01667 -0.01042 -0.01667 C -0.00226 -0.01482 0.00556 -0.01251 0.01354 -0.00973 C 0.01701 -0.00649 0.01892 -0.00255 0.02188 0.00138 C 0.02309 0.00601 0.02708 0.01388 0.02708 0.01388 C 0.02656 0.0324 0.02813 0.0574 0.01458 0.06944 C 0.01285 0.07661 0.00677 0.08194 0.00208 0.0861 C -0.01163 0.09837 -0.02743 0.10069 -0.04375 0.10277 C -0.05156 0.10532 -0.06632 0.10532 -0.07396 0.0986 C -0.07604 0.09675 -0.07812 0.0949 -0.08021 0.09305 C -0.08125 0.09212 -0.08333 0.09027 -0.08333 0.09027 C -0.08628 0.08448 -0.08906 0.08008 -0.09062 0.0736 C -0.09028 0.06226 -0.09184 0.02893 -0.08125 0.01944 C -0.07882 0.00995 -0.08212 0.02013 -0.07708 0.01249 C -0.07552 0.00995 -0.07431 0.00694 -0.07292 0.00416 C -0.07031 -0.00092 -0.06441 -0.00302 -0.06042 -0.00556 C -0.04913 -0.01297 -0.03733 -0.01945 -0.025 -0.02362 C -0.01094 -0.02269 -0.00417 -0.02362 0.00729 -0.01945 C 0.00938 -0.01876 0.01163 -0.01829 0.01354 -0.01667 C 0.01563 -0.01482 0.01979 -0.01112 0.01979 -0.01112 C 0.0217 -0.00742 0.02396 0.00138 0.02396 0.00138 C 0.02292 0.03032 0.02344 0.03911 0.0125 0.0611 C 0.01007 0.06596 0.00885 0.06897 0.00521 0.07221 C -0.00139 0.08564 -0.01684 0.09189 -0.02812 0.09444 C -0.03142 0.09421 -0.05312 0.0949 -0.0625 0.09166 C -0.06458 0.09096 -0.06684 0.0905 -0.06875 0.08888 C -0.07083 0.08703 -0.075 0.08333 -0.075 0.08333 C -0.0776 0.07823 -0.0816 0.07291 -0.08542 0.06944 C -0.08733 0.0618 -0.08854 0.05532 -0.08958 0.04721 C -0.08872 0.03448 -0.08733 0.02546 -0.08437 0.01388 C -0.08351 0.01064 -0.0816 0.00833 -0.08021 0.00555 C -0.07951 0.00439 -0.07986 0.00231 -0.07917 0.00138 C -0.07743 -0.00092 -0.07292 -0.00417 -0.07292 -0.00417 C -0.0658 -0.01829 -0.04549 -0.02154 -0.03333 -0.02362 C -0.02622 -0.02246 -0.01858 -0.022 -0.01146 -0.01945 C -0.01146 -0.01945 -0.00365 -0.01598 -0.00208 -0.01529 C -0.00104 -0.01482 0.00104 -0.0139 0.00104 -0.0139 C 0.00174 -0.01251 0.0026 -0.01112 0.00313 -0.00973 C 0.00365 -0.00834 0.00347 -0.00649 0.00417 -0.00556 C 0.00486 -0.00464 0.00729 -0.00417 0.00729 -0.00417 " pathEditMode="relative" ptsTypes="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0903 -0.00394 -0.01893 -0.00371 -0.02709 -0.01111 C -0.029 -0.01875 -0.03351 -0.02431 -0.03542 -0.03195 C -0.03473 -0.04329 -0.03577 -0.06736 -0.02709 -0.075 C -0.0257 -0.08056 -0.02448 -0.08287 -0.02084 -0.08611 C -0.01945 -0.08889 -0.01806 -0.09167 -0.01667 -0.09445 C -0.01598 -0.09561 -0.01459 -0.09514 -0.01355 -0.09584 C -0.00625 -0.1007 -0.00087 -0.10255 0.00729 -0.10417 C 0.01527 -0.10371 0.02326 -0.10348 0.03125 -0.10278 C 0.03767 -0.10209 0.04218 -0.09699 0.04791 -0.09445 C 0.05 -0.09028 0.05295 -0.08681 0.05416 -0.08195 C 0.05572 -0.07547 0.05659 -0.07084 0.05937 -0.06528 C 0.05798 -0.05278 0.05711 -0.04098 0.05416 -0.02917 C 0.05208 -0.02084 0.04635 -0.01505 0.04166 -0.00973 C 0.02951 0.0037 0.01371 0.0118 -0.00209 0.01527 C -0.00712 0.01481 -0.02084 0.01504 -0.02813 0.0125 C -0.03507 0.01018 -0.03455 0.00949 -0.04063 0.00416 C -0.04167 0.00324 -0.04375 0.00139 -0.04375 0.00139 C -0.04705 -0.0051 -0.04914 -0.00741 -0.05105 -0.01528 C -0.05244 -0.02061 -0.05313 -0.03195 -0.05313 -0.03195 C -0.05226 -0.0426 -0.05226 -0.05324 -0.05105 -0.06389 C -0.05 -0.07246 -0.04514 -0.0926 -0.04063 -0.09861 C -0.03855 -0.10139 -0.03716 -0.10579 -0.03438 -0.10695 C -0.02379 -0.11158 -0.01424 -0.11783 -0.00313 -0.12084 C 0.01875 -0.12014 0.03906 -0.12454 0.05729 -0.10834 C 0.06024 -0.10232 0.06371 -0.09746 0.06666 -0.09167 C 0.06892 -0.07385 0.06718 -0.05857 0.06145 -0.04306 C 0.06006 -0.03912 0.05659 -0.03334 0.05416 -0.03056 C 0.05225 -0.02848 0.05 -0.02686 0.04791 -0.025 C 0.04687 -0.02408 0.04479 -0.02223 0.04479 -0.02223 C 0.04045 -0.01343 0.03368 -0.01135 0.02708 -0.00695 C 0.01423 0.00162 0.00173 0.00532 -0.0125 0.00694 C -0.02084 0.00578 -0.0257 0.00486 -0.03334 0.00139 C -0.03681 -0.00023 -0.04271 -0.00556 -0.04271 -0.00556 C -0.04827 -0.01667 -0.04098 -0.00324 -0.04792 -0.0125 C -0.05139 -0.01713 -0.04896 -0.01574 -0.05105 -0.02084 C -0.05226 -0.02385 -0.05435 -0.02593 -0.05521 -0.02917 C -0.05591 -0.03195 -0.0573 -0.0375 -0.0573 -0.0375 C -0.05643 -0.04723 -0.05469 -0.05579 -0.05313 -0.06528 C -0.05157 -0.07477 -0.05122 -0.08727 -0.0448 -0.09306 C -0.04254 -0.10186 -0.03698 -0.10463 -0.03125 -0.10834 C -0.02119 -0.11505 -0.01129 -0.1176 2.5E-6 -0.11945 C 0.00486 -0.11898 0.01562 -0.11875 0.02187 -0.11667 C 0.03072 -0.11366 0.03854 -0.10787 0.04687 -0.10417 C 0.0519 -0.09422 0.0493 -0.09815 0.05416 -0.09167 C 0.05538 -0.08704 0.05711 -0.0838 0.05833 -0.07917 C 0.05607 -0.06459 0.05486 -0.04514 0.04479 -0.03611 C 0.04201 -0.03056 0.03784 -0.02894 0.03333 -0.025 C 0.02222 -0.01505 0.00954 -0.01111 -0.00313 -0.00556 C -0.00417 -0.0051 2.5E-6 -0.00834 2.5E-6 -0.00695 C 2.5E-6 -0.00463 2.5E-6 -0.00232 2.5E-6 -1.48148E-6 Z " pathEditMode="relative" ptsTypes="ffffffffffffffffffffffffffffffffffffffffffffff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100"/>
            <a:ext cx="8229600" cy="429895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If you:</a:t>
            </a:r>
            <a:endParaRPr lang="en-US" sz="32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are in danger </a:t>
            </a:r>
            <a:r>
              <a:rPr lang="en-US" sz="2400" b="1" dirty="0"/>
              <a:t>– Evacuate to a safe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DO NOT have a safe way to exit – Find a way to exit the area or make an exit and evacuate to a safe </a:t>
            </a:r>
            <a:r>
              <a:rPr lang="en-US" sz="2400" b="1" dirty="0" smtClean="0"/>
              <a:t>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lvl="1" algn="r"/>
            <a:r>
              <a:rPr lang="en-US" sz="2400" b="1" dirty="0"/>
              <a:t>Remember: No Fire </a:t>
            </a:r>
            <a:r>
              <a:rPr lang="en-US" sz="2400" b="1" dirty="0" smtClean="0"/>
              <a:t>is </a:t>
            </a:r>
            <a:r>
              <a:rPr lang="en-US" sz="2400" b="1" dirty="0"/>
              <a:t>worth risking your life.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3" name="Picture 2" descr="J:\IMG_4872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r="19397"/>
          <a:stretch>
            <a:fillRect/>
          </a:stretch>
        </p:blipFill>
        <p:spPr bwMode="auto">
          <a:xfrm>
            <a:off x="381000" y="2649311"/>
            <a:ext cx="2268538" cy="297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100"/>
            <a:ext cx="8229600" cy="716643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How big is the Fire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www.sfpltd.co.uk/images/fi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0" t="9637" r="18942" b="13252"/>
          <a:stretch>
            <a:fillRect/>
          </a:stretch>
        </p:blipFill>
        <p:spPr bwMode="auto">
          <a:xfrm>
            <a:off x="1447800" y="1386112"/>
            <a:ext cx="12192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kiddeft.com/utcfs/ws-385/Assets/249%20Office%20Desk.jpg$AS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7241"/>
          <a:stretch>
            <a:fillRect/>
          </a:stretch>
        </p:blipFill>
        <p:spPr bwMode="auto">
          <a:xfrm>
            <a:off x="3657600" y="2376712"/>
            <a:ext cx="1447800" cy="1836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fire.gov/WDF/images/FDNY%20WDF3f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r="11555"/>
          <a:stretch>
            <a:fillRect/>
          </a:stretch>
        </p:blipFill>
        <p:spPr bwMode="auto">
          <a:xfrm>
            <a:off x="5943600" y="3900712"/>
            <a:ext cx="19812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71800" y="1614712"/>
            <a:ext cx="4706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Small Trash or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early developing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Fire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5230" y="2696026"/>
            <a:ext cx="2511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+mn-lt"/>
              </a:rPr>
              <a:t>Desk or Room Fire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18430" y="4677226"/>
            <a:ext cx="1771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+mn-lt"/>
              </a:rPr>
              <a:t>Building Fire</a:t>
            </a:r>
          </a:p>
        </p:txBody>
      </p:sp>
    </p:spTree>
    <p:extLst>
      <p:ext uri="{BB962C8B-B14F-4D97-AF65-F5344CB8AC3E}">
        <p14:creationId xmlns:p14="http://schemas.microsoft.com/office/powerpoint/2010/main" val="34864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100"/>
            <a:ext cx="8229600" cy="716643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What type of Fire is it?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13120" y="2322568"/>
            <a:ext cx="2667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i="1" dirty="0" smtClean="0">
                <a:latin typeface="+mn-lt"/>
              </a:rPr>
              <a:t>ABC type fires are the most typical of an office setting</a:t>
            </a:r>
            <a:endParaRPr lang="en-US" i="1" dirty="0">
              <a:latin typeface="+mn-lt"/>
            </a:endParaRP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389120" y="1727478"/>
            <a:ext cx="1524000" cy="2286003"/>
            <a:chOff x="4389120" y="1712968"/>
            <a:chExt cx="1524000" cy="2286003"/>
          </a:xfrm>
        </p:grpSpPr>
        <p:cxnSp>
          <p:nvCxnSpPr>
            <p:cNvPr id="12" name="Elbow Connector 11"/>
            <p:cNvCxnSpPr>
              <a:endCxn id="10" idx="1"/>
            </p:cNvCxnSpPr>
            <p:nvPr/>
          </p:nvCxnSpPr>
          <p:spPr>
            <a:xfrm>
              <a:off x="4389120" y="1712968"/>
              <a:ext cx="1524000" cy="105675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endCxn id="10" idx="1"/>
            </p:cNvCxnSpPr>
            <p:nvPr/>
          </p:nvCxnSpPr>
          <p:spPr>
            <a:xfrm flipV="1">
              <a:off x="4389120" y="2769723"/>
              <a:ext cx="1524000" cy="12292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914400" y="1306282"/>
            <a:ext cx="3474720" cy="4440000"/>
            <a:chOff x="914400" y="2133600"/>
            <a:chExt cx="3200400" cy="4085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8" descr="http://www.h3rperformance.com/images/fire_types_al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133600"/>
              <a:ext cx="3200400" cy="408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2609850"/>
              <a:ext cx="533400" cy="45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118" y="3352800"/>
              <a:ext cx="480732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4114800"/>
              <a:ext cx="533400" cy="51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0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370573" y="286218"/>
            <a:ext cx="8229600" cy="429895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Elements </a:t>
            </a:r>
            <a:r>
              <a:rPr lang="en-US" sz="3200" b="1" dirty="0">
                <a:solidFill>
                  <a:srgbClr val="0070C0"/>
                </a:solidFill>
              </a:rPr>
              <a:t>of a </a:t>
            </a:r>
            <a:r>
              <a:rPr lang="en-US" sz="3200" b="1" dirty="0" smtClean="0">
                <a:solidFill>
                  <a:srgbClr val="0070C0"/>
                </a:solidFill>
              </a:rPr>
              <a:t>Fire</a:t>
            </a:r>
          </a:p>
          <a:p>
            <a:endParaRPr lang="en-US" sz="10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Fuel</a:t>
            </a:r>
            <a:r>
              <a:rPr lang="en-US" sz="2400" b="1" dirty="0"/>
              <a:t> – </a:t>
            </a:r>
            <a:r>
              <a:rPr lang="en-US" sz="2400" b="1" dirty="0" smtClean="0"/>
              <a:t>can </a:t>
            </a:r>
            <a:r>
              <a:rPr lang="en-US" sz="2400" b="1" dirty="0"/>
              <a:t>be from vapor, liquid, or a solid </a:t>
            </a:r>
            <a:r>
              <a:rPr lang="en-US" sz="2400" b="1" dirty="0" smtClean="0"/>
              <a:t>source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Oxygen</a:t>
            </a:r>
            <a:r>
              <a:rPr lang="en-US" sz="2400" b="1" dirty="0"/>
              <a:t> – </a:t>
            </a:r>
            <a:r>
              <a:rPr lang="en-US" sz="2400" b="1" dirty="0" smtClean="0"/>
              <a:t>in </a:t>
            </a:r>
            <a:r>
              <a:rPr lang="en-US" sz="2400" b="1" dirty="0"/>
              <a:t>the air around the </a:t>
            </a:r>
            <a:r>
              <a:rPr lang="en-US" sz="2400" b="1" dirty="0" smtClean="0"/>
              <a:t>fire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Heat</a:t>
            </a:r>
            <a:r>
              <a:rPr lang="en-US" sz="2400" b="1" dirty="0"/>
              <a:t> – </a:t>
            </a:r>
            <a:r>
              <a:rPr lang="en-US" sz="2400" b="1" dirty="0" smtClean="0"/>
              <a:t>as </a:t>
            </a:r>
            <a:r>
              <a:rPr lang="en-US" sz="2400" b="1" dirty="0"/>
              <a:t>small as a </a:t>
            </a:r>
            <a:r>
              <a:rPr lang="en-US" sz="2400" b="1" dirty="0" smtClean="0"/>
              <a:t>spark, </a:t>
            </a:r>
            <a:r>
              <a:rPr lang="en-US" sz="2400" b="1" dirty="0"/>
              <a:t>or a large heat source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Need all three to have a fire, remove one and the fire will </a:t>
            </a:r>
            <a:r>
              <a:rPr lang="en-US" sz="2400" b="1" dirty="0" smtClean="0"/>
              <a:t>die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169107" y="3205212"/>
            <a:ext cx="2707998" cy="2670195"/>
            <a:chOff x="5421413" y="3273812"/>
            <a:chExt cx="2779713" cy="2784475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6059588" y="3273812"/>
              <a:ext cx="339725" cy="2779712"/>
              <a:chOff x="1553187" y="3499804"/>
              <a:chExt cx="338554" cy="2779858"/>
            </a:xfrm>
          </p:grpSpPr>
          <p:sp>
            <p:nvSpPr>
              <p:cNvPr id="5" name="Trapezoid 4"/>
              <p:cNvSpPr/>
              <p:nvPr/>
            </p:nvSpPr>
            <p:spPr>
              <a:xfrm rot="7184329">
                <a:off x="345983" y="4737067"/>
                <a:ext cx="2779858" cy="305331"/>
              </a:xfrm>
              <a:prstGeom prst="trapezoid">
                <a:avLst>
                  <a:gd name="adj" fmla="val 178488"/>
                </a:avLst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7988671">
                <a:off x="1190624" y="4772052"/>
                <a:ext cx="1063681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+mj-lt"/>
                    <a:cs typeface="+mn-cs"/>
                  </a:rPr>
                  <a:t>OXYGEN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7245451" y="3278574"/>
              <a:ext cx="366712" cy="2779713"/>
              <a:chOff x="2737654" y="3505228"/>
              <a:chExt cx="367896" cy="2779858"/>
            </a:xfrm>
          </p:grpSpPr>
          <p:sp>
            <p:nvSpPr>
              <p:cNvPr id="8" name="Trapezoid 7"/>
              <p:cNvSpPr/>
              <p:nvPr/>
            </p:nvSpPr>
            <p:spPr>
              <a:xfrm rot="14382567">
                <a:off x="1499820" y="4743062"/>
                <a:ext cx="2779858" cy="304191"/>
              </a:xfrm>
              <a:prstGeom prst="trapezoid">
                <a:avLst>
                  <a:gd name="adj" fmla="val 178488"/>
                </a:avLst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3547537">
                <a:off x="2555709" y="4750944"/>
                <a:ext cx="760453" cy="3392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+mj-lt"/>
                    <a:cs typeface="+mn-cs"/>
                  </a:rPr>
                  <a:t>HEAT</a:t>
                </a:r>
              </a:p>
            </p:txBody>
          </p:sp>
        </p:grp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5421413" y="5526474"/>
              <a:ext cx="2779713" cy="342900"/>
              <a:chOff x="914400" y="5753100"/>
              <a:chExt cx="2779858" cy="342900"/>
            </a:xfrm>
          </p:grpSpPr>
          <p:sp>
            <p:nvSpPr>
              <p:cNvPr id="11" name="Trapezoid 10"/>
              <p:cNvSpPr/>
              <p:nvPr/>
            </p:nvSpPr>
            <p:spPr>
              <a:xfrm>
                <a:off x="914400" y="5753100"/>
                <a:ext cx="2779858" cy="304800"/>
              </a:xfrm>
              <a:prstGeom prst="trapezoid">
                <a:avLst>
                  <a:gd name="adj" fmla="val 178488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71730" y="5757863"/>
                <a:ext cx="695361" cy="33813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+mj-lt"/>
                    <a:cs typeface="+mn-cs"/>
                  </a:rPr>
                  <a:t>FUEL</a:t>
                </a:r>
              </a:p>
            </p:txBody>
          </p:sp>
        </p:grpSp>
        <p:pic>
          <p:nvPicPr>
            <p:cNvPr id="13" name="Picture 3" descr="C:\Users\tbenzing.ANRRECAO\AppData\Local\Microsoft\Windows\Temporary Internet Files\Content.IE5\WKOC5JNN\MMj02363570000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413" y="4421574"/>
              <a:ext cx="1214438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75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100"/>
            <a:ext cx="8229600" cy="716643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Types of Extinguishers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37121"/>
              </p:ext>
            </p:extLst>
          </p:nvPr>
        </p:nvGraphicFramePr>
        <p:xfrm>
          <a:off x="1284514" y="1150258"/>
          <a:ext cx="6858000" cy="471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317"/>
                <a:gridCol w="682083"/>
                <a:gridCol w="762000"/>
                <a:gridCol w="762000"/>
                <a:gridCol w="762000"/>
                <a:gridCol w="304800"/>
                <a:gridCol w="457200"/>
                <a:gridCol w="1371600"/>
              </a:tblGrid>
              <a:tr h="467677"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Fire Extinguisher Chart</a:t>
                      </a:r>
                      <a:endParaRPr lang="en-US" sz="2400" dirty="0"/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14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Extinguisher</a:t>
                      </a:r>
                      <a:endParaRPr lang="en-US" sz="2000" dirty="0"/>
                    </a:p>
                  </a:txBody>
                  <a:tcPr marT="45717" marB="45717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 of Fire</a:t>
                      </a:r>
                      <a:endParaRPr lang="en-US" sz="2000" dirty="0"/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76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Special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5958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Dangerous if used on ‘liquid fires’ or live electricity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5958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Foam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Not practical for home use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5958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Dry Powder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Safe use up to 1000V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6400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Carbon Dioxide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(CO2)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Safe on high and low voltages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595815">
                <a:tc gridSpan="3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Yes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8" descr="http://www.h3rperformance.com/images/fire_types_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3" t="27155" r="1120" b="56136"/>
          <a:stretch>
            <a:fillRect/>
          </a:stretch>
        </p:blipFill>
        <p:spPr bwMode="auto">
          <a:xfrm>
            <a:off x="3837214" y="2151971"/>
            <a:ext cx="419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http://www.h3rperformance.com/images/fire_types_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3" t="45953" r="1334" b="37337"/>
          <a:stretch>
            <a:fillRect/>
          </a:stretch>
        </p:blipFill>
        <p:spPr bwMode="auto">
          <a:xfrm>
            <a:off x="4618264" y="2151971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ttp://www.h3rperformance.com/images/fire_types_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3" t="64752" r="977" b="18538"/>
          <a:stretch>
            <a:fillRect/>
          </a:stretch>
        </p:blipFill>
        <p:spPr bwMode="auto">
          <a:xfrm>
            <a:off x="5323114" y="2151971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http://www.h3rperformance.com/images/fire_types_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3" t="82715" r="1653" b="961"/>
          <a:stretch>
            <a:fillRect/>
          </a:stretch>
        </p:blipFill>
        <p:spPr bwMode="auto">
          <a:xfrm>
            <a:off x="6085114" y="2166258"/>
            <a:ext cx="381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://www.h3rperformance.com/images/fire_types_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3" t="8093" r="1547" b="75195"/>
          <a:stretch>
            <a:fillRect/>
          </a:stretch>
        </p:blipFill>
        <p:spPr bwMode="auto">
          <a:xfrm>
            <a:off x="3072039" y="2151971"/>
            <a:ext cx="422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3189514" y="29139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89514" y="35235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89514" y="41331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951514" y="35235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951514" y="41331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951514" y="47427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713514" y="41331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5514" y="41331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161314" y="35235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161314" y="47427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475514" y="4742771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189514" y="474277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951514" y="291397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713514" y="291397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713514" y="352357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5475514" y="291397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475514" y="352357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161314" y="291397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161314" y="413317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847114" y="5369833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094514" y="5369833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41914" y="2445658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180114" y="2445658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865914" y="244565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C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401027" y="2445658"/>
            <a:ext cx="38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K</a:t>
            </a:r>
          </a:p>
        </p:txBody>
      </p:sp>
      <p:sp>
        <p:nvSpPr>
          <p:cNvPr id="50" name="Oval 49"/>
          <p:cNvSpPr/>
          <p:nvPr/>
        </p:nvSpPr>
        <p:spPr>
          <a:xfrm>
            <a:off x="4743677" y="4741183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100"/>
            <a:ext cx="8229600" cy="429895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What </a:t>
            </a:r>
            <a:r>
              <a:rPr lang="en-US" sz="3200" b="1" dirty="0">
                <a:solidFill>
                  <a:srgbClr val="0070C0"/>
                </a:solidFill>
              </a:rPr>
              <a:t>Type do We Have?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 </a:t>
            </a:r>
            <a:r>
              <a:rPr lang="en-US" sz="2400" b="1" dirty="0"/>
              <a:t>most office </a:t>
            </a:r>
            <a:r>
              <a:rPr lang="en-US" sz="2400" b="1" dirty="0" smtClean="0"/>
              <a:t>settings </a:t>
            </a:r>
            <a:r>
              <a:rPr lang="en-US" sz="2400" b="1" dirty="0"/>
              <a:t>the extinguisher is a </a:t>
            </a:r>
            <a:br>
              <a:rPr lang="en-US" sz="2400" b="1" dirty="0"/>
            </a:br>
            <a:r>
              <a:rPr lang="en-US" sz="2400" b="1" dirty="0"/>
              <a:t>Dry Chemical rated for A, B, &amp; C </a:t>
            </a:r>
            <a:r>
              <a:rPr lang="en-US" sz="2400" b="1" dirty="0" smtClean="0"/>
              <a:t>fires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Location </a:t>
            </a:r>
            <a:r>
              <a:rPr lang="en-US" sz="2400" b="1" dirty="0"/>
              <a:t>designated with a </a:t>
            </a:r>
            <a:r>
              <a:rPr lang="en-US" sz="2400" b="1" dirty="0" smtClean="0"/>
              <a:t>sign</a:t>
            </a:r>
            <a:br>
              <a:rPr lang="en-US" sz="2400" b="1" dirty="0" smtClean="0"/>
            </a:br>
            <a:r>
              <a:rPr lang="en-US" sz="2400" b="1" dirty="0" smtClean="0"/>
              <a:t>and </a:t>
            </a:r>
            <a:r>
              <a:rPr lang="en-US" sz="2400" b="1" dirty="0"/>
              <a:t>on your emergency route </a:t>
            </a:r>
            <a:r>
              <a:rPr lang="en-US" sz="2400" b="1" dirty="0" smtClean="0"/>
              <a:t>map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Instructions are </a:t>
            </a:r>
            <a:r>
              <a:rPr lang="en-US" sz="2400" b="1" dirty="0"/>
              <a:t>found on </a:t>
            </a:r>
            <a:r>
              <a:rPr lang="en-US" sz="2400" b="1" dirty="0" smtClean="0"/>
              <a:t>the extinguisher</a:t>
            </a:r>
            <a:br>
              <a:rPr lang="en-US" sz="2400" b="1" dirty="0" smtClean="0"/>
            </a:br>
            <a:r>
              <a:rPr lang="en-US" sz="2400" b="1" dirty="0" smtClean="0"/>
              <a:t>and sometime </a:t>
            </a:r>
            <a:r>
              <a:rPr lang="en-US" sz="2400" b="1" dirty="0"/>
              <a:t>on a separate </a:t>
            </a:r>
            <a:r>
              <a:rPr lang="en-US" sz="2400" b="1" dirty="0" smtClean="0"/>
              <a:t>pamphlet</a:t>
            </a:r>
            <a:endParaRPr lang="en-US" sz="24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11" y="4167518"/>
            <a:ext cx="924958" cy="1665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dnrdistributing.com/avactis-images/B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63" y="249763"/>
            <a:ext cx="1039116" cy="18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112" y="2477795"/>
            <a:ext cx="2087382" cy="1168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783" y="4449259"/>
            <a:ext cx="1262041" cy="13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ANRBrand_basic</Template>
  <TotalTime>482</TotalTime>
  <Words>644</Words>
  <Application>Microsoft Office PowerPoint</Application>
  <PresentationFormat>On-screen Show (4:3)</PresentationFormat>
  <Paragraphs>156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Book Antiqua</vt:lpstr>
      <vt:lpstr>Calibri</vt:lpstr>
      <vt:lpstr>Georgia</vt:lpstr>
      <vt:lpstr>ANRBrand_basic</vt:lpstr>
      <vt:lpstr>Custom Design</vt:lpstr>
      <vt:lpstr>1_ANRBrand_basic</vt:lpstr>
      <vt:lpstr>Fire Extinguisher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 Extinguisher Training</vt:lpstr>
      <vt:lpstr>Fire Extinguisher Video (available on the ANR EH&amp;S website)            http://safety.ucanr.edu/Training/Fire_Extinguisher_Video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Coordinator Webinar</dc:title>
  <dc:creator>Thor Benzing</dc:creator>
  <cp:lastModifiedBy>David A Alamillo</cp:lastModifiedBy>
  <cp:revision>42</cp:revision>
  <dcterms:created xsi:type="dcterms:W3CDTF">2013-03-03T23:46:58Z</dcterms:created>
  <dcterms:modified xsi:type="dcterms:W3CDTF">2015-08-11T17:08:31Z</dcterms:modified>
</cp:coreProperties>
</file>