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6939" y="1643692"/>
            <a:ext cx="5029200" cy="372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450251" y="1522476"/>
            <a:ext cx="4264025" cy="3792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14743" y="5986271"/>
            <a:ext cx="5474208" cy="8717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3473" y="381000"/>
            <a:ext cx="10189210" cy="914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3472" y="1580387"/>
            <a:ext cx="10163810" cy="2567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Relationship Id="rId4" Type="http://schemas.openxmlformats.org/officeDocument/2006/relationships/image" Target="../media/image3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image" Target="../media/image3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8" Type="http://schemas.openxmlformats.org/officeDocument/2006/relationships/image" Target="../media/image60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5" Type="http://schemas.openxmlformats.org/officeDocument/2006/relationships/image" Target="../media/image64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hyperlink" Target="http://www.stopbmsb.org/" TargetMode="Externa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0.jpg"/><Relationship Id="rId4" Type="http://schemas.openxmlformats.org/officeDocument/2006/relationships/image" Target="../media/image7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6.jpg"/><Relationship Id="rId4" Type="http://schemas.openxmlformats.org/officeDocument/2006/relationships/image" Target="../media/image77.png"/><Relationship Id="rId5" Type="http://schemas.openxmlformats.org/officeDocument/2006/relationships/hyperlink" Target="http://www.ipm.ucanr.edu/PMG/" TargetMode="External"/><Relationship Id="rId6" Type="http://schemas.openxmlformats.org/officeDocument/2006/relationships/hyperlink" Target="http://www.cdfa.ca.gov/pdcp/" TargetMode="External"/><Relationship Id="rId7" Type="http://schemas.openxmlformats.org/officeDocument/2006/relationships/image" Target="../media/image78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jpg"/><Relationship Id="rId4" Type="http://schemas.openxmlformats.org/officeDocument/2006/relationships/image" Target="../media/image86.png"/><Relationship Id="rId5" Type="http://schemas.openxmlformats.org/officeDocument/2006/relationships/image" Target="../media/image87.jpg"/><Relationship Id="rId6" Type="http://schemas.openxmlformats.org/officeDocument/2006/relationships/image" Target="../media/image88.png"/><Relationship Id="rId7" Type="http://schemas.openxmlformats.org/officeDocument/2006/relationships/image" Target="../media/image89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9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jpg"/><Relationship Id="rId5" Type="http://schemas.openxmlformats.org/officeDocument/2006/relationships/hyperlink" Target="http://www.invasivespeciesinfo.gov/terrestrial/" TargetMode="Externa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Relationship Id="rId4" Type="http://schemas.openxmlformats.org/officeDocument/2006/relationships/image" Target="../media/image103.jp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hyperlink" Target="http://www.suddenoakdeath.org/" TargetMode="External"/><Relationship Id="rId9" Type="http://schemas.openxmlformats.org/officeDocument/2006/relationships/hyperlink" Target="http://www.oakmapper.org/" TargetMode="Externa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Relationship Id="rId3" Type="http://schemas.openxmlformats.org/officeDocument/2006/relationships/image" Target="../media/image108.jp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hyperlink" Target="http://www.suddenoakdeath.org/" TargetMode="Externa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Relationship Id="rId3" Type="http://schemas.openxmlformats.org/officeDocument/2006/relationships/image" Target="../media/image112.jpg"/><Relationship Id="rId4" Type="http://schemas.openxmlformats.org/officeDocument/2006/relationships/image" Target="../media/image11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jpg"/><Relationship Id="rId4" Type="http://schemas.openxmlformats.org/officeDocument/2006/relationships/image" Target="../media/image116.png"/><Relationship Id="rId5" Type="http://schemas.openxmlformats.org/officeDocument/2006/relationships/image" Target="../media/image11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jpg"/><Relationship Id="rId4" Type="http://schemas.openxmlformats.org/officeDocument/2006/relationships/image" Target="../media/image120.png"/><Relationship Id="rId5" Type="http://schemas.openxmlformats.org/officeDocument/2006/relationships/image" Target="../media/image121.jpg"/><Relationship Id="rId6" Type="http://schemas.openxmlformats.org/officeDocument/2006/relationships/image" Target="../media/image122.png"/><Relationship Id="rId7" Type="http://schemas.openxmlformats.org/officeDocument/2006/relationships/image" Target="../media/image123.jpg"/><Relationship Id="rId8" Type="http://schemas.openxmlformats.org/officeDocument/2006/relationships/image" Target="../media/image124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Relationship Id="rId4" Type="http://schemas.openxmlformats.org/officeDocument/2006/relationships/image" Target="../media/image127.png"/><Relationship Id="rId5" Type="http://schemas.openxmlformats.org/officeDocument/2006/relationships/hyperlink" Target="http://www.emeraldashborer.info/" TargetMode="Externa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jpg"/><Relationship Id="rId4" Type="http://schemas.openxmlformats.org/officeDocument/2006/relationships/image" Target="../media/image130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jpg"/><Relationship Id="rId5" Type="http://schemas.openxmlformats.org/officeDocument/2006/relationships/image" Target="../media/image135.png"/><Relationship Id="rId6" Type="http://schemas.openxmlformats.org/officeDocument/2006/relationships/image" Target="../media/image136.jpg"/><Relationship Id="rId7" Type="http://schemas.openxmlformats.org/officeDocument/2006/relationships/image" Target="../media/image137.png"/><Relationship Id="rId8" Type="http://schemas.openxmlformats.org/officeDocument/2006/relationships/hyperlink" Target="http://www.cdfa.ca.gov/pdcp/board" TargetMode="External"/><Relationship Id="rId9" Type="http://schemas.openxmlformats.org/officeDocument/2006/relationships/hyperlink" Target="http://www.invasivespeciesinfo.gov/" TargetMode="External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Relationship Id="rId4" Type="http://schemas.openxmlformats.org/officeDocument/2006/relationships/image" Target="../media/image140.png"/><Relationship Id="rId5" Type="http://schemas.openxmlformats.org/officeDocument/2006/relationships/image" Target="../media/image141.jpg"/><Relationship Id="rId6" Type="http://schemas.openxmlformats.org/officeDocument/2006/relationships/image" Target="../media/image142.jpg"/><Relationship Id="rId7" Type="http://schemas.openxmlformats.org/officeDocument/2006/relationships/image" Target="../media/image143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Relationship Id="rId4" Type="http://schemas.openxmlformats.org/officeDocument/2006/relationships/image" Target="../media/image146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jpg"/><Relationship Id="rId3" Type="http://schemas.openxmlformats.org/officeDocument/2006/relationships/image" Target="../media/image148.png"/><Relationship Id="rId4" Type="http://schemas.openxmlformats.org/officeDocument/2006/relationships/image" Target="../media/image149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jpg"/><Relationship Id="rId4" Type="http://schemas.openxmlformats.org/officeDocument/2006/relationships/image" Target="../media/image152.png"/><Relationship Id="rId5" Type="http://schemas.openxmlformats.org/officeDocument/2006/relationships/hyperlink" Target="http://www.fs.usda.gov/Internet/FSE_DOCUMENTS" TargetMode="Externa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3.png"/><Relationship Id="rId3" Type="http://schemas.openxmlformats.org/officeDocument/2006/relationships/image" Target="../media/image154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7.png"/><Relationship Id="rId3" Type="http://schemas.openxmlformats.org/officeDocument/2006/relationships/image" Target="../media/image158.jpg"/><Relationship Id="rId4" Type="http://schemas.openxmlformats.org/officeDocument/2006/relationships/image" Target="../media/image159.png"/><Relationship Id="rId5" Type="http://schemas.openxmlformats.org/officeDocument/2006/relationships/image" Target="../media/image16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g"/><Relationship Id="rId3" Type="http://schemas.openxmlformats.org/officeDocument/2006/relationships/image" Target="../media/image162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3.png"/><Relationship Id="rId3" Type="http://schemas.openxmlformats.org/officeDocument/2006/relationships/image" Target="../media/image162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g"/><Relationship Id="rId3" Type="http://schemas.openxmlformats.org/officeDocument/2006/relationships/image" Target="../media/image162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2.png"/><Relationship Id="rId6" Type="http://schemas.openxmlformats.org/officeDocument/2006/relationships/image" Target="../media/image168.png"/><Relationship Id="rId7" Type="http://schemas.openxmlformats.org/officeDocument/2006/relationships/hyperlink" Target="http://www.cal-ipc.org/" TargetMode="External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69.png"/><Relationship Id="rId4" Type="http://schemas.openxmlformats.org/officeDocument/2006/relationships/image" Target="../media/image170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69.png"/><Relationship Id="rId4" Type="http://schemas.openxmlformats.org/officeDocument/2006/relationships/image" Target="../media/image170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hyperlink" Target="mailto:mfpatton@ucanr.edu" TargetMode="Externa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26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2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228522" y="6127826"/>
            <a:ext cx="5659120" cy="677545"/>
          </a:xfrm>
          <a:custGeom>
            <a:avLst/>
            <a:gdLst/>
            <a:ahLst/>
            <a:cxnLst/>
            <a:rect l="l" t="t" r="r" b="b"/>
            <a:pathLst>
              <a:path w="5659120" h="677545">
                <a:moveTo>
                  <a:pt x="5658678" y="0"/>
                </a:moveTo>
                <a:lnTo>
                  <a:pt x="0" y="0"/>
                </a:lnTo>
                <a:lnTo>
                  <a:pt x="0" y="677131"/>
                </a:lnTo>
                <a:lnTo>
                  <a:pt x="5658678" y="677131"/>
                </a:lnTo>
                <a:lnTo>
                  <a:pt x="5658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7164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5026151"/>
            <a:ext cx="12192000" cy="1831975"/>
            <a:chOff x="0" y="5026151"/>
            <a:chExt cx="12192000" cy="183197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924324"/>
              <a:ext cx="12192000" cy="9336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7520" y="5026151"/>
              <a:ext cx="7214616" cy="106984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1700" y="1547876"/>
            <a:ext cx="10390505" cy="1586230"/>
          </a:xfrm>
          <a:prstGeom prst="rect"/>
        </p:spPr>
        <p:txBody>
          <a:bodyPr wrap="square" lIns="0" tIns="107950" rIns="0" bIns="0" rtlCol="0" vert="horz">
            <a:spAutoFit/>
          </a:bodyPr>
          <a:lstStyle/>
          <a:p>
            <a:pPr marL="2197100" marR="5080" indent="-2184400">
              <a:lnSpc>
                <a:spcPts val="5810"/>
              </a:lnSpc>
              <a:spcBef>
                <a:spcPts val="850"/>
              </a:spcBef>
            </a:pPr>
            <a:r>
              <a:rPr dirty="0" sz="5400">
                <a:solidFill>
                  <a:srgbClr val="005A9E"/>
                </a:solidFill>
              </a:rPr>
              <a:t>Invasive</a:t>
            </a:r>
            <a:r>
              <a:rPr dirty="0" sz="5400" spc="-50">
                <a:solidFill>
                  <a:srgbClr val="005A9E"/>
                </a:solidFill>
              </a:rPr>
              <a:t> </a:t>
            </a:r>
            <a:r>
              <a:rPr dirty="0" sz="5400">
                <a:solidFill>
                  <a:srgbClr val="005A9E"/>
                </a:solidFill>
              </a:rPr>
              <a:t>Species:</a:t>
            </a:r>
            <a:r>
              <a:rPr dirty="0" sz="5400" spc="-35">
                <a:solidFill>
                  <a:srgbClr val="005A9E"/>
                </a:solidFill>
              </a:rPr>
              <a:t> </a:t>
            </a:r>
            <a:r>
              <a:rPr dirty="0" sz="5400" spc="-10">
                <a:solidFill>
                  <a:srgbClr val="005A9E"/>
                </a:solidFill>
              </a:rPr>
              <a:t>Identification, </a:t>
            </a:r>
            <a:r>
              <a:rPr dirty="0" sz="5400">
                <a:solidFill>
                  <a:srgbClr val="005A9E"/>
                </a:solidFill>
              </a:rPr>
              <a:t>Status,</a:t>
            </a:r>
            <a:r>
              <a:rPr dirty="0" sz="5400" spc="-35">
                <a:solidFill>
                  <a:srgbClr val="005A9E"/>
                </a:solidFill>
              </a:rPr>
              <a:t> </a:t>
            </a:r>
            <a:r>
              <a:rPr dirty="0" sz="5400">
                <a:solidFill>
                  <a:srgbClr val="005A9E"/>
                </a:solidFill>
              </a:rPr>
              <a:t>and</a:t>
            </a:r>
            <a:r>
              <a:rPr dirty="0" sz="5400" spc="-215">
                <a:solidFill>
                  <a:srgbClr val="005A9E"/>
                </a:solidFill>
              </a:rPr>
              <a:t> </a:t>
            </a:r>
            <a:r>
              <a:rPr dirty="0" sz="5400" spc="-10">
                <a:solidFill>
                  <a:srgbClr val="005A9E"/>
                </a:solidFill>
              </a:rPr>
              <a:t>Action</a:t>
            </a:r>
            <a:endParaRPr sz="5400"/>
          </a:p>
        </p:txBody>
      </p:sp>
      <p:sp>
        <p:nvSpPr>
          <p:cNvPr id="8" name="object 8" descr=""/>
          <p:cNvSpPr txBox="1"/>
          <p:nvPr/>
        </p:nvSpPr>
        <p:spPr>
          <a:xfrm>
            <a:off x="3654840" y="3423976"/>
            <a:ext cx="4866005" cy="1358900"/>
          </a:xfrm>
          <a:prstGeom prst="rect">
            <a:avLst/>
          </a:prstGeom>
        </p:spPr>
        <p:txBody>
          <a:bodyPr wrap="square" lIns="0" tIns="238760" rIns="0" bIns="0" rtlCol="0" vert="horz">
            <a:spAutoFit/>
          </a:bodyPr>
          <a:lstStyle/>
          <a:p>
            <a:pPr algn="ctr" marL="15875">
              <a:lnSpc>
                <a:spcPct val="100000"/>
              </a:lnSpc>
              <a:spcBef>
                <a:spcPts val="1880"/>
              </a:spcBef>
            </a:pPr>
            <a:r>
              <a:rPr dirty="0" sz="2600">
                <a:solidFill>
                  <a:srgbClr val="7F7F7F"/>
                </a:solidFill>
                <a:latin typeface="Arial"/>
                <a:cs typeface="Arial"/>
              </a:rPr>
              <a:t>MacKenzie</a:t>
            </a:r>
            <a:r>
              <a:rPr dirty="0" sz="26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7F7F7F"/>
                </a:solidFill>
                <a:latin typeface="Arial"/>
                <a:cs typeface="Arial"/>
              </a:rPr>
              <a:t>Patton</a:t>
            </a:r>
            <a:endParaRPr sz="26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1230"/>
              </a:spcBef>
            </a:pPr>
            <a:r>
              <a:rPr dirty="0" sz="1800" spc="-105">
                <a:solidFill>
                  <a:srgbClr val="767171"/>
                </a:solidFill>
                <a:latin typeface="Arial"/>
                <a:cs typeface="Arial"/>
              </a:rPr>
              <a:t>Invasive</a:t>
            </a:r>
            <a:r>
              <a:rPr dirty="0" sz="1800" spc="-6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145">
                <a:solidFill>
                  <a:srgbClr val="767171"/>
                </a:solidFill>
                <a:latin typeface="Arial"/>
                <a:cs typeface="Arial"/>
              </a:rPr>
              <a:t>Species</a:t>
            </a:r>
            <a:r>
              <a:rPr dirty="0" sz="1800" spc="-7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767171"/>
                </a:solidFill>
                <a:latin typeface="Arial"/>
                <a:cs typeface="Arial"/>
              </a:rPr>
              <a:t>Community</a:t>
            </a:r>
            <a:r>
              <a:rPr dirty="0" sz="1800" spc="-65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767171"/>
                </a:solidFill>
                <a:latin typeface="Arial"/>
                <a:cs typeface="Arial"/>
              </a:rPr>
              <a:t>Educator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dirty="0" sz="1800" spc="-254">
                <a:solidFill>
                  <a:srgbClr val="767171"/>
                </a:solidFill>
                <a:latin typeface="Arial"/>
                <a:cs typeface="Arial"/>
              </a:rPr>
              <a:t>UC</a:t>
            </a:r>
            <a:r>
              <a:rPr dirty="0" sz="1800" spc="-6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767171"/>
                </a:solidFill>
                <a:latin typeface="Arial"/>
                <a:cs typeface="Arial"/>
              </a:rPr>
              <a:t>Statewide</a:t>
            </a:r>
            <a:r>
              <a:rPr dirty="0" sz="1800" spc="-55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65">
                <a:solidFill>
                  <a:srgbClr val="767171"/>
                </a:solidFill>
                <a:latin typeface="Arial"/>
                <a:cs typeface="Arial"/>
              </a:rPr>
              <a:t>Integrated</a:t>
            </a:r>
            <a:r>
              <a:rPr dirty="0" sz="1800" spc="-55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767171"/>
                </a:solidFill>
                <a:latin typeface="Arial"/>
                <a:cs typeface="Arial"/>
              </a:rPr>
              <a:t>Pest</a:t>
            </a:r>
            <a:r>
              <a:rPr dirty="0" sz="1800" spc="-65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767171"/>
                </a:solidFill>
                <a:latin typeface="Arial"/>
                <a:cs typeface="Arial"/>
              </a:rPr>
              <a:t>Management</a:t>
            </a:r>
            <a:r>
              <a:rPr dirty="0" sz="1800" spc="-65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dirty="0" sz="1800" spc="-45">
                <a:solidFill>
                  <a:srgbClr val="767171"/>
                </a:solidFill>
                <a:latin typeface="Arial"/>
                <a:cs typeface="Arial"/>
              </a:rPr>
              <a:t>Program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8363711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So</a:t>
            </a:r>
            <a:r>
              <a:rPr dirty="0" sz="3500" spc="-75"/>
              <a:t> </a:t>
            </a:r>
            <a:r>
              <a:rPr dirty="0" sz="3500"/>
              <a:t>many</a:t>
            </a:r>
            <a:r>
              <a:rPr dirty="0" sz="3500" spc="-75"/>
              <a:t> </a:t>
            </a:r>
            <a:r>
              <a:rPr dirty="0" sz="3500"/>
              <a:t>invasives</a:t>
            </a:r>
            <a:r>
              <a:rPr dirty="0" sz="3500" spc="-70"/>
              <a:t> </a:t>
            </a:r>
            <a:r>
              <a:rPr dirty="0" sz="3500"/>
              <a:t>and</a:t>
            </a:r>
            <a:r>
              <a:rPr dirty="0" sz="3500" spc="-75"/>
              <a:t> </a:t>
            </a:r>
            <a:r>
              <a:rPr dirty="0" sz="3500"/>
              <a:t>so</a:t>
            </a:r>
            <a:r>
              <a:rPr dirty="0" sz="3500" spc="-75"/>
              <a:t> </a:t>
            </a:r>
            <a:r>
              <a:rPr dirty="0" sz="3500"/>
              <a:t>little</a:t>
            </a:r>
            <a:r>
              <a:rPr dirty="0" sz="3500" spc="-70"/>
              <a:t> </a:t>
            </a:r>
            <a:r>
              <a:rPr dirty="0" sz="3500" spc="-10"/>
              <a:t>time!</a:t>
            </a:r>
            <a:endParaRPr sz="3500"/>
          </a:p>
        </p:txBody>
      </p:sp>
      <p:sp>
        <p:nvSpPr>
          <p:cNvPr id="6" name="object 6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6256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280"/>
              </a:spcBef>
              <a:buChar char="•"/>
              <a:tabLst>
                <a:tab pos="240665" algn="l"/>
              </a:tabLst>
            </a:pPr>
            <a:r>
              <a:rPr dirty="0" spc="-40"/>
              <a:t>Today</a:t>
            </a:r>
            <a:r>
              <a:rPr dirty="0" spc="-105"/>
              <a:t> </a:t>
            </a:r>
            <a:r>
              <a:rPr dirty="0"/>
              <a:t>talk</a:t>
            </a:r>
            <a:r>
              <a:rPr dirty="0" spc="-100"/>
              <a:t> </a:t>
            </a:r>
            <a:r>
              <a:rPr dirty="0" spc="-10"/>
              <a:t>about…</a:t>
            </a:r>
          </a:p>
          <a:p>
            <a:pPr lvl="1" marL="698500" indent="-228600">
              <a:lnSpc>
                <a:spcPct val="100000"/>
              </a:lnSpc>
              <a:spcBef>
                <a:spcPts val="960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Asian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Citrus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Psyllid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90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Bagrada</a:t>
            </a:r>
            <a:r>
              <a:rPr dirty="0" sz="2600" spc="-95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Bug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85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Brown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Marmorated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Stink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Bug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65"/>
              </a:spcBef>
              <a:buChar char="•"/>
              <a:tabLst>
                <a:tab pos="698500" algn="l"/>
              </a:tabLst>
            </a:pPr>
            <a:r>
              <a:rPr dirty="0" sz="2600" spc="-10">
                <a:latin typeface="Arial"/>
                <a:cs typeface="Arial"/>
              </a:rPr>
              <a:t>Glassy-</a:t>
            </a:r>
            <a:r>
              <a:rPr dirty="0" sz="2600">
                <a:latin typeface="Arial"/>
                <a:cs typeface="Arial"/>
              </a:rPr>
              <a:t>winged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Sharpshooter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90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Mediterranean</a:t>
            </a:r>
            <a:r>
              <a:rPr dirty="0" sz="2600" spc="-8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Oak</a:t>
            </a:r>
            <a:r>
              <a:rPr dirty="0" sz="2600" spc="-9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Borer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85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Jumping</a:t>
            </a:r>
            <a:r>
              <a:rPr dirty="0" sz="2600" spc="-85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Worm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543040" y="2202180"/>
            <a:ext cx="4562475" cy="2058670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8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Sudden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Oak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Death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90"/>
              </a:spcBef>
              <a:buChar char="•"/>
              <a:tabLst>
                <a:tab pos="241300" algn="l"/>
              </a:tabLst>
            </a:pPr>
            <a:r>
              <a:rPr dirty="0" sz="2600" spc="-10">
                <a:latin typeface="Arial"/>
                <a:cs typeface="Arial"/>
              </a:rPr>
              <a:t>Emerald</a:t>
            </a:r>
            <a:r>
              <a:rPr dirty="0" sz="2600" spc="-1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Ash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Borer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8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Spotted</a:t>
            </a:r>
            <a:r>
              <a:rPr dirty="0" sz="2600" spc="-9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Lanternfly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And</a:t>
            </a:r>
            <a:r>
              <a:rPr dirty="0" sz="2600" spc="-8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FINALLY</a:t>
            </a:r>
            <a:r>
              <a:rPr dirty="0" sz="2600" spc="-12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Invasive</a:t>
            </a:r>
            <a:r>
              <a:rPr dirty="0" sz="2600" spc="-7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Plants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1118" y="1474"/>
            <a:ext cx="5750881" cy="68565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4439285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2110" algn="l"/>
              </a:tabLst>
            </a:pPr>
            <a:r>
              <a:rPr dirty="0" sz="3700">
                <a:solidFill>
                  <a:srgbClr val="005A9E"/>
                </a:solidFill>
              </a:rPr>
              <a:t>Asian</a:t>
            </a:r>
            <a:r>
              <a:rPr dirty="0" sz="3700" spc="-114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Citrus</a:t>
            </a:r>
            <a:r>
              <a:rPr dirty="0" sz="3700">
                <a:solidFill>
                  <a:srgbClr val="005A9E"/>
                </a:solidFill>
              </a:rPr>
              <a:t>	</a:t>
            </a:r>
            <a:r>
              <a:rPr dirty="0" sz="3700" spc="-10">
                <a:solidFill>
                  <a:srgbClr val="005A9E"/>
                </a:solidFill>
              </a:rPr>
              <a:t>Psyllid</a:t>
            </a:r>
            <a:endParaRPr sz="3700"/>
          </a:p>
        </p:txBody>
      </p:sp>
      <p:sp>
        <p:nvSpPr>
          <p:cNvPr id="4" name="object 4" descr=""/>
          <p:cNvSpPr txBox="1"/>
          <p:nvPr/>
        </p:nvSpPr>
        <p:spPr>
          <a:xfrm>
            <a:off x="888182" y="1359916"/>
            <a:ext cx="4984750" cy="361950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Small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jumping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insect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~1/8”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Detected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2008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Adults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feed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at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45°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angle.</a:t>
            </a:r>
            <a:endParaRPr sz="2800">
              <a:latin typeface="Arial"/>
              <a:cs typeface="Arial"/>
            </a:endParaRPr>
          </a:p>
          <a:p>
            <a:pPr marL="241300" marR="181610" indent="-228600">
              <a:lnSpc>
                <a:spcPts val="3000"/>
              </a:lnSpc>
              <a:spcBef>
                <a:spcPts val="133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Eggs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nymphs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are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yellow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tucked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into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new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growth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Nymphs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secrete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waxy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tubules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Feeds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all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citrus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82295"/>
            <a:ext cx="5474335" cy="6776084"/>
            <a:chOff x="6714743" y="82295"/>
            <a:chExt cx="5474335" cy="677608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1423" y="82295"/>
              <a:ext cx="4751832" cy="612038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6657" y="107063"/>
              <a:ext cx="4648295" cy="60154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4439285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2110" algn="l"/>
              </a:tabLst>
            </a:pPr>
            <a:r>
              <a:rPr dirty="0" sz="3700">
                <a:solidFill>
                  <a:srgbClr val="005A9E"/>
                </a:solidFill>
              </a:rPr>
              <a:t>Asian</a:t>
            </a:r>
            <a:r>
              <a:rPr dirty="0" sz="3700" spc="-114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Citrus</a:t>
            </a:r>
            <a:r>
              <a:rPr dirty="0" sz="3700">
                <a:solidFill>
                  <a:srgbClr val="005A9E"/>
                </a:solidFill>
              </a:rPr>
              <a:t>	</a:t>
            </a:r>
            <a:r>
              <a:rPr dirty="0" sz="3700" spc="-10">
                <a:solidFill>
                  <a:srgbClr val="005A9E"/>
                </a:solidFill>
              </a:rPr>
              <a:t>Psyllid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888184" y="1250187"/>
            <a:ext cx="5836920" cy="3025140"/>
          </a:xfrm>
          <a:prstGeom prst="rect">
            <a:avLst/>
          </a:prstGeom>
        </p:spPr>
        <p:txBody>
          <a:bodyPr wrap="square" lIns="0" tIns="10731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45"/>
              </a:spcBef>
              <a:buChar char="•"/>
              <a:tabLst>
                <a:tab pos="240665" algn="l"/>
              </a:tabLst>
            </a:pPr>
            <a:r>
              <a:rPr dirty="0" sz="2800" spc="-10">
                <a:latin typeface="Arial"/>
                <a:cs typeface="Arial"/>
              </a:rPr>
              <a:t>Transmit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Huanglongbing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(HLB)</a:t>
            </a:r>
            <a:endParaRPr sz="2800">
              <a:latin typeface="Arial"/>
              <a:cs typeface="Arial"/>
            </a:endParaRPr>
          </a:p>
          <a:p>
            <a:pPr marL="241300" marR="1038225" indent="-228600">
              <a:lnSpc>
                <a:spcPct val="71400"/>
              </a:lnSpc>
              <a:spcBef>
                <a:spcPts val="17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Early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HLB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symptoms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blotchy </a:t>
            </a:r>
            <a:r>
              <a:rPr dirty="0" sz="2800">
                <a:latin typeface="Arial"/>
                <a:cs typeface="Arial"/>
              </a:rPr>
              <a:t>yellow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mottle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leaves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ct val="71400"/>
              </a:lnSpc>
              <a:spcBef>
                <a:spcPts val="170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Disease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kill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healthy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tree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as </a:t>
            </a:r>
            <a:r>
              <a:rPr dirty="0" sz="2800">
                <a:latin typeface="Arial"/>
                <a:cs typeface="Arial"/>
              </a:rPr>
              <a:t>little</a:t>
            </a:r>
            <a:r>
              <a:rPr dirty="0" sz="2800" spc="-2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as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5</a:t>
            </a:r>
            <a:r>
              <a:rPr dirty="0" sz="2800" spc="-2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years</a:t>
            </a:r>
            <a:endParaRPr sz="2800">
              <a:latin typeface="Arial"/>
              <a:cs typeface="Arial"/>
            </a:endParaRPr>
          </a:p>
          <a:p>
            <a:pPr marL="241300" marR="1945639" indent="-228600">
              <a:lnSpc>
                <a:spcPct val="71400"/>
              </a:lnSpc>
              <a:spcBef>
                <a:spcPts val="170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Detected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2012 </a:t>
            </a:r>
            <a:r>
              <a:rPr dirty="0" sz="2800" spc="-10">
                <a:latin typeface="Arial"/>
                <a:cs typeface="Arial"/>
              </a:rPr>
              <a:t>(Residential)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5801" y="4525976"/>
            <a:ext cx="5564162" cy="23035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185296"/>
            <a:ext cx="5474335" cy="6673215"/>
            <a:chOff x="6714743" y="185296"/>
            <a:chExt cx="5474335" cy="66732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6640" y="185296"/>
              <a:ext cx="5027465" cy="359966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639" y="3538336"/>
              <a:ext cx="5027465" cy="26160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4439285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2110" algn="l"/>
              </a:tabLst>
            </a:pPr>
            <a:r>
              <a:rPr dirty="0" sz="3700">
                <a:solidFill>
                  <a:srgbClr val="005A9E"/>
                </a:solidFill>
              </a:rPr>
              <a:t>Asian</a:t>
            </a:r>
            <a:r>
              <a:rPr dirty="0" sz="3700" spc="-114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Citrus</a:t>
            </a:r>
            <a:r>
              <a:rPr dirty="0" sz="3700">
                <a:solidFill>
                  <a:srgbClr val="005A9E"/>
                </a:solidFill>
              </a:rPr>
              <a:t>	</a:t>
            </a:r>
            <a:r>
              <a:rPr dirty="0" sz="3700" spc="-10">
                <a:solidFill>
                  <a:srgbClr val="005A9E"/>
                </a:solidFill>
              </a:rPr>
              <a:t>Psyllid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888185" y="1304895"/>
            <a:ext cx="4224655" cy="1950085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How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help?</a:t>
            </a:r>
            <a:endParaRPr sz="2800">
              <a:latin typeface="Arial"/>
              <a:cs typeface="Arial"/>
            </a:endParaRPr>
          </a:p>
          <a:p>
            <a:pPr lvl="1" marL="697865" marR="5080" indent="-228600">
              <a:lnSpc>
                <a:spcPts val="2810"/>
              </a:lnSpc>
              <a:spcBef>
                <a:spcPts val="1200"/>
              </a:spcBef>
              <a:buChar char="•"/>
              <a:tabLst>
                <a:tab pos="697865" algn="l"/>
              </a:tabLst>
            </a:pPr>
            <a:r>
              <a:rPr dirty="0" sz="2600">
                <a:latin typeface="Arial"/>
                <a:cs typeface="Arial"/>
              </a:rPr>
              <a:t>Look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at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young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tissue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for </a:t>
            </a:r>
            <a:r>
              <a:rPr dirty="0" sz="2600" spc="-10">
                <a:latin typeface="Arial"/>
                <a:cs typeface="Arial"/>
              </a:rPr>
              <a:t>nymphs</a:t>
            </a:r>
            <a:endParaRPr sz="2600">
              <a:latin typeface="Arial"/>
              <a:cs typeface="Arial"/>
            </a:endParaRPr>
          </a:p>
          <a:p>
            <a:pPr lvl="1" marL="697865" indent="-228600">
              <a:lnSpc>
                <a:spcPct val="100000"/>
              </a:lnSpc>
              <a:spcBef>
                <a:spcPts val="940"/>
              </a:spcBef>
              <a:buChar char="•"/>
              <a:tabLst>
                <a:tab pos="697865" algn="l"/>
              </a:tabLst>
            </a:pPr>
            <a:r>
              <a:rPr dirty="0" sz="2600">
                <a:latin typeface="Arial"/>
                <a:cs typeface="Arial"/>
              </a:rPr>
              <a:t>Keep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citrus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plants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local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844489" y="6363537"/>
            <a:ext cx="2994025" cy="33909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4450" rIns="0" bIns="0" rtlCol="0" vert="horz">
            <a:spAutoFit/>
          </a:bodyPr>
          <a:lstStyle/>
          <a:p>
            <a:pPr marL="514350">
              <a:lnSpc>
                <a:spcPct val="100000"/>
              </a:lnSpc>
              <a:spcBef>
                <a:spcPts val="350"/>
              </a:spcBef>
            </a:pP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Adult</a:t>
            </a:r>
            <a:r>
              <a:rPr dirty="0" sz="1600" spc="-1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feeding</a:t>
            </a:r>
            <a:r>
              <a:rPr dirty="0" sz="16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at</a:t>
            </a:r>
            <a:r>
              <a:rPr dirty="0" sz="1600" spc="-10">
                <a:solidFill>
                  <a:srgbClr val="525252"/>
                </a:solidFill>
                <a:latin typeface="Arial"/>
                <a:cs typeface="Arial"/>
              </a:rPr>
              <a:t> angle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7127" y="3729721"/>
            <a:ext cx="3988234" cy="255563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6856638" y="5824085"/>
            <a:ext cx="504634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Adult,</a:t>
            </a:r>
            <a:r>
              <a:rPr dirty="0" sz="18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nypmhs,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and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waxy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tubules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97535"/>
            <a:ext cx="5474335" cy="6760845"/>
            <a:chOff x="6714743" y="97535"/>
            <a:chExt cx="5474335" cy="67608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2279" y="97535"/>
              <a:ext cx="5087112" cy="61722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7012" y="131163"/>
              <a:ext cx="4963892" cy="604974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842250" y="126400"/>
              <a:ext cx="4973955" cy="6059805"/>
            </a:xfrm>
            <a:custGeom>
              <a:avLst/>
              <a:gdLst/>
              <a:ahLst/>
              <a:cxnLst/>
              <a:rect l="l" t="t" r="r" b="b"/>
              <a:pathLst>
                <a:path w="4973955" h="6059805">
                  <a:moveTo>
                    <a:pt x="0" y="0"/>
                  </a:moveTo>
                  <a:lnTo>
                    <a:pt x="4973419" y="0"/>
                  </a:lnTo>
                  <a:lnTo>
                    <a:pt x="4973419" y="6059270"/>
                  </a:lnTo>
                  <a:lnTo>
                    <a:pt x="0" y="605927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4439285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2110" algn="l"/>
              </a:tabLst>
            </a:pPr>
            <a:r>
              <a:rPr dirty="0" sz="3700">
                <a:solidFill>
                  <a:srgbClr val="005A9E"/>
                </a:solidFill>
              </a:rPr>
              <a:t>Asian</a:t>
            </a:r>
            <a:r>
              <a:rPr dirty="0" sz="3700" spc="-114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Citrus</a:t>
            </a:r>
            <a:r>
              <a:rPr dirty="0" sz="3700">
                <a:solidFill>
                  <a:srgbClr val="005A9E"/>
                </a:solidFill>
              </a:rPr>
              <a:t>	</a:t>
            </a:r>
            <a:r>
              <a:rPr dirty="0" sz="3700" spc="-10">
                <a:solidFill>
                  <a:srgbClr val="005A9E"/>
                </a:solidFill>
              </a:rPr>
              <a:t>Psyllid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888185" y="1420875"/>
            <a:ext cx="302831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information!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926" y="3271379"/>
            <a:ext cx="2457328" cy="245732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95326" y="3233048"/>
            <a:ext cx="2421224" cy="2421224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3905406" y="2246497"/>
            <a:ext cx="2428875" cy="708025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2384" rIns="0" bIns="0" rtlCol="0" vert="horz">
            <a:spAutoFit/>
          </a:bodyPr>
          <a:lstStyle/>
          <a:p>
            <a:pPr marL="226695" marR="217804" indent="56515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solidFill>
                  <a:srgbClr val="525252"/>
                </a:solidFill>
                <a:latin typeface="Arial"/>
                <a:cs typeface="Arial"/>
              </a:rPr>
              <a:t>ACP</a:t>
            </a:r>
            <a:r>
              <a:rPr dirty="0" sz="2000" spc="-8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25252"/>
                </a:solidFill>
                <a:latin typeface="Arial"/>
                <a:cs typeface="Arial"/>
              </a:rPr>
              <a:t>Distribution </a:t>
            </a:r>
            <a:r>
              <a:rPr dirty="0" sz="2000">
                <a:solidFill>
                  <a:srgbClr val="525252"/>
                </a:solidFill>
                <a:latin typeface="Arial"/>
                <a:cs typeface="Arial"/>
              </a:rPr>
              <a:t>and</a:t>
            </a:r>
            <a:r>
              <a:rPr dirty="0" sz="2000" spc="-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25252"/>
                </a:solidFill>
                <a:latin typeface="Arial"/>
                <a:cs typeface="Arial"/>
              </a:rPr>
              <a:t>Management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62736" y="5775452"/>
            <a:ext cx="2703195" cy="5683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dirty="0" u="heavy" sz="1800" spc="-4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https://ipm.ucanr.edu/PMG/</a:t>
            </a:r>
            <a:r>
              <a:rPr dirty="0" sz="1800" spc="-4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dirty="0" u="sng" sz="1800" spc="-1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PESTNOTES/pn74155.html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715331" y="5775452"/>
            <a:ext cx="2610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800" spc="-6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https://ucanr.edu/sites/ACP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23643" y="2415775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990" rIns="0" bIns="0" rtlCol="0" vert="horz">
            <a:spAutoFit/>
          </a:bodyPr>
          <a:lstStyle/>
          <a:p>
            <a:pPr marL="309245">
              <a:lnSpc>
                <a:spcPct val="100000"/>
              </a:lnSpc>
              <a:spcBef>
                <a:spcPts val="37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508301"/>
            <a:ext cx="12192000" cy="2350135"/>
            <a:chOff x="0" y="4508301"/>
            <a:chExt cx="12192000" cy="23501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5806" y="4556714"/>
              <a:ext cx="2916193" cy="23012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1386" y="4550937"/>
              <a:ext cx="3249347" cy="230706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508301"/>
              <a:ext cx="6431386" cy="23496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Bagrada</a:t>
            </a:r>
            <a:r>
              <a:rPr dirty="0" sz="3700" spc="-135">
                <a:solidFill>
                  <a:srgbClr val="005A9E"/>
                </a:solidFill>
              </a:rPr>
              <a:t> </a:t>
            </a:r>
            <a:r>
              <a:rPr dirty="0" sz="3700" spc="-25">
                <a:solidFill>
                  <a:srgbClr val="005A9E"/>
                </a:solidFill>
              </a:rPr>
              <a:t>Bug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763472" y="1561084"/>
            <a:ext cx="5088255" cy="270510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Small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Shield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bug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(~1/4”)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Feeds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all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crucifers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Females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are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larger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males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93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Nymphs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black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red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Eggs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on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underside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leaves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160973" y="1667763"/>
            <a:ext cx="4729480" cy="83311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0665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Favorite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ornamentals: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sweet </a:t>
            </a:r>
            <a:r>
              <a:rPr dirty="0" sz="2800">
                <a:latin typeface="Arial"/>
                <a:cs typeface="Arial"/>
              </a:rPr>
              <a:t>alyssum,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stock,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candy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tuft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3682" y="2807210"/>
            <a:ext cx="1730664" cy="1234730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173682" y="3771878"/>
            <a:ext cx="1731010" cy="33909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085" rIns="0" bIns="0" rtlCol="0" vert="horz">
            <a:spAutoFit/>
          </a:bodyPr>
          <a:lstStyle/>
          <a:p>
            <a:pPr marL="177165">
              <a:lnSpc>
                <a:spcPct val="100000"/>
              </a:lnSpc>
              <a:spcBef>
                <a:spcPts val="355"/>
              </a:spcBef>
            </a:pPr>
            <a:r>
              <a:rPr dirty="0" sz="1600" spc="-10">
                <a:solidFill>
                  <a:srgbClr val="525252"/>
                </a:solidFill>
                <a:latin typeface="Arial"/>
                <a:cs typeface="Arial"/>
              </a:rPr>
              <a:t>Sweet</a:t>
            </a:r>
            <a:r>
              <a:rPr dirty="0" sz="1600" spc="-6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525252"/>
                </a:solidFill>
                <a:latin typeface="Arial"/>
                <a:cs typeface="Arial"/>
              </a:rPr>
              <a:t>Alyssum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7234" y="2807210"/>
            <a:ext cx="1730664" cy="1046615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8007234" y="3771878"/>
            <a:ext cx="1731010" cy="33909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085" rIns="0" bIns="0" rtlCol="0" vert="horz">
            <a:spAutoFit/>
          </a:bodyPr>
          <a:lstStyle/>
          <a:p>
            <a:pPr marL="429895">
              <a:lnSpc>
                <a:spcPct val="100000"/>
              </a:lnSpc>
              <a:spcBef>
                <a:spcPts val="355"/>
              </a:spcBef>
            </a:pPr>
            <a:r>
              <a:rPr dirty="0" sz="1600" spc="-10">
                <a:solidFill>
                  <a:srgbClr val="525252"/>
                </a:solidFill>
                <a:latin typeface="Arial"/>
                <a:cs typeface="Arial"/>
              </a:rPr>
              <a:t>Candytuft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28353" y="2807209"/>
            <a:ext cx="1678913" cy="1234730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9815414" y="3765708"/>
            <a:ext cx="1692275" cy="33909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08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dirty="0" sz="1600" spc="-10">
                <a:solidFill>
                  <a:srgbClr val="525252"/>
                </a:solidFill>
                <a:latin typeface="Arial"/>
                <a:cs typeface="Arial"/>
              </a:rPr>
              <a:t>Stock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0519" y="159189"/>
            <a:ext cx="5459939" cy="66437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Bagrada</a:t>
            </a:r>
            <a:r>
              <a:rPr dirty="0" sz="3700" spc="-135">
                <a:solidFill>
                  <a:srgbClr val="005A9E"/>
                </a:solidFill>
              </a:rPr>
              <a:t> </a:t>
            </a:r>
            <a:r>
              <a:rPr dirty="0" sz="3700" spc="-25">
                <a:solidFill>
                  <a:srgbClr val="005A9E"/>
                </a:solidFill>
              </a:rPr>
              <a:t>Bug</a:t>
            </a:r>
            <a:endParaRPr sz="3700"/>
          </a:p>
        </p:txBody>
      </p:sp>
      <p:sp>
        <p:nvSpPr>
          <p:cNvPr id="4" name="object 4" descr=""/>
          <p:cNvSpPr txBox="1"/>
          <p:nvPr/>
        </p:nvSpPr>
        <p:spPr>
          <a:xfrm>
            <a:off x="763472" y="1667763"/>
            <a:ext cx="5652135" cy="1723389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240665" marR="391160" indent="-228600">
              <a:lnSpc>
                <a:spcPts val="2810"/>
              </a:lnSpc>
              <a:spcBef>
                <a:spcPts val="65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Ofte</a:t>
            </a:r>
            <a:r>
              <a:rPr dirty="0" sz="2600">
                <a:latin typeface="Arial"/>
                <a:cs typeface="Arial"/>
              </a:rPr>
              <a:t>n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confused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for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Harlequin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bug, </a:t>
            </a:r>
            <a:r>
              <a:rPr dirty="0" sz="2600">
                <a:latin typeface="Arial"/>
                <a:cs typeface="Arial"/>
              </a:rPr>
              <a:t>but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is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much</a:t>
            </a:r>
            <a:r>
              <a:rPr dirty="0" sz="2600" spc="-2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smaller</a:t>
            </a:r>
            <a:endParaRPr sz="2600">
              <a:latin typeface="Arial"/>
              <a:cs typeface="Arial"/>
            </a:endParaRPr>
          </a:p>
          <a:p>
            <a:pPr marL="240665" marR="5080" indent="-228600">
              <a:lnSpc>
                <a:spcPts val="3000"/>
              </a:lnSpc>
              <a:spcBef>
                <a:spcPts val="123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Control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difficult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due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wide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host </a:t>
            </a:r>
            <a:r>
              <a:rPr dirty="0" sz="2800">
                <a:latin typeface="Arial"/>
                <a:cs typeface="Arial"/>
              </a:rPr>
              <a:t>range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+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fast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reproduction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312" y="3727937"/>
            <a:ext cx="5276686" cy="304495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819312" y="6403557"/>
            <a:ext cx="529971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20" rIns="0" bIns="0" rtlCol="0" vert="horz">
            <a:spAutoFit/>
          </a:bodyPr>
          <a:lstStyle/>
          <a:p>
            <a:pPr marL="210820">
              <a:lnSpc>
                <a:spcPct val="100000"/>
              </a:lnSpc>
              <a:spcBef>
                <a:spcPts val="36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Bagrada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bug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(circled)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on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top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of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Harlequin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bug.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88391"/>
            <a:ext cx="5474335" cy="6769734"/>
            <a:chOff x="6714743" y="88391"/>
            <a:chExt cx="5474335" cy="676973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91527" y="88391"/>
              <a:ext cx="4629912" cy="612343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7552" y="123668"/>
              <a:ext cx="4505831" cy="599883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922790" y="118906"/>
              <a:ext cx="4515485" cy="6008370"/>
            </a:xfrm>
            <a:custGeom>
              <a:avLst/>
              <a:gdLst/>
              <a:ahLst/>
              <a:cxnLst/>
              <a:rect l="l" t="t" r="r" b="b"/>
              <a:pathLst>
                <a:path w="4515484" h="6008370">
                  <a:moveTo>
                    <a:pt x="0" y="0"/>
                  </a:moveTo>
                  <a:lnTo>
                    <a:pt x="4515357" y="0"/>
                  </a:lnTo>
                  <a:lnTo>
                    <a:pt x="4515357" y="6008361"/>
                  </a:lnTo>
                  <a:lnTo>
                    <a:pt x="0" y="60083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Bagrada</a:t>
            </a:r>
            <a:r>
              <a:rPr dirty="0" sz="3700" spc="-135">
                <a:solidFill>
                  <a:srgbClr val="005A9E"/>
                </a:solidFill>
              </a:rPr>
              <a:t> </a:t>
            </a:r>
            <a:r>
              <a:rPr dirty="0" sz="3700" spc="-25">
                <a:solidFill>
                  <a:srgbClr val="005A9E"/>
                </a:solidFill>
              </a:rPr>
              <a:t>Bug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808988"/>
            <a:ext cx="275209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More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Information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208" y="3109488"/>
            <a:ext cx="2510351" cy="2510351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049465" y="2534570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990" rIns="0" bIns="0" rtlCol="0" vert="horz">
            <a:spAutoFit/>
          </a:bodyPr>
          <a:lstStyle/>
          <a:p>
            <a:pPr marL="277495">
              <a:lnSpc>
                <a:spcPct val="100000"/>
              </a:lnSpc>
              <a:spcBef>
                <a:spcPts val="37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92365" y="5791708"/>
            <a:ext cx="2316480" cy="510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dirty="0" sz="1600" spc="-45">
                <a:latin typeface="Arial"/>
                <a:cs typeface="Arial"/>
              </a:rPr>
              <a:t>https://ipm.ucanr.edu/PMG</a:t>
            </a:r>
            <a:endParaRPr sz="1600">
              <a:latin typeface="Arial"/>
              <a:cs typeface="Arial"/>
            </a:endParaRPr>
          </a:p>
          <a:p>
            <a:pPr marL="27940">
              <a:lnSpc>
                <a:spcPts val="1910"/>
              </a:lnSpc>
            </a:pPr>
            <a:r>
              <a:rPr dirty="0" sz="1600" spc="-105">
                <a:latin typeface="Arial"/>
                <a:cs typeface="Arial"/>
              </a:rPr>
              <a:t>/PESTNOTES/pn74166.html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09271" y="3109488"/>
            <a:ext cx="2510352" cy="2510352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3996240" y="2529842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19" rIns="0" bIns="0" rtlCol="0" vert="horz">
            <a:spAutoFit/>
          </a:bodyPr>
          <a:lstStyle/>
          <a:p>
            <a:pPr marL="715645">
              <a:lnSpc>
                <a:spcPct val="100000"/>
              </a:lnSpc>
              <a:spcBef>
                <a:spcPts val="359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UCR</a:t>
            </a:r>
            <a:r>
              <a:rPr dirty="0" sz="1800" spc="-4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CISR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952437" y="5790691"/>
            <a:ext cx="2669540" cy="5651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dirty="0" sz="1800" spc="-60">
                <a:latin typeface="Arial"/>
                <a:cs typeface="Arial"/>
              </a:rPr>
              <a:t>https://cisr.ucr.edu/invasive- </a:t>
            </a:r>
            <a:r>
              <a:rPr dirty="0" sz="1800" spc="-95">
                <a:latin typeface="Arial"/>
                <a:cs typeface="Arial"/>
              </a:rPr>
              <a:t>species/bagrada-</a:t>
            </a:r>
            <a:r>
              <a:rPr dirty="0" sz="1800" spc="-25">
                <a:latin typeface="Arial"/>
                <a:cs typeface="Arial"/>
              </a:rPr>
              <a:t>bug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658847"/>
            <a:ext cx="12192000" cy="2199640"/>
            <a:chOff x="0" y="4658847"/>
            <a:chExt cx="12192000" cy="2199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6898" y="4658847"/>
              <a:ext cx="7023225" cy="21991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58849"/>
              <a:ext cx="3481740" cy="219915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80123" y="4670717"/>
              <a:ext cx="1811875" cy="218728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0795" y="706119"/>
            <a:ext cx="5559425" cy="497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>
                <a:solidFill>
                  <a:srgbClr val="005A9E"/>
                </a:solidFill>
              </a:rPr>
              <a:t>Brown</a:t>
            </a:r>
            <a:r>
              <a:rPr dirty="0" sz="3100" spc="-85">
                <a:solidFill>
                  <a:srgbClr val="005A9E"/>
                </a:solidFill>
              </a:rPr>
              <a:t> </a:t>
            </a:r>
            <a:r>
              <a:rPr dirty="0" sz="3100">
                <a:solidFill>
                  <a:srgbClr val="005A9E"/>
                </a:solidFill>
              </a:rPr>
              <a:t>Marmorated</a:t>
            </a:r>
            <a:r>
              <a:rPr dirty="0" sz="3100" spc="-85">
                <a:solidFill>
                  <a:srgbClr val="005A9E"/>
                </a:solidFill>
              </a:rPr>
              <a:t> </a:t>
            </a:r>
            <a:r>
              <a:rPr dirty="0" sz="3100">
                <a:solidFill>
                  <a:srgbClr val="005A9E"/>
                </a:solidFill>
              </a:rPr>
              <a:t>Stink</a:t>
            </a:r>
            <a:r>
              <a:rPr dirty="0" sz="3100" spc="-75">
                <a:solidFill>
                  <a:srgbClr val="005A9E"/>
                </a:solidFill>
              </a:rPr>
              <a:t> </a:t>
            </a:r>
            <a:r>
              <a:rPr dirty="0" sz="3100" spc="-25">
                <a:solidFill>
                  <a:srgbClr val="005A9E"/>
                </a:solidFill>
              </a:rPr>
              <a:t>Bug</a:t>
            </a:r>
            <a:endParaRPr sz="3100"/>
          </a:p>
        </p:txBody>
      </p:sp>
      <p:sp>
        <p:nvSpPr>
          <p:cNvPr id="7" name="object 7" descr=""/>
          <p:cNvSpPr txBox="1"/>
          <p:nvPr/>
        </p:nvSpPr>
        <p:spPr>
          <a:xfrm>
            <a:off x="916941" y="1226820"/>
            <a:ext cx="4699000" cy="303403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Adult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is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typically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5/8”</a:t>
            </a:r>
            <a:endParaRPr sz="2600">
              <a:latin typeface="Arial"/>
              <a:cs typeface="Arial"/>
            </a:endParaRPr>
          </a:p>
          <a:p>
            <a:pPr marL="241300" marR="294640" indent="-228600">
              <a:lnSpc>
                <a:spcPts val="2810"/>
              </a:lnSpc>
              <a:spcBef>
                <a:spcPts val="102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Distinct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bands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on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abdominal </a:t>
            </a:r>
            <a:r>
              <a:rPr dirty="0" sz="2600">
                <a:latin typeface="Arial"/>
                <a:cs typeface="Arial"/>
              </a:rPr>
              <a:t>and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antennae</a:t>
            </a:r>
            <a:endParaRPr sz="2600">
              <a:latin typeface="Arial"/>
              <a:cs typeface="Arial"/>
            </a:endParaRPr>
          </a:p>
          <a:p>
            <a:pPr marL="241300" marR="5080" indent="-228600">
              <a:lnSpc>
                <a:spcPts val="281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Eggs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are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small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white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cylinders </a:t>
            </a:r>
            <a:r>
              <a:rPr dirty="0" sz="2600">
                <a:latin typeface="Arial"/>
                <a:cs typeface="Arial"/>
              </a:rPr>
              <a:t>on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leaf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bottoms</a:t>
            </a:r>
            <a:endParaRPr sz="2600">
              <a:latin typeface="Arial"/>
              <a:cs typeface="Arial"/>
            </a:endParaRPr>
          </a:p>
          <a:p>
            <a:pPr marL="241300" marR="351155" indent="-228600">
              <a:lnSpc>
                <a:spcPts val="2810"/>
              </a:lnSpc>
              <a:spcBef>
                <a:spcPts val="107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Damages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fruits,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vegetables, </a:t>
            </a:r>
            <a:r>
              <a:rPr dirty="0" sz="2600">
                <a:latin typeface="Arial"/>
                <a:cs typeface="Arial"/>
              </a:rPr>
              <a:t>trees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and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ornamentals.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920741" y="1312164"/>
            <a:ext cx="4406900" cy="125984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241300" marR="5080" indent="-228600">
              <a:lnSpc>
                <a:spcPts val="278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overwinter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large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groups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in </a:t>
            </a:r>
            <a:r>
              <a:rPr dirty="0" sz="2600" spc="-10">
                <a:latin typeface="Arial"/>
                <a:cs typeface="Arial"/>
              </a:rPr>
              <a:t>buildings.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Feeds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on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over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100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species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7610" y="2686798"/>
            <a:ext cx="1477284" cy="1484402"/>
          </a:xfrm>
          <a:prstGeom prst="rect">
            <a:avLst/>
          </a:prstGeom>
        </p:spPr>
      </p:pic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6038085" y="2680831"/>
          <a:ext cx="6000115" cy="1490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2090"/>
                <a:gridCol w="1479549"/>
                <a:gridCol w="1475105"/>
                <a:gridCol w="1477645"/>
              </a:tblGrid>
              <a:tr h="149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24894" y="2693915"/>
            <a:ext cx="1477285" cy="1477284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06686" y="2686798"/>
            <a:ext cx="1472778" cy="1484401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79464" y="2686794"/>
            <a:ext cx="1472778" cy="14772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23304" y="201167"/>
            <a:ext cx="5565775" cy="6657340"/>
            <a:chOff x="6623304" y="201167"/>
            <a:chExt cx="5565775" cy="66573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3304" y="201167"/>
              <a:ext cx="5407152" cy="613257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7933" y="225405"/>
              <a:ext cx="5302777" cy="6029325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907044" y="1309115"/>
            <a:ext cx="5070475" cy="2543175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240665" marR="776605" indent="-228600">
              <a:lnSpc>
                <a:spcPct val="708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dirty="0" sz="2600">
                <a:latin typeface="Arial"/>
                <a:cs typeface="Arial"/>
              </a:rPr>
              <a:t>Arrived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2006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CA,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2013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in </a:t>
            </a:r>
            <a:r>
              <a:rPr dirty="0" sz="2600" spc="-10">
                <a:latin typeface="Arial"/>
                <a:cs typeface="Arial"/>
              </a:rPr>
              <a:t>Sacramento</a:t>
            </a:r>
            <a:endParaRPr sz="2600">
              <a:latin typeface="Arial"/>
              <a:cs typeface="Arial"/>
            </a:endParaRPr>
          </a:p>
          <a:p>
            <a:pPr marL="240665" marR="5080" indent="-228600">
              <a:lnSpc>
                <a:spcPct val="70800"/>
              </a:lnSpc>
              <a:spcBef>
                <a:spcPts val="1175"/>
              </a:spcBef>
              <a:buChar char="•"/>
              <a:tabLst>
                <a:tab pos="240665" algn="l"/>
              </a:tabLst>
            </a:pPr>
            <a:r>
              <a:rPr dirty="0" sz="2600">
                <a:latin typeface="Arial"/>
                <a:cs typeface="Arial"/>
              </a:rPr>
              <a:t>May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be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confused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with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other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stink </a:t>
            </a:r>
            <a:r>
              <a:rPr dirty="0" sz="2600" spc="-20">
                <a:latin typeface="Arial"/>
                <a:cs typeface="Arial"/>
              </a:rPr>
              <a:t>bugs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9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Exclude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from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buildings</a:t>
            </a:r>
            <a:endParaRPr sz="2600">
              <a:latin typeface="Arial"/>
              <a:cs typeface="Arial"/>
            </a:endParaRPr>
          </a:p>
          <a:p>
            <a:pPr marL="240665" marR="167640" indent="-228600">
              <a:lnSpc>
                <a:spcPct val="67700"/>
              </a:lnSpc>
              <a:spcBef>
                <a:spcPts val="1270"/>
              </a:spcBef>
              <a:buChar char="•"/>
              <a:tabLst>
                <a:tab pos="240665" algn="l"/>
              </a:tabLst>
            </a:pPr>
            <a:r>
              <a:rPr dirty="0" sz="2600">
                <a:latin typeface="Arial"/>
                <a:cs typeface="Arial"/>
              </a:rPr>
              <a:t>Pheromone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traps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often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used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for </a:t>
            </a:r>
            <a:r>
              <a:rPr dirty="0" sz="2600" spc="-10">
                <a:latin typeface="Arial"/>
                <a:cs typeface="Arial"/>
              </a:rPr>
              <a:t>crops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0020">
              <a:lnSpc>
                <a:spcPct val="100000"/>
              </a:lnSpc>
              <a:spcBef>
                <a:spcPts val="100"/>
              </a:spcBef>
            </a:pPr>
            <a:r>
              <a:rPr dirty="0" sz="3100">
                <a:solidFill>
                  <a:srgbClr val="005A9E"/>
                </a:solidFill>
              </a:rPr>
              <a:t>Brown</a:t>
            </a:r>
            <a:r>
              <a:rPr dirty="0" sz="3100" spc="-85">
                <a:solidFill>
                  <a:srgbClr val="005A9E"/>
                </a:solidFill>
              </a:rPr>
              <a:t> </a:t>
            </a:r>
            <a:r>
              <a:rPr dirty="0" sz="3100">
                <a:solidFill>
                  <a:srgbClr val="005A9E"/>
                </a:solidFill>
              </a:rPr>
              <a:t>Marmorated</a:t>
            </a:r>
            <a:r>
              <a:rPr dirty="0" sz="3100" spc="-85">
                <a:solidFill>
                  <a:srgbClr val="005A9E"/>
                </a:solidFill>
              </a:rPr>
              <a:t> </a:t>
            </a:r>
            <a:r>
              <a:rPr dirty="0" sz="3100">
                <a:solidFill>
                  <a:srgbClr val="005A9E"/>
                </a:solidFill>
              </a:rPr>
              <a:t>Stink</a:t>
            </a:r>
            <a:r>
              <a:rPr dirty="0" sz="3100" spc="-75">
                <a:solidFill>
                  <a:srgbClr val="005A9E"/>
                </a:solidFill>
              </a:rPr>
              <a:t> </a:t>
            </a:r>
            <a:r>
              <a:rPr dirty="0" sz="3100" spc="-25">
                <a:solidFill>
                  <a:srgbClr val="005A9E"/>
                </a:solidFill>
              </a:rPr>
              <a:t>Bug</a:t>
            </a:r>
            <a:endParaRPr sz="3100"/>
          </a:p>
        </p:txBody>
      </p:sp>
      <p:grpSp>
        <p:nvGrpSpPr>
          <p:cNvPr id="7" name="object 7" descr=""/>
          <p:cNvGrpSpPr/>
          <p:nvPr/>
        </p:nvGrpSpPr>
        <p:grpSpPr>
          <a:xfrm>
            <a:off x="1054608" y="3950207"/>
            <a:ext cx="5120640" cy="2901950"/>
            <a:chOff x="1054608" y="3950207"/>
            <a:chExt cx="5120640" cy="290195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4608" y="3950207"/>
              <a:ext cx="5120640" cy="290169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1275" y="3975115"/>
              <a:ext cx="5014723" cy="2797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6784848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What</a:t>
            </a:r>
            <a:r>
              <a:rPr dirty="0" sz="3500" spc="-55"/>
              <a:t> </a:t>
            </a:r>
            <a:r>
              <a:rPr dirty="0" sz="3500"/>
              <a:t>is</a:t>
            </a:r>
            <a:r>
              <a:rPr dirty="0" sz="3500" spc="-40"/>
              <a:t> </a:t>
            </a:r>
            <a:r>
              <a:rPr dirty="0" sz="3500"/>
              <a:t>an</a:t>
            </a:r>
            <a:r>
              <a:rPr dirty="0" sz="3500" spc="-50"/>
              <a:t> </a:t>
            </a:r>
            <a:r>
              <a:rPr dirty="0" sz="3500"/>
              <a:t>Invasive</a:t>
            </a:r>
            <a:r>
              <a:rPr dirty="0" sz="3500" spc="-45"/>
              <a:t> </a:t>
            </a:r>
            <a:r>
              <a:rPr dirty="0" sz="3500" spc="-10"/>
              <a:t>Species?</a:t>
            </a:r>
            <a:endParaRPr sz="3500"/>
          </a:p>
        </p:txBody>
      </p:sp>
      <p:sp>
        <p:nvSpPr>
          <p:cNvPr id="6" name="object 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39902" rIns="0" bIns="0" rtlCol="0" vert="horz">
            <a:spAutoFit/>
          </a:bodyPr>
          <a:lstStyle/>
          <a:p>
            <a:pPr marL="393700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394335" algn="l"/>
              </a:tabLst>
            </a:pPr>
            <a:r>
              <a:rPr dirty="0" sz="2800"/>
              <a:t>Exotic</a:t>
            </a:r>
            <a:r>
              <a:rPr dirty="0" sz="2800" spc="-50"/>
              <a:t> </a:t>
            </a:r>
            <a:r>
              <a:rPr dirty="0" sz="2800"/>
              <a:t>Species:</a:t>
            </a:r>
            <a:r>
              <a:rPr dirty="0" sz="2800" spc="-55"/>
              <a:t> </a:t>
            </a:r>
            <a:r>
              <a:rPr dirty="0" sz="2800" spc="-20"/>
              <a:t>Non-</a:t>
            </a:r>
            <a:r>
              <a:rPr dirty="0" sz="2800"/>
              <a:t>native</a:t>
            </a:r>
            <a:r>
              <a:rPr dirty="0" sz="2800" spc="-45"/>
              <a:t> </a:t>
            </a:r>
            <a:r>
              <a:rPr dirty="0" sz="2800"/>
              <a:t>species</a:t>
            </a:r>
            <a:r>
              <a:rPr dirty="0" sz="2800" spc="-45"/>
              <a:t> </a:t>
            </a:r>
            <a:r>
              <a:rPr dirty="0" sz="2800"/>
              <a:t>to</a:t>
            </a:r>
            <a:r>
              <a:rPr dirty="0" sz="2800" spc="-45"/>
              <a:t> </a:t>
            </a:r>
            <a:r>
              <a:rPr dirty="0" sz="2800"/>
              <a:t>a</a:t>
            </a:r>
            <a:r>
              <a:rPr dirty="0" sz="2800" spc="-45"/>
              <a:t> </a:t>
            </a:r>
            <a:r>
              <a:rPr dirty="0" sz="2800"/>
              <a:t>local</a:t>
            </a:r>
            <a:r>
              <a:rPr dirty="0" sz="2800" spc="-45"/>
              <a:t> </a:t>
            </a:r>
            <a:r>
              <a:rPr dirty="0" sz="2800" spc="-10"/>
              <a:t>ecosystem</a:t>
            </a:r>
            <a:endParaRPr sz="2800"/>
          </a:p>
          <a:p>
            <a:pPr marL="394335" marR="5080" indent="-228600">
              <a:lnSpc>
                <a:spcPts val="3000"/>
              </a:lnSpc>
              <a:spcBef>
                <a:spcPts val="1050"/>
              </a:spcBef>
              <a:buChar char="•"/>
              <a:tabLst>
                <a:tab pos="394970" algn="l"/>
              </a:tabLst>
            </a:pPr>
            <a:r>
              <a:rPr dirty="0" sz="2800"/>
              <a:t>Invasive</a:t>
            </a:r>
            <a:r>
              <a:rPr dirty="0" sz="2800" spc="-70"/>
              <a:t> </a:t>
            </a:r>
            <a:r>
              <a:rPr dirty="0" sz="2800" spc="-10"/>
              <a:t>Species:</a:t>
            </a:r>
            <a:r>
              <a:rPr dirty="0" sz="2800" spc="-185"/>
              <a:t> </a:t>
            </a:r>
            <a:r>
              <a:rPr dirty="0" sz="2800"/>
              <a:t>An</a:t>
            </a:r>
            <a:r>
              <a:rPr dirty="0" sz="2800" spc="-50"/>
              <a:t> </a:t>
            </a:r>
            <a:r>
              <a:rPr dirty="0" sz="2800"/>
              <a:t>exotic</a:t>
            </a:r>
            <a:r>
              <a:rPr dirty="0" sz="2800" spc="-50"/>
              <a:t> </a:t>
            </a:r>
            <a:r>
              <a:rPr dirty="0" sz="2800"/>
              <a:t>species</a:t>
            </a:r>
            <a:r>
              <a:rPr dirty="0" sz="2800" spc="-55"/>
              <a:t> </a:t>
            </a:r>
            <a:r>
              <a:rPr dirty="0" sz="2800"/>
              <a:t>that</a:t>
            </a:r>
            <a:r>
              <a:rPr dirty="0" sz="2800" spc="-55"/>
              <a:t> </a:t>
            </a:r>
            <a:r>
              <a:rPr dirty="0" sz="2800"/>
              <a:t>has</a:t>
            </a:r>
            <a:r>
              <a:rPr dirty="0" sz="2800" spc="-50"/>
              <a:t> </a:t>
            </a:r>
            <a:r>
              <a:rPr dirty="0" sz="2800"/>
              <a:t>spread</a:t>
            </a:r>
            <a:r>
              <a:rPr dirty="0" sz="2800" spc="-50"/>
              <a:t> </a:t>
            </a:r>
            <a:r>
              <a:rPr dirty="0" sz="2800"/>
              <a:t>within</a:t>
            </a:r>
            <a:r>
              <a:rPr dirty="0" sz="2800" spc="-50"/>
              <a:t> </a:t>
            </a:r>
            <a:r>
              <a:rPr dirty="0" sz="2800" spc="-25"/>
              <a:t>the </a:t>
            </a:r>
            <a:r>
              <a:rPr dirty="0" sz="2800"/>
              <a:t>ecosystem</a:t>
            </a:r>
            <a:r>
              <a:rPr dirty="0" sz="2800" spc="-70"/>
              <a:t> </a:t>
            </a:r>
            <a:r>
              <a:rPr dirty="0" sz="2800"/>
              <a:t>and</a:t>
            </a:r>
            <a:r>
              <a:rPr dirty="0" sz="2800" spc="-65"/>
              <a:t> </a:t>
            </a:r>
            <a:r>
              <a:rPr dirty="0" sz="2800"/>
              <a:t>may</a:t>
            </a:r>
            <a:r>
              <a:rPr dirty="0" sz="2800" spc="-70"/>
              <a:t> </a:t>
            </a:r>
            <a:r>
              <a:rPr dirty="0" sz="2800"/>
              <a:t>cause</a:t>
            </a:r>
            <a:r>
              <a:rPr dirty="0" sz="2800" spc="-65"/>
              <a:t> </a:t>
            </a:r>
            <a:r>
              <a:rPr dirty="0" sz="2800"/>
              <a:t>environmental</a:t>
            </a:r>
            <a:r>
              <a:rPr dirty="0" sz="2800" spc="-65"/>
              <a:t> </a:t>
            </a:r>
            <a:r>
              <a:rPr dirty="0" sz="2800"/>
              <a:t>or</a:t>
            </a:r>
            <a:r>
              <a:rPr dirty="0" sz="2800" spc="-65"/>
              <a:t> </a:t>
            </a:r>
            <a:r>
              <a:rPr dirty="0" sz="2800"/>
              <a:t>economic</a:t>
            </a:r>
            <a:r>
              <a:rPr dirty="0" sz="2800" spc="-70"/>
              <a:t> </a:t>
            </a:r>
            <a:r>
              <a:rPr dirty="0" sz="2800" spc="-20"/>
              <a:t>harm</a:t>
            </a:r>
            <a:endParaRPr sz="2800"/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56157" y="3195017"/>
            <a:ext cx="2065562" cy="275408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58796" y="3198630"/>
            <a:ext cx="2487461" cy="275408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659148" y="5574029"/>
            <a:ext cx="3886835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355" rIns="0" bIns="0" rtlCol="0" vert="horz">
            <a:spAutoFit/>
          </a:bodyPr>
          <a:lstStyle/>
          <a:p>
            <a:pPr marL="90805">
              <a:lnSpc>
                <a:spcPts val="2125"/>
              </a:lnSpc>
              <a:spcBef>
                <a:spcPts val="36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Scotch</a:t>
            </a:r>
            <a:r>
              <a:rPr dirty="0" sz="18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broom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–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exotic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and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invasive</a:t>
            </a:r>
            <a:endParaRPr sz="1800">
              <a:latin typeface="Arial"/>
              <a:cs typeface="Arial"/>
            </a:endParaRPr>
          </a:p>
          <a:p>
            <a:pPr marL="857250">
              <a:lnSpc>
                <a:spcPts val="2125"/>
              </a:lnSpc>
            </a:pP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dirty="0" sz="1800" spc="-114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POTENTIAL</a:t>
            </a:r>
            <a:r>
              <a:rPr dirty="0" sz="1800" spc="-8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245559" y="5574028"/>
            <a:ext cx="3886835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355" rIns="0" bIns="0" rtlCol="0" vert="horz">
            <a:spAutoFit/>
          </a:bodyPr>
          <a:lstStyle/>
          <a:p>
            <a:pPr marL="90805">
              <a:lnSpc>
                <a:spcPts val="2125"/>
              </a:lnSpc>
              <a:spcBef>
                <a:spcPts val="36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Forsythia</a:t>
            </a:r>
            <a:r>
              <a:rPr dirty="0" sz="18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–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exotic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but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not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invasive</a:t>
            </a:r>
            <a:endParaRPr sz="1800">
              <a:latin typeface="Arial"/>
              <a:cs typeface="Arial"/>
            </a:endParaRPr>
          </a:p>
          <a:p>
            <a:pPr marL="1265555">
              <a:lnSpc>
                <a:spcPts val="2125"/>
              </a:lnSpc>
            </a:pP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NOT</a:t>
            </a:r>
            <a:r>
              <a:rPr dirty="0" sz="1800" spc="-9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dirty="0" sz="1800" spc="-9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213359"/>
            <a:ext cx="5474335" cy="6644640"/>
            <a:chOff x="6714743" y="213359"/>
            <a:chExt cx="5474335" cy="6644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7143" y="213359"/>
              <a:ext cx="4742688" cy="60106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0862" y="248173"/>
              <a:ext cx="4619861" cy="588617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896099" y="243410"/>
              <a:ext cx="4629785" cy="5895975"/>
            </a:xfrm>
            <a:custGeom>
              <a:avLst/>
              <a:gdLst/>
              <a:ahLst/>
              <a:cxnLst/>
              <a:rect l="l" t="t" r="r" b="b"/>
              <a:pathLst>
                <a:path w="4629784" h="5895975">
                  <a:moveTo>
                    <a:pt x="0" y="0"/>
                  </a:moveTo>
                  <a:lnTo>
                    <a:pt x="4629386" y="0"/>
                  </a:lnTo>
                  <a:lnTo>
                    <a:pt x="4629386" y="5895700"/>
                  </a:lnTo>
                  <a:lnTo>
                    <a:pt x="0" y="58957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68559" y="1329435"/>
            <a:ext cx="31572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0020">
              <a:lnSpc>
                <a:spcPct val="100000"/>
              </a:lnSpc>
              <a:spcBef>
                <a:spcPts val="100"/>
              </a:spcBef>
            </a:pPr>
            <a:r>
              <a:rPr dirty="0" sz="3100">
                <a:solidFill>
                  <a:srgbClr val="005A9E"/>
                </a:solidFill>
              </a:rPr>
              <a:t>Brown</a:t>
            </a:r>
            <a:r>
              <a:rPr dirty="0" sz="3100" spc="-85">
                <a:solidFill>
                  <a:srgbClr val="005A9E"/>
                </a:solidFill>
              </a:rPr>
              <a:t> </a:t>
            </a:r>
            <a:r>
              <a:rPr dirty="0" sz="3100">
                <a:solidFill>
                  <a:srgbClr val="005A9E"/>
                </a:solidFill>
              </a:rPr>
              <a:t>Marmorated</a:t>
            </a:r>
            <a:r>
              <a:rPr dirty="0" sz="3100" spc="-85">
                <a:solidFill>
                  <a:srgbClr val="005A9E"/>
                </a:solidFill>
              </a:rPr>
              <a:t> </a:t>
            </a:r>
            <a:r>
              <a:rPr dirty="0" sz="3100">
                <a:solidFill>
                  <a:srgbClr val="005A9E"/>
                </a:solidFill>
              </a:rPr>
              <a:t>Stink</a:t>
            </a:r>
            <a:r>
              <a:rPr dirty="0" sz="3100" spc="-75">
                <a:solidFill>
                  <a:srgbClr val="005A9E"/>
                </a:solidFill>
              </a:rPr>
              <a:t> </a:t>
            </a:r>
            <a:r>
              <a:rPr dirty="0" sz="3100" spc="-25">
                <a:solidFill>
                  <a:srgbClr val="005A9E"/>
                </a:solidFill>
              </a:rPr>
              <a:t>Bug</a:t>
            </a:r>
            <a:endParaRPr sz="3100"/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4225" y="2858293"/>
            <a:ext cx="2547701" cy="254770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039344" y="2445966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3815" rIns="0" bIns="0" rtlCol="0" vert="horz">
            <a:spAutoFit/>
          </a:bodyPr>
          <a:lstStyle/>
          <a:p>
            <a:pPr marL="277495">
              <a:lnSpc>
                <a:spcPct val="100000"/>
              </a:lnSpc>
              <a:spcBef>
                <a:spcPts val="34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8599" y="2846608"/>
            <a:ext cx="2512770" cy="251277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3923317" y="2445966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3815" rIns="0" bIns="0" rtlCol="0" vert="horz">
            <a:spAutoFit/>
          </a:bodyPr>
          <a:lstStyle/>
          <a:p>
            <a:pPr marL="226695">
              <a:lnSpc>
                <a:spcPct val="100000"/>
              </a:lnSpc>
              <a:spcBef>
                <a:spcPts val="34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National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Stop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BSMB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91504" y="5580379"/>
            <a:ext cx="2703830" cy="5683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dirty="0" sz="1800" spc="-40">
                <a:latin typeface="Arial"/>
                <a:cs typeface="Arial"/>
              </a:rPr>
              <a:t>https://ipm.ucanr.edu/PMG/ </a:t>
            </a:r>
            <a:r>
              <a:rPr dirty="0" sz="1800" spc="-100">
                <a:latin typeface="Arial"/>
                <a:cs typeface="Arial"/>
              </a:rPr>
              <a:t>PESTNOTES/pn74169.html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806318" y="5693155"/>
            <a:ext cx="2649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Arial"/>
                <a:cs typeface="Arial"/>
              </a:rPr>
              <a:t>https://</a:t>
            </a:r>
            <a:r>
              <a:rPr dirty="0" sz="1800" spc="-25">
                <a:latin typeface="Arial"/>
                <a:cs typeface="Arial"/>
                <a:hlinkClick r:id="rId6"/>
              </a:rPr>
              <a:t>www.stopbmsb.org/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99719"/>
            <a:ext cx="12192000" cy="2458720"/>
            <a:chOff x="0" y="4399719"/>
            <a:chExt cx="12192000" cy="24587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99723"/>
              <a:ext cx="7310301" cy="24582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3657" y="4399721"/>
              <a:ext cx="3287885" cy="245827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4897" y="4399719"/>
              <a:ext cx="2507101" cy="245828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311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005A9E"/>
                </a:solidFill>
              </a:rPr>
              <a:t>Glassy-</a:t>
            </a:r>
            <a:r>
              <a:rPr dirty="0">
                <a:solidFill>
                  <a:srgbClr val="005A9E"/>
                </a:solidFill>
              </a:rPr>
              <a:t>winged</a:t>
            </a:r>
            <a:r>
              <a:rPr dirty="0" spc="-2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Sharpshooter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63472" y="1585975"/>
            <a:ext cx="4807585" cy="275336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240665" algn="l"/>
              </a:tabLst>
            </a:pPr>
            <a:r>
              <a:rPr dirty="0" sz="2700">
                <a:latin typeface="Arial"/>
                <a:cs typeface="Arial"/>
              </a:rPr>
              <a:t>Large</a:t>
            </a:r>
            <a:r>
              <a:rPr dirty="0" sz="2700" spc="-4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leafhopper</a:t>
            </a:r>
            <a:r>
              <a:rPr dirty="0" sz="2700" spc="-30">
                <a:latin typeface="Arial"/>
                <a:cs typeface="Arial"/>
              </a:rPr>
              <a:t> </a:t>
            </a:r>
            <a:r>
              <a:rPr dirty="0" sz="2700" spc="-10">
                <a:latin typeface="Arial"/>
                <a:cs typeface="Arial"/>
              </a:rPr>
              <a:t>(1/2”)</a:t>
            </a:r>
            <a:endParaRPr sz="27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50"/>
              </a:spcBef>
              <a:buChar char="•"/>
              <a:tabLst>
                <a:tab pos="240665" algn="l"/>
              </a:tabLst>
            </a:pPr>
            <a:r>
              <a:rPr dirty="0" sz="2700">
                <a:latin typeface="Arial"/>
                <a:cs typeface="Arial"/>
              </a:rPr>
              <a:t>Feeds</a:t>
            </a:r>
            <a:r>
              <a:rPr dirty="0" sz="2700" spc="-4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on</a:t>
            </a:r>
            <a:r>
              <a:rPr dirty="0" sz="2700" spc="-2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many</a:t>
            </a:r>
            <a:r>
              <a:rPr dirty="0" sz="2700" spc="-3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plant</a:t>
            </a:r>
            <a:r>
              <a:rPr dirty="0" sz="2700" spc="-25">
                <a:latin typeface="Arial"/>
                <a:cs typeface="Arial"/>
              </a:rPr>
              <a:t> </a:t>
            </a:r>
            <a:r>
              <a:rPr dirty="0" sz="2700" spc="-10">
                <a:latin typeface="Arial"/>
                <a:cs typeface="Arial"/>
              </a:rPr>
              <a:t>species</a:t>
            </a:r>
            <a:endParaRPr sz="2700">
              <a:latin typeface="Arial"/>
              <a:cs typeface="Arial"/>
            </a:endParaRPr>
          </a:p>
          <a:p>
            <a:pPr marL="240665" marR="214629" indent="-228600">
              <a:lnSpc>
                <a:spcPts val="2900"/>
              </a:lnSpc>
              <a:spcBef>
                <a:spcPts val="1050"/>
              </a:spcBef>
              <a:buChar char="•"/>
              <a:tabLst>
                <a:tab pos="240665" algn="l"/>
              </a:tabLst>
            </a:pPr>
            <a:r>
              <a:rPr dirty="0" sz="2700">
                <a:latin typeface="Arial"/>
                <a:cs typeface="Arial"/>
              </a:rPr>
              <a:t>Dark</a:t>
            </a:r>
            <a:r>
              <a:rPr dirty="0" sz="2700" spc="-3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brownish</a:t>
            </a:r>
            <a:r>
              <a:rPr dirty="0" sz="2700" spc="-3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with</a:t>
            </a:r>
            <a:r>
              <a:rPr dirty="0" sz="2700" spc="-30">
                <a:latin typeface="Arial"/>
                <a:cs typeface="Arial"/>
              </a:rPr>
              <a:t> </a:t>
            </a:r>
            <a:r>
              <a:rPr dirty="0" sz="2700" spc="-10">
                <a:latin typeface="Arial"/>
                <a:cs typeface="Arial"/>
              </a:rPr>
              <a:t>speckled </a:t>
            </a:r>
            <a:r>
              <a:rPr dirty="0" sz="2700">
                <a:latin typeface="Arial"/>
                <a:cs typeface="Arial"/>
              </a:rPr>
              <a:t>yellowish</a:t>
            </a:r>
            <a:r>
              <a:rPr dirty="0" sz="2700" spc="-65">
                <a:latin typeface="Arial"/>
                <a:cs typeface="Arial"/>
              </a:rPr>
              <a:t> </a:t>
            </a:r>
            <a:r>
              <a:rPr dirty="0" sz="2700" spc="-20">
                <a:latin typeface="Arial"/>
                <a:cs typeface="Arial"/>
              </a:rPr>
              <a:t>head</a:t>
            </a:r>
            <a:endParaRPr sz="2700">
              <a:latin typeface="Arial"/>
              <a:cs typeface="Arial"/>
            </a:endParaRPr>
          </a:p>
          <a:p>
            <a:pPr marL="240665" marR="5080" indent="-228600">
              <a:lnSpc>
                <a:spcPts val="2900"/>
              </a:lnSpc>
              <a:spcBef>
                <a:spcPts val="1090"/>
              </a:spcBef>
              <a:buChar char="•"/>
              <a:tabLst>
                <a:tab pos="240665" algn="l"/>
              </a:tabLst>
            </a:pPr>
            <a:r>
              <a:rPr dirty="0" sz="2700">
                <a:latin typeface="Arial"/>
                <a:cs typeface="Arial"/>
              </a:rPr>
              <a:t>Eggs</a:t>
            </a:r>
            <a:r>
              <a:rPr dirty="0" sz="2700" spc="-2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appear</a:t>
            </a:r>
            <a:r>
              <a:rPr dirty="0" sz="2700" spc="-2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as</a:t>
            </a:r>
            <a:r>
              <a:rPr dirty="0" sz="2700" spc="-2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green</a:t>
            </a:r>
            <a:r>
              <a:rPr dirty="0" sz="2700" spc="-25">
                <a:latin typeface="Arial"/>
                <a:cs typeface="Arial"/>
              </a:rPr>
              <a:t> </a:t>
            </a:r>
            <a:r>
              <a:rPr dirty="0" sz="2700" spc="-10">
                <a:latin typeface="Arial"/>
                <a:cs typeface="Arial"/>
              </a:rPr>
              <a:t>blisters </a:t>
            </a:r>
            <a:r>
              <a:rPr dirty="0" sz="2700">
                <a:latin typeface="Arial"/>
                <a:cs typeface="Arial"/>
              </a:rPr>
              <a:t>beneath</a:t>
            </a:r>
            <a:r>
              <a:rPr dirty="0" sz="2700" spc="-35">
                <a:latin typeface="Arial"/>
                <a:cs typeface="Arial"/>
              </a:rPr>
              <a:t> </a:t>
            </a:r>
            <a:r>
              <a:rPr dirty="0" sz="2700" spc="-10">
                <a:latin typeface="Arial"/>
                <a:cs typeface="Arial"/>
              </a:rPr>
              <a:t>leaves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008573" y="1668271"/>
            <a:ext cx="5213985" cy="1666239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just" marL="240665" marR="506095" indent="-228600">
              <a:lnSpc>
                <a:spcPts val="2900"/>
              </a:lnSpc>
              <a:spcBef>
                <a:spcPts val="480"/>
              </a:spcBef>
              <a:buChar char="•"/>
              <a:tabLst>
                <a:tab pos="240665" algn="l"/>
              </a:tabLst>
            </a:pPr>
            <a:r>
              <a:rPr dirty="0" sz="2700">
                <a:latin typeface="Arial"/>
                <a:cs typeface="Arial"/>
              </a:rPr>
              <a:t>Transmits</a:t>
            </a:r>
            <a:r>
              <a:rPr dirty="0" sz="2700" spc="-1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Pierce’s</a:t>
            </a:r>
            <a:r>
              <a:rPr dirty="0" sz="2700" spc="-1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disease,</a:t>
            </a:r>
            <a:r>
              <a:rPr dirty="0" sz="2700" spc="-105">
                <a:latin typeface="Arial"/>
                <a:cs typeface="Arial"/>
              </a:rPr>
              <a:t> </a:t>
            </a:r>
            <a:r>
              <a:rPr dirty="0" sz="2700" spc="-50">
                <a:latin typeface="Arial"/>
                <a:cs typeface="Arial"/>
              </a:rPr>
              <a:t>a </a:t>
            </a:r>
            <a:r>
              <a:rPr dirty="0" sz="2700">
                <a:latin typeface="Arial"/>
                <a:cs typeface="Arial"/>
              </a:rPr>
              <a:t>grapevine</a:t>
            </a:r>
            <a:r>
              <a:rPr dirty="0" sz="2700" spc="-4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disease</a:t>
            </a:r>
            <a:r>
              <a:rPr dirty="0" sz="2700" spc="-45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caused</a:t>
            </a:r>
            <a:r>
              <a:rPr dirty="0" sz="2700" spc="-40">
                <a:latin typeface="Arial"/>
                <a:cs typeface="Arial"/>
              </a:rPr>
              <a:t> </a:t>
            </a:r>
            <a:r>
              <a:rPr dirty="0" sz="2700" spc="-25">
                <a:latin typeface="Arial"/>
                <a:cs typeface="Arial"/>
              </a:rPr>
              <a:t>by </a:t>
            </a:r>
            <a:r>
              <a:rPr dirty="0" sz="2700" i="1">
                <a:latin typeface="Arial"/>
                <a:cs typeface="Arial"/>
              </a:rPr>
              <a:t>Xylella</a:t>
            </a:r>
            <a:r>
              <a:rPr dirty="0" sz="2700" spc="-55" i="1">
                <a:latin typeface="Arial"/>
                <a:cs typeface="Arial"/>
              </a:rPr>
              <a:t> </a:t>
            </a:r>
            <a:r>
              <a:rPr dirty="0" sz="2700" spc="-10" i="1">
                <a:latin typeface="Arial"/>
                <a:cs typeface="Arial"/>
              </a:rPr>
              <a:t>fastidiosa</a:t>
            </a:r>
            <a:endParaRPr sz="2700">
              <a:latin typeface="Arial"/>
              <a:cs typeface="Arial"/>
            </a:endParaRPr>
          </a:p>
          <a:p>
            <a:pPr algn="just" marL="241300" indent="-228600">
              <a:lnSpc>
                <a:spcPct val="100000"/>
              </a:lnSpc>
              <a:spcBef>
                <a:spcPts val="71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May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kill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vine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via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clogging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of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xylem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249935"/>
            <a:ext cx="5474335" cy="6608445"/>
            <a:chOff x="6714743" y="249935"/>
            <a:chExt cx="5474335" cy="66084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6183" y="249935"/>
              <a:ext cx="5020056" cy="60106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0986" y="286189"/>
              <a:ext cx="4897074" cy="588712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836224" y="281427"/>
              <a:ext cx="4906645" cy="5897245"/>
            </a:xfrm>
            <a:custGeom>
              <a:avLst/>
              <a:gdLst/>
              <a:ahLst/>
              <a:cxnLst/>
              <a:rect l="l" t="t" r="r" b="b"/>
              <a:pathLst>
                <a:path w="4906645" h="5897245">
                  <a:moveTo>
                    <a:pt x="0" y="0"/>
                  </a:moveTo>
                  <a:lnTo>
                    <a:pt x="4906600" y="0"/>
                  </a:lnTo>
                  <a:lnTo>
                    <a:pt x="4906600" y="5896652"/>
                  </a:lnTo>
                  <a:lnTo>
                    <a:pt x="0" y="589665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311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005A9E"/>
                </a:solidFill>
              </a:rPr>
              <a:t>Glassy-</a:t>
            </a:r>
            <a:r>
              <a:rPr dirty="0">
                <a:solidFill>
                  <a:srgbClr val="005A9E"/>
                </a:solidFill>
              </a:rPr>
              <a:t>winged</a:t>
            </a:r>
            <a:r>
              <a:rPr dirty="0" spc="-2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Sharpshooter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63472" y="1526709"/>
            <a:ext cx="5610860" cy="3797935"/>
          </a:xfrm>
          <a:prstGeom prst="rect">
            <a:avLst/>
          </a:prstGeom>
        </p:spPr>
        <p:txBody>
          <a:bodyPr wrap="square" lIns="0" tIns="153670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210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Pierce’s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disease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Control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Program</a:t>
            </a:r>
            <a:endParaRPr sz="2800">
              <a:latin typeface="Arial"/>
              <a:cs typeface="Arial"/>
            </a:endParaRPr>
          </a:p>
          <a:p>
            <a:pPr lvl="1" marL="755015" indent="-285750">
              <a:lnSpc>
                <a:spcPct val="100000"/>
              </a:lnSpc>
              <a:spcBef>
                <a:spcPts val="950"/>
              </a:spcBef>
              <a:buChar char="•"/>
              <a:tabLst>
                <a:tab pos="755015" algn="l"/>
              </a:tabLst>
            </a:pPr>
            <a:r>
              <a:rPr dirty="0" sz="2400" spc="-10">
                <a:latin typeface="Arial"/>
                <a:cs typeface="Arial"/>
              </a:rPr>
              <a:t>Certifications/Inspections</a:t>
            </a:r>
            <a:endParaRPr sz="2400">
              <a:latin typeface="Arial"/>
              <a:cs typeface="Arial"/>
            </a:endParaRPr>
          </a:p>
          <a:p>
            <a:pPr lvl="2" marL="1212215" indent="-285115">
              <a:lnSpc>
                <a:spcPct val="100000"/>
              </a:lnSpc>
              <a:spcBef>
                <a:spcPts val="905"/>
              </a:spcBef>
              <a:buChar char="•"/>
              <a:tabLst>
                <a:tab pos="1212215" algn="l"/>
              </a:tabLst>
            </a:pPr>
            <a:r>
              <a:rPr dirty="0" sz="2000">
                <a:latin typeface="Arial"/>
                <a:cs typeface="Arial"/>
              </a:rPr>
              <a:t>Grapevine,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citrus</a:t>
            </a:r>
            <a:endParaRPr sz="2000">
              <a:latin typeface="Arial"/>
              <a:cs typeface="Arial"/>
            </a:endParaRPr>
          </a:p>
          <a:p>
            <a:pPr lvl="1" marL="755015" indent="-285750">
              <a:lnSpc>
                <a:spcPct val="100000"/>
              </a:lnSpc>
              <a:spcBef>
                <a:spcPts val="894"/>
              </a:spcBef>
              <a:buChar char="•"/>
              <a:tabLst>
                <a:tab pos="755015" algn="l"/>
              </a:tabLst>
            </a:pPr>
            <a:r>
              <a:rPr dirty="0" sz="2400" spc="-10">
                <a:latin typeface="Arial"/>
                <a:cs typeface="Arial"/>
              </a:rPr>
              <a:t>Trappings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across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state</a:t>
            </a:r>
            <a:endParaRPr sz="2400">
              <a:latin typeface="Arial"/>
              <a:cs typeface="Arial"/>
            </a:endParaRPr>
          </a:p>
          <a:p>
            <a:pPr lvl="1" marL="755015" indent="-285750">
              <a:lnSpc>
                <a:spcPct val="100000"/>
              </a:lnSpc>
              <a:spcBef>
                <a:spcPts val="935"/>
              </a:spcBef>
              <a:buChar char="•"/>
              <a:tabLst>
                <a:tab pos="755015" algn="l"/>
              </a:tabLst>
            </a:pPr>
            <a:r>
              <a:rPr dirty="0" sz="2400">
                <a:latin typeface="Arial"/>
                <a:cs typeface="Arial"/>
              </a:rPr>
              <a:t>Active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biocontrol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programs</a:t>
            </a:r>
            <a:endParaRPr sz="2400">
              <a:latin typeface="Arial"/>
              <a:cs typeface="Arial"/>
            </a:endParaRPr>
          </a:p>
          <a:p>
            <a:pPr lvl="2" marL="1212215" indent="-285115">
              <a:lnSpc>
                <a:spcPct val="100000"/>
              </a:lnSpc>
              <a:spcBef>
                <a:spcPts val="1025"/>
              </a:spcBef>
              <a:buChar char="•"/>
              <a:tabLst>
                <a:tab pos="1212215" algn="l"/>
              </a:tabLst>
            </a:pPr>
            <a:r>
              <a:rPr dirty="0" sz="2000">
                <a:latin typeface="Arial"/>
                <a:cs typeface="Arial"/>
              </a:rPr>
              <a:t>Parasitic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wasps</a:t>
            </a:r>
            <a:endParaRPr sz="2000">
              <a:latin typeface="Arial"/>
              <a:cs typeface="Arial"/>
            </a:endParaRPr>
          </a:p>
          <a:p>
            <a:pPr lvl="1" marL="755015" indent="-285750">
              <a:lnSpc>
                <a:spcPct val="100000"/>
              </a:lnSpc>
              <a:spcBef>
                <a:spcPts val="894"/>
              </a:spcBef>
              <a:buChar char="•"/>
              <a:tabLst>
                <a:tab pos="755015" algn="l"/>
              </a:tabLst>
            </a:pPr>
            <a:r>
              <a:rPr dirty="0" sz="2400">
                <a:latin typeface="Arial"/>
                <a:cs typeface="Arial"/>
              </a:rPr>
              <a:t>Solano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County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2021</a:t>
            </a:r>
            <a:endParaRPr sz="2400">
              <a:latin typeface="Arial"/>
              <a:cs typeface="Arial"/>
            </a:endParaRPr>
          </a:p>
          <a:p>
            <a:pPr lvl="2" marL="1212215" indent="-285115">
              <a:lnSpc>
                <a:spcPct val="100000"/>
              </a:lnSpc>
              <a:spcBef>
                <a:spcPts val="905"/>
              </a:spcBef>
              <a:buChar char="•"/>
              <a:tabLst>
                <a:tab pos="1212215" algn="l"/>
              </a:tabLst>
            </a:pPr>
            <a:r>
              <a:rPr dirty="0" sz="2000">
                <a:latin typeface="Arial"/>
                <a:cs typeface="Arial"/>
              </a:rPr>
              <a:t>Found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Crape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Myrtles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4660" y="603449"/>
            <a:ext cx="4586902" cy="55246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9176" y="574547"/>
            <a:ext cx="563753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005A9E"/>
                </a:solidFill>
              </a:rPr>
              <a:t>Glassy-</a:t>
            </a:r>
            <a:r>
              <a:rPr dirty="0">
                <a:solidFill>
                  <a:srgbClr val="005A9E"/>
                </a:solidFill>
              </a:rPr>
              <a:t>winged</a:t>
            </a:r>
            <a:r>
              <a:rPr dirty="0" spc="-2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Sharpshooter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888185" y="1216737"/>
            <a:ext cx="5012690" cy="3672204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8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How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help?</a:t>
            </a:r>
            <a:endParaRPr sz="2800">
              <a:latin typeface="Arial"/>
              <a:cs typeface="Arial"/>
            </a:endParaRPr>
          </a:p>
          <a:p>
            <a:pPr lvl="1" marL="697865" indent="-228600">
              <a:lnSpc>
                <a:spcPct val="100000"/>
              </a:lnSpc>
              <a:spcBef>
                <a:spcPts val="825"/>
              </a:spcBef>
              <a:buChar char="•"/>
              <a:tabLst>
                <a:tab pos="697865" algn="l"/>
              </a:tabLst>
            </a:pPr>
            <a:r>
              <a:rPr dirty="0" sz="2600">
                <a:latin typeface="Arial"/>
                <a:cs typeface="Arial"/>
              </a:rPr>
              <a:t>Educate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your</a:t>
            </a:r>
            <a:r>
              <a:rPr dirty="0" sz="2600" spc="-8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community</a:t>
            </a:r>
            <a:endParaRPr sz="2600">
              <a:latin typeface="Arial"/>
              <a:cs typeface="Arial"/>
            </a:endParaRPr>
          </a:p>
          <a:p>
            <a:pPr lvl="1" marL="697865" marR="5080" indent="-228600">
              <a:lnSpc>
                <a:spcPts val="2900"/>
              </a:lnSpc>
              <a:spcBef>
                <a:spcPts val="1170"/>
              </a:spcBef>
              <a:buChar char="•"/>
              <a:tabLst>
                <a:tab pos="697865" algn="l"/>
              </a:tabLst>
            </a:pPr>
            <a:r>
              <a:rPr dirty="0" sz="2600">
                <a:latin typeface="Arial"/>
                <a:cs typeface="Arial"/>
              </a:rPr>
              <a:t>If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suspected,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report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if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you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live </a:t>
            </a:r>
            <a:r>
              <a:rPr dirty="0" sz="2600">
                <a:latin typeface="Arial"/>
                <a:cs typeface="Arial"/>
              </a:rPr>
              <a:t>in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county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that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is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not</a:t>
            </a:r>
            <a:r>
              <a:rPr dirty="0" sz="2600" spc="-3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infested</a:t>
            </a:r>
            <a:endParaRPr sz="2600">
              <a:latin typeface="Arial"/>
              <a:cs typeface="Arial"/>
            </a:endParaRPr>
          </a:p>
          <a:p>
            <a:pPr lvl="1" marL="697865" marR="1382395" indent="-228600">
              <a:lnSpc>
                <a:spcPts val="2780"/>
              </a:lnSpc>
              <a:spcBef>
                <a:spcPts val="1205"/>
              </a:spcBef>
              <a:buChar char="•"/>
              <a:tabLst>
                <a:tab pos="697865" algn="l"/>
              </a:tabLst>
            </a:pPr>
            <a:r>
              <a:rPr dirty="0" sz="2600">
                <a:latin typeface="Arial"/>
                <a:cs typeface="Arial"/>
              </a:rPr>
              <a:t>Inspect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plants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when </a:t>
            </a:r>
            <a:r>
              <a:rPr dirty="0" sz="2600" spc="-10">
                <a:latin typeface="Arial"/>
                <a:cs typeface="Arial"/>
              </a:rPr>
              <a:t>purchasing</a:t>
            </a:r>
            <a:endParaRPr sz="2600">
              <a:latin typeface="Arial"/>
              <a:cs typeface="Arial"/>
            </a:endParaRPr>
          </a:p>
          <a:p>
            <a:pPr lvl="1" marL="697865" marR="907415" indent="-228600">
              <a:lnSpc>
                <a:spcPts val="2810"/>
              </a:lnSpc>
              <a:spcBef>
                <a:spcPts val="1210"/>
              </a:spcBef>
              <a:buChar char="•"/>
              <a:tabLst>
                <a:tab pos="697865" algn="l"/>
              </a:tabLst>
            </a:pPr>
            <a:r>
              <a:rPr dirty="0" sz="2600">
                <a:latin typeface="Arial"/>
                <a:cs typeface="Arial"/>
              </a:rPr>
              <a:t>Be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involved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with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PDCP </a:t>
            </a:r>
            <a:r>
              <a:rPr dirty="0" sz="2600" spc="-10">
                <a:latin typeface="Arial"/>
                <a:cs typeface="Arial"/>
              </a:rPr>
              <a:t>outreach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225551"/>
            <a:ext cx="5474335" cy="6632575"/>
            <a:chOff x="6714743" y="225551"/>
            <a:chExt cx="5474335" cy="6632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8375" y="225551"/>
              <a:ext cx="4953000" cy="598627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3802" y="260329"/>
              <a:ext cx="4830290" cy="586217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849039" y="255567"/>
              <a:ext cx="4839970" cy="5871845"/>
            </a:xfrm>
            <a:custGeom>
              <a:avLst/>
              <a:gdLst/>
              <a:ahLst/>
              <a:cxnLst/>
              <a:rect l="l" t="t" r="r" b="b"/>
              <a:pathLst>
                <a:path w="4839970" h="5871845">
                  <a:moveTo>
                    <a:pt x="0" y="0"/>
                  </a:moveTo>
                  <a:lnTo>
                    <a:pt x="4839815" y="0"/>
                  </a:lnTo>
                  <a:lnTo>
                    <a:pt x="4839815" y="5871700"/>
                  </a:lnTo>
                  <a:lnTo>
                    <a:pt x="0" y="58717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311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005A9E"/>
                </a:solidFill>
              </a:rPr>
              <a:t>Glassy-</a:t>
            </a:r>
            <a:r>
              <a:rPr dirty="0">
                <a:solidFill>
                  <a:srgbClr val="005A9E"/>
                </a:solidFill>
              </a:rPr>
              <a:t>winged</a:t>
            </a:r>
            <a:r>
              <a:rPr dirty="0" spc="-2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Sharpshooter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763472" y="1668780"/>
            <a:ext cx="273367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More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information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583" y="3263794"/>
            <a:ext cx="2522028" cy="2522028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38728" y="2786063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085" rIns="0" bIns="0" rtlCol="0" vert="horz">
            <a:spAutoFit/>
          </a:bodyPr>
          <a:lstStyle/>
          <a:p>
            <a:pPr marL="309245">
              <a:lnSpc>
                <a:spcPct val="100000"/>
              </a:lnSpc>
              <a:spcBef>
                <a:spcPts val="35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777870" y="2786063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08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355"/>
              </a:spcBef>
            </a:pPr>
            <a:r>
              <a:rPr dirty="0" sz="1800" spc="-35">
                <a:solidFill>
                  <a:srgbClr val="525252"/>
                </a:solidFill>
                <a:latin typeface="Arial"/>
                <a:cs typeface="Arial"/>
              </a:rPr>
              <a:t>CDFA</a:t>
            </a:r>
            <a:r>
              <a:rPr dirty="0" sz="1800" spc="-10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Pierce’s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disease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95656" y="5911596"/>
            <a:ext cx="196723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50">
                <a:latin typeface="Arial"/>
                <a:cs typeface="Arial"/>
                <a:hlinkClick r:id="rId5"/>
              </a:rPr>
              <a:t>www.ipm.ucanr.edu/PMG/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70">
                <a:latin typeface="Arial"/>
                <a:cs typeface="Arial"/>
              </a:rPr>
              <a:t>PESTNOTES/pn7492.html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752817" y="5987796"/>
            <a:ext cx="23018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</a:rPr>
              <a:t>https://</a:t>
            </a:r>
            <a:r>
              <a:rPr dirty="0" sz="1400" spc="-25">
                <a:latin typeface="Arial"/>
                <a:cs typeface="Arial"/>
                <a:hlinkClick r:id="rId6"/>
              </a:rPr>
              <a:t>www.cdfa.ca.gov/pdcp/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58600" y="3325899"/>
            <a:ext cx="2472298" cy="24722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" y="3926516"/>
            <a:ext cx="12192000" cy="2931795"/>
            <a:chOff x="1" y="3926516"/>
            <a:chExt cx="12192000" cy="29317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1916" y="3943877"/>
              <a:ext cx="3678524" cy="291412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3926516"/>
              <a:ext cx="4461916" cy="29314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4393" y="3943877"/>
              <a:ext cx="4797606" cy="291412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9176" y="574547"/>
            <a:ext cx="48748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5A9E"/>
                </a:solidFill>
              </a:rPr>
              <a:t>Mediterranean</a:t>
            </a:r>
            <a:r>
              <a:rPr dirty="0" spc="-50">
                <a:solidFill>
                  <a:srgbClr val="005A9E"/>
                </a:solidFill>
              </a:rPr>
              <a:t> </a:t>
            </a:r>
            <a:r>
              <a:rPr dirty="0">
                <a:solidFill>
                  <a:srgbClr val="005A9E"/>
                </a:solidFill>
              </a:rPr>
              <a:t>Oak</a:t>
            </a:r>
            <a:r>
              <a:rPr dirty="0" spc="-4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Borer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170939"/>
            <a:ext cx="9402445" cy="258000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45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Very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small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ambrosia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beetle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(~1/8”)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50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Native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Europe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Tunnel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into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host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trees: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Chestnut,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Beech,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Oak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species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745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“Gardens”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fungus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it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eats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which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may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infect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trees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45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Cork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Valley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Oak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very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susceptible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9176" y="574547"/>
            <a:ext cx="48748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5A9E"/>
                </a:solidFill>
              </a:rPr>
              <a:t>Mediterranean</a:t>
            </a:r>
            <a:r>
              <a:rPr dirty="0" spc="-50">
                <a:solidFill>
                  <a:srgbClr val="005A9E"/>
                </a:solidFill>
              </a:rPr>
              <a:t> </a:t>
            </a:r>
            <a:r>
              <a:rPr dirty="0">
                <a:solidFill>
                  <a:srgbClr val="005A9E"/>
                </a:solidFill>
              </a:rPr>
              <a:t>Oak</a:t>
            </a:r>
            <a:r>
              <a:rPr dirty="0" spc="-4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Borer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916938" y="1170939"/>
            <a:ext cx="4702175" cy="549084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45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Only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establish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USA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50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Found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2019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Napa</a:t>
            </a:r>
            <a:endParaRPr sz="2800">
              <a:latin typeface="Arial"/>
              <a:cs typeface="Arial"/>
            </a:endParaRPr>
          </a:p>
          <a:p>
            <a:pPr marL="298450" marR="674370" indent="-285750">
              <a:lnSpc>
                <a:spcPct val="90700"/>
              </a:lnSpc>
              <a:spcBef>
                <a:spcPts val="935"/>
              </a:spcBef>
              <a:buChar char="•"/>
              <a:tabLst>
                <a:tab pos="298450" algn="l"/>
              </a:tabLst>
            </a:pPr>
            <a:r>
              <a:rPr dirty="0" sz="2800">
                <a:latin typeface="Arial"/>
                <a:cs typeface="Arial"/>
              </a:rPr>
              <a:t>As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2023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Lake,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Napa, </a:t>
            </a:r>
            <a:r>
              <a:rPr dirty="0" sz="2800">
                <a:latin typeface="Arial"/>
                <a:cs typeface="Arial"/>
              </a:rPr>
              <a:t>Sacramento,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Sonoma, </a:t>
            </a:r>
            <a:r>
              <a:rPr dirty="0" sz="2800">
                <a:latin typeface="Arial"/>
                <a:cs typeface="Arial"/>
              </a:rPr>
              <a:t>Contra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Costa.</a:t>
            </a:r>
            <a:endParaRPr sz="2800">
              <a:latin typeface="Arial"/>
              <a:cs typeface="Arial"/>
            </a:endParaRPr>
          </a:p>
          <a:p>
            <a:pPr marL="298450" marR="297815" indent="-285750">
              <a:lnSpc>
                <a:spcPct val="90700"/>
              </a:lnSpc>
              <a:spcBef>
                <a:spcPts val="960"/>
              </a:spcBef>
              <a:buChar char="•"/>
              <a:tabLst>
                <a:tab pos="298450" algn="l"/>
              </a:tabLst>
            </a:pPr>
            <a:r>
              <a:rPr dirty="0" sz="2800">
                <a:latin typeface="Arial"/>
                <a:cs typeface="Arial"/>
              </a:rPr>
              <a:t>Sacramento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is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believed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to </a:t>
            </a:r>
            <a:r>
              <a:rPr dirty="0" sz="2800">
                <a:latin typeface="Arial"/>
                <a:cs typeface="Arial"/>
              </a:rPr>
              <a:t>be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from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movement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of </a:t>
            </a:r>
            <a:r>
              <a:rPr dirty="0" sz="2800">
                <a:latin typeface="Arial"/>
                <a:cs typeface="Arial"/>
              </a:rPr>
              <a:t>infested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material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50"/>
              </a:spcBef>
            </a:pPr>
            <a:endParaRPr sz="280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</a:pPr>
            <a:r>
              <a:rPr dirty="0" sz="2800" spc="-235" b="1" i="1">
                <a:latin typeface="Arial"/>
                <a:cs typeface="Arial"/>
              </a:rPr>
              <a:t>No</a:t>
            </a:r>
            <a:r>
              <a:rPr dirty="0" sz="2800" spc="-130" b="1" i="1">
                <a:latin typeface="Arial"/>
                <a:cs typeface="Arial"/>
              </a:rPr>
              <a:t> </a:t>
            </a:r>
            <a:r>
              <a:rPr dirty="0" sz="2800" spc="-60" b="1" i="1">
                <a:latin typeface="Arial"/>
                <a:cs typeface="Arial"/>
              </a:rPr>
              <a:t>quarantine</a:t>
            </a:r>
            <a:endParaRPr sz="280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  <a:spcBef>
                <a:spcPts val="25"/>
              </a:spcBef>
            </a:pPr>
            <a:r>
              <a:rPr dirty="0" sz="2800" spc="-220" b="1" i="1">
                <a:latin typeface="Arial"/>
                <a:cs typeface="Arial"/>
              </a:rPr>
              <a:t>Report</a:t>
            </a:r>
            <a:r>
              <a:rPr dirty="0" sz="2800" spc="-105" b="1" i="1">
                <a:latin typeface="Arial"/>
                <a:cs typeface="Arial"/>
              </a:rPr>
              <a:t> </a:t>
            </a:r>
            <a:r>
              <a:rPr dirty="0" sz="2800" spc="-220" b="1" i="1">
                <a:latin typeface="Arial"/>
                <a:cs typeface="Arial"/>
              </a:rPr>
              <a:t>Report</a:t>
            </a:r>
            <a:r>
              <a:rPr dirty="0" sz="2800" spc="-100" b="1" i="1">
                <a:latin typeface="Arial"/>
                <a:cs typeface="Arial"/>
              </a:rPr>
              <a:t> </a:t>
            </a:r>
            <a:r>
              <a:rPr dirty="0" sz="2800" spc="-80" b="1" i="1">
                <a:latin typeface="Arial"/>
                <a:cs typeface="Arial"/>
              </a:rPr>
              <a:t>if</a:t>
            </a:r>
            <a:r>
              <a:rPr dirty="0" sz="2800" spc="-100" b="1" i="1">
                <a:latin typeface="Arial"/>
                <a:cs typeface="Arial"/>
              </a:rPr>
              <a:t> </a:t>
            </a:r>
            <a:r>
              <a:rPr dirty="0" sz="2800" spc="-10" b="1" i="1">
                <a:latin typeface="Arial"/>
                <a:cs typeface="Arial"/>
              </a:rPr>
              <a:t>found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0753" y="1150445"/>
            <a:ext cx="5998721" cy="47096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1627" y="574547"/>
            <a:ext cx="48748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5A9E"/>
                </a:solidFill>
              </a:rPr>
              <a:t>Mediterranean</a:t>
            </a:r>
            <a:r>
              <a:rPr dirty="0" spc="-50">
                <a:solidFill>
                  <a:srgbClr val="005A9E"/>
                </a:solidFill>
              </a:rPr>
              <a:t> </a:t>
            </a:r>
            <a:r>
              <a:rPr dirty="0">
                <a:solidFill>
                  <a:srgbClr val="005A9E"/>
                </a:solidFill>
              </a:rPr>
              <a:t>Oak</a:t>
            </a:r>
            <a:r>
              <a:rPr dirty="0" spc="-4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Borer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6303076" y="1170939"/>
            <a:ext cx="3658235" cy="298513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2800">
                <a:latin typeface="Arial"/>
                <a:cs typeface="Arial"/>
              </a:rPr>
              <a:t>How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help?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50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Don’t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move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firewood!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har char="•"/>
              <a:tabLst>
                <a:tab pos="297815" algn="l"/>
              </a:tabLst>
            </a:pPr>
            <a:r>
              <a:rPr dirty="0" sz="2800" spc="-10">
                <a:latin typeface="Arial"/>
                <a:cs typeface="Arial"/>
              </a:rPr>
              <a:t>Educate!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745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Monitor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oak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species</a:t>
            </a:r>
            <a:endParaRPr sz="28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130"/>
              </a:spcBef>
              <a:buChar char="•"/>
              <a:tabLst>
                <a:tab pos="755015" algn="l"/>
              </a:tabLst>
            </a:pPr>
            <a:r>
              <a:rPr dirty="0" sz="2500" spc="-10">
                <a:latin typeface="Arial"/>
                <a:cs typeface="Arial"/>
              </a:rPr>
              <a:t>Valley</a:t>
            </a:r>
            <a:r>
              <a:rPr dirty="0" sz="2500" spc="-85">
                <a:latin typeface="Arial"/>
                <a:cs typeface="Arial"/>
              </a:rPr>
              <a:t> </a:t>
            </a:r>
            <a:r>
              <a:rPr dirty="0" sz="2500">
                <a:latin typeface="Arial"/>
                <a:cs typeface="Arial"/>
              </a:rPr>
              <a:t>and</a:t>
            </a:r>
            <a:r>
              <a:rPr dirty="0" sz="2500" spc="-85">
                <a:latin typeface="Arial"/>
                <a:cs typeface="Arial"/>
              </a:rPr>
              <a:t> </a:t>
            </a:r>
            <a:r>
              <a:rPr dirty="0" sz="2500" spc="-20">
                <a:latin typeface="Arial"/>
                <a:cs typeface="Arial"/>
              </a:rPr>
              <a:t>cork</a:t>
            </a:r>
            <a:endParaRPr sz="25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710"/>
              </a:spcBef>
              <a:buChar char="•"/>
              <a:tabLst>
                <a:tab pos="297815" algn="l"/>
              </a:tabLst>
            </a:pPr>
            <a:r>
              <a:rPr dirty="0" sz="2800">
                <a:latin typeface="Arial"/>
                <a:cs typeface="Arial"/>
              </a:rPr>
              <a:t>Report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it!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929" y="162683"/>
            <a:ext cx="5601352" cy="65058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230111" y="335279"/>
            <a:ext cx="5958840" cy="6522720"/>
            <a:chOff x="6230111" y="335279"/>
            <a:chExt cx="5958840" cy="65227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6911" y="335279"/>
              <a:ext cx="4696967" cy="492252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1028" y="371561"/>
              <a:ext cx="4572828" cy="479779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326265" y="366799"/>
              <a:ext cx="4582795" cy="4807585"/>
            </a:xfrm>
            <a:custGeom>
              <a:avLst/>
              <a:gdLst/>
              <a:ahLst/>
              <a:cxnLst/>
              <a:rect l="l" t="t" r="r" b="b"/>
              <a:pathLst>
                <a:path w="4582795" h="4807585">
                  <a:moveTo>
                    <a:pt x="0" y="0"/>
                  </a:moveTo>
                  <a:lnTo>
                    <a:pt x="4582353" y="0"/>
                  </a:lnTo>
                  <a:lnTo>
                    <a:pt x="4582353" y="4807321"/>
                  </a:lnTo>
                  <a:lnTo>
                    <a:pt x="0" y="48073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0111" y="2212847"/>
              <a:ext cx="5522976" cy="381914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5050" y="2249101"/>
              <a:ext cx="5397867" cy="369393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260288" y="2244339"/>
              <a:ext cx="5407660" cy="3703954"/>
            </a:xfrm>
            <a:custGeom>
              <a:avLst/>
              <a:gdLst/>
              <a:ahLst/>
              <a:cxnLst/>
              <a:rect l="l" t="t" r="r" b="b"/>
              <a:pathLst>
                <a:path w="5407659" h="3703954">
                  <a:moveTo>
                    <a:pt x="0" y="0"/>
                  </a:moveTo>
                  <a:lnTo>
                    <a:pt x="5407392" y="0"/>
                  </a:lnTo>
                  <a:lnTo>
                    <a:pt x="5407392" y="3703457"/>
                  </a:lnTo>
                  <a:lnTo>
                    <a:pt x="0" y="370345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9176" y="574547"/>
            <a:ext cx="48748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5A9E"/>
                </a:solidFill>
              </a:rPr>
              <a:t>Mediterranean</a:t>
            </a:r>
            <a:r>
              <a:rPr dirty="0" spc="-50">
                <a:solidFill>
                  <a:srgbClr val="005A9E"/>
                </a:solidFill>
              </a:rPr>
              <a:t> </a:t>
            </a:r>
            <a:r>
              <a:rPr dirty="0">
                <a:solidFill>
                  <a:srgbClr val="005A9E"/>
                </a:solidFill>
              </a:rPr>
              <a:t>Oak</a:t>
            </a:r>
            <a:r>
              <a:rPr dirty="0" spc="-45">
                <a:solidFill>
                  <a:srgbClr val="005A9E"/>
                </a:solidFill>
              </a:rPr>
              <a:t> </a:t>
            </a:r>
            <a:r>
              <a:rPr dirty="0" spc="-10">
                <a:solidFill>
                  <a:srgbClr val="005A9E"/>
                </a:solidFill>
              </a:rPr>
              <a:t>Borer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916938" y="1119123"/>
            <a:ext cx="302831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information!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0201" y="2886343"/>
            <a:ext cx="2552460" cy="255246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416572" y="2249101"/>
            <a:ext cx="253238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3655" rIns="0" bIns="0" rtlCol="0" vert="horz">
            <a:spAutoFit/>
          </a:bodyPr>
          <a:lstStyle/>
          <a:p>
            <a:pPr marL="625475">
              <a:lnSpc>
                <a:spcPct val="100000"/>
              </a:lnSpc>
              <a:spcBef>
                <a:spcPts val="265"/>
              </a:spcBef>
            </a:pPr>
            <a:r>
              <a:rPr dirty="0" sz="1800" spc="-145">
                <a:solidFill>
                  <a:srgbClr val="525252"/>
                </a:solidFill>
                <a:latin typeface="Arial"/>
                <a:cs typeface="Arial"/>
              </a:rPr>
              <a:t>MOB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Website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52697" y="2874142"/>
            <a:ext cx="2584082" cy="2584082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3220344" y="2256321"/>
            <a:ext cx="253238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2384" rIns="0" bIns="0" rtlCol="0" vert="horz">
            <a:spAutoFit/>
          </a:bodyPr>
          <a:lstStyle/>
          <a:p>
            <a:pPr marL="817880">
              <a:lnSpc>
                <a:spcPct val="100000"/>
              </a:lnSpc>
              <a:spcBef>
                <a:spcPts val="254"/>
              </a:spcBef>
            </a:pPr>
            <a:r>
              <a:rPr dirty="0" sz="1800" spc="-15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6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Alert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76951" y="5631179"/>
            <a:ext cx="23202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</a:rPr>
              <a:t>https://ucanr.edu/sites/mobpc/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204998" y="5594603"/>
            <a:ext cx="2614930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</a:rPr>
              <a:t>https://ucanr.edu/sites/mobpc/files</a:t>
            </a:r>
            <a:endParaRPr sz="140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25"/>
              </a:spcBef>
            </a:pPr>
            <a:r>
              <a:rPr dirty="0" sz="1400" spc="-10">
                <a:latin typeface="Arial"/>
                <a:cs typeface="Arial"/>
              </a:rPr>
              <a:t>/330538.pdf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614429"/>
            <a:ext cx="12192000" cy="2244090"/>
            <a:chOff x="0" y="4614429"/>
            <a:chExt cx="12192000" cy="22440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14429"/>
              <a:ext cx="4625524" cy="22435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3415" y="4614429"/>
              <a:ext cx="8028584" cy="224357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Jumping</a:t>
            </a:r>
            <a:r>
              <a:rPr dirty="0" sz="3700" spc="-120">
                <a:solidFill>
                  <a:srgbClr val="005A9E"/>
                </a:solidFill>
              </a:rPr>
              <a:t> </a:t>
            </a:r>
            <a:r>
              <a:rPr dirty="0" sz="3700" spc="-20">
                <a:solidFill>
                  <a:srgbClr val="005A9E"/>
                </a:solidFill>
              </a:rPr>
              <a:t>Worm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916941" y="1527556"/>
            <a:ext cx="8114030" cy="258000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Very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limited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detections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(Napa)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50"/>
              </a:spcBef>
              <a:buChar char="•"/>
              <a:tabLst>
                <a:tab pos="240665" algn="l"/>
              </a:tabLst>
            </a:pPr>
            <a:r>
              <a:rPr dirty="0" sz="2800" spc="-10">
                <a:latin typeface="Arial"/>
                <a:cs typeface="Arial"/>
              </a:rPr>
              <a:t>Voracious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feeders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large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mouths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Outcompete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native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soil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organisms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Negatively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impact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soil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structure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strip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nutrients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2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active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late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summer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early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fall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9055608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What</a:t>
            </a:r>
            <a:r>
              <a:rPr dirty="0" sz="3500" spc="-55"/>
              <a:t> </a:t>
            </a:r>
            <a:r>
              <a:rPr dirty="0" sz="3500"/>
              <a:t>are</a:t>
            </a:r>
            <a:r>
              <a:rPr dirty="0" sz="3500" spc="-45"/>
              <a:t> </a:t>
            </a:r>
            <a:r>
              <a:rPr dirty="0" sz="3500"/>
              <a:t>the</a:t>
            </a:r>
            <a:r>
              <a:rPr dirty="0" sz="3500" spc="-45"/>
              <a:t> </a:t>
            </a:r>
            <a:r>
              <a:rPr dirty="0" sz="3500"/>
              <a:t>types</a:t>
            </a:r>
            <a:r>
              <a:rPr dirty="0" sz="3500" spc="-45"/>
              <a:t> </a:t>
            </a:r>
            <a:r>
              <a:rPr dirty="0" sz="3500"/>
              <a:t>of</a:t>
            </a:r>
            <a:r>
              <a:rPr dirty="0" sz="3500" spc="-55"/>
              <a:t> </a:t>
            </a:r>
            <a:r>
              <a:rPr dirty="0" sz="3500"/>
              <a:t>Invasive</a:t>
            </a:r>
            <a:r>
              <a:rPr dirty="0" sz="3500" spc="-45"/>
              <a:t> </a:t>
            </a:r>
            <a:r>
              <a:rPr dirty="0" sz="3500" spc="-10"/>
              <a:t>Species?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1807971"/>
            <a:ext cx="130365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 spc="-25">
                <a:latin typeface="Arial"/>
                <a:cs typeface="Arial"/>
              </a:rPr>
              <a:t>Types: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245" y="2434612"/>
            <a:ext cx="3818136" cy="255099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713352" y="5132932"/>
            <a:ext cx="3818254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19" rIns="0" bIns="0" rtlCol="0" vert="horz">
            <a:spAutoFit/>
          </a:bodyPr>
          <a:lstStyle/>
          <a:p>
            <a:pPr marL="91440">
              <a:lnSpc>
                <a:spcPts val="2135"/>
              </a:lnSpc>
              <a:spcBef>
                <a:spcPts val="359"/>
              </a:spcBef>
            </a:pP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Aquatic</a:t>
            </a:r>
            <a:r>
              <a:rPr dirty="0" sz="1800" spc="-2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&amp;</a:t>
            </a:r>
            <a:r>
              <a:rPr dirty="0" sz="1800" spc="-2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525252"/>
                </a:solidFill>
                <a:latin typeface="Arial"/>
                <a:cs typeface="Arial"/>
              </a:rPr>
              <a:t>Terrestrial</a:t>
            </a:r>
            <a:r>
              <a:rPr dirty="0" sz="1800" spc="-1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Plants</a:t>
            </a:r>
            <a:r>
              <a:rPr dirty="0" sz="1800" spc="-2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50" b="1">
                <a:solidFill>
                  <a:srgbClr val="525252"/>
                </a:solidFill>
                <a:latin typeface="Arial"/>
                <a:cs typeface="Arial"/>
              </a:rPr>
              <a:t>-</a:t>
            </a:r>
            <a:endParaRPr sz="1800">
              <a:latin typeface="Arial"/>
              <a:cs typeface="Arial"/>
            </a:endParaRPr>
          </a:p>
          <a:p>
            <a:pPr marL="154940">
              <a:lnSpc>
                <a:spcPts val="2135"/>
              </a:lnSpc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Water</a:t>
            </a:r>
            <a:r>
              <a:rPr dirty="0" sz="1800" spc="-9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hyacinth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54377" y="2434612"/>
            <a:ext cx="3382239" cy="255099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654377" y="5132932"/>
            <a:ext cx="3382645" cy="923925"/>
          </a:xfrm>
          <a:prstGeom prst="rect">
            <a:avLst/>
          </a:prstGeom>
          <a:solidFill>
            <a:srgbClr val="DBDBDB"/>
          </a:solidFill>
        </p:spPr>
        <p:txBody>
          <a:bodyPr wrap="square" lIns="0" tIns="59690" rIns="0" bIns="0" rtlCol="0" vert="horz">
            <a:spAutoFit/>
          </a:bodyPr>
          <a:lstStyle/>
          <a:p>
            <a:pPr marL="90805" marR="196215">
              <a:lnSpc>
                <a:spcPts val="2110"/>
              </a:lnSpc>
              <a:spcBef>
                <a:spcPts val="470"/>
              </a:spcBef>
            </a:pP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Invertebrates</a:t>
            </a:r>
            <a:r>
              <a:rPr dirty="0" sz="1800" spc="-4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such</a:t>
            </a:r>
            <a:r>
              <a:rPr dirty="0" sz="1800" spc="-3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525252"/>
                </a:solidFill>
                <a:latin typeface="Arial"/>
                <a:cs typeface="Arial"/>
              </a:rPr>
              <a:t>mollusks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&amp;</a:t>
            </a:r>
            <a:r>
              <a:rPr dirty="0" sz="1800" spc="-2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annelids:</a:t>
            </a:r>
            <a:r>
              <a:rPr dirty="0" sz="1800" spc="-1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Quagga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ts val="2125"/>
              </a:lnSpc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mussels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clog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pipes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&amp;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drains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59505" y="2434612"/>
            <a:ext cx="3718121" cy="2550998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8159505" y="5132932"/>
            <a:ext cx="3718560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59690" rIns="0" bIns="0" rtlCol="0" vert="horz">
            <a:spAutoFit/>
          </a:bodyPr>
          <a:lstStyle/>
          <a:p>
            <a:pPr marL="91440" marR="608330">
              <a:lnSpc>
                <a:spcPts val="2110"/>
              </a:lnSpc>
              <a:spcBef>
                <a:spcPts val="470"/>
              </a:spcBef>
            </a:pPr>
            <a:r>
              <a:rPr dirty="0" sz="1800" spc="-10" b="1">
                <a:solidFill>
                  <a:srgbClr val="525252"/>
                </a:solidFill>
                <a:latin typeface="Arial"/>
                <a:cs typeface="Arial"/>
              </a:rPr>
              <a:t>Vertebrates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: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nutria,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wild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pigs,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carp,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others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328954"/>
            <a:ext cx="5474335" cy="6529070"/>
            <a:chOff x="6714743" y="328954"/>
            <a:chExt cx="5474335" cy="652907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3690" y="328954"/>
              <a:ext cx="4989471" cy="41034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3691" y="4235223"/>
              <a:ext cx="4912701" cy="252322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3437254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Jumping</a:t>
            </a:r>
            <a:r>
              <a:rPr dirty="0" sz="3700" spc="-120">
                <a:solidFill>
                  <a:srgbClr val="005A9E"/>
                </a:solidFill>
              </a:rPr>
              <a:t> </a:t>
            </a:r>
            <a:r>
              <a:rPr dirty="0" sz="3700" spc="-20">
                <a:solidFill>
                  <a:srgbClr val="005A9E"/>
                </a:solidFill>
              </a:rPr>
              <a:t>Worm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1610868"/>
            <a:ext cx="5220970" cy="2157095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241300" marR="142875" indent="-228600">
              <a:lnSpc>
                <a:spcPts val="2810"/>
              </a:lnSpc>
              <a:spcBef>
                <a:spcPts val="45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Resembles</a:t>
            </a:r>
            <a:r>
              <a:rPr dirty="0" sz="2600" spc="-8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common</a:t>
            </a:r>
            <a:r>
              <a:rPr dirty="0" sz="2600" spc="-7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earthworms </a:t>
            </a:r>
            <a:r>
              <a:rPr dirty="0" sz="2600">
                <a:latin typeface="Arial"/>
                <a:cs typeface="Arial"/>
              </a:rPr>
              <a:t>but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wiggles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wildly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and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“jumps.”</a:t>
            </a:r>
            <a:endParaRPr sz="2600">
              <a:latin typeface="Arial"/>
              <a:cs typeface="Arial"/>
            </a:endParaRPr>
          </a:p>
          <a:p>
            <a:pPr lvl="1" marL="697230" marR="5080" indent="-227329">
              <a:lnSpc>
                <a:spcPct val="89200"/>
              </a:lnSpc>
              <a:spcBef>
                <a:spcPts val="540"/>
              </a:spcBef>
              <a:buChar char="•"/>
              <a:tabLst>
                <a:tab pos="698500" algn="l"/>
              </a:tabLst>
            </a:pPr>
            <a:r>
              <a:rPr dirty="0" sz="2400">
                <a:latin typeface="Arial"/>
                <a:cs typeface="Arial"/>
              </a:rPr>
              <a:t>Major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difference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color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of </a:t>
            </a:r>
            <a:r>
              <a:rPr dirty="0" sz="2400" spc="-25">
                <a:latin typeface="Arial"/>
                <a:cs typeface="Arial"/>
              </a:rPr>
              <a:t>	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collar-</a:t>
            </a:r>
            <a:r>
              <a:rPr dirty="0" sz="2400">
                <a:latin typeface="Arial"/>
                <a:cs typeface="Arial"/>
              </a:rPr>
              <a:t>like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ring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which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white </a:t>
            </a:r>
            <a:r>
              <a:rPr dirty="0" sz="2400" spc="-10">
                <a:latin typeface="Arial"/>
                <a:cs typeface="Arial"/>
              </a:rPr>
              <a:t>	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smooth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instead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raised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and </a:t>
            </a:r>
            <a:r>
              <a:rPr dirty="0" sz="2400" spc="-25">
                <a:latin typeface="Arial"/>
                <a:cs typeface="Arial"/>
              </a:rPr>
              <a:t>	</a:t>
            </a:r>
            <a:r>
              <a:rPr dirty="0" sz="2400" spc="-10">
                <a:latin typeface="Arial"/>
                <a:cs typeface="Arial"/>
              </a:rPr>
              <a:t>pinkish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823691" y="257388"/>
            <a:ext cx="498983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175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dirty="0" sz="1800" spc="-110">
                <a:solidFill>
                  <a:srgbClr val="525252"/>
                </a:solidFill>
                <a:latin typeface="Arial"/>
                <a:cs typeface="Arial"/>
              </a:rPr>
              <a:t>Jumping</a:t>
            </a:r>
            <a:r>
              <a:rPr dirty="0" sz="1800" spc="-6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Worm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823692" y="4235224"/>
            <a:ext cx="491299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175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Earthworm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8774220" y="3407182"/>
            <a:ext cx="1153160" cy="3091180"/>
            <a:chOff x="8774220" y="3407182"/>
            <a:chExt cx="1153160" cy="3091180"/>
          </a:xfrm>
        </p:grpSpPr>
        <p:sp>
          <p:nvSpPr>
            <p:cNvPr id="10" name="object 10" descr=""/>
            <p:cNvSpPr/>
            <p:nvPr/>
          </p:nvSpPr>
          <p:spPr>
            <a:xfrm>
              <a:off x="9006214" y="3426232"/>
              <a:ext cx="902335" cy="784225"/>
            </a:xfrm>
            <a:custGeom>
              <a:avLst/>
              <a:gdLst/>
              <a:ahLst/>
              <a:cxnLst/>
              <a:rect l="l" t="t" r="r" b="b"/>
              <a:pathLst>
                <a:path w="902334" h="784225">
                  <a:moveTo>
                    <a:pt x="0" y="391969"/>
                  </a:moveTo>
                  <a:lnTo>
                    <a:pt x="3033" y="346257"/>
                  </a:lnTo>
                  <a:lnTo>
                    <a:pt x="11909" y="302094"/>
                  </a:lnTo>
                  <a:lnTo>
                    <a:pt x="26289" y="259774"/>
                  </a:lnTo>
                  <a:lnTo>
                    <a:pt x="45833" y="219591"/>
                  </a:lnTo>
                  <a:lnTo>
                    <a:pt x="70205" y="181839"/>
                  </a:lnTo>
                  <a:lnTo>
                    <a:pt x="99065" y="146812"/>
                  </a:lnTo>
                  <a:lnTo>
                    <a:pt x="132076" y="114805"/>
                  </a:lnTo>
                  <a:lnTo>
                    <a:pt x="168898" y="86111"/>
                  </a:lnTo>
                  <a:lnTo>
                    <a:pt x="209195" y="61024"/>
                  </a:lnTo>
                  <a:lnTo>
                    <a:pt x="252626" y="39840"/>
                  </a:lnTo>
                  <a:lnTo>
                    <a:pt x="298854" y="22851"/>
                  </a:lnTo>
                  <a:lnTo>
                    <a:pt x="347541" y="10352"/>
                  </a:lnTo>
                  <a:lnTo>
                    <a:pt x="398348" y="2637"/>
                  </a:lnTo>
                  <a:lnTo>
                    <a:pt x="450937" y="0"/>
                  </a:lnTo>
                  <a:lnTo>
                    <a:pt x="503525" y="2637"/>
                  </a:lnTo>
                  <a:lnTo>
                    <a:pt x="554332" y="10352"/>
                  </a:lnTo>
                  <a:lnTo>
                    <a:pt x="603019" y="22851"/>
                  </a:lnTo>
                  <a:lnTo>
                    <a:pt x="649247" y="39840"/>
                  </a:lnTo>
                  <a:lnTo>
                    <a:pt x="692678" y="61024"/>
                  </a:lnTo>
                  <a:lnTo>
                    <a:pt x="732975" y="86111"/>
                  </a:lnTo>
                  <a:lnTo>
                    <a:pt x="769797" y="114805"/>
                  </a:lnTo>
                  <a:lnTo>
                    <a:pt x="802808" y="146812"/>
                  </a:lnTo>
                  <a:lnTo>
                    <a:pt x="831668" y="181839"/>
                  </a:lnTo>
                  <a:lnTo>
                    <a:pt x="856040" y="219591"/>
                  </a:lnTo>
                  <a:lnTo>
                    <a:pt x="875585" y="259774"/>
                  </a:lnTo>
                  <a:lnTo>
                    <a:pt x="889964" y="302094"/>
                  </a:lnTo>
                  <a:lnTo>
                    <a:pt x="898840" y="346257"/>
                  </a:lnTo>
                  <a:lnTo>
                    <a:pt x="901874" y="391969"/>
                  </a:lnTo>
                  <a:lnTo>
                    <a:pt x="898840" y="437681"/>
                  </a:lnTo>
                  <a:lnTo>
                    <a:pt x="889964" y="481844"/>
                  </a:lnTo>
                  <a:lnTo>
                    <a:pt x="875585" y="524164"/>
                  </a:lnTo>
                  <a:lnTo>
                    <a:pt x="856040" y="564347"/>
                  </a:lnTo>
                  <a:lnTo>
                    <a:pt x="831668" y="602099"/>
                  </a:lnTo>
                  <a:lnTo>
                    <a:pt x="802808" y="637126"/>
                  </a:lnTo>
                  <a:lnTo>
                    <a:pt x="769797" y="669133"/>
                  </a:lnTo>
                  <a:lnTo>
                    <a:pt x="732975" y="697827"/>
                  </a:lnTo>
                  <a:lnTo>
                    <a:pt x="692678" y="722914"/>
                  </a:lnTo>
                  <a:lnTo>
                    <a:pt x="649247" y="744098"/>
                  </a:lnTo>
                  <a:lnTo>
                    <a:pt x="603019" y="761087"/>
                  </a:lnTo>
                  <a:lnTo>
                    <a:pt x="554332" y="773586"/>
                  </a:lnTo>
                  <a:lnTo>
                    <a:pt x="503525" y="781301"/>
                  </a:lnTo>
                  <a:lnTo>
                    <a:pt x="450937" y="783939"/>
                  </a:lnTo>
                  <a:lnTo>
                    <a:pt x="398348" y="781301"/>
                  </a:lnTo>
                  <a:lnTo>
                    <a:pt x="347541" y="773586"/>
                  </a:lnTo>
                  <a:lnTo>
                    <a:pt x="298854" y="761087"/>
                  </a:lnTo>
                  <a:lnTo>
                    <a:pt x="252626" y="744098"/>
                  </a:lnTo>
                  <a:lnTo>
                    <a:pt x="209195" y="722914"/>
                  </a:lnTo>
                  <a:lnTo>
                    <a:pt x="168898" y="697827"/>
                  </a:lnTo>
                  <a:lnTo>
                    <a:pt x="132076" y="669133"/>
                  </a:lnTo>
                  <a:lnTo>
                    <a:pt x="99065" y="637126"/>
                  </a:lnTo>
                  <a:lnTo>
                    <a:pt x="70205" y="602099"/>
                  </a:lnTo>
                  <a:lnTo>
                    <a:pt x="45833" y="564347"/>
                  </a:lnTo>
                  <a:lnTo>
                    <a:pt x="26289" y="524164"/>
                  </a:lnTo>
                  <a:lnTo>
                    <a:pt x="11909" y="481844"/>
                  </a:lnTo>
                  <a:lnTo>
                    <a:pt x="3033" y="437681"/>
                  </a:lnTo>
                  <a:lnTo>
                    <a:pt x="0" y="391969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793270" y="5586609"/>
              <a:ext cx="1075690" cy="892810"/>
            </a:xfrm>
            <a:custGeom>
              <a:avLst/>
              <a:gdLst/>
              <a:ahLst/>
              <a:cxnLst/>
              <a:rect l="l" t="t" r="r" b="b"/>
              <a:pathLst>
                <a:path w="1075690" h="892810">
                  <a:moveTo>
                    <a:pt x="0" y="446167"/>
                  </a:moveTo>
                  <a:lnTo>
                    <a:pt x="2461" y="403198"/>
                  </a:lnTo>
                  <a:lnTo>
                    <a:pt x="9696" y="361384"/>
                  </a:lnTo>
                  <a:lnTo>
                    <a:pt x="21478" y="320914"/>
                  </a:lnTo>
                  <a:lnTo>
                    <a:pt x="37583" y="281973"/>
                  </a:lnTo>
                  <a:lnTo>
                    <a:pt x="57785" y="244748"/>
                  </a:lnTo>
                  <a:lnTo>
                    <a:pt x="81859" y="209427"/>
                  </a:lnTo>
                  <a:lnTo>
                    <a:pt x="109578" y="176196"/>
                  </a:lnTo>
                  <a:lnTo>
                    <a:pt x="140719" y="145243"/>
                  </a:lnTo>
                  <a:lnTo>
                    <a:pt x="175056" y="116754"/>
                  </a:lnTo>
                  <a:lnTo>
                    <a:pt x="212362" y="90917"/>
                  </a:lnTo>
                  <a:lnTo>
                    <a:pt x="252414" y="67918"/>
                  </a:lnTo>
                  <a:lnTo>
                    <a:pt x="294985" y="47944"/>
                  </a:lnTo>
                  <a:lnTo>
                    <a:pt x="339850" y="31183"/>
                  </a:lnTo>
                  <a:lnTo>
                    <a:pt x="386785" y="17820"/>
                  </a:lnTo>
                  <a:lnTo>
                    <a:pt x="435562" y="8045"/>
                  </a:lnTo>
                  <a:lnTo>
                    <a:pt x="485958" y="2042"/>
                  </a:lnTo>
                  <a:lnTo>
                    <a:pt x="537747" y="0"/>
                  </a:lnTo>
                  <a:lnTo>
                    <a:pt x="589536" y="2042"/>
                  </a:lnTo>
                  <a:lnTo>
                    <a:pt x="639932" y="8045"/>
                  </a:lnTo>
                  <a:lnTo>
                    <a:pt x="688709" y="17820"/>
                  </a:lnTo>
                  <a:lnTo>
                    <a:pt x="735643" y="31183"/>
                  </a:lnTo>
                  <a:lnTo>
                    <a:pt x="780509" y="47944"/>
                  </a:lnTo>
                  <a:lnTo>
                    <a:pt x="823080" y="67918"/>
                  </a:lnTo>
                  <a:lnTo>
                    <a:pt x="863132" y="90917"/>
                  </a:lnTo>
                  <a:lnTo>
                    <a:pt x="900438" y="116754"/>
                  </a:lnTo>
                  <a:lnTo>
                    <a:pt x="934775" y="145243"/>
                  </a:lnTo>
                  <a:lnTo>
                    <a:pt x="965916" y="176196"/>
                  </a:lnTo>
                  <a:lnTo>
                    <a:pt x="993635" y="209427"/>
                  </a:lnTo>
                  <a:lnTo>
                    <a:pt x="1017709" y="244748"/>
                  </a:lnTo>
                  <a:lnTo>
                    <a:pt x="1037911" y="281973"/>
                  </a:lnTo>
                  <a:lnTo>
                    <a:pt x="1054016" y="320914"/>
                  </a:lnTo>
                  <a:lnTo>
                    <a:pt x="1065798" y="361384"/>
                  </a:lnTo>
                  <a:lnTo>
                    <a:pt x="1073033" y="403198"/>
                  </a:lnTo>
                  <a:lnTo>
                    <a:pt x="1075495" y="446167"/>
                  </a:lnTo>
                  <a:lnTo>
                    <a:pt x="1073033" y="489135"/>
                  </a:lnTo>
                  <a:lnTo>
                    <a:pt x="1065798" y="530949"/>
                  </a:lnTo>
                  <a:lnTo>
                    <a:pt x="1054016" y="571419"/>
                  </a:lnTo>
                  <a:lnTo>
                    <a:pt x="1037911" y="610360"/>
                  </a:lnTo>
                  <a:lnTo>
                    <a:pt x="1017709" y="647585"/>
                  </a:lnTo>
                  <a:lnTo>
                    <a:pt x="993635" y="682906"/>
                  </a:lnTo>
                  <a:lnTo>
                    <a:pt x="965916" y="716137"/>
                  </a:lnTo>
                  <a:lnTo>
                    <a:pt x="934775" y="747090"/>
                  </a:lnTo>
                  <a:lnTo>
                    <a:pt x="900438" y="775579"/>
                  </a:lnTo>
                  <a:lnTo>
                    <a:pt x="863132" y="801416"/>
                  </a:lnTo>
                  <a:lnTo>
                    <a:pt x="823080" y="824415"/>
                  </a:lnTo>
                  <a:lnTo>
                    <a:pt x="780509" y="844389"/>
                  </a:lnTo>
                  <a:lnTo>
                    <a:pt x="735643" y="861150"/>
                  </a:lnTo>
                  <a:lnTo>
                    <a:pt x="688709" y="874513"/>
                  </a:lnTo>
                  <a:lnTo>
                    <a:pt x="639932" y="884288"/>
                  </a:lnTo>
                  <a:lnTo>
                    <a:pt x="589536" y="890291"/>
                  </a:lnTo>
                  <a:lnTo>
                    <a:pt x="537747" y="892334"/>
                  </a:lnTo>
                  <a:lnTo>
                    <a:pt x="485958" y="890291"/>
                  </a:lnTo>
                  <a:lnTo>
                    <a:pt x="435562" y="884288"/>
                  </a:lnTo>
                  <a:lnTo>
                    <a:pt x="386785" y="874513"/>
                  </a:lnTo>
                  <a:lnTo>
                    <a:pt x="339850" y="861150"/>
                  </a:lnTo>
                  <a:lnTo>
                    <a:pt x="294985" y="844389"/>
                  </a:lnTo>
                  <a:lnTo>
                    <a:pt x="252414" y="824415"/>
                  </a:lnTo>
                  <a:lnTo>
                    <a:pt x="212362" y="801416"/>
                  </a:lnTo>
                  <a:lnTo>
                    <a:pt x="175056" y="775579"/>
                  </a:lnTo>
                  <a:lnTo>
                    <a:pt x="140719" y="747090"/>
                  </a:lnTo>
                  <a:lnTo>
                    <a:pt x="109578" y="716137"/>
                  </a:lnTo>
                  <a:lnTo>
                    <a:pt x="81859" y="682906"/>
                  </a:lnTo>
                  <a:lnTo>
                    <a:pt x="57785" y="647585"/>
                  </a:lnTo>
                  <a:lnTo>
                    <a:pt x="37583" y="610360"/>
                  </a:lnTo>
                  <a:lnTo>
                    <a:pt x="21478" y="571419"/>
                  </a:lnTo>
                  <a:lnTo>
                    <a:pt x="9696" y="530949"/>
                  </a:lnTo>
                  <a:lnTo>
                    <a:pt x="2461" y="489135"/>
                  </a:lnTo>
                  <a:lnTo>
                    <a:pt x="0" y="446167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4022" y="4564569"/>
            <a:ext cx="3654285" cy="2103904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714023" y="6403140"/>
            <a:ext cx="3654425" cy="33909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4450" rIns="0" bIns="0" rtlCol="0" vert="horz">
            <a:spAutoFit/>
          </a:bodyPr>
          <a:lstStyle/>
          <a:p>
            <a:pPr marL="177165">
              <a:lnSpc>
                <a:spcPct val="100000"/>
              </a:lnSpc>
              <a:spcBef>
                <a:spcPts val="350"/>
              </a:spcBef>
            </a:pP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Coarse</a:t>
            </a:r>
            <a:r>
              <a:rPr dirty="0" sz="16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castings</a:t>
            </a:r>
            <a:r>
              <a:rPr dirty="0" sz="16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from</a:t>
            </a:r>
            <a:r>
              <a:rPr dirty="0" sz="16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525252"/>
                </a:solidFill>
                <a:latin typeface="Arial"/>
                <a:cs typeface="Arial"/>
              </a:rPr>
              <a:t>Jumping</a:t>
            </a:r>
            <a:r>
              <a:rPr dirty="0" sz="16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525252"/>
                </a:solidFill>
                <a:latin typeface="Arial"/>
                <a:cs typeface="Arial"/>
              </a:rPr>
              <a:t>worm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0622" y="1372543"/>
            <a:ext cx="8590754" cy="48541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Jumping</a:t>
            </a:r>
            <a:r>
              <a:rPr dirty="0" sz="3700" spc="-120">
                <a:solidFill>
                  <a:srgbClr val="005A9E"/>
                </a:solidFill>
              </a:rPr>
              <a:t> </a:t>
            </a:r>
            <a:r>
              <a:rPr dirty="0" sz="3700" spc="-20">
                <a:solidFill>
                  <a:srgbClr val="005A9E"/>
                </a:solidFill>
              </a:rPr>
              <a:t>Worm</a:t>
            </a:r>
            <a:endParaRPr sz="37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Jumping</a:t>
            </a:r>
            <a:r>
              <a:rPr dirty="0" sz="3700" spc="-120">
                <a:solidFill>
                  <a:srgbClr val="005A9E"/>
                </a:solidFill>
              </a:rPr>
              <a:t> </a:t>
            </a:r>
            <a:r>
              <a:rPr dirty="0" sz="3700" spc="-20">
                <a:solidFill>
                  <a:srgbClr val="005A9E"/>
                </a:solidFill>
              </a:rPr>
              <a:t>Worm</a:t>
            </a:r>
            <a:endParaRPr sz="3700"/>
          </a:p>
        </p:txBody>
      </p:sp>
      <p:sp>
        <p:nvSpPr>
          <p:cNvPr id="3" name="object 3" descr=""/>
          <p:cNvSpPr txBox="1"/>
          <p:nvPr/>
        </p:nvSpPr>
        <p:spPr>
          <a:xfrm>
            <a:off x="916939" y="1808988"/>
            <a:ext cx="275209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More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Information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99250" y="2688677"/>
            <a:ext cx="2820035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9530" rIns="0" bIns="0" rtlCol="0" vert="horz">
            <a:spAutoFit/>
          </a:bodyPr>
          <a:lstStyle/>
          <a:p>
            <a:pPr marL="149225" marR="140335" indent="184150">
              <a:lnSpc>
                <a:spcPts val="2090"/>
              </a:lnSpc>
              <a:spcBef>
                <a:spcPts val="390"/>
              </a:spcBef>
            </a:pPr>
            <a:r>
              <a:rPr dirty="0" sz="1800" spc="-240">
                <a:solidFill>
                  <a:srgbClr val="525252"/>
                </a:solidFill>
                <a:latin typeface="Arial"/>
                <a:cs typeface="Arial"/>
              </a:rPr>
              <a:t>USDA</a:t>
            </a:r>
            <a:r>
              <a:rPr dirty="0" sz="1800" spc="-7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525252"/>
                </a:solidFill>
                <a:latin typeface="Arial"/>
                <a:cs typeface="Arial"/>
              </a:rPr>
              <a:t>National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Invasive </a:t>
            </a:r>
            <a:r>
              <a:rPr dirty="0" sz="1800" spc="-145">
                <a:solidFill>
                  <a:srgbClr val="525252"/>
                </a:solidFill>
                <a:latin typeface="Arial"/>
                <a:cs typeface="Arial"/>
              </a:rPr>
              <a:t>Species</a:t>
            </a:r>
            <a:r>
              <a:rPr dirty="0" sz="1800" spc="-7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525252"/>
                </a:solidFill>
                <a:latin typeface="Arial"/>
                <a:cs typeface="Arial"/>
              </a:rPr>
              <a:t>Information</a:t>
            </a:r>
            <a:r>
              <a:rPr dirty="0" sz="1800" spc="-5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5722" y="3473640"/>
            <a:ext cx="2564690" cy="2564690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5815584" y="801623"/>
            <a:ext cx="6202680" cy="4474845"/>
            <a:chOff x="5815584" y="801623"/>
            <a:chExt cx="6202680" cy="447484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584" y="801623"/>
              <a:ext cx="6202679" cy="447446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9839" y="836174"/>
              <a:ext cx="6080892" cy="435133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845077" y="831411"/>
              <a:ext cx="6090920" cy="4361180"/>
            </a:xfrm>
            <a:custGeom>
              <a:avLst/>
              <a:gdLst/>
              <a:ahLst/>
              <a:cxnLst/>
              <a:rect l="l" t="t" r="r" b="b"/>
              <a:pathLst>
                <a:path w="6090920" h="4361180">
                  <a:moveTo>
                    <a:pt x="0" y="0"/>
                  </a:moveTo>
                  <a:lnTo>
                    <a:pt x="6090417" y="0"/>
                  </a:lnTo>
                  <a:lnTo>
                    <a:pt x="6090417" y="4360863"/>
                  </a:lnTo>
                  <a:lnTo>
                    <a:pt x="0" y="43608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034414" y="6158484"/>
            <a:ext cx="353441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spc="-35">
                <a:latin typeface="Arial"/>
                <a:cs typeface="Arial"/>
              </a:rPr>
              <a:t>https://</a:t>
            </a:r>
            <a:r>
              <a:rPr dirty="0" sz="1400" spc="-35">
                <a:latin typeface="Arial"/>
                <a:cs typeface="Arial"/>
                <a:hlinkClick r:id="rId5"/>
              </a:rPr>
              <a:t>www.invasivespeciesinfo.gov/terrestrial/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invertebrates/asian-jumping-</a:t>
            </a:r>
            <a:r>
              <a:rPr dirty="0" sz="1400" spc="-20">
                <a:latin typeface="Arial"/>
                <a:cs typeface="Arial"/>
              </a:rPr>
              <a:t>worm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964367"/>
            <a:ext cx="12192000" cy="2893695"/>
            <a:chOff x="0" y="3964367"/>
            <a:chExt cx="12192000" cy="28936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7552" y="3964367"/>
              <a:ext cx="7144447" cy="289363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964367"/>
              <a:ext cx="5047554" cy="28936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Sudden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Oak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Death</a:t>
            </a:r>
            <a:r>
              <a:rPr dirty="0" sz="3700" spc="-70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(SOD)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916941" y="1323001"/>
            <a:ext cx="4884420" cy="2475865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09"/>
              </a:spcBef>
              <a:buChar char="•"/>
              <a:tabLst>
                <a:tab pos="240665" algn="l"/>
              </a:tabLst>
            </a:pPr>
            <a:r>
              <a:rPr dirty="0" sz="2800" spc="-20">
                <a:latin typeface="Arial"/>
                <a:cs typeface="Arial"/>
              </a:rPr>
              <a:t>Fungal-</a:t>
            </a:r>
            <a:r>
              <a:rPr dirty="0" sz="2800">
                <a:latin typeface="Arial"/>
                <a:cs typeface="Arial"/>
              </a:rPr>
              <a:t>like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organism</a:t>
            </a:r>
            <a:endParaRPr sz="28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350"/>
              </a:spcBef>
              <a:buFont typeface="Arial"/>
              <a:buChar char="•"/>
              <a:tabLst>
                <a:tab pos="697230" algn="l"/>
              </a:tabLst>
            </a:pPr>
            <a:r>
              <a:rPr dirty="0" sz="2400" i="1">
                <a:latin typeface="Arial"/>
                <a:cs typeface="Arial"/>
              </a:rPr>
              <a:t>Phytophthora</a:t>
            </a:r>
            <a:r>
              <a:rPr dirty="0" sz="2400" spc="-125" i="1">
                <a:latin typeface="Arial"/>
                <a:cs typeface="Arial"/>
              </a:rPr>
              <a:t> </a:t>
            </a:r>
            <a:r>
              <a:rPr dirty="0" sz="2400" spc="-10" i="1">
                <a:latin typeface="Arial"/>
                <a:cs typeface="Arial"/>
              </a:rPr>
              <a:t>ramorum</a:t>
            </a:r>
            <a:endParaRPr sz="2400">
              <a:latin typeface="Arial"/>
              <a:cs typeface="Arial"/>
            </a:endParaRPr>
          </a:p>
          <a:p>
            <a:pPr marL="241300" marR="685800" indent="-228600">
              <a:lnSpc>
                <a:spcPct val="71400"/>
              </a:lnSpc>
              <a:spcBef>
                <a:spcPts val="106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Trunk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pathogen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on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many </a:t>
            </a:r>
            <a:r>
              <a:rPr dirty="0" sz="2800" spc="-10">
                <a:latin typeface="Arial"/>
                <a:cs typeface="Arial"/>
              </a:rPr>
              <a:t>species</a:t>
            </a:r>
            <a:endParaRPr sz="28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355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Oaks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are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sensitive</a:t>
            </a:r>
            <a:endParaRPr sz="24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310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Oozing,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bleeding,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discoloration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314441" y="1320846"/>
            <a:ext cx="4784725" cy="150622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2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As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foliar</a:t>
            </a:r>
            <a:r>
              <a:rPr dirty="0" sz="2800" spc="-2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pathogen</a:t>
            </a:r>
            <a:endParaRPr sz="28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335"/>
              </a:spcBef>
              <a:buChar char="•"/>
              <a:tabLst>
                <a:tab pos="697865" algn="l"/>
              </a:tabLst>
            </a:pPr>
            <a:r>
              <a:rPr dirty="0" sz="2200">
                <a:latin typeface="Arial"/>
                <a:cs typeface="Arial"/>
              </a:rPr>
              <a:t>Camellia,</a:t>
            </a:r>
            <a:r>
              <a:rPr dirty="0" sz="2200" spc="-5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Rhododendron</a:t>
            </a:r>
            <a:endParaRPr sz="2200">
              <a:latin typeface="Arial"/>
              <a:cs typeface="Arial"/>
            </a:endParaRPr>
          </a:p>
          <a:p>
            <a:pPr lvl="1" marL="698500" marR="5080" indent="-228600">
              <a:lnSpc>
                <a:spcPct val="68200"/>
              </a:lnSpc>
              <a:spcBef>
                <a:spcPts val="1300"/>
              </a:spcBef>
              <a:buChar char="•"/>
              <a:tabLst>
                <a:tab pos="698500" algn="l"/>
              </a:tabLst>
            </a:pPr>
            <a:r>
              <a:rPr dirty="0" sz="2200">
                <a:latin typeface="Arial"/>
                <a:cs typeface="Arial"/>
              </a:rPr>
              <a:t>Lesions</a:t>
            </a:r>
            <a:r>
              <a:rPr dirty="0" sz="2200" spc="-4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on</a:t>
            </a:r>
            <a:r>
              <a:rPr dirty="0" sz="2200" spc="-4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leaves</a:t>
            </a:r>
            <a:r>
              <a:rPr dirty="0" sz="2200" spc="-4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and</a:t>
            </a:r>
            <a:r>
              <a:rPr dirty="0" sz="2200" spc="-4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may</a:t>
            </a:r>
            <a:r>
              <a:rPr dirty="0" sz="2200" spc="-4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have </a:t>
            </a:r>
            <a:r>
              <a:rPr dirty="0" sz="2200">
                <a:latin typeface="Arial"/>
                <a:cs typeface="Arial"/>
              </a:rPr>
              <a:t>stem</a:t>
            </a:r>
            <a:r>
              <a:rPr dirty="0" sz="2200" spc="-4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cankers.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2286" y="706119"/>
            <a:ext cx="567055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Sudden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Oak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Death</a:t>
            </a:r>
            <a:r>
              <a:rPr dirty="0" sz="3700" spc="-70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(SOD)</a:t>
            </a:r>
            <a:endParaRPr sz="3700"/>
          </a:p>
        </p:txBody>
      </p:sp>
      <p:sp>
        <p:nvSpPr>
          <p:cNvPr id="3" name="object 3" descr=""/>
          <p:cNvSpPr txBox="1"/>
          <p:nvPr/>
        </p:nvSpPr>
        <p:spPr>
          <a:xfrm>
            <a:off x="5622288" y="1451355"/>
            <a:ext cx="6136005" cy="297624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34163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Limited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Coastal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areas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–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possible </a:t>
            </a:r>
            <a:r>
              <a:rPr dirty="0" sz="2800">
                <a:latin typeface="Arial"/>
                <a:cs typeface="Arial"/>
              </a:rPr>
              <a:t>due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moisture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91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Still,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many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areas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not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infected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are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at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risk!</a:t>
            </a:r>
            <a:endParaRPr sz="2600">
              <a:latin typeface="Arial"/>
              <a:cs typeface="Arial"/>
            </a:endParaRPr>
          </a:p>
          <a:p>
            <a:pPr marL="241300" marR="170180" indent="-228600">
              <a:lnSpc>
                <a:spcPts val="2810"/>
              </a:lnSpc>
              <a:spcBef>
                <a:spcPts val="222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Main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source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of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spread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by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movement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of </a:t>
            </a:r>
            <a:r>
              <a:rPr dirty="0" sz="2600">
                <a:latin typeface="Arial"/>
                <a:cs typeface="Arial"/>
              </a:rPr>
              <a:t>infected</a:t>
            </a:r>
            <a:r>
              <a:rPr dirty="0" sz="2600" spc="-9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material.</a:t>
            </a:r>
            <a:endParaRPr sz="26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1315"/>
              </a:spcBef>
              <a:buChar char="•"/>
              <a:tabLst>
                <a:tab pos="697865" algn="l"/>
              </a:tabLst>
            </a:pPr>
            <a:r>
              <a:rPr dirty="0" sz="2200">
                <a:latin typeface="Arial"/>
                <a:cs typeface="Arial"/>
              </a:rPr>
              <a:t>windy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rains,</a:t>
            </a:r>
            <a:r>
              <a:rPr dirty="0" sz="2200" spc="-6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high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moistures,</a:t>
            </a:r>
            <a:r>
              <a:rPr dirty="0" sz="2200" spc="-6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splashes,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etc.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-8890" y="-8889"/>
            <a:ext cx="5212080" cy="6833234"/>
            <a:chOff x="-8890" y="-8889"/>
            <a:chExt cx="5212080" cy="6833234"/>
          </a:xfrm>
        </p:grpSpPr>
        <p:sp>
          <p:nvSpPr>
            <p:cNvPr id="5" name="object 5" descr=""/>
            <p:cNvSpPr/>
            <p:nvPr/>
          </p:nvSpPr>
          <p:spPr>
            <a:xfrm>
              <a:off x="0" y="0"/>
              <a:ext cx="5194300" cy="6815455"/>
            </a:xfrm>
            <a:custGeom>
              <a:avLst/>
              <a:gdLst/>
              <a:ahLst/>
              <a:cxnLst/>
              <a:rect l="l" t="t" r="r" b="b"/>
              <a:pathLst>
                <a:path w="5194300" h="6815455">
                  <a:moveTo>
                    <a:pt x="0" y="6815280"/>
                  </a:moveTo>
                  <a:lnTo>
                    <a:pt x="5194204" y="6815280"/>
                  </a:lnTo>
                  <a:lnTo>
                    <a:pt x="5194204" y="0"/>
                  </a:lnTo>
                </a:path>
              </a:pathLst>
            </a:custGeom>
            <a:ln w="177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837" y="80173"/>
              <a:ext cx="1117786" cy="24839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6307" y="55334"/>
              <a:ext cx="763820" cy="31049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76" y="445673"/>
              <a:ext cx="4990118" cy="499011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14977" y="5191828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177426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77426" y="26613"/>
                  </a:lnTo>
                  <a:lnTo>
                    <a:pt x="1774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4977" y="5191828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0" y="26613"/>
                  </a:moveTo>
                  <a:lnTo>
                    <a:pt x="177426" y="26613"/>
                  </a:lnTo>
                  <a:lnTo>
                    <a:pt x="177426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92403" y="5191828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177426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77426" y="26613"/>
                  </a:lnTo>
                  <a:lnTo>
                    <a:pt x="177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92403" y="5191828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0" y="26613"/>
                  </a:moveTo>
                  <a:lnTo>
                    <a:pt x="177426" y="26613"/>
                  </a:lnTo>
                  <a:lnTo>
                    <a:pt x="177426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69830" y="5191828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177426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77426" y="26613"/>
                  </a:lnTo>
                  <a:lnTo>
                    <a:pt x="1774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69829" y="5191828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0" y="26613"/>
                  </a:moveTo>
                  <a:lnTo>
                    <a:pt x="177426" y="26613"/>
                  </a:lnTo>
                  <a:lnTo>
                    <a:pt x="177426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47256" y="5191828"/>
              <a:ext cx="186690" cy="26670"/>
            </a:xfrm>
            <a:custGeom>
              <a:avLst/>
              <a:gdLst/>
              <a:ahLst/>
              <a:cxnLst/>
              <a:rect l="l" t="t" r="r" b="b"/>
              <a:pathLst>
                <a:path w="186690" h="26670">
                  <a:moveTo>
                    <a:pt x="186297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86297" y="26613"/>
                  </a:lnTo>
                  <a:lnTo>
                    <a:pt x="186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47256" y="5191828"/>
              <a:ext cx="186690" cy="26670"/>
            </a:xfrm>
            <a:custGeom>
              <a:avLst/>
              <a:gdLst/>
              <a:ahLst/>
              <a:cxnLst/>
              <a:rect l="l" t="t" r="r" b="b"/>
              <a:pathLst>
                <a:path w="186690" h="26670">
                  <a:moveTo>
                    <a:pt x="0" y="26613"/>
                  </a:moveTo>
                  <a:lnTo>
                    <a:pt x="186297" y="26613"/>
                  </a:lnTo>
                  <a:lnTo>
                    <a:pt x="186297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14977" y="5218442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177426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77426" y="26613"/>
                  </a:lnTo>
                  <a:lnTo>
                    <a:pt x="177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14977" y="5218442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0" y="26613"/>
                  </a:moveTo>
                  <a:lnTo>
                    <a:pt x="177426" y="26613"/>
                  </a:lnTo>
                  <a:lnTo>
                    <a:pt x="177426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92403" y="5218442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177426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77426" y="26613"/>
                  </a:lnTo>
                  <a:lnTo>
                    <a:pt x="1774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92403" y="5218442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0" y="26613"/>
                  </a:moveTo>
                  <a:lnTo>
                    <a:pt x="177426" y="26613"/>
                  </a:lnTo>
                  <a:lnTo>
                    <a:pt x="177426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69830" y="5218442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177426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77426" y="26613"/>
                  </a:lnTo>
                  <a:lnTo>
                    <a:pt x="1774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69829" y="5218442"/>
              <a:ext cx="177800" cy="26670"/>
            </a:xfrm>
            <a:custGeom>
              <a:avLst/>
              <a:gdLst/>
              <a:ahLst/>
              <a:cxnLst/>
              <a:rect l="l" t="t" r="r" b="b"/>
              <a:pathLst>
                <a:path w="177800" h="26670">
                  <a:moveTo>
                    <a:pt x="0" y="26613"/>
                  </a:moveTo>
                  <a:lnTo>
                    <a:pt x="177426" y="26613"/>
                  </a:lnTo>
                  <a:lnTo>
                    <a:pt x="177426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47256" y="5218442"/>
              <a:ext cx="186690" cy="26670"/>
            </a:xfrm>
            <a:custGeom>
              <a:avLst/>
              <a:gdLst/>
              <a:ahLst/>
              <a:cxnLst/>
              <a:rect l="l" t="t" r="r" b="b"/>
              <a:pathLst>
                <a:path w="186690" h="26670">
                  <a:moveTo>
                    <a:pt x="186297" y="0"/>
                  </a:moveTo>
                  <a:lnTo>
                    <a:pt x="0" y="0"/>
                  </a:lnTo>
                  <a:lnTo>
                    <a:pt x="0" y="26613"/>
                  </a:lnTo>
                  <a:lnTo>
                    <a:pt x="186297" y="26613"/>
                  </a:lnTo>
                  <a:lnTo>
                    <a:pt x="1862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47256" y="5218442"/>
              <a:ext cx="186690" cy="26670"/>
            </a:xfrm>
            <a:custGeom>
              <a:avLst/>
              <a:gdLst/>
              <a:ahLst/>
              <a:cxnLst/>
              <a:rect l="l" t="t" r="r" b="b"/>
              <a:pathLst>
                <a:path w="186690" h="26670">
                  <a:moveTo>
                    <a:pt x="0" y="26613"/>
                  </a:moveTo>
                  <a:lnTo>
                    <a:pt x="186297" y="26613"/>
                  </a:lnTo>
                  <a:lnTo>
                    <a:pt x="186297" y="0"/>
                  </a:lnTo>
                  <a:lnTo>
                    <a:pt x="0" y="0"/>
                  </a:lnTo>
                  <a:lnTo>
                    <a:pt x="0" y="26613"/>
                  </a:lnTo>
                  <a:close/>
                </a:path>
              </a:pathLst>
            </a:custGeom>
            <a:ln w="4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1741915" y="113604"/>
            <a:ext cx="1688464" cy="1536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-10" b="1">
                <a:latin typeface="Helvetica"/>
                <a:cs typeface="Helvetica"/>
              </a:rPr>
              <a:t>Sudden</a:t>
            </a:r>
            <a:r>
              <a:rPr dirty="0" sz="800" b="1">
                <a:latin typeface="Helvetica"/>
                <a:cs typeface="Helvetica"/>
              </a:rPr>
              <a:t> Oak</a:t>
            </a:r>
            <a:r>
              <a:rPr dirty="0" sz="800" spc="5" b="1">
                <a:latin typeface="Helvetica"/>
                <a:cs typeface="Helvetica"/>
              </a:rPr>
              <a:t> </a:t>
            </a:r>
            <a:r>
              <a:rPr dirty="0" sz="800" b="1">
                <a:latin typeface="Helvetica"/>
                <a:cs typeface="Helvetica"/>
              </a:rPr>
              <a:t>Death</a:t>
            </a:r>
            <a:r>
              <a:rPr dirty="0" sz="800" spc="5" b="1">
                <a:latin typeface="Helvetica"/>
                <a:cs typeface="Helvetica"/>
              </a:rPr>
              <a:t> </a:t>
            </a:r>
            <a:r>
              <a:rPr dirty="0" sz="800" spc="-25" b="1">
                <a:latin typeface="Helvetica"/>
                <a:cs typeface="Helvetica"/>
              </a:rPr>
              <a:t>Infestation</a:t>
            </a:r>
            <a:r>
              <a:rPr dirty="0" sz="800" spc="5" b="1">
                <a:latin typeface="Helvetica"/>
                <a:cs typeface="Helvetica"/>
              </a:rPr>
              <a:t> </a:t>
            </a:r>
            <a:r>
              <a:rPr dirty="0" sz="800" spc="-25" b="1">
                <a:latin typeface="Helvetica"/>
                <a:cs typeface="Helvetica"/>
              </a:rPr>
              <a:t>Map</a:t>
            </a:r>
            <a:endParaRPr sz="800">
              <a:latin typeface="Helvetica"/>
              <a:cs typeface="Helvetica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0976" y="445672"/>
            <a:ext cx="4990465" cy="4990465"/>
          </a:xfrm>
          <a:prstGeom prst="rect">
            <a:avLst/>
          </a:prstGeom>
          <a:ln w="6653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400">
              <a:latin typeface="Times New Roman"/>
              <a:cs typeface="Times New Roman"/>
            </a:endParaRPr>
          </a:p>
          <a:p>
            <a:pPr marL="223520">
              <a:lnSpc>
                <a:spcPct val="100000"/>
              </a:lnSpc>
              <a:tabLst>
                <a:tab pos="578485" algn="l"/>
                <a:tab pos="897890" algn="l"/>
              </a:tabLst>
            </a:pPr>
            <a:r>
              <a:rPr dirty="0" sz="400" spc="-50">
                <a:latin typeface="Helvetica"/>
                <a:cs typeface="Helvetica"/>
              </a:rPr>
              <a:t>0</a:t>
            </a:r>
            <a:r>
              <a:rPr dirty="0" sz="400">
                <a:latin typeface="Helvetica"/>
                <a:cs typeface="Helvetica"/>
              </a:rPr>
              <a:t>	</a:t>
            </a:r>
            <a:r>
              <a:rPr dirty="0" sz="400" spc="-25">
                <a:latin typeface="Helvetica"/>
                <a:cs typeface="Helvetica"/>
              </a:rPr>
              <a:t>50</a:t>
            </a:r>
            <a:r>
              <a:rPr dirty="0" sz="400">
                <a:latin typeface="Helvetica"/>
                <a:cs typeface="Helvetica"/>
              </a:rPr>
              <a:t>	</a:t>
            </a:r>
            <a:r>
              <a:rPr dirty="0" sz="400" spc="-10">
                <a:latin typeface="Helvetica"/>
                <a:cs typeface="Helvetica"/>
              </a:rPr>
              <a:t>100km</a:t>
            </a:r>
            <a:endParaRPr sz="400">
              <a:latin typeface="Helvetica"/>
              <a:cs typeface="Helvetica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55490" y="5655355"/>
            <a:ext cx="53340" cy="195580"/>
            <a:chOff x="55490" y="5655355"/>
            <a:chExt cx="53340" cy="195580"/>
          </a:xfrm>
        </p:grpSpPr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90" y="5655355"/>
              <a:ext cx="53227" cy="5322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90" y="5797296"/>
              <a:ext cx="53227" cy="53227"/>
            </a:xfrm>
            <a:prstGeom prst="rect">
              <a:avLst/>
            </a:prstGeom>
          </p:spPr>
        </p:pic>
      </p:grpSp>
      <p:sp>
        <p:nvSpPr>
          <p:cNvPr id="30" name="object 30" descr=""/>
          <p:cNvSpPr txBox="1"/>
          <p:nvPr/>
        </p:nvSpPr>
        <p:spPr>
          <a:xfrm>
            <a:off x="124868" y="5576563"/>
            <a:ext cx="2062480" cy="30988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600">
                <a:latin typeface="Helvetica"/>
                <a:cs typeface="Helvetica"/>
              </a:rPr>
              <a:t>Confirmed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isolation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of</a:t>
            </a:r>
            <a:r>
              <a:rPr dirty="0" sz="600" spc="6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Phytophthora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</a:rPr>
              <a:t>ramorum</a:t>
            </a:r>
            <a:endParaRPr sz="6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600">
                <a:latin typeface="Helvetica"/>
                <a:cs typeface="Helvetica"/>
              </a:rPr>
              <a:t>Community</a:t>
            </a:r>
            <a:r>
              <a:rPr dirty="0" sz="600" spc="7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submitted</a:t>
            </a:r>
            <a:r>
              <a:rPr dirty="0" sz="600" spc="8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incidents</a:t>
            </a:r>
            <a:r>
              <a:rPr dirty="0" sz="600" spc="8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of</a:t>
            </a:r>
            <a:r>
              <a:rPr dirty="0" sz="600" spc="7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Phytophthora</a:t>
            </a:r>
            <a:r>
              <a:rPr dirty="0" sz="600" spc="80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</a:rPr>
              <a:t>ramorum</a:t>
            </a:r>
            <a:endParaRPr sz="600">
              <a:latin typeface="Helvetica"/>
              <a:cs typeface="Helvetic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6137" y="6020129"/>
            <a:ext cx="2541905" cy="38481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600">
                <a:latin typeface="Helvetica"/>
                <a:cs typeface="Helvetica"/>
              </a:rPr>
              <a:t>Data</a:t>
            </a:r>
            <a:r>
              <a:rPr dirty="0" sz="600" spc="40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</a:rPr>
              <a:t>sources:</a:t>
            </a:r>
            <a:endParaRPr sz="600">
              <a:latin typeface="Helvetica"/>
              <a:cs typeface="Helvetica"/>
            </a:endParaRPr>
          </a:p>
          <a:p>
            <a:pPr marL="12700" marR="5080">
              <a:lnSpc>
                <a:spcPct val="131000"/>
              </a:lnSpc>
            </a:pPr>
            <a:r>
              <a:rPr dirty="0" sz="600">
                <a:latin typeface="Helvetica"/>
                <a:cs typeface="Helvetica"/>
              </a:rPr>
              <a:t>-</a:t>
            </a:r>
            <a:r>
              <a:rPr dirty="0" sz="600" spc="5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Confirmed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isolations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of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Phytophthora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ramorum</a:t>
            </a:r>
            <a:r>
              <a:rPr dirty="0" sz="600" spc="5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provided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by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UC</a:t>
            </a:r>
            <a:r>
              <a:rPr dirty="0" sz="600" spc="55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</a:rPr>
              <a:t>Davis,</a:t>
            </a:r>
            <a:r>
              <a:rPr dirty="0" sz="600" spc="50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UC</a:t>
            </a:r>
            <a:r>
              <a:rPr dirty="0" sz="600" spc="6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Berkeley,</a:t>
            </a:r>
            <a:r>
              <a:rPr dirty="0" sz="600" spc="6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and</a:t>
            </a:r>
            <a:r>
              <a:rPr dirty="0" sz="600" spc="6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CDFA.</a:t>
            </a:r>
            <a:r>
              <a:rPr dirty="0" sz="600" spc="7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Nursery</a:t>
            </a:r>
            <a:r>
              <a:rPr dirty="0" sz="600" spc="6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confirmations</a:t>
            </a:r>
            <a:r>
              <a:rPr dirty="0" sz="600" spc="6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are</a:t>
            </a:r>
            <a:r>
              <a:rPr dirty="0" sz="600" spc="7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not</a:t>
            </a:r>
            <a:r>
              <a:rPr dirty="0" sz="600" spc="65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</a:rPr>
              <a:t>depicted.</a:t>
            </a:r>
            <a:endParaRPr sz="600">
              <a:latin typeface="Helvetica"/>
              <a:cs typeface="Helvetica"/>
            </a:endParaRPr>
          </a:p>
        </p:txBody>
      </p:sp>
      <p:pic>
        <p:nvPicPr>
          <p:cNvPr id="32" name="object 3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38564" y="5602570"/>
            <a:ext cx="648937" cy="644057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3765907" y="6279172"/>
            <a:ext cx="1264285" cy="384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05410" marR="5080" indent="-93345">
              <a:lnSpc>
                <a:spcPct val="131000"/>
              </a:lnSpc>
              <a:spcBef>
                <a:spcPts val="95"/>
              </a:spcBef>
            </a:pPr>
            <a:r>
              <a:rPr dirty="0" sz="600">
                <a:latin typeface="Helvetica"/>
                <a:cs typeface="Helvetica"/>
              </a:rPr>
              <a:t>Produced</a:t>
            </a:r>
            <a:r>
              <a:rPr dirty="0" sz="600" spc="45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on</a:t>
            </a:r>
            <a:r>
              <a:rPr dirty="0" sz="600" spc="5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02/10/13</a:t>
            </a:r>
            <a:r>
              <a:rPr dirty="0" sz="600" spc="5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by</a:t>
            </a:r>
            <a:r>
              <a:rPr dirty="0" sz="600" spc="50">
                <a:latin typeface="Helvetica"/>
                <a:cs typeface="Helvetica"/>
              </a:rPr>
              <a:t> </a:t>
            </a:r>
            <a:r>
              <a:rPr dirty="0" sz="600">
                <a:latin typeface="Helvetica"/>
                <a:cs typeface="Helvetica"/>
              </a:rPr>
              <a:t>UCB</a:t>
            </a:r>
            <a:r>
              <a:rPr dirty="0" sz="600" spc="45">
                <a:latin typeface="Helvetica"/>
                <a:cs typeface="Helvetica"/>
              </a:rPr>
              <a:t> </a:t>
            </a:r>
            <a:r>
              <a:rPr dirty="0" sz="600" spc="-25">
                <a:latin typeface="Helvetica"/>
                <a:cs typeface="Helvetica"/>
              </a:rPr>
              <a:t>GIF</a:t>
            </a:r>
            <a:r>
              <a:rPr dirty="0" sz="600" spc="500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  <a:hlinkClick r:id="rId8"/>
              </a:rPr>
              <a:t>http://www.suddenoakdeath.org/</a:t>
            </a:r>
            <a:r>
              <a:rPr dirty="0" sz="600" spc="500">
                <a:latin typeface="Helvetica"/>
                <a:cs typeface="Helvetica"/>
              </a:rPr>
              <a:t> </a:t>
            </a:r>
            <a:r>
              <a:rPr dirty="0" sz="600" spc="-10">
                <a:latin typeface="Helvetica"/>
                <a:cs typeface="Helvetica"/>
                <a:hlinkClick r:id="rId9"/>
              </a:rPr>
              <a:t>http://www.oakmapper.org/</a:t>
            </a:r>
            <a:endParaRPr sz="600">
              <a:latin typeface="Helvetica"/>
              <a:cs typeface="Helvetic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6583450" y="4880355"/>
            <a:ext cx="4576445" cy="1303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65" b="1" i="1">
                <a:latin typeface="Arial"/>
                <a:cs typeface="Arial"/>
              </a:rPr>
              <a:t>Quarantine</a:t>
            </a:r>
            <a:r>
              <a:rPr dirty="0" sz="2800" spc="-120" b="1" i="1">
                <a:latin typeface="Arial"/>
                <a:cs typeface="Arial"/>
              </a:rPr>
              <a:t> </a:t>
            </a:r>
            <a:r>
              <a:rPr dirty="0" sz="2800" spc="-265" b="1" i="1">
                <a:latin typeface="Arial"/>
                <a:cs typeface="Arial"/>
              </a:rPr>
              <a:t>Pest: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290"/>
              </a:lnSpc>
              <a:spcBef>
                <a:spcPts val="215"/>
              </a:spcBef>
            </a:pPr>
            <a:r>
              <a:rPr dirty="0" sz="2800" spc="-220" b="1" i="1">
                <a:latin typeface="Arial"/>
                <a:cs typeface="Arial"/>
              </a:rPr>
              <a:t>Report</a:t>
            </a:r>
            <a:r>
              <a:rPr dirty="0" sz="2800" spc="-110" b="1" i="1">
                <a:latin typeface="Arial"/>
                <a:cs typeface="Arial"/>
              </a:rPr>
              <a:t> </a:t>
            </a:r>
            <a:r>
              <a:rPr dirty="0" sz="2800" spc="-80" b="1" i="1">
                <a:latin typeface="Arial"/>
                <a:cs typeface="Arial"/>
              </a:rPr>
              <a:t>if</a:t>
            </a:r>
            <a:r>
              <a:rPr dirty="0" sz="2800" spc="-110" b="1" i="1">
                <a:latin typeface="Arial"/>
                <a:cs typeface="Arial"/>
              </a:rPr>
              <a:t> </a:t>
            </a:r>
            <a:r>
              <a:rPr dirty="0" sz="2800" spc="-220" b="1" i="1">
                <a:latin typeface="Arial"/>
                <a:cs typeface="Arial"/>
              </a:rPr>
              <a:t>found</a:t>
            </a:r>
            <a:r>
              <a:rPr dirty="0" sz="2800" spc="-114" b="1" i="1">
                <a:latin typeface="Arial"/>
                <a:cs typeface="Arial"/>
              </a:rPr>
              <a:t> </a:t>
            </a:r>
            <a:r>
              <a:rPr dirty="0" sz="2800" spc="-175" b="1" i="1">
                <a:latin typeface="Arial"/>
                <a:cs typeface="Arial"/>
              </a:rPr>
              <a:t>in</a:t>
            </a:r>
            <a:r>
              <a:rPr dirty="0" sz="2800" spc="-114" b="1" i="1">
                <a:latin typeface="Arial"/>
                <a:cs typeface="Arial"/>
              </a:rPr>
              <a:t> </a:t>
            </a:r>
            <a:r>
              <a:rPr dirty="0" sz="2800" spc="-195" b="1" i="1">
                <a:latin typeface="Arial"/>
                <a:cs typeface="Arial"/>
              </a:rPr>
              <a:t>new</a:t>
            </a:r>
            <a:r>
              <a:rPr dirty="0" sz="2800" spc="-110" b="1" i="1">
                <a:latin typeface="Arial"/>
                <a:cs typeface="Arial"/>
              </a:rPr>
              <a:t> </a:t>
            </a:r>
            <a:r>
              <a:rPr dirty="0" sz="2800" spc="-10" b="1" i="1">
                <a:latin typeface="Arial"/>
                <a:cs typeface="Arial"/>
              </a:rPr>
              <a:t>areas. </a:t>
            </a:r>
            <a:r>
              <a:rPr dirty="0" sz="2800" spc="-180" b="1" i="1">
                <a:latin typeface="Arial"/>
                <a:cs typeface="Arial"/>
              </a:rPr>
              <a:t>Infected</a:t>
            </a:r>
            <a:r>
              <a:rPr dirty="0" sz="2800" spc="-114" b="1" i="1">
                <a:latin typeface="Arial"/>
                <a:cs typeface="Arial"/>
              </a:rPr>
              <a:t> </a:t>
            </a:r>
            <a:r>
              <a:rPr dirty="0" sz="2800" spc="-200" b="1" i="1">
                <a:latin typeface="Arial"/>
                <a:cs typeface="Arial"/>
              </a:rPr>
              <a:t>trees</a:t>
            </a:r>
            <a:r>
              <a:rPr dirty="0" sz="2800" spc="-114" b="1" i="1">
                <a:latin typeface="Arial"/>
                <a:cs typeface="Arial"/>
              </a:rPr>
              <a:t> </a:t>
            </a:r>
            <a:r>
              <a:rPr dirty="0" sz="2800" spc="-215" b="1" i="1">
                <a:latin typeface="Arial"/>
                <a:cs typeface="Arial"/>
              </a:rPr>
              <a:t>cannot</a:t>
            </a:r>
            <a:r>
              <a:rPr dirty="0" sz="2800" spc="-105" b="1" i="1">
                <a:latin typeface="Arial"/>
                <a:cs typeface="Arial"/>
              </a:rPr>
              <a:t> </a:t>
            </a:r>
            <a:r>
              <a:rPr dirty="0" sz="2800" spc="-225" b="1" i="1">
                <a:latin typeface="Arial"/>
                <a:cs typeface="Arial"/>
              </a:rPr>
              <a:t>be</a:t>
            </a:r>
            <a:r>
              <a:rPr dirty="0" sz="2800" spc="-114" b="1" i="1">
                <a:latin typeface="Arial"/>
                <a:cs typeface="Arial"/>
              </a:rPr>
              <a:t> </a:t>
            </a:r>
            <a:r>
              <a:rPr dirty="0" sz="2800" spc="-180" b="1" i="1">
                <a:latin typeface="Arial"/>
                <a:cs typeface="Arial"/>
              </a:rPr>
              <a:t>cured.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67055"/>
            <a:ext cx="5474335" cy="6791325"/>
            <a:chOff x="6714743" y="67055"/>
            <a:chExt cx="5474335" cy="67913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4471" y="67055"/>
              <a:ext cx="4584191" cy="614476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0646" y="101359"/>
              <a:ext cx="4459099" cy="602114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855883" y="96597"/>
              <a:ext cx="4469130" cy="6031230"/>
            </a:xfrm>
            <a:custGeom>
              <a:avLst/>
              <a:gdLst/>
              <a:ahLst/>
              <a:cxnLst/>
              <a:rect l="l" t="t" r="r" b="b"/>
              <a:pathLst>
                <a:path w="4469130" h="6031230">
                  <a:moveTo>
                    <a:pt x="0" y="0"/>
                  </a:moveTo>
                  <a:lnTo>
                    <a:pt x="4468625" y="0"/>
                  </a:lnTo>
                  <a:lnTo>
                    <a:pt x="4468625" y="6030671"/>
                  </a:lnTo>
                  <a:lnTo>
                    <a:pt x="0" y="603067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Sudden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Oak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Death</a:t>
            </a:r>
            <a:r>
              <a:rPr dirty="0" sz="3700" spc="-70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(SOD)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916941" y="1451355"/>
            <a:ext cx="29286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9716" y="2624388"/>
            <a:ext cx="2534525" cy="2534525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4041570" y="2193758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355" rIns="0" bIns="0" rtlCol="0" vert="horz">
            <a:spAutoFit/>
          </a:bodyPr>
          <a:lstStyle/>
          <a:p>
            <a:pPr marL="577850">
              <a:lnSpc>
                <a:spcPct val="100000"/>
              </a:lnSpc>
              <a:spcBef>
                <a:spcPts val="36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SOD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Website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947" y="2614122"/>
            <a:ext cx="2555055" cy="2555055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924793" y="2193758"/>
            <a:ext cx="253682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6355" rIns="0" bIns="0" rtlCol="0" vert="horz">
            <a:spAutoFit/>
          </a:bodyPr>
          <a:lstStyle/>
          <a:p>
            <a:pPr marL="277495">
              <a:lnSpc>
                <a:spcPct val="100000"/>
              </a:lnSpc>
              <a:spcBef>
                <a:spcPts val="365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3167" y="5311140"/>
            <a:ext cx="300228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spc="-75">
                <a:latin typeface="Arial"/>
                <a:cs typeface="Arial"/>
              </a:rPr>
              <a:t>https://ipm.ucanr.edu/PMG/PESTNOTES/ </a:t>
            </a:r>
            <a:r>
              <a:rPr dirty="0" sz="1400" spc="-10">
                <a:latin typeface="Arial"/>
                <a:cs typeface="Arial"/>
              </a:rPr>
              <a:t>pn74151.html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977713" y="5311140"/>
            <a:ext cx="25641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>
                <a:latin typeface="Arial"/>
                <a:cs typeface="Arial"/>
              </a:rPr>
              <a:t>https://</a:t>
            </a:r>
            <a:r>
              <a:rPr dirty="0" sz="1400" spc="-30">
                <a:latin typeface="Arial"/>
                <a:cs typeface="Arial"/>
                <a:hlinkClick r:id="rId6"/>
              </a:rPr>
              <a:t>www.suddenoakdeath.org/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75025"/>
            <a:ext cx="12192000" cy="2483485"/>
            <a:chOff x="0" y="4375025"/>
            <a:chExt cx="12192000" cy="24834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3453" y="4375025"/>
              <a:ext cx="3785091" cy="219852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77034"/>
              <a:ext cx="4429556" cy="248096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8585" y="4375025"/>
              <a:ext cx="4213414" cy="24829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788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500" spc="-10">
                <a:solidFill>
                  <a:srgbClr val="005A9E"/>
                </a:solidFill>
              </a:rPr>
              <a:t>Emerald</a:t>
            </a:r>
            <a:r>
              <a:rPr dirty="0" sz="3500" spc="-190">
                <a:solidFill>
                  <a:srgbClr val="005A9E"/>
                </a:solidFill>
              </a:rPr>
              <a:t> </a:t>
            </a:r>
            <a:r>
              <a:rPr dirty="0" sz="3500">
                <a:solidFill>
                  <a:srgbClr val="005A9E"/>
                </a:solidFill>
              </a:rPr>
              <a:t>Ash</a:t>
            </a:r>
            <a:r>
              <a:rPr dirty="0" sz="3500" spc="-65">
                <a:solidFill>
                  <a:srgbClr val="005A9E"/>
                </a:solidFill>
              </a:rPr>
              <a:t> </a:t>
            </a:r>
            <a:r>
              <a:rPr dirty="0" sz="3500" spc="-10">
                <a:solidFill>
                  <a:srgbClr val="005A9E"/>
                </a:solidFill>
              </a:rPr>
              <a:t>Borer</a:t>
            </a:r>
            <a:endParaRPr sz="3500"/>
          </a:p>
        </p:txBody>
      </p:sp>
      <p:sp>
        <p:nvSpPr>
          <p:cNvPr id="7" name="object 7" descr=""/>
          <p:cNvSpPr txBox="1"/>
          <p:nvPr/>
        </p:nvSpPr>
        <p:spPr>
          <a:xfrm>
            <a:off x="1045248" y="1405635"/>
            <a:ext cx="4341495" cy="226568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41300" marR="5080" indent="-228600">
              <a:lnSpc>
                <a:spcPts val="2690"/>
              </a:lnSpc>
              <a:spcBef>
                <a:spcPts val="74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A</a:t>
            </a:r>
            <a:r>
              <a:rPr dirty="0" sz="2800" spc="-1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green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jewel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beetle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(3/8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– </a:t>
            </a:r>
            <a:r>
              <a:rPr dirty="0" sz="2400" spc="-10">
                <a:latin typeface="Arial"/>
                <a:cs typeface="Arial"/>
              </a:rPr>
              <a:t>1/2")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17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Upper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abdomen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red</a:t>
            </a:r>
            <a:endParaRPr sz="2800">
              <a:latin typeface="Arial"/>
              <a:cs typeface="Arial"/>
            </a:endParaRPr>
          </a:p>
          <a:p>
            <a:pPr marL="241300" marR="90170" indent="-228600">
              <a:lnSpc>
                <a:spcPts val="3100"/>
              </a:lnSpc>
              <a:spcBef>
                <a:spcPts val="94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Larva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have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flattened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bell- </a:t>
            </a:r>
            <a:r>
              <a:rPr dirty="0" sz="2800">
                <a:latin typeface="Arial"/>
                <a:cs typeface="Arial"/>
              </a:rPr>
              <a:t>shaped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segment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112548" y="1405635"/>
            <a:ext cx="4740275" cy="2128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Infests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all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ash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species</a:t>
            </a:r>
            <a:endParaRPr sz="2800">
              <a:latin typeface="Arial"/>
              <a:cs typeface="Arial"/>
            </a:endParaRPr>
          </a:p>
          <a:p>
            <a:pPr lvl="1" marL="698500" marR="5080" indent="-228600">
              <a:lnSpc>
                <a:spcPts val="2810"/>
              </a:lnSpc>
              <a:spcBef>
                <a:spcPts val="480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Adults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feed,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but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most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of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the </a:t>
            </a:r>
            <a:r>
              <a:rPr dirty="0" sz="2600">
                <a:latin typeface="Arial"/>
                <a:cs typeface="Arial"/>
              </a:rPr>
              <a:t>damage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is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from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larvae</a:t>
            </a:r>
            <a:endParaRPr sz="2600">
              <a:latin typeface="Arial"/>
              <a:cs typeface="Arial"/>
            </a:endParaRPr>
          </a:p>
          <a:p>
            <a:pPr marL="241300" marR="353060" indent="-228600">
              <a:lnSpc>
                <a:spcPts val="3120"/>
              </a:lnSpc>
              <a:spcBef>
                <a:spcPts val="92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Creates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shallow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extensive galleries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757352" y="6504190"/>
            <a:ext cx="5054600" cy="3543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David</a:t>
            </a:r>
            <a:r>
              <a:rPr dirty="0" sz="1800" spc="-4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Cappaert,</a:t>
            </a:r>
            <a:r>
              <a:rPr dirty="0" sz="1800" spc="-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Bugwood.org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788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500" spc="-10">
                <a:solidFill>
                  <a:srgbClr val="005A9E"/>
                </a:solidFill>
              </a:rPr>
              <a:t>Emerald</a:t>
            </a:r>
            <a:r>
              <a:rPr dirty="0" sz="3500" spc="-190">
                <a:solidFill>
                  <a:srgbClr val="005A9E"/>
                </a:solidFill>
              </a:rPr>
              <a:t> </a:t>
            </a:r>
            <a:r>
              <a:rPr dirty="0" sz="3500">
                <a:solidFill>
                  <a:srgbClr val="005A9E"/>
                </a:solidFill>
              </a:rPr>
              <a:t>Ash</a:t>
            </a:r>
            <a:r>
              <a:rPr dirty="0" sz="3500" spc="-65">
                <a:solidFill>
                  <a:srgbClr val="005A9E"/>
                </a:solidFill>
              </a:rPr>
              <a:t> </a:t>
            </a:r>
            <a:r>
              <a:rPr dirty="0" sz="3500" spc="-10">
                <a:solidFill>
                  <a:srgbClr val="005A9E"/>
                </a:solidFill>
              </a:rPr>
              <a:t>Borer</a:t>
            </a:r>
            <a:endParaRPr sz="3500"/>
          </a:p>
        </p:txBody>
      </p:sp>
      <p:sp>
        <p:nvSpPr>
          <p:cNvPr id="3" name="object 3" descr=""/>
          <p:cNvSpPr txBox="1"/>
          <p:nvPr/>
        </p:nvSpPr>
        <p:spPr>
          <a:xfrm>
            <a:off x="962211" y="1298955"/>
            <a:ext cx="3738245" cy="278130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algn="just" marL="240665" indent="-227965">
              <a:lnSpc>
                <a:spcPct val="100000"/>
              </a:lnSpc>
              <a:spcBef>
                <a:spcPts val="9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Arrived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US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2002</a:t>
            </a:r>
            <a:endParaRPr sz="2800">
              <a:latin typeface="Arial"/>
              <a:cs typeface="Arial"/>
            </a:endParaRPr>
          </a:p>
          <a:p>
            <a:pPr algn="just" marL="241300" marR="23495" indent="-228600">
              <a:lnSpc>
                <a:spcPts val="3000"/>
              </a:lnSpc>
              <a:spcBef>
                <a:spcPts val="124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Detected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Oregon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in </a:t>
            </a:r>
            <a:r>
              <a:rPr dirty="0" sz="2800" spc="-20">
                <a:latin typeface="Arial"/>
                <a:cs typeface="Arial"/>
              </a:rPr>
              <a:t>2022</a:t>
            </a:r>
            <a:endParaRPr sz="2800">
              <a:latin typeface="Arial"/>
              <a:cs typeface="Arial"/>
            </a:endParaRPr>
          </a:p>
          <a:p>
            <a:pPr algn="just" marL="241300" marR="5080" indent="-228600">
              <a:lnSpc>
                <a:spcPts val="3000"/>
              </a:lnSpc>
              <a:spcBef>
                <a:spcPts val="129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May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confused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with </a:t>
            </a:r>
            <a:r>
              <a:rPr dirty="0" sz="2800">
                <a:latin typeface="Arial"/>
                <a:cs typeface="Arial"/>
              </a:rPr>
              <a:t>many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many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other </a:t>
            </a:r>
            <a:r>
              <a:rPr dirty="0" sz="2800">
                <a:latin typeface="Arial"/>
                <a:cs typeface="Arial"/>
              </a:rPr>
              <a:t>green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beetles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96240" y="173735"/>
            <a:ext cx="11759565" cy="6666230"/>
            <a:chOff x="396240" y="173735"/>
            <a:chExt cx="11759565" cy="666623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5087" y="173735"/>
              <a:ext cx="7260335" cy="563270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0461" y="199150"/>
              <a:ext cx="7154886" cy="552786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40" y="4450079"/>
              <a:ext cx="7043928" cy="238963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770" y="4492597"/>
              <a:ext cx="6921500" cy="225144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639786" y="6495415"/>
              <a:ext cx="5269865" cy="248920"/>
            </a:xfrm>
            <a:custGeom>
              <a:avLst/>
              <a:gdLst/>
              <a:ahLst/>
              <a:cxnLst/>
              <a:rect l="l" t="t" r="r" b="b"/>
              <a:pathLst>
                <a:path w="5269865" h="248920">
                  <a:moveTo>
                    <a:pt x="531774" y="0"/>
                  </a:moveTo>
                  <a:lnTo>
                    <a:pt x="0" y="0"/>
                  </a:lnTo>
                  <a:lnTo>
                    <a:pt x="0" y="248627"/>
                  </a:lnTo>
                  <a:lnTo>
                    <a:pt x="531774" y="248627"/>
                  </a:lnTo>
                  <a:lnTo>
                    <a:pt x="531774" y="0"/>
                  </a:lnTo>
                  <a:close/>
                </a:path>
                <a:path w="5269865" h="248920">
                  <a:moveTo>
                    <a:pt x="1457223" y="96697"/>
                  </a:moveTo>
                  <a:lnTo>
                    <a:pt x="932345" y="96697"/>
                  </a:lnTo>
                  <a:lnTo>
                    <a:pt x="932345" y="248627"/>
                  </a:lnTo>
                  <a:lnTo>
                    <a:pt x="1457223" y="248627"/>
                  </a:lnTo>
                  <a:lnTo>
                    <a:pt x="1457223" y="96697"/>
                  </a:lnTo>
                  <a:close/>
                </a:path>
                <a:path w="5269865" h="248920">
                  <a:moveTo>
                    <a:pt x="2500058" y="0"/>
                  </a:moveTo>
                  <a:lnTo>
                    <a:pt x="1968284" y="0"/>
                  </a:lnTo>
                  <a:lnTo>
                    <a:pt x="1968284" y="248627"/>
                  </a:lnTo>
                  <a:lnTo>
                    <a:pt x="2500058" y="248627"/>
                  </a:lnTo>
                  <a:lnTo>
                    <a:pt x="2500058" y="0"/>
                  </a:lnTo>
                  <a:close/>
                </a:path>
                <a:path w="5269865" h="248920">
                  <a:moveTo>
                    <a:pt x="5269471" y="0"/>
                  </a:moveTo>
                  <a:lnTo>
                    <a:pt x="4744605" y="0"/>
                  </a:lnTo>
                  <a:lnTo>
                    <a:pt x="4744605" y="248627"/>
                  </a:lnTo>
                  <a:lnTo>
                    <a:pt x="5269471" y="248627"/>
                  </a:lnTo>
                  <a:lnTo>
                    <a:pt x="52694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25007" y="4480929"/>
              <a:ext cx="6931025" cy="2275205"/>
            </a:xfrm>
            <a:custGeom>
              <a:avLst/>
              <a:gdLst/>
              <a:ahLst/>
              <a:cxnLst/>
              <a:rect l="l" t="t" r="r" b="b"/>
              <a:pathLst>
                <a:path w="6931025" h="2275204">
                  <a:moveTo>
                    <a:pt x="0" y="0"/>
                  </a:moveTo>
                  <a:lnTo>
                    <a:pt x="6931025" y="0"/>
                  </a:lnTo>
                  <a:lnTo>
                    <a:pt x="6931025" y="2274779"/>
                  </a:lnTo>
                  <a:lnTo>
                    <a:pt x="0" y="227477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880871"/>
            <a:ext cx="5474335" cy="5977255"/>
            <a:chOff x="6714743" y="880871"/>
            <a:chExt cx="5474335" cy="59772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7799" y="880871"/>
              <a:ext cx="2947416" cy="543153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4591" y="904935"/>
              <a:ext cx="2842653" cy="532910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426720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Emerald</a:t>
            </a:r>
            <a:r>
              <a:rPr dirty="0" sz="3700" spc="-210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Ash</a:t>
            </a:r>
            <a:r>
              <a:rPr dirty="0" sz="3700" spc="-7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Borer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916941" y="1264073"/>
            <a:ext cx="4638675" cy="2827020"/>
          </a:xfrm>
          <a:prstGeom prst="rect">
            <a:avLst/>
          </a:prstGeom>
        </p:spPr>
        <p:txBody>
          <a:bodyPr wrap="square" lIns="0" tIns="1492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dirty="0" sz="2600">
                <a:latin typeface="Arial"/>
                <a:cs typeface="Arial"/>
              </a:rPr>
              <a:t>What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can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you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do?</a:t>
            </a:r>
            <a:endParaRPr sz="2600">
              <a:latin typeface="Arial"/>
              <a:cs typeface="Arial"/>
            </a:endParaRPr>
          </a:p>
          <a:p>
            <a:pPr marL="420370" indent="-253365">
              <a:lnSpc>
                <a:spcPct val="100000"/>
              </a:lnSpc>
              <a:spcBef>
                <a:spcPts val="990"/>
              </a:spcBef>
              <a:buChar char="•"/>
              <a:tabLst>
                <a:tab pos="420370" algn="l"/>
              </a:tabLst>
            </a:pPr>
            <a:r>
              <a:rPr dirty="0" sz="2400">
                <a:latin typeface="Arial"/>
                <a:cs typeface="Arial"/>
              </a:rPr>
              <a:t>Keep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eye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out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report</a:t>
            </a:r>
            <a:endParaRPr sz="2400">
              <a:latin typeface="Arial"/>
              <a:cs typeface="Arial"/>
            </a:endParaRPr>
          </a:p>
          <a:p>
            <a:pPr marL="420370" indent="-253365">
              <a:lnSpc>
                <a:spcPct val="100000"/>
              </a:lnSpc>
              <a:spcBef>
                <a:spcPts val="815"/>
              </a:spcBef>
              <a:buChar char="•"/>
              <a:tabLst>
                <a:tab pos="420370" algn="l"/>
              </a:tabLst>
            </a:pPr>
            <a:r>
              <a:rPr dirty="0" sz="2400">
                <a:latin typeface="Arial"/>
                <a:cs typeface="Arial"/>
              </a:rPr>
              <a:t>Peak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activity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May-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July</a:t>
            </a:r>
            <a:endParaRPr sz="2400">
              <a:latin typeface="Arial"/>
              <a:cs typeface="Arial"/>
            </a:endParaRPr>
          </a:p>
          <a:p>
            <a:pPr marL="420370" indent="-253365">
              <a:lnSpc>
                <a:spcPct val="100000"/>
              </a:lnSpc>
              <a:spcBef>
                <a:spcPts val="915"/>
              </a:spcBef>
              <a:buChar char="•"/>
              <a:tabLst>
                <a:tab pos="420370" algn="l"/>
              </a:tabLst>
            </a:pPr>
            <a:r>
              <a:rPr dirty="0" sz="2400" spc="-20">
                <a:latin typeface="Arial"/>
                <a:cs typeface="Arial"/>
              </a:rPr>
              <a:t>D-</a:t>
            </a:r>
            <a:r>
              <a:rPr dirty="0" sz="2400">
                <a:latin typeface="Arial"/>
                <a:cs typeface="Arial"/>
              </a:rPr>
              <a:t>shaped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exit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holes</a:t>
            </a:r>
            <a:endParaRPr sz="2400">
              <a:latin typeface="Arial"/>
              <a:cs typeface="Arial"/>
            </a:endParaRPr>
          </a:p>
          <a:p>
            <a:pPr marL="420370" indent="-253365">
              <a:lnSpc>
                <a:spcPct val="100000"/>
              </a:lnSpc>
              <a:spcBef>
                <a:spcPts val="430"/>
              </a:spcBef>
              <a:buChar char="•"/>
              <a:tabLst>
                <a:tab pos="420370" algn="l"/>
              </a:tabLst>
            </a:pPr>
            <a:r>
              <a:rPr dirty="0" sz="2400">
                <a:latin typeface="Arial"/>
                <a:cs typeface="Arial"/>
              </a:rPr>
              <a:t>Be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familiar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host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insect</a:t>
            </a:r>
            <a:endParaRPr sz="2400">
              <a:latin typeface="Arial"/>
              <a:cs typeface="Arial"/>
            </a:endParaRPr>
          </a:p>
          <a:p>
            <a:pPr marL="420370" indent="-253365">
              <a:lnSpc>
                <a:spcPct val="100000"/>
              </a:lnSpc>
              <a:spcBef>
                <a:spcPts val="310"/>
              </a:spcBef>
              <a:buChar char="•"/>
              <a:tabLst>
                <a:tab pos="420370" algn="l"/>
              </a:tabLst>
            </a:pPr>
            <a:r>
              <a:rPr dirty="0" sz="2400">
                <a:latin typeface="Arial"/>
                <a:cs typeface="Arial"/>
              </a:rPr>
              <a:t>Don’t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move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firewood!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173331" y="5969508"/>
            <a:ext cx="24517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Steven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Katovich,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Bugwood.org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68521" y="880871"/>
            <a:ext cx="8420735" cy="5946775"/>
            <a:chOff x="668521" y="880871"/>
            <a:chExt cx="8420735" cy="594677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5375" y="880871"/>
              <a:ext cx="3413760" cy="543153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0712" y="904882"/>
              <a:ext cx="3308150" cy="53291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4392" y="4507991"/>
              <a:ext cx="3934967" cy="231952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00300" y="4533031"/>
              <a:ext cx="3830260" cy="221551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521" y="4512763"/>
              <a:ext cx="1731778" cy="22357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62471" y="280415"/>
            <a:ext cx="6126480" cy="6577965"/>
            <a:chOff x="6062471" y="280415"/>
            <a:chExt cx="6126480" cy="65779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2471" y="280415"/>
              <a:ext cx="5800344" cy="577291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9" y="313918"/>
              <a:ext cx="5676900" cy="564990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091237" y="309156"/>
              <a:ext cx="5686425" cy="5659755"/>
            </a:xfrm>
            <a:custGeom>
              <a:avLst/>
              <a:gdLst/>
              <a:ahLst/>
              <a:cxnLst/>
              <a:rect l="l" t="t" r="r" b="b"/>
              <a:pathLst>
                <a:path w="5686425" h="5659755">
                  <a:moveTo>
                    <a:pt x="0" y="0"/>
                  </a:moveTo>
                  <a:lnTo>
                    <a:pt x="5686425" y="0"/>
                  </a:lnTo>
                  <a:lnTo>
                    <a:pt x="5686425" y="5659435"/>
                  </a:lnTo>
                  <a:lnTo>
                    <a:pt x="0" y="565943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5788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500" spc="-10">
                <a:solidFill>
                  <a:srgbClr val="005A9E"/>
                </a:solidFill>
              </a:rPr>
              <a:t>Emerald</a:t>
            </a:r>
            <a:r>
              <a:rPr dirty="0" sz="3500" spc="-190">
                <a:solidFill>
                  <a:srgbClr val="005A9E"/>
                </a:solidFill>
              </a:rPr>
              <a:t> </a:t>
            </a:r>
            <a:r>
              <a:rPr dirty="0" sz="3500">
                <a:solidFill>
                  <a:srgbClr val="005A9E"/>
                </a:solidFill>
              </a:rPr>
              <a:t>Ash</a:t>
            </a:r>
            <a:r>
              <a:rPr dirty="0" sz="3500" spc="-65">
                <a:solidFill>
                  <a:srgbClr val="005A9E"/>
                </a:solidFill>
              </a:rPr>
              <a:t> </a:t>
            </a:r>
            <a:r>
              <a:rPr dirty="0" sz="3500" spc="-10">
                <a:solidFill>
                  <a:srgbClr val="005A9E"/>
                </a:solidFill>
              </a:rPr>
              <a:t>Borer</a:t>
            </a:r>
            <a:endParaRPr sz="3500"/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363980"/>
            <a:ext cx="275209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More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Information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47239" y="2203485"/>
            <a:ext cx="326199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20" rIns="0" bIns="0" rtlCol="0" vert="horz">
            <a:spAutoFit/>
          </a:bodyPr>
          <a:lstStyle/>
          <a:p>
            <a:pPr marL="220979">
              <a:lnSpc>
                <a:spcPct val="100000"/>
              </a:lnSpc>
              <a:spcBef>
                <a:spcPts val="360"/>
              </a:spcBef>
            </a:pP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Emerald</a:t>
            </a:r>
            <a:r>
              <a:rPr dirty="0" sz="1800" spc="-11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Ash</a:t>
            </a:r>
            <a:r>
              <a:rPr dirty="0" sz="1800" spc="-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Borer</a:t>
            </a:r>
            <a:r>
              <a:rPr dirty="0" sz="1800" spc="-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Network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0935" y="2747612"/>
            <a:ext cx="2534525" cy="2534525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914880" y="5585460"/>
            <a:ext cx="25469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  <a:hlinkClick r:id="rId5"/>
              </a:rPr>
              <a:t>http://www.emeraldashborer.info/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9055608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What</a:t>
            </a:r>
            <a:r>
              <a:rPr dirty="0" sz="3500" spc="-55"/>
              <a:t> </a:t>
            </a:r>
            <a:r>
              <a:rPr dirty="0" sz="3500"/>
              <a:t>are</a:t>
            </a:r>
            <a:r>
              <a:rPr dirty="0" sz="3500" spc="-45"/>
              <a:t> </a:t>
            </a:r>
            <a:r>
              <a:rPr dirty="0" sz="3500"/>
              <a:t>the</a:t>
            </a:r>
            <a:r>
              <a:rPr dirty="0" sz="3500" spc="-45"/>
              <a:t> </a:t>
            </a:r>
            <a:r>
              <a:rPr dirty="0" sz="3500"/>
              <a:t>types</a:t>
            </a:r>
            <a:r>
              <a:rPr dirty="0" sz="3500" spc="-45"/>
              <a:t> </a:t>
            </a:r>
            <a:r>
              <a:rPr dirty="0" sz="3500"/>
              <a:t>of</a:t>
            </a:r>
            <a:r>
              <a:rPr dirty="0" sz="3500" spc="-55"/>
              <a:t> </a:t>
            </a:r>
            <a:r>
              <a:rPr dirty="0" sz="3500"/>
              <a:t>Invasive</a:t>
            </a:r>
            <a:r>
              <a:rPr dirty="0" sz="3500" spc="-45"/>
              <a:t> </a:t>
            </a:r>
            <a:r>
              <a:rPr dirty="0" sz="3500" spc="-10"/>
              <a:t>Species?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1807971"/>
            <a:ext cx="130365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 spc="-25">
                <a:latin typeface="Arial"/>
                <a:cs typeface="Arial"/>
              </a:rPr>
              <a:t>Types: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476475" y="1590260"/>
            <a:ext cx="8599170" cy="3750310"/>
            <a:chOff x="2476475" y="1590260"/>
            <a:chExt cx="8599170" cy="375031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3242" y="1590260"/>
              <a:ext cx="2370411" cy="375011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9518" y="1590260"/>
              <a:ext cx="2825987" cy="375011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6475" y="1590260"/>
              <a:ext cx="2368969" cy="3750114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2621801" y="5456571"/>
            <a:ext cx="4447540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59055" rIns="0" bIns="0" rtlCol="0" vert="horz">
            <a:spAutoFit/>
          </a:bodyPr>
          <a:lstStyle/>
          <a:p>
            <a:pPr marL="90805" marR="326390">
              <a:lnSpc>
                <a:spcPts val="2110"/>
              </a:lnSpc>
              <a:spcBef>
                <a:spcPts val="465"/>
              </a:spcBef>
            </a:pP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Arthropods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:</a:t>
            </a:r>
            <a:r>
              <a:rPr dirty="0" sz="1800" spc="-5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Brown</a:t>
            </a:r>
            <a:r>
              <a:rPr dirty="0" sz="1800" spc="-5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Widow</a:t>
            </a:r>
            <a:r>
              <a:rPr dirty="0" sz="1800" spc="-4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Spider,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Northern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Giant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Hornet</a:t>
            </a:r>
            <a:r>
              <a:rPr dirty="0" sz="1800" spc="-1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('Murder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Hornet')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651948" y="5438354"/>
            <a:ext cx="4447540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59055" rIns="0" bIns="0" rtlCol="0" vert="horz">
            <a:spAutoFit/>
          </a:bodyPr>
          <a:lstStyle/>
          <a:p>
            <a:pPr marL="91440" marR="114300">
              <a:lnSpc>
                <a:spcPts val="2110"/>
              </a:lnSpc>
              <a:spcBef>
                <a:spcPts val="465"/>
              </a:spcBef>
            </a:pP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Plant</a:t>
            </a:r>
            <a:r>
              <a:rPr dirty="0" sz="1800" spc="-2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&amp;</a:t>
            </a:r>
            <a:r>
              <a:rPr dirty="0" sz="1800" spc="-9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Animal</a:t>
            </a:r>
            <a:r>
              <a:rPr dirty="0" sz="1800" spc="-25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25252"/>
                </a:solidFill>
                <a:latin typeface="Arial"/>
                <a:cs typeface="Arial"/>
              </a:rPr>
              <a:t>pathogens:</a:t>
            </a:r>
            <a:r>
              <a:rPr dirty="0" sz="1800" spc="-20" b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Sudden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Oak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Death</a:t>
            </a:r>
            <a:r>
              <a:rPr dirty="0" sz="1800" spc="-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(SOD),</a:t>
            </a:r>
            <a:r>
              <a:rPr dirty="0" sz="18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i="1">
                <a:solidFill>
                  <a:srgbClr val="525252"/>
                </a:solidFill>
                <a:latin typeface="Arial"/>
                <a:cs typeface="Arial"/>
              </a:rPr>
              <a:t>Phytophthora</a:t>
            </a:r>
            <a:r>
              <a:rPr dirty="0" sz="1800" spc="-40" i="1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 i="1">
                <a:solidFill>
                  <a:srgbClr val="525252"/>
                </a:solidFill>
                <a:latin typeface="Arial"/>
                <a:cs typeface="Arial"/>
              </a:rPr>
              <a:t>ramorum,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656420"/>
            <a:ext cx="12192000" cy="2202180"/>
            <a:chOff x="0" y="4656420"/>
            <a:chExt cx="12192000" cy="22021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56420"/>
              <a:ext cx="5806984" cy="22015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82539" y="4664316"/>
              <a:ext cx="3109460" cy="21936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2843" y="4664316"/>
              <a:ext cx="3596048" cy="219368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Spotted</a:t>
            </a:r>
            <a:r>
              <a:rPr dirty="0" sz="3700" spc="-8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Lanternfly</a:t>
            </a:r>
            <a:endParaRPr sz="3700"/>
          </a:p>
        </p:txBody>
      </p:sp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1594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84"/>
              </a:spcBef>
              <a:buChar char="•"/>
              <a:tabLst>
                <a:tab pos="241300" algn="l"/>
              </a:tabLst>
            </a:pPr>
            <a:r>
              <a:rPr dirty="0"/>
              <a:t>Large</a:t>
            </a:r>
            <a:r>
              <a:rPr dirty="0" spc="-70"/>
              <a:t> </a:t>
            </a:r>
            <a:r>
              <a:rPr dirty="0"/>
              <a:t>plant</a:t>
            </a:r>
            <a:r>
              <a:rPr dirty="0" spc="-70"/>
              <a:t> </a:t>
            </a:r>
            <a:r>
              <a:rPr dirty="0"/>
              <a:t>hopper</a:t>
            </a:r>
            <a:r>
              <a:rPr dirty="0" spc="-75"/>
              <a:t> </a:t>
            </a:r>
            <a:r>
              <a:rPr dirty="0" spc="-20"/>
              <a:t>(1”)</a:t>
            </a:r>
          </a:p>
          <a:p>
            <a:pPr marL="241300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1300" algn="l"/>
              </a:tabLst>
            </a:pPr>
            <a:r>
              <a:rPr dirty="0"/>
              <a:t>Eggs</a:t>
            </a:r>
            <a:r>
              <a:rPr dirty="0" spc="-50"/>
              <a:t> </a:t>
            </a:r>
            <a:r>
              <a:rPr dirty="0"/>
              <a:t>look</a:t>
            </a:r>
            <a:r>
              <a:rPr dirty="0" spc="-45"/>
              <a:t> </a:t>
            </a:r>
            <a:r>
              <a:rPr dirty="0"/>
              <a:t>like</a:t>
            </a:r>
            <a:r>
              <a:rPr dirty="0" spc="-40"/>
              <a:t> </a:t>
            </a:r>
            <a:r>
              <a:rPr dirty="0"/>
              <a:t>dried</a:t>
            </a:r>
            <a:r>
              <a:rPr dirty="0" spc="-40"/>
              <a:t> </a:t>
            </a:r>
            <a:r>
              <a:rPr dirty="0"/>
              <a:t>mud,</a:t>
            </a:r>
            <a:r>
              <a:rPr dirty="0" spc="-40"/>
              <a:t> </a:t>
            </a:r>
            <a:r>
              <a:rPr dirty="0"/>
              <a:t>young</a:t>
            </a:r>
            <a:r>
              <a:rPr dirty="0" spc="-40"/>
              <a:t> </a:t>
            </a:r>
            <a:r>
              <a:rPr dirty="0"/>
              <a:t>nymphs</a:t>
            </a:r>
            <a:r>
              <a:rPr dirty="0" spc="-45"/>
              <a:t> </a:t>
            </a:r>
            <a:r>
              <a:rPr dirty="0"/>
              <a:t>are</a:t>
            </a:r>
            <a:r>
              <a:rPr dirty="0" spc="-40"/>
              <a:t> </a:t>
            </a:r>
            <a:r>
              <a:rPr dirty="0"/>
              <a:t>black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white</a:t>
            </a:r>
            <a:r>
              <a:rPr dirty="0" spc="-40"/>
              <a:t> </a:t>
            </a:r>
            <a:r>
              <a:rPr dirty="0" spc="-10"/>
              <a:t>(1/8”)</a:t>
            </a:r>
          </a:p>
          <a:p>
            <a:pPr marL="241300" indent="-228600">
              <a:lnSpc>
                <a:spcPct val="100000"/>
              </a:lnSpc>
              <a:spcBef>
                <a:spcPts val="385"/>
              </a:spcBef>
              <a:buChar char="•"/>
              <a:tabLst>
                <a:tab pos="241300" algn="l"/>
              </a:tabLst>
            </a:pPr>
            <a:r>
              <a:rPr dirty="0"/>
              <a:t>Older</a:t>
            </a:r>
            <a:r>
              <a:rPr dirty="0" spc="-50"/>
              <a:t> </a:t>
            </a:r>
            <a:r>
              <a:rPr dirty="0"/>
              <a:t>nymphs</a:t>
            </a:r>
            <a:r>
              <a:rPr dirty="0" spc="-40"/>
              <a:t> </a:t>
            </a:r>
            <a:r>
              <a:rPr dirty="0"/>
              <a:t>are</a:t>
            </a:r>
            <a:r>
              <a:rPr dirty="0" spc="-40"/>
              <a:t> </a:t>
            </a:r>
            <a:r>
              <a:rPr dirty="0"/>
              <a:t>red</a:t>
            </a:r>
            <a:r>
              <a:rPr dirty="0" spc="-35"/>
              <a:t> </a:t>
            </a:r>
            <a:r>
              <a:rPr dirty="0"/>
              <a:t>black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white</a:t>
            </a:r>
            <a:r>
              <a:rPr dirty="0" spc="-35"/>
              <a:t> </a:t>
            </a:r>
            <a:r>
              <a:rPr dirty="0" spc="-10"/>
              <a:t>(1/2”)</a:t>
            </a:r>
          </a:p>
          <a:p>
            <a:pPr marL="240665" marR="5080" indent="-228600">
              <a:lnSpc>
                <a:spcPts val="2500"/>
              </a:lnSpc>
              <a:spcBef>
                <a:spcPts val="985"/>
              </a:spcBef>
              <a:buChar char="•"/>
              <a:tabLst>
                <a:tab pos="240665" algn="l"/>
              </a:tabLst>
            </a:pPr>
            <a:r>
              <a:rPr dirty="0"/>
              <a:t>Feed</a:t>
            </a:r>
            <a:r>
              <a:rPr dirty="0" spc="-50"/>
              <a:t> </a:t>
            </a:r>
            <a:r>
              <a:rPr dirty="0"/>
              <a:t>on</a:t>
            </a:r>
            <a:r>
              <a:rPr dirty="0" spc="-50"/>
              <a:t> </a:t>
            </a:r>
            <a:r>
              <a:rPr dirty="0"/>
              <a:t>many</a:t>
            </a:r>
            <a:r>
              <a:rPr dirty="0" spc="-55"/>
              <a:t> </a:t>
            </a:r>
            <a:r>
              <a:rPr dirty="0"/>
              <a:t>plants</a:t>
            </a:r>
            <a:r>
              <a:rPr dirty="0" spc="-50"/>
              <a:t> </a:t>
            </a:r>
            <a:r>
              <a:rPr dirty="0"/>
              <a:t>but</a:t>
            </a:r>
            <a:r>
              <a:rPr dirty="0" spc="-50"/>
              <a:t> </a:t>
            </a:r>
            <a:r>
              <a:rPr dirty="0"/>
              <a:t>favorites</a:t>
            </a:r>
            <a:r>
              <a:rPr dirty="0" spc="-50"/>
              <a:t> </a:t>
            </a:r>
            <a:r>
              <a:rPr dirty="0"/>
              <a:t>include:</a:t>
            </a:r>
            <a:r>
              <a:rPr dirty="0" spc="-95"/>
              <a:t> </a:t>
            </a:r>
            <a:r>
              <a:rPr dirty="0" spc="-35"/>
              <a:t>Tree-</a:t>
            </a:r>
            <a:r>
              <a:rPr dirty="0" spc="-10"/>
              <a:t>of-</a:t>
            </a:r>
            <a:r>
              <a:rPr dirty="0"/>
              <a:t>heaven,</a:t>
            </a:r>
            <a:r>
              <a:rPr dirty="0" spc="-50"/>
              <a:t> </a:t>
            </a:r>
            <a:r>
              <a:rPr dirty="0" spc="-10"/>
              <a:t>Grapes, </a:t>
            </a:r>
            <a:r>
              <a:rPr dirty="0"/>
              <a:t>Walnuts,</a:t>
            </a:r>
            <a:r>
              <a:rPr dirty="0" spc="-180"/>
              <a:t> </a:t>
            </a:r>
            <a:r>
              <a:rPr dirty="0" spc="-10"/>
              <a:t>Maples</a:t>
            </a:r>
          </a:p>
          <a:p>
            <a:pPr marL="241300" indent="-228600">
              <a:lnSpc>
                <a:spcPct val="100000"/>
              </a:lnSpc>
              <a:spcBef>
                <a:spcPts val="400"/>
              </a:spcBef>
              <a:buChar char="•"/>
              <a:tabLst>
                <a:tab pos="241300" algn="l"/>
              </a:tabLst>
            </a:pPr>
            <a:r>
              <a:rPr dirty="0"/>
              <a:t>Generally</a:t>
            </a:r>
            <a:r>
              <a:rPr dirty="0" spc="-90"/>
              <a:t> </a:t>
            </a:r>
            <a:r>
              <a:rPr dirty="0"/>
              <a:t>considered</a:t>
            </a:r>
            <a:r>
              <a:rPr dirty="0" spc="-85"/>
              <a:t> </a:t>
            </a:r>
            <a:r>
              <a:rPr dirty="0"/>
              <a:t>plant</a:t>
            </a:r>
            <a:r>
              <a:rPr dirty="0" spc="-85"/>
              <a:t> </a:t>
            </a:r>
            <a:r>
              <a:rPr dirty="0" spc="-10"/>
              <a:t>stressor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706119"/>
            <a:ext cx="418211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Spotted</a:t>
            </a:r>
            <a:r>
              <a:rPr dirty="0" sz="3700" spc="-8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Lanternfly</a:t>
            </a:r>
            <a:endParaRPr sz="3700"/>
          </a:p>
        </p:txBody>
      </p:sp>
      <p:sp>
        <p:nvSpPr>
          <p:cNvPr id="3" name="object 3" descr=""/>
          <p:cNvSpPr txBox="1"/>
          <p:nvPr/>
        </p:nvSpPr>
        <p:spPr>
          <a:xfrm>
            <a:off x="916938" y="1806955"/>
            <a:ext cx="4929505" cy="335915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241300" marR="245745" indent="-228600">
              <a:lnSpc>
                <a:spcPts val="3220"/>
              </a:lnSpc>
              <a:spcBef>
                <a:spcPts val="525"/>
              </a:spcBef>
              <a:buChar char="•"/>
              <a:tabLst>
                <a:tab pos="241300" algn="l"/>
              </a:tabLst>
            </a:pPr>
            <a:r>
              <a:rPr dirty="0" sz="3000">
                <a:latin typeface="Arial"/>
                <a:cs typeface="Arial"/>
              </a:rPr>
              <a:t>Arrived</a:t>
            </a:r>
            <a:r>
              <a:rPr dirty="0" sz="3000" spc="-4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in</a:t>
            </a:r>
            <a:r>
              <a:rPr dirty="0" sz="3000" spc="-30">
                <a:latin typeface="Arial"/>
                <a:cs typeface="Arial"/>
              </a:rPr>
              <a:t> </a:t>
            </a:r>
            <a:r>
              <a:rPr dirty="0" sz="3000" spc="-120">
                <a:latin typeface="Arial"/>
                <a:cs typeface="Arial"/>
              </a:rPr>
              <a:t>PA</a:t>
            </a:r>
            <a:r>
              <a:rPr dirty="0" sz="3000" spc="-16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2014,</a:t>
            </a:r>
            <a:r>
              <a:rPr dirty="0" sz="3000" spc="-1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now</a:t>
            </a:r>
            <a:r>
              <a:rPr dirty="0" sz="3000" spc="-20">
                <a:latin typeface="Arial"/>
                <a:cs typeface="Arial"/>
              </a:rPr>
              <a:t> </a:t>
            </a:r>
            <a:r>
              <a:rPr dirty="0" sz="3000" spc="-25">
                <a:latin typeface="Arial"/>
                <a:cs typeface="Arial"/>
              </a:rPr>
              <a:t>in </a:t>
            </a:r>
            <a:r>
              <a:rPr dirty="0" sz="3000">
                <a:latin typeface="Arial"/>
                <a:cs typeface="Arial"/>
              </a:rPr>
              <a:t>14</a:t>
            </a:r>
            <a:r>
              <a:rPr dirty="0" sz="3000" spc="-15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states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50"/>
              </a:spcBef>
              <a:buChar char="•"/>
              <a:tabLst>
                <a:tab pos="241300" algn="l"/>
              </a:tabLst>
            </a:pPr>
            <a:r>
              <a:rPr dirty="0" sz="3000">
                <a:latin typeface="Arial"/>
                <a:cs typeface="Arial"/>
              </a:rPr>
              <a:t>Not</a:t>
            </a:r>
            <a:r>
              <a:rPr dirty="0" sz="3000" spc="-4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established</a:t>
            </a:r>
            <a:r>
              <a:rPr dirty="0" sz="3000" spc="-4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west</a:t>
            </a:r>
            <a:r>
              <a:rPr dirty="0" sz="3000" spc="-4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of</a:t>
            </a:r>
            <a:r>
              <a:rPr dirty="0" sz="3000" spc="-35">
                <a:latin typeface="Arial"/>
                <a:cs typeface="Arial"/>
              </a:rPr>
              <a:t> </a:t>
            </a:r>
            <a:r>
              <a:rPr dirty="0" sz="3000" spc="-25">
                <a:latin typeface="Arial"/>
                <a:cs typeface="Arial"/>
              </a:rPr>
              <a:t>IN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Char char="•"/>
              <a:tabLst>
                <a:tab pos="241300" algn="l"/>
              </a:tabLst>
            </a:pPr>
            <a:r>
              <a:rPr dirty="0" sz="3000">
                <a:latin typeface="Arial"/>
                <a:cs typeface="Arial"/>
              </a:rPr>
              <a:t>Regulatory</a:t>
            </a:r>
            <a:r>
              <a:rPr dirty="0" sz="3000" spc="-55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Incidents</a:t>
            </a:r>
            <a:r>
              <a:rPr dirty="0" sz="3000" spc="-5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in</a:t>
            </a:r>
            <a:r>
              <a:rPr dirty="0" sz="3000" spc="-55">
                <a:latin typeface="Arial"/>
                <a:cs typeface="Arial"/>
              </a:rPr>
              <a:t> </a:t>
            </a:r>
            <a:r>
              <a:rPr dirty="0" sz="3000" spc="-25">
                <a:latin typeface="Arial"/>
                <a:cs typeface="Arial"/>
              </a:rPr>
              <a:t>CA</a:t>
            </a:r>
            <a:endParaRPr sz="3000">
              <a:latin typeface="Arial"/>
              <a:cs typeface="Arial"/>
            </a:endParaRPr>
          </a:p>
          <a:p>
            <a:pPr lvl="1" marL="697865" marR="5080" indent="-228600">
              <a:lnSpc>
                <a:spcPts val="3100"/>
              </a:lnSpc>
              <a:spcBef>
                <a:spcPts val="425"/>
              </a:spcBef>
              <a:buChar char="•"/>
              <a:tabLst>
                <a:tab pos="697865" algn="l"/>
              </a:tabLst>
            </a:pPr>
            <a:r>
              <a:rPr dirty="0" sz="2800">
                <a:latin typeface="Arial"/>
                <a:cs typeface="Arial"/>
              </a:rPr>
              <a:t>Most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recent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2022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intercept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eggs</a:t>
            </a:r>
            <a:r>
              <a:rPr dirty="0" sz="2800" spc="-2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Truckee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470"/>
              </a:spcBef>
              <a:buChar char="•"/>
              <a:tabLst>
                <a:tab pos="240665" algn="l"/>
              </a:tabLst>
            </a:pPr>
            <a:r>
              <a:rPr dirty="0" sz="3200">
                <a:latin typeface="Arial"/>
                <a:cs typeface="Arial"/>
              </a:rPr>
              <a:t>Must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be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on</a:t>
            </a:r>
            <a:r>
              <a:rPr dirty="0" sz="3200" spc="-10">
                <a:latin typeface="Arial"/>
                <a:cs typeface="Arial"/>
              </a:rPr>
              <a:t> look-</a:t>
            </a:r>
            <a:r>
              <a:rPr dirty="0" sz="3200" spc="-20">
                <a:latin typeface="Arial"/>
                <a:cs typeface="Arial"/>
              </a:rPr>
              <a:t>out!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8838" y="969201"/>
            <a:ext cx="6160557" cy="496292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0570691" y="5040945"/>
            <a:ext cx="1163955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Internal</a:t>
            </a:r>
            <a:r>
              <a:rPr dirty="0" sz="600" spc="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state</a:t>
            </a:r>
            <a:r>
              <a:rPr dirty="0"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quarantine</a:t>
            </a:r>
            <a:r>
              <a:rPr dirty="0" sz="600" spc="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areas.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570691" y="4776809"/>
            <a:ext cx="1433830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Spotted</a:t>
            </a:r>
            <a:r>
              <a:rPr dirty="0" sz="600" spc="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Lanternﬂy</a:t>
            </a:r>
            <a:r>
              <a:rPr dirty="0" sz="6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infestation</a:t>
            </a:r>
            <a:r>
              <a:rPr dirty="0" sz="600" spc="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present.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570691" y="4434556"/>
            <a:ext cx="1385570" cy="213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95"/>
              </a:spcBef>
            </a:pP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Individual</a:t>
            </a:r>
            <a:r>
              <a:rPr dirty="0" sz="6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ﬁnds</a:t>
            </a:r>
            <a:r>
              <a:rPr dirty="0" sz="60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600" spc="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Spotted</a:t>
            </a:r>
            <a:r>
              <a:rPr dirty="0" sz="600" spc="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Lanternﬂy.</a:t>
            </a:r>
            <a:r>
              <a:rPr dirty="0" sz="6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dirty="0" sz="600" spc="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10">
                <a:solidFill>
                  <a:srgbClr val="231F20"/>
                </a:solidFill>
                <a:latin typeface="Arial"/>
                <a:cs typeface="Arial"/>
              </a:rPr>
              <a:t>infestation</a:t>
            </a:r>
            <a:r>
              <a:rPr dirty="0" sz="600" spc="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present.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193612" y="3451019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Delaware</a:t>
            </a:r>
            <a:endParaRPr sz="1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576864" y="3454625"/>
            <a:ext cx="787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Adams</a:t>
            </a:r>
            <a:endParaRPr sz="1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264493" y="3397111"/>
            <a:ext cx="1206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Philadelphia</a:t>
            </a:r>
            <a:endParaRPr sz="1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759912" y="3450756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Fayette</a:t>
            </a:r>
            <a:endParaRPr sz="15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799301" y="3468788"/>
            <a:ext cx="590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York</a:t>
            </a:r>
            <a:endParaRPr sz="15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082738" y="3408700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959335" y="3427314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Somerset</a:t>
            </a:r>
            <a:endParaRPr sz="15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257522" y="3458908"/>
            <a:ext cx="2724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Fulton</a:t>
            </a:r>
            <a:r>
              <a:rPr dirty="0" baseline="18518" sz="225" spc="345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893135" y="3371866"/>
            <a:ext cx="1028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Lancaster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151011" y="3428291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Bedford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537334" y="3353139"/>
            <a:ext cx="1212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Cumberland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166523" y="3313900"/>
            <a:ext cx="1225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endParaRPr sz="15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827477" y="3261231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Lebanon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286967" y="3268106"/>
            <a:ext cx="72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Bucks</a:t>
            </a:r>
            <a:endParaRPr sz="15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598921" y="3237151"/>
            <a:ext cx="660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Perry</a:t>
            </a:r>
            <a:endParaRPr sz="15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729730" y="3237245"/>
            <a:ext cx="901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Dauphin</a:t>
            </a:r>
            <a:endParaRPr sz="15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637920" y="3246280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Allegheny</a:t>
            </a:r>
            <a:endParaRPr sz="15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0019024" y="3241133"/>
            <a:ext cx="692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Berks</a:t>
            </a:r>
            <a:endParaRPr sz="15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8798548" y="3302687"/>
            <a:ext cx="1390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Westmoreland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541330" y="3178078"/>
            <a:ext cx="831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Juniata</a:t>
            </a:r>
            <a:endParaRPr sz="15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067896" y="3233357"/>
            <a:ext cx="908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Cambria</a:t>
            </a:r>
            <a:endParaRPr sz="15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9224642" y="3216264"/>
            <a:ext cx="609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Blair</a:t>
            </a:r>
            <a:endParaRPr sz="15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309610" y="3208751"/>
            <a:ext cx="1155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Huntingdon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0101855" y="3146953"/>
            <a:ext cx="768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Lehigh</a:t>
            </a:r>
            <a:endParaRPr sz="15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9479279" y="3135458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Mifflin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8539024" y="3135214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Beaver</a:t>
            </a:r>
            <a:endParaRPr sz="15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8958967" y="3142408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Indiana</a:t>
            </a:r>
            <a:endParaRPr sz="15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9904637" y="3130593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Schuylkill</a:t>
            </a:r>
            <a:endParaRPr sz="15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0175357" y="3101836"/>
            <a:ext cx="1295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Northampton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0085005" y="3045711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Carbon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8814280" y="3083747"/>
            <a:ext cx="10731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Armstrong</a:t>
            </a:r>
            <a:endParaRPr sz="15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8686458" y="3028280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Butler</a:t>
            </a:r>
            <a:endParaRPr sz="15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9626037" y="3014737"/>
            <a:ext cx="2603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Union</a:t>
            </a:r>
            <a:r>
              <a:rPr dirty="0" sz="150" spc="40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Montour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9610687" y="3107828"/>
            <a:ext cx="3149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Snyder</a:t>
            </a:r>
            <a:r>
              <a:rPr dirty="0" sz="150" spc="2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Northumberland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0207268" y="2992103"/>
            <a:ext cx="838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Monroe</a:t>
            </a:r>
            <a:endParaRPr sz="15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9368163" y="3029144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Centre</a:t>
            </a:r>
            <a:endParaRPr sz="15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9146633" y="2957542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Clearﬁeld</a:t>
            </a:r>
            <a:endParaRPr sz="15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9859740" y="2990187"/>
            <a:ext cx="99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Columbia</a:t>
            </a:r>
            <a:endParaRPr sz="150">
              <a:latin typeface="Arial"/>
              <a:cs typeface="Arial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8973917" y="2988346"/>
            <a:ext cx="990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Jefferson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9990486" y="2918679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Luzerne</a:t>
            </a:r>
            <a:endParaRPr sz="150">
              <a:latin typeface="Arial"/>
              <a:cs typeface="Arial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8835938" y="2943098"/>
            <a:ext cx="806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Clarion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419097" y="2898036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Clinton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8550492" y="2855135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Mercer</a:t>
            </a:r>
            <a:endParaRPr sz="15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9823723" y="2829683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Sullivan</a:t>
            </a:r>
            <a:endParaRPr sz="15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9600440" y="2848279"/>
            <a:ext cx="984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Lycoming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0329882" y="2872153"/>
            <a:ext cx="577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Pike</a:t>
            </a:r>
            <a:endParaRPr sz="150">
              <a:latin typeface="Arial"/>
              <a:cs typeface="Arial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9234064" y="2815709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Cameron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8725701" y="2845255"/>
            <a:ext cx="914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Venango</a:t>
            </a:r>
            <a:endParaRPr sz="15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8904248" y="2803086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Forest</a:t>
            </a:r>
            <a:endParaRPr sz="150">
              <a:latin typeface="Arial"/>
              <a:cs typeface="Arial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9108175" y="2828406"/>
            <a:ext cx="495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Elk</a:t>
            </a:r>
            <a:endParaRPr sz="150">
              <a:latin typeface="Arial"/>
              <a:cs typeface="Arial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10103467" y="2835243"/>
            <a:ext cx="1219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Lackawanna</a:t>
            </a:r>
            <a:endParaRPr sz="150">
              <a:latin typeface="Arial"/>
              <a:cs typeface="Arial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9989415" y="2797695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Wyoming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8579273" y="2728197"/>
            <a:ext cx="971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Crawford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8883517" y="2682816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endParaRPr sz="150">
              <a:latin typeface="Arial"/>
              <a:cs typeface="Arial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0034597" y="2672109"/>
            <a:ext cx="1308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Susquehanna</a:t>
            </a:r>
            <a:endParaRPr sz="150">
              <a:latin typeface="Arial"/>
              <a:cs typeface="Arial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0240823" y="2736405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9352112" y="2707835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Potter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9124035" y="2689109"/>
            <a:ext cx="914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Mc</a:t>
            </a:r>
            <a:r>
              <a:rPr dirty="0" sz="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Kean</a:t>
            </a:r>
            <a:endParaRPr sz="150">
              <a:latin typeface="Arial"/>
              <a:cs typeface="Arial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9592405" y="2685183"/>
            <a:ext cx="666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Tioga</a:t>
            </a:r>
            <a:endParaRPr sz="150">
              <a:latin typeface="Arial"/>
              <a:cs typeface="Arial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9802465" y="2704943"/>
            <a:ext cx="933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Bradford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8637313" y="2630767"/>
            <a:ext cx="558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Erie</a:t>
            </a:r>
            <a:endParaRPr sz="150">
              <a:latin typeface="Arial"/>
              <a:cs typeface="Arial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7780275" y="3977325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Lawrence</a:t>
            </a:r>
            <a:endParaRPr sz="150">
              <a:latin typeface="Arial"/>
              <a:cs typeface="Arial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7626827" y="3877473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Scioto</a:t>
            </a:r>
            <a:endParaRPr sz="150">
              <a:latin typeface="Arial"/>
              <a:cs typeface="Arial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7874348" y="3860962"/>
            <a:ext cx="692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Gallia</a:t>
            </a:r>
            <a:endParaRPr sz="150">
              <a:latin typeface="Arial"/>
              <a:cs typeface="Arial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7622833" y="3785134"/>
            <a:ext cx="577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Pike</a:t>
            </a:r>
            <a:endParaRPr sz="150">
              <a:latin typeface="Arial"/>
              <a:cs typeface="Arial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7942110" y="3776324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Meigs</a:t>
            </a:r>
            <a:endParaRPr sz="150">
              <a:latin typeface="Arial"/>
              <a:cs typeface="Arial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7760435" y="3818869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Jackson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7321095" y="3865545"/>
            <a:ext cx="2603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Brown</a:t>
            </a:r>
            <a:r>
              <a:rPr dirty="0" baseline="18518" sz="225" spc="71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Adams</a:t>
            </a:r>
            <a:endParaRPr sz="150">
              <a:latin typeface="Arial"/>
              <a:cs typeface="Arial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7233861" y="3783725"/>
            <a:ext cx="984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Clermont</a:t>
            </a:r>
            <a:endParaRPr sz="150">
              <a:latin typeface="Arial"/>
              <a:cs typeface="Arial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7093305" y="3734813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Hamilton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7428827" y="3741500"/>
            <a:ext cx="939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Highland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7809284" y="3708310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Vinton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7613041" y="3680961"/>
            <a:ext cx="622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Ross</a:t>
            </a:r>
            <a:endParaRPr sz="150">
              <a:latin typeface="Arial"/>
              <a:cs typeface="Arial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7981439" y="3700345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Athens</a:t>
            </a:r>
            <a:endParaRPr sz="150">
              <a:latin typeface="Arial"/>
              <a:cs typeface="Arial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7369642" y="3640426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Clinton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7235523" y="3645704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endParaRPr sz="150">
              <a:latin typeface="Arial"/>
              <a:cs typeface="Arial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7088784" y="3632781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Butler</a:t>
            </a:r>
            <a:endParaRPr sz="150">
              <a:latin typeface="Arial"/>
              <a:cs typeface="Arial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8135573" y="3620985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7803566" y="3617097"/>
            <a:ext cx="876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Hocking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7483491" y="3577690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Fayette</a:t>
            </a:r>
            <a:endParaRPr sz="150">
              <a:latin typeface="Arial"/>
              <a:cs typeface="Arial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8022907" y="3555863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Morgan</a:t>
            </a:r>
            <a:endParaRPr sz="150">
              <a:latin typeface="Arial"/>
              <a:cs typeface="Arial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7617673" y="3547599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Pickaway</a:t>
            </a:r>
            <a:endParaRPr sz="150">
              <a:latin typeface="Arial"/>
              <a:cs typeface="Arial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8283702" y="3516926"/>
            <a:ext cx="838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Monroe</a:t>
            </a:r>
            <a:endParaRPr sz="150">
              <a:latin typeface="Arial"/>
              <a:cs typeface="Arial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7051659" y="3518635"/>
            <a:ext cx="3873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Preble</a:t>
            </a:r>
            <a:r>
              <a:rPr dirty="0" baseline="18518" sz="225" spc="36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r>
              <a:rPr dirty="0" sz="150" spc="2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-37037" sz="225" spc="-15">
                <a:solidFill>
                  <a:srgbClr val="231F20"/>
                </a:solidFill>
                <a:latin typeface="Arial"/>
                <a:cs typeface="Arial"/>
              </a:rPr>
              <a:t>Greene</a:t>
            </a:r>
            <a:endParaRPr baseline="-37037" sz="225">
              <a:latin typeface="Arial"/>
              <a:cs typeface="Arial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7906008" y="3518635"/>
            <a:ext cx="660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Perry</a:t>
            </a:r>
            <a:endParaRPr sz="150">
              <a:latin typeface="Arial"/>
              <a:cs typeface="Arial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7763039" y="3513507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Fairﬁeld</a:t>
            </a:r>
            <a:endParaRPr sz="150">
              <a:latin typeface="Arial"/>
              <a:cs typeface="Arial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8154615" y="3503045"/>
            <a:ext cx="711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Noble</a:t>
            </a:r>
            <a:endParaRPr sz="150">
              <a:latin typeface="Arial"/>
              <a:cs typeface="Arial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7373460" y="3449493"/>
            <a:ext cx="660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Clark</a:t>
            </a:r>
            <a:endParaRPr sz="150">
              <a:latin typeface="Arial"/>
              <a:cs typeface="Arial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7490535" y="3476879"/>
            <a:ext cx="901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Madison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97" name="object 97" descr=""/>
          <p:cNvSpPr txBox="1"/>
          <p:nvPr/>
        </p:nvSpPr>
        <p:spPr>
          <a:xfrm>
            <a:off x="7636076" y="3406460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7964634" y="3417129"/>
            <a:ext cx="1143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Muskingum</a:t>
            </a:r>
            <a:endParaRPr sz="150">
              <a:latin typeface="Arial"/>
              <a:cs typeface="Arial"/>
            </a:endParaRPr>
          </a:p>
        </p:txBody>
      </p:sp>
      <p:sp>
        <p:nvSpPr>
          <p:cNvPr id="99" name="object 99" descr=""/>
          <p:cNvSpPr txBox="1"/>
          <p:nvPr/>
        </p:nvSpPr>
        <p:spPr>
          <a:xfrm>
            <a:off x="8304293" y="3406592"/>
            <a:ext cx="914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Belmont</a:t>
            </a:r>
            <a:endParaRPr sz="150">
              <a:latin typeface="Arial"/>
              <a:cs typeface="Arial"/>
            </a:endParaRPr>
          </a:p>
        </p:txBody>
      </p:sp>
      <p:sp>
        <p:nvSpPr>
          <p:cNvPr id="100" name="object 100" descr=""/>
          <p:cNvSpPr txBox="1"/>
          <p:nvPr/>
        </p:nvSpPr>
        <p:spPr>
          <a:xfrm>
            <a:off x="7227152" y="3386756"/>
            <a:ext cx="72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Miami</a:t>
            </a:r>
            <a:endParaRPr sz="150">
              <a:latin typeface="Arial"/>
              <a:cs typeface="Arial"/>
            </a:endParaRPr>
          </a:p>
        </p:txBody>
      </p:sp>
      <p:sp>
        <p:nvSpPr>
          <p:cNvPr id="101" name="object 101" descr=""/>
          <p:cNvSpPr txBox="1"/>
          <p:nvPr/>
        </p:nvSpPr>
        <p:spPr>
          <a:xfrm>
            <a:off x="8138130" y="3387959"/>
            <a:ext cx="984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Guernsey</a:t>
            </a:r>
            <a:endParaRPr sz="150">
              <a:latin typeface="Arial"/>
              <a:cs typeface="Arial"/>
            </a:endParaRPr>
          </a:p>
        </p:txBody>
      </p:sp>
      <p:sp>
        <p:nvSpPr>
          <p:cNvPr id="102" name="object 102" descr=""/>
          <p:cNvSpPr txBox="1"/>
          <p:nvPr/>
        </p:nvSpPr>
        <p:spPr>
          <a:xfrm>
            <a:off x="7363109" y="3365099"/>
            <a:ext cx="1123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Champaign</a:t>
            </a:r>
            <a:endParaRPr sz="150">
              <a:latin typeface="Arial"/>
              <a:cs typeface="Arial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7799955" y="3367109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Licking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7610885" y="3291750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Delaware</a:t>
            </a:r>
            <a:endParaRPr sz="150">
              <a:latin typeface="Arial"/>
              <a:cs typeface="Arial"/>
            </a:endParaRPr>
          </a:p>
        </p:txBody>
      </p:sp>
      <p:sp>
        <p:nvSpPr>
          <p:cNvPr id="105" name="object 105" descr=""/>
          <p:cNvSpPr txBox="1"/>
          <p:nvPr/>
        </p:nvSpPr>
        <p:spPr>
          <a:xfrm>
            <a:off x="7975672" y="3291750"/>
            <a:ext cx="1092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Coshocton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06" name="object 106" descr=""/>
          <p:cNvSpPr txBox="1"/>
          <p:nvPr/>
        </p:nvSpPr>
        <p:spPr>
          <a:xfrm>
            <a:off x="7221609" y="3286115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Shelby</a:t>
            </a:r>
            <a:endParaRPr sz="150">
              <a:latin typeface="Arial"/>
              <a:cs typeface="Arial"/>
            </a:endParaRPr>
          </a:p>
        </p:txBody>
      </p:sp>
      <p:sp>
        <p:nvSpPr>
          <p:cNvPr id="107" name="object 107" descr=""/>
          <p:cNvSpPr txBox="1"/>
          <p:nvPr/>
        </p:nvSpPr>
        <p:spPr>
          <a:xfrm>
            <a:off x="7505582" y="3266956"/>
            <a:ext cx="704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Union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08" name="object 108" descr=""/>
          <p:cNvSpPr txBox="1"/>
          <p:nvPr/>
        </p:nvSpPr>
        <p:spPr>
          <a:xfrm>
            <a:off x="7386064" y="3255028"/>
            <a:ext cx="717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Logan</a:t>
            </a:r>
            <a:endParaRPr sz="150">
              <a:latin typeface="Arial"/>
              <a:cs typeface="Arial"/>
            </a:endParaRPr>
          </a:p>
        </p:txBody>
      </p:sp>
      <p:sp>
        <p:nvSpPr>
          <p:cNvPr id="109" name="object 109" descr=""/>
          <p:cNvSpPr txBox="1"/>
          <p:nvPr/>
        </p:nvSpPr>
        <p:spPr>
          <a:xfrm>
            <a:off x="7838773" y="3246275"/>
            <a:ext cx="641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Knox</a:t>
            </a:r>
            <a:endParaRPr sz="150">
              <a:latin typeface="Arial"/>
              <a:cs typeface="Arial"/>
            </a:endParaRPr>
          </a:p>
        </p:txBody>
      </p:sp>
      <p:sp>
        <p:nvSpPr>
          <p:cNvPr id="110" name="object 110" descr=""/>
          <p:cNvSpPr txBox="1"/>
          <p:nvPr/>
        </p:nvSpPr>
        <p:spPr>
          <a:xfrm>
            <a:off x="8249022" y="3283091"/>
            <a:ext cx="2654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Harrison</a:t>
            </a:r>
            <a:r>
              <a:rPr dirty="0" sz="150" spc="22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Jefferson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111" name="object 111" descr=""/>
          <p:cNvSpPr txBox="1"/>
          <p:nvPr/>
        </p:nvSpPr>
        <p:spPr>
          <a:xfrm>
            <a:off x="7993260" y="3192348"/>
            <a:ext cx="251460" cy="6476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55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Holmes</a:t>
            </a:r>
            <a:endParaRPr sz="150">
              <a:latin typeface="Arial"/>
              <a:cs typeface="Arial"/>
            </a:endParaRPr>
          </a:p>
          <a:p>
            <a:pPr marL="147320">
              <a:lnSpc>
                <a:spcPts val="155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Tuscarawas</a:t>
            </a:r>
            <a:endParaRPr sz="150">
              <a:latin typeface="Arial"/>
              <a:cs typeface="Arial"/>
            </a:endParaRPr>
          </a:p>
        </p:txBody>
      </p:sp>
      <p:sp>
        <p:nvSpPr>
          <p:cNvPr id="112" name="object 112" descr=""/>
          <p:cNvSpPr txBox="1"/>
          <p:nvPr/>
        </p:nvSpPr>
        <p:spPr>
          <a:xfrm>
            <a:off x="7560182" y="3167103"/>
            <a:ext cx="787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Marion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13" name="object 113" descr=""/>
          <p:cNvSpPr txBox="1"/>
          <p:nvPr/>
        </p:nvSpPr>
        <p:spPr>
          <a:xfrm>
            <a:off x="7704829" y="3183238"/>
            <a:ext cx="844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Morrow</a:t>
            </a:r>
            <a:endParaRPr sz="150">
              <a:latin typeface="Arial"/>
              <a:cs typeface="Arial"/>
            </a:endParaRPr>
          </a:p>
        </p:txBody>
      </p:sp>
      <p:sp>
        <p:nvSpPr>
          <p:cNvPr id="114" name="object 114" descr=""/>
          <p:cNvSpPr txBox="1"/>
          <p:nvPr/>
        </p:nvSpPr>
        <p:spPr>
          <a:xfrm>
            <a:off x="7086052" y="3187126"/>
            <a:ext cx="2171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Mercer</a:t>
            </a:r>
            <a:r>
              <a:rPr dirty="0" sz="150" spc="40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Auglaize</a:t>
            </a:r>
            <a:endParaRPr sz="150">
              <a:latin typeface="Arial"/>
              <a:cs typeface="Arial"/>
            </a:endParaRPr>
          </a:p>
        </p:txBody>
      </p:sp>
      <p:sp>
        <p:nvSpPr>
          <p:cNvPr id="115" name="object 115" descr=""/>
          <p:cNvSpPr txBox="1"/>
          <p:nvPr/>
        </p:nvSpPr>
        <p:spPr>
          <a:xfrm>
            <a:off x="8286610" y="3169282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Carroll</a:t>
            </a:r>
            <a:endParaRPr sz="150">
              <a:latin typeface="Arial"/>
              <a:cs typeface="Arial"/>
            </a:endParaRPr>
          </a:p>
        </p:txBody>
      </p:sp>
      <p:sp>
        <p:nvSpPr>
          <p:cNvPr id="116" name="object 116" descr=""/>
          <p:cNvSpPr txBox="1"/>
          <p:nvPr/>
        </p:nvSpPr>
        <p:spPr>
          <a:xfrm>
            <a:off x="7410440" y="3140205"/>
            <a:ext cx="768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Hardin</a:t>
            </a:r>
            <a:endParaRPr sz="150">
              <a:latin typeface="Arial"/>
              <a:cs typeface="Arial"/>
            </a:endParaRPr>
          </a:p>
        </p:txBody>
      </p:sp>
      <p:sp>
        <p:nvSpPr>
          <p:cNvPr id="117" name="object 117" descr=""/>
          <p:cNvSpPr txBox="1"/>
          <p:nvPr/>
        </p:nvSpPr>
        <p:spPr>
          <a:xfrm>
            <a:off x="7281704" y="3100704"/>
            <a:ext cx="654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Allen</a:t>
            </a:r>
            <a:endParaRPr sz="150">
              <a:latin typeface="Arial"/>
              <a:cs typeface="Arial"/>
            </a:endParaRPr>
          </a:p>
        </p:txBody>
      </p:sp>
      <p:sp>
        <p:nvSpPr>
          <p:cNvPr id="118" name="object 118" descr=""/>
          <p:cNvSpPr txBox="1"/>
          <p:nvPr/>
        </p:nvSpPr>
        <p:spPr>
          <a:xfrm>
            <a:off x="8365602" y="3097267"/>
            <a:ext cx="1187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Columbiana</a:t>
            </a:r>
            <a:endParaRPr sz="150">
              <a:latin typeface="Arial"/>
              <a:cs typeface="Arial"/>
            </a:endParaRPr>
          </a:p>
        </p:txBody>
      </p:sp>
      <p:sp>
        <p:nvSpPr>
          <p:cNvPr id="119" name="object 119" descr=""/>
          <p:cNvSpPr txBox="1"/>
          <p:nvPr/>
        </p:nvSpPr>
        <p:spPr>
          <a:xfrm>
            <a:off x="8188720" y="3082616"/>
            <a:ext cx="673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Stark</a:t>
            </a:r>
            <a:endParaRPr sz="150">
              <a:latin typeface="Arial"/>
              <a:cs typeface="Arial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7086962" y="3071139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dirty="0" sz="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Wert</a:t>
            </a:r>
            <a:endParaRPr sz="150">
              <a:latin typeface="Arial"/>
              <a:cs typeface="Arial"/>
            </a:endParaRPr>
          </a:p>
        </p:txBody>
      </p:sp>
      <p:sp>
        <p:nvSpPr>
          <p:cNvPr id="121" name="object 121" descr=""/>
          <p:cNvSpPr txBox="1"/>
          <p:nvPr/>
        </p:nvSpPr>
        <p:spPr>
          <a:xfrm>
            <a:off x="8011038" y="3082146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122" name="object 122" descr=""/>
          <p:cNvSpPr txBox="1"/>
          <p:nvPr/>
        </p:nvSpPr>
        <p:spPr>
          <a:xfrm>
            <a:off x="7776026" y="3087743"/>
            <a:ext cx="933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Richland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123" name="object 123" descr=""/>
          <p:cNvSpPr txBox="1"/>
          <p:nvPr/>
        </p:nvSpPr>
        <p:spPr>
          <a:xfrm>
            <a:off x="7530024" y="3071496"/>
            <a:ext cx="219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Wyandot</a:t>
            </a:r>
            <a:r>
              <a:rPr dirty="0" sz="150" spc="2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Crawford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124" name="object 124" descr=""/>
          <p:cNvSpPr txBox="1"/>
          <p:nvPr/>
        </p:nvSpPr>
        <p:spPr>
          <a:xfrm>
            <a:off x="7881839" y="3063025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Ashland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125" name="object 125" descr=""/>
          <p:cNvSpPr txBox="1"/>
          <p:nvPr/>
        </p:nvSpPr>
        <p:spPr>
          <a:xfrm>
            <a:off x="8354611" y="3008238"/>
            <a:ext cx="2940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Mahoning</a:t>
            </a:r>
            <a:r>
              <a:rPr dirty="0" baseline="18518" sz="225" spc="49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Lawrence</a:t>
            </a:r>
            <a:endParaRPr sz="150">
              <a:latin typeface="Arial"/>
              <a:cs typeface="Arial"/>
            </a:endParaRPr>
          </a:p>
        </p:txBody>
      </p:sp>
      <p:sp>
        <p:nvSpPr>
          <p:cNvPr id="126" name="object 126" descr=""/>
          <p:cNvSpPr txBox="1"/>
          <p:nvPr/>
        </p:nvSpPr>
        <p:spPr>
          <a:xfrm>
            <a:off x="7256944" y="2992098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Putnam</a:t>
            </a:r>
            <a:endParaRPr sz="150">
              <a:latin typeface="Arial"/>
              <a:cs typeface="Arial"/>
            </a:endParaRPr>
          </a:p>
        </p:txBody>
      </p:sp>
      <p:sp>
        <p:nvSpPr>
          <p:cNvPr id="127" name="object 127" descr=""/>
          <p:cNvSpPr txBox="1"/>
          <p:nvPr/>
        </p:nvSpPr>
        <p:spPr>
          <a:xfrm>
            <a:off x="7407246" y="2992098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Hancock</a:t>
            </a:r>
            <a:endParaRPr sz="150">
              <a:latin typeface="Arial"/>
              <a:cs typeface="Arial"/>
            </a:endParaRPr>
          </a:p>
        </p:txBody>
      </p:sp>
      <p:sp>
        <p:nvSpPr>
          <p:cNvPr id="128" name="object 128" descr=""/>
          <p:cNvSpPr txBox="1"/>
          <p:nvPr/>
        </p:nvSpPr>
        <p:spPr>
          <a:xfrm>
            <a:off x="7088944" y="2968375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Paulding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129" name="object 129" descr=""/>
          <p:cNvSpPr txBox="1"/>
          <p:nvPr/>
        </p:nvSpPr>
        <p:spPr>
          <a:xfrm>
            <a:off x="7579975" y="2948877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Seneca</a:t>
            </a:r>
            <a:endParaRPr sz="150">
              <a:latin typeface="Arial"/>
              <a:cs typeface="Arial"/>
            </a:endParaRPr>
          </a:p>
        </p:txBody>
      </p:sp>
      <p:sp>
        <p:nvSpPr>
          <p:cNvPr id="130" name="object 130" descr=""/>
          <p:cNvSpPr txBox="1"/>
          <p:nvPr/>
        </p:nvSpPr>
        <p:spPr>
          <a:xfrm>
            <a:off x="7780451" y="2945176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Huron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31" name="object 131" descr=""/>
          <p:cNvSpPr txBox="1"/>
          <p:nvPr/>
        </p:nvSpPr>
        <p:spPr>
          <a:xfrm>
            <a:off x="7986917" y="2951845"/>
            <a:ext cx="3644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-37037" sz="225">
                <a:solidFill>
                  <a:srgbClr val="231F20"/>
                </a:solidFill>
                <a:latin typeface="Arial"/>
                <a:cs typeface="Arial"/>
              </a:rPr>
              <a:t>Medina</a:t>
            </a:r>
            <a:r>
              <a:rPr dirty="0" baseline="-37037" sz="225" spc="48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Summit</a:t>
            </a:r>
            <a:r>
              <a:rPr dirty="0" sz="150" spc="2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Portage</a:t>
            </a:r>
            <a:endParaRPr sz="150">
              <a:latin typeface="Arial"/>
              <a:cs typeface="Arial"/>
            </a:endParaRPr>
          </a:p>
        </p:txBody>
      </p:sp>
      <p:sp>
        <p:nvSpPr>
          <p:cNvPr id="132" name="object 132" descr=""/>
          <p:cNvSpPr txBox="1"/>
          <p:nvPr/>
        </p:nvSpPr>
        <p:spPr>
          <a:xfrm>
            <a:off x="7289835" y="2872391"/>
            <a:ext cx="711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Henry</a:t>
            </a:r>
            <a:endParaRPr sz="150">
              <a:latin typeface="Arial"/>
              <a:cs typeface="Arial"/>
            </a:endParaRPr>
          </a:p>
        </p:txBody>
      </p:sp>
      <p:sp>
        <p:nvSpPr>
          <p:cNvPr id="133" name="object 133" descr=""/>
          <p:cNvSpPr txBox="1"/>
          <p:nvPr/>
        </p:nvSpPr>
        <p:spPr>
          <a:xfrm>
            <a:off x="7759189" y="2858697"/>
            <a:ext cx="558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Erie</a:t>
            </a:r>
            <a:endParaRPr sz="150">
              <a:latin typeface="Arial"/>
              <a:cs typeface="Arial"/>
            </a:endParaRPr>
          </a:p>
        </p:txBody>
      </p:sp>
      <p:sp>
        <p:nvSpPr>
          <p:cNvPr id="134" name="object 134" descr=""/>
          <p:cNvSpPr txBox="1"/>
          <p:nvPr/>
        </p:nvSpPr>
        <p:spPr>
          <a:xfrm>
            <a:off x="7559911" y="2863018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Sandusky</a:t>
            </a:r>
            <a:endParaRPr sz="150">
              <a:latin typeface="Arial"/>
              <a:cs typeface="Arial"/>
            </a:endParaRPr>
          </a:p>
        </p:txBody>
      </p:sp>
      <p:sp>
        <p:nvSpPr>
          <p:cNvPr id="135" name="object 135" descr=""/>
          <p:cNvSpPr txBox="1"/>
          <p:nvPr/>
        </p:nvSpPr>
        <p:spPr>
          <a:xfrm>
            <a:off x="8385219" y="2869348"/>
            <a:ext cx="952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Trumbull</a:t>
            </a:r>
            <a:endParaRPr sz="150">
              <a:latin typeface="Arial"/>
              <a:cs typeface="Arial"/>
            </a:endParaRPr>
          </a:p>
        </p:txBody>
      </p:sp>
      <p:sp>
        <p:nvSpPr>
          <p:cNvPr id="136" name="object 136" descr=""/>
          <p:cNvSpPr txBox="1"/>
          <p:nvPr/>
        </p:nvSpPr>
        <p:spPr>
          <a:xfrm>
            <a:off x="7430616" y="2845230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Wood</a:t>
            </a:r>
            <a:endParaRPr sz="150">
              <a:latin typeface="Arial"/>
              <a:cs typeface="Arial"/>
            </a:endParaRPr>
          </a:p>
        </p:txBody>
      </p:sp>
      <p:sp>
        <p:nvSpPr>
          <p:cNvPr id="137" name="object 137" descr=""/>
          <p:cNvSpPr txBox="1"/>
          <p:nvPr/>
        </p:nvSpPr>
        <p:spPr>
          <a:xfrm>
            <a:off x="7569496" y="2787283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Ottawa</a:t>
            </a:r>
            <a:endParaRPr sz="150">
              <a:latin typeface="Arial"/>
              <a:cs typeface="Arial"/>
            </a:endParaRPr>
          </a:p>
        </p:txBody>
      </p:sp>
      <p:sp>
        <p:nvSpPr>
          <p:cNvPr id="138" name="object 138" descr=""/>
          <p:cNvSpPr txBox="1"/>
          <p:nvPr/>
        </p:nvSpPr>
        <p:spPr>
          <a:xfrm>
            <a:off x="8069504" y="2841661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Cuyahoga</a:t>
            </a:r>
            <a:endParaRPr sz="150">
              <a:latin typeface="Arial"/>
              <a:cs typeface="Arial"/>
            </a:endParaRPr>
          </a:p>
        </p:txBody>
      </p:sp>
      <p:sp>
        <p:nvSpPr>
          <p:cNvPr id="139" name="object 139" descr=""/>
          <p:cNvSpPr txBox="1"/>
          <p:nvPr/>
        </p:nvSpPr>
        <p:spPr>
          <a:xfrm>
            <a:off x="7100637" y="2798628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Williams</a:t>
            </a:r>
            <a:endParaRPr sz="150">
              <a:latin typeface="Arial"/>
              <a:cs typeface="Arial"/>
            </a:endParaRPr>
          </a:p>
        </p:txBody>
      </p:sp>
      <p:sp>
        <p:nvSpPr>
          <p:cNvPr id="140" name="object 140" descr=""/>
          <p:cNvSpPr txBox="1"/>
          <p:nvPr/>
        </p:nvSpPr>
        <p:spPr>
          <a:xfrm>
            <a:off x="8243048" y="2826428"/>
            <a:ext cx="831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Geauga</a:t>
            </a:r>
            <a:endParaRPr sz="150">
              <a:latin typeface="Arial"/>
              <a:cs typeface="Arial"/>
            </a:endParaRPr>
          </a:p>
        </p:txBody>
      </p:sp>
      <p:sp>
        <p:nvSpPr>
          <p:cNvPr id="141" name="object 141" descr=""/>
          <p:cNvSpPr txBox="1"/>
          <p:nvPr/>
        </p:nvSpPr>
        <p:spPr>
          <a:xfrm>
            <a:off x="7236256" y="2763165"/>
            <a:ext cx="2584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Fulton</a:t>
            </a:r>
            <a:r>
              <a:rPr dirty="0" sz="150" spc="24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Lucas</a:t>
            </a:r>
            <a:endParaRPr baseline="37037" sz="225">
              <a:latin typeface="Arial"/>
              <a:cs typeface="Arial"/>
            </a:endParaRPr>
          </a:p>
        </p:txBody>
      </p:sp>
      <p:sp>
        <p:nvSpPr>
          <p:cNvPr id="142" name="object 142" descr=""/>
          <p:cNvSpPr txBox="1"/>
          <p:nvPr/>
        </p:nvSpPr>
        <p:spPr>
          <a:xfrm>
            <a:off x="8241898" y="2728172"/>
            <a:ext cx="622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Lake</a:t>
            </a:r>
            <a:endParaRPr sz="150">
              <a:latin typeface="Arial"/>
              <a:cs typeface="Arial"/>
            </a:endParaRPr>
          </a:p>
        </p:txBody>
      </p:sp>
      <p:sp>
        <p:nvSpPr>
          <p:cNvPr id="143" name="object 143" descr=""/>
          <p:cNvSpPr txBox="1"/>
          <p:nvPr/>
        </p:nvSpPr>
        <p:spPr>
          <a:xfrm>
            <a:off x="8383813" y="2728547"/>
            <a:ext cx="1041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Ashtabula</a:t>
            </a:r>
            <a:endParaRPr sz="150">
              <a:latin typeface="Arial"/>
              <a:cs typeface="Arial"/>
            </a:endParaRPr>
          </a:p>
        </p:txBody>
      </p:sp>
      <p:sp>
        <p:nvSpPr>
          <p:cNvPr id="144" name="object 144" descr=""/>
          <p:cNvSpPr txBox="1"/>
          <p:nvPr/>
        </p:nvSpPr>
        <p:spPr>
          <a:xfrm>
            <a:off x="10661125" y="3216223"/>
            <a:ext cx="22415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Richmond</a:t>
            </a:r>
            <a:r>
              <a:rPr dirty="0" sz="150" spc="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(Staten</a:t>
            </a:r>
            <a:r>
              <a:rPr dirty="0" sz="15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Island)</a:t>
            </a:r>
            <a:endParaRPr sz="150">
              <a:latin typeface="Arial"/>
              <a:cs typeface="Arial"/>
            </a:endParaRPr>
          </a:p>
        </p:txBody>
      </p:sp>
      <p:sp>
        <p:nvSpPr>
          <p:cNvPr id="145" name="object 145" descr=""/>
          <p:cNvSpPr txBox="1"/>
          <p:nvPr/>
        </p:nvSpPr>
        <p:spPr>
          <a:xfrm>
            <a:off x="11004238" y="3072117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Suffolk</a:t>
            </a:r>
            <a:endParaRPr sz="150">
              <a:latin typeface="Arial"/>
              <a:cs typeface="Arial"/>
            </a:endParaRPr>
          </a:p>
        </p:txBody>
      </p:sp>
      <p:sp>
        <p:nvSpPr>
          <p:cNvPr id="146" name="object 146" descr=""/>
          <p:cNvSpPr txBox="1"/>
          <p:nvPr/>
        </p:nvSpPr>
        <p:spPr>
          <a:xfrm>
            <a:off x="10656123" y="2951829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Rockland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147" name="object 147" descr=""/>
          <p:cNvSpPr txBox="1"/>
          <p:nvPr/>
        </p:nvSpPr>
        <p:spPr>
          <a:xfrm>
            <a:off x="10733724" y="2918657"/>
            <a:ext cx="1238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Westchester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148" name="object 148" descr=""/>
          <p:cNvSpPr txBox="1"/>
          <p:nvPr/>
        </p:nvSpPr>
        <p:spPr>
          <a:xfrm>
            <a:off x="10750223" y="2841645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Putnam</a:t>
            </a:r>
            <a:endParaRPr sz="150">
              <a:latin typeface="Arial"/>
              <a:cs typeface="Arial"/>
            </a:endParaRPr>
          </a:p>
        </p:txBody>
      </p:sp>
      <p:sp>
        <p:nvSpPr>
          <p:cNvPr id="149" name="object 149" descr=""/>
          <p:cNvSpPr txBox="1"/>
          <p:nvPr/>
        </p:nvSpPr>
        <p:spPr>
          <a:xfrm>
            <a:off x="10605343" y="2862514"/>
            <a:ext cx="806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Orange</a:t>
            </a:r>
            <a:endParaRPr sz="150">
              <a:latin typeface="Arial"/>
              <a:cs typeface="Arial"/>
            </a:endParaRPr>
          </a:p>
        </p:txBody>
      </p:sp>
      <p:sp>
        <p:nvSpPr>
          <p:cNvPr id="150" name="object 150" descr=""/>
          <p:cNvSpPr txBox="1"/>
          <p:nvPr/>
        </p:nvSpPr>
        <p:spPr>
          <a:xfrm>
            <a:off x="10395308" y="2704902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Sullivan</a:t>
            </a:r>
            <a:endParaRPr sz="150">
              <a:latin typeface="Arial"/>
              <a:cs typeface="Arial"/>
            </a:endParaRPr>
          </a:p>
        </p:txBody>
      </p:sp>
      <p:sp>
        <p:nvSpPr>
          <p:cNvPr id="151" name="object 151" descr=""/>
          <p:cNvSpPr txBox="1"/>
          <p:nvPr/>
        </p:nvSpPr>
        <p:spPr>
          <a:xfrm>
            <a:off x="10744124" y="2699568"/>
            <a:ext cx="984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Dutchess</a:t>
            </a:r>
            <a:endParaRPr sz="150">
              <a:latin typeface="Arial"/>
              <a:cs typeface="Arial"/>
            </a:endParaRPr>
          </a:p>
        </p:txBody>
      </p:sp>
      <p:sp>
        <p:nvSpPr>
          <p:cNvPr id="152" name="object 152" descr=""/>
          <p:cNvSpPr txBox="1"/>
          <p:nvPr/>
        </p:nvSpPr>
        <p:spPr>
          <a:xfrm>
            <a:off x="10599018" y="2660273"/>
            <a:ext cx="72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Ulster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153" name="object 153" descr=""/>
          <p:cNvSpPr txBox="1"/>
          <p:nvPr/>
        </p:nvSpPr>
        <p:spPr>
          <a:xfrm>
            <a:off x="9707547" y="2523079"/>
            <a:ext cx="990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Chemung</a:t>
            </a:r>
            <a:endParaRPr sz="150">
              <a:latin typeface="Arial"/>
              <a:cs typeface="Arial"/>
            </a:endParaRPr>
          </a:p>
        </p:txBody>
      </p:sp>
      <p:sp>
        <p:nvSpPr>
          <p:cNvPr id="154" name="object 154" descr=""/>
          <p:cNvSpPr txBox="1"/>
          <p:nvPr/>
        </p:nvSpPr>
        <p:spPr>
          <a:xfrm>
            <a:off x="9891723" y="2526967"/>
            <a:ext cx="666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Tioga</a:t>
            </a:r>
            <a:endParaRPr sz="150">
              <a:latin typeface="Arial"/>
              <a:cs typeface="Arial"/>
            </a:endParaRPr>
          </a:p>
        </p:txBody>
      </p:sp>
      <p:sp>
        <p:nvSpPr>
          <p:cNvPr id="155" name="object 155" descr=""/>
          <p:cNvSpPr txBox="1"/>
          <p:nvPr/>
        </p:nvSpPr>
        <p:spPr>
          <a:xfrm>
            <a:off x="10062722" y="2564083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Broome</a:t>
            </a:r>
            <a:endParaRPr sz="150">
              <a:latin typeface="Arial"/>
              <a:cs typeface="Arial"/>
            </a:endParaRPr>
          </a:p>
        </p:txBody>
      </p:sp>
      <p:sp>
        <p:nvSpPr>
          <p:cNvPr id="156" name="object 156" descr=""/>
          <p:cNvSpPr txBox="1"/>
          <p:nvPr/>
        </p:nvSpPr>
        <p:spPr>
          <a:xfrm>
            <a:off x="10615679" y="2493476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Greene</a:t>
            </a:r>
            <a:endParaRPr sz="150">
              <a:latin typeface="Arial"/>
              <a:cs typeface="Arial"/>
            </a:endParaRPr>
          </a:p>
        </p:txBody>
      </p:sp>
      <p:sp>
        <p:nvSpPr>
          <p:cNvPr id="157" name="object 157" descr=""/>
          <p:cNvSpPr txBox="1"/>
          <p:nvPr/>
        </p:nvSpPr>
        <p:spPr>
          <a:xfrm>
            <a:off x="10785783" y="2501327"/>
            <a:ext cx="99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Columbia</a:t>
            </a:r>
            <a:endParaRPr sz="150">
              <a:latin typeface="Arial"/>
              <a:cs typeface="Arial"/>
            </a:endParaRPr>
          </a:p>
        </p:txBody>
      </p:sp>
      <p:sp>
        <p:nvSpPr>
          <p:cNvPr id="158" name="object 158" descr=""/>
          <p:cNvSpPr txBox="1"/>
          <p:nvPr/>
        </p:nvSpPr>
        <p:spPr>
          <a:xfrm>
            <a:off x="10357848" y="2546145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Delaware</a:t>
            </a:r>
            <a:endParaRPr sz="150">
              <a:latin typeface="Arial"/>
              <a:cs typeface="Arial"/>
            </a:endParaRPr>
          </a:p>
        </p:txBody>
      </p:sp>
      <p:sp>
        <p:nvSpPr>
          <p:cNvPr id="159" name="object 159" descr=""/>
          <p:cNvSpPr txBox="1"/>
          <p:nvPr/>
        </p:nvSpPr>
        <p:spPr>
          <a:xfrm>
            <a:off x="9293033" y="2509160"/>
            <a:ext cx="908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Allegany</a:t>
            </a:r>
            <a:endParaRPr sz="150">
              <a:latin typeface="Arial"/>
              <a:cs typeface="Arial"/>
            </a:endParaRPr>
          </a:p>
        </p:txBody>
      </p:sp>
      <p:sp>
        <p:nvSpPr>
          <p:cNvPr id="160" name="object 160" descr=""/>
          <p:cNvSpPr txBox="1"/>
          <p:nvPr/>
        </p:nvSpPr>
        <p:spPr>
          <a:xfrm>
            <a:off x="9086496" y="2509160"/>
            <a:ext cx="1187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Cattaraugus</a:t>
            </a:r>
            <a:endParaRPr sz="150">
              <a:latin typeface="Arial"/>
              <a:cs typeface="Arial"/>
            </a:endParaRPr>
          </a:p>
        </p:txBody>
      </p:sp>
      <p:sp>
        <p:nvSpPr>
          <p:cNvPr id="161" name="object 161" descr=""/>
          <p:cNvSpPr txBox="1"/>
          <p:nvPr/>
        </p:nvSpPr>
        <p:spPr>
          <a:xfrm>
            <a:off x="9688828" y="2445109"/>
            <a:ext cx="933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Schuyler</a:t>
            </a:r>
            <a:endParaRPr sz="150">
              <a:latin typeface="Arial"/>
              <a:cs typeface="Arial"/>
            </a:endParaRPr>
          </a:p>
        </p:txBody>
      </p:sp>
      <p:sp>
        <p:nvSpPr>
          <p:cNvPr id="162" name="object 162" descr=""/>
          <p:cNvSpPr txBox="1"/>
          <p:nvPr/>
        </p:nvSpPr>
        <p:spPr>
          <a:xfrm>
            <a:off x="8851780" y="2505291"/>
            <a:ext cx="12001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Chautauqua</a:t>
            </a:r>
            <a:endParaRPr sz="150">
              <a:latin typeface="Arial"/>
              <a:cs typeface="Arial"/>
            </a:endParaRPr>
          </a:p>
        </p:txBody>
      </p:sp>
      <p:sp>
        <p:nvSpPr>
          <p:cNvPr id="163" name="object 163" descr=""/>
          <p:cNvSpPr txBox="1"/>
          <p:nvPr/>
        </p:nvSpPr>
        <p:spPr>
          <a:xfrm>
            <a:off x="9520707" y="2503826"/>
            <a:ext cx="908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Steuben</a:t>
            </a:r>
            <a:endParaRPr sz="150">
              <a:latin typeface="Arial"/>
              <a:cs typeface="Arial"/>
            </a:endParaRPr>
          </a:p>
        </p:txBody>
      </p:sp>
      <p:sp>
        <p:nvSpPr>
          <p:cNvPr id="164" name="object 164" descr=""/>
          <p:cNvSpPr txBox="1"/>
          <p:nvPr/>
        </p:nvSpPr>
        <p:spPr>
          <a:xfrm>
            <a:off x="9821456" y="2423846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Tompkins</a:t>
            </a:r>
            <a:endParaRPr sz="150">
              <a:latin typeface="Arial"/>
              <a:cs typeface="Arial"/>
            </a:endParaRPr>
          </a:p>
        </p:txBody>
      </p:sp>
      <p:sp>
        <p:nvSpPr>
          <p:cNvPr id="165" name="object 165" descr=""/>
          <p:cNvSpPr txBox="1"/>
          <p:nvPr/>
        </p:nvSpPr>
        <p:spPr>
          <a:xfrm>
            <a:off x="9660809" y="2368773"/>
            <a:ext cx="666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Yates</a:t>
            </a:r>
            <a:endParaRPr sz="150">
              <a:latin typeface="Arial"/>
              <a:cs typeface="Arial"/>
            </a:endParaRPr>
          </a:p>
        </p:txBody>
      </p:sp>
      <p:sp>
        <p:nvSpPr>
          <p:cNvPr id="166" name="object 166" descr=""/>
          <p:cNvSpPr txBox="1"/>
          <p:nvPr/>
        </p:nvSpPr>
        <p:spPr>
          <a:xfrm>
            <a:off x="9944801" y="2401606"/>
            <a:ext cx="2901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Cortland</a:t>
            </a:r>
            <a:r>
              <a:rPr dirty="0" sz="150" spc="3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Chenango</a:t>
            </a:r>
            <a:endParaRPr sz="150">
              <a:latin typeface="Arial"/>
              <a:cs typeface="Arial"/>
            </a:endParaRPr>
          </a:p>
        </p:txBody>
      </p:sp>
      <p:sp>
        <p:nvSpPr>
          <p:cNvPr id="167" name="object 167" descr=""/>
          <p:cNvSpPr txBox="1"/>
          <p:nvPr/>
        </p:nvSpPr>
        <p:spPr>
          <a:xfrm>
            <a:off x="10678472" y="2345406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Albany</a:t>
            </a:r>
            <a:endParaRPr sz="150">
              <a:latin typeface="Arial"/>
              <a:cs typeface="Arial"/>
            </a:endParaRPr>
          </a:p>
        </p:txBody>
      </p:sp>
      <p:sp>
        <p:nvSpPr>
          <p:cNvPr id="168" name="object 168" descr=""/>
          <p:cNvSpPr txBox="1"/>
          <p:nvPr/>
        </p:nvSpPr>
        <p:spPr>
          <a:xfrm>
            <a:off x="10506643" y="2365937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Schoharie</a:t>
            </a:r>
            <a:endParaRPr sz="150">
              <a:latin typeface="Arial"/>
              <a:cs typeface="Arial"/>
            </a:endParaRPr>
          </a:p>
        </p:txBody>
      </p:sp>
      <p:sp>
        <p:nvSpPr>
          <p:cNvPr id="169" name="object 169" descr=""/>
          <p:cNvSpPr txBox="1"/>
          <p:nvPr/>
        </p:nvSpPr>
        <p:spPr>
          <a:xfrm>
            <a:off x="10296655" y="2358386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Otsego</a:t>
            </a:r>
            <a:endParaRPr sz="150">
              <a:latin typeface="Arial"/>
              <a:cs typeface="Arial"/>
            </a:endParaRPr>
          </a:p>
        </p:txBody>
      </p:sp>
      <p:sp>
        <p:nvSpPr>
          <p:cNvPr id="170" name="object 170" descr=""/>
          <p:cNvSpPr txBox="1"/>
          <p:nvPr/>
        </p:nvSpPr>
        <p:spPr>
          <a:xfrm>
            <a:off x="10625327" y="2282670"/>
            <a:ext cx="1257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Schenectady</a:t>
            </a:r>
            <a:endParaRPr sz="150">
              <a:latin typeface="Arial"/>
              <a:cs typeface="Arial"/>
            </a:endParaRPr>
          </a:p>
        </p:txBody>
      </p:sp>
      <p:sp>
        <p:nvSpPr>
          <p:cNvPr id="171" name="object 171" descr=""/>
          <p:cNvSpPr txBox="1"/>
          <p:nvPr/>
        </p:nvSpPr>
        <p:spPr>
          <a:xfrm>
            <a:off x="10820588" y="2323430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Rensselaer</a:t>
            </a:r>
            <a:endParaRPr sz="150">
              <a:latin typeface="Arial"/>
              <a:cs typeface="Arial"/>
            </a:endParaRPr>
          </a:p>
        </p:txBody>
      </p:sp>
      <p:sp>
        <p:nvSpPr>
          <p:cNvPr id="172" name="object 172" descr=""/>
          <p:cNvSpPr txBox="1"/>
          <p:nvPr/>
        </p:nvSpPr>
        <p:spPr>
          <a:xfrm>
            <a:off x="9247747" y="2320274"/>
            <a:ext cx="24637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Wyoming</a:t>
            </a:r>
            <a:r>
              <a:rPr dirty="0" sz="150" spc="3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Livingston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73" name="object 173" descr=""/>
          <p:cNvSpPr txBox="1"/>
          <p:nvPr/>
        </p:nvSpPr>
        <p:spPr>
          <a:xfrm>
            <a:off x="9710679" y="2267174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Seneca</a:t>
            </a:r>
            <a:endParaRPr sz="150">
              <a:latin typeface="Arial"/>
              <a:cs typeface="Arial"/>
            </a:endParaRPr>
          </a:p>
        </p:txBody>
      </p:sp>
      <p:sp>
        <p:nvSpPr>
          <p:cNvPr id="174" name="object 174" descr=""/>
          <p:cNvSpPr txBox="1"/>
          <p:nvPr/>
        </p:nvSpPr>
        <p:spPr>
          <a:xfrm>
            <a:off x="9601771" y="2251151"/>
            <a:ext cx="831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Ontario</a:t>
            </a:r>
            <a:endParaRPr sz="150">
              <a:latin typeface="Arial"/>
              <a:cs typeface="Arial"/>
            </a:endParaRPr>
          </a:p>
        </p:txBody>
      </p:sp>
      <p:sp>
        <p:nvSpPr>
          <p:cNvPr id="175" name="object 175" descr=""/>
          <p:cNvSpPr txBox="1"/>
          <p:nvPr/>
        </p:nvSpPr>
        <p:spPr>
          <a:xfrm>
            <a:off x="10483834" y="2244164"/>
            <a:ext cx="1225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endParaRPr sz="150">
              <a:latin typeface="Arial"/>
              <a:cs typeface="Arial"/>
            </a:endParaRPr>
          </a:p>
        </p:txBody>
      </p:sp>
      <p:sp>
        <p:nvSpPr>
          <p:cNvPr id="176" name="object 176" descr=""/>
          <p:cNvSpPr txBox="1"/>
          <p:nvPr/>
        </p:nvSpPr>
        <p:spPr>
          <a:xfrm>
            <a:off x="9096016" y="2338682"/>
            <a:ext cx="558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Erie</a:t>
            </a:r>
            <a:endParaRPr sz="150">
              <a:latin typeface="Arial"/>
              <a:cs typeface="Arial"/>
            </a:endParaRPr>
          </a:p>
        </p:txBody>
      </p:sp>
      <p:sp>
        <p:nvSpPr>
          <p:cNvPr id="177" name="object 177" descr=""/>
          <p:cNvSpPr txBox="1"/>
          <p:nvPr/>
        </p:nvSpPr>
        <p:spPr>
          <a:xfrm>
            <a:off x="9253897" y="2202427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Genesee</a:t>
            </a:r>
            <a:endParaRPr sz="150">
              <a:latin typeface="Arial"/>
              <a:cs typeface="Arial"/>
            </a:endParaRPr>
          </a:p>
        </p:txBody>
      </p:sp>
      <p:sp>
        <p:nvSpPr>
          <p:cNvPr id="178" name="object 178" descr=""/>
          <p:cNvSpPr txBox="1"/>
          <p:nvPr/>
        </p:nvSpPr>
        <p:spPr>
          <a:xfrm>
            <a:off x="10089765" y="2231466"/>
            <a:ext cx="901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Madison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79" name="object 179" descr=""/>
          <p:cNvSpPr txBox="1"/>
          <p:nvPr/>
        </p:nvSpPr>
        <p:spPr>
          <a:xfrm>
            <a:off x="9925063" y="2191533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Onondaga</a:t>
            </a:r>
            <a:endParaRPr sz="150">
              <a:latin typeface="Arial"/>
              <a:cs typeface="Arial"/>
            </a:endParaRPr>
          </a:p>
        </p:txBody>
      </p:sp>
      <p:sp>
        <p:nvSpPr>
          <p:cNvPr id="180" name="object 180" descr=""/>
          <p:cNvSpPr txBox="1"/>
          <p:nvPr/>
        </p:nvSpPr>
        <p:spPr>
          <a:xfrm>
            <a:off x="10529614" y="2158474"/>
            <a:ext cx="755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Fulton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81" name="object 181" descr=""/>
          <p:cNvSpPr txBox="1"/>
          <p:nvPr/>
        </p:nvSpPr>
        <p:spPr>
          <a:xfrm>
            <a:off x="9628575" y="2134112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182" name="object 182" descr=""/>
          <p:cNvSpPr txBox="1"/>
          <p:nvPr/>
        </p:nvSpPr>
        <p:spPr>
          <a:xfrm>
            <a:off x="9071513" y="2117583"/>
            <a:ext cx="838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Niagara</a:t>
            </a:r>
            <a:endParaRPr sz="150">
              <a:latin typeface="Arial"/>
              <a:cs typeface="Arial"/>
            </a:endParaRPr>
          </a:p>
        </p:txBody>
      </p:sp>
      <p:sp>
        <p:nvSpPr>
          <p:cNvPr id="183" name="object 183" descr=""/>
          <p:cNvSpPr txBox="1"/>
          <p:nvPr/>
        </p:nvSpPr>
        <p:spPr>
          <a:xfrm>
            <a:off x="9252733" y="2104603"/>
            <a:ext cx="213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Orleans</a:t>
            </a:r>
            <a:r>
              <a:rPr dirty="0" sz="150" spc="3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Monroe</a:t>
            </a:r>
            <a:endParaRPr sz="150">
              <a:latin typeface="Arial"/>
              <a:cs typeface="Arial"/>
            </a:endParaRPr>
          </a:p>
        </p:txBody>
      </p:sp>
      <p:sp>
        <p:nvSpPr>
          <p:cNvPr id="184" name="object 184" descr=""/>
          <p:cNvSpPr txBox="1"/>
          <p:nvPr/>
        </p:nvSpPr>
        <p:spPr>
          <a:xfrm>
            <a:off x="10716011" y="2167077"/>
            <a:ext cx="933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Saratoga</a:t>
            </a:r>
            <a:endParaRPr sz="150">
              <a:latin typeface="Arial"/>
              <a:cs typeface="Arial"/>
            </a:endParaRPr>
          </a:p>
        </p:txBody>
      </p:sp>
      <p:sp>
        <p:nvSpPr>
          <p:cNvPr id="185" name="object 185" descr=""/>
          <p:cNvSpPr txBox="1"/>
          <p:nvPr/>
        </p:nvSpPr>
        <p:spPr>
          <a:xfrm>
            <a:off x="9802223" y="2233476"/>
            <a:ext cx="806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Cayuga</a:t>
            </a:r>
            <a:endParaRPr sz="150">
              <a:latin typeface="Arial"/>
              <a:cs typeface="Arial"/>
            </a:endParaRPr>
          </a:p>
        </p:txBody>
      </p:sp>
      <p:sp>
        <p:nvSpPr>
          <p:cNvPr id="186" name="object 186" descr=""/>
          <p:cNvSpPr txBox="1"/>
          <p:nvPr/>
        </p:nvSpPr>
        <p:spPr>
          <a:xfrm>
            <a:off x="10155031" y="2088638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Oneida</a:t>
            </a:r>
            <a:endParaRPr sz="150">
              <a:latin typeface="Arial"/>
              <a:cs typeface="Arial"/>
            </a:endParaRPr>
          </a:p>
        </p:txBody>
      </p:sp>
      <p:sp>
        <p:nvSpPr>
          <p:cNvPr id="187" name="object 187" descr=""/>
          <p:cNvSpPr txBox="1"/>
          <p:nvPr/>
        </p:nvSpPr>
        <p:spPr>
          <a:xfrm>
            <a:off x="9949643" y="2029488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Oswego</a:t>
            </a:r>
            <a:endParaRPr sz="150">
              <a:latin typeface="Arial"/>
              <a:cs typeface="Arial"/>
            </a:endParaRPr>
          </a:p>
        </p:txBody>
      </p:sp>
      <p:sp>
        <p:nvSpPr>
          <p:cNvPr id="188" name="object 188" descr=""/>
          <p:cNvSpPr txBox="1"/>
          <p:nvPr/>
        </p:nvSpPr>
        <p:spPr>
          <a:xfrm>
            <a:off x="10702862" y="1962826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endParaRPr sz="150">
              <a:latin typeface="Arial"/>
              <a:cs typeface="Arial"/>
            </a:endParaRPr>
          </a:p>
        </p:txBody>
      </p:sp>
      <p:sp>
        <p:nvSpPr>
          <p:cNvPr id="189" name="object 189" descr=""/>
          <p:cNvSpPr txBox="1"/>
          <p:nvPr/>
        </p:nvSpPr>
        <p:spPr>
          <a:xfrm>
            <a:off x="10853573" y="2081857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90" name="object 190" descr=""/>
          <p:cNvSpPr txBox="1"/>
          <p:nvPr/>
        </p:nvSpPr>
        <p:spPr>
          <a:xfrm>
            <a:off x="10337723" y="1918385"/>
            <a:ext cx="2451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Herkimer</a:t>
            </a:r>
            <a:r>
              <a:rPr dirty="0" sz="150" spc="43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Hamilton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91" name="object 191" descr=""/>
          <p:cNvSpPr txBox="1"/>
          <p:nvPr/>
        </p:nvSpPr>
        <p:spPr>
          <a:xfrm>
            <a:off x="10203000" y="1888463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Lewis</a:t>
            </a:r>
            <a:endParaRPr sz="150">
              <a:latin typeface="Arial"/>
              <a:cs typeface="Arial"/>
            </a:endParaRPr>
          </a:p>
        </p:txBody>
      </p:sp>
      <p:sp>
        <p:nvSpPr>
          <p:cNvPr id="192" name="object 192" descr=""/>
          <p:cNvSpPr txBox="1"/>
          <p:nvPr/>
        </p:nvSpPr>
        <p:spPr>
          <a:xfrm>
            <a:off x="10046540" y="1740806"/>
            <a:ext cx="99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Jefferson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93" name="object 193" descr=""/>
          <p:cNvSpPr txBox="1"/>
          <p:nvPr/>
        </p:nvSpPr>
        <p:spPr>
          <a:xfrm>
            <a:off x="10733004" y="1755288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194" name="object 194" descr=""/>
          <p:cNvSpPr txBox="1"/>
          <p:nvPr/>
        </p:nvSpPr>
        <p:spPr>
          <a:xfrm>
            <a:off x="10563173" y="1513358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195" name="object 195" descr=""/>
          <p:cNvSpPr txBox="1"/>
          <p:nvPr/>
        </p:nvSpPr>
        <p:spPr>
          <a:xfrm>
            <a:off x="10300041" y="1587590"/>
            <a:ext cx="1460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Saint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Lawrence</a:t>
            </a:r>
            <a:endParaRPr sz="150">
              <a:latin typeface="Arial"/>
              <a:cs typeface="Arial"/>
            </a:endParaRPr>
          </a:p>
        </p:txBody>
      </p:sp>
      <p:sp>
        <p:nvSpPr>
          <p:cNvPr id="196" name="object 196" descr=""/>
          <p:cNvSpPr txBox="1"/>
          <p:nvPr/>
        </p:nvSpPr>
        <p:spPr>
          <a:xfrm>
            <a:off x="10767380" y="1479247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Clinton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197" name="object 197" descr=""/>
          <p:cNvSpPr txBox="1"/>
          <p:nvPr/>
        </p:nvSpPr>
        <p:spPr>
          <a:xfrm>
            <a:off x="10402739" y="3720818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Cape</a:t>
            </a:r>
            <a:r>
              <a:rPr dirty="0" sz="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May</a:t>
            </a:r>
            <a:endParaRPr sz="150">
              <a:latin typeface="Arial"/>
              <a:cs typeface="Arial"/>
            </a:endParaRPr>
          </a:p>
        </p:txBody>
      </p:sp>
      <p:sp>
        <p:nvSpPr>
          <p:cNvPr id="198" name="object 198" descr=""/>
          <p:cNvSpPr txBox="1"/>
          <p:nvPr/>
        </p:nvSpPr>
        <p:spPr>
          <a:xfrm>
            <a:off x="10275995" y="3670046"/>
            <a:ext cx="1212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Cumberland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199" name="object 199" descr=""/>
          <p:cNvSpPr txBox="1"/>
          <p:nvPr/>
        </p:nvSpPr>
        <p:spPr>
          <a:xfrm>
            <a:off x="10425745" y="3600153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Atlantic</a:t>
            </a:r>
            <a:endParaRPr sz="150">
              <a:latin typeface="Arial"/>
              <a:cs typeface="Arial"/>
            </a:endParaRPr>
          </a:p>
        </p:txBody>
      </p:sp>
      <p:sp>
        <p:nvSpPr>
          <p:cNvPr id="200" name="object 200" descr=""/>
          <p:cNvSpPr txBox="1"/>
          <p:nvPr/>
        </p:nvSpPr>
        <p:spPr>
          <a:xfrm>
            <a:off x="10251135" y="3503832"/>
            <a:ext cx="11048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Gloucester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201" name="object 201" descr=""/>
          <p:cNvSpPr txBox="1"/>
          <p:nvPr/>
        </p:nvSpPr>
        <p:spPr>
          <a:xfrm>
            <a:off x="10366950" y="3518614"/>
            <a:ext cx="901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Camden</a:t>
            </a:r>
            <a:endParaRPr sz="150">
              <a:latin typeface="Arial"/>
              <a:cs typeface="Arial"/>
            </a:endParaRPr>
          </a:p>
        </p:txBody>
      </p:sp>
      <p:sp>
        <p:nvSpPr>
          <p:cNvPr id="202" name="object 202" descr=""/>
          <p:cNvSpPr txBox="1"/>
          <p:nvPr/>
        </p:nvSpPr>
        <p:spPr>
          <a:xfrm>
            <a:off x="10575385" y="3428266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Ocean</a:t>
            </a:r>
            <a:endParaRPr sz="150">
              <a:latin typeface="Arial"/>
              <a:cs typeface="Arial"/>
            </a:endParaRPr>
          </a:p>
        </p:txBody>
      </p:sp>
      <p:sp>
        <p:nvSpPr>
          <p:cNvPr id="203" name="object 203" descr=""/>
          <p:cNvSpPr txBox="1"/>
          <p:nvPr/>
        </p:nvSpPr>
        <p:spPr>
          <a:xfrm>
            <a:off x="10452634" y="3479338"/>
            <a:ext cx="1060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Burlington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04" name="object 204" descr=""/>
          <p:cNvSpPr txBox="1"/>
          <p:nvPr/>
        </p:nvSpPr>
        <p:spPr>
          <a:xfrm>
            <a:off x="10424978" y="3293119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Mercer</a:t>
            </a:r>
            <a:endParaRPr sz="150">
              <a:latin typeface="Arial"/>
              <a:cs typeface="Arial"/>
            </a:endParaRPr>
          </a:p>
        </p:txBody>
      </p:sp>
      <p:sp>
        <p:nvSpPr>
          <p:cNvPr id="205" name="object 205" descr=""/>
          <p:cNvSpPr txBox="1"/>
          <p:nvPr/>
        </p:nvSpPr>
        <p:spPr>
          <a:xfrm>
            <a:off x="10601219" y="3313631"/>
            <a:ext cx="1098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Monmouth</a:t>
            </a:r>
            <a:endParaRPr sz="150">
              <a:latin typeface="Arial"/>
              <a:cs typeface="Arial"/>
            </a:endParaRPr>
          </a:p>
        </p:txBody>
      </p:sp>
      <p:sp>
        <p:nvSpPr>
          <p:cNvPr id="206" name="object 206" descr=""/>
          <p:cNvSpPr txBox="1"/>
          <p:nvPr/>
        </p:nvSpPr>
        <p:spPr>
          <a:xfrm>
            <a:off x="10521047" y="3256210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Middlesex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207" name="object 207" descr=""/>
          <p:cNvSpPr txBox="1"/>
          <p:nvPr/>
        </p:nvSpPr>
        <p:spPr>
          <a:xfrm>
            <a:off x="10577493" y="3145876"/>
            <a:ext cx="1955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Union</a:t>
            </a:r>
            <a:r>
              <a:rPr dirty="0" sz="150" spc="48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Kings</a:t>
            </a:r>
            <a:endParaRPr sz="150">
              <a:latin typeface="Arial"/>
              <a:cs typeface="Arial"/>
            </a:endParaRPr>
          </a:p>
        </p:txBody>
      </p:sp>
      <p:sp>
        <p:nvSpPr>
          <p:cNvPr id="208" name="object 208" descr=""/>
          <p:cNvSpPr txBox="1"/>
          <p:nvPr/>
        </p:nvSpPr>
        <p:spPr>
          <a:xfrm>
            <a:off x="10451531" y="3210754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Somerset</a:t>
            </a:r>
            <a:endParaRPr sz="150">
              <a:latin typeface="Arial"/>
              <a:cs typeface="Arial"/>
            </a:endParaRPr>
          </a:p>
        </p:txBody>
      </p:sp>
      <p:sp>
        <p:nvSpPr>
          <p:cNvPr id="209" name="object 209" descr=""/>
          <p:cNvSpPr txBox="1"/>
          <p:nvPr/>
        </p:nvSpPr>
        <p:spPr>
          <a:xfrm>
            <a:off x="10349074" y="3171215"/>
            <a:ext cx="1085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Hunterdon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10" name="object 210" descr=""/>
          <p:cNvSpPr txBox="1"/>
          <p:nvPr/>
        </p:nvSpPr>
        <p:spPr>
          <a:xfrm>
            <a:off x="10612199" y="3118981"/>
            <a:ext cx="3206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Hudson</a:t>
            </a:r>
            <a:r>
              <a:rPr dirty="0" baseline="37037" sz="225" spc="17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Queens</a:t>
            </a:r>
            <a:r>
              <a:rPr dirty="0" sz="15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Nassau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211" name="object 211" descr=""/>
          <p:cNvSpPr txBox="1"/>
          <p:nvPr/>
        </p:nvSpPr>
        <p:spPr>
          <a:xfrm>
            <a:off x="10353724" y="3043770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endParaRPr sz="150">
              <a:latin typeface="Arial"/>
              <a:cs typeface="Arial"/>
            </a:endParaRPr>
          </a:p>
        </p:txBody>
      </p:sp>
      <p:sp>
        <p:nvSpPr>
          <p:cNvPr id="212" name="object 212" descr=""/>
          <p:cNvSpPr txBox="1"/>
          <p:nvPr/>
        </p:nvSpPr>
        <p:spPr>
          <a:xfrm>
            <a:off x="10651897" y="3009941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Bergen</a:t>
            </a:r>
            <a:endParaRPr sz="150">
              <a:latin typeface="Arial"/>
              <a:cs typeface="Arial"/>
            </a:endParaRPr>
          </a:p>
        </p:txBody>
      </p:sp>
      <p:sp>
        <p:nvSpPr>
          <p:cNvPr id="213" name="object 213" descr=""/>
          <p:cNvSpPr txBox="1"/>
          <p:nvPr/>
        </p:nvSpPr>
        <p:spPr>
          <a:xfrm>
            <a:off x="10555795" y="2979042"/>
            <a:ext cx="838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Passaic</a:t>
            </a:r>
            <a:endParaRPr sz="150">
              <a:latin typeface="Arial"/>
              <a:cs typeface="Arial"/>
            </a:endParaRPr>
          </a:p>
        </p:txBody>
      </p:sp>
      <p:sp>
        <p:nvSpPr>
          <p:cNvPr id="214" name="object 214" descr=""/>
          <p:cNvSpPr txBox="1"/>
          <p:nvPr/>
        </p:nvSpPr>
        <p:spPr>
          <a:xfrm>
            <a:off x="10442219" y="2931652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215" name="object 215" descr=""/>
          <p:cNvSpPr txBox="1"/>
          <p:nvPr/>
        </p:nvSpPr>
        <p:spPr>
          <a:xfrm>
            <a:off x="9360341" y="5707240"/>
            <a:ext cx="86360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 indent="13970">
              <a:lnSpc>
                <a:spcPts val="150"/>
              </a:lnSpc>
              <a:spcBef>
                <a:spcPts val="12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30">
                <a:solidFill>
                  <a:srgbClr val="231F20"/>
                </a:solidFill>
                <a:latin typeface="Arial"/>
                <a:cs typeface="Arial"/>
              </a:rPr>
              <a:t>Hanover</a:t>
            </a:r>
            <a:endParaRPr sz="150">
              <a:latin typeface="Arial"/>
              <a:cs typeface="Arial"/>
            </a:endParaRPr>
          </a:p>
        </p:txBody>
      </p:sp>
      <p:sp>
        <p:nvSpPr>
          <p:cNvPr id="216" name="object 216" descr=""/>
          <p:cNvSpPr txBox="1"/>
          <p:nvPr/>
        </p:nvSpPr>
        <p:spPr>
          <a:xfrm>
            <a:off x="9227153" y="5817704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Brunswick</a:t>
            </a:r>
            <a:endParaRPr sz="150">
              <a:latin typeface="Arial"/>
              <a:cs typeface="Arial"/>
            </a:endParaRPr>
          </a:p>
        </p:txBody>
      </p:sp>
      <p:sp>
        <p:nvSpPr>
          <p:cNvPr id="217" name="object 217" descr=""/>
          <p:cNvSpPr txBox="1"/>
          <p:nvPr/>
        </p:nvSpPr>
        <p:spPr>
          <a:xfrm>
            <a:off x="9073974" y="5731414"/>
            <a:ext cx="99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Columbus</a:t>
            </a:r>
            <a:endParaRPr sz="150">
              <a:latin typeface="Arial"/>
              <a:cs typeface="Arial"/>
            </a:endParaRPr>
          </a:p>
        </p:txBody>
      </p:sp>
      <p:sp>
        <p:nvSpPr>
          <p:cNvPr id="218" name="object 218" descr=""/>
          <p:cNvSpPr txBox="1"/>
          <p:nvPr/>
        </p:nvSpPr>
        <p:spPr>
          <a:xfrm>
            <a:off x="9342129" y="5618131"/>
            <a:ext cx="768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Pender</a:t>
            </a:r>
            <a:endParaRPr sz="150">
              <a:latin typeface="Arial"/>
              <a:cs typeface="Arial"/>
            </a:endParaRPr>
          </a:p>
        </p:txBody>
      </p:sp>
      <p:sp>
        <p:nvSpPr>
          <p:cNvPr id="219" name="object 219" descr=""/>
          <p:cNvSpPr txBox="1"/>
          <p:nvPr/>
        </p:nvSpPr>
        <p:spPr>
          <a:xfrm>
            <a:off x="9132089" y="5554530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Bladen</a:t>
            </a:r>
            <a:endParaRPr sz="150">
              <a:latin typeface="Arial"/>
              <a:cs typeface="Arial"/>
            </a:endParaRPr>
          </a:p>
        </p:txBody>
      </p:sp>
      <p:sp>
        <p:nvSpPr>
          <p:cNvPr id="220" name="object 220" descr=""/>
          <p:cNvSpPr txBox="1"/>
          <p:nvPr/>
        </p:nvSpPr>
        <p:spPr>
          <a:xfrm>
            <a:off x="8942936" y="5566758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Robeson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21" name="object 221" descr=""/>
          <p:cNvSpPr txBox="1"/>
          <p:nvPr/>
        </p:nvSpPr>
        <p:spPr>
          <a:xfrm>
            <a:off x="9488420" y="5510220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Onslow</a:t>
            </a:r>
            <a:endParaRPr sz="150">
              <a:latin typeface="Arial"/>
              <a:cs typeface="Arial"/>
            </a:endParaRPr>
          </a:p>
        </p:txBody>
      </p:sp>
      <p:sp>
        <p:nvSpPr>
          <p:cNvPr id="222" name="object 222" descr=""/>
          <p:cNvSpPr txBox="1"/>
          <p:nvPr/>
        </p:nvSpPr>
        <p:spPr>
          <a:xfrm>
            <a:off x="8814679" y="5514709"/>
            <a:ext cx="908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Scotland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223" name="object 223" descr=""/>
          <p:cNvSpPr txBox="1"/>
          <p:nvPr/>
        </p:nvSpPr>
        <p:spPr>
          <a:xfrm>
            <a:off x="9656109" y="5481970"/>
            <a:ext cx="121920" cy="8509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48895" marR="5080" indent="-36830">
              <a:lnSpc>
                <a:spcPts val="290"/>
              </a:lnSpc>
              <a:spcBef>
                <a:spcPts val="1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Craven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Carteret</a:t>
            </a:r>
            <a:endParaRPr sz="150">
              <a:latin typeface="Arial"/>
              <a:cs typeface="Arial"/>
            </a:endParaRPr>
          </a:p>
        </p:txBody>
      </p:sp>
      <p:sp>
        <p:nvSpPr>
          <p:cNvPr id="224" name="object 224" descr=""/>
          <p:cNvSpPr txBox="1"/>
          <p:nvPr/>
        </p:nvSpPr>
        <p:spPr>
          <a:xfrm>
            <a:off x="8728126" y="5428606"/>
            <a:ext cx="99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Richmond</a:t>
            </a:r>
            <a:endParaRPr sz="150">
              <a:latin typeface="Arial"/>
              <a:cs typeface="Arial"/>
            </a:endParaRPr>
          </a:p>
        </p:txBody>
      </p:sp>
      <p:sp>
        <p:nvSpPr>
          <p:cNvPr id="225" name="object 225" descr=""/>
          <p:cNvSpPr txBox="1"/>
          <p:nvPr/>
        </p:nvSpPr>
        <p:spPr>
          <a:xfrm>
            <a:off x="9341105" y="5463844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Duplin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226" name="object 226" descr=""/>
          <p:cNvSpPr txBox="1"/>
          <p:nvPr/>
        </p:nvSpPr>
        <p:spPr>
          <a:xfrm>
            <a:off x="8469086" y="5447897"/>
            <a:ext cx="679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Union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27" name="object 227" descr=""/>
          <p:cNvSpPr txBox="1"/>
          <p:nvPr/>
        </p:nvSpPr>
        <p:spPr>
          <a:xfrm>
            <a:off x="8916933" y="5421938"/>
            <a:ext cx="628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Hoke</a:t>
            </a:r>
            <a:endParaRPr sz="150">
              <a:latin typeface="Arial"/>
              <a:cs typeface="Arial"/>
            </a:endParaRPr>
          </a:p>
        </p:txBody>
      </p:sp>
      <p:sp>
        <p:nvSpPr>
          <p:cNvPr id="228" name="object 228" descr=""/>
          <p:cNvSpPr txBox="1"/>
          <p:nvPr/>
        </p:nvSpPr>
        <p:spPr>
          <a:xfrm>
            <a:off x="8616458" y="5450902"/>
            <a:ext cx="711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Anson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29" name="object 229" descr=""/>
          <p:cNvSpPr txBox="1"/>
          <p:nvPr/>
        </p:nvSpPr>
        <p:spPr>
          <a:xfrm>
            <a:off x="9526065" y="5421938"/>
            <a:ext cx="692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Jones</a:t>
            </a:r>
            <a:endParaRPr sz="150">
              <a:latin typeface="Arial"/>
              <a:cs typeface="Arial"/>
            </a:endParaRPr>
          </a:p>
        </p:txBody>
      </p:sp>
      <p:sp>
        <p:nvSpPr>
          <p:cNvPr id="230" name="object 230" descr=""/>
          <p:cNvSpPr txBox="1"/>
          <p:nvPr/>
        </p:nvSpPr>
        <p:spPr>
          <a:xfrm>
            <a:off x="9050289" y="5463468"/>
            <a:ext cx="1155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Cumberland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231" name="object 231" descr=""/>
          <p:cNvSpPr txBox="1"/>
          <p:nvPr/>
        </p:nvSpPr>
        <p:spPr>
          <a:xfrm>
            <a:off x="7251999" y="5390589"/>
            <a:ext cx="198755" cy="67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5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endParaRPr sz="150">
              <a:latin typeface="Arial"/>
              <a:cs typeface="Arial"/>
            </a:endParaRPr>
          </a:p>
          <a:p>
            <a:pPr marL="154305">
              <a:lnSpc>
                <a:spcPts val="165"/>
              </a:lnSpc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Clay</a:t>
            </a:r>
            <a:endParaRPr sz="150">
              <a:latin typeface="Arial"/>
              <a:cs typeface="Arial"/>
            </a:endParaRPr>
          </a:p>
        </p:txBody>
      </p:sp>
      <p:sp>
        <p:nvSpPr>
          <p:cNvPr id="232" name="object 232" descr=""/>
          <p:cNvSpPr txBox="1"/>
          <p:nvPr/>
        </p:nvSpPr>
        <p:spPr>
          <a:xfrm>
            <a:off x="9174243" y="5425037"/>
            <a:ext cx="939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Sampson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33" name="object 233" descr=""/>
          <p:cNvSpPr txBox="1"/>
          <p:nvPr/>
        </p:nvSpPr>
        <p:spPr>
          <a:xfrm>
            <a:off x="9734587" y="5399586"/>
            <a:ext cx="838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Pamlico</a:t>
            </a:r>
            <a:endParaRPr sz="150">
              <a:latin typeface="Arial"/>
              <a:cs typeface="Arial"/>
            </a:endParaRPr>
          </a:p>
        </p:txBody>
      </p:sp>
      <p:sp>
        <p:nvSpPr>
          <p:cNvPr id="234" name="object 234" descr=""/>
          <p:cNvSpPr txBox="1"/>
          <p:nvPr/>
        </p:nvSpPr>
        <p:spPr>
          <a:xfrm>
            <a:off x="7498843" y="5374679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Macon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35" name="object 235" descr=""/>
          <p:cNvSpPr txBox="1"/>
          <p:nvPr/>
        </p:nvSpPr>
        <p:spPr>
          <a:xfrm>
            <a:off x="7931815" y="5320339"/>
            <a:ext cx="571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Polk</a:t>
            </a:r>
            <a:endParaRPr sz="150">
              <a:latin typeface="Arial"/>
              <a:cs typeface="Arial"/>
            </a:endParaRPr>
          </a:p>
        </p:txBody>
      </p:sp>
      <p:sp>
        <p:nvSpPr>
          <p:cNvPr id="236" name="object 236" descr=""/>
          <p:cNvSpPr txBox="1"/>
          <p:nvPr/>
        </p:nvSpPr>
        <p:spPr>
          <a:xfrm>
            <a:off x="9581304" y="5352308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Craven</a:t>
            </a:r>
            <a:endParaRPr sz="150">
              <a:latin typeface="Arial"/>
              <a:cs typeface="Arial"/>
            </a:endParaRPr>
          </a:p>
        </p:txBody>
      </p:sp>
      <p:sp>
        <p:nvSpPr>
          <p:cNvPr id="237" name="object 237" descr=""/>
          <p:cNvSpPr txBox="1"/>
          <p:nvPr/>
        </p:nvSpPr>
        <p:spPr>
          <a:xfrm>
            <a:off x="7701395" y="5360967"/>
            <a:ext cx="1149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Transylvania</a:t>
            </a:r>
            <a:endParaRPr sz="150">
              <a:latin typeface="Arial"/>
              <a:cs typeface="Arial"/>
            </a:endParaRPr>
          </a:p>
        </p:txBody>
      </p:sp>
      <p:sp>
        <p:nvSpPr>
          <p:cNvPr id="238" name="object 238" descr=""/>
          <p:cNvSpPr txBox="1"/>
          <p:nvPr/>
        </p:nvSpPr>
        <p:spPr>
          <a:xfrm>
            <a:off x="9438143" y="5335215"/>
            <a:ext cx="717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Lenoir</a:t>
            </a:r>
            <a:endParaRPr sz="150">
              <a:latin typeface="Arial"/>
              <a:cs typeface="Arial"/>
            </a:endParaRPr>
          </a:p>
        </p:txBody>
      </p:sp>
      <p:sp>
        <p:nvSpPr>
          <p:cNvPr id="239" name="object 239" descr=""/>
          <p:cNvSpPr txBox="1"/>
          <p:nvPr/>
        </p:nvSpPr>
        <p:spPr>
          <a:xfrm>
            <a:off x="7347831" y="5298043"/>
            <a:ext cx="831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240" name="object 240" descr=""/>
          <p:cNvSpPr txBox="1"/>
          <p:nvPr/>
        </p:nvSpPr>
        <p:spPr>
          <a:xfrm>
            <a:off x="7808972" y="5302306"/>
            <a:ext cx="1047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Henderson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41" name="object 241" descr=""/>
          <p:cNvSpPr txBox="1"/>
          <p:nvPr/>
        </p:nvSpPr>
        <p:spPr>
          <a:xfrm>
            <a:off x="8457085" y="5276442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Cabarrus</a:t>
            </a:r>
            <a:endParaRPr sz="150">
              <a:latin typeface="Arial"/>
              <a:cs typeface="Arial"/>
            </a:endParaRPr>
          </a:p>
        </p:txBody>
      </p:sp>
      <p:sp>
        <p:nvSpPr>
          <p:cNvPr id="242" name="object 242" descr=""/>
          <p:cNvSpPr txBox="1"/>
          <p:nvPr/>
        </p:nvSpPr>
        <p:spPr>
          <a:xfrm>
            <a:off x="8551519" y="5315117"/>
            <a:ext cx="3771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Stanly</a:t>
            </a:r>
            <a:r>
              <a:rPr dirty="0" baseline="37037" sz="225" spc="2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r>
              <a:rPr dirty="0" sz="150" spc="3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Moore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243" name="object 243" descr=""/>
          <p:cNvSpPr txBox="1"/>
          <p:nvPr/>
        </p:nvSpPr>
        <p:spPr>
          <a:xfrm>
            <a:off x="8355237" y="5352853"/>
            <a:ext cx="1193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Mecklenburg</a:t>
            </a:r>
            <a:endParaRPr sz="150">
              <a:latin typeface="Arial"/>
              <a:cs typeface="Arial"/>
            </a:endParaRPr>
          </a:p>
        </p:txBody>
      </p:sp>
      <p:sp>
        <p:nvSpPr>
          <p:cNvPr id="244" name="object 244" descr=""/>
          <p:cNvSpPr txBox="1"/>
          <p:nvPr/>
        </p:nvSpPr>
        <p:spPr>
          <a:xfrm>
            <a:off x="7589967" y="5308205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Jackson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45" name="object 245" descr=""/>
          <p:cNvSpPr txBox="1"/>
          <p:nvPr/>
        </p:nvSpPr>
        <p:spPr>
          <a:xfrm>
            <a:off x="9669360" y="5289327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Beaufort</a:t>
            </a:r>
            <a:endParaRPr sz="150">
              <a:latin typeface="Arial"/>
              <a:cs typeface="Arial"/>
            </a:endParaRPr>
          </a:p>
        </p:txBody>
      </p:sp>
      <p:sp>
        <p:nvSpPr>
          <p:cNvPr id="246" name="object 246" descr=""/>
          <p:cNvSpPr txBox="1"/>
          <p:nvPr/>
        </p:nvSpPr>
        <p:spPr>
          <a:xfrm>
            <a:off x="8234364" y="5236339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Lincoln</a:t>
            </a:r>
            <a:endParaRPr sz="150">
              <a:latin typeface="Arial"/>
              <a:cs typeface="Arial"/>
            </a:endParaRPr>
          </a:p>
        </p:txBody>
      </p:sp>
      <p:sp>
        <p:nvSpPr>
          <p:cNvPr id="247" name="object 247" descr=""/>
          <p:cNvSpPr txBox="1"/>
          <p:nvPr/>
        </p:nvSpPr>
        <p:spPr>
          <a:xfrm>
            <a:off x="8113642" y="5312450"/>
            <a:ext cx="215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Cleveland</a:t>
            </a:r>
            <a:r>
              <a:rPr dirty="0" sz="150" spc="2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Gaston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48" name="object 248" descr=""/>
          <p:cNvSpPr txBox="1"/>
          <p:nvPr/>
        </p:nvSpPr>
        <p:spPr>
          <a:xfrm>
            <a:off x="9036467" y="5285007"/>
            <a:ext cx="806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Harnett</a:t>
            </a:r>
            <a:endParaRPr sz="150">
              <a:latin typeface="Arial"/>
              <a:cs typeface="Arial"/>
            </a:endParaRPr>
          </a:p>
        </p:txBody>
      </p:sp>
      <p:sp>
        <p:nvSpPr>
          <p:cNvPr id="249" name="object 249" descr=""/>
          <p:cNvSpPr txBox="1"/>
          <p:nvPr/>
        </p:nvSpPr>
        <p:spPr>
          <a:xfrm>
            <a:off x="9318428" y="5285007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250" name="object 250" descr=""/>
          <p:cNvSpPr txBox="1"/>
          <p:nvPr/>
        </p:nvSpPr>
        <p:spPr>
          <a:xfrm>
            <a:off x="8000275" y="5273962"/>
            <a:ext cx="1054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Rutherford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251" name="object 251" descr=""/>
          <p:cNvSpPr txBox="1"/>
          <p:nvPr/>
        </p:nvSpPr>
        <p:spPr>
          <a:xfrm>
            <a:off x="8941613" y="5245768"/>
            <a:ext cx="5206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Lee</a:t>
            </a:r>
            <a:endParaRPr sz="150">
              <a:latin typeface="Arial"/>
              <a:cs typeface="Arial"/>
            </a:endParaRPr>
          </a:p>
        </p:txBody>
      </p:sp>
      <p:sp>
        <p:nvSpPr>
          <p:cNvPr id="252" name="object 252" descr=""/>
          <p:cNvSpPr txBox="1"/>
          <p:nvPr/>
        </p:nvSpPr>
        <p:spPr>
          <a:xfrm>
            <a:off x="9426457" y="5242388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Greene</a:t>
            </a:r>
            <a:endParaRPr sz="150">
              <a:latin typeface="Arial"/>
              <a:cs typeface="Arial"/>
            </a:endParaRPr>
          </a:p>
        </p:txBody>
      </p:sp>
      <p:sp>
        <p:nvSpPr>
          <p:cNvPr id="253" name="object 253" descr=""/>
          <p:cNvSpPr txBox="1"/>
          <p:nvPr/>
        </p:nvSpPr>
        <p:spPr>
          <a:xfrm>
            <a:off x="7481803" y="5236152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Swain</a:t>
            </a:r>
            <a:endParaRPr sz="150">
              <a:latin typeface="Arial"/>
              <a:cs typeface="Arial"/>
            </a:endParaRPr>
          </a:p>
        </p:txBody>
      </p:sp>
      <p:sp>
        <p:nvSpPr>
          <p:cNvPr id="254" name="object 254" descr=""/>
          <p:cNvSpPr txBox="1"/>
          <p:nvPr/>
        </p:nvSpPr>
        <p:spPr>
          <a:xfrm>
            <a:off x="9932265" y="5236152"/>
            <a:ext cx="628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Hyde</a:t>
            </a:r>
            <a:endParaRPr sz="150">
              <a:latin typeface="Arial"/>
              <a:cs typeface="Arial"/>
            </a:endParaRPr>
          </a:p>
        </p:txBody>
      </p:sp>
      <p:sp>
        <p:nvSpPr>
          <p:cNvPr id="255" name="object 255" descr=""/>
          <p:cNvSpPr txBox="1"/>
          <p:nvPr/>
        </p:nvSpPr>
        <p:spPr>
          <a:xfrm>
            <a:off x="9700880" y="5201214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Beaufort</a:t>
            </a:r>
            <a:endParaRPr sz="150">
              <a:latin typeface="Arial"/>
              <a:cs typeface="Arial"/>
            </a:endParaRPr>
          </a:p>
        </p:txBody>
      </p:sp>
      <p:sp>
        <p:nvSpPr>
          <p:cNvPr id="256" name="object 256" descr=""/>
          <p:cNvSpPr txBox="1"/>
          <p:nvPr/>
        </p:nvSpPr>
        <p:spPr>
          <a:xfrm>
            <a:off x="7639462" y="5208784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Haywood</a:t>
            </a:r>
            <a:endParaRPr sz="150">
              <a:latin typeface="Arial"/>
              <a:cs typeface="Arial"/>
            </a:endParaRPr>
          </a:p>
        </p:txBody>
      </p:sp>
      <p:sp>
        <p:nvSpPr>
          <p:cNvPr id="257" name="object 257" descr=""/>
          <p:cNvSpPr txBox="1"/>
          <p:nvPr/>
        </p:nvSpPr>
        <p:spPr>
          <a:xfrm>
            <a:off x="9188440" y="5229371"/>
            <a:ext cx="946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Johnston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58" name="object 258" descr=""/>
          <p:cNvSpPr txBox="1"/>
          <p:nvPr/>
        </p:nvSpPr>
        <p:spPr>
          <a:xfrm>
            <a:off x="7778773" y="5177641"/>
            <a:ext cx="1041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Buncombe</a:t>
            </a:r>
            <a:endParaRPr sz="150">
              <a:latin typeface="Arial"/>
              <a:cs typeface="Arial"/>
            </a:endParaRPr>
          </a:p>
        </p:txBody>
      </p:sp>
      <p:sp>
        <p:nvSpPr>
          <p:cNvPr id="259" name="object 259" descr=""/>
          <p:cNvSpPr txBox="1"/>
          <p:nvPr/>
        </p:nvSpPr>
        <p:spPr>
          <a:xfrm>
            <a:off x="8228123" y="5173847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Catawba</a:t>
            </a:r>
            <a:endParaRPr sz="150">
              <a:latin typeface="Arial"/>
              <a:cs typeface="Arial"/>
            </a:endParaRPr>
          </a:p>
        </p:txBody>
      </p:sp>
      <p:sp>
        <p:nvSpPr>
          <p:cNvPr id="260" name="object 260" descr=""/>
          <p:cNvSpPr txBox="1"/>
          <p:nvPr/>
        </p:nvSpPr>
        <p:spPr>
          <a:xfrm>
            <a:off x="9551479" y="5194640"/>
            <a:ext cx="508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Pitt</a:t>
            </a:r>
            <a:endParaRPr sz="150">
              <a:latin typeface="Arial"/>
              <a:cs typeface="Arial"/>
            </a:endParaRPr>
          </a:p>
        </p:txBody>
      </p:sp>
      <p:sp>
        <p:nvSpPr>
          <p:cNvPr id="261" name="object 261" descr=""/>
          <p:cNvSpPr txBox="1"/>
          <p:nvPr/>
        </p:nvSpPr>
        <p:spPr>
          <a:xfrm>
            <a:off x="8469162" y="5182468"/>
            <a:ext cx="742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Rowan</a:t>
            </a:r>
            <a:endParaRPr sz="150">
              <a:latin typeface="Arial"/>
              <a:cs typeface="Arial"/>
            </a:endParaRPr>
          </a:p>
        </p:txBody>
      </p:sp>
      <p:sp>
        <p:nvSpPr>
          <p:cNvPr id="262" name="object 262" descr=""/>
          <p:cNvSpPr txBox="1"/>
          <p:nvPr/>
        </p:nvSpPr>
        <p:spPr>
          <a:xfrm>
            <a:off x="9356296" y="5152058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Wilson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63" name="object 263" descr=""/>
          <p:cNvSpPr txBox="1"/>
          <p:nvPr/>
        </p:nvSpPr>
        <p:spPr>
          <a:xfrm>
            <a:off x="8874190" y="5128260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Chatham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264" name="object 264" descr=""/>
          <p:cNvSpPr txBox="1"/>
          <p:nvPr/>
        </p:nvSpPr>
        <p:spPr>
          <a:xfrm>
            <a:off x="8713282" y="5145747"/>
            <a:ext cx="952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Randolph</a:t>
            </a:r>
            <a:endParaRPr sz="150">
              <a:latin typeface="Arial"/>
              <a:cs typeface="Arial"/>
            </a:endParaRPr>
          </a:p>
        </p:txBody>
      </p:sp>
      <p:sp>
        <p:nvSpPr>
          <p:cNvPr id="265" name="object 265" descr=""/>
          <p:cNvSpPr txBox="1"/>
          <p:nvPr/>
        </p:nvSpPr>
        <p:spPr>
          <a:xfrm>
            <a:off x="7947335" y="5169752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McDowell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266" name="object 266" descr=""/>
          <p:cNvSpPr txBox="1"/>
          <p:nvPr/>
        </p:nvSpPr>
        <p:spPr>
          <a:xfrm>
            <a:off x="9754049" y="5121535"/>
            <a:ext cx="3778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r>
              <a:rPr dirty="0" baseline="37037" sz="225" spc="44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Tyrrell</a:t>
            </a:r>
            <a:r>
              <a:rPr dirty="0" baseline="18518" sz="225" spc="71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Dare</a:t>
            </a:r>
            <a:endParaRPr sz="150">
              <a:latin typeface="Arial"/>
              <a:cs typeface="Arial"/>
            </a:endParaRPr>
          </a:p>
        </p:txBody>
      </p:sp>
      <p:sp>
        <p:nvSpPr>
          <p:cNvPr id="267" name="object 267" descr=""/>
          <p:cNvSpPr txBox="1"/>
          <p:nvPr/>
        </p:nvSpPr>
        <p:spPr>
          <a:xfrm>
            <a:off x="8078224" y="5131453"/>
            <a:ext cx="679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Burke</a:t>
            </a:r>
            <a:endParaRPr sz="150">
              <a:latin typeface="Arial"/>
              <a:cs typeface="Arial"/>
            </a:endParaRPr>
          </a:p>
        </p:txBody>
      </p:sp>
      <p:sp>
        <p:nvSpPr>
          <p:cNvPr id="268" name="object 268" descr=""/>
          <p:cNvSpPr txBox="1"/>
          <p:nvPr/>
        </p:nvSpPr>
        <p:spPr>
          <a:xfrm>
            <a:off x="8563459" y="5109251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Davidson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69" name="object 269" descr=""/>
          <p:cNvSpPr txBox="1"/>
          <p:nvPr/>
        </p:nvSpPr>
        <p:spPr>
          <a:xfrm>
            <a:off x="8219657" y="5058723"/>
            <a:ext cx="340360" cy="7620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  <a:tabLst>
                <a:tab pos="224154" algn="l"/>
              </a:tabLst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Alexander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Davie</a:t>
            </a:r>
            <a:endParaRPr sz="150">
              <a:latin typeface="Arial"/>
              <a:cs typeface="Arial"/>
            </a:endParaRPr>
          </a:p>
          <a:p>
            <a:pPr algn="ctr" marL="8890">
              <a:lnSpc>
                <a:spcPct val="100000"/>
              </a:lnSpc>
              <a:spcBef>
                <a:spcPts val="1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Iredell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270" name="object 270" descr=""/>
          <p:cNvSpPr txBox="1"/>
          <p:nvPr/>
        </p:nvSpPr>
        <p:spPr>
          <a:xfrm>
            <a:off x="9621291" y="5108969"/>
            <a:ext cx="72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Martin</a:t>
            </a:r>
            <a:endParaRPr sz="150">
              <a:latin typeface="Arial"/>
              <a:cs typeface="Arial"/>
            </a:endParaRPr>
          </a:p>
        </p:txBody>
      </p:sp>
      <p:sp>
        <p:nvSpPr>
          <p:cNvPr id="271" name="object 271" descr=""/>
          <p:cNvSpPr txBox="1"/>
          <p:nvPr/>
        </p:nvSpPr>
        <p:spPr>
          <a:xfrm>
            <a:off x="9100399" y="5113327"/>
            <a:ext cx="6476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Wake</a:t>
            </a:r>
            <a:endParaRPr sz="150">
              <a:latin typeface="Arial"/>
              <a:cs typeface="Arial"/>
            </a:endParaRPr>
          </a:p>
        </p:txBody>
      </p:sp>
      <p:sp>
        <p:nvSpPr>
          <p:cNvPr id="272" name="object 272" descr=""/>
          <p:cNvSpPr txBox="1"/>
          <p:nvPr/>
        </p:nvSpPr>
        <p:spPr>
          <a:xfrm>
            <a:off x="7731940" y="5070331"/>
            <a:ext cx="213995" cy="6476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1130">
              <a:lnSpc>
                <a:spcPts val="155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Yancey</a:t>
            </a:r>
            <a:endParaRPr sz="150">
              <a:latin typeface="Arial"/>
              <a:cs typeface="Arial"/>
            </a:endParaRPr>
          </a:p>
          <a:p>
            <a:pPr marL="12700">
              <a:lnSpc>
                <a:spcPts val="155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Madison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73" name="object 273" descr=""/>
          <p:cNvSpPr txBox="1"/>
          <p:nvPr/>
        </p:nvSpPr>
        <p:spPr>
          <a:xfrm>
            <a:off x="8122230" y="5046608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Caldwell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274" name="object 274" descr=""/>
          <p:cNvSpPr txBox="1"/>
          <p:nvPr/>
        </p:nvSpPr>
        <p:spPr>
          <a:xfrm>
            <a:off x="9444142" y="5069899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Edgecombe</a:t>
            </a:r>
            <a:endParaRPr sz="150">
              <a:latin typeface="Arial"/>
              <a:cs typeface="Arial"/>
            </a:endParaRPr>
          </a:p>
        </p:txBody>
      </p:sp>
      <p:sp>
        <p:nvSpPr>
          <p:cNvPr id="275" name="object 275" descr=""/>
          <p:cNvSpPr txBox="1"/>
          <p:nvPr/>
        </p:nvSpPr>
        <p:spPr>
          <a:xfrm>
            <a:off x="9336640" y="5035639"/>
            <a:ext cx="622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Nash</a:t>
            </a:r>
            <a:endParaRPr sz="150">
              <a:latin typeface="Arial"/>
              <a:cs typeface="Arial"/>
            </a:endParaRPr>
          </a:p>
        </p:txBody>
      </p:sp>
      <p:sp>
        <p:nvSpPr>
          <p:cNvPr id="276" name="object 276" descr=""/>
          <p:cNvSpPr txBox="1"/>
          <p:nvPr/>
        </p:nvSpPr>
        <p:spPr>
          <a:xfrm>
            <a:off x="9034737" y="5035732"/>
            <a:ext cx="838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Durham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277" name="object 277" descr=""/>
          <p:cNvSpPr txBox="1"/>
          <p:nvPr/>
        </p:nvSpPr>
        <p:spPr>
          <a:xfrm>
            <a:off x="9672773" y="4999575"/>
            <a:ext cx="685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Bertie</a:t>
            </a:r>
            <a:endParaRPr sz="150">
              <a:latin typeface="Arial"/>
              <a:cs typeface="Arial"/>
            </a:endParaRPr>
          </a:p>
        </p:txBody>
      </p:sp>
      <p:sp>
        <p:nvSpPr>
          <p:cNvPr id="278" name="object 278" descr=""/>
          <p:cNvSpPr txBox="1"/>
          <p:nvPr/>
        </p:nvSpPr>
        <p:spPr>
          <a:xfrm>
            <a:off x="8685100" y="5002148"/>
            <a:ext cx="3625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Guilford</a:t>
            </a:r>
            <a:r>
              <a:rPr dirty="0" sz="150" spc="3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Alamance</a:t>
            </a:r>
            <a:r>
              <a:rPr dirty="0" baseline="18518" sz="225" spc="1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Orange</a:t>
            </a:r>
            <a:endParaRPr sz="150">
              <a:latin typeface="Arial"/>
              <a:cs typeface="Arial"/>
            </a:endParaRPr>
          </a:p>
        </p:txBody>
      </p:sp>
      <p:sp>
        <p:nvSpPr>
          <p:cNvPr id="279" name="object 279" descr=""/>
          <p:cNvSpPr txBox="1"/>
          <p:nvPr/>
        </p:nvSpPr>
        <p:spPr>
          <a:xfrm>
            <a:off x="8563294" y="4979627"/>
            <a:ext cx="800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Forsyth</a:t>
            </a:r>
            <a:endParaRPr sz="150">
              <a:latin typeface="Arial"/>
              <a:cs typeface="Arial"/>
            </a:endParaRPr>
          </a:p>
        </p:txBody>
      </p:sp>
      <p:sp>
        <p:nvSpPr>
          <p:cNvPr id="280" name="object 280" descr=""/>
          <p:cNvSpPr txBox="1"/>
          <p:nvPr/>
        </p:nvSpPr>
        <p:spPr>
          <a:xfrm>
            <a:off x="9213616" y="5002524"/>
            <a:ext cx="844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281" name="object 281" descr=""/>
          <p:cNvSpPr txBox="1"/>
          <p:nvPr/>
        </p:nvSpPr>
        <p:spPr>
          <a:xfrm>
            <a:off x="7881208" y="5005904"/>
            <a:ext cx="2216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Mitchell</a:t>
            </a:r>
            <a:r>
              <a:rPr dirty="0" sz="150" spc="2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Avery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282" name="object 282" descr=""/>
          <p:cNvSpPr txBox="1"/>
          <p:nvPr/>
        </p:nvSpPr>
        <p:spPr>
          <a:xfrm>
            <a:off x="8419215" y="4973747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Yadkin</a:t>
            </a:r>
            <a:endParaRPr sz="150">
              <a:latin typeface="Arial"/>
              <a:cs typeface="Arial"/>
            </a:endParaRPr>
          </a:p>
        </p:txBody>
      </p:sp>
      <p:sp>
        <p:nvSpPr>
          <p:cNvPr id="283" name="object 283" descr=""/>
          <p:cNvSpPr txBox="1"/>
          <p:nvPr/>
        </p:nvSpPr>
        <p:spPr>
          <a:xfrm>
            <a:off x="8062779" y="4930508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Watauga</a:t>
            </a:r>
            <a:endParaRPr sz="150">
              <a:latin typeface="Arial"/>
              <a:cs typeface="Arial"/>
            </a:endParaRPr>
          </a:p>
        </p:txBody>
      </p:sp>
      <p:sp>
        <p:nvSpPr>
          <p:cNvPr id="284" name="object 284" descr=""/>
          <p:cNvSpPr txBox="1"/>
          <p:nvPr/>
        </p:nvSpPr>
        <p:spPr>
          <a:xfrm>
            <a:off x="8252698" y="4944614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Wilkes</a:t>
            </a:r>
            <a:endParaRPr sz="150">
              <a:latin typeface="Arial"/>
              <a:cs typeface="Arial"/>
            </a:endParaRPr>
          </a:p>
        </p:txBody>
      </p:sp>
      <p:sp>
        <p:nvSpPr>
          <p:cNvPr id="285" name="object 285" descr=""/>
          <p:cNvSpPr txBox="1"/>
          <p:nvPr/>
        </p:nvSpPr>
        <p:spPr>
          <a:xfrm>
            <a:off x="9786366" y="4894744"/>
            <a:ext cx="194945" cy="118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Pasquotank</a:t>
            </a:r>
            <a:endParaRPr sz="150">
              <a:latin typeface="Arial"/>
              <a:cs typeface="Arial"/>
            </a:endParaRPr>
          </a:p>
          <a:p>
            <a:pPr marL="12700" marR="45085" indent="41910">
              <a:lnSpc>
                <a:spcPct val="131400"/>
              </a:lnSpc>
              <a:spcBef>
                <a:spcPts val="8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Perquimans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Chowan</a:t>
            </a:r>
            <a:endParaRPr sz="150">
              <a:latin typeface="Arial"/>
              <a:cs typeface="Arial"/>
            </a:endParaRPr>
          </a:p>
        </p:txBody>
      </p:sp>
      <p:sp>
        <p:nvSpPr>
          <p:cNvPr id="286" name="object 286" descr=""/>
          <p:cNvSpPr txBox="1"/>
          <p:nvPr/>
        </p:nvSpPr>
        <p:spPr>
          <a:xfrm>
            <a:off x="9656726" y="4901243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Hertford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287" name="object 287" descr=""/>
          <p:cNvSpPr txBox="1"/>
          <p:nvPr/>
        </p:nvSpPr>
        <p:spPr>
          <a:xfrm>
            <a:off x="9509399" y="4854923"/>
            <a:ext cx="1238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Northampton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288" name="object 288" descr=""/>
          <p:cNvSpPr txBox="1"/>
          <p:nvPr/>
        </p:nvSpPr>
        <p:spPr>
          <a:xfrm>
            <a:off x="8874115" y="4877558"/>
            <a:ext cx="6051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Caswell</a:t>
            </a:r>
            <a:r>
              <a:rPr dirty="0" sz="150" spc="3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dirty="0" sz="150" spc="2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Granville</a:t>
            </a:r>
            <a:r>
              <a:rPr dirty="0" sz="150" spc="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Vance</a:t>
            </a:r>
            <a:r>
              <a:rPr dirty="0" sz="150" spc="2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r>
              <a:rPr dirty="0" sz="150" spc="2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Halifax</a:t>
            </a:r>
            <a:endParaRPr sz="150">
              <a:latin typeface="Arial"/>
              <a:cs typeface="Arial"/>
            </a:endParaRPr>
          </a:p>
        </p:txBody>
      </p:sp>
      <p:sp>
        <p:nvSpPr>
          <p:cNvPr id="289" name="object 289" descr=""/>
          <p:cNvSpPr txBox="1"/>
          <p:nvPr/>
        </p:nvSpPr>
        <p:spPr>
          <a:xfrm>
            <a:off x="8570603" y="4875792"/>
            <a:ext cx="2393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Stokes</a:t>
            </a:r>
            <a:r>
              <a:rPr dirty="0" sz="150" spc="40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Rockingham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290" name="object 290" descr=""/>
          <p:cNvSpPr txBox="1"/>
          <p:nvPr/>
        </p:nvSpPr>
        <p:spPr>
          <a:xfrm>
            <a:off x="9755282" y="4828683"/>
            <a:ext cx="288925" cy="66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0955">
              <a:lnSpc>
                <a:spcPts val="165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Camden</a:t>
            </a:r>
            <a:endParaRPr sz="150">
              <a:latin typeface="Arial"/>
              <a:cs typeface="Arial"/>
            </a:endParaRPr>
          </a:p>
          <a:p>
            <a:pPr algn="ctr">
              <a:lnSpc>
                <a:spcPts val="165"/>
              </a:lnSpc>
              <a:tabLst>
                <a:tab pos="194310" algn="l"/>
              </a:tabLst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Gates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Currituck</a:t>
            </a:r>
            <a:endParaRPr sz="150">
              <a:latin typeface="Arial"/>
              <a:cs typeface="Arial"/>
            </a:endParaRPr>
          </a:p>
        </p:txBody>
      </p:sp>
      <p:sp>
        <p:nvSpPr>
          <p:cNvPr id="291" name="object 291" descr=""/>
          <p:cNvSpPr txBox="1"/>
          <p:nvPr/>
        </p:nvSpPr>
        <p:spPr>
          <a:xfrm>
            <a:off x="8426239" y="4857384"/>
            <a:ext cx="6476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Surry</a:t>
            </a:r>
            <a:endParaRPr sz="150">
              <a:latin typeface="Arial"/>
              <a:cs typeface="Arial"/>
            </a:endParaRPr>
          </a:p>
        </p:txBody>
      </p:sp>
      <p:sp>
        <p:nvSpPr>
          <p:cNvPr id="292" name="object 292" descr=""/>
          <p:cNvSpPr txBox="1"/>
          <p:nvPr/>
        </p:nvSpPr>
        <p:spPr>
          <a:xfrm>
            <a:off x="8259766" y="4830543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Alleghany</a:t>
            </a:r>
            <a:endParaRPr sz="150">
              <a:latin typeface="Arial"/>
              <a:cs typeface="Arial"/>
            </a:endParaRPr>
          </a:p>
        </p:txBody>
      </p:sp>
      <p:sp>
        <p:nvSpPr>
          <p:cNvPr id="293" name="object 293" descr=""/>
          <p:cNvSpPr txBox="1"/>
          <p:nvPr/>
        </p:nvSpPr>
        <p:spPr>
          <a:xfrm>
            <a:off x="8151211" y="4850509"/>
            <a:ext cx="6159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Ashe</a:t>
            </a:r>
            <a:endParaRPr sz="150">
              <a:latin typeface="Arial"/>
              <a:cs typeface="Arial"/>
            </a:endParaRPr>
          </a:p>
        </p:txBody>
      </p:sp>
      <p:sp>
        <p:nvSpPr>
          <p:cNvPr id="294" name="object 294" descr=""/>
          <p:cNvSpPr txBox="1"/>
          <p:nvPr/>
        </p:nvSpPr>
        <p:spPr>
          <a:xfrm>
            <a:off x="10066328" y="4143573"/>
            <a:ext cx="2406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Somerset</a:t>
            </a:r>
            <a:r>
              <a:rPr dirty="0" sz="15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Worcester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295" name="object 295" descr=""/>
          <p:cNvSpPr txBox="1"/>
          <p:nvPr/>
        </p:nvSpPr>
        <p:spPr>
          <a:xfrm>
            <a:off x="9762095" y="4057451"/>
            <a:ext cx="72390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 indent="4445">
              <a:lnSpc>
                <a:spcPts val="150"/>
              </a:lnSpc>
              <a:spcBef>
                <a:spcPts val="12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Saint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Mary’s</a:t>
            </a:r>
            <a:endParaRPr sz="150">
              <a:latin typeface="Arial"/>
              <a:cs typeface="Arial"/>
            </a:endParaRPr>
          </a:p>
        </p:txBody>
      </p:sp>
      <p:sp>
        <p:nvSpPr>
          <p:cNvPr id="296" name="object 296" descr=""/>
          <p:cNvSpPr txBox="1"/>
          <p:nvPr/>
        </p:nvSpPr>
        <p:spPr>
          <a:xfrm>
            <a:off x="10125293" y="4072477"/>
            <a:ext cx="971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Wicomico</a:t>
            </a:r>
            <a:endParaRPr sz="150">
              <a:latin typeface="Arial"/>
              <a:cs typeface="Arial"/>
            </a:endParaRPr>
          </a:p>
        </p:txBody>
      </p:sp>
      <p:sp>
        <p:nvSpPr>
          <p:cNvPr id="297" name="object 297" descr=""/>
          <p:cNvSpPr txBox="1"/>
          <p:nvPr/>
        </p:nvSpPr>
        <p:spPr>
          <a:xfrm>
            <a:off x="9673137" y="3993287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Charles</a:t>
            </a:r>
            <a:endParaRPr sz="150">
              <a:latin typeface="Arial"/>
              <a:cs typeface="Arial"/>
            </a:endParaRPr>
          </a:p>
        </p:txBody>
      </p:sp>
      <p:sp>
        <p:nvSpPr>
          <p:cNvPr id="298" name="object 298" descr=""/>
          <p:cNvSpPr txBox="1"/>
          <p:nvPr/>
        </p:nvSpPr>
        <p:spPr>
          <a:xfrm>
            <a:off x="9968607" y="4035793"/>
            <a:ext cx="1066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Dorchester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299" name="object 299" descr=""/>
          <p:cNvSpPr txBox="1"/>
          <p:nvPr/>
        </p:nvSpPr>
        <p:spPr>
          <a:xfrm>
            <a:off x="9796412" y="3948714"/>
            <a:ext cx="774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Calvert</a:t>
            </a:r>
            <a:endParaRPr sz="150">
              <a:latin typeface="Arial"/>
              <a:cs typeface="Arial"/>
            </a:endParaRPr>
          </a:p>
        </p:txBody>
      </p:sp>
      <p:sp>
        <p:nvSpPr>
          <p:cNvPr id="300" name="object 300" descr=""/>
          <p:cNvSpPr txBox="1"/>
          <p:nvPr/>
        </p:nvSpPr>
        <p:spPr>
          <a:xfrm>
            <a:off x="9995130" y="3885357"/>
            <a:ext cx="711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Talbot</a:t>
            </a:r>
            <a:endParaRPr sz="150">
              <a:latin typeface="Arial"/>
              <a:cs typeface="Arial"/>
            </a:endParaRPr>
          </a:p>
        </p:txBody>
      </p:sp>
      <p:sp>
        <p:nvSpPr>
          <p:cNvPr id="301" name="object 301" descr=""/>
          <p:cNvSpPr txBox="1"/>
          <p:nvPr/>
        </p:nvSpPr>
        <p:spPr>
          <a:xfrm>
            <a:off x="9707979" y="3894392"/>
            <a:ext cx="86995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 indent="7620">
              <a:lnSpc>
                <a:spcPts val="150"/>
              </a:lnSpc>
              <a:spcBef>
                <a:spcPts val="12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Prince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30">
                <a:solidFill>
                  <a:srgbClr val="231F20"/>
                </a:solidFill>
                <a:latin typeface="Arial"/>
                <a:cs typeface="Arial"/>
              </a:rPr>
              <a:t>George’s</a:t>
            </a:r>
            <a:endParaRPr sz="150">
              <a:latin typeface="Arial"/>
              <a:cs typeface="Arial"/>
            </a:endParaRPr>
          </a:p>
        </p:txBody>
      </p:sp>
      <p:sp>
        <p:nvSpPr>
          <p:cNvPr id="302" name="object 302" descr=""/>
          <p:cNvSpPr txBox="1"/>
          <p:nvPr/>
        </p:nvSpPr>
        <p:spPr>
          <a:xfrm>
            <a:off x="10049906" y="3846626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Caroline</a:t>
            </a:r>
            <a:endParaRPr sz="150">
              <a:latin typeface="Arial"/>
              <a:cs typeface="Arial"/>
            </a:endParaRPr>
          </a:p>
        </p:txBody>
      </p:sp>
      <p:sp>
        <p:nvSpPr>
          <p:cNvPr id="303" name="object 303" descr=""/>
          <p:cNvSpPr txBox="1"/>
          <p:nvPr/>
        </p:nvSpPr>
        <p:spPr>
          <a:xfrm>
            <a:off x="9762123" y="3764749"/>
            <a:ext cx="83185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 indent="12065">
              <a:lnSpc>
                <a:spcPts val="150"/>
              </a:lnSpc>
              <a:spcBef>
                <a:spcPts val="12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Anne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Arundel</a:t>
            </a:r>
            <a:endParaRPr sz="150">
              <a:latin typeface="Arial"/>
              <a:cs typeface="Arial"/>
            </a:endParaRPr>
          </a:p>
        </p:txBody>
      </p:sp>
      <p:sp>
        <p:nvSpPr>
          <p:cNvPr id="304" name="object 304" descr=""/>
          <p:cNvSpPr txBox="1"/>
          <p:nvPr/>
        </p:nvSpPr>
        <p:spPr>
          <a:xfrm>
            <a:off x="10015665" y="3789938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Anne’s</a:t>
            </a:r>
            <a:endParaRPr sz="150">
              <a:latin typeface="Arial"/>
              <a:cs typeface="Arial"/>
            </a:endParaRPr>
          </a:p>
        </p:txBody>
      </p:sp>
      <p:sp>
        <p:nvSpPr>
          <p:cNvPr id="305" name="object 305" descr=""/>
          <p:cNvSpPr txBox="1"/>
          <p:nvPr/>
        </p:nvSpPr>
        <p:spPr>
          <a:xfrm>
            <a:off x="9563706" y="3753685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endParaRPr sz="150">
              <a:latin typeface="Arial"/>
              <a:cs typeface="Arial"/>
            </a:endParaRPr>
          </a:p>
        </p:txBody>
      </p:sp>
      <p:sp>
        <p:nvSpPr>
          <p:cNvPr id="306" name="object 306" descr=""/>
          <p:cNvSpPr txBox="1"/>
          <p:nvPr/>
        </p:nvSpPr>
        <p:spPr>
          <a:xfrm>
            <a:off x="9684798" y="3711780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Howard</a:t>
            </a:r>
            <a:endParaRPr sz="150">
              <a:latin typeface="Arial"/>
              <a:cs typeface="Arial"/>
            </a:endParaRPr>
          </a:p>
        </p:txBody>
      </p:sp>
      <p:sp>
        <p:nvSpPr>
          <p:cNvPr id="307" name="object 307" descr=""/>
          <p:cNvSpPr txBox="1"/>
          <p:nvPr/>
        </p:nvSpPr>
        <p:spPr>
          <a:xfrm>
            <a:off x="10038305" y="3696960"/>
            <a:ext cx="590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Kent</a:t>
            </a:r>
            <a:endParaRPr sz="150">
              <a:latin typeface="Arial"/>
              <a:cs typeface="Arial"/>
            </a:endParaRPr>
          </a:p>
        </p:txBody>
      </p:sp>
      <p:sp>
        <p:nvSpPr>
          <p:cNvPr id="308" name="object 308" descr=""/>
          <p:cNvSpPr txBox="1"/>
          <p:nvPr/>
        </p:nvSpPr>
        <p:spPr>
          <a:xfrm>
            <a:off x="9493308" y="3654471"/>
            <a:ext cx="2635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Frederick</a:t>
            </a:r>
            <a:r>
              <a:rPr dirty="0" sz="150" spc="3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Carroll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309" name="object 309" descr=""/>
          <p:cNvSpPr txBox="1"/>
          <p:nvPr/>
        </p:nvSpPr>
        <p:spPr>
          <a:xfrm>
            <a:off x="9727367" y="3584278"/>
            <a:ext cx="2374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Baltimore</a:t>
            </a:r>
            <a:r>
              <a:rPr dirty="0" sz="150" spc="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Harford</a:t>
            </a:r>
            <a:endParaRPr baseline="37037" sz="225">
              <a:latin typeface="Arial"/>
              <a:cs typeface="Arial"/>
            </a:endParaRPr>
          </a:p>
        </p:txBody>
      </p:sp>
      <p:sp>
        <p:nvSpPr>
          <p:cNvPr id="310" name="object 310" descr=""/>
          <p:cNvSpPr txBox="1"/>
          <p:nvPr/>
        </p:nvSpPr>
        <p:spPr>
          <a:xfrm>
            <a:off x="10023020" y="3555859"/>
            <a:ext cx="6159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Cecil</a:t>
            </a:r>
            <a:endParaRPr sz="150">
              <a:latin typeface="Arial"/>
              <a:cs typeface="Arial"/>
            </a:endParaRPr>
          </a:p>
        </p:txBody>
      </p:sp>
      <p:sp>
        <p:nvSpPr>
          <p:cNvPr id="311" name="object 311" descr=""/>
          <p:cNvSpPr txBox="1"/>
          <p:nvPr/>
        </p:nvSpPr>
        <p:spPr>
          <a:xfrm>
            <a:off x="8926328" y="3586025"/>
            <a:ext cx="774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Garrett</a:t>
            </a:r>
            <a:endParaRPr sz="150">
              <a:latin typeface="Arial"/>
              <a:cs typeface="Arial"/>
            </a:endParaRPr>
          </a:p>
        </p:txBody>
      </p:sp>
      <p:sp>
        <p:nvSpPr>
          <p:cNvPr id="312" name="object 312" descr=""/>
          <p:cNvSpPr txBox="1"/>
          <p:nvPr/>
        </p:nvSpPr>
        <p:spPr>
          <a:xfrm>
            <a:off x="9126821" y="3552196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Allegany</a:t>
            </a:r>
            <a:endParaRPr sz="150">
              <a:latin typeface="Arial"/>
              <a:cs typeface="Arial"/>
            </a:endParaRPr>
          </a:p>
        </p:txBody>
      </p:sp>
      <p:sp>
        <p:nvSpPr>
          <p:cNvPr id="313" name="object 313" descr=""/>
          <p:cNvSpPr txBox="1"/>
          <p:nvPr/>
        </p:nvSpPr>
        <p:spPr>
          <a:xfrm>
            <a:off x="11937010" y="2924418"/>
            <a:ext cx="1092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Nanvtucket</a:t>
            </a:r>
            <a:endParaRPr sz="150">
              <a:latin typeface="Arial"/>
              <a:cs typeface="Arial"/>
            </a:endParaRPr>
          </a:p>
        </p:txBody>
      </p:sp>
      <p:sp>
        <p:nvSpPr>
          <p:cNvPr id="314" name="object 314" descr=""/>
          <p:cNvSpPr txBox="1"/>
          <p:nvPr/>
        </p:nvSpPr>
        <p:spPr>
          <a:xfrm>
            <a:off x="11822645" y="2888955"/>
            <a:ext cx="704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Dukes</a:t>
            </a:r>
            <a:endParaRPr sz="150">
              <a:latin typeface="Arial"/>
              <a:cs typeface="Arial"/>
            </a:endParaRPr>
          </a:p>
        </p:txBody>
      </p:sp>
      <p:sp>
        <p:nvSpPr>
          <p:cNvPr id="315" name="object 315" descr=""/>
          <p:cNvSpPr txBox="1"/>
          <p:nvPr/>
        </p:nvSpPr>
        <p:spPr>
          <a:xfrm>
            <a:off x="11859137" y="2734480"/>
            <a:ext cx="1047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Barnstable</a:t>
            </a:r>
            <a:endParaRPr sz="150">
              <a:latin typeface="Arial"/>
              <a:cs typeface="Arial"/>
            </a:endParaRPr>
          </a:p>
        </p:txBody>
      </p:sp>
      <p:sp>
        <p:nvSpPr>
          <p:cNvPr id="316" name="object 316" descr=""/>
          <p:cNvSpPr txBox="1"/>
          <p:nvPr/>
        </p:nvSpPr>
        <p:spPr>
          <a:xfrm>
            <a:off x="11728855" y="2628466"/>
            <a:ext cx="10731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Plymouth</a:t>
            </a:r>
            <a:endParaRPr sz="150">
              <a:latin typeface="Arial"/>
              <a:cs typeface="Arial"/>
            </a:endParaRPr>
          </a:p>
        </p:txBody>
      </p:sp>
      <p:sp>
        <p:nvSpPr>
          <p:cNvPr id="317" name="object 317" descr=""/>
          <p:cNvSpPr txBox="1"/>
          <p:nvPr/>
        </p:nvSpPr>
        <p:spPr>
          <a:xfrm>
            <a:off x="11595115" y="2546120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Norfolk</a:t>
            </a:r>
            <a:endParaRPr sz="150">
              <a:latin typeface="Arial"/>
              <a:cs typeface="Arial"/>
            </a:endParaRPr>
          </a:p>
        </p:txBody>
      </p:sp>
      <p:sp>
        <p:nvSpPr>
          <p:cNvPr id="318" name="object 318" descr=""/>
          <p:cNvSpPr txBox="1"/>
          <p:nvPr/>
        </p:nvSpPr>
        <p:spPr>
          <a:xfrm>
            <a:off x="11201631" y="2554628"/>
            <a:ext cx="1054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Hampden</a:t>
            </a:r>
            <a:endParaRPr sz="150">
              <a:latin typeface="Arial"/>
              <a:cs typeface="Arial"/>
            </a:endParaRPr>
          </a:p>
        </p:txBody>
      </p:sp>
      <p:sp>
        <p:nvSpPr>
          <p:cNvPr id="319" name="object 319" descr=""/>
          <p:cNvSpPr txBox="1"/>
          <p:nvPr/>
        </p:nvSpPr>
        <p:spPr>
          <a:xfrm>
            <a:off x="11757998" y="2464994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Suffolk</a:t>
            </a:r>
            <a:endParaRPr sz="150">
              <a:latin typeface="Arial"/>
              <a:cs typeface="Arial"/>
            </a:endParaRPr>
          </a:p>
        </p:txBody>
      </p:sp>
      <p:sp>
        <p:nvSpPr>
          <p:cNvPr id="320" name="object 320" descr=""/>
          <p:cNvSpPr txBox="1"/>
          <p:nvPr/>
        </p:nvSpPr>
        <p:spPr>
          <a:xfrm>
            <a:off x="11080908" y="2468563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Hampshire</a:t>
            </a:r>
            <a:endParaRPr sz="150">
              <a:latin typeface="Arial"/>
              <a:cs typeface="Arial"/>
            </a:endParaRPr>
          </a:p>
        </p:txBody>
      </p:sp>
      <p:sp>
        <p:nvSpPr>
          <p:cNvPr id="321" name="object 321" descr=""/>
          <p:cNvSpPr txBox="1"/>
          <p:nvPr/>
        </p:nvSpPr>
        <p:spPr>
          <a:xfrm>
            <a:off x="11336066" y="2443112"/>
            <a:ext cx="1130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Worcester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322" name="object 322" descr=""/>
          <p:cNvSpPr txBox="1"/>
          <p:nvPr/>
        </p:nvSpPr>
        <p:spPr>
          <a:xfrm>
            <a:off x="11553825" y="2404605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Middlesex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323" name="object 323" descr=""/>
          <p:cNvSpPr txBox="1"/>
          <p:nvPr/>
        </p:nvSpPr>
        <p:spPr>
          <a:xfrm>
            <a:off x="11100883" y="2386705"/>
            <a:ext cx="952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324" name="object 324" descr=""/>
          <p:cNvSpPr txBox="1"/>
          <p:nvPr/>
        </p:nvSpPr>
        <p:spPr>
          <a:xfrm>
            <a:off x="10920684" y="2453987"/>
            <a:ext cx="1066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Berkshire</a:t>
            </a:r>
            <a:endParaRPr sz="150">
              <a:latin typeface="Arial"/>
              <a:cs typeface="Arial"/>
            </a:endParaRPr>
          </a:p>
        </p:txBody>
      </p:sp>
      <p:sp>
        <p:nvSpPr>
          <p:cNvPr id="325" name="object 325" descr=""/>
          <p:cNvSpPr txBox="1"/>
          <p:nvPr/>
        </p:nvSpPr>
        <p:spPr>
          <a:xfrm>
            <a:off x="11695638" y="2332196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326" name="object 326" descr=""/>
          <p:cNvSpPr txBox="1"/>
          <p:nvPr/>
        </p:nvSpPr>
        <p:spPr>
          <a:xfrm>
            <a:off x="10894255" y="2875133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Fairﬁeld</a:t>
            </a:r>
            <a:endParaRPr sz="150">
              <a:latin typeface="Arial"/>
              <a:cs typeface="Arial"/>
            </a:endParaRPr>
          </a:p>
        </p:txBody>
      </p:sp>
      <p:sp>
        <p:nvSpPr>
          <p:cNvPr id="327" name="object 327" descr=""/>
          <p:cNvSpPr txBox="1"/>
          <p:nvPr/>
        </p:nvSpPr>
        <p:spPr>
          <a:xfrm>
            <a:off x="11220153" y="2645431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Tolland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328" name="object 328" descr=""/>
          <p:cNvSpPr txBox="1"/>
          <p:nvPr/>
        </p:nvSpPr>
        <p:spPr>
          <a:xfrm>
            <a:off x="11090478" y="2699583"/>
            <a:ext cx="1022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Hartford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329" name="object 329" descr=""/>
          <p:cNvSpPr txBox="1"/>
          <p:nvPr/>
        </p:nvSpPr>
        <p:spPr>
          <a:xfrm>
            <a:off x="10898520" y="2675465"/>
            <a:ext cx="1123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Litchﬁeld</a:t>
            </a:r>
            <a:endParaRPr sz="150">
              <a:latin typeface="Arial"/>
              <a:cs typeface="Arial"/>
            </a:endParaRPr>
          </a:p>
        </p:txBody>
      </p:sp>
      <p:sp>
        <p:nvSpPr>
          <p:cNvPr id="330" name="object 330" descr=""/>
          <p:cNvSpPr txBox="1"/>
          <p:nvPr/>
        </p:nvSpPr>
        <p:spPr>
          <a:xfrm>
            <a:off x="8065701" y="4461017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McDowell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331" name="object 331" descr=""/>
          <p:cNvSpPr txBox="1"/>
          <p:nvPr/>
        </p:nvSpPr>
        <p:spPr>
          <a:xfrm>
            <a:off x="8270419" y="4459852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Mercer</a:t>
            </a:r>
            <a:endParaRPr sz="150">
              <a:latin typeface="Arial"/>
              <a:cs typeface="Arial"/>
            </a:endParaRPr>
          </a:p>
        </p:txBody>
      </p:sp>
      <p:sp>
        <p:nvSpPr>
          <p:cNvPr id="332" name="object 332" descr=""/>
          <p:cNvSpPr txBox="1"/>
          <p:nvPr/>
        </p:nvSpPr>
        <p:spPr>
          <a:xfrm>
            <a:off x="8110610" y="4374219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Wyoming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333" name="object 333" descr=""/>
          <p:cNvSpPr txBox="1"/>
          <p:nvPr/>
        </p:nvSpPr>
        <p:spPr>
          <a:xfrm>
            <a:off x="8340666" y="4362160"/>
            <a:ext cx="200025" cy="66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8270">
              <a:lnSpc>
                <a:spcPts val="16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Monroe</a:t>
            </a:r>
            <a:endParaRPr sz="150">
              <a:latin typeface="Arial"/>
              <a:cs typeface="Arial"/>
            </a:endParaRPr>
          </a:p>
          <a:p>
            <a:pPr marL="12700">
              <a:lnSpc>
                <a:spcPts val="160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Summers</a:t>
            </a:r>
            <a:endParaRPr sz="150">
              <a:latin typeface="Arial"/>
              <a:cs typeface="Arial"/>
            </a:endParaRPr>
          </a:p>
        </p:txBody>
      </p:sp>
      <p:sp>
        <p:nvSpPr>
          <p:cNvPr id="334" name="object 334" descr=""/>
          <p:cNvSpPr txBox="1"/>
          <p:nvPr/>
        </p:nvSpPr>
        <p:spPr>
          <a:xfrm>
            <a:off x="7897249" y="4284884"/>
            <a:ext cx="717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Mingo</a:t>
            </a:r>
            <a:endParaRPr sz="150">
              <a:latin typeface="Arial"/>
              <a:cs typeface="Arial"/>
            </a:endParaRPr>
          </a:p>
        </p:txBody>
      </p:sp>
      <p:sp>
        <p:nvSpPr>
          <p:cNvPr id="335" name="object 335" descr=""/>
          <p:cNvSpPr txBox="1"/>
          <p:nvPr/>
        </p:nvSpPr>
        <p:spPr>
          <a:xfrm>
            <a:off x="8234856" y="4308119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Raleigh</a:t>
            </a:r>
            <a:endParaRPr sz="150">
              <a:latin typeface="Arial"/>
              <a:cs typeface="Arial"/>
            </a:endParaRPr>
          </a:p>
        </p:txBody>
      </p:sp>
      <p:sp>
        <p:nvSpPr>
          <p:cNvPr id="336" name="object 336" descr=""/>
          <p:cNvSpPr txBox="1"/>
          <p:nvPr/>
        </p:nvSpPr>
        <p:spPr>
          <a:xfrm>
            <a:off x="7996094" y="4290426"/>
            <a:ext cx="717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Logan</a:t>
            </a:r>
            <a:endParaRPr sz="150">
              <a:latin typeface="Arial"/>
              <a:cs typeface="Arial"/>
            </a:endParaRPr>
          </a:p>
        </p:txBody>
      </p:sp>
      <p:sp>
        <p:nvSpPr>
          <p:cNvPr id="337" name="object 337" descr=""/>
          <p:cNvSpPr txBox="1"/>
          <p:nvPr/>
        </p:nvSpPr>
        <p:spPr>
          <a:xfrm>
            <a:off x="8078769" y="4210239"/>
            <a:ext cx="742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Boone</a:t>
            </a:r>
            <a:endParaRPr sz="150">
              <a:latin typeface="Arial"/>
              <a:cs typeface="Arial"/>
            </a:endParaRPr>
          </a:p>
        </p:txBody>
      </p:sp>
      <p:sp>
        <p:nvSpPr>
          <p:cNvPr id="338" name="object 338" descr=""/>
          <p:cNvSpPr txBox="1"/>
          <p:nvPr/>
        </p:nvSpPr>
        <p:spPr>
          <a:xfrm>
            <a:off x="8263070" y="4197542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Fayette</a:t>
            </a:r>
            <a:endParaRPr sz="150">
              <a:latin typeface="Arial"/>
              <a:cs typeface="Arial"/>
            </a:endParaRPr>
          </a:p>
        </p:txBody>
      </p:sp>
      <p:sp>
        <p:nvSpPr>
          <p:cNvPr id="339" name="object 339" descr=""/>
          <p:cNvSpPr txBox="1"/>
          <p:nvPr/>
        </p:nvSpPr>
        <p:spPr>
          <a:xfrm>
            <a:off x="8472053" y="4241683"/>
            <a:ext cx="1085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Greenbrier</a:t>
            </a:r>
            <a:endParaRPr sz="150">
              <a:latin typeface="Arial"/>
              <a:cs typeface="Arial"/>
            </a:endParaRPr>
          </a:p>
        </p:txBody>
      </p:sp>
      <p:sp>
        <p:nvSpPr>
          <p:cNvPr id="340" name="object 340" descr=""/>
          <p:cNvSpPr txBox="1"/>
          <p:nvPr/>
        </p:nvSpPr>
        <p:spPr>
          <a:xfrm>
            <a:off x="7945194" y="4159918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Lincoln</a:t>
            </a:r>
            <a:endParaRPr sz="150">
              <a:latin typeface="Arial"/>
              <a:cs typeface="Arial"/>
            </a:endParaRPr>
          </a:p>
        </p:txBody>
      </p:sp>
      <p:sp>
        <p:nvSpPr>
          <p:cNvPr id="341" name="object 341" descr=""/>
          <p:cNvSpPr txBox="1"/>
          <p:nvPr/>
        </p:nvSpPr>
        <p:spPr>
          <a:xfrm>
            <a:off x="7840209" y="4181852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342" name="object 342" descr=""/>
          <p:cNvSpPr txBox="1"/>
          <p:nvPr/>
        </p:nvSpPr>
        <p:spPr>
          <a:xfrm>
            <a:off x="8368553" y="4107075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Nicholas</a:t>
            </a:r>
            <a:endParaRPr sz="150">
              <a:latin typeface="Arial"/>
              <a:cs typeface="Arial"/>
            </a:endParaRPr>
          </a:p>
        </p:txBody>
      </p:sp>
      <p:sp>
        <p:nvSpPr>
          <p:cNvPr id="343" name="object 343" descr=""/>
          <p:cNvSpPr txBox="1"/>
          <p:nvPr/>
        </p:nvSpPr>
        <p:spPr>
          <a:xfrm>
            <a:off x="7906973" y="4047494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Cabell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344" name="object 344" descr=""/>
          <p:cNvSpPr txBox="1"/>
          <p:nvPr/>
        </p:nvSpPr>
        <p:spPr>
          <a:xfrm>
            <a:off x="8122250" y="4081323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Kanawha</a:t>
            </a:r>
            <a:endParaRPr sz="150">
              <a:latin typeface="Arial"/>
              <a:cs typeface="Arial"/>
            </a:endParaRPr>
          </a:p>
        </p:txBody>
      </p:sp>
      <p:sp>
        <p:nvSpPr>
          <p:cNvPr id="345" name="object 345" descr=""/>
          <p:cNvSpPr txBox="1"/>
          <p:nvPr/>
        </p:nvSpPr>
        <p:spPr>
          <a:xfrm>
            <a:off x="8296246" y="4038966"/>
            <a:ext cx="5841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Clay</a:t>
            </a:r>
            <a:endParaRPr sz="150">
              <a:latin typeface="Arial"/>
              <a:cs typeface="Arial"/>
            </a:endParaRPr>
          </a:p>
        </p:txBody>
      </p:sp>
      <p:sp>
        <p:nvSpPr>
          <p:cNvPr id="346" name="object 346" descr=""/>
          <p:cNvSpPr txBox="1"/>
          <p:nvPr/>
        </p:nvSpPr>
        <p:spPr>
          <a:xfrm>
            <a:off x="8001775" y="4006264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Putnam</a:t>
            </a:r>
            <a:endParaRPr sz="150">
              <a:latin typeface="Arial"/>
              <a:cs typeface="Arial"/>
            </a:endParaRPr>
          </a:p>
        </p:txBody>
      </p:sp>
      <p:sp>
        <p:nvSpPr>
          <p:cNvPr id="347" name="object 347" descr=""/>
          <p:cNvSpPr txBox="1"/>
          <p:nvPr/>
        </p:nvSpPr>
        <p:spPr>
          <a:xfrm>
            <a:off x="8512290" y="4001888"/>
            <a:ext cx="908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Webster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348" name="object 348" descr=""/>
          <p:cNvSpPr txBox="1"/>
          <p:nvPr/>
        </p:nvSpPr>
        <p:spPr>
          <a:xfrm>
            <a:off x="8590381" y="4116636"/>
            <a:ext cx="1162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Pocahontas</a:t>
            </a:r>
            <a:endParaRPr sz="150">
              <a:latin typeface="Arial"/>
              <a:cs typeface="Arial"/>
            </a:endParaRPr>
          </a:p>
        </p:txBody>
      </p:sp>
      <p:sp>
        <p:nvSpPr>
          <p:cNvPr id="349" name="object 349" descr=""/>
          <p:cNvSpPr txBox="1"/>
          <p:nvPr/>
        </p:nvSpPr>
        <p:spPr>
          <a:xfrm>
            <a:off x="8411801" y="3937348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Braxton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50" name="object 350" descr=""/>
          <p:cNvSpPr txBox="1"/>
          <p:nvPr/>
        </p:nvSpPr>
        <p:spPr>
          <a:xfrm>
            <a:off x="8192529" y="3933591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Roane</a:t>
            </a:r>
            <a:endParaRPr sz="150">
              <a:latin typeface="Arial"/>
              <a:cs typeface="Arial"/>
            </a:endParaRPr>
          </a:p>
        </p:txBody>
      </p:sp>
      <p:sp>
        <p:nvSpPr>
          <p:cNvPr id="351" name="object 351" descr=""/>
          <p:cNvSpPr txBox="1"/>
          <p:nvPr/>
        </p:nvSpPr>
        <p:spPr>
          <a:xfrm>
            <a:off x="8856703" y="3938813"/>
            <a:ext cx="1047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Pendleton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52" name="object 352" descr=""/>
          <p:cNvSpPr txBox="1"/>
          <p:nvPr/>
        </p:nvSpPr>
        <p:spPr>
          <a:xfrm>
            <a:off x="7971308" y="3909962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53" name="object 353" descr=""/>
          <p:cNvSpPr txBox="1"/>
          <p:nvPr/>
        </p:nvSpPr>
        <p:spPr>
          <a:xfrm>
            <a:off x="8077230" y="3885374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Jackson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54" name="object 354" descr=""/>
          <p:cNvSpPr txBox="1"/>
          <p:nvPr/>
        </p:nvSpPr>
        <p:spPr>
          <a:xfrm>
            <a:off x="8574773" y="3843600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Upshur</a:t>
            </a:r>
            <a:endParaRPr sz="150">
              <a:latin typeface="Arial"/>
              <a:cs typeface="Arial"/>
            </a:endParaRPr>
          </a:p>
        </p:txBody>
      </p:sp>
      <p:sp>
        <p:nvSpPr>
          <p:cNvPr id="355" name="object 355" descr=""/>
          <p:cNvSpPr txBox="1"/>
          <p:nvPr/>
        </p:nvSpPr>
        <p:spPr>
          <a:xfrm>
            <a:off x="8692053" y="3877748"/>
            <a:ext cx="99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Randolph</a:t>
            </a:r>
            <a:endParaRPr sz="150">
              <a:latin typeface="Arial"/>
              <a:cs typeface="Arial"/>
            </a:endParaRPr>
          </a:p>
        </p:txBody>
      </p:sp>
      <p:sp>
        <p:nvSpPr>
          <p:cNvPr id="356" name="object 356" descr=""/>
          <p:cNvSpPr txBox="1"/>
          <p:nvPr/>
        </p:nvSpPr>
        <p:spPr>
          <a:xfrm>
            <a:off x="8193631" y="3810015"/>
            <a:ext cx="356235" cy="908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5"/>
              </a:lnSpc>
              <a:spcBef>
                <a:spcPts val="95"/>
              </a:spcBef>
              <a:tabLst>
                <a:tab pos="298450" algn="l"/>
              </a:tabLst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Wirt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Lewis</a:t>
            </a:r>
            <a:endParaRPr sz="150">
              <a:latin typeface="Arial"/>
              <a:cs typeface="Arial"/>
            </a:endParaRPr>
          </a:p>
          <a:p>
            <a:pPr marL="185420">
              <a:lnSpc>
                <a:spcPts val="165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Gilmer</a:t>
            </a:r>
            <a:endParaRPr sz="15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Calhoun</a:t>
            </a:r>
            <a:endParaRPr sz="150">
              <a:latin typeface="Arial"/>
              <a:cs typeface="Arial"/>
            </a:endParaRPr>
          </a:p>
        </p:txBody>
      </p:sp>
      <p:sp>
        <p:nvSpPr>
          <p:cNvPr id="357" name="object 357" descr=""/>
          <p:cNvSpPr txBox="1"/>
          <p:nvPr/>
        </p:nvSpPr>
        <p:spPr>
          <a:xfrm>
            <a:off x="9043000" y="3821924"/>
            <a:ext cx="711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Hardy</a:t>
            </a:r>
            <a:endParaRPr sz="150">
              <a:latin typeface="Arial"/>
              <a:cs typeface="Arial"/>
            </a:endParaRPr>
          </a:p>
        </p:txBody>
      </p:sp>
      <p:sp>
        <p:nvSpPr>
          <p:cNvPr id="358" name="object 358" descr=""/>
          <p:cNvSpPr txBox="1"/>
          <p:nvPr/>
        </p:nvSpPr>
        <p:spPr>
          <a:xfrm>
            <a:off x="8637702" y="3761986"/>
            <a:ext cx="876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Barbour</a:t>
            </a:r>
            <a:endParaRPr sz="150">
              <a:latin typeface="Arial"/>
              <a:cs typeface="Arial"/>
            </a:endParaRPr>
          </a:p>
        </p:txBody>
      </p:sp>
      <p:sp>
        <p:nvSpPr>
          <p:cNvPr id="359" name="object 359" descr=""/>
          <p:cNvSpPr txBox="1"/>
          <p:nvPr/>
        </p:nvSpPr>
        <p:spPr>
          <a:xfrm>
            <a:off x="8794843" y="3772298"/>
            <a:ext cx="201295" cy="66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Tucker</a:t>
            </a:r>
            <a:endParaRPr sz="150">
              <a:latin typeface="Arial"/>
              <a:cs typeface="Arial"/>
            </a:endParaRPr>
          </a:p>
          <a:p>
            <a:pPr marL="144780">
              <a:lnSpc>
                <a:spcPts val="160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Grant</a:t>
            </a:r>
            <a:endParaRPr sz="150">
              <a:latin typeface="Arial"/>
              <a:cs typeface="Arial"/>
            </a:endParaRPr>
          </a:p>
        </p:txBody>
      </p:sp>
      <p:sp>
        <p:nvSpPr>
          <p:cNvPr id="360" name="object 360" descr=""/>
          <p:cNvSpPr txBox="1"/>
          <p:nvPr/>
        </p:nvSpPr>
        <p:spPr>
          <a:xfrm>
            <a:off x="8279838" y="3750284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Ritchie</a:t>
            </a:r>
            <a:endParaRPr sz="150">
              <a:latin typeface="Arial"/>
              <a:cs typeface="Arial"/>
            </a:endParaRPr>
          </a:p>
        </p:txBody>
      </p:sp>
      <p:sp>
        <p:nvSpPr>
          <p:cNvPr id="361" name="object 361" descr=""/>
          <p:cNvSpPr txBox="1"/>
          <p:nvPr/>
        </p:nvSpPr>
        <p:spPr>
          <a:xfrm>
            <a:off x="8162829" y="3726805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Wood</a:t>
            </a:r>
            <a:endParaRPr sz="150">
              <a:latin typeface="Arial"/>
              <a:cs typeface="Arial"/>
            </a:endParaRPr>
          </a:p>
        </p:txBody>
      </p:sp>
      <p:sp>
        <p:nvSpPr>
          <p:cNvPr id="362" name="object 362" descr=""/>
          <p:cNvSpPr txBox="1"/>
          <p:nvPr/>
        </p:nvSpPr>
        <p:spPr>
          <a:xfrm>
            <a:off x="8634731" y="3686383"/>
            <a:ext cx="717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Taylor</a:t>
            </a:r>
            <a:endParaRPr sz="150">
              <a:latin typeface="Arial"/>
              <a:cs typeface="Arial"/>
            </a:endParaRPr>
          </a:p>
        </p:txBody>
      </p:sp>
      <p:sp>
        <p:nvSpPr>
          <p:cNvPr id="363" name="object 363" descr=""/>
          <p:cNvSpPr txBox="1"/>
          <p:nvPr/>
        </p:nvSpPr>
        <p:spPr>
          <a:xfrm>
            <a:off x="8363427" y="3707157"/>
            <a:ext cx="2654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Doddridge</a:t>
            </a:r>
            <a:r>
              <a:rPr dirty="0" sz="150" spc="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Harrison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364" name="object 364" descr=""/>
          <p:cNvSpPr txBox="1"/>
          <p:nvPr/>
        </p:nvSpPr>
        <p:spPr>
          <a:xfrm>
            <a:off x="8249596" y="3676822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Pleasants</a:t>
            </a:r>
            <a:endParaRPr sz="150">
              <a:latin typeface="Arial"/>
              <a:cs typeface="Arial"/>
            </a:endParaRPr>
          </a:p>
        </p:txBody>
      </p:sp>
      <p:sp>
        <p:nvSpPr>
          <p:cNvPr id="365" name="object 365" descr=""/>
          <p:cNvSpPr txBox="1"/>
          <p:nvPr/>
        </p:nvSpPr>
        <p:spPr>
          <a:xfrm>
            <a:off x="9099476" y="3691473"/>
            <a:ext cx="1098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Hampshire</a:t>
            </a:r>
            <a:endParaRPr sz="150">
              <a:latin typeface="Arial"/>
              <a:cs typeface="Arial"/>
            </a:endParaRPr>
          </a:p>
        </p:txBody>
      </p:sp>
      <p:sp>
        <p:nvSpPr>
          <p:cNvPr id="366" name="object 366" descr=""/>
          <p:cNvSpPr txBox="1"/>
          <p:nvPr/>
        </p:nvSpPr>
        <p:spPr>
          <a:xfrm>
            <a:off x="8368298" y="3632700"/>
            <a:ext cx="628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Tyler</a:t>
            </a:r>
            <a:endParaRPr sz="150">
              <a:latin typeface="Arial"/>
              <a:cs typeface="Arial"/>
            </a:endParaRPr>
          </a:p>
        </p:txBody>
      </p:sp>
      <p:sp>
        <p:nvSpPr>
          <p:cNvPr id="367" name="object 367" descr=""/>
          <p:cNvSpPr txBox="1"/>
          <p:nvPr/>
        </p:nvSpPr>
        <p:spPr>
          <a:xfrm>
            <a:off x="9316543" y="3625957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Berkeley</a:t>
            </a:r>
            <a:endParaRPr sz="150">
              <a:latin typeface="Arial"/>
              <a:cs typeface="Arial"/>
            </a:endParaRPr>
          </a:p>
        </p:txBody>
      </p:sp>
      <p:sp>
        <p:nvSpPr>
          <p:cNvPr id="368" name="object 368" descr=""/>
          <p:cNvSpPr txBox="1"/>
          <p:nvPr/>
        </p:nvSpPr>
        <p:spPr>
          <a:xfrm>
            <a:off x="8562375" y="3607962"/>
            <a:ext cx="787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Marion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69" name="object 369" descr=""/>
          <p:cNvSpPr txBox="1"/>
          <p:nvPr/>
        </p:nvSpPr>
        <p:spPr>
          <a:xfrm>
            <a:off x="9001031" y="3664031"/>
            <a:ext cx="831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Mineral</a:t>
            </a:r>
            <a:endParaRPr sz="150">
              <a:latin typeface="Arial"/>
              <a:cs typeface="Arial"/>
            </a:endParaRPr>
          </a:p>
        </p:txBody>
      </p:sp>
      <p:sp>
        <p:nvSpPr>
          <p:cNvPr id="370" name="object 370" descr=""/>
          <p:cNvSpPr txBox="1"/>
          <p:nvPr/>
        </p:nvSpPr>
        <p:spPr>
          <a:xfrm>
            <a:off x="9220414" y="3601238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Morgan</a:t>
            </a:r>
            <a:endParaRPr sz="150">
              <a:latin typeface="Arial"/>
              <a:cs typeface="Arial"/>
            </a:endParaRPr>
          </a:p>
        </p:txBody>
      </p:sp>
      <p:sp>
        <p:nvSpPr>
          <p:cNvPr id="371" name="object 371" descr=""/>
          <p:cNvSpPr txBox="1"/>
          <p:nvPr/>
        </p:nvSpPr>
        <p:spPr>
          <a:xfrm>
            <a:off x="8425188" y="3559708"/>
            <a:ext cx="787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Wetzel</a:t>
            </a:r>
            <a:endParaRPr sz="150">
              <a:latin typeface="Arial"/>
              <a:cs typeface="Arial"/>
            </a:endParaRPr>
          </a:p>
        </p:txBody>
      </p:sp>
      <p:sp>
        <p:nvSpPr>
          <p:cNvPr id="372" name="object 372" descr=""/>
          <p:cNvSpPr txBox="1"/>
          <p:nvPr/>
        </p:nvSpPr>
        <p:spPr>
          <a:xfrm>
            <a:off x="8761469" y="3617054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Preston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73" name="object 373" descr=""/>
          <p:cNvSpPr txBox="1"/>
          <p:nvPr/>
        </p:nvSpPr>
        <p:spPr>
          <a:xfrm>
            <a:off x="8624570" y="3549828"/>
            <a:ext cx="11366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Monongalia</a:t>
            </a:r>
            <a:endParaRPr sz="150">
              <a:latin typeface="Arial"/>
              <a:cs typeface="Arial"/>
            </a:endParaRPr>
          </a:p>
        </p:txBody>
      </p:sp>
      <p:sp>
        <p:nvSpPr>
          <p:cNvPr id="374" name="object 374" descr=""/>
          <p:cNvSpPr txBox="1"/>
          <p:nvPr/>
        </p:nvSpPr>
        <p:spPr>
          <a:xfrm>
            <a:off x="8421035" y="3471812"/>
            <a:ext cx="210820" cy="66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2240">
              <a:lnSpc>
                <a:spcPts val="16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Greene</a:t>
            </a:r>
            <a:endParaRPr sz="150">
              <a:latin typeface="Arial"/>
              <a:cs typeface="Arial"/>
            </a:endParaRPr>
          </a:p>
          <a:p>
            <a:pPr marL="12700">
              <a:lnSpc>
                <a:spcPts val="160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Marshall</a:t>
            </a:r>
            <a:endParaRPr sz="150">
              <a:latin typeface="Arial"/>
              <a:cs typeface="Arial"/>
            </a:endParaRPr>
          </a:p>
        </p:txBody>
      </p:sp>
      <p:sp>
        <p:nvSpPr>
          <p:cNvPr id="375" name="object 375" descr=""/>
          <p:cNvSpPr txBox="1"/>
          <p:nvPr/>
        </p:nvSpPr>
        <p:spPr>
          <a:xfrm>
            <a:off x="8454233" y="3376607"/>
            <a:ext cx="6159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Ohio</a:t>
            </a:r>
            <a:endParaRPr sz="150">
              <a:latin typeface="Arial"/>
              <a:cs typeface="Arial"/>
            </a:endParaRPr>
          </a:p>
        </p:txBody>
      </p:sp>
      <p:sp>
        <p:nvSpPr>
          <p:cNvPr id="376" name="object 376" descr=""/>
          <p:cNvSpPr txBox="1"/>
          <p:nvPr/>
        </p:nvSpPr>
        <p:spPr>
          <a:xfrm>
            <a:off x="8472637" y="3294607"/>
            <a:ext cx="165100" cy="9334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Brooke</a:t>
            </a:r>
            <a:endParaRPr sz="15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8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77" name="object 377" descr=""/>
          <p:cNvSpPr txBox="1"/>
          <p:nvPr/>
        </p:nvSpPr>
        <p:spPr>
          <a:xfrm>
            <a:off x="8433513" y="3195967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Hancock</a:t>
            </a:r>
            <a:endParaRPr sz="150">
              <a:latin typeface="Arial"/>
              <a:cs typeface="Arial"/>
            </a:endParaRPr>
          </a:p>
        </p:txBody>
      </p:sp>
      <p:sp>
        <p:nvSpPr>
          <p:cNvPr id="378" name="object 378" descr=""/>
          <p:cNvSpPr txBox="1"/>
          <p:nvPr/>
        </p:nvSpPr>
        <p:spPr>
          <a:xfrm>
            <a:off x="10169457" y="3953611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379" name="object 379" descr=""/>
          <p:cNvSpPr txBox="1"/>
          <p:nvPr/>
        </p:nvSpPr>
        <p:spPr>
          <a:xfrm>
            <a:off x="9990521" y="3781780"/>
            <a:ext cx="2514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Queen</a:t>
            </a:r>
            <a:r>
              <a:rPr dirty="0" baseline="37037" sz="225" spc="71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Kent</a:t>
            </a:r>
            <a:endParaRPr sz="150">
              <a:latin typeface="Arial"/>
              <a:cs typeface="Arial"/>
            </a:endParaRPr>
          </a:p>
        </p:txBody>
      </p:sp>
      <p:sp>
        <p:nvSpPr>
          <p:cNvPr id="380" name="object 380" descr=""/>
          <p:cNvSpPr txBox="1"/>
          <p:nvPr/>
        </p:nvSpPr>
        <p:spPr>
          <a:xfrm>
            <a:off x="10083015" y="3577078"/>
            <a:ext cx="242570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 marR="30480" indent="8890">
              <a:lnSpc>
                <a:spcPts val="150"/>
              </a:lnSpc>
              <a:spcBef>
                <a:spcPts val="12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50" spc="43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Salem</a:t>
            </a:r>
            <a:r>
              <a:rPr dirty="0" baseline="18518" sz="225" spc="7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Castle</a:t>
            </a:r>
            <a:endParaRPr sz="150">
              <a:latin typeface="Arial"/>
              <a:cs typeface="Arial"/>
            </a:endParaRPr>
          </a:p>
        </p:txBody>
      </p:sp>
      <p:sp>
        <p:nvSpPr>
          <p:cNvPr id="381" name="object 381" descr=""/>
          <p:cNvSpPr txBox="1"/>
          <p:nvPr/>
        </p:nvSpPr>
        <p:spPr>
          <a:xfrm>
            <a:off x="8242065" y="4764425"/>
            <a:ext cx="844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Grayson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82" name="object 382" descr=""/>
          <p:cNvSpPr txBox="1"/>
          <p:nvPr/>
        </p:nvSpPr>
        <p:spPr>
          <a:xfrm>
            <a:off x="8698571" y="4747106"/>
            <a:ext cx="685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Henry</a:t>
            </a:r>
            <a:endParaRPr sz="150">
              <a:latin typeface="Arial"/>
              <a:cs typeface="Arial"/>
            </a:endParaRPr>
          </a:p>
        </p:txBody>
      </p:sp>
      <p:sp>
        <p:nvSpPr>
          <p:cNvPr id="383" name="object 383" descr=""/>
          <p:cNvSpPr txBox="1"/>
          <p:nvPr/>
        </p:nvSpPr>
        <p:spPr>
          <a:xfrm>
            <a:off x="8558772" y="4766209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Patrick</a:t>
            </a:r>
            <a:endParaRPr sz="150">
              <a:latin typeface="Arial"/>
              <a:cs typeface="Arial"/>
            </a:endParaRPr>
          </a:p>
        </p:txBody>
      </p:sp>
      <p:sp>
        <p:nvSpPr>
          <p:cNvPr id="384" name="object 384" descr=""/>
          <p:cNvSpPr txBox="1"/>
          <p:nvPr/>
        </p:nvSpPr>
        <p:spPr>
          <a:xfrm>
            <a:off x="7779966" y="4753117"/>
            <a:ext cx="641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endParaRPr sz="150">
              <a:latin typeface="Arial"/>
              <a:cs typeface="Arial"/>
            </a:endParaRPr>
          </a:p>
        </p:txBody>
      </p:sp>
      <p:sp>
        <p:nvSpPr>
          <p:cNvPr id="385" name="object 385" descr=""/>
          <p:cNvSpPr txBox="1"/>
          <p:nvPr/>
        </p:nvSpPr>
        <p:spPr>
          <a:xfrm>
            <a:off x="9195326" y="4744327"/>
            <a:ext cx="1193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Mecklenburg</a:t>
            </a:r>
            <a:endParaRPr sz="150">
              <a:latin typeface="Arial"/>
              <a:cs typeface="Arial"/>
            </a:endParaRPr>
          </a:p>
        </p:txBody>
      </p:sp>
      <p:sp>
        <p:nvSpPr>
          <p:cNvPr id="386" name="object 386" descr=""/>
          <p:cNvSpPr txBox="1"/>
          <p:nvPr/>
        </p:nvSpPr>
        <p:spPr>
          <a:xfrm>
            <a:off x="7621433" y="4752854"/>
            <a:ext cx="5206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Lee</a:t>
            </a:r>
            <a:endParaRPr sz="150">
              <a:latin typeface="Arial"/>
              <a:cs typeface="Arial"/>
            </a:endParaRPr>
          </a:p>
        </p:txBody>
      </p:sp>
      <p:sp>
        <p:nvSpPr>
          <p:cNvPr id="387" name="object 387" descr=""/>
          <p:cNvSpPr txBox="1"/>
          <p:nvPr/>
        </p:nvSpPr>
        <p:spPr>
          <a:xfrm>
            <a:off x="9460265" y="4785631"/>
            <a:ext cx="1066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Greensville</a:t>
            </a:r>
            <a:endParaRPr sz="150">
              <a:latin typeface="Arial"/>
              <a:cs typeface="Arial"/>
            </a:endParaRPr>
          </a:p>
        </p:txBody>
      </p:sp>
      <p:sp>
        <p:nvSpPr>
          <p:cNvPr id="388" name="object 388" descr=""/>
          <p:cNvSpPr txBox="1"/>
          <p:nvPr/>
        </p:nvSpPr>
        <p:spPr>
          <a:xfrm>
            <a:off x="7959714" y="4748759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89" name="object 389" descr=""/>
          <p:cNvSpPr txBox="1"/>
          <p:nvPr/>
        </p:nvSpPr>
        <p:spPr>
          <a:xfrm>
            <a:off x="8402192" y="4734409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Carroll</a:t>
            </a:r>
            <a:endParaRPr sz="150">
              <a:latin typeface="Arial"/>
              <a:cs typeface="Arial"/>
            </a:endParaRPr>
          </a:p>
        </p:txBody>
      </p:sp>
      <p:sp>
        <p:nvSpPr>
          <p:cNvPr id="390" name="object 390" descr=""/>
          <p:cNvSpPr txBox="1"/>
          <p:nvPr/>
        </p:nvSpPr>
        <p:spPr>
          <a:xfrm>
            <a:off x="9586684" y="4743012"/>
            <a:ext cx="1257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Southampton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391" name="object 391" descr=""/>
          <p:cNvSpPr txBox="1"/>
          <p:nvPr/>
        </p:nvSpPr>
        <p:spPr>
          <a:xfrm>
            <a:off x="9789572" y="4743012"/>
            <a:ext cx="199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Suffolk</a:t>
            </a:r>
            <a:r>
              <a:rPr dirty="0" sz="150" spc="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Chesapeake</a:t>
            </a:r>
            <a:endParaRPr sz="150">
              <a:latin typeface="Arial"/>
              <a:cs typeface="Arial"/>
            </a:endParaRPr>
          </a:p>
        </p:txBody>
      </p:sp>
      <p:sp>
        <p:nvSpPr>
          <p:cNvPr id="392" name="object 392" descr=""/>
          <p:cNvSpPr txBox="1"/>
          <p:nvPr/>
        </p:nvSpPr>
        <p:spPr>
          <a:xfrm>
            <a:off x="9979845" y="4701988"/>
            <a:ext cx="78740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6510" marR="5080" indent="-4445">
              <a:lnSpc>
                <a:spcPts val="150"/>
              </a:lnSpc>
              <a:spcBef>
                <a:spcPts val="12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Virginia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Beach</a:t>
            </a:r>
            <a:endParaRPr sz="150">
              <a:latin typeface="Arial"/>
              <a:cs typeface="Arial"/>
            </a:endParaRPr>
          </a:p>
        </p:txBody>
      </p:sp>
      <p:sp>
        <p:nvSpPr>
          <p:cNvPr id="393" name="object 393" descr=""/>
          <p:cNvSpPr txBox="1"/>
          <p:nvPr/>
        </p:nvSpPr>
        <p:spPr>
          <a:xfrm>
            <a:off x="8135554" y="4684539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Smyth</a:t>
            </a:r>
            <a:endParaRPr sz="150">
              <a:latin typeface="Arial"/>
              <a:cs typeface="Arial"/>
            </a:endParaRPr>
          </a:p>
        </p:txBody>
      </p:sp>
      <p:sp>
        <p:nvSpPr>
          <p:cNvPr id="394" name="object 394" descr=""/>
          <p:cNvSpPr txBox="1"/>
          <p:nvPr/>
        </p:nvSpPr>
        <p:spPr>
          <a:xfrm>
            <a:off x="9363319" y="4715513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Brunswick</a:t>
            </a:r>
            <a:endParaRPr sz="150">
              <a:latin typeface="Arial"/>
              <a:cs typeface="Arial"/>
            </a:endParaRPr>
          </a:p>
        </p:txBody>
      </p:sp>
      <p:sp>
        <p:nvSpPr>
          <p:cNvPr id="395" name="object 395" descr=""/>
          <p:cNvSpPr txBox="1"/>
          <p:nvPr/>
        </p:nvSpPr>
        <p:spPr>
          <a:xfrm>
            <a:off x="9008346" y="4713315"/>
            <a:ext cx="755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Halifax</a:t>
            </a:r>
            <a:endParaRPr sz="150">
              <a:latin typeface="Arial"/>
              <a:cs typeface="Arial"/>
            </a:endParaRPr>
          </a:p>
        </p:txBody>
      </p:sp>
      <p:sp>
        <p:nvSpPr>
          <p:cNvPr id="396" name="object 396" descr=""/>
          <p:cNvSpPr txBox="1"/>
          <p:nvPr/>
        </p:nvSpPr>
        <p:spPr>
          <a:xfrm>
            <a:off x="8287457" y="4663426"/>
            <a:ext cx="72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Wythe</a:t>
            </a:r>
            <a:endParaRPr sz="150">
              <a:latin typeface="Arial"/>
              <a:cs typeface="Arial"/>
            </a:endParaRPr>
          </a:p>
        </p:txBody>
      </p:sp>
      <p:sp>
        <p:nvSpPr>
          <p:cNvPr id="397" name="object 397" descr=""/>
          <p:cNvSpPr txBox="1"/>
          <p:nvPr/>
        </p:nvSpPr>
        <p:spPr>
          <a:xfrm>
            <a:off x="9585240" y="4645375"/>
            <a:ext cx="768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398" name="object 398" descr=""/>
          <p:cNvSpPr txBox="1"/>
          <p:nvPr/>
        </p:nvSpPr>
        <p:spPr>
          <a:xfrm>
            <a:off x="9209864" y="4635120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Lunenburg</a:t>
            </a:r>
            <a:endParaRPr sz="150">
              <a:latin typeface="Arial"/>
              <a:cs typeface="Arial"/>
            </a:endParaRPr>
          </a:p>
        </p:txBody>
      </p:sp>
      <p:sp>
        <p:nvSpPr>
          <p:cNvPr id="399" name="object 399" descr=""/>
          <p:cNvSpPr txBox="1"/>
          <p:nvPr/>
        </p:nvSpPr>
        <p:spPr>
          <a:xfrm>
            <a:off x="8529798" y="4656420"/>
            <a:ext cx="654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Floyd</a:t>
            </a:r>
            <a:endParaRPr sz="150">
              <a:latin typeface="Arial"/>
              <a:cs typeface="Arial"/>
            </a:endParaRPr>
          </a:p>
        </p:txBody>
      </p:sp>
      <p:sp>
        <p:nvSpPr>
          <p:cNvPr id="400" name="object 400" descr=""/>
          <p:cNvSpPr txBox="1"/>
          <p:nvPr/>
        </p:nvSpPr>
        <p:spPr>
          <a:xfrm>
            <a:off x="8831920" y="4713296"/>
            <a:ext cx="1079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Pittsylvania</a:t>
            </a:r>
            <a:endParaRPr sz="150">
              <a:latin typeface="Arial"/>
              <a:cs typeface="Arial"/>
            </a:endParaRPr>
          </a:p>
        </p:txBody>
      </p:sp>
      <p:sp>
        <p:nvSpPr>
          <p:cNvPr id="401" name="object 401" descr=""/>
          <p:cNvSpPr txBox="1"/>
          <p:nvPr/>
        </p:nvSpPr>
        <p:spPr>
          <a:xfrm>
            <a:off x="7953700" y="4642314"/>
            <a:ext cx="787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Russell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402" name="object 402" descr=""/>
          <p:cNvSpPr txBox="1"/>
          <p:nvPr/>
        </p:nvSpPr>
        <p:spPr>
          <a:xfrm>
            <a:off x="9750421" y="4651593"/>
            <a:ext cx="1174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Isle</a:t>
            </a:r>
            <a:r>
              <a:rPr dirty="0" sz="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Wight</a:t>
            </a:r>
            <a:endParaRPr sz="150">
              <a:latin typeface="Arial"/>
              <a:cs typeface="Arial"/>
            </a:endParaRPr>
          </a:p>
        </p:txBody>
      </p:sp>
      <p:sp>
        <p:nvSpPr>
          <p:cNvPr id="403" name="object 403" descr=""/>
          <p:cNvSpPr txBox="1"/>
          <p:nvPr/>
        </p:nvSpPr>
        <p:spPr>
          <a:xfrm>
            <a:off x="7777184" y="4613782"/>
            <a:ext cx="609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Wise</a:t>
            </a:r>
            <a:endParaRPr sz="150">
              <a:latin typeface="Arial"/>
              <a:cs typeface="Arial"/>
            </a:endParaRPr>
          </a:p>
        </p:txBody>
      </p:sp>
      <p:sp>
        <p:nvSpPr>
          <p:cNvPr id="404" name="object 404" descr=""/>
          <p:cNvSpPr txBox="1"/>
          <p:nvPr/>
        </p:nvSpPr>
        <p:spPr>
          <a:xfrm>
            <a:off x="8699683" y="4613782"/>
            <a:ext cx="844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405" name="object 405" descr=""/>
          <p:cNvSpPr txBox="1"/>
          <p:nvPr/>
        </p:nvSpPr>
        <p:spPr>
          <a:xfrm>
            <a:off x="8409229" y="4598623"/>
            <a:ext cx="774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Pulaski</a:t>
            </a:r>
            <a:endParaRPr sz="150">
              <a:latin typeface="Arial"/>
              <a:cs typeface="Arial"/>
            </a:endParaRPr>
          </a:p>
        </p:txBody>
      </p:sp>
      <p:sp>
        <p:nvSpPr>
          <p:cNvPr id="406" name="object 406" descr=""/>
          <p:cNvSpPr txBox="1"/>
          <p:nvPr/>
        </p:nvSpPr>
        <p:spPr>
          <a:xfrm>
            <a:off x="9086049" y="4596144"/>
            <a:ext cx="939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Charlotte</a:t>
            </a:r>
            <a:endParaRPr sz="150">
              <a:latin typeface="Arial"/>
              <a:cs typeface="Arial"/>
            </a:endParaRPr>
          </a:p>
        </p:txBody>
      </p:sp>
      <p:sp>
        <p:nvSpPr>
          <p:cNvPr id="407" name="object 407" descr=""/>
          <p:cNvSpPr txBox="1"/>
          <p:nvPr/>
        </p:nvSpPr>
        <p:spPr>
          <a:xfrm>
            <a:off x="9421624" y="4595280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Dinwiddie</a:t>
            </a:r>
            <a:endParaRPr sz="150">
              <a:latin typeface="Arial"/>
              <a:cs typeface="Arial"/>
            </a:endParaRPr>
          </a:p>
        </p:txBody>
      </p:sp>
      <p:sp>
        <p:nvSpPr>
          <p:cNvPr id="408" name="object 408" descr=""/>
          <p:cNvSpPr txBox="1"/>
          <p:nvPr/>
        </p:nvSpPr>
        <p:spPr>
          <a:xfrm>
            <a:off x="9297689" y="4565415"/>
            <a:ext cx="939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Nottoway</a:t>
            </a:r>
            <a:endParaRPr sz="150">
              <a:latin typeface="Arial"/>
              <a:cs typeface="Arial"/>
            </a:endParaRPr>
          </a:p>
        </p:txBody>
      </p:sp>
      <p:sp>
        <p:nvSpPr>
          <p:cNvPr id="409" name="object 409" descr=""/>
          <p:cNvSpPr txBox="1"/>
          <p:nvPr/>
        </p:nvSpPr>
        <p:spPr>
          <a:xfrm>
            <a:off x="8289878" y="4565039"/>
            <a:ext cx="673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410" name="object 410" descr=""/>
          <p:cNvSpPr txBox="1"/>
          <p:nvPr/>
        </p:nvSpPr>
        <p:spPr>
          <a:xfrm>
            <a:off x="7846964" y="4578281"/>
            <a:ext cx="3562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0035" algn="l"/>
              </a:tabLst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Dickenson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Tazewell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411" name="object 411" descr=""/>
          <p:cNvSpPr txBox="1"/>
          <p:nvPr/>
        </p:nvSpPr>
        <p:spPr>
          <a:xfrm>
            <a:off x="8512883" y="4547796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endParaRPr sz="150">
              <a:latin typeface="Arial"/>
              <a:cs typeface="Arial"/>
            </a:endParaRPr>
          </a:p>
        </p:txBody>
      </p:sp>
      <p:sp>
        <p:nvSpPr>
          <p:cNvPr id="412" name="object 412" descr=""/>
          <p:cNvSpPr txBox="1"/>
          <p:nvPr/>
        </p:nvSpPr>
        <p:spPr>
          <a:xfrm>
            <a:off x="9941414" y="4575745"/>
            <a:ext cx="94615" cy="889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335" marR="5080" indent="-1270">
              <a:lnSpc>
                <a:spcPct val="88600"/>
              </a:lnSpc>
              <a:spcBef>
                <a:spcPts val="114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Newport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News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Hampton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13" name="object 413" descr=""/>
          <p:cNvSpPr txBox="1"/>
          <p:nvPr/>
        </p:nvSpPr>
        <p:spPr>
          <a:xfrm>
            <a:off x="9152129" y="4526871"/>
            <a:ext cx="1314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Prince</a:t>
            </a:r>
            <a:r>
              <a:rPr dirty="0" sz="15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Edward</a:t>
            </a:r>
            <a:endParaRPr sz="150">
              <a:latin typeface="Arial"/>
              <a:cs typeface="Arial"/>
            </a:endParaRPr>
          </a:p>
        </p:txBody>
      </p:sp>
      <p:sp>
        <p:nvSpPr>
          <p:cNvPr id="414" name="object 414" descr=""/>
          <p:cNvSpPr txBox="1"/>
          <p:nvPr/>
        </p:nvSpPr>
        <p:spPr>
          <a:xfrm rot="17340000">
            <a:off x="10013353" y="4496111"/>
            <a:ext cx="100251" cy="19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0"/>
              </a:lnSpc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Northampton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15" name="object 415" descr=""/>
          <p:cNvSpPr txBox="1"/>
          <p:nvPr/>
        </p:nvSpPr>
        <p:spPr>
          <a:xfrm>
            <a:off x="8630142" y="4513820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Roanoke</a:t>
            </a:r>
            <a:endParaRPr sz="150">
              <a:latin typeface="Arial"/>
              <a:cs typeface="Arial"/>
            </a:endParaRPr>
          </a:p>
        </p:txBody>
      </p:sp>
      <p:sp>
        <p:nvSpPr>
          <p:cNvPr id="416" name="object 416" descr=""/>
          <p:cNvSpPr txBox="1"/>
          <p:nvPr/>
        </p:nvSpPr>
        <p:spPr>
          <a:xfrm>
            <a:off x="8948667" y="4546128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Campbell</a:t>
            </a:r>
            <a:endParaRPr sz="150">
              <a:latin typeface="Arial"/>
              <a:cs typeface="Arial"/>
            </a:endParaRPr>
          </a:p>
        </p:txBody>
      </p:sp>
      <p:sp>
        <p:nvSpPr>
          <p:cNvPr id="417" name="object 417" descr=""/>
          <p:cNvSpPr txBox="1"/>
          <p:nvPr/>
        </p:nvSpPr>
        <p:spPr>
          <a:xfrm>
            <a:off x="8418518" y="4500691"/>
            <a:ext cx="6159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Giles</a:t>
            </a:r>
            <a:endParaRPr sz="150">
              <a:latin typeface="Arial"/>
              <a:cs typeface="Arial"/>
            </a:endParaRPr>
          </a:p>
        </p:txBody>
      </p:sp>
      <p:sp>
        <p:nvSpPr>
          <p:cNvPr id="418" name="object 418" descr=""/>
          <p:cNvSpPr txBox="1"/>
          <p:nvPr/>
        </p:nvSpPr>
        <p:spPr>
          <a:xfrm>
            <a:off x="9315773" y="4484744"/>
            <a:ext cx="755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Amelia</a:t>
            </a:r>
            <a:endParaRPr sz="150">
              <a:latin typeface="Arial"/>
              <a:cs typeface="Arial"/>
            </a:endParaRPr>
          </a:p>
        </p:txBody>
      </p:sp>
      <p:sp>
        <p:nvSpPr>
          <p:cNvPr id="419" name="object 419" descr=""/>
          <p:cNvSpPr txBox="1"/>
          <p:nvPr/>
        </p:nvSpPr>
        <p:spPr>
          <a:xfrm>
            <a:off x="9947067" y="4453244"/>
            <a:ext cx="908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Mathews</a:t>
            </a:r>
            <a:endParaRPr sz="150">
              <a:latin typeface="Arial"/>
              <a:cs typeface="Arial"/>
            </a:endParaRPr>
          </a:p>
        </p:txBody>
      </p:sp>
      <p:sp>
        <p:nvSpPr>
          <p:cNvPr id="420" name="object 420" descr=""/>
          <p:cNvSpPr txBox="1"/>
          <p:nvPr/>
        </p:nvSpPr>
        <p:spPr>
          <a:xfrm>
            <a:off x="7946375" y="4515811"/>
            <a:ext cx="984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Buchanan</a:t>
            </a:r>
            <a:endParaRPr sz="150">
              <a:latin typeface="Arial"/>
              <a:cs typeface="Arial"/>
            </a:endParaRPr>
          </a:p>
        </p:txBody>
      </p:sp>
      <p:sp>
        <p:nvSpPr>
          <p:cNvPr id="421" name="object 421" descr=""/>
          <p:cNvSpPr txBox="1"/>
          <p:nvPr/>
        </p:nvSpPr>
        <p:spPr>
          <a:xfrm>
            <a:off x="9436943" y="4464852"/>
            <a:ext cx="1155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Chesterﬁeld</a:t>
            </a:r>
            <a:endParaRPr sz="150">
              <a:latin typeface="Arial"/>
              <a:cs typeface="Arial"/>
            </a:endParaRPr>
          </a:p>
        </p:txBody>
      </p:sp>
      <p:sp>
        <p:nvSpPr>
          <p:cNvPr id="422" name="object 422" descr=""/>
          <p:cNvSpPr txBox="1"/>
          <p:nvPr/>
        </p:nvSpPr>
        <p:spPr>
          <a:xfrm>
            <a:off x="8594357" y="4428487"/>
            <a:ext cx="622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Craig</a:t>
            </a:r>
            <a:endParaRPr sz="150">
              <a:latin typeface="Arial"/>
              <a:cs typeface="Arial"/>
            </a:endParaRPr>
          </a:p>
        </p:txBody>
      </p:sp>
      <p:sp>
        <p:nvSpPr>
          <p:cNvPr id="423" name="object 423" descr=""/>
          <p:cNvSpPr txBox="1"/>
          <p:nvPr/>
        </p:nvSpPr>
        <p:spPr>
          <a:xfrm>
            <a:off x="9332883" y="4397495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Powhatan</a:t>
            </a:r>
            <a:endParaRPr sz="150">
              <a:latin typeface="Arial"/>
              <a:cs typeface="Arial"/>
            </a:endParaRPr>
          </a:p>
        </p:txBody>
      </p:sp>
      <p:sp>
        <p:nvSpPr>
          <p:cNvPr id="424" name="object 424" descr=""/>
          <p:cNvSpPr txBox="1"/>
          <p:nvPr/>
        </p:nvSpPr>
        <p:spPr>
          <a:xfrm>
            <a:off x="9229245" y="4429427"/>
            <a:ext cx="1155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Cumberland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425" name="object 425" descr=""/>
          <p:cNvSpPr txBox="1"/>
          <p:nvPr/>
        </p:nvSpPr>
        <p:spPr>
          <a:xfrm>
            <a:off x="9930586" y="4392555"/>
            <a:ext cx="990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Middlesex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426" name="object 426" descr=""/>
          <p:cNvSpPr txBox="1"/>
          <p:nvPr/>
        </p:nvSpPr>
        <p:spPr>
          <a:xfrm>
            <a:off x="9124884" y="4385605"/>
            <a:ext cx="1149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Buckingham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427" name="object 427" descr=""/>
          <p:cNvSpPr txBox="1"/>
          <p:nvPr/>
        </p:nvSpPr>
        <p:spPr>
          <a:xfrm>
            <a:off x="8708506" y="4392555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Botetourt</a:t>
            </a:r>
            <a:endParaRPr sz="150">
              <a:latin typeface="Arial"/>
              <a:cs typeface="Arial"/>
            </a:endParaRPr>
          </a:p>
        </p:txBody>
      </p:sp>
      <p:sp>
        <p:nvSpPr>
          <p:cNvPr id="428" name="object 428" descr=""/>
          <p:cNvSpPr txBox="1"/>
          <p:nvPr/>
        </p:nvSpPr>
        <p:spPr>
          <a:xfrm>
            <a:off x="8921498" y="4370071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Amherst</a:t>
            </a:r>
            <a:endParaRPr sz="150">
              <a:latin typeface="Arial"/>
              <a:cs typeface="Arial"/>
            </a:endParaRPr>
          </a:p>
        </p:txBody>
      </p:sp>
      <p:sp>
        <p:nvSpPr>
          <p:cNvPr id="429" name="object 429" descr=""/>
          <p:cNvSpPr txBox="1"/>
          <p:nvPr/>
        </p:nvSpPr>
        <p:spPr>
          <a:xfrm>
            <a:off x="8786806" y="4488125"/>
            <a:ext cx="3898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Bedford</a:t>
            </a:r>
            <a:r>
              <a:rPr dirty="0" baseline="18518" sz="225" spc="62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Lynchburg</a:t>
            </a:r>
            <a:r>
              <a:rPr dirty="0" sz="150" spc="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Appomattox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430" name="object 430" descr=""/>
          <p:cNvSpPr txBox="1"/>
          <p:nvPr/>
        </p:nvSpPr>
        <p:spPr>
          <a:xfrm>
            <a:off x="9306526" y="4321065"/>
            <a:ext cx="1041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Goochland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431" name="object 431" descr=""/>
          <p:cNvSpPr txBox="1"/>
          <p:nvPr/>
        </p:nvSpPr>
        <p:spPr>
          <a:xfrm>
            <a:off x="8636712" y="4293266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Alleghany</a:t>
            </a:r>
            <a:endParaRPr sz="150">
              <a:latin typeface="Arial"/>
              <a:cs typeface="Arial"/>
            </a:endParaRPr>
          </a:p>
        </p:txBody>
      </p:sp>
      <p:sp>
        <p:nvSpPr>
          <p:cNvPr id="432" name="object 432" descr=""/>
          <p:cNvSpPr txBox="1"/>
          <p:nvPr/>
        </p:nvSpPr>
        <p:spPr>
          <a:xfrm>
            <a:off x="9591747" y="4318605"/>
            <a:ext cx="188595" cy="673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19380" marR="5080" indent="-107314">
              <a:lnSpc>
                <a:spcPts val="150"/>
              </a:lnSpc>
              <a:spcBef>
                <a:spcPts val="12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William</a:t>
            </a:r>
            <a:r>
              <a:rPr dirty="0" sz="150" spc="22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dirty="0" sz="1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Queen</a:t>
            </a:r>
            <a:endParaRPr sz="150">
              <a:latin typeface="Arial"/>
              <a:cs typeface="Arial"/>
            </a:endParaRPr>
          </a:p>
        </p:txBody>
      </p:sp>
      <p:sp>
        <p:nvSpPr>
          <p:cNvPr id="433" name="object 433" descr=""/>
          <p:cNvSpPr txBox="1"/>
          <p:nvPr/>
        </p:nvSpPr>
        <p:spPr>
          <a:xfrm>
            <a:off x="9226733" y="4281827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Fluvanna</a:t>
            </a:r>
            <a:endParaRPr sz="150">
              <a:latin typeface="Arial"/>
              <a:cs typeface="Arial"/>
            </a:endParaRPr>
          </a:p>
        </p:txBody>
      </p:sp>
      <p:sp>
        <p:nvSpPr>
          <p:cNvPr id="434" name="object 434" descr=""/>
          <p:cNvSpPr txBox="1"/>
          <p:nvPr/>
        </p:nvSpPr>
        <p:spPr>
          <a:xfrm>
            <a:off x="9429104" y="4298168"/>
            <a:ext cx="2565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Hanover</a:t>
            </a:r>
            <a:r>
              <a:rPr dirty="0" baseline="18518" sz="225" spc="69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endParaRPr sz="150">
              <a:latin typeface="Arial"/>
              <a:cs typeface="Arial"/>
            </a:endParaRPr>
          </a:p>
        </p:txBody>
      </p:sp>
      <p:sp>
        <p:nvSpPr>
          <p:cNvPr id="435" name="object 435" descr=""/>
          <p:cNvSpPr txBox="1"/>
          <p:nvPr/>
        </p:nvSpPr>
        <p:spPr>
          <a:xfrm rot="18000000">
            <a:off x="10110082" y="4347655"/>
            <a:ext cx="78545" cy="19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0"/>
              </a:lnSpc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Accomack</a:t>
            </a:r>
            <a:endParaRPr sz="150">
              <a:latin typeface="Arial"/>
              <a:cs typeface="Arial"/>
            </a:endParaRPr>
          </a:p>
        </p:txBody>
      </p:sp>
      <p:sp>
        <p:nvSpPr>
          <p:cNvPr id="436" name="object 436" descr=""/>
          <p:cNvSpPr txBox="1"/>
          <p:nvPr/>
        </p:nvSpPr>
        <p:spPr>
          <a:xfrm>
            <a:off x="9034672" y="4304380"/>
            <a:ext cx="762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Nelson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37" name="object 437" descr=""/>
          <p:cNvSpPr txBox="1"/>
          <p:nvPr/>
        </p:nvSpPr>
        <p:spPr>
          <a:xfrm>
            <a:off x="8833438" y="4273181"/>
            <a:ext cx="10731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Rockbridge</a:t>
            </a:r>
            <a:endParaRPr sz="150">
              <a:latin typeface="Arial"/>
              <a:cs typeface="Arial"/>
            </a:endParaRPr>
          </a:p>
        </p:txBody>
      </p:sp>
      <p:sp>
        <p:nvSpPr>
          <p:cNvPr id="438" name="object 438" descr=""/>
          <p:cNvSpPr txBox="1"/>
          <p:nvPr/>
        </p:nvSpPr>
        <p:spPr>
          <a:xfrm>
            <a:off x="9735649" y="4255900"/>
            <a:ext cx="279400" cy="100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baseline="18518" sz="225" spc="-30">
                <a:solidFill>
                  <a:srgbClr val="231F20"/>
                </a:solidFill>
                <a:latin typeface="Arial"/>
                <a:cs typeface="Arial"/>
              </a:rPr>
              <a:t>Richmond</a:t>
            </a:r>
            <a:r>
              <a:rPr dirty="0" baseline="18518" sz="225" spc="6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Northumberland</a:t>
            </a:r>
            <a:endParaRPr sz="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0">
              <a:latin typeface="Arial"/>
              <a:cs typeface="Arial"/>
            </a:endParaRPr>
          </a:p>
          <a:p>
            <a:pPr algn="ctr" marL="11430">
              <a:lnSpc>
                <a:spcPct val="100000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Lancaster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439" name="object 439" descr=""/>
          <p:cNvSpPr txBox="1"/>
          <p:nvPr/>
        </p:nvSpPr>
        <p:spPr>
          <a:xfrm>
            <a:off x="9337470" y="4224851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Louisa</a:t>
            </a:r>
            <a:endParaRPr sz="150">
              <a:latin typeface="Arial"/>
              <a:cs typeface="Arial"/>
            </a:endParaRPr>
          </a:p>
        </p:txBody>
      </p:sp>
      <p:sp>
        <p:nvSpPr>
          <p:cNvPr id="440" name="object 440" descr=""/>
          <p:cNvSpPr txBox="1"/>
          <p:nvPr/>
        </p:nvSpPr>
        <p:spPr>
          <a:xfrm>
            <a:off x="9692714" y="4265442"/>
            <a:ext cx="673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441" name="object 441" descr=""/>
          <p:cNvSpPr txBox="1"/>
          <p:nvPr/>
        </p:nvSpPr>
        <p:spPr>
          <a:xfrm>
            <a:off x="9536013" y="4209036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Caroline</a:t>
            </a:r>
            <a:endParaRPr sz="150">
              <a:latin typeface="Arial"/>
              <a:cs typeface="Arial"/>
            </a:endParaRPr>
          </a:p>
        </p:txBody>
      </p:sp>
      <p:sp>
        <p:nvSpPr>
          <p:cNvPr id="442" name="object 442" descr=""/>
          <p:cNvSpPr txBox="1"/>
          <p:nvPr/>
        </p:nvSpPr>
        <p:spPr>
          <a:xfrm>
            <a:off x="8747059" y="4192995"/>
            <a:ext cx="590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Bath</a:t>
            </a:r>
            <a:endParaRPr sz="150">
              <a:latin typeface="Arial"/>
              <a:cs typeface="Arial"/>
            </a:endParaRPr>
          </a:p>
        </p:txBody>
      </p:sp>
      <p:sp>
        <p:nvSpPr>
          <p:cNvPr id="443" name="object 443" descr=""/>
          <p:cNvSpPr txBox="1"/>
          <p:nvPr/>
        </p:nvSpPr>
        <p:spPr>
          <a:xfrm>
            <a:off x="9671195" y="4170154"/>
            <a:ext cx="1320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Westmoreland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444" name="object 444" descr=""/>
          <p:cNvSpPr txBox="1"/>
          <p:nvPr/>
        </p:nvSpPr>
        <p:spPr>
          <a:xfrm>
            <a:off x="9125908" y="4190929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Albemarle</a:t>
            </a:r>
            <a:endParaRPr sz="150">
              <a:latin typeface="Arial"/>
              <a:cs typeface="Arial"/>
            </a:endParaRPr>
          </a:p>
        </p:txBody>
      </p:sp>
      <p:sp>
        <p:nvSpPr>
          <p:cNvPr id="445" name="object 445" descr=""/>
          <p:cNvSpPr txBox="1"/>
          <p:nvPr/>
        </p:nvSpPr>
        <p:spPr>
          <a:xfrm>
            <a:off x="9291053" y="4143688"/>
            <a:ext cx="2749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Orange</a:t>
            </a:r>
            <a:r>
              <a:rPr dirty="0" baseline="18518" sz="225" spc="3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Spotsylvania</a:t>
            </a:r>
            <a:endParaRPr sz="150">
              <a:latin typeface="Arial"/>
              <a:cs typeface="Arial"/>
            </a:endParaRPr>
          </a:p>
        </p:txBody>
      </p:sp>
      <p:sp>
        <p:nvSpPr>
          <p:cNvPr id="446" name="object 446" descr=""/>
          <p:cNvSpPr txBox="1"/>
          <p:nvPr/>
        </p:nvSpPr>
        <p:spPr>
          <a:xfrm>
            <a:off x="9580926" y="4108995"/>
            <a:ext cx="1130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dirty="0" sz="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George</a:t>
            </a:r>
            <a:endParaRPr sz="150">
              <a:latin typeface="Arial"/>
              <a:cs typeface="Arial"/>
            </a:endParaRPr>
          </a:p>
        </p:txBody>
      </p:sp>
      <p:sp>
        <p:nvSpPr>
          <p:cNvPr id="447" name="object 447" descr=""/>
          <p:cNvSpPr txBox="1"/>
          <p:nvPr/>
        </p:nvSpPr>
        <p:spPr>
          <a:xfrm>
            <a:off x="9159976" y="4112132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Greene</a:t>
            </a:r>
            <a:endParaRPr sz="150">
              <a:latin typeface="Arial"/>
              <a:cs typeface="Arial"/>
            </a:endParaRPr>
          </a:p>
        </p:txBody>
      </p:sp>
      <p:sp>
        <p:nvSpPr>
          <p:cNvPr id="448" name="object 448" descr=""/>
          <p:cNvSpPr txBox="1"/>
          <p:nvPr/>
        </p:nvSpPr>
        <p:spPr>
          <a:xfrm>
            <a:off x="9489766" y="4050955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Stafford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449" name="object 449" descr=""/>
          <p:cNvSpPr txBox="1"/>
          <p:nvPr/>
        </p:nvSpPr>
        <p:spPr>
          <a:xfrm>
            <a:off x="8796225" y="4081327"/>
            <a:ext cx="901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Highland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450" name="object 450" descr=""/>
          <p:cNvSpPr txBox="1"/>
          <p:nvPr/>
        </p:nvSpPr>
        <p:spPr>
          <a:xfrm>
            <a:off x="9226931" y="4058580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Madison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51" name="object 451" descr=""/>
          <p:cNvSpPr txBox="1"/>
          <p:nvPr/>
        </p:nvSpPr>
        <p:spPr>
          <a:xfrm>
            <a:off x="9322975" y="4023249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Culpeper</a:t>
            </a:r>
            <a:endParaRPr sz="150">
              <a:latin typeface="Arial"/>
              <a:cs typeface="Arial"/>
            </a:endParaRPr>
          </a:p>
        </p:txBody>
      </p:sp>
      <p:sp>
        <p:nvSpPr>
          <p:cNvPr id="452" name="object 452" descr=""/>
          <p:cNvSpPr txBox="1"/>
          <p:nvPr/>
        </p:nvSpPr>
        <p:spPr>
          <a:xfrm>
            <a:off x="9168832" y="3965997"/>
            <a:ext cx="603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Page</a:t>
            </a:r>
            <a:endParaRPr sz="150">
              <a:latin typeface="Arial"/>
              <a:cs typeface="Arial"/>
            </a:endParaRPr>
          </a:p>
        </p:txBody>
      </p:sp>
      <p:sp>
        <p:nvSpPr>
          <p:cNvPr id="453" name="object 453" descr=""/>
          <p:cNvSpPr txBox="1"/>
          <p:nvPr/>
        </p:nvSpPr>
        <p:spPr>
          <a:xfrm>
            <a:off x="8984288" y="3985363"/>
            <a:ext cx="1149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Rockingham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454" name="object 454" descr=""/>
          <p:cNvSpPr txBox="1"/>
          <p:nvPr/>
        </p:nvSpPr>
        <p:spPr>
          <a:xfrm>
            <a:off x="9247904" y="3944978"/>
            <a:ext cx="1339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Rappahannock</a:t>
            </a:r>
            <a:endParaRPr sz="150">
              <a:latin typeface="Arial"/>
              <a:cs typeface="Arial"/>
            </a:endParaRPr>
          </a:p>
        </p:txBody>
      </p:sp>
      <p:sp>
        <p:nvSpPr>
          <p:cNvPr id="455" name="object 455" descr=""/>
          <p:cNvSpPr txBox="1"/>
          <p:nvPr/>
        </p:nvSpPr>
        <p:spPr>
          <a:xfrm>
            <a:off x="9490743" y="3959911"/>
            <a:ext cx="1308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Prince</a:t>
            </a:r>
            <a:r>
              <a:rPr dirty="0" sz="15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William</a:t>
            </a:r>
            <a:endParaRPr sz="150">
              <a:latin typeface="Arial"/>
              <a:cs typeface="Arial"/>
            </a:endParaRPr>
          </a:p>
        </p:txBody>
      </p:sp>
      <p:sp>
        <p:nvSpPr>
          <p:cNvPr id="456" name="object 456" descr=""/>
          <p:cNvSpPr txBox="1"/>
          <p:nvPr/>
        </p:nvSpPr>
        <p:spPr>
          <a:xfrm>
            <a:off x="9352025" y="3886844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Fauquier</a:t>
            </a:r>
            <a:endParaRPr sz="150">
              <a:latin typeface="Arial"/>
              <a:cs typeface="Arial"/>
            </a:endParaRPr>
          </a:p>
        </p:txBody>
      </p:sp>
      <p:sp>
        <p:nvSpPr>
          <p:cNvPr id="457" name="object 457" descr=""/>
          <p:cNvSpPr txBox="1"/>
          <p:nvPr/>
        </p:nvSpPr>
        <p:spPr>
          <a:xfrm>
            <a:off x="9260489" y="3844394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endParaRPr sz="150">
              <a:latin typeface="Arial"/>
              <a:cs typeface="Arial"/>
            </a:endParaRPr>
          </a:p>
        </p:txBody>
      </p:sp>
      <p:sp>
        <p:nvSpPr>
          <p:cNvPr id="458" name="object 458" descr=""/>
          <p:cNvSpPr txBox="1"/>
          <p:nvPr/>
        </p:nvSpPr>
        <p:spPr>
          <a:xfrm>
            <a:off x="9562942" y="3874785"/>
            <a:ext cx="749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Fairfax</a:t>
            </a:r>
            <a:endParaRPr sz="150">
              <a:latin typeface="Arial"/>
              <a:cs typeface="Arial"/>
            </a:endParaRPr>
          </a:p>
        </p:txBody>
      </p:sp>
      <p:sp>
        <p:nvSpPr>
          <p:cNvPr id="459" name="object 459" descr=""/>
          <p:cNvSpPr txBox="1"/>
          <p:nvPr/>
        </p:nvSpPr>
        <p:spPr>
          <a:xfrm>
            <a:off x="9670594" y="3849840"/>
            <a:ext cx="469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DC</a:t>
            </a:r>
            <a:endParaRPr sz="150">
              <a:latin typeface="Arial"/>
              <a:cs typeface="Arial"/>
            </a:endParaRPr>
          </a:p>
        </p:txBody>
      </p:sp>
      <p:sp>
        <p:nvSpPr>
          <p:cNvPr id="460" name="object 460" descr=""/>
          <p:cNvSpPr txBox="1"/>
          <p:nvPr/>
        </p:nvSpPr>
        <p:spPr>
          <a:xfrm>
            <a:off x="9105353" y="3881490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Shenandoah</a:t>
            </a:r>
            <a:endParaRPr sz="150">
              <a:latin typeface="Arial"/>
              <a:cs typeface="Arial"/>
            </a:endParaRPr>
          </a:p>
        </p:txBody>
      </p:sp>
      <p:sp>
        <p:nvSpPr>
          <p:cNvPr id="461" name="object 461" descr=""/>
          <p:cNvSpPr txBox="1"/>
          <p:nvPr/>
        </p:nvSpPr>
        <p:spPr>
          <a:xfrm>
            <a:off x="9425564" y="3794073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Loudoun</a:t>
            </a:r>
            <a:endParaRPr sz="150">
              <a:latin typeface="Arial"/>
              <a:cs typeface="Arial"/>
            </a:endParaRPr>
          </a:p>
        </p:txBody>
      </p:sp>
      <p:sp>
        <p:nvSpPr>
          <p:cNvPr id="462" name="object 462" descr=""/>
          <p:cNvSpPr txBox="1"/>
          <p:nvPr/>
        </p:nvSpPr>
        <p:spPr>
          <a:xfrm>
            <a:off x="9172939" y="3708364"/>
            <a:ext cx="318770" cy="111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8105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Frederick</a:t>
            </a:r>
            <a:r>
              <a:rPr dirty="0" sz="150" spc="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Jefferson</a:t>
            </a:r>
            <a:endParaRPr baseline="37037" sz="225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5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Winchester</a:t>
            </a:r>
            <a:r>
              <a:rPr dirty="0" baseline="18518" sz="225" spc="33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Clarke</a:t>
            </a:r>
            <a:endParaRPr sz="150">
              <a:latin typeface="Arial"/>
              <a:cs typeface="Arial"/>
            </a:endParaRPr>
          </a:p>
        </p:txBody>
      </p:sp>
      <p:sp>
        <p:nvSpPr>
          <p:cNvPr id="463" name="object 463" descr=""/>
          <p:cNvSpPr txBox="1"/>
          <p:nvPr/>
        </p:nvSpPr>
        <p:spPr>
          <a:xfrm>
            <a:off x="9531543" y="4434767"/>
            <a:ext cx="395605" cy="184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Henrico</a:t>
            </a:r>
            <a:r>
              <a:rPr dirty="0" sz="150" spc="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44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baseline="18518" sz="225" spc="-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Kent</a:t>
            </a:r>
            <a:r>
              <a:rPr dirty="0" baseline="18518" sz="225" spc="72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Gloucester</a:t>
            </a:r>
            <a:endParaRPr sz="150">
              <a:latin typeface="Arial"/>
              <a:cs typeface="Arial"/>
            </a:endParaRPr>
          </a:p>
          <a:p>
            <a:pPr marL="99695">
              <a:lnSpc>
                <a:spcPts val="165"/>
              </a:lnSpc>
              <a:spcBef>
                <a:spcPts val="20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Charles</a:t>
            </a:r>
            <a:r>
              <a:rPr dirty="0" sz="150" spc="2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James</a:t>
            </a:r>
            <a:endParaRPr sz="150">
              <a:latin typeface="Arial"/>
              <a:cs typeface="Arial"/>
            </a:endParaRPr>
          </a:p>
          <a:p>
            <a:pPr marL="113030">
              <a:lnSpc>
                <a:spcPts val="165"/>
              </a:lnSpc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dirty="0" sz="150" spc="4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endParaRPr sz="150">
              <a:latin typeface="Arial"/>
              <a:cs typeface="Arial"/>
            </a:endParaRPr>
          </a:p>
          <a:p>
            <a:pPr marL="282575">
              <a:lnSpc>
                <a:spcPct val="100000"/>
              </a:lnSpc>
              <a:spcBef>
                <a:spcPts val="13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York</a:t>
            </a:r>
            <a:endParaRPr sz="150">
              <a:latin typeface="Arial"/>
              <a:cs typeface="Arial"/>
            </a:endParaRPr>
          </a:p>
          <a:p>
            <a:pPr marL="85090">
              <a:lnSpc>
                <a:spcPts val="165"/>
              </a:lnSpc>
              <a:spcBef>
                <a:spcPts val="6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Prince</a:t>
            </a:r>
            <a:endParaRPr sz="150">
              <a:latin typeface="Arial"/>
              <a:cs typeface="Arial"/>
            </a:endParaRPr>
          </a:p>
          <a:p>
            <a:pPr marL="81915">
              <a:lnSpc>
                <a:spcPts val="165"/>
              </a:lnSpc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George</a:t>
            </a:r>
            <a:r>
              <a:rPr dirty="0" sz="150" spc="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-37037" sz="225" spc="-15">
                <a:solidFill>
                  <a:srgbClr val="231F20"/>
                </a:solidFill>
                <a:latin typeface="Arial"/>
                <a:cs typeface="Arial"/>
              </a:rPr>
              <a:t>Surry</a:t>
            </a:r>
            <a:endParaRPr baseline="-37037" sz="225">
              <a:latin typeface="Arial"/>
              <a:cs typeface="Arial"/>
            </a:endParaRPr>
          </a:p>
        </p:txBody>
      </p:sp>
      <p:sp>
        <p:nvSpPr>
          <p:cNvPr id="464" name="object 464" descr=""/>
          <p:cNvSpPr txBox="1"/>
          <p:nvPr/>
        </p:nvSpPr>
        <p:spPr>
          <a:xfrm>
            <a:off x="9742509" y="3680955"/>
            <a:ext cx="1301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Baltimore</a:t>
            </a:r>
            <a:r>
              <a:rPr dirty="0" sz="15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endParaRPr sz="150">
              <a:latin typeface="Arial"/>
              <a:cs typeface="Arial"/>
            </a:endParaRPr>
          </a:p>
        </p:txBody>
      </p:sp>
      <p:sp>
        <p:nvSpPr>
          <p:cNvPr id="465" name="object 465" descr=""/>
          <p:cNvSpPr txBox="1"/>
          <p:nvPr/>
        </p:nvSpPr>
        <p:spPr>
          <a:xfrm>
            <a:off x="10815121" y="3036670"/>
            <a:ext cx="704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Bronx</a:t>
            </a:r>
            <a:endParaRPr sz="150">
              <a:latin typeface="Arial"/>
              <a:cs typeface="Arial"/>
            </a:endParaRPr>
          </a:p>
        </p:txBody>
      </p:sp>
      <p:sp>
        <p:nvSpPr>
          <p:cNvPr id="466" name="object 466" descr=""/>
          <p:cNvSpPr txBox="1"/>
          <p:nvPr/>
        </p:nvSpPr>
        <p:spPr>
          <a:xfrm>
            <a:off x="10481669" y="3048334"/>
            <a:ext cx="278765" cy="8699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r" marR="30480">
              <a:lnSpc>
                <a:spcPct val="100000"/>
              </a:lnSpc>
              <a:spcBef>
                <a:spcPts val="160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Morris</a:t>
            </a:r>
            <a:r>
              <a:rPr dirty="0" baseline="18518" sz="225" spc="532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New</a:t>
            </a:r>
            <a:endParaRPr sz="15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6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Essex</a:t>
            </a:r>
            <a:r>
              <a:rPr dirty="0" sz="150" spc="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 spc="-30">
                <a:solidFill>
                  <a:srgbClr val="231F20"/>
                </a:solidFill>
                <a:latin typeface="Arial"/>
                <a:cs typeface="Arial"/>
              </a:rPr>
              <a:t>York</a:t>
            </a:r>
            <a:endParaRPr baseline="37037" sz="225">
              <a:latin typeface="Arial"/>
              <a:cs typeface="Arial"/>
            </a:endParaRPr>
          </a:p>
        </p:txBody>
      </p:sp>
      <p:sp>
        <p:nvSpPr>
          <p:cNvPr id="467" name="object 467" descr=""/>
          <p:cNvSpPr txBox="1"/>
          <p:nvPr/>
        </p:nvSpPr>
        <p:spPr>
          <a:xfrm>
            <a:off x="11484366" y="2732980"/>
            <a:ext cx="1771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Kent</a:t>
            </a:r>
            <a:r>
              <a:rPr dirty="0" sz="150" spc="3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Bristol</a:t>
            </a:r>
            <a:endParaRPr sz="150">
              <a:latin typeface="Arial"/>
              <a:cs typeface="Arial"/>
            </a:endParaRPr>
          </a:p>
        </p:txBody>
      </p:sp>
      <p:sp>
        <p:nvSpPr>
          <p:cNvPr id="468" name="object 468" descr=""/>
          <p:cNvSpPr txBox="1"/>
          <p:nvPr/>
        </p:nvSpPr>
        <p:spPr>
          <a:xfrm>
            <a:off x="11584375" y="2793294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Newport</a:t>
            </a:r>
            <a:endParaRPr sz="150">
              <a:latin typeface="Arial"/>
              <a:cs typeface="Arial"/>
            </a:endParaRPr>
          </a:p>
        </p:txBody>
      </p:sp>
      <p:sp>
        <p:nvSpPr>
          <p:cNvPr id="469" name="object 469" descr=""/>
          <p:cNvSpPr txBox="1"/>
          <p:nvPr/>
        </p:nvSpPr>
        <p:spPr>
          <a:xfrm>
            <a:off x="11313005" y="2669639"/>
            <a:ext cx="4267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Windham</a:t>
            </a:r>
            <a:r>
              <a:rPr dirty="0" baseline="37037" sz="225" spc="3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Providence</a:t>
            </a:r>
            <a:r>
              <a:rPr dirty="0" baseline="37037" sz="225" spc="6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Bristol</a:t>
            </a:r>
            <a:endParaRPr sz="150">
              <a:latin typeface="Arial"/>
              <a:cs typeface="Arial"/>
            </a:endParaRPr>
          </a:p>
        </p:txBody>
      </p:sp>
      <p:sp>
        <p:nvSpPr>
          <p:cNvPr id="470" name="object 470" descr=""/>
          <p:cNvSpPr txBox="1"/>
          <p:nvPr/>
        </p:nvSpPr>
        <p:spPr>
          <a:xfrm>
            <a:off x="10961387" y="2808320"/>
            <a:ext cx="6407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-37037" sz="225">
                <a:solidFill>
                  <a:srgbClr val="231F20"/>
                </a:solidFill>
                <a:latin typeface="Arial"/>
                <a:cs typeface="Arial"/>
              </a:rPr>
              <a:t>New Haven</a:t>
            </a:r>
            <a:r>
              <a:rPr dirty="0" baseline="-37037" sz="225" spc="5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-18518" sz="225">
                <a:solidFill>
                  <a:srgbClr val="231F20"/>
                </a:solidFill>
                <a:latin typeface="Arial"/>
                <a:cs typeface="Arial"/>
              </a:rPr>
              <a:t>Middlesex</a:t>
            </a:r>
            <a:r>
              <a:rPr dirty="0" baseline="-18518" sz="225" spc="60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London</a:t>
            </a:r>
            <a:r>
              <a:rPr dirty="0" sz="150" spc="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71" name="object 471" descr=""/>
          <p:cNvSpPr txBox="1"/>
          <p:nvPr/>
        </p:nvSpPr>
        <p:spPr>
          <a:xfrm>
            <a:off x="6946096" y="2976563"/>
            <a:ext cx="723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Allen</a:t>
            </a:r>
            <a:endParaRPr sz="150">
              <a:latin typeface="Arial"/>
              <a:cs typeface="Arial"/>
            </a:endParaRPr>
          </a:p>
        </p:txBody>
      </p:sp>
      <p:sp>
        <p:nvSpPr>
          <p:cNvPr id="472" name="object 472" descr=""/>
          <p:cNvSpPr txBox="1"/>
          <p:nvPr/>
        </p:nvSpPr>
        <p:spPr>
          <a:xfrm>
            <a:off x="6182532" y="3172361"/>
            <a:ext cx="914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Benton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73" name="object 473" descr=""/>
          <p:cNvSpPr txBox="1"/>
          <p:nvPr/>
        </p:nvSpPr>
        <p:spPr>
          <a:xfrm>
            <a:off x="6445076" y="3182842"/>
            <a:ext cx="876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Carroll</a:t>
            </a:r>
            <a:endParaRPr sz="150">
              <a:latin typeface="Arial"/>
              <a:cs typeface="Arial"/>
            </a:endParaRPr>
          </a:p>
        </p:txBody>
      </p:sp>
      <p:sp>
        <p:nvSpPr>
          <p:cNvPr id="474" name="object 474" descr=""/>
          <p:cNvSpPr txBox="1"/>
          <p:nvPr/>
        </p:nvSpPr>
        <p:spPr>
          <a:xfrm>
            <a:off x="6730428" y="4025128"/>
            <a:ext cx="73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Clark</a:t>
            </a:r>
            <a:endParaRPr sz="150">
              <a:latin typeface="Arial"/>
              <a:cs typeface="Arial"/>
            </a:endParaRPr>
          </a:p>
        </p:txBody>
      </p:sp>
      <p:sp>
        <p:nvSpPr>
          <p:cNvPr id="475" name="object 475" descr=""/>
          <p:cNvSpPr txBox="1"/>
          <p:nvPr/>
        </p:nvSpPr>
        <p:spPr>
          <a:xfrm>
            <a:off x="6462962" y="4101670"/>
            <a:ext cx="11048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Crawford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476" name="object 476" descr=""/>
          <p:cNvSpPr txBox="1"/>
          <p:nvPr/>
        </p:nvSpPr>
        <p:spPr>
          <a:xfrm>
            <a:off x="6962987" y="3762292"/>
            <a:ext cx="11048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Dearborn</a:t>
            </a:r>
            <a:endParaRPr sz="150">
              <a:latin typeface="Arial"/>
              <a:cs typeface="Arial"/>
            </a:endParaRPr>
          </a:p>
        </p:txBody>
      </p:sp>
      <p:sp>
        <p:nvSpPr>
          <p:cNvPr id="477" name="object 477" descr=""/>
          <p:cNvSpPr txBox="1"/>
          <p:nvPr/>
        </p:nvSpPr>
        <p:spPr>
          <a:xfrm>
            <a:off x="6789968" y="3703969"/>
            <a:ext cx="984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Decatur</a:t>
            </a:r>
            <a:endParaRPr sz="150">
              <a:latin typeface="Arial"/>
              <a:cs typeface="Arial"/>
            </a:endParaRPr>
          </a:p>
        </p:txBody>
      </p:sp>
      <p:sp>
        <p:nvSpPr>
          <p:cNvPr id="478" name="object 478" descr=""/>
          <p:cNvSpPr txBox="1"/>
          <p:nvPr/>
        </p:nvSpPr>
        <p:spPr>
          <a:xfrm>
            <a:off x="6818845" y="3316487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Delaware</a:t>
            </a:r>
            <a:endParaRPr sz="150">
              <a:latin typeface="Arial"/>
              <a:cs typeface="Arial"/>
            </a:endParaRPr>
          </a:p>
        </p:txBody>
      </p:sp>
      <p:sp>
        <p:nvSpPr>
          <p:cNvPr id="479" name="object 479" descr=""/>
          <p:cNvSpPr txBox="1"/>
          <p:nvPr/>
        </p:nvSpPr>
        <p:spPr>
          <a:xfrm>
            <a:off x="6330056" y="4075580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Dubois</a:t>
            </a:r>
            <a:endParaRPr sz="150">
              <a:latin typeface="Arial"/>
              <a:cs typeface="Arial"/>
            </a:endParaRPr>
          </a:p>
        </p:txBody>
      </p:sp>
      <p:sp>
        <p:nvSpPr>
          <p:cNvPr id="480" name="object 480" descr=""/>
          <p:cNvSpPr txBox="1"/>
          <p:nvPr/>
        </p:nvSpPr>
        <p:spPr>
          <a:xfrm>
            <a:off x="6671058" y="2779281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Elkhart</a:t>
            </a:r>
            <a:endParaRPr sz="150">
              <a:latin typeface="Arial"/>
              <a:cs typeface="Arial"/>
            </a:endParaRPr>
          </a:p>
        </p:txBody>
      </p:sp>
      <p:sp>
        <p:nvSpPr>
          <p:cNvPr id="481" name="object 481" descr=""/>
          <p:cNvSpPr txBox="1"/>
          <p:nvPr/>
        </p:nvSpPr>
        <p:spPr>
          <a:xfrm>
            <a:off x="6663149" y="4092823"/>
            <a:ext cx="755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Floyd</a:t>
            </a:r>
            <a:endParaRPr sz="150">
              <a:latin typeface="Arial"/>
              <a:cs typeface="Arial"/>
            </a:endParaRPr>
          </a:p>
        </p:txBody>
      </p:sp>
      <p:sp>
        <p:nvSpPr>
          <p:cNvPr id="482" name="object 482" descr=""/>
          <p:cNvSpPr txBox="1"/>
          <p:nvPr/>
        </p:nvSpPr>
        <p:spPr>
          <a:xfrm>
            <a:off x="6194556" y="3377946"/>
            <a:ext cx="1066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Fountain</a:t>
            </a:r>
            <a:endParaRPr sz="150">
              <a:latin typeface="Arial"/>
              <a:cs typeface="Arial"/>
            </a:endParaRPr>
          </a:p>
        </p:txBody>
      </p:sp>
      <p:sp>
        <p:nvSpPr>
          <p:cNvPr id="483" name="object 483" descr=""/>
          <p:cNvSpPr txBox="1"/>
          <p:nvPr/>
        </p:nvSpPr>
        <p:spPr>
          <a:xfrm>
            <a:off x="6931254" y="3660317"/>
            <a:ext cx="1003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484" name="object 484" descr=""/>
          <p:cNvSpPr txBox="1"/>
          <p:nvPr/>
        </p:nvSpPr>
        <p:spPr>
          <a:xfrm>
            <a:off x="6088705" y="4098026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Gibson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85" name="object 485" descr=""/>
          <p:cNvSpPr txBox="1"/>
          <p:nvPr/>
        </p:nvSpPr>
        <p:spPr>
          <a:xfrm>
            <a:off x="6751753" y="3209177"/>
            <a:ext cx="768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Grant</a:t>
            </a:r>
            <a:endParaRPr sz="150">
              <a:latin typeface="Arial"/>
              <a:cs typeface="Arial"/>
            </a:endParaRPr>
          </a:p>
        </p:txBody>
      </p:sp>
      <p:sp>
        <p:nvSpPr>
          <p:cNvPr id="486" name="object 486" descr=""/>
          <p:cNvSpPr txBox="1"/>
          <p:nvPr/>
        </p:nvSpPr>
        <p:spPr>
          <a:xfrm>
            <a:off x="6296218" y="3805418"/>
            <a:ext cx="914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Greene</a:t>
            </a:r>
            <a:endParaRPr sz="150">
              <a:latin typeface="Arial"/>
              <a:cs typeface="Arial"/>
            </a:endParaRPr>
          </a:p>
        </p:txBody>
      </p:sp>
      <p:sp>
        <p:nvSpPr>
          <p:cNvPr id="487" name="object 487" descr=""/>
          <p:cNvSpPr txBox="1"/>
          <p:nvPr/>
        </p:nvSpPr>
        <p:spPr>
          <a:xfrm>
            <a:off x="6696272" y="3491792"/>
            <a:ext cx="1047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Hancock</a:t>
            </a:r>
            <a:endParaRPr sz="150">
              <a:latin typeface="Arial"/>
              <a:cs typeface="Arial"/>
            </a:endParaRPr>
          </a:p>
        </p:txBody>
      </p:sp>
      <p:sp>
        <p:nvSpPr>
          <p:cNvPr id="488" name="object 488" descr=""/>
          <p:cNvSpPr txBox="1"/>
          <p:nvPr/>
        </p:nvSpPr>
        <p:spPr>
          <a:xfrm>
            <a:off x="6584483" y="4139312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Harrison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89" name="object 489" descr=""/>
          <p:cNvSpPr txBox="1"/>
          <p:nvPr/>
        </p:nvSpPr>
        <p:spPr>
          <a:xfrm>
            <a:off x="6837314" y="3445021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Henry</a:t>
            </a:r>
            <a:endParaRPr sz="150">
              <a:latin typeface="Arial"/>
              <a:cs typeface="Arial"/>
            </a:endParaRPr>
          </a:p>
        </p:txBody>
      </p:sp>
      <p:sp>
        <p:nvSpPr>
          <p:cNvPr id="490" name="object 490" descr=""/>
          <p:cNvSpPr txBox="1"/>
          <p:nvPr/>
        </p:nvSpPr>
        <p:spPr>
          <a:xfrm>
            <a:off x="6595699" y="3217648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Howard</a:t>
            </a:r>
            <a:endParaRPr sz="150">
              <a:latin typeface="Arial"/>
              <a:cs typeface="Arial"/>
            </a:endParaRPr>
          </a:p>
        </p:txBody>
      </p:sp>
      <p:sp>
        <p:nvSpPr>
          <p:cNvPr id="491" name="object 491" descr=""/>
          <p:cNvSpPr txBox="1"/>
          <p:nvPr/>
        </p:nvSpPr>
        <p:spPr>
          <a:xfrm>
            <a:off x="6604981" y="3855908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Jackson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92" name="object 492" descr=""/>
          <p:cNvSpPr txBox="1"/>
          <p:nvPr/>
        </p:nvSpPr>
        <p:spPr>
          <a:xfrm>
            <a:off x="6256839" y="2988434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Jasper</a:t>
            </a:r>
            <a:endParaRPr sz="150">
              <a:latin typeface="Arial"/>
              <a:cs typeface="Arial"/>
            </a:endParaRPr>
          </a:p>
        </p:txBody>
      </p:sp>
      <p:sp>
        <p:nvSpPr>
          <p:cNvPr id="493" name="object 493" descr=""/>
          <p:cNvSpPr txBox="1"/>
          <p:nvPr/>
        </p:nvSpPr>
        <p:spPr>
          <a:xfrm>
            <a:off x="6814018" y="3235624"/>
            <a:ext cx="25272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Blackford</a:t>
            </a:r>
            <a:r>
              <a:rPr dirty="0" baseline="37037" sz="225" spc="62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5">
                <a:solidFill>
                  <a:srgbClr val="231F20"/>
                </a:solidFill>
                <a:latin typeface="Arial"/>
                <a:cs typeface="Arial"/>
              </a:rPr>
              <a:t>Jay</a:t>
            </a:r>
            <a:endParaRPr sz="150">
              <a:latin typeface="Arial"/>
              <a:cs typeface="Arial"/>
            </a:endParaRPr>
          </a:p>
        </p:txBody>
      </p:sp>
      <p:sp>
        <p:nvSpPr>
          <p:cNvPr id="494" name="object 494" descr=""/>
          <p:cNvSpPr txBox="1"/>
          <p:nvPr/>
        </p:nvSpPr>
        <p:spPr>
          <a:xfrm>
            <a:off x="6804266" y="3898227"/>
            <a:ext cx="1130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Jefferson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495" name="object 495" descr=""/>
          <p:cNvSpPr txBox="1"/>
          <p:nvPr/>
        </p:nvSpPr>
        <p:spPr>
          <a:xfrm>
            <a:off x="6737831" y="3819506"/>
            <a:ext cx="1066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Jennings</a:t>
            </a:r>
            <a:endParaRPr sz="150">
              <a:latin typeface="Arial"/>
              <a:cs typeface="Arial"/>
            </a:endParaRPr>
          </a:p>
        </p:txBody>
      </p:sp>
      <p:sp>
        <p:nvSpPr>
          <p:cNvPr id="496" name="object 496" descr=""/>
          <p:cNvSpPr txBox="1"/>
          <p:nvPr/>
        </p:nvSpPr>
        <p:spPr>
          <a:xfrm>
            <a:off x="6660086" y="2910990"/>
            <a:ext cx="1181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Kosciusko</a:t>
            </a:r>
            <a:endParaRPr sz="150">
              <a:latin typeface="Arial"/>
              <a:cs typeface="Arial"/>
            </a:endParaRPr>
          </a:p>
        </p:txBody>
      </p:sp>
      <p:sp>
        <p:nvSpPr>
          <p:cNvPr id="497" name="object 497" descr=""/>
          <p:cNvSpPr txBox="1"/>
          <p:nvPr/>
        </p:nvSpPr>
        <p:spPr>
          <a:xfrm>
            <a:off x="6177534" y="2853325"/>
            <a:ext cx="692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Lake</a:t>
            </a:r>
            <a:endParaRPr sz="150">
              <a:latin typeface="Arial"/>
              <a:cs typeface="Arial"/>
            </a:endParaRPr>
          </a:p>
        </p:txBody>
      </p:sp>
      <p:sp>
        <p:nvSpPr>
          <p:cNvPr id="498" name="object 498" descr=""/>
          <p:cNvSpPr txBox="1"/>
          <p:nvPr/>
        </p:nvSpPr>
        <p:spPr>
          <a:xfrm>
            <a:off x="6379487" y="2780709"/>
            <a:ext cx="1028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Porte</a:t>
            </a:r>
            <a:endParaRPr sz="150">
              <a:latin typeface="Arial"/>
              <a:cs typeface="Arial"/>
            </a:endParaRPr>
          </a:p>
        </p:txBody>
      </p:sp>
      <p:sp>
        <p:nvSpPr>
          <p:cNvPr id="499" name="object 499" descr=""/>
          <p:cNvSpPr txBox="1"/>
          <p:nvPr/>
        </p:nvSpPr>
        <p:spPr>
          <a:xfrm>
            <a:off x="6445282" y="3883576"/>
            <a:ext cx="1149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Lawrence</a:t>
            </a:r>
            <a:endParaRPr sz="150">
              <a:latin typeface="Arial"/>
              <a:cs typeface="Arial"/>
            </a:endParaRPr>
          </a:p>
        </p:txBody>
      </p:sp>
      <p:sp>
        <p:nvSpPr>
          <p:cNvPr id="500" name="object 500" descr=""/>
          <p:cNvSpPr txBox="1"/>
          <p:nvPr/>
        </p:nvSpPr>
        <p:spPr>
          <a:xfrm>
            <a:off x="6713218" y="3350503"/>
            <a:ext cx="1022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Madison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01" name="object 501" descr=""/>
          <p:cNvSpPr txBox="1"/>
          <p:nvPr/>
        </p:nvSpPr>
        <p:spPr>
          <a:xfrm>
            <a:off x="6417685" y="3515516"/>
            <a:ext cx="2743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Hendricks</a:t>
            </a:r>
            <a:r>
              <a:rPr dirty="0" baseline="18518" sz="225" spc="44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Marion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02" name="object 502" descr=""/>
          <p:cNvSpPr txBox="1"/>
          <p:nvPr/>
        </p:nvSpPr>
        <p:spPr>
          <a:xfrm>
            <a:off x="6534714" y="2883435"/>
            <a:ext cx="1035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Marshall</a:t>
            </a:r>
            <a:endParaRPr sz="150">
              <a:latin typeface="Arial"/>
              <a:cs typeface="Arial"/>
            </a:endParaRPr>
          </a:p>
        </p:txBody>
      </p:sp>
      <p:sp>
        <p:nvSpPr>
          <p:cNvPr id="503" name="object 503" descr=""/>
          <p:cNvSpPr txBox="1"/>
          <p:nvPr/>
        </p:nvSpPr>
        <p:spPr>
          <a:xfrm>
            <a:off x="6140636" y="3948473"/>
            <a:ext cx="3270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Knox</a:t>
            </a:r>
            <a:r>
              <a:rPr dirty="0" sz="150" spc="3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Davies</a:t>
            </a:r>
            <a:r>
              <a:rPr dirty="0" baseline="18518" sz="225" spc="25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Martin</a:t>
            </a:r>
            <a:endParaRPr baseline="37037" sz="225">
              <a:latin typeface="Arial"/>
              <a:cs typeface="Arial"/>
            </a:endParaRPr>
          </a:p>
        </p:txBody>
      </p:sp>
      <p:sp>
        <p:nvSpPr>
          <p:cNvPr id="504" name="object 504" descr=""/>
          <p:cNvSpPr txBox="1"/>
          <p:nvPr/>
        </p:nvSpPr>
        <p:spPr>
          <a:xfrm>
            <a:off x="6493231" y="3104159"/>
            <a:ext cx="23050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dirty="0" sz="150" spc="3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Miami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505" name="object 505" descr=""/>
          <p:cNvSpPr txBox="1"/>
          <p:nvPr/>
        </p:nvSpPr>
        <p:spPr>
          <a:xfrm>
            <a:off x="6418943" y="3743245"/>
            <a:ext cx="3867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-37037" sz="225">
                <a:solidFill>
                  <a:srgbClr val="231F20"/>
                </a:solidFill>
                <a:latin typeface="Arial"/>
                <a:cs typeface="Arial"/>
              </a:rPr>
              <a:t>Monroe</a:t>
            </a:r>
            <a:r>
              <a:rPr dirty="0" baseline="-37037" sz="225" spc="35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Brown</a:t>
            </a:r>
            <a:r>
              <a:rPr dirty="0" sz="150" spc="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Bartholomew</a:t>
            </a:r>
            <a:endParaRPr sz="150">
              <a:latin typeface="Arial"/>
              <a:cs typeface="Arial"/>
            </a:endParaRPr>
          </a:p>
        </p:txBody>
      </p:sp>
      <p:sp>
        <p:nvSpPr>
          <p:cNvPr id="506" name="object 506" descr=""/>
          <p:cNvSpPr txBox="1"/>
          <p:nvPr/>
        </p:nvSpPr>
        <p:spPr>
          <a:xfrm>
            <a:off x="6275403" y="3397217"/>
            <a:ext cx="45465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Montgomery</a:t>
            </a:r>
            <a:r>
              <a:rPr dirty="0" sz="150" spc="3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Boone</a:t>
            </a:r>
            <a:r>
              <a:rPr dirty="0" sz="150" spc="4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Hamilton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507" name="object 507" descr=""/>
          <p:cNvSpPr txBox="1"/>
          <p:nvPr/>
        </p:nvSpPr>
        <p:spPr>
          <a:xfrm>
            <a:off x="6443293" y="3630564"/>
            <a:ext cx="2679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Morgan</a:t>
            </a:r>
            <a:r>
              <a:rPr dirty="0" sz="150" spc="2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Johnson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08" name="object 508" descr=""/>
          <p:cNvSpPr txBox="1"/>
          <p:nvPr/>
        </p:nvSpPr>
        <p:spPr>
          <a:xfrm>
            <a:off x="6150461" y="3030772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09" name="object 509" descr=""/>
          <p:cNvSpPr txBox="1"/>
          <p:nvPr/>
        </p:nvSpPr>
        <p:spPr>
          <a:xfrm>
            <a:off x="6823410" y="2853138"/>
            <a:ext cx="361315" cy="67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65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Noble</a:t>
            </a:r>
            <a:r>
              <a:rPr dirty="0" sz="150" spc="27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dirty="0" sz="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Kalb</a:t>
            </a:r>
            <a:endParaRPr sz="150">
              <a:latin typeface="Arial"/>
              <a:cs typeface="Arial"/>
            </a:endParaRPr>
          </a:p>
          <a:p>
            <a:pPr marL="280035">
              <a:lnSpc>
                <a:spcPts val="165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Deﬁance</a:t>
            </a:r>
            <a:endParaRPr sz="150">
              <a:latin typeface="Arial"/>
              <a:cs typeface="Arial"/>
            </a:endParaRPr>
          </a:p>
        </p:txBody>
      </p:sp>
      <p:sp>
        <p:nvSpPr>
          <p:cNvPr id="510" name="object 510" descr=""/>
          <p:cNvSpPr txBox="1"/>
          <p:nvPr/>
        </p:nvSpPr>
        <p:spPr>
          <a:xfrm>
            <a:off x="6984274" y="3839341"/>
            <a:ext cx="679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Ohio</a:t>
            </a:r>
            <a:endParaRPr sz="150">
              <a:latin typeface="Arial"/>
              <a:cs typeface="Arial"/>
            </a:endParaRPr>
          </a:p>
        </p:txBody>
      </p:sp>
      <p:sp>
        <p:nvSpPr>
          <p:cNvPr id="511" name="object 511" descr=""/>
          <p:cNvSpPr txBox="1"/>
          <p:nvPr/>
        </p:nvSpPr>
        <p:spPr>
          <a:xfrm>
            <a:off x="6346514" y="3703180"/>
            <a:ext cx="781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Owen</a:t>
            </a:r>
            <a:endParaRPr sz="150">
              <a:latin typeface="Arial"/>
              <a:cs typeface="Arial"/>
            </a:endParaRPr>
          </a:p>
        </p:txBody>
      </p:sp>
      <p:sp>
        <p:nvSpPr>
          <p:cNvPr id="512" name="object 512" descr=""/>
          <p:cNvSpPr txBox="1"/>
          <p:nvPr/>
        </p:nvSpPr>
        <p:spPr>
          <a:xfrm>
            <a:off x="6235514" y="3513299"/>
            <a:ext cx="768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Parke</a:t>
            </a:r>
            <a:endParaRPr sz="150">
              <a:latin typeface="Arial"/>
              <a:cs typeface="Arial"/>
            </a:endParaRPr>
          </a:p>
        </p:txBody>
      </p:sp>
      <p:sp>
        <p:nvSpPr>
          <p:cNvPr id="513" name="object 513" descr=""/>
          <p:cNvSpPr txBox="1"/>
          <p:nvPr/>
        </p:nvSpPr>
        <p:spPr>
          <a:xfrm>
            <a:off x="6230516" y="4056609"/>
            <a:ext cx="635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Pike</a:t>
            </a:r>
            <a:endParaRPr sz="150">
              <a:latin typeface="Arial"/>
              <a:cs typeface="Arial"/>
            </a:endParaRPr>
          </a:p>
        </p:txBody>
      </p:sp>
      <p:sp>
        <p:nvSpPr>
          <p:cNvPr id="514" name="object 514" descr=""/>
          <p:cNvSpPr txBox="1"/>
          <p:nvPr/>
        </p:nvSpPr>
        <p:spPr>
          <a:xfrm>
            <a:off x="6266139" y="2835143"/>
            <a:ext cx="825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Porter</a:t>
            </a:r>
            <a:endParaRPr sz="150">
              <a:latin typeface="Arial"/>
              <a:cs typeface="Arial"/>
            </a:endParaRPr>
          </a:p>
        </p:txBody>
      </p:sp>
      <p:sp>
        <p:nvSpPr>
          <p:cNvPr id="515" name="object 515" descr=""/>
          <p:cNvSpPr txBox="1"/>
          <p:nvPr/>
        </p:nvSpPr>
        <p:spPr>
          <a:xfrm>
            <a:off x="6366656" y="3003123"/>
            <a:ext cx="2819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Pulaski</a:t>
            </a:r>
            <a:r>
              <a:rPr dirty="0" sz="150" spc="25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Fulton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16" name="object 516" descr=""/>
          <p:cNvSpPr txBox="1"/>
          <p:nvPr/>
        </p:nvSpPr>
        <p:spPr>
          <a:xfrm>
            <a:off x="6334001" y="3557102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Putnam</a:t>
            </a:r>
            <a:endParaRPr sz="150">
              <a:latin typeface="Arial"/>
              <a:cs typeface="Arial"/>
            </a:endParaRPr>
          </a:p>
        </p:txBody>
      </p:sp>
      <p:sp>
        <p:nvSpPr>
          <p:cNvPr id="517" name="object 517" descr=""/>
          <p:cNvSpPr txBox="1"/>
          <p:nvPr/>
        </p:nvSpPr>
        <p:spPr>
          <a:xfrm>
            <a:off x="6923515" y="3358467"/>
            <a:ext cx="2578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Randolph</a:t>
            </a:r>
            <a:r>
              <a:rPr dirty="0" sz="150" spc="3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Darke</a:t>
            </a:r>
            <a:endParaRPr baseline="37037" sz="225">
              <a:latin typeface="Arial"/>
              <a:cs typeface="Arial"/>
            </a:endParaRPr>
          </a:p>
        </p:txBody>
      </p:sp>
      <p:sp>
        <p:nvSpPr>
          <p:cNvPr id="518" name="object 518" descr=""/>
          <p:cNvSpPr txBox="1"/>
          <p:nvPr/>
        </p:nvSpPr>
        <p:spPr>
          <a:xfrm>
            <a:off x="6868333" y="3781939"/>
            <a:ext cx="812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Ripley</a:t>
            </a:r>
            <a:endParaRPr sz="150">
              <a:latin typeface="Arial"/>
              <a:cs typeface="Arial"/>
            </a:endParaRPr>
          </a:p>
        </p:txBody>
      </p:sp>
      <p:sp>
        <p:nvSpPr>
          <p:cNvPr id="519" name="object 519" descr=""/>
          <p:cNvSpPr txBox="1"/>
          <p:nvPr/>
        </p:nvSpPr>
        <p:spPr>
          <a:xfrm>
            <a:off x="6523384" y="2770321"/>
            <a:ext cx="1181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St</a:t>
            </a:r>
            <a:r>
              <a:rPr dirty="0" sz="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Joseph</a:t>
            </a:r>
            <a:endParaRPr sz="150">
              <a:latin typeface="Arial"/>
              <a:cs typeface="Arial"/>
            </a:endParaRPr>
          </a:p>
        </p:txBody>
      </p:sp>
      <p:sp>
        <p:nvSpPr>
          <p:cNvPr id="520" name="object 520" descr=""/>
          <p:cNvSpPr txBox="1"/>
          <p:nvPr/>
        </p:nvSpPr>
        <p:spPr>
          <a:xfrm>
            <a:off x="6713125" y="3954897"/>
            <a:ext cx="755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endParaRPr sz="150">
              <a:latin typeface="Arial"/>
              <a:cs typeface="Arial"/>
            </a:endParaRPr>
          </a:p>
        </p:txBody>
      </p:sp>
      <p:sp>
        <p:nvSpPr>
          <p:cNvPr id="521" name="object 521" descr=""/>
          <p:cNvSpPr txBox="1"/>
          <p:nvPr/>
        </p:nvSpPr>
        <p:spPr>
          <a:xfrm>
            <a:off x="6695953" y="3613358"/>
            <a:ext cx="876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Shelby</a:t>
            </a:r>
            <a:endParaRPr sz="150">
              <a:latin typeface="Arial"/>
              <a:cs typeface="Arial"/>
            </a:endParaRPr>
          </a:p>
        </p:txBody>
      </p:sp>
      <p:sp>
        <p:nvSpPr>
          <p:cNvPr id="522" name="object 522" descr=""/>
          <p:cNvSpPr txBox="1"/>
          <p:nvPr/>
        </p:nvSpPr>
        <p:spPr>
          <a:xfrm>
            <a:off x="6417984" y="2908812"/>
            <a:ext cx="857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Starke</a:t>
            </a:r>
            <a:endParaRPr sz="150">
              <a:latin typeface="Arial"/>
              <a:cs typeface="Arial"/>
            </a:endParaRPr>
          </a:p>
        </p:txBody>
      </p:sp>
      <p:sp>
        <p:nvSpPr>
          <p:cNvPr id="523" name="object 523" descr=""/>
          <p:cNvSpPr txBox="1"/>
          <p:nvPr/>
        </p:nvSpPr>
        <p:spPr>
          <a:xfrm>
            <a:off x="6780932" y="2756159"/>
            <a:ext cx="3111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La Grange</a:t>
            </a:r>
            <a:r>
              <a:rPr dirty="0" sz="150" spc="40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Steuben</a:t>
            </a:r>
            <a:endParaRPr sz="150">
              <a:latin typeface="Arial"/>
              <a:cs typeface="Arial"/>
            </a:endParaRPr>
          </a:p>
        </p:txBody>
      </p:sp>
      <p:sp>
        <p:nvSpPr>
          <p:cNvPr id="524" name="object 524" descr=""/>
          <p:cNvSpPr txBox="1"/>
          <p:nvPr/>
        </p:nvSpPr>
        <p:spPr>
          <a:xfrm>
            <a:off x="6148094" y="3790730"/>
            <a:ext cx="977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Sullivan</a:t>
            </a:r>
            <a:endParaRPr sz="150">
              <a:latin typeface="Arial"/>
              <a:cs typeface="Arial"/>
            </a:endParaRPr>
          </a:p>
        </p:txBody>
      </p:sp>
      <p:sp>
        <p:nvSpPr>
          <p:cNvPr id="525" name="object 525" descr=""/>
          <p:cNvSpPr txBox="1"/>
          <p:nvPr/>
        </p:nvSpPr>
        <p:spPr>
          <a:xfrm>
            <a:off x="6929901" y="3891672"/>
            <a:ext cx="1346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Switzerland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526" name="object 526" descr=""/>
          <p:cNvSpPr txBox="1"/>
          <p:nvPr/>
        </p:nvSpPr>
        <p:spPr>
          <a:xfrm>
            <a:off x="6469707" y="3292443"/>
            <a:ext cx="2311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Clinton</a:t>
            </a:r>
            <a:r>
              <a:rPr dirty="0" sz="150" spc="26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Tipton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27" name="object 527" descr=""/>
          <p:cNvSpPr txBox="1"/>
          <p:nvPr/>
        </p:nvSpPr>
        <p:spPr>
          <a:xfrm>
            <a:off x="6790664" y="3572504"/>
            <a:ext cx="3016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Rush</a:t>
            </a:r>
            <a:r>
              <a:rPr dirty="0" sz="150" spc="25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Fayette</a:t>
            </a:r>
            <a:r>
              <a:rPr dirty="0" sz="15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Union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28" name="object 528" descr=""/>
          <p:cNvSpPr txBox="1"/>
          <p:nvPr/>
        </p:nvSpPr>
        <p:spPr>
          <a:xfrm>
            <a:off x="5985409" y="4218916"/>
            <a:ext cx="2514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Posey</a:t>
            </a:r>
            <a:r>
              <a:rPr dirty="0" baseline="37037" sz="225" spc="4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Vanderburgh</a:t>
            </a:r>
            <a:endParaRPr sz="150">
              <a:latin typeface="Arial"/>
              <a:cs typeface="Arial"/>
            </a:endParaRPr>
          </a:p>
        </p:txBody>
      </p:sp>
      <p:sp>
        <p:nvSpPr>
          <p:cNvPr id="529" name="object 529" descr=""/>
          <p:cNvSpPr txBox="1"/>
          <p:nvPr/>
        </p:nvSpPr>
        <p:spPr>
          <a:xfrm>
            <a:off x="6124514" y="3471243"/>
            <a:ext cx="1187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Vermillion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30" name="object 530" descr=""/>
          <p:cNvSpPr txBox="1"/>
          <p:nvPr/>
        </p:nvSpPr>
        <p:spPr>
          <a:xfrm>
            <a:off x="6145878" y="3647431"/>
            <a:ext cx="20827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Vigo</a:t>
            </a:r>
            <a:r>
              <a:rPr dirty="0" sz="150" spc="3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-37037" sz="225" spc="-30">
                <a:solidFill>
                  <a:srgbClr val="231F20"/>
                </a:solidFill>
                <a:latin typeface="Arial"/>
                <a:cs typeface="Arial"/>
              </a:rPr>
              <a:t>Clay</a:t>
            </a:r>
            <a:endParaRPr baseline="-37037" sz="225">
              <a:latin typeface="Arial"/>
              <a:cs typeface="Arial"/>
            </a:endParaRPr>
          </a:p>
        </p:txBody>
      </p:sp>
      <p:sp>
        <p:nvSpPr>
          <p:cNvPr id="531" name="object 531" descr=""/>
          <p:cNvSpPr txBox="1"/>
          <p:nvPr/>
        </p:nvSpPr>
        <p:spPr>
          <a:xfrm>
            <a:off x="6690485" y="3081243"/>
            <a:ext cx="213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Wabash</a:t>
            </a:r>
            <a:r>
              <a:rPr dirty="0" sz="15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Huntington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32" name="object 532" descr=""/>
          <p:cNvSpPr txBox="1"/>
          <p:nvPr/>
        </p:nvSpPr>
        <p:spPr>
          <a:xfrm>
            <a:off x="6146930" y="3277248"/>
            <a:ext cx="31623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r>
              <a:rPr dirty="0" sz="150" spc="4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7037" sz="225" spc="-15">
                <a:solidFill>
                  <a:srgbClr val="231F20"/>
                </a:solidFill>
                <a:latin typeface="Arial"/>
                <a:cs typeface="Arial"/>
              </a:rPr>
              <a:t>Tippecanoe</a:t>
            </a:r>
            <a:endParaRPr baseline="37037" sz="225">
              <a:latin typeface="Arial"/>
              <a:cs typeface="Arial"/>
            </a:endParaRPr>
          </a:p>
        </p:txBody>
      </p:sp>
      <p:sp>
        <p:nvSpPr>
          <p:cNvPr id="533" name="object 533" descr=""/>
          <p:cNvSpPr txBox="1"/>
          <p:nvPr/>
        </p:nvSpPr>
        <p:spPr>
          <a:xfrm>
            <a:off x="6190536" y="4180993"/>
            <a:ext cx="305435" cy="76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  <a:tabLst>
                <a:tab pos="231775" algn="l"/>
              </a:tabLst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Warrick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Perry</a:t>
            </a:r>
            <a:endParaRPr sz="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Spencer</a:t>
            </a:r>
            <a:endParaRPr sz="150">
              <a:latin typeface="Arial"/>
              <a:cs typeface="Arial"/>
            </a:endParaRPr>
          </a:p>
        </p:txBody>
      </p:sp>
      <p:sp>
        <p:nvSpPr>
          <p:cNvPr id="534" name="object 534" descr=""/>
          <p:cNvSpPr txBox="1"/>
          <p:nvPr/>
        </p:nvSpPr>
        <p:spPr>
          <a:xfrm>
            <a:off x="6461609" y="3985025"/>
            <a:ext cx="240665" cy="68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0014">
              <a:lnSpc>
                <a:spcPts val="17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  <a:p>
            <a:pPr marL="12700">
              <a:lnSpc>
                <a:spcPts val="170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Orange</a:t>
            </a:r>
            <a:endParaRPr sz="150">
              <a:latin typeface="Arial"/>
              <a:cs typeface="Arial"/>
            </a:endParaRPr>
          </a:p>
        </p:txBody>
      </p:sp>
      <p:sp>
        <p:nvSpPr>
          <p:cNvPr id="535" name="object 535" descr=""/>
          <p:cNvSpPr txBox="1"/>
          <p:nvPr/>
        </p:nvSpPr>
        <p:spPr>
          <a:xfrm>
            <a:off x="6965523" y="3475263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536" name="object 536" descr=""/>
          <p:cNvSpPr txBox="1"/>
          <p:nvPr/>
        </p:nvSpPr>
        <p:spPr>
          <a:xfrm>
            <a:off x="6873294" y="3118679"/>
            <a:ext cx="2266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Wells</a:t>
            </a:r>
            <a:r>
              <a:rPr dirty="0" baseline="18518" sz="225" spc="35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Adams</a:t>
            </a:r>
            <a:endParaRPr sz="150">
              <a:latin typeface="Arial"/>
              <a:cs typeface="Arial"/>
            </a:endParaRPr>
          </a:p>
        </p:txBody>
      </p:sp>
      <p:sp>
        <p:nvSpPr>
          <p:cNvPr id="537" name="object 537" descr=""/>
          <p:cNvSpPr txBox="1"/>
          <p:nvPr/>
        </p:nvSpPr>
        <p:spPr>
          <a:xfrm>
            <a:off x="6338059" y="3113851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endParaRPr sz="150">
              <a:latin typeface="Arial"/>
              <a:cs typeface="Arial"/>
            </a:endParaRPr>
          </a:p>
        </p:txBody>
      </p:sp>
      <p:sp>
        <p:nvSpPr>
          <p:cNvPr id="538" name="object 538" descr=""/>
          <p:cNvSpPr txBox="1"/>
          <p:nvPr/>
        </p:nvSpPr>
        <p:spPr>
          <a:xfrm>
            <a:off x="6786342" y="2961442"/>
            <a:ext cx="946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Whitley</a:t>
            </a:r>
            <a:endParaRPr sz="150">
              <a:latin typeface="Arial"/>
              <a:cs typeface="Arial"/>
            </a:endParaRPr>
          </a:p>
        </p:txBody>
      </p:sp>
      <p:sp>
        <p:nvSpPr>
          <p:cNvPr id="539" name="object 539" descr=""/>
          <p:cNvSpPr txBox="1"/>
          <p:nvPr/>
        </p:nvSpPr>
        <p:spPr>
          <a:xfrm>
            <a:off x="11084487" y="2197199"/>
            <a:ext cx="990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Windham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540" name="object 540" descr=""/>
          <p:cNvSpPr txBox="1"/>
          <p:nvPr/>
        </p:nvSpPr>
        <p:spPr>
          <a:xfrm>
            <a:off x="10965850" y="2117576"/>
            <a:ext cx="11366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Bennington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41" name="object 541" descr=""/>
          <p:cNvSpPr txBox="1"/>
          <p:nvPr/>
        </p:nvSpPr>
        <p:spPr>
          <a:xfrm>
            <a:off x="10989107" y="1973357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Rutland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542" name="object 542" descr=""/>
          <p:cNvSpPr txBox="1"/>
          <p:nvPr/>
        </p:nvSpPr>
        <p:spPr>
          <a:xfrm>
            <a:off x="11145170" y="1972606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Windsor</a:t>
            </a:r>
            <a:endParaRPr sz="150">
              <a:latin typeface="Arial"/>
              <a:cs typeface="Arial"/>
            </a:endParaRPr>
          </a:p>
        </p:txBody>
      </p:sp>
      <p:sp>
        <p:nvSpPr>
          <p:cNvPr id="543" name="object 543" descr=""/>
          <p:cNvSpPr txBox="1"/>
          <p:nvPr/>
        </p:nvSpPr>
        <p:spPr>
          <a:xfrm>
            <a:off x="11223776" y="1800343"/>
            <a:ext cx="806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Orange</a:t>
            </a:r>
            <a:endParaRPr sz="150">
              <a:latin typeface="Arial"/>
              <a:cs typeface="Arial"/>
            </a:endParaRPr>
          </a:p>
        </p:txBody>
      </p:sp>
      <p:sp>
        <p:nvSpPr>
          <p:cNvPr id="544" name="object 544" descr=""/>
          <p:cNvSpPr txBox="1"/>
          <p:nvPr/>
        </p:nvSpPr>
        <p:spPr>
          <a:xfrm>
            <a:off x="10942240" y="1781128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Addison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45" name="object 545" descr=""/>
          <p:cNvSpPr txBox="1"/>
          <p:nvPr/>
        </p:nvSpPr>
        <p:spPr>
          <a:xfrm>
            <a:off x="11106833" y="1687549"/>
            <a:ext cx="1168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46" name="object 546" descr=""/>
          <p:cNvSpPr txBox="1"/>
          <p:nvPr/>
        </p:nvSpPr>
        <p:spPr>
          <a:xfrm>
            <a:off x="10959748" y="1625789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Chittenden</a:t>
            </a:r>
            <a:endParaRPr sz="150">
              <a:latin typeface="Arial"/>
              <a:cs typeface="Arial"/>
            </a:endParaRPr>
          </a:p>
        </p:txBody>
      </p:sp>
      <p:sp>
        <p:nvSpPr>
          <p:cNvPr id="547" name="object 547" descr=""/>
          <p:cNvSpPr txBox="1"/>
          <p:nvPr/>
        </p:nvSpPr>
        <p:spPr>
          <a:xfrm>
            <a:off x="11305354" y="1602460"/>
            <a:ext cx="1028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Caledonia</a:t>
            </a:r>
            <a:endParaRPr sz="150">
              <a:latin typeface="Arial"/>
              <a:cs typeface="Arial"/>
            </a:endParaRPr>
          </a:p>
        </p:txBody>
      </p:sp>
      <p:sp>
        <p:nvSpPr>
          <p:cNvPr id="548" name="object 548" descr=""/>
          <p:cNvSpPr txBox="1"/>
          <p:nvPr/>
        </p:nvSpPr>
        <p:spPr>
          <a:xfrm>
            <a:off x="11123589" y="1560817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Lamoille</a:t>
            </a:r>
            <a:endParaRPr sz="150">
              <a:latin typeface="Arial"/>
              <a:cs typeface="Arial"/>
            </a:endParaRPr>
          </a:p>
        </p:txBody>
      </p:sp>
      <p:sp>
        <p:nvSpPr>
          <p:cNvPr id="549" name="object 549" descr=""/>
          <p:cNvSpPr txBox="1"/>
          <p:nvPr/>
        </p:nvSpPr>
        <p:spPr>
          <a:xfrm>
            <a:off x="10926427" y="1460213"/>
            <a:ext cx="5270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Isle</a:t>
            </a:r>
            <a:endParaRPr sz="150">
              <a:latin typeface="Arial"/>
              <a:cs typeface="Arial"/>
            </a:endParaRPr>
          </a:p>
        </p:txBody>
      </p:sp>
      <p:sp>
        <p:nvSpPr>
          <p:cNvPr id="550" name="object 550" descr=""/>
          <p:cNvSpPr txBox="1"/>
          <p:nvPr/>
        </p:nvSpPr>
        <p:spPr>
          <a:xfrm>
            <a:off x="11439754" y="1499771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Essex</a:t>
            </a:r>
            <a:endParaRPr sz="150">
              <a:latin typeface="Arial"/>
              <a:cs typeface="Arial"/>
            </a:endParaRPr>
          </a:p>
        </p:txBody>
      </p:sp>
      <p:sp>
        <p:nvSpPr>
          <p:cNvPr id="551" name="object 551" descr=""/>
          <p:cNvSpPr txBox="1"/>
          <p:nvPr/>
        </p:nvSpPr>
        <p:spPr>
          <a:xfrm>
            <a:off x="10891188" y="1445506"/>
            <a:ext cx="24637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dirty="0" baseline="18518" sz="225" spc="49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Franklin</a:t>
            </a:r>
            <a:endParaRPr sz="150">
              <a:latin typeface="Arial"/>
              <a:cs typeface="Arial"/>
            </a:endParaRPr>
          </a:p>
        </p:txBody>
      </p:sp>
      <p:sp>
        <p:nvSpPr>
          <p:cNvPr id="552" name="object 552" descr=""/>
          <p:cNvSpPr txBox="1"/>
          <p:nvPr/>
        </p:nvSpPr>
        <p:spPr>
          <a:xfrm>
            <a:off x="11293833" y="2205580"/>
            <a:ext cx="939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Cheshire</a:t>
            </a:r>
            <a:endParaRPr sz="150">
              <a:latin typeface="Arial"/>
              <a:cs typeface="Arial"/>
            </a:endParaRPr>
          </a:p>
        </p:txBody>
      </p:sp>
      <p:sp>
        <p:nvSpPr>
          <p:cNvPr id="553" name="object 553" descr=""/>
          <p:cNvSpPr txBox="1"/>
          <p:nvPr/>
        </p:nvSpPr>
        <p:spPr>
          <a:xfrm>
            <a:off x="11379165" y="2228721"/>
            <a:ext cx="1238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Hillsborough</a:t>
            </a:r>
            <a:endParaRPr sz="150">
              <a:latin typeface="Arial"/>
              <a:cs typeface="Arial"/>
            </a:endParaRPr>
          </a:p>
        </p:txBody>
      </p:sp>
      <p:sp>
        <p:nvSpPr>
          <p:cNvPr id="554" name="object 554" descr=""/>
          <p:cNvSpPr txBox="1"/>
          <p:nvPr/>
        </p:nvSpPr>
        <p:spPr>
          <a:xfrm>
            <a:off x="11612219" y="2147633"/>
            <a:ext cx="1206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Rockingham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555" name="object 555" descr=""/>
          <p:cNvSpPr txBox="1"/>
          <p:nvPr/>
        </p:nvSpPr>
        <p:spPr>
          <a:xfrm>
            <a:off x="11645395" y="2072330"/>
            <a:ext cx="958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Strafford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556" name="object 556" descr=""/>
          <p:cNvSpPr txBox="1"/>
          <p:nvPr/>
        </p:nvSpPr>
        <p:spPr>
          <a:xfrm>
            <a:off x="11259122" y="2020000"/>
            <a:ext cx="869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Sullivan</a:t>
            </a:r>
            <a:endParaRPr sz="150">
              <a:latin typeface="Arial"/>
              <a:cs typeface="Arial"/>
            </a:endParaRPr>
          </a:p>
        </p:txBody>
      </p:sp>
      <p:sp>
        <p:nvSpPr>
          <p:cNvPr id="557" name="object 557" descr=""/>
          <p:cNvSpPr txBox="1"/>
          <p:nvPr/>
        </p:nvSpPr>
        <p:spPr>
          <a:xfrm>
            <a:off x="11457417" y="2112320"/>
            <a:ext cx="1079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Merrimack</a:t>
            </a:r>
            <a:endParaRPr sz="150">
              <a:latin typeface="Arial"/>
              <a:cs typeface="Arial"/>
            </a:endParaRPr>
          </a:p>
        </p:txBody>
      </p:sp>
      <p:sp>
        <p:nvSpPr>
          <p:cNvPr id="558" name="object 558" descr=""/>
          <p:cNvSpPr txBox="1"/>
          <p:nvPr/>
        </p:nvSpPr>
        <p:spPr>
          <a:xfrm>
            <a:off x="11554984" y="2002832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Belknap</a:t>
            </a:r>
            <a:endParaRPr sz="150">
              <a:latin typeface="Arial"/>
              <a:cs typeface="Arial"/>
            </a:endParaRPr>
          </a:p>
        </p:txBody>
      </p:sp>
      <p:sp>
        <p:nvSpPr>
          <p:cNvPr id="559" name="object 559" descr=""/>
          <p:cNvSpPr txBox="1"/>
          <p:nvPr/>
        </p:nvSpPr>
        <p:spPr>
          <a:xfrm>
            <a:off x="11390379" y="1793660"/>
            <a:ext cx="844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Grafton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60" name="object 560" descr=""/>
          <p:cNvSpPr txBox="1"/>
          <p:nvPr/>
        </p:nvSpPr>
        <p:spPr>
          <a:xfrm>
            <a:off x="11602170" y="1504076"/>
            <a:ext cx="641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Coos</a:t>
            </a:r>
            <a:endParaRPr sz="150">
              <a:latin typeface="Arial"/>
              <a:cs typeface="Arial"/>
            </a:endParaRPr>
          </a:p>
        </p:txBody>
      </p:sp>
      <p:sp>
        <p:nvSpPr>
          <p:cNvPr id="561" name="object 561" descr=""/>
          <p:cNvSpPr txBox="1"/>
          <p:nvPr/>
        </p:nvSpPr>
        <p:spPr>
          <a:xfrm>
            <a:off x="6656079" y="2669545"/>
            <a:ext cx="692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endParaRPr sz="150">
              <a:latin typeface="Arial"/>
              <a:cs typeface="Arial"/>
            </a:endParaRPr>
          </a:p>
        </p:txBody>
      </p:sp>
      <p:sp>
        <p:nvSpPr>
          <p:cNvPr id="562" name="object 562" descr=""/>
          <p:cNvSpPr txBox="1"/>
          <p:nvPr/>
        </p:nvSpPr>
        <p:spPr>
          <a:xfrm>
            <a:off x="7119260" y="2687464"/>
            <a:ext cx="1047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Hillsdale</a:t>
            </a:r>
            <a:endParaRPr sz="150">
              <a:latin typeface="Arial"/>
              <a:cs typeface="Arial"/>
            </a:endParaRPr>
          </a:p>
        </p:txBody>
      </p:sp>
      <p:sp>
        <p:nvSpPr>
          <p:cNvPr id="563" name="object 563" descr=""/>
          <p:cNvSpPr txBox="1"/>
          <p:nvPr/>
        </p:nvSpPr>
        <p:spPr>
          <a:xfrm>
            <a:off x="6767817" y="2642804"/>
            <a:ext cx="312420" cy="704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990">
              <a:lnSpc>
                <a:spcPts val="18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Saint</a:t>
            </a:r>
            <a:endParaRPr sz="150">
              <a:latin typeface="Arial"/>
              <a:cs typeface="Arial"/>
            </a:endParaRPr>
          </a:p>
          <a:p>
            <a:pPr marL="38100">
              <a:lnSpc>
                <a:spcPts val="180"/>
              </a:lnSpc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Joseph</a:t>
            </a:r>
            <a:r>
              <a:rPr dirty="0" sz="150" spc="34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Branch</a:t>
            </a:r>
            <a:endParaRPr sz="150">
              <a:latin typeface="Arial"/>
              <a:cs typeface="Arial"/>
            </a:endParaRPr>
          </a:p>
        </p:txBody>
      </p:sp>
      <p:sp>
        <p:nvSpPr>
          <p:cNvPr id="564" name="object 564" descr=""/>
          <p:cNvSpPr txBox="1"/>
          <p:nvPr/>
        </p:nvSpPr>
        <p:spPr>
          <a:xfrm>
            <a:off x="7263926" y="2616726"/>
            <a:ext cx="10731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Lenawee</a:t>
            </a:r>
            <a:endParaRPr sz="150">
              <a:latin typeface="Arial"/>
              <a:cs typeface="Arial"/>
            </a:endParaRPr>
          </a:p>
        </p:txBody>
      </p:sp>
      <p:sp>
        <p:nvSpPr>
          <p:cNvPr id="565" name="object 565" descr=""/>
          <p:cNvSpPr txBox="1"/>
          <p:nvPr/>
        </p:nvSpPr>
        <p:spPr>
          <a:xfrm>
            <a:off x="7479993" y="2602542"/>
            <a:ext cx="946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Monroe</a:t>
            </a:r>
            <a:endParaRPr sz="150">
              <a:latin typeface="Arial"/>
              <a:cs typeface="Arial"/>
            </a:endParaRPr>
          </a:p>
        </p:txBody>
      </p:sp>
      <p:sp>
        <p:nvSpPr>
          <p:cNvPr id="566" name="object 566" descr=""/>
          <p:cNvSpPr txBox="1"/>
          <p:nvPr/>
        </p:nvSpPr>
        <p:spPr>
          <a:xfrm>
            <a:off x="6475863" y="2647853"/>
            <a:ext cx="9144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Berrien</a:t>
            </a:r>
            <a:endParaRPr sz="150">
              <a:latin typeface="Arial"/>
              <a:cs typeface="Arial"/>
            </a:endParaRPr>
          </a:p>
        </p:txBody>
      </p:sp>
      <p:sp>
        <p:nvSpPr>
          <p:cNvPr id="567" name="object 567" descr=""/>
          <p:cNvSpPr txBox="1"/>
          <p:nvPr/>
        </p:nvSpPr>
        <p:spPr>
          <a:xfrm>
            <a:off x="6642920" y="2546639"/>
            <a:ext cx="379095" cy="66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65"/>
              </a:lnSpc>
              <a:spcBef>
                <a:spcPts val="95"/>
              </a:spcBef>
              <a:tabLst>
                <a:tab pos="277495" algn="l"/>
              </a:tabLst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dirty="0" sz="1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Buren</a:t>
            </a: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Calhoun</a:t>
            </a:r>
            <a:endParaRPr sz="150">
              <a:latin typeface="Arial"/>
              <a:cs typeface="Arial"/>
            </a:endParaRPr>
          </a:p>
          <a:p>
            <a:pPr algn="ctr" marL="24765">
              <a:lnSpc>
                <a:spcPts val="165"/>
              </a:lnSpc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Kalamazoo</a:t>
            </a:r>
            <a:endParaRPr sz="150">
              <a:latin typeface="Arial"/>
              <a:cs typeface="Arial"/>
            </a:endParaRPr>
          </a:p>
        </p:txBody>
      </p:sp>
      <p:sp>
        <p:nvSpPr>
          <p:cNvPr id="568" name="object 568" descr=""/>
          <p:cNvSpPr txBox="1"/>
          <p:nvPr/>
        </p:nvSpPr>
        <p:spPr>
          <a:xfrm>
            <a:off x="7127562" y="2549870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Jackson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69" name="object 569" descr=""/>
          <p:cNvSpPr txBox="1"/>
          <p:nvPr/>
        </p:nvSpPr>
        <p:spPr>
          <a:xfrm>
            <a:off x="7311925" y="2504326"/>
            <a:ext cx="1327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Washtenaw</a:t>
            </a:r>
            <a:endParaRPr sz="150">
              <a:latin typeface="Arial"/>
              <a:cs typeface="Arial"/>
            </a:endParaRPr>
          </a:p>
        </p:txBody>
      </p:sp>
      <p:sp>
        <p:nvSpPr>
          <p:cNvPr id="570" name="object 570" descr=""/>
          <p:cNvSpPr txBox="1"/>
          <p:nvPr/>
        </p:nvSpPr>
        <p:spPr>
          <a:xfrm>
            <a:off x="7581134" y="2465372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Wayne</a:t>
            </a:r>
            <a:endParaRPr sz="150">
              <a:latin typeface="Arial"/>
              <a:cs typeface="Arial"/>
            </a:endParaRPr>
          </a:p>
        </p:txBody>
      </p:sp>
      <p:sp>
        <p:nvSpPr>
          <p:cNvPr id="571" name="object 571" descr=""/>
          <p:cNvSpPr txBox="1"/>
          <p:nvPr/>
        </p:nvSpPr>
        <p:spPr>
          <a:xfrm>
            <a:off x="6671445" y="2363391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Allegan</a:t>
            </a:r>
            <a:endParaRPr sz="150">
              <a:latin typeface="Arial"/>
              <a:cs typeface="Arial"/>
            </a:endParaRPr>
          </a:p>
        </p:txBody>
      </p:sp>
      <p:sp>
        <p:nvSpPr>
          <p:cNvPr id="572" name="object 572" descr=""/>
          <p:cNvSpPr txBox="1"/>
          <p:nvPr/>
        </p:nvSpPr>
        <p:spPr>
          <a:xfrm>
            <a:off x="6828817" y="2364139"/>
            <a:ext cx="736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Barry</a:t>
            </a:r>
            <a:endParaRPr sz="150">
              <a:latin typeface="Arial"/>
              <a:cs typeface="Arial"/>
            </a:endParaRPr>
          </a:p>
        </p:txBody>
      </p:sp>
      <p:sp>
        <p:nvSpPr>
          <p:cNvPr id="573" name="object 573" descr=""/>
          <p:cNvSpPr txBox="1"/>
          <p:nvPr/>
        </p:nvSpPr>
        <p:spPr>
          <a:xfrm>
            <a:off x="6994170" y="2392058"/>
            <a:ext cx="793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Eaton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74" name="object 574" descr=""/>
          <p:cNvSpPr txBox="1"/>
          <p:nvPr/>
        </p:nvSpPr>
        <p:spPr>
          <a:xfrm>
            <a:off x="7178590" y="2351683"/>
            <a:ext cx="933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Ingham</a:t>
            </a:r>
            <a:endParaRPr sz="150">
              <a:latin typeface="Arial"/>
              <a:cs typeface="Arial"/>
            </a:endParaRPr>
          </a:p>
        </p:txBody>
      </p:sp>
      <p:sp>
        <p:nvSpPr>
          <p:cNvPr id="575" name="object 575" descr=""/>
          <p:cNvSpPr txBox="1"/>
          <p:nvPr/>
        </p:nvSpPr>
        <p:spPr>
          <a:xfrm>
            <a:off x="7308227" y="2328886"/>
            <a:ext cx="1187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Livingston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76" name="object 576" descr=""/>
          <p:cNvSpPr txBox="1"/>
          <p:nvPr/>
        </p:nvSpPr>
        <p:spPr>
          <a:xfrm>
            <a:off x="7496430" y="2291232"/>
            <a:ext cx="1009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Oakland</a:t>
            </a:r>
            <a:endParaRPr sz="150">
              <a:latin typeface="Arial"/>
              <a:cs typeface="Arial"/>
            </a:endParaRPr>
          </a:p>
        </p:txBody>
      </p:sp>
      <p:sp>
        <p:nvSpPr>
          <p:cNvPr id="577" name="object 577" descr=""/>
          <p:cNvSpPr txBox="1"/>
          <p:nvPr/>
        </p:nvSpPr>
        <p:spPr>
          <a:xfrm>
            <a:off x="7649681" y="2335849"/>
            <a:ext cx="10413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Macomb</a:t>
            </a:r>
            <a:endParaRPr sz="150">
              <a:latin typeface="Arial"/>
              <a:cs typeface="Arial"/>
            </a:endParaRPr>
          </a:p>
        </p:txBody>
      </p:sp>
      <p:sp>
        <p:nvSpPr>
          <p:cNvPr id="578" name="object 578" descr=""/>
          <p:cNvSpPr txBox="1"/>
          <p:nvPr/>
        </p:nvSpPr>
        <p:spPr>
          <a:xfrm>
            <a:off x="6975465" y="2182989"/>
            <a:ext cx="698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Ionia</a:t>
            </a:r>
            <a:endParaRPr sz="150">
              <a:latin typeface="Arial"/>
              <a:cs typeface="Arial"/>
            </a:endParaRPr>
          </a:p>
        </p:txBody>
      </p:sp>
      <p:sp>
        <p:nvSpPr>
          <p:cNvPr id="579" name="object 579" descr=""/>
          <p:cNvSpPr txBox="1"/>
          <p:nvPr/>
        </p:nvSpPr>
        <p:spPr>
          <a:xfrm>
            <a:off x="7050337" y="2235354"/>
            <a:ext cx="3149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Clinton</a:t>
            </a:r>
            <a:r>
              <a:rPr dirty="0" baseline="18518" sz="225" spc="6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Shiawassee</a:t>
            </a:r>
            <a:endParaRPr sz="150">
              <a:latin typeface="Arial"/>
              <a:cs typeface="Arial"/>
            </a:endParaRPr>
          </a:p>
        </p:txBody>
      </p:sp>
      <p:sp>
        <p:nvSpPr>
          <p:cNvPr id="580" name="object 580" descr=""/>
          <p:cNvSpPr txBox="1"/>
          <p:nvPr/>
        </p:nvSpPr>
        <p:spPr>
          <a:xfrm>
            <a:off x="7667079" y="2180507"/>
            <a:ext cx="1212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Saint</a:t>
            </a:r>
            <a:r>
              <a:rPr dirty="0" sz="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Clair</a:t>
            </a:r>
            <a:endParaRPr sz="150">
              <a:latin typeface="Arial"/>
              <a:cs typeface="Arial"/>
            </a:endParaRPr>
          </a:p>
        </p:txBody>
      </p:sp>
      <p:sp>
        <p:nvSpPr>
          <p:cNvPr id="581" name="object 581" descr=""/>
          <p:cNvSpPr txBox="1"/>
          <p:nvPr/>
        </p:nvSpPr>
        <p:spPr>
          <a:xfrm>
            <a:off x="6603714" y="2221702"/>
            <a:ext cx="9271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Ottawa</a:t>
            </a:r>
            <a:endParaRPr sz="150">
              <a:latin typeface="Arial"/>
              <a:cs typeface="Arial"/>
            </a:endParaRPr>
          </a:p>
        </p:txBody>
      </p:sp>
      <p:sp>
        <p:nvSpPr>
          <p:cNvPr id="582" name="object 582" descr=""/>
          <p:cNvSpPr txBox="1"/>
          <p:nvPr/>
        </p:nvSpPr>
        <p:spPr>
          <a:xfrm>
            <a:off x="6809819" y="2172492"/>
            <a:ext cx="685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Kent</a:t>
            </a:r>
            <a:endParaRPr sz="150">
              <a:latin typeface="Arial"/>
              <a:cs typeface="Arial"/>
            </a:endParaRPr>
          </a:p>
        </p:txBody>
      </p:sp>
      <p:sp>
        <p:nvSpPr>
          <p:cNvPr id="583" name="object 583" descr=""/>
          <p:cNvSpPr txBox="1"/>
          <p:nvPr/>
        </p:nvSpPr>
        <p:spPr>
          <a:xfrm>
            <a:off x="7408736" y="2142793"/>
            <a:ext cx="2870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Genesee</a:t>
            </a:r>
            <a:r>
              <a:rPr dirty="0" sz="150" spc="43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-37037" sz="225" spc="-15">
                <a:solidFill>
                  <a:srgbClr val="231F20"/>
                </a:solidFill>
                <a:latin typeface="Arial"/>
                <a:cs typeface="Arial"/>
              </a:rPr>
              <a:t>Lapeer</a:t>
            </a:r>
            <a:endParaRPr baseline="-37037" sz="225">
              <a:latin typeface="Arial"/>
              <a:cs typeface="Arial"/>
            </a:endParaRPr>
          </a:p>
        </p:txBody>
      </p:sp>
      <p:sp>
        <p:nvSpPr>
          <p:cNvPr id="584" name="object 584" descr=""/>
          <p:cNvSpPr txBox="1"/>
          <p:nvPr/>
        </p:nvSpPr>
        <p:spPr>
          <a:xfrm>
            <a:off x="7065202" y="2109662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Gratiot</a:t>
            </a:r>
            <a:endParaRPr sz="150">
              <a:latin typeface="Arial"/>
              <a:cs typeface="Arial"/>
            </a:endParaRPr>
          </a:p>
        </p:txBody>
      </p:sp>
      <p:sp>
        <p:nvSpPr>
          <p:cNvPr id="585" name="object 585" descr=""/>
          <p:cNvSpPr txBox="1"/>
          <p:nvPr/>
        </p:nvSpPr>
        <p:spPr>
          <a:xfrm>
            <a:off x="6925364" y="2053136"/>
            <a:ext cx="1174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Montcalm</a:t>
            </a:r>
            <a:endParaRPr sz="150">
              <a:latin typeface="Arial"/>
              <a:cs typeface="Arial"/>
            </a:endParaRPr>
          </a:p>
        </p:txBody>
      </p:sp>
      <p:sp>
        <p:nvSpPr>
          <p:cNvPr id="586" name="object 586" descr=""/>
          <p:cNvSpPr txBox="1"/>
          <p:nvPr/>
        </p:nvSpPr>
        <p:spPr>
          <a:xfrm>
            <a:off x="6508611" y="2078682"/>
            <a:ext cx="1174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Muskegon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87" name="object 587" descr=""/>
          <p:cNvSpPr txBox="1"/>
          <p:nvPr/>
        </p:nvSpPr>
        <p:spPr>
          <a:xfrm>
            <a:off x="7222933" y="2070166"/>
            <a:ext cx="1016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Saginaw</a:t>
            </a:r>
            <a:endParaRPr sz="150">
              <a:latin typeface="Arial"/>
              <a:cs typeface="Arial"/>
            </a:endParaRPr>
          </a:p>
        </p:txBody>
      </p:sp>
      <p:sp>
        <p:nvSpPr>
          <p:cNvPr id="588" name="object 588" descr=""/>
          <p:cNvSpPr txBox="1"/>
          <p:nvPr/>
        </p:nvSpPr>
        <p:spPr>
          <a:xfrm>
            <a:off x="7684316" y="2001460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Sanilac</a:t>
            </a:r>
            <a:endParaRPr sz="150">
              <a:latin typeface="Arial"/>
              <a:cs typeface="Arial"/>
            </a:endParaRPr>
          </a:p>
        </p:txBody>
      </p:sp>
      <p:sp>
        <p:nvSpPr>
          <p:cNvPr id="589" name="object 589" descr=""/>
          <p:cNvSpPr txBox="1"/>
          <p:nvPr/>
        </p:nvSpPr>
        <p:spPr>
          <a:xfrm>
            <a:off x="7435020" y="2009130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Tuscola</a:t>
            </a:r>
            <a:endParaRPr sz="150">
              <a:latin typeface="Arial"/>
              <a:cs typeface="Arial"/>
            </a:endParaRPr>
          </a:p>
        </p:txBody>
      </p:sp>
      <p:sp>
        <p:nvSpPr>
          <p:cNvPr id="590" name="object 590" descr=""/>
          <p:cNvSpPr txBox="1"/>
          <p:nvPr/>
        </p:nvSpPr>
        <p:spPr>
          <a:xfrm>
            <a:off x="6725508" y="1936482"/>
            <a:ext cx="10795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Newaygo</a:t>
            </a:r>
            <a:endParaRPr sz="150">
              <a:latin typeface="Arial"/>
              <a:cs typeface="Arial"/>
            </a:endParaRPr>
          </a:p>
        </p:txBody>
      </p:sp>
      <p:sp>
        <p:nvSpPr>
          <p:cNvPr id="591" name="object 591" descr=""/>
          <p:cNvSpPr txBox="1"/>
          <p:nvPr/>
        </p:nvSpPr>
        <p:spPr>
          <a:xfrm>
            <a:off x="6863294" y="1945335"/>
            <a:ext cx="1028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Mecosta</a:t>
            </a:r>
            <a:endParaRPr sz="150">
              <a:latin typeface="Arial"/>
              <a:cs typeface="Arial"/>
            </a:endParaRPr>
          </a:p>
        </p:txBody>
      </p:sp>
      <p:sp>
        <p:nvSpPr>
          <p:cNvPr id="592" name="object 592" descr=""/>
          <p:cNvSpPr txBox="1"/>
          <p:nvPr/>
        </p:nvSpPr>
        <p:spPr>
          <a:xfrm>
            <a:off x="7000151" y="1925932"/>
            <a:ext cx="9652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Isabella</a:t>
            </a:r>
            <a:endParaRPr sz="150">
              <a:latin typeface="Arial"/>
              <a:cs typeface="Arial"/>
            </a:endParaRPr>
          </a:p>
        </p:txBody>
      </p:sp>
      <p:sp>
        <p:nvSpPr>
          <p:cNvPr id="593" name="object 593" descr=""/>
          <p:cNvSpPr txBox="1"/>
          <p:nvPr/>
        </p:nvSpPr>
        <p:spPr>
          <a:xfrm>
            <a:off x="6554399" y="1952047"/>
            <a:ext cx="939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Oceana</a:t>
            </a:r>
            <a:endParaRPr sz="150">
              <a:latin typeface="Arial"/>
              <a:cs typeface="Arial"/>
            </a:endParaRPr>
          </a:p>
        </p:txBody>
      </p:sp>
      <p:sp>
        <p:nvSpPr>
          <p:cNvPr id="594" name="object 594" descr=""/>
          <p:cNvSpPr txBox="1"/>
          <p:nvPr/>
        </p:nvSpPr>
        <p:spPr>
          <a:xfrm>
            <a:off x="7153175" y="1924470"/>
            <a:ext cx="219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Midland</a:t>
            </a:r>
            <a:r>
              <a:rPr dirty="0" sz="150" spc="2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18518" sz="225" spc="-37">
                <a:solidFill>
                  <a:srgbClr val="231F20"/>
                </a:solidFill>
                <a:latin typeface="Arial"/>
                <a:cs typeface="Arial"/>
              </a:rPr>
              <a:t>Bay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595" name="object 595" descr=""/>
          <p:cNvSpPr txBox="1"/>
          <p:nvPr/>
        </p:nvSpPr>
        <p:spPr>
          <a:xfrm>
            <a:off x="7590800" y="1866557"/>
            <a:ext cx="819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Huron</a:t>
            </a:r>
            <a:endParaRPr sz="150">
              <a:latin typeface="Arial"/>
              <a:cs typeface="Arial"/>
            </a:endParaRPr>
          </a:p>
        </p:txBody>
      </p:sp>
      <p:sp>
        <p:nvSpPr>
          <p:cNvPr id="596" name="object 596" descr=""/>
          <p:cNvSpPr txBox="1"/>
          <p:nvPr/>
        </p:nvSpPr>
        <p:spPr>
          <a:xfrm>
            <a:off x="7119876" y="1784771"/>
            <a:ext cx="30035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37037" sz="225">
                <a:solidFill>
                  <a:srgbClr val="231F20"/>
                </a:solidFill>
                <a:latin typeface="Arial"/>
                <a:cs typeface="Arial"/>
              </a:rPr>
              <a:t>Gladwin</a:t>
            </a:r>
            <a:r>
              <a:rPr dirty="0" baseline="37037" sz="225" spc="405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Arenac</a:t>
            </a:r>
            <a:endParaRPr sz="150">
              <a:latin typeface="Arial"/>
              <a:cs typeface="Arial"/>
            </a:endParaRPr>
          </a:p>
        </p:txBody>
      </p:sp>
      <p:sp>
        <p:nvSpPr>
          <p:cNvPr id="597" name="object 597" descr=""/>
          <p:cNvSpPr txBox="1"/>
          <p:nvPr/>
        </p:nvSpPr>
        <p:spPr>
          <a:xfrm>
            <a:off x="6833206" y="1786518"/>
            <a:ext cx="2724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Osceola</a:t>
            </a:r>
            <a:r>
              <a:rPr dirty="0" sz="150" spc="229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baseline="18518" sz="225" spc="-15">
                <a:solidFill>
                  <a:srgbClr val="231F20"/>
                </a:solidFill>
                <a:latin typeface="Arial"/>
                <a:cs typeface="Arial"/>
              </a:rPr>
              <a:t>Clare</a:t>
            </a:r>
            <a:endParaRPr baseline="18518" sz="225">
              <a:latin typeface="Arial"/>
              <a:cs typeface="Arial"/>
            </a:endParaRPr>
          </a:p>
        </p:txBody>
      </p:sp>
      <p:sp>
        <p:nvSpPr>
          <p:cNvPr id="598" name="object 598" descr=""/>
          <p:cNvSpPr txBox="1"/>
          <p:nvPr/>
        </p:nvSpPr>
        <p:spPr>
          <a:xfrm>
            <a:off x="6720154" y="1863164"/>
            <a:ext cx="6921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Lake</a:t>
            </a:r>
            <a:endParaRPr sz="150">
              <a:latin typeface="Arial"/>
              <a:cs typeface="Arial"/>
            </a:endParaRPr>
          </a:p>
        </p:txBody>
      </p:sp>
      <p:sp>
        <p:nvSpPr>
          <p:cNvPr id="599" name="object 599" descr=""/>
          <p:cNvSpPr txBox="1"/>
          <p:nvPr/>
        </p:nvSpPr>
        <p:spPr>
          <a:xfrm>
            <a:off x="6519418" y="1788528"/>
            <a:ext cx="8509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600" name="object 600" descr=""/>
          <p:cNvSpPr txBox="1"/>
          <p:nvPr/>
        </p:nvSpPr>
        <p:spPr>
          <a:xfrm>
            <a:off x="7249159" y="1648081"/>
            <a:ext cx="1047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Ogemaw</a:t>
            </a:r>
            <a:endParaRPr sz="150">
              <a:latin typeface="Arial"/>
              <a:cs typeface="Arial"/>
            </a:endParaRPr>
          </a:p>
        </p:txBody>
      </p:sp>
      <p:sp>
        <p:nvSpPr>
          <p:cNvPr id="601" name="object 601" descr=""/>
          <p:cNvSpPr txBox="1"/>
          <p:nvPr/>
        </p:nvSpPr>
        <p:spPr>
          <a:xfrm>
            <a:off x="7428864" y="1658416"/>
            <a:ext cx="742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Iosco</a:t>
            </a:r>
            <a:endParaRPr sz="150">
              <a:latin typeface="Arial"/>
              <a:cs typeface="Arial"/>
            </a:endParaRPr>
          </a:p>
        </p:txBody>
      </p:sp>
      <p:sp>
        <p:nvSpPr>
          <p:cNvPr id="602" name="object 602" descr=""/>
          <p:cNvSpPr txBox="1"/>
          <p:nvPr/>
        </p:nvSpPr>
        <p:spPr>
          <a:xfrm>
            <a:off x="6929896" y="1699298"/>
            <a:ext cx="1212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Missaukee</a:t>
            </a:r>
            <a:endParaRPr sz="150">
              <a:latin typeface="Arial"/>
              <a:cs typeface="Arial"/>
            </a:endParaRPr>
          </a:p>
        </p:txBody>
      </p:sp>
      <p:sp>
        <p:nvSpPr>
          <p:cNvPr id="603" name="object 603" descr=""/>
          <p:cNvSpPr txBox="1"/>
          <p:nvPr/>
        </p:nvSpPr>
        <p:spPr>
          <a:xfrm>
            <a:off x="7091967" y="1712152"/>
            <a:ext cx="1397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Roscommon</a:t>
            </a:r>
            <a:endParaRPr sz="150">
              <a:latin typeface="Arial"/>
              <a:cs typeface="Arial"/>
            </a:endParaRPr>
          </a:p>
        </p:txBody>
      </p:sp>
      <p:sp>
        <p:nvSpPr>
          <p:cNvPr id="604" name="object 604" descr=""/>
          <p:cNvSpPr txBox="1"/>
          <p:nvPr/>
        </p:nvSpPr>
        <p:spPr>
          <a:xfrm>
            <a:off x="6765747" y="1718798"/>
            <a:ext cx="10287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Wexford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605" name="object 605" descr=""/>
          <p:cNvSpPr txBox="1"/>
          <p:nvPr/>
        </p:nvSpPr>
        <p:spPr>
          <a:xfrm>
            <a:off x="6600828" y="1681491"/>
            <a:ext cx="1085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Manistee</a:t>
            </a:r>
            <a:endParaRPr sz="150">
              <a:latin typeface="Arial"/>
              <a:cs typeface="Arial"/>
            </a:endParaRPr>
          </a:p>
        </p:txBody>
      </p:sp>
      <p:sp>
        <p:nvSpPr>
          <p:cNvPr id="606" name="object 606" descr=""/>
          <p:cNvSpPr txBox="1"/>
          <p:nvPr/>
        </p:nvSpPr>
        <p:spPr>
          <a:xfrm>
            <a:off x="6636532" y="1532717"/>
            <a:ext cx="8636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Benzie</a:t>
            </a:r>
            <a:endParaRPr sz="150">
              <a:latin typeface="Arial"/>
              <a:cs typeface="Arial"/>
            </a:endParaRPr>
          </a:p>
        </p:txBody>
      </p:sp>
      <p:sp>
        <p:nvSpPr>
          <p:cNvPr id="607" name="object 607" descr=""/>
          <p:cNvSpPr txBox="1"/>
          <p:nvPr/>
        </p:nvSpPr>
        <p:spPr>
          <a:xfrm>
            <a:off x="7105105" y="1562363"/>
            <a:ext cx="110489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Crawford</a:t>
            </a:r>
            <a:endParaRPr sz="150">
              <a:latin typeface="Arial"/>
              <a:cs typeface="Arial"/>
            </a:endParaRPr>
          </a:p>
        </p:txBody>
      </p:sp>
      <p:sp>
        <p:nvSpPr>
          <p:cNvPr id="608" name="object 608" descr=""/>
          <p:cNvSpPr txBox="1"/>
          <p:nvPr/>
        </p:nvSpPr>
        <p:spPr>
          <a:xfrm>
            <a:off x="6939050" y="1543016"/>
            <a:ext cx="10668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Kalkaska</a:t>
            </a:r>
            <a:endParaRPr sz="150">
              <a:latin typeface="Arial"/>
              <a:cs typeface="Arial"/>
            </a:endParaRPr>
          </a:p>
        </p:txBody>
      </p:sp>
      <p:sp>
        <p:nvSpPr>
          <p:cNvPr id="609" name="object 609" descr=""/>
          <p:cNvSpPr txBox="1"/>
          <p:nvPr/>
        </p:nvSpPr>
        <p:spPr>
          <a:xfrm>
            <a:off x="7206926" y="1509191"/>
            <a:ext cx="2800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18518" sz="225">
                <a:solidFill>
                  <a:srgbClr val="231F20"/>
                </a:solidFill>
                <a:latin typeface="Arial"/>
                <a:cs typeface="Arial"/>
              </a:rPr>
              <a:t>Oscoda</a:t>
            </a:r>
            <a:r>
              <a:rPr dirty="0" baseline="18518" sz="225" spc="72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Alcona</a:t>
            </a:r>
            <a:endParaRPr sz="150">
              <a:latin typeface="Arial"/>
              <a:cs typeface="Arial"/>
            </a:endParaRPr>
          </a:p>
        </p:txBody>
      </p:sp>
      <p:sp>
        <p:nvSpPr>
          <p:cNvPr id="610" name="object 610" descr=""/>
          <p:cNvSpPr txBox="1"/>
          <p:nvPr/>
        </p:nvSpPr>
        <p:spPr>
          <a:xfrm>
            <a:off x="6719812" y="1567679"/>
            <a:ext cx="1657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dirty="0" sz="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Traverse</a:t>
            </a:r>
            <a:endParaRPr sz="150">
              <a:latin typeface="Arial"/>
              <a:cs typeface="Arial"/>
            </a:endParaRPr>
          </a:p>
        </p:txBody>
      </p:sp>
      <p:sp>
        <p:nvSpPr>
          <p:cNvPr id="611" name="object 611" descr=""/>
          <p:cNvSpPr txBox="1"/>
          <p:nvPr/>
        </p:nvSpPr>
        <p:spPr>
          <a:xfrm>
            <a:off x="7123161" y="1371267"/>
            <a:ext cx="895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Otsego</a:t>
            </a:r>
            <a:endParaRPr sz="150">
              <a:latin typeface="Arial"/>
              <a:cs typeface="Arial"/>
            </a:endParaRPr>
          </a:p>
        </p:txBody>
      </p:sp>
      <p:sp>
        <p:nvSpPr>
          <p:cNvPr id="612" name="object 612" descr=""/>
          <p:cNvSpPr txBox="1"/>
          <p:nvPr/>
        </p:nvSpPr>
        <p:spPr>
          <a:xfrm>
            <a:off x="6953567" y="1431574"/>
            <a:ext cx="8826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Antrim</a:t>
            </a:r>
            <a:endParaRPr sz="150">
              <a:latin typeface="Arial"/>
              <a:cs typeface="Arial"/>
            </a:endParaRPr>
          </a:p>
        </p:txBody>
      </p:sp>
      <p:sp>
        <p:nvSpPr>
          <p:cNvPr id="613" name="object 613" descr=""/>
          <p:cNvSpPr txBox="1"/>
          <p:nvPr/>
        </p:nvSpPr>
        <p:spPr>
          <a:xfrm>
            <a:off x="7411185" y="1411717"/>
            <a:ext cx="88900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Alpena</a:t>
            </a:r>
            <a:endParaRPr sz="150">
              <a:latin typeface="Arial"/>
              <a:cs typeface="Arial"/>
            </a:endParaRPr>
          </a:p>
        </p:txBody>
      </p:sp>
      <p:sp>
        <p:nvSpPr>
          <p:cNvPr id="614" name="object 614" descr=""/>
          <p:cNvSpPr txBox="1"/>
          <p:nvPr/>
        </p:nvSpPr>
        <p:spPr>
          <a:xfrm>
            <a:off x="6679448" y="1457273"/>
            <a:ext cx="1085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Leelanau</a:t>
            </a:r>
            <a:endParaRPr sz="150">
              <a:latin typeface="Arial"/>
              <a:cs typeface="Arial"/>
            </a:endParaRPr>
          </a:p>
        </p:txBody>
      </p:sp>
      <p:sp>
        <p:nvSpPr>
          <p:cNvPr id="615" name="object 615" descr=""/>
          <p:cNvSpPr txBox="1"/>
          <p:nvPr/>
        </p:nvSpPr>
        <p:spPr>
          <a:xfrm>
            <a:off x="6875887" y="1315556"/>
            <a:ext cx="1212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Charlevoix</a:t>
            </a:r>
            <a:endParaRPr sz="150">
              <a:latin typeface="Arial"/>
              <a:cs typeface="Arial"/>
            </a:endParaRPr>
          </a:p>
        </p:txBody>
      </p:sp>
      <p:sp>
        <p:nvSpPr>
          <p:cNvPr id="616" name="object 616" descr=""/>
          <p:cNvSpPr txBox="1"/>
          <p:nvPr/>
        </p:nvSpPr>
        <p:spPr>
          <a:xfrm>
            <a:off x="6731324" y="1156914"/>
            <a:ext cx="12128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Charlevoix</a:t>
            </a:r>
            <a:endParaRPr sz="150">
              <a:latin typeface="Arial"/>
              <a:cs typeface="Arial"/>
            </a:endParaRPr>
          </a:p>
        </p:txBody>
      </p:sp>
      <p:sp>
        <p:nvSpPr>
          <p:cNvPr id="617" name="object 617" descr=""/>
          <p:cNvSpPr txBox="1"/>
          <p:nvPr/>
        </p:nvSpPr>
        <p:spPr>
          <a:xfrm>
            <a:off x="7223968" y="1306652"/>
            <a:ext cx="160655" cy="89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4290">
              <a:lnSpc>
                <a:spcPct val="100000"/>
              </a:lnSpc>
              <a:spcBef>
                <a:spcPts val="9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Presque</a:t>
            </a:r>
            <a:r>
              <a:rPr dirty="0" sz="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Isle</a:t>
            </a:r>
            <a:endParaRPr sz="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Montmorency</a:t>
            </a:r>
            <a:endParaRPr sz="150">
              <a:latin typeface="Arial"/>
              <a:cs typeface="Arial"/>
            </a:endParaRPr>
          </a:p>
        </p:txBody>
      </p:sp>
      <p:sp>
        <p:nvSpPr>
          <p:cNvPr id="618" name="object 618" descr=""/>
          <p:cNvSpPr txBox="1"/>
          <p:nvPr/>
        </p:nvSpPr>
        <p:spPr>
          <a:xfrm>
            <a:off x="7119675" y="1269427"/>
            <a:ext cx="126364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Cheboygan</a:t>
            </a:r>
            <a:endParaRPr sz="150">
              <a:latin typeface="Arial"/>
              <a:cs typeface="Arial"/>
            </a:endParaRPr>
          </a:p>
        </p:txBody>
      </p:sp>
      <p:sp>
        <p:nvSpPr>
          <p:cNvPr id="619" name="object 619" descr=""/>
          <p:cNvSpPr txBox="1"/>
          <p:nvPr/>
        </p:nvSpPr>
        <p:spPr>
          <a:xfrm>
            <a:off x="6966040" y="1191682"/>
            <a:ext cx="9207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Emmet</a:t>
            </a:r>
            <a:endParaRPr sz="150">
              <a:latin typeface="Arial"/>
              <a:cs typeface="Arial"/>
            </a:endParaRPr>
          </a:p>
        </p:txBody>
      </p:sp>
      <p:sp>
        <p:nvSpPr>
          <p:cNvPr id="620" name="object 620" descr=""/>
          <p:cNvSpPr txBox="1"/>
          <p:nvPr/>
        </p:nvSpPr>
        <p:spPr>
          <a:xfrm>
            <a:off x="6045139" y="1165608"/>
            <a:ext cx="13144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Menominee</a:t>
            </a:r>
            <a:endParaRPr sz="150">
              <a:latin typeface="Arial"/>
              <a:cs typeface="Arial"/>
            </a:endParaRPr>
          </a:p>
        </p:txBody>
      </p:sp>
      <p:sp>
        <p:nvSpPr>
          <p:cNvPr id="621" name="object 621" descr=""/>
          <p:cNvSpPr txBox="1"/>
          <p:nvPr/>
        </p:nvSpPr>
        <p:spPr>
          <a:xfrm>
            <a:off x="6401492" y="1016659"/>
            <a:ext cx="7429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Delta</a:t>
            </a:r>
            <a:endParaRPr sz="150">
              <a:latin typeface="Arial"/>
              <a:cs typeface="Arial"/>
            </a:endParaRPr>
          </a:p>
        </p:txBody>
      </p:sp>
      <p:sp>
        <p:nvSpPr>
          <p:cNvPr id="622" name="object 622" descr=""/>
          <p:cNvSpPr txBox="1"/>
          <p:nvPr/>
        </p:nvSpPr>
        <p:spPr>
          <a:xfrm>
            <a:off x="6923127" y="973907"/>
            <a:ext cx="11112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Mackinac</a:t>
            </a:r>
            <a:endParaRPr sz="150">
              <a:latin typeface="Arial"/>
              <a:cs typeface="Arial"/>
            </a:endParaRPr>
          </a:p>
        </p:txBody>
      </p:sp>
      <p:sp>
        <p:nvSpPr>
          <p:cNvPr id="623" name="object 623" descr=""/>
          <p:cNvSpPr txBox="1"/>
          <p:nvPr/>
        </p:nvSpPr>
        <p:spPr>
          <a:xfrm>
            <a:off x="5978616" y="1000026"/>
            <a:ext cx="114935" cy="48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Dickinson</a:t>
            </a:r>
            <a:endParaRPr sz="150">
              <a:latin typeface="Arial"/>
              <a:cs typeface="Arial"/>
            </a:endParaRPr>
          </a:p>
        </p:txBody>
      </p:sp>
      <p:sp>
        <p:nvSpPr>
          <p:cNvPr id="624" name="object 624" descr=""/>
          <p:cNvSpPr txBox="1"/>
          <p:nvPr/>
        </p:nvSpPr>
        <p:spPr>
          <a:xfrm>
            <a:off x="7919810" y="1381855"/>
            <a:ext cx="188341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490"/>
              </a:lnSpc>
              <a:spcBef>
                <a:spcPts val="105"/>
              </a:spcBef>
            </a:pPr>
            <a:r>
              <a:rPr dirty="0" sz="1350" b="1">
                <a:solidFill>
                  <a:srgbClr val="231F20"/>
                </a:solidFill>
                <a:latin typeface="Arial"/>
                <a:cs typeface="Arial"/>
              </a:rPr>
              <a:t>Spotted</a:t>
            </a:r>
            <a:r>
              <a:rPr dirty="0" sz="1350" spc="25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350" spc="45" b="1">
                <a:solidFill>
                  <a:srgbClr val="231F20"/>
                </a:solidFill>
                <a:latin typeface="Arial"/>
                <a:cs typeface="Arial"/>
              </a:rPr>
              <a:t>Lanternﬂy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490"/>
              </a:lnSpc>
            </a:pPr>
            <a:r>
              <a:rPr dirty="0" sz="1350" b="1">
                <a:solidFill>
                  <a:srgbClr val="231F20"/>
                </a:solidFill>
                <a:latin typeface="Arial"/>
                <a:cs typeface="Arial"/>
              </a:rPr>
              <a:t>Reported</a:t>
            </a:r>
            <a:r>
              <a:rPr dirty="0" sz="1350" spc="229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231F20"/>
                </a:solidFill>
                <a:latin typeface="Arial"/>
                <a:cs typeface="Arial"/>
              </a:rPr>
              <a:t>Distribution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250"/>
              </a:lnSpc>
              <a:spcBef>
                <a:spcPts val="35"/>
              </a:spcBef>
            </a:pPr>
            <a:r>
              <a:rPr dirty="0" sz="1050">
                <a:solidFill>
                  <a:srgbClr val="231F20"/>
                </a:solidFill>
                <a:latin typeface="Arial"/>
                <a:cs typeface="Arial"/>
              </a:rPr>
              <a:t>Updated</a:t>
            </a:r>
            <a:r>
              <a:rPr dirty="0" sz="105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50" spc="-2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10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50" spc="-100">
                <a:solidFill>
                  <a:srgbClr val="231F20"/>
                </a:solidFill>
                <a:latin typeface="Arial"/>
                <a:cs typeface="Arial"/>
              </a:rPr>
              <a:t>15,</a:t>
            </a:r>
            <a:r>
              <a:rPr dirty="0" sz="105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50" spc="-20">
                <a:solidFill>
                  <a:srgbClr val="231F20"/>
                </a:solidFill>
                <a:latin typeface="Arial"/>
                <a:cs typeface="Arial"/>
              </a:rPr>
              <a:t>2023</a:t>
            </a:r>
            <a:endParaRPr sz="1050">
              <a:latin typeface="Arial"/>
              <a:cs typeface="Arial"/>
            </a:endParaRPr>
          </a:p>
          <a:p>
            <a:pPr algn="r" marR="57150">
              <a:lnSpc>
                <a:spcPts val="1010"/>
              </a:lnSpc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NY</a:t>
            </a:r>
            <a:endParaRPr sz="850">
              <a:latin typeface="Arial"/>
              <a:cs typeface="Arial"/>
            </a:endParaRPr>
          </a:p>
        </p:txBody>
      </p:sp>
      <p:sp>
        <p:nvSpPr>
          <p:cNvPr id="625" name="object 625" descr=""/>
          <p:cNvSpPr txBox="1"/>
          <p:nvPr/>
        </p:nvSpPr>
        <p:spPr>
          <a:xfrm>
            <a:off x="7806893" y="2657001"/>
            <a:ext cx="192405" cy="28956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OH</a:t>
            </a:r>
            <a:endParaRPr sz="8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84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Lorain</a:t>
            </a:r>
            <a:endParaRPr sz="150">
              <a:latin typeface="Arial"/>
              <a:cs typeface="Arial"/>
            </a:endParaRPr>
          </a:p>
        </p:txBody>
      </p:sp>
      <p:sp>
        <p:nvSpPr>
          <p:cNvPr id="626" name="object 626" descr=""/>
          <p:cNvSpPr txBox="1"/>
          <p:nvPr/>
        </p:nvSpPr>
        <p:spPr>
          <a:xfrm>
            <a:off x="6897627" y="4033863"/>
            <a:ext cx="14287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IN</a:t>
            </a:r>
            <a:endParaRPr sz="850">
              <a:latin typeface="Arial"/>
              <a:cs typeface="Arial"/>
            </a:endParaRPr>
          </a:p>
        </p:txBody>
      </p:sp>
      <p:sp>
        <p:nvSpPr>
          <p:cNvPr id="627" name="object 627" descr=""/>
          <p:cNvSpPr txBox="1"/>
          <p:nvPr/>
        </p:nvSpPr>
        <p:spPr>
          <a:xfrm>
            <a:off x="9096166" y="2975267"/>
            <a:ext cx="15938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PA</a:t>
            </a:r>
            <a:endParaRPr sz="850">
              <a:latin typeface="Arial"/>
              <a:cs typeface="Arial"/>
            </a:endParaRPr>
          </a:p>
        </p:txBody>
      </p:sp>
      <p:sp>
        <p:nvSpPr>
          <p:cNvPr id="628" name="object 628" descr=""/>
          <p:cNvSpPr txBox="1"/>
          <p:nvPr/>
        </p:nvSpPr>
        <p:spPr>
          <a:xfrm>
            <a:off x="8934738" y="4052120"/>
            <a:ext cx="160655" cy="184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VA</a:t>
            </a:r>
            <a:endParaRPr sz="85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Augusta</a:t>
            </a:r>
            <a:endParaRPr sz="150">
              <a:latin typeface="Arial"/>
              <a:cs typeface="Arial"/>
            </a:endParaRPr>
          </a:p>
        </p:txBody>
      </p:sp>
      <p:sp>
        <p:nvSpPr>
          <p:cNvPr id="629" name="object 629" descr=""/>
          <p:cNvSpPr txBox="1"/>
          <p:nvPr/>
        </p:nvSpPr>
        <p:spPr>
          <a:xfrm>
            <a:off x="7602967" y="4234582"/>
            <a:ext cx="209550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WV</a:t>
            </a:r>
            <a:endParaRPr sz="850">
              <a:latin typeface="Arial"/>
              <a:cs typeface="Arial"/>
            </a:endParaRPr>
          </a:p>
        </p:txBody>
      </p:sp>
      <p:sp>
        <p:nvSpPr>
          <p:cNvPr id="630" name="object 630" descr=""/>
          <p:cNvSpPr txBox="1"/>
          <p:nvPr/>
        </p:nvSpPr>
        <p:spPr>
          <a:xfrm>
            <a:off x="9360440" y="3455950"/>
            <a:ext cx="35877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50" spc="-20">
                <a:solidFill>
                  <a:srgbClr val="231F20"/>
                </a:solidFill>
                <a:latin typeface="Arial"/>
                <a:cs typeface="Arial"/>
              </a:rPr>
              <a:t>Washington</a:t>
            </a:r>
            <a:r>
              <a:rPr dirty="0" sz="15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-32679" sz="1275" spc="-37">
                <a:solidFill>
                  <a:srgbClr val="231F20"/>
                </a:solidFill>
                <a:latin typeface="Arial"/>
                <a:cs typeface="Arial"/>
              </a:rPr>
              <a:t>MD</a:t>
            </a:r>
            <a:endParaRPr baseline="-32679" sz="1275">
              <a:latin typeface="Arial"/>
              <a:cs typeface="Arial"/>
            </a:endParaRPr>
          </a:p>
        </p:txBody>
      </p:sp>
      <p:sp>
        <p:nvSpPr>
          <p:cNvPr id="631" name="object 631" descr=""/>
          <p:cNvSpPr txBox="1"/>
          <p:nvPr/>
        </p:nvSpPr>
        <p:spPr>
          <a:xfrm>
            <a:off x="10377660" y="3913949"/>
            <a:ext cx="17843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850">
              <a:latin typeface="Arial"/>
              <a:cs typeface="Arial"/>
            </a:endParaRPr>
          </a:p>
        </p:txBody>
      </p:sp>
      <p:sp>
        <p:nvSpPr>
          <p:cNvPr id="632" name="object 632" descr=""/>
          <p:cNvSpPr txBox="1"/>
          <p:nvPr/>
        </p:nvSpPr>
        <p:spPr>
          <a:xfrm>
            <a:off x="10710321" y="3440833"/>
            <a:ext cx="173990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35">
                <a:solidFill>
                  <a:srgbClr val="231F20"/>
                </a:solidFill>
                <a:latin typeface="Arial"/>
                <a:cs typeface="Arial"/>
              </a:rPr>
              <a:t>NJ</a:t>
            </a:r>
            <a:endParaRPr sz="850">
              <a:latin typeface="Arial"/>
              <a:cs typeface="Arial"/>
            </a:endParaRPr>
          </a:p>
        </p:txBody>
      </p:sp>
      <p:sp>
        <p:nvSpPr>
          <p:cNvPr id="633" name="object 633" descr=""/>
          <p:cNvSpPr txBox="1"/>
          <p:nvPr/>
        </p:nvSpPr>
        <p:spPr>
          <a:xfrm>
            <a:off x="11467065" y="2967716"/>
            <a:ext cx="35115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>
                <a:solidFill>
                  <a:srgbClr val="231F20"/>
                </a:solidFill>
                <a:latin typeface="Arial"/>
                <a:cs typeface="Arial"/>
              </a:rPr>
              <a:t>CT</a:t>
            </a:r>
            <a:r>
              <a:rPr dirty="0" sz="850" spc="3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RI</a:t>
            </a:r>
            <a:endParaRPr sz="850">
              <a:latin typeface="Arial"/>
              <a:cs typeface="Arial"/>
            </a:endParaRPr>
          </a:p>
        </p:txBody>
      </p:sp>
      <p:sp>
        <p:nvSpPr>
          <p:cNvPr id="634" name="object 634" descr=""/>
          <p:cNvSpPr txBox="1"/>
          <p:nvPr/>
        </p:nvSpPr>
        <p:spPr>
          <a:xfrm>
            <a:off x="11855752" y="2385731"/>
            <a:ext cx="19875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850">
              <a:latin typeface="Arial"/>
              <a:cs typeface="Arial"/>
            </a:endParaRPr>
          </a:p>
        </p:txBody>
      </p:sp>
      <p:sp>
        <p:nvSpPr>
          <p:cNvPr id="635" name="object 635" descr=""/>
          <p:cNvSpPr txBox="1"/>
          <p:nvPr/>
        </p:nvSpPr>
        <p:spPr>
          <a:xfrm>
            <a:off x="11182877" y="1267968"/>
            <a:ext cx="169545" cy="22606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VT</a:t>
            </a:r>
            <a:endParaRPr sz="850">
              <a:latin typeface="Arial"/>
              <a:cs typeface="Arial"/>
            </a:endParaRPr>
          </a:p>
          <a:p>
            <a:pPr algn="ctr" marL="62230">
              <a:lnSpc>
                <a:spcPct val="100000"/>
              </a:lnSpc>
              <a:spcBef>
                <a:spcPts val="340"/>
              </a:spcBef>
            </a:pPr>
            <a:r>
              <a:rPr dirty="0" sz="150" spc="-10">
                <a:solidFill>
                  <a:srgbClr val="231F20"/>
                </a:solidFill>
                <a:latin typeface="Arial"/>
                <a:cs typeface="Arial"/>
              </a:rPr>
              <a:t>Orleans</a:t>
            </a:r>
            <a:endParaRPr sz="150">
              <a:latin typeface="Arial"/>
              <a:cs typeface="Arial"/>
            </a:endParaRPr>
          </a:p>
        </p:txBody>
      </p:sp>
      <p:sp>
        <p:nvSpPr>
          <p:cNvPr id="636" name="object 636" descr=""/>
          <p:cNvSpPr txBox="1"/>
          <p:nvPr/>
        </p:nvSpPr>
        <p:spPr>
          <a:xfrm>
            <a:off x="7591356" y="4873819"/>
            <a:ext cx="18605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NC</a:t>
            </a:r>
            <a:endParaRPr sz="850">
              <a:latin typeface="Arial"/>
              <a:cs typeface="Arial"/>
            </a:endParaRPr>
          </a:p>
        </p:txBody>
      </p:sp>
      <p:sp>
        <p:nvSpPr>
          <p:cNvPr id="637" name="object 637" descr=""/>
          <p:cNvSpPr txBox="1"/>
          <p:nvPr/>
        </p:nvSpPr>
        <p:spPr>
          <a:xfrm>
            <a:off x="11598704" y="1745874"/>
            <a:ext cx="320040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0">
                <a:solidFill>
                  <a:srgbClr val="231F20"/>
                </a:solidFill>
                <a:latin typeface="Arial"/>
                <a:cs typeface="Arial"/>
              </a:rPr>
              <a:t>Carroll</a:t>
            </a:r>
            <a:r>
              <a:rPr dirty="0" sz="150" spc="4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267" sz="1275" spc="-37">
                <a:solidFill>
                  <a:srgbClr val="231F20"/>
                </a:solidFill>
                <a:latin typeface="Arial"/>
                <a:cs typeface="Arial"/>
              </a:rPr>
              <a:t>NH</a:t>
            </a:r>
            <a:endParaRPr baseline="3267" sz="1275">
              <a:latin typeface="Arial"/>
              <a:cs typeface="Arial"/>
            </a:endParaRPr>
          </a:p>
        </p:txBody>
      </p:sp>
      <p:sp>
        <p:nvSpPr>
          <p:cNvPr id="638" name="object 638" descr=""/>
          <p:cNvSpPr txBox="1"/>
          <p:nvPr/>
        </p:nvSpPr>
        <p:spPr>
          <a:xfrm>
            <a:off x="6377647" y="2393295"/>
            <a:ext cx="15811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MI</a:t>
            </a:r>
            <a:endParaRPr sz="850">
              <a:latin typeface="Arial"/>
              <a:cs typeface="Arial"/>
            </a:endParaRPr>
          </a:p>
        </p:txBody>
      </p:sp>
      <p:sp>
        <p:nvSpPr>
          <p:cNvPr id="639" name="object 639" descr=""/>
          <p:cNvSpPr txBox="1"/>
          <p:nvPr/>
        </p:nvSpPr>
        <p:spPr>
          <a:xfrm>
            <a:off x="410908" y="6160515"/>
            <a:ext cx="596582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80" b="1" i="1">
                <a:solidFill>
                  <a:srgbClr val="FF0000"/>
                </a:solidFill>
                <a:latin typeface="Arial"/>
                <a:cs typeface="Arial"/>
              </a:rPr>
              <a:t>State</a:t>
            </a:r>
            <a:r>
              <a:rPr dirty="0" sz="2800" spc="-125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150" b="1" i="1">
                <a:solidFill>
                  <a:srgbClr val="FF0000"/>
                </a:solidFill>
                <a:latin typeface="Arial"/>
                <a:cs typeface="Arial"/>
              </a:rPr>
              <a:t>quarantine,</a:t>
            </a:r>
            <a:r>
              <a:rPr dirty="0" sz="2800" spc="-12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215" b="1" i="1">
                <a:solidFill>
                  <a:srgbClr val="FF0000"/>
                </a:solidFill>
                <a:latin typeface="Arial"/>
                <a:cs typeface="Arial"/>
              </a:rPr>
              <a:t>Report</a:t>
            </a:r>
            <a:r>
              <a:rPr dirty="0" sz="2800" spc="-12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215" b="1" i="1">
                <a:solidFill>
                  <a:srgbClr val="FF0000"/>
                </a:solidFill>
                <a:latin typeface="Arial"/>
                <a:cs typeface="Arial"/>
              </a:rPr>
              <a:t>Report</a:t>
            </a:r>
            <a:r>
              <a:rPr dirty="0" sz="2800" spc="-12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85" b="1" i="1">
                <a:solidFill>
                  <a:srgbClr val="FF0000"/>
                </a:solidFill>
                <a:latin typeface="Arial"/>
                <a:cs typeface="Arial"/>
              </a:rPr>
              <a:t>if</a:t>
            </a:r>
            <a:r>
              <a:rPr dirty="0" sz="2800" spc="-12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145" b="1" i="1">
                <a:solidFill>
                  <a:srgbClr val="FF0000"/>
                </a:solidFill>
                <a:latin typeface="Arial"/>
                <a:cs typeface="Arial"/>
              </a:rPr>
              <a:t>found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516524" y="252984"/>
            <a:ext cx="8672830" cy="6605270"/>
            <a:chOff x="3516524" y="252984"/>
            <a:chExt cx="8672830" cy="6605270"/>
          </a:xfrm>
        </p:grpSpPr>
        <p:sp>
          <p:nvSpPr>
            <p:cNvPr id="3" name="object 3" descr=""/>
            <p:cNvSpPr/>
            <p:nvPr/>
          </p:nvSpPr>
          <p:spPr>
            <a:xfrm>
              <a:off x="6197598" y="5759254"/>
              <a:ext cx="5864225" cy="1033144"/>
            </a:xfrm>
            <a:custGeom>
              <a:avLst/>
              <a:gdLst/>
              <a:ahLst/>
              <a:cxnLst/>
              <a:rect l="l" t="t" r="r" b="b"/>
              <a:pathLst>
                <a:path w="5864225" h="1033145">
                  <a:moveTo>
                    <a:pt x="5863771" y="0"/>
                  </a:moveTo>
                  <a:lnTo>
                    <a:pt x="0" y="0"/>
                  </a:lnTo>
                  <a:lnTo>
                    <a:pt x="0" y="1032737"/>
                  </a:lnTo>
                  <a:lnTo>
                    <a:pt x="5863771" y="1032737"/>
                  </a:lnTo>
                  <a:lnTo>
                    <a:pt x="586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6524" y="3118030"/>
              <a:ext cx="2743200" cy="27431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087" y="252984"/>
              <a:ext cx="5748527" cy="39989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3512" y="288795"/>
              <a:ext cx="5626099" cy="38734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448750" y="284033"/>
              <a:ext cx="5635625" cy="3883025"/>
            </a:xfrm>
            <a:custGeom>
              <a:avLst/>
              <a:gdLst/>
              <a:ahLst/>
              <a:cxnLst/>
              <a:rect l="l" t="t" r="r" b="b"/>
              <a:pathLst>
                <a:path w="5635625" h="3883025">
                  <a:moveTo>
                    <a:pt x="0" y="0"/>
                  </a:moveTo>
                  <a:lnTo>
                    <a:pt x="5635625" y="0"/>
                  </a:lnTo>
                  <a:lnTo>
                    <a:pt x="5635625" y="3883025"/>
                  </a:lnTo>
                  <a:lnTo>
                    <a:pt x="0" y="38830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69479" y="2444495"/>
              <a:ext cx="4879848" cy="41757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3875" y="2478168"/>
              <a:ext cx="4757493" cy="405212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299112" y="2473406"/>
              <a:ext cx="4767580" cy="4062095"/>
            </a:xfrm>
            <a:custGeom>
              <a:avLst/>
              <a:gdLst/>
              <a:ahLst/>
              <a:cxnLst/>
              <a:rect l="l" t="t" r="r" b="b"/>
              <a:pathLst>
                <a:path w="4767580" h="4062095">
                  <a:moveTo>
                    <a:pt x="0" y="0"/>
                  </a:moveTo>
                  <a:lnTo>
                    <a:pt x="4767019" y="0"/>
                  </a:lnTo>
                  <a:lnTo>
                    <a:pt x="4767019" y="4061649"/>
                  </a:lnTo>
                  <a:lnTo>
                    <a:pt x="0" y="406164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7819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Spotted</a:t>
            </a:r>
            <a:r>
              <a:rPr dirty="0" sz="3700" spc="-8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Lanternfly</a:t>
            </a:r>
            <a:endParaRPr sz="3700"/>
          </a:p>
        </p:txBody>
      </p:sp>
      <p:sp>
        <p:nvSpPr>
          <p:cNvPr id="12" name="object 12" descr=""/>
          <p:cNvSpPr txBox="1"/>
          <p:nvPr/>
        </p:nvSpPr>
        <p:spPr>
          <a:xfrm>
            <a:off x="916941" y="1369059"/>
            <a:ext cx="294767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68551" y="2484382"/>
            <a:ext cx="2820035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9530" rIns="0" bIns="0" rtlCol="0" vert="horz">
            <a:spAutoFit/>
          </a:bodyPr>
          <a:lstStyle/>
          <a:p>
            <a:pPr marL="149225" marR="140335" indent="184150">
              <a:lnSpc>
                <a:spcPts val="2090"/>
              </a:lnSpc>
              <a:spcBef>
                <a:spcPts val="390"/>
              </a:spcBef>
            </a:pPr>
            <a:r>
              <a:rPr dirty="0" sz="1800" spc="-240">
                <a:solidFill>
                  <a:srgbClr val="525252"/>
                </a:solidFill>
                <a:latin typeface="Arial"/>
                <a:cs typeface="Arial"/>
              </a:rPr>
              <a:t>USDA</a:t>
            </a:r>
            <a:r>
              <a:rPr dirty="0" sz="1800" spc="-7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525252"/>
                </a:solidFill>
                <a:latin typeface="Arial"/>
                <a:cs typeface="Arial"/>
              </a:rPr>
              <a:t>National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Invasive </a:t>
            </a:r>
            <a:r>
              <a:rPr dirty="0" sz="1800" spc="-145">
                <a:solidFill>
                  <a:srgbClr val="525252"/>
                </a:solidFill>
                <a:latin typeface="Arial"/>
                <a:cs typeface="Arial"/>
              </a:rPr>
              <a:t>Species</a:t>
            </a:r>
            <a:r>
              <a:rPr dirty="0" sz="1800" spc="-7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525252"/>
                </a:solidFill>
                <a:latin typeface="Arial"/>
                <a:cs typeface="Arial"/>
              </a:rPr>
              <a:t>Information</a:t>
            </a:r>
            <a:r>
              <a:rPr dirty="0" sz="1800" spc="-5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8173" y="3118030"/>
            <a:ext cx="2743200" cy="2743199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3622069" y="2612454"/>
            <a:ext cx="253238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3020" rIns="0" bIns="0" rtlCol="0" vert="horz">
            <a:spAutoFit/>
          </a:bodyPr>
          <a:lstStyle/>
          <a:p>
            <a:pPr marL="137160">
              <a:lnSpc>
                <a:spcPct val="100000"/>
              </a:lnSpc>
              <a:spcBef>
                <a:spcPts val="260"/>
              </a:spcBef>
            </a:pPr>
            <a:r>
              <a:rPr dirty="0" sz="1800" spc="-275">
                <a:solidFill>
                  <a:srgbClr val="525252"/>
                </a:solidFill>
                <a:latin typeface="Arial"/>
                <a:cs typeface="Arial"/>
              </a:rPr>
              <a:t>CDFA</a:t>
            </a:r>
            <a:r>
              <a:rPr dirty="0" sz="1800" spc="-9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Spotted</a:t>
            </a:r>
            <a:r>
              <a:rPr dirty="0" sz="1800" spc="-8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Lanternfly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643137" y="6033516"/>
            <a:ext cx="27273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>
                <a:latin typeface="Arial"/>
                <a:cs typeface="Arial"/>
              </a:rPr>
              <a:t>https://</a:t>
            </a:r>
            <a:r>
              <a:rPr dirty="0" sz="1400" spc="-30">
                <a:latin typeface="Arial"/>
                <a:cs typeface="Arial"/>
                <a:hlinkClick r:id="rId8"/>
              </a:rPr>
              <a:t>www.cdfa.ca.gov/pdcp/board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643137" y="6249923"/>
            <a:ext cx="171068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latin typeface="Arial"/>
                <a:cs typeface="Arial"/>
              </a:rPr>
              <a:t>/spottedlanternfly.html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46913" y="6054852"/>
            <a:ext cx="2750185" cy="6718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spc="-45">
                <a:latin typeface="Arial"/>
                <a:cs typeface="Arial"/>
              </a:rPr>
              <a:t>https://</a:t>
            </a:r>
            <a:r>
              <a:rPr dirty="0" sz="1400" spc="-45">
                <a:latin typeface="Arial"/>
                <a:cs typeface="Arial"/>
                <a:hlinkClick r:id="rId9"/>
              </a:rPr>
              <a:t>www.invasivespeciesinfo.gov/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terrestrial/invertebrates/spotted- lanternfly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00072" y="0"/>
              <a:ext cx="2591927" cy="201231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3351" y="4454838"/>
              <a:ext cx="2307624" cy="240316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460476"/>
              <a:ext cx="5294824" cy="239752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73237" y="4477139"/>
              <a:ext cx="2818762" cy="23808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2447" y="4454152"/>
              <a:ext cx="2307623" cy="240384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12630" y="2054299"/>
              <a:ext cx="2579370" cy="242009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6939" y="651255"/>
            <a:ext cx="342265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8980" algn="l"/>
              </a:tabLst>
            </a:pPr>
            <a:r>
              <a:rPr dirty="0" sz="3700" spc="-10">
                <a:solidFill>
                  <a:srgbClr val="005A9E"/>
                </a:solidFill>
              </a:rPr>
              <a:t>Invasive</a:t>
            </a:r>
            <a:r>
              <a:rPr dirty="0" sz="3700">
                <a:solidFill>
                  <a:srgbClr val="005A9E"/>
                </a:solidFill>
              </a:rPr>
              <a:t>	</a:t>
            </a:r>
            <a:r>
              <a:rPr dirty="0" sz="3700" spc="-10">
                <a:solidFill>
                  <a:srgbClr val="005A9E"/>
                </a:solidFill>
              </a:rPr>
              <a:t>Plants</a:t>
            </a:r>
            <a:endParaRPr sz="3700"/>
          </a:p>
        </p:txBody>
      </p:sp>
      <p:sp>
        <p:nvSpPr>
          <p:cNvPr id="10" name="object 10" descr=""/>
          <p:cNvSpPr txBox="1"/>
          <p:nvPr/>
        </p:nvSpPr>
        <p:spPr>
          <a:xfrm>
            <a:off x="916939" y="1451355"/>
            <a:ext cx="8473440" cy="262572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24257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There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are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hundreds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invasive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plant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species,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both </a:t>
            </a:r>
            <a:r>
              <a:rPr dirty="0" sz="2800">
                <a:latin typeface="Arial"/>
                <a:cs typeface="Arial"/>
              </a:rPr>
              <a:t>aquatic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terrestrial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100"/>
              </a:lnSpc>
              <a:spcBef>
                <a:spcPts val="92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Many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invasive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plants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are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introduced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by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humans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and </a:t>
            </a:r>
            <a:r>
              <a:rPr dirty="0" sz="2800">
                <a:latin typeface="Arial"/>
                <a:cs typeface="Arial"/>
              </a:rPr>
              <a:t>escape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landscapes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into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natural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habitats.</a:t>
            </a:r>
            <a:endParaRPr sz="2800">
              <a:latin typeface="Arial"/>
              <a:cs typeface="Arial"/>
            </a:endParaRPr>
          </a:p>
          <a:p>
            <a:pPr marL="241300" marR="659130" indent="-228600">
              <a:lnSpc>
                <a:spcPts val="3000"/>
              </a:lnSpc>
              <a:spcBef>
                <a:spcPts val="98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CA</a:t>
            </a:r>
            <a:r>
              <a:rPr dirty="0" sz="2800" spc="-1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spends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estimated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$82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million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per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year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on </a:t>
            </a:r>
            <a:r>
              <a:rPr dirty="0" sz="2800">
                <a:latin typeface="Arial"/>
                <a:cs typeface="Arial"/>
              </a:rPr>
              <a:t>invasive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weeds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211627"/>
            <a:ext cx="12192000" cy="2646680"/>
            <a:chOff x="0" y="4211627"/>
            <a:chExt cx="12192000" cy="26466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11627"/>
              <a:ext cx="4971573" cy="264637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9466" y="4211627"/>
              <a:ext cx="2383697" cy="264637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5466" y="4211627"/>
              <a:ext cx="5706532" cy="26463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 spc="-60">
                <a:solidFill>
                  <a:srgbClr val="005A9E"/>
                </a:solidFill>
              </a:rPr>
              <a:t>Tree-</a:t>
            </a:r>
            <a:r>
              <a:rPr dirty="0" sz="3700" spc="-20">
                <a:solidFill>
                  <a:srgbClr val="005A9E"/>
                </a:solidFill>
              </a:rPr>
              <a:t>of-</a:t>
            </a:r>
            <a:r>
              <a:rPr dirty="0" sz="3700" spc="-10">
                <a:solidFill>
                  <a:srgbClr val="005A9E"/>
                </a:solidFill>
              </a:rPr>
              <a:t>Heaven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551940"/>
            <a:ext cx="4810125" cy="224472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Introduced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into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landscape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as </a:t>
            </a:r>
            <a:r>
              <a:rPr dirty="0" sz="2800" spc="-10">
                <a:latin typeface="Arial"/>
                <a:cs typeface="Arial"/>
              </a:rPr>
              <a:t>ornamental</a:t>
            </a:r>
            <a:endParaRPr sz="2800">
              <a:latin typeface="Arial"/>
              <a:cs typeface="Arial"/>
            </a:endParaRPr>
          </a:p>
          <a:p>
            <a:pPr marL="241300" marR="50800" indent="-228600">
              <a:lnSpc>
                <a:spcPts val="3100"/>
              </a:lnSpc>
              <a:spcBef>
                <a:spcPts val="92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Is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preferred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host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for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BMSB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SLF.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585"/>
              </a:spcBef>
              <a:buChar char="•"/>
              <a:tabLst>
                <a:tab pos="240665" algn="l"/>
              </a:tabLst>
            </a:pPr>
            <a:r>
              <a:rPr dirty="0" sz="2800" spc="-10">
                <a:latin typeface="Arial"/>
                <a:cs typeface="Arial"/>
              </a:rPr>
              <a:t>Allelopathic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085840" y="1469644"/>
            <a:ext cx="4789170" cy="232664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Blooms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May/June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0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Reproduces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samaras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or </a:t>
            </a:r>
            <a:r>
              <a:rPr dirty="0" sz="2800" spc="-10">
                <a:latin typeface="Arial"/>
                <a:cs typeface="Arial"/>
              </a:rPr>
              <a:t>clonally</a:t>
            </a:r>
            <a:endParaRPr sz="2800">
              <a:latin typeface="Arial"/>
              <a:cs typeface="Arial"/>
            </a:endParaRPr>
          </a:p>
          <a:p>
            <a:pPr marL="241300" marR="361315" indent="-228600">
              <a:lnSpc>
                <a:spcPts val="3000"/>
              </a:lnSpc>
              <a:spcBef>
                <a:spcPts val="110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Rotten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peanut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butter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smell </a:t>
            </a:r>
            <a:r>
              <a:rPr dirty="0" sz="2800">
                <a:latin typeface="Arial"/>
                <a:cs typeface="Arial"/>
              </a:rPr>
              <a:t>when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crushed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8600" y="1091183"/>
            <a:ext cx="11823700" cy="5407660"/>
            <a:chOff x="228600" y="1091183"/>
            <a:chExt cx="11823700" cy="540766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325964"/>
              <a:ext cx="6108306" cy="517280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2559" y="1091183"/>
              <a:ext cx="6809232" cy="452932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6142" y="1125964"/>
              <a:ext cx="6687257" cy="440607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271380" y="1121201"/>
              <a:ext cx="6697345" cy="4415790"/>
            </a:xfrm>
            <a:custGeom>
              <a:avLst/>
              <a:gdLst/>
              <a:ahLst/>
              <a:cxnLst/>
              <a:rect l="l" t="t" r="r" b="b"/>
              <a:pathLst>
                <a:path w="6697345" h="4415790">
                  <a:moveTo>
                    <a:pt x="0" y="0"/>
                  </a:moveTo>
                  <a:lnTo>
                    <a:pt x="6696782" y="0"/>
                  </a:lnTo>
                  <a:lnTo>
                    <a:pt x="6696782" y="4415597"/>
                  </a:lnTo>
                  <a:lnTo>
                    <a:pt x="0" y="441559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 spc="-60">
                <a:solidFill>
                  <a:srgbClr val="005A9E"/>
                </a:solidFill>
              </a:rPr>
              <a:t>Tree-</a:t>
            </a:r>
            <a:r>
              <a:rPr dirty="0" sz="3700" spc="-20">
                <a:solidFill>
                  <a:srgbClr val="005A9E"/>
                </a:solidFill>
              </a:rPr>
              <a:t>of-</a:t>
            </a:r>
            <a:r>
              <a:rPr dirty="0" sz="3700" spc="-10">
                <a:solidFill>
                  <a:srgbClr val="005A9E"/>
                </a:solidFill>
              </a:rPr>
              <a:t>heaven</a:t>
            </a:r>
            <a:endParaRPr sz="37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08647" y="121919"/>
            <a:ext cx="5480685" cy="6736080"/>
            <a:chOff x="6708647" y="121919"/>
            <a:chExt cx="5480685" cy="67360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8647" y="121919"/>
              <a:ext cx="4828032" cy="613257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4342" y="156893"/>
              <a:ext cx="4702393" cy="600771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739580" y="152130"/>
              <a:ext cx="4712335" cy="6017260"/>
            </a:xfrm>
            <a:custGeom>
              <a:avLst/>
              <a:gdLst/>
              <a:ahLst/>
              <a:cxnLst/>
              <a:rect l="l" t="t" r="r" b="b"/>
              <a:pathLst>
                <a:path w="4712334" h="6017260">
                  <a:moveTo>
                    <a:pt x="0" y="0"/>
                  </a:moveTo>
                  <a:lnTo>
                    <a:pt x="4711919" y="0"/>
                  </a:lnTo>
                  <a:lnTo>
                    <a:pt x="4711919" y="6017238"/>
                  </a:lnTo>
                  <a:lnTo>
                    <a:pt x="0" y="601723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 spc="-60">
                <a:solidFill>
                  <a:srgbClr val="005A9E"/>
                </a:solidFill>
              </a:rPr>
              <a:t>Tree-</a:t>
            </a:r>
            <a:r>
              <a:rPr dirty="0" sz="3700" spc="-20">
                <a:solidFill>
                  <a:srgbClr val="005A9E"/>
                </a:solidFill>
              </a:rPr>
              <a:t>of-</a:t>
            </a:r>
            <a:r>
              <a:rPr dirty="0" sz="3700" spc="-10">
                <a:solidFill>
                  <a:srgbClr val="005A9E"/>
                </a:solidFill>
              </a:rPr>
              <a:t>heaven</a:t>
            </a:r>
            <a:endParaRPr sz="3700"/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4136" y="3038438"/>
            <a:ext cx="2822456" cy="282245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523803" y="2516540"/>
            <a:ext cx="324358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1115" rIns="0" bIns="0" rtlCol="0" vert="horz">
            <a:spAutoFit/>
          </a:bodyPr>
          <a:lstStyle/>
          <a:p>
            <a:pPr marL="136525">
              <a:lnSpc>
                <a:spcPct val="100000"/>
              </a:lnSpc>
              <a:spcBef>
                <a:spcPts val="245"/>
              </a:spcBef>
            </a:pPr>
            <a:r>
              <a:rPr dirty="0" sz="1800" spc="-240">
                <a:solidFill>
                  <a:srgbClr val="525252"/>
                </a:solidFill>
                <a:latin typeface="Arial"/>
                <a:cs typeface="Arial"/>
              </a:rPr>
              <a:t>USDA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5">
                <a:solidFill>
                  <a:srgbClr val="525252"/>
                </a:solidFill>
                <a:latin typeface="Arial"/>
                <a:cs typeface="Arial"/>
              </a:rPr>
              <a:t>Forest</a:t>
            </a:r>
            <a:r>
              <a:rPr dirty="0" sz="1800" spc="-7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14">
                <a:solidFill>
                  <a:srgbClr val="525252"/>
                </a:solidFill>
                <a:latin typeface="Arial"/>
                <a:cs typeface="Arial"/>
              </a:rPr>
              <a:t>Service</a:t>
            </a:r>
            <a:r>
              <a:rPr dirty="0" sz="1800" spc="-6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525252"/>
                </a:solidFill>
                <a:latin typeface="Arial"/>
                <a:cs typeface="Arial"/>
              </a:rPr>
              <a:t>Field</a:t>
            </a:r>
            <a:r>
              <a:rPr dirty="0" sz="1800" spc="-5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Guide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74534" y="6004052"/>
            <a:ext cx="4189729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dirty="0" sz="1800" spc="-110">
                <a:latin typeface="Arial"/>
                <a:cs typeface="Arial"/>
                <a:hlinkClick r:id="rId5"/>
              </a:rPr>
              <a:t>www.fs.usda.gov/Internet/FSE_DOCUMENTS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</a:pPr>
            <a:r>
              <a:rPr dirty="0" sz="1800" spc="-10">
                <a:latin typeface="Arial"/>
                <a:cs typeface="Arial"/>
              </a:rPr>
              <a:t>/stelprdb5410131.pdf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16939" y="1807971"/>
            <a:ext cx="294767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849194"/>
            <a:ext cx="12192000" cy="3009265"/>
            <a:chOff x="0" y="3849194"/>
            <a:chExt cx="12192000" cy="30092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49194"/>
              <a:ext cx="7832959" cy="300880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9757" y="3849194"/>
              <a:ext cx="4532242" cy="300880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Japanese</a:t>
            </a:r>
            <a:r>
              <a:rPr dirty="0" sz="3700" spc="-15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Dodder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1725675"/>
            <a:ext cx="4519930" cy="1767839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Parasitic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annual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plant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5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Infest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&gt;150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species</a:t>
            </a:r>
            <a:endParaRPr sz="2800">
              <a:latin typeface="Arial"/>
              <a:cs typeface="Arial"/>
            </a:endParaRPr>
          </a:p>
          <a:p>
            <a:pPr lvl="1" marL="697230" marR="5080" indent="-227329">
              <a:lnSpc>
                <a:spcPts val="2590"/>
              </a:lnSpc>
              <a:spcBef>
                <a:spcPts val="560"/>
              </a:spcBef>
              <a:buChar char="•"/>
              <a:tabLst>
                <a:tab pos="698500" algn="l"/>
              </a:tabLst>
            </a:pPr>
            <a:r>
              <a:rPr dirty="0" sz="2400">
                <a:latin typeface="Arial"/>
                <a:cs typeface="Arial"/>
              </a:rPr>
              <a:t>(crops,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ornamentals,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woody, 	herbaceous)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504940" y="1773596"/>
            <a:ext cx="5322570" cy="178244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7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Slender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spaghetti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stems</a:t>
            </a:r>
            <a:endParaRPr sz="28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29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Pale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green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gold</a:t>
            </a:r>
            <a:endParaRPr sz="24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15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limited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photosynthesis</a:t>
            </a:r>
            <a:endParaRPr sz="2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3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Grows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faster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native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dodder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08064" y="213359"/>
            <a:ext cx="5581015" cy="6644640"/>
            <a:chOff x="6608064" y="213359"/>
            <a:chExt cx="5581015" cy="66446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8064" y="213359"/>
              <a:ext cx="5199887" cy="656234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3687" y="248399"/>
              <a:ext cx="5076825" cy="64381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638925" y="243637"/>
              <a:ext cx="5086350" cy="6447790"/>
            </a:xfrm>
            <a:custGeom>
              <a:avLst/>
              <a:gdLst/>
              <a:ahLst/>
              <a:cxnLst/>
              <a:rect l="l" t="t" r="r" b="b"/>
              <a:pathLst>
                <a:path w="5086350" h="6447790">
                  <a:moveTo>
                    <a:pt x="0" y="0"/>
                  </a:moveTo>
                  <a:lnTo>
                    <a:pt x="5086350" y="0"/>
                  </a:lnTo>
                  <a:lnTo>
                    <a:pt x="5086350" y="6447676"/>
                  </a:lnTo>
                  <a:lnTo>
                    <a:pt x="0" y="644767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Japanese</a:t>
            </a:r>
            <a:r>
              <a:rPr dirty="0" sz="3700" spc="-15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Dodder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807971"/>
            <a:ext cx="4514215" cy="251206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Repeatedly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introduced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and </a:t>
            </a:r>
            <a:r>
              <a:rPr dirty="0" sz="2800" spc="-10">
                <a:latin typeface="Arial"/>
                <a:cs typeface="Arial"/>
              </a:rPr>
              <a:t>eradication</a:t>
            </a:r>
            <a:endParaRPr sz="2800">
              <a:latin typeface="Arial"/>
              <a:cs typeface="Arial"/>
            </a:endParaRPr>
          </a:p>
          <a:p>
            <a:pPr marL="241300" marR="302895" indent="-228600">
              <a:lnSpc>
                <a:spcPts val="3100"/>
              </a:lnSpc>
              <a:spcBef>
                <a:spcPts val="92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Established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population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in </a:t>
            </a:r>
            <a:r>
              <a:rPr dirty="0" sz="2800" spc="-10">
                <a:latin typeface="Arial"/>
                <a:cs typeface="Arial"/>
              </a:rPr>
              <a:t>Sacramento</a:t>
            </a:r>
            <a:endParaRPr sz="28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75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Lemon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Hill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2017</a:t>
            </a:r>
            <a:endParaRPr sz="24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15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Clarksburg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2011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14743" y="246887"/>
            <a:ext cx="5474335" cy="6611620"/>
            <a:chOff x="6714743" y="246887"/>
            <a:chExt cx="5474335" cy="66116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3175" y="246887"/>
              <a:ext cx="4319016" cy="60198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8522" y="280660"/>
              <a:ext cx="4195277" cy="589630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153759" y="275897"/>
              <a:ext cx="4204970" cy="5906135"/>
            </a:xfrm>
            <a:custGeom>
              <a:avLst/>
              <a:gdLst/>
              <a:ahLst/>
              <a:cxnLst/>
              <a:rect l="l" t="t" r="r" b="b"/>
              <a:pathLst>
                <a:path w="4204970" h="5906135">
                  <a:moveTo>
                    <a:pt x="0" y="0"/>
                  </a:moveTo>
                  <a:lnTo>
                    <a:pt x="4204802" y="0"/>
                  </a:lnTo>
                  <a:lnTo>
                    <a:pt x="4204802" y="5905828"/>
                  </a:lnTo>
                  <a:lnTo>
                    <a:pt x="0" y="590582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Japanese</a:t>
            </a:r>
            <a:r>
              <a:rPr dirty="0" sz="3700" spc="-15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Dodder</a:t>
            </a:r>
            <a:endParaRPr sz="3700"/>
          </a:p>
        </p:txBody>
      </p:sp>
      <p:sp>
        <p:nvSpPr>
          <p:cNvPr id="7" name="object 7" descr=""/>
          <p:cNvSpPr txBox="1"/>
          <p:nvPr/>
        </p:nvSpPr>
        <p:spPr>
          <a:xfrm>
            <a:off x="870033" y="2516540"/>
            <a:ext cx="249047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31115" rIns="0" bIns="0" rtlCol="0" vert="horz">
            <a:spAutoFit/>
          </a:bodyPr>
          <a:lstStyle/>
          <a:p>
            <a:pPr marL="379730">
              <a:lnSpc>
                <a:spcPct val="100000"/>
              </a:lnSpc>
              <a:spcBef>
                <a:spcPts val="245"/>
              </a:spcBef>
            </a:pPr>
            <a:r>
              <a:rPr dirty="0" sz="1800" spc="-254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7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1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8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8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16939" y="1807971"/>
            <a:ext cx="294767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61278" y="5838444"/>
            <a:ext cx="210820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42240" marR="5080" indent="-130175">
              <a:lnSpc>
                <a:spcPct val="101400"/>
              </a:lnSpc>
              <a:spcBef>
                <a:spcPts val="75"/>
              </a:spcBef>
            </a:pPr>
            <a:r>
              <a:rPr dirty="0" sz="1400" spc="-30">
                <a:latin typeface="Arial"/>
                <a:cs typeface="Arial"/>
              </a:rPr>
              <a:t>https://ipm.ucanr.edu/PMG/ </a:t>
            </a:r>
            <a:r>
              <a:rPr dirty="0" sz="1400" spc="-70">
                <a:latin typeface="Arial"/>
                <a:cs typeface="Arial"/>
              </a:rPr>
              <a:t>PESTNOTES/pn7496.html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733" y="3247435"/>
            <a:ext cx="2446637" cy="2446637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119359" y="2373895"/>
            <a:ext cx="2490470" cy="64643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50165" rIns="0" bIns="0" rtlCol="0" vert="horz">
            <a:spAutoFit/>
          </a:bodyPr>
          <a:lstStyle/>
          <a:p>
            <a:pPr marL="356870" marR="318135" indent="-32384">
              <a:lnSpc>
                <a:spcPts val="2090"/>
              </a:lnSpc>
              <a:spcBef>
                <a:spcPts val="395"/>
              </a:spcBef>
            </a:pPr>
            <a:r>
              <a:rPr dirty="0" sz="1800" spc="-120">
                <a:solidFill>
                  <a:srgbClr val="525252"/>
                </a:solidFill>
                <a:latin typeface="Arial"/>
                <a:cs typeface="Arial"/>
              </a:rPr>
              <a:t>Weed</a:t>
            </a:r>
            <a:r>
              <a:rPr dirty="0" sz="1800" spc="-6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45">
                <a:solidFill>
                  <a:srgbClr val="525252"/>
                </a:solidFill>
                <a:latin typeface="Arial"/>
                <a:cs typeface="Arial"/>
              </a:rPr>
              <a:t>Research</a:t>
            </a:r>
            <a:r>
              <a:rPr dirty="0" sz="1800" spc="-6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70">
                <a:solidFill>
                  <a:srgbClr val="525252"/>
                </a:solidFill>
                <a:latin typeface="Arial"/>
                <a:cs typeface="Arial"/>
              </a:rPr>
              <a:t>and </a:t>
            </a:r>
            <a:r>
              <a:rPr dirty="0" sz="1800" spc="-40">
                <a:solidFill>
                  <a:srgbClr val="525252"/>
                </a:solidFill>
                <a:latin typeface="Arial"/>
                <a:cs typeface="Arial"/>
              </a:rPr>
              <a:t>Information</a:t>
            </a:r>
            <a:r>
              <a:rPr dirty="0" sz="1800" spc="-5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45">
                <a:solidFill>
                  <a:srgbClr val="525252"/>
                </a:solidFill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64114" y="3267592"/>
            <a:ext cx="2416288" cy="2416288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3920147" y="5835396"/>
            <a:ext cx="2674620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rial"/>
                <a:cs typeface="Arial"/>
              </a:rPr>
              <a:t>wric.ucdavis.edu/information/crop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400" spc="-55">
                <a:latin typeface="Arial"/>
                <a:cs typeface="Arial"/>
              </a:rPr>
              <a:t>/natural%20areas/wr_C/Cuscuta.pdf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7299959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How</a:t>
            </a:r>
            <a:r>
              <a:rPr dirty="0" sz="3500" spc="-65"/>
              <a:t> </a:t>
            </a:r>
            <a:r>
              <a:rPr dirty="0" sz="3500"/>
              <a:t>do</a:t>
            </a:r>
            <a:r>
              <a:rPr dirty="0" sz="3500" spc="-65"/>
              <a:t> </a:t>
            </a:r>
            <a:r>
              <a:rPr dirty="0" sz="3500"/>
              <a:t>Invasive</a:t>
            </a:r>
            <a:r>
              <a:rPr dirty="0" sz="3500" spc="-60"/>
              <a:t> </a:t>
            </a:r>
            <a:r>
              <a:rPr dirty="0" sz="3500"/>
              <a:t>Pests</a:t>
            </a:r>
            <a:r>
              <a:rPr dirty="0" sz="3500" spc="-60"/>
              <a:t> </a:t>
            </a:r>
            <a:r>
              <a:rPr dirty="0" sz="3500" spc="-10"/>
              <a:t>Spread?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916941" y="1649475"/>
            <a:ext cx="6235065" cy="4521200"/>
          </a:xfrm>
          <a:prstGeom prst="rect">
            <a:avLst/>
          </a:prstGeom>
        </p:spPr>
        <p:txBody>
          <a:bodyPr wrap="square" lIns="0" tIns="17081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Interstate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international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commerce</a:t>
            </a:r>
            <a:endParaRPr sz="2800">
              <a:latin typeface="Arial"/>
              <a:cs typeface="Arial"/>
            </a:endParaRPr>
          </a:p>
          <a:p>
            <a:pPr marL="241300" marR="779780" indent="-228600">
              <a:lnSpc>
                <a:spcPts val="3000"/>
              </a:lnSpc>
              <a:spcBef>
                <a:spcPts val="165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luggage,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cars,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movement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of </a:t>
            </a:r>
            <a:r>
              <a:rPr dirty="0" sz="2800">
                <a:latin typeface="Arial"/>
                <a:cs typeface="Arial"/>
              </a:rPr>
              <a:t>household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items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8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Nursery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stock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50"/>
              </a:spcBef>
              <a:buChar char="•"/>
              <a:tabLst>
                <a:tab pos="240665" algn="l"/>
              </a:tabLst>
            </a:pPr>
            <a:r>
              <a:rPr dirty="0" sz="2800" spc="-10">
                <a:latin typeface="Arial"/>
                <a:cs typeface="Arial"/>
              </a:rPr>
              <a:t>Firewood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Boats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ships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225"/>
              </a:spcBef>
              <a:buChar char="•"/>
              <a:tabLst>
                <a:tab pos="240665" algn="l"/>
              </a:tabLst>
            </a:pPr>
            <a:r>
              <a:rPr dirty="0" sz="2800" spc="-10">
                <a:latin typeface="Arial"/>
                <a:cs typeface="Arial"/>
              </a:rPr>
              <a:t>Produce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34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Construction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materials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747773" y="910986"/>
            <a:ext cx="4321175" cy="5088890"/>
            <a:chOff x="7747773" y="910986"/>
            <a:chExt cx="4321175" cy="508889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7773" y="910986"/>
              <a:ext cx="4320550" cy="287090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7773" y="3429000"/>
              <a:ext cx="4320550" cy="257074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721868" y="5903236"/>
            <a:ext cx="4346575" cy="33909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445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350"/>
              </a:spcBef>
            </a:pPr>
            <a:r>
              <a:rPr dirty="0" sz="1600">
                <a:solidFill>
                  <a:srgbClr val="252E12"/>
                </a:solidFill>
                <a:latin typeface="Arial"/>
                <a:cs typeface="Arial"/>
              </a:rPr>
              <a:t>Spongy</a:t>
            </a:r>
            <a:r>
              <a:rPr dirty="0" sz="1600" spc="-20">
                <a:solidFill>
                  <a:srgbClr val="252E1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252E12"/>
                </a:solidFill>
                <a:latin typeface="Arial"/>
                <a:cs typeface="Arial"/>
              </a:rPr>
              <a:t>moth</a:t>
            </a:r>
            <a:r>
              <a:rPr dirty="0" sz="1600" spc="-20">
                <a:solidFill>
                  <a:srgbClr val="252E1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252E12"/>
                </a:solidFill>
                <a:latin typeface="Arial"/>
                <a:cs typeface="Arial"/>
              </a:rPr>
              <a:t>egg</a:t>
            </a:r>
            <a:r>
              <a:rPr dirty="0" sz="1600" spc="-20">
                <a:solidFill>
                  <a:srgbClr val="252E1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252E12"/>
                </a:solidFill>
                <a:latin typeface="Arial"/>
                <a:cs typeface="Arial"/>
              </a:rPr>
              <a:t>masses</a:t>
            </a:r>
            <a:r>
              <a:rPr dirty="0" sz="1600" spc="-15">
                <a:solidFill>
                  <a:srgbClr val="252E12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252E12"/>
                </a:solidFill>
                <a:latin typeface="Arial"/>
                <a:cs typeface="Arial"/>
              </a:rPr>
              <a:t>on</a:t>
            </a:r>
            <a:r>
              <a:rPr dirty="0" sz="1600" spc="-20">
                <a:solidFill>
                  <a:srgbClr val="252E12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252E12"/>
                </a:solidFill>
                <a:latin typeface="Arial"/>
                <a:cs typeface="Arial"/>
              </a:rPr>
              <a:t>wheel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788097" y="3456432"/>
            <a:ext cx="30924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Rusty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Haskell,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Florida,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Arial"/>
                <a:cs typeface="Arial"/>
              </a:rPr>
              <a:t>Bugwood.org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7133" y="1570891"/>
            <a:ext cx="5356631" cy="46060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Plant</a:t>
            </a:r>
            <a:r>
              <a:rPr dirty="0" sz="3700" spc="-65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Right</a:t>
            </a:r>
            <a:endParaRPr sz="3700"/>
          </a:p>
        </p:txBody>
      </p:sp>
      <p:sp>
        <p:nvSpPr>
          <p:cNvPr id="4" name="object 4" descr=""/>
          <p:cNvSpPr txBox="1"/>
          <p:nvPr/>
        </p:nvSpPr>
        <p:spPr>
          <a:xfrm>
            <a:off x="916941" y="1451355"/>
            <a:ext cx="5117465" cy="4053204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839469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Project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within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‘Plant California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Alliance’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(2005)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ct val="90200"/>
              </a:lnSpc>
              <a:spcBef>
                <a:spcPts val="113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Works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nurseries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retail </a:t>
            </a:r>
            <a:r>
              <a:rPr dirty="0" sz="2800">
                <a:latin typeface="Arial"/>
                <a:cs typeface="Arial"/>
              </a:rPr>
              <a:t>stores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minimize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sales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of </a:t>
            </a:r>
            <a:r>
              <a:rPr dirty="0" sz="2800">
                <a:latin typeface="Arial"/>
                <a:cs typeface="Arial"/>
              </a:rPr>
              <a:t>invasives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and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promote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native plantings</a:t>
            </a:r>
            <a:endParaRPr sz="28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940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Helps</a:t>
            </a:r>
            <a:r>
              <a:rPr dirty="0" sz="2600" spc="-7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evaluate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“invasiveness”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90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Begin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surveys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2009</a:t>
            </a:r>
            <a:endParaRPr sz="2600">
              <a:latin typeface="Arial"/>
              <a:cs typeface="Arial"/>
            </a:endParaRPr>
          </a:p>
          <a:p>
            <a:pPr lvl="1" marL="698500" indent="-228600">
              <a:lnSpc>
                <a:spcPct val="100000"/>
              </a:lnSpc>
              <a:spcBef>
                <a:spcPts val="865"/>
              </a:spcBef>
              <a:buChar char="•"/>
              <a:tabLst>
                <a:tab pos="698500" algn="l"/>
              </a:tabLst>
            </a:pPr>
            <a:r>
              <a:rPr dirty="0" sz="2600">
                <a:latin typeface="Arial"/>
                <a:cs typeface="Arial"/>
              </a:rPr>
              <a:t>15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‘retired’</a:t>
            </a:r>
            <a:r>
              <a:rPr dirty="0" sz="2600" spc="-14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invasives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53834" y="29305"/>
            <a:ext cx="1399929" cy="133993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332698" y="29305"/>
            <a:ext cx="10859770" cy="6828790"/>
            <a:chOff x="1332698" y="29305"/>
            <a:chExt cx="10859770" cy="6828790"/>
          </a:xfrm>
        </p:grpSpPr>
        <p:sp>
          <p:nvSpPr>
            <p:cNvPr id="3" name="object 3" descr=""/>
            <p:cNvSpPr/>
            <p:nvPr/>
          </p:nvSpPr>
          <p:spPr>
            <a:xfrm>
              <a:off x="5164665" y="6176962"/>
              <a:ext cx="7027545" cy="681355"/>
            </a:xfrm>
            <a:custGeom>
              <a:avLst/>
              <a:gdLst/>
              <a:ahLst/>
              <a:cxnLst/>
              <a:rect l="l" t="t" r="r" b="b"/>
              <a:pathLst>
                <a:path w="7027545" h="681354">
                  <a:moveTo>
                    <a:pt x="0" y="0"/>
                  </a:moveTo>
                  <a:lnTo>
                    <a:pt x="7027334" y="0"/>
                  </a:lnTo>
                  <a:lnTo>
                    <a:pt x="7027334" y="681037"/>
                  </a:lnTo>
                  <a:lnTo>
                    <a:pt x="0" y="681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698" y="1370418"/>
              <a:ext cx="10021101" cy="531510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53834" y="29305"/>
              <a:ext cx="1399929" cy="133993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Plant</a:t>
            </a:r>
            <a:r>
              <a:rPr dirty="0" sz="3700" spc="-90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Right</a:t>
            </a:r>
            <a:r>
              <a:rPr dirty="0" sz="3700" spc="-8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Nursery</a:t>
            </a:r>
            <a:r>
              <a:rPr dirty="0" sz="3700" spc="-90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Survey</a:t>
            </a:r>
            <a:endParaRPr sz="37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030040" y="29305"/>
            <a:ext cx="7158990" cy="6828790"/>
            <a:chOff x="5030040" y="29305"/>
            <a:chExt cx="7158990" cy="68287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0040" y="1388534"/>
              <a:ext cx="6924894" cy="544016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53834" y="29305"/>
              <a:ext cx="1399929" cy="13399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955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dirty="0" sz="3700">
                <a:solidFill>
                  <a:srgbClr val="005A9E"/>
                </a:solidFill>
              </a:rPr>
              <a:t>Plant</a:t>
            </a:r>
            <a:r>
              <a:rPr dirty="0" sz="3700" spc="-90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Right</a:t>
            </a:r>
            <a:r>
              <a:rPr dirty="0" sz="3700" spc="-85">
                <a:solidFill>
                  <a:srgbClr val="005A9E"/>
                </a:solidFill>
              </a:rPr>
              <a:t> </a:t>
            </a:r>
            <a:r>
              <a:rPr dirty="0" sz="3700">
                <a:solidFill>
                  <a:srgbClr val="005A9E"/>
                </a:solidFill>
              </a:rPr>
              <a:t>Nursery</a:t>
            </a:r>
            <a:r>
              <a:rPr dirty="0" sz="3700" spc="-90">
                <a:solidFill>
                  <a:srgbClr val="005A9E"/>
                </a:solidFill>
              </a:rPr>
              <a:t> </a:t>
            </a:r>
            <a:r>
              <a:rPr dirty="0" sz="3700" spc="-10">
                <a:solidFill>
                  <a:srgbClr val="005A9E"/>
                </a:solidFill>
              </a:rPr>
              <a:t>Survey</a:t>
            </a:r>
            <a:endParaRPr sz="3700"/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1451355"/>
            <a:ext cx="3681729" cy="249745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304165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5/12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species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sold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in </a:t>
            </a: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1%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of </a:t>
            </a:r>
            <a:r>
              <a:rPr dirty="0" sz="2800" spc="-10">
                <a:latin typeface="Arial"/>
                <a:cs typeface="Arial"/>
              </a:rPr>
              <a:t>retailers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00"/>
              </a:lnSpc>
              <a:spcBef>
                <a:spcPts val="110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Still</a:t>
            </a:r>
            <a:r>
              <a:rPr dirty="0" sz="2800" spc="-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decrease </a:t>
            </a:r>
            <a:r>
              <a:rPr dirty="0" sz="2800">
                <a:latin typeface="Arial"/>
                <a:cs typeface="Arial"/>
              </a:rPr>
              <a:t>compared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previous years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51255"/>
            <a:ext cx="342265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8980" algn="l"/>
              </a:tabLst>
            </a:pPr>
            <a:r>
              <a:rPr dirty="0" sz="3700" spc="-10">
                <a:solidFill>
                  <a:srgbClr val="005A9E"/>
                </a:solidFill>
              </a:rPr>
              <a:t>Invasive</a:t>
            </a:r>
            <a:r>
              <a:rPr dirty="0" sz="3700">
                <a:solidFill>
                  <a:srgbClr val="005A9E"/>
                </a:solidFill>
              </a:rPr>
              <a:t>	</a:t>
            </a:r>
            <a:r>
              <a:rPr dirty="0" sz="3700" spc="-10">
                <a:solidFill>
                  <a:srgbClr val="005A9E"/>
                </a:solidFill>
              </a:rPr>
              <a:t>Plants</a:t>
            </a:r>
            <a:endParaRPr sz="3700"/>
          </a:p>
        </p:txBody>
      </p:sp>
      <p:sp>
        <p:nvSpPr>
          <p:cNvPr id="3" name="object 3" descr=""/>
          <p:cNvSpPr txBox="1"/>
          <p:nvPr/>
        </p:nvSpPr>
        <p:spPr>
          <a:xfrm>
            <a:off x="9520418" y="2359059"/>
            <a:ext cx="201168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20" rIns="0" bIns="0" rtlCol="0" vert="horz">
            <a:spAutoFit/>
          </a:bodyPr>
          <a:lstStyle/>
          <a:p>
            <a:pPr marL="446405">
              <a:lnSpc>
                <a:spcPct val="100000"/>
              </a:lnSpc>
              <a:spcBef>
                <a:spcPts val="36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Plant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Right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869877" y="2359059"/>
            <a:ext cx="2845435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20" rIns="0" bIns="0" rtlCol="0" vert="horz">
            <a:spAutoFit/>
          </a:bodyPr>
          <a:lstStyle/>
          <a:p>
            <a:pPr marL="113664">
              <a:lnSpc>
                <a:spcPct val="100000"/>
              </a:lnSpc>
              <a:spcBef>
                <a:spcPts val="36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CA</a:t>
            </a:r>
            <a:r>
              <a:rPr dirty="0" sz="1800" spc="-1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Invasive</a:t>
            </a:r>
            <a:r>
              <a:rPr dirty="0" sz="18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Plant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Council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1723" y="2936389"/>
            <a:ext cx="1921144" cy="192114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5651" y="2936389"/>
            <a:ext cx="1921144" cy="192114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9385" y="2935206"/>
            <a:ext cx="1957389" cy="195738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766618" y="2359059"/>
            <a:ext cx="2228850" cy="369570"/>
          </a:xfrm>
          <a:prstGeom prst="rect">
            <a:avLst/>
          </a:prstGeom>
          <a:solidFill>
            <a:srgbClr val="DBDBDB"/>
          </a:solidFill>
        </p:spPr>
        <p:txBody>
          <a:bodyPr wrap="square" lIns="0" tIns="45720" rIns="0" bIns="0" rtlCol="0" vert="horz">
            <a:spAutoFit/>
          </a:bodyPr>
          <a:lstStyle/>
          <a:p>
            <a:pPr marL="123189">
              <a:lnSpc>
                <a:spcPct val="100000"/>
              </a:lnSpc>
              <a:spcBef>
                <a:spcPts val="360"/>
              </a:spcBef>
            </a:pP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UC</a:t>
            </a:r>
            <a:r>
              <a:rPr dirty="0" sz="1800" spc="-3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IPM</a:t>
            </a:r>
            <a:r>
              <a:rPr dirty="0" sz="1800" spc="-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525252"/>
                </a:solidFill>
                <a:latin typeface="Arial"/>
                <a:cs typeface="Arial"/>
              </a:rPr>
              <a:t>Pest</a:t>
            </a:r>
            <a:r>
              <a:rPr dirty="0" sz="18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525252"/>
                </a:solidFill>
                <a:latin typeface="Arial"/>
                <a:cs typeface="Arial"/>
              </a:rPr>
              <a:t>Notes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16941" y="1451355"/>
            <a:ext cx="29286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More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0418" y="339597"/>
            <a:ext cx="2011612" cy="192540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45965" y="606217"/>
            <a:ext cx="1892659" cy="1658781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2720884" y="4942332"/>
            <a:ext cx="245237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spc="-60">
                <a:latin typeface="Arial"/>
                <a:cs typeface="Arial"/>
              </a:rPr>
              <a:t>https://ipm.ucanr.edu/PMG/PEST </a:t>
            </a:r>
            <a:r>
              <a:rPr dirty="0" sz="1400" spc="-30">
                <a:latin typeface="Arial"/>
                <a:cs typeface="Arial"/>
              </a:rPr>
              <a:t>NOTES/pn74139.html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174740" y="4922011"/>
            <a:ext cx="23317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latin typeface="Arial"/>
                <a:cs typeface="Arial"/>
              </a:rPr>
              <a:t>https://</a:t>
            </a:r>
            <a:r>
              <a:rPr dirty="0" sz="1800" spc="-30">
                <a:latin typeface="Arial"/>
                <a:cs typeface="Arial"/>
                <a:hlinkClick r:id="rId7"/>
              </a:rPr>
              <a:t>www.cal-</a:t>
            </a:r>
            <a:r>
              <a:rPr dirty="0" sz="1800" spc="-10">
                <a:latin typeface="Arial"/>
                <a:cs typeface="Arial"/>
                <a:hlinkClick r:id="rId7"/>
              </a:rPr>
              <a:t>ipc.org/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490699" y="4943347"/>
            <a:ext cx="21120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https://plantright.org/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59" y="292608"/>
              <a:ext cx="10603992" cy="90830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How</a:t>
            </a:r>
            <a:r>
              <a:rPr dirty="0" spc="-40"/>
              <a:t> </a:t>
            </a:r>
            <a:r>
              <a:rPr dirty="0"/>
              <a:t>can</a:t>
            </a:r>
            <a:r>
              <a:rPr dirty="0" spc="-30"/>
              <a:t> </a:t>
            </a:r>
            <a:r>
              <a:rPr dirty="0"/>
              <a:t>Garden</a:t>
            </a:r>
            <a:r>
              <a:rPr dirty="0" spc="-25"/>
              <a:t> </a:t>
            </a:r>
            <a:r>
              <a:rPr dirty="0"/>
              <a:t>Centers</a:t>
            </a:r>
            <a:r>
              <a:rPr dirty="0" spc="-35"/>
              <a:t> </a:t>
            </a:r>
            <a:r>
              <a:rPr dirty="0"/>
              <a:t>and</a:t>
            </a:r>
            <a:r>
              <a:rPr dirty="0" spc="-25"/>
              <a:t> </a:t>
            </a:r>
            <a:r>
              <a:rPr dirty="0"/>
              <a:t>Retail</a:t>
            </a:r>
            <a:r>
              <a:rPr dirty="0" spc="-30"/>
              <a:t> </a:t>
            </a:r>
            <a:r>
              <a:rPr dirty="0"/>
              <a:t>Nurseries</a:t>
            </a:r>
            <a:r>
              <a:rPr dirty="0" spc="-30"/>
              <a:t> </a:t>
            </a:r>
            <a:r>
              <a:rPr dirty="0" spc="-10"/>
              <a:t>help?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1807971"/>
            <a:ext cx="4827905" cy="413448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499745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Become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familiar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the </a:t>
            </a:r>
            <a:r>
              <a:rPr dirty="0" sz="2800">
                <a:latin typeface="Arial"/>
                <a:cs typeface="Arial"/>
              </a:rPr>
              <a:t>potential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invasives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your </a:t>
            </a:r>
            <a:r>
              <a:rPr dirty="0" sz="2800" spc="-10">
                <a:latin typeface="Arial"/>
                <a:cs typeface="Arial"/>
              </a:rPr>
              <a:t>area!</a:t>
            </a:r>
            <a:endParaRPr sz="2800">
              <a:latin typeface="Arial"/>
              <a:cs typeface="Arial"/>
            </a:endParaRPr>
          </a:p>
          <a:p>
            <a:pPr marL="241300" marR="125095" indent="-228600">
              <a:lnSpc>
                <a:spcPts val="3000"/>
              </a:lnSpc>
              <a:spcBef>
                <a:spcPts val="1295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Encourage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customers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not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to </a:t>
            </a:r>
            <a:r>
              <a:rPr dirty="0" sz="2800">
                <a:latin typeface="Arial"/>
                <a:cs typeface="Arial"/>
              </a:rPr>
              <a:t>plant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invasive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ornamental species.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0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Inspect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newly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arriving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plants.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935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Educate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your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community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Work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PlantRight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8497" y="1695676"/>
            <a:ext cx="5689678" cy="426725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59" y="292608"/>
              <a:ext cx="10603992" cy="90830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How</a:t>
            </a:r>
            <a:r>
              <a:rPr dirty="0" spc="-40"/>
              <a:t> </a:t>
            </a:r>
            <a:r>
              <a:rPr dirty="0"/>
              <a:t>can</a:t>
            </a:r>
            <a:r>
              <a:rPr dirty="0" spc="-30"/>
              <a:t> </a:t>
            </a:r>
            <a:r>
              <a:rPr dirty="0"/>
              <a:t>Garden</a:t>
            </a:r>
            <a:r>
              <a:rPr dirty="0" spc="-25"/>
              <a:t> </a:t>
            </a:r>
            <a:r>
              <a:rPr dirty="0"/>
              <a:t>Centers</a:t>
            </a:r>
            <a:r>
              <a:rPr dirty="0" spc="-35"/>
              <a:t> </a:t>
            </a:r>
            <a:r>
              <a:rPr dirty="0"/>
              <a:t>and</a:t>
            </a:r>
            <a:r>
              <a:rPr dirty="0" spc="-25"/>
              <a:t> </a:t>
            </a:r>
            <a:r>
              <a:rPr dirty="0"/>
              <a:t>Retail</a:t>
            </a:r>
            <a:r>
              <a:rPr dirty="0" spc="-30"/>
              <a:t> </a:t>
            </a:r>
            <a:r>
              <a:rPr dirty="0"/>
              <a:t>Nurseries</a:t>
            </a:r>
            <a:r>
              <a:rPr dirty="0" spc="-30"/>
              <a:t> </a:t>
            </a:r>
            <a:r>
              <a:rPr dirty="0" spc="-10"/>
              <a:t>help?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916938" y="1807971"/>
            <a:ext cx="5243830" cy="398208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241300" marR="441959" indent="-228600">
              <a:lnSpc>
                <a:spcPct val="90200"/>
              </a:lnSpc>
              <a:spcBef>
                <a:spcPts val="43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When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or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your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customers </a:t>
            </a:r>
            <a:r>
              <a:rPr dirty="0" sz="2800">
                <a:latin typeface="Arial"/>
                <a:cs typeface="Arial"/>
              </a:rPr>
              <a:t>find</a:t>
            </a:r>
            <a:r>
              <a:rPr dirty="0" sz="2800" spc="-3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pests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that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might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be </a:t>
            </a:r>
            <a:r>
              <a:rPr dirty="0" sz="2800" spc="-20">
                <a:latin typeface="Arial"/>
                <a:cs typeface="Arial"/>
              </a:rPr>
              <a:t>invasive—</a:t>
            </a:r>
            <a:r>
              <a:rPr dirty="0" sz="2800">
                <a:latin typeface="Arial"/>
                <a:cs typeface="Arial"/>
              </a:rPr>
              <a:t>consult</a:t>
            </a:r>
            <a:r>
              <a:rPr dirty="0" sz="2800" spc="-2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the</a:t>
            </a:r>
            <a:r>
              <a:rPr dirty="0" sz="2800" spc="-1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county </a:t>
            </a:r>
            <a:r>
              <a:rPr dirty="0" sz="2800">
                <a:latin typeface="Arial"/>
                <a:cs typeface="Arial"/>
              </a:rPr>
              <a:t>Agricultural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commissioner.</a:t>
            </a:r>
            <a:endParaRPr sz="2800">
              <a:latin typeface="Arial"/>
              <a:cs typeface="Arial"/>
            </a:endParaRPr>
          </a:p>
          <a:p>
            <a:pPr marL="241300" marR="62865" indent="-228600">
              <a:lnSpc>
                <a:spcPts val="3000"/>
              </a:lnSpc>
              <a:spcBef>
                <a:spcPts val="124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Don’t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bring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uncertified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plants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or </a:t>
            </a:r>
            <a:r>
              <a:rPr dirty="0" sz="2800">
                <a:latin typeface="Arial"/>
                <a:cs typeface="Arial"/>
              </a:rPr>
              <a:t>fresh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produce,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into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CA</a:t>
            </a:r>
            <a:r>
              <a:rPr dirty="0" sz="2800" spc="-1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or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from </a:t>
            </a:r>
            <a:r>
              <a:rPr dirty="0" sz="2800">
                <a:latin typeface="Arial"/>
                <a:cs typeface="Arial"/>
              </a:rPr>
              <a:t>quarantine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areas.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94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Buy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firewood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where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you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burn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it!</a:t>
            </a:r>
            <a:endParaRPr sz="2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Char char="•"/>
              <a:tabLst>
                <a:tab pos="240665" algn="l"/>
              </a:tabLst>
            </a:pPr>
            <a:r>
              <a:rPr dirty="0" sz="2800" spc="-60">
                <a:latin typeface="Arial"/>
                <a:cs typeface="Arial"/>
              </a:rPr>
              <a:t>Take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our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online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trainings!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8497" y="1695676"/>
            <a:ext cx="5689678" cy="426725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214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0589" y="1596644"/>
            <a:ext cx="3797935" cy="1586230"/>
          </a:xfrm>
          <a:prstGeom prst="rect"/>
        </p:spPr>
        <p:txBody>
          <a:bodyPr wrap="square" lIns="0" tIns="107950" rIns="0" bIns="0" rtlCol="0" vert="horz">
            <a:spAutoFit/>
          </a:bodyPr>
          <a:lstStyle/>
          <a:p>
            <a:pPr marL="12700" marR="5080">
              <a:lnSpc>
                <a:spcPts val="5810"/>
              </a:lnSpc>
              <a:spcBef>
                <a:spcPts val="850"/>
              </a:spcBef>
            </a:pPr>
            <a:r>
              <a:rPr dirty="0" sz="5400">
                <a:solidFill>
                  <a:srgbClr val="005A9E"/>
                </a:solidFill>
              </a:rPr>
              <a:t>Thank</a:t>
            </a:r>
            <a:r>
              <a:rPr dirty="0" sz="5400" spc="-30">
                <a:solidFill>
                  <a:srgbClr val="005A9E"/>
                </a:solidFill>
              </a:rPr>
              <a:t> </a:t>
            </a:r>
            <a:r>
              <a:rPr dirty="0" sz="5400" spc="-20">
                <a:solidFill>
                  <a:srgbClr val="005A9E"/>
                </a:solidFill>
              </a:rPr>
              <a:t>you! </a:t>
            </a:r>
            <a:r>
              <a:rPr dirty="0" sz="5400" spc="-10">
                <a:solidFill>
                  <a:srgbClr val="005A9E"/>
                </a:solidFill>
              </a:rPr>
              <a:t>Questions?</a:t>
            </a:r>
            <a:endParaRPr sz="540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7542" y="1110396"/>
            <a:ext cx="5000123" cy="188582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566439" y="1728723"/>
            <a:ext cx="317500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220">
                <a:solidFill>
                  <a:srgbClr val="FFFFFF"/>
                </a:solidFill>
                <a:latin typeface="Arial"/>
                <a:cs typeface="Arial"/>
              </a:rPr>
              <a:t>MacKenzie</a:t>
            </a:r>
            <a:r>
              <a:rPr dirty="0" sz="3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400" spc="-105">
                <a:solidFill>
                  <a:srgbClr val="FFFFFF"/>
                </a:solidFill>
                <a:latin typeface="Arial"/>
                <a:cs typeface="Arial"/>
              </a:rPr>
              <a:t>Patton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7542" y="3094137"/>
            <a:ext cx="5000123" cy="188582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503595" y="3237483"/>
            <a:ext cx="4580255" cy="214757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74930" marR="5080">
              <a:lnSpc>
                <a:spcPct val="91800"/>
              </a:lnSpc>
              <a:spcBef>
                <a:spcPts val="434"/>
              </a:spcBef>
            </a:pPr>
            <a:r>
              <a:rPr dirty="0" sz="3400" spc="-12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dirty="0" sz="3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4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400" spc="-25">
                <a:solidFill>
                  <a:srgbClr val="FFFFFF"/>
                </a:solidFill>
                <a:latin typeface="Arial"/>
                <a:cs typeface="Arial"/>
              </a:rPr>
              <a:t>California </a:t>
            </a:r>
            <a:r>
              <a:rPr dirty="0" sz="3400" spc="-145">
                <a:solidFill>
                  <a:srgbClr val="FFFFFF"/>
                </a:solidFill>
                <a:latin typeface="Arial"/>
                <a:cs typeface="Arial"/>
              </a:rPr>
              <a:t>Statewide</a:t>
            </a:r>
            <a:r>
              <a:rPr dirty="0" sz="3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400" spc="-114">
                <a:solidFill>
                  <a:srgbClr val="FFFFFF"/>
                </a:solidFill>
                <a:latin typeface="Arial"/>
                <a:cs typeface="Arial"/>
              </a:rPr>
              <a:t>Integrated</a:t>
            </a:r>
            <a:r>
              <a:rPr dirty="0" sz="3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400" spc="-280">
                <a:solidFill>
                  <a:srgbClr val="FFFFFF"/>
                </a:solidFill>
                <a:latin typeface="Arial"/>
                <a:cs typeface="Arial"/>
              </a:rPr>
              <a:t>Pest </a:t>
            </a:r>
            <a:r>
              <a:rPr dirty="0" sz="3400" spc="-15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dirty="0" sz="3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400" spc="-4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3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900"/>
              </a:spcBef>
              <a:buClr>
                <a:srgbClr val="000000"/>
              </a:buClr>
              <a:buChar char="•"/>
              <a:tabLst>
                <a:tab pos="240665" algn="l"/>
              </a:tabLst>
            </a:pPr>
            <a:r>
              <a:rPr dirty="0" u="heavy" sz="2700" spc="-6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5"/>
              </a:rPr>
              <a:t>mfpatton@ucanr.edu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6062472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Why</a:t>
            </a:r>
            <a:r>
              <a:rPr dirty="0" sz="3500" spc="-50"/>
              <a:t> </a:t>
            </a:r>
            <a:r>
              <a:rPr dirty="0" sz="3500"/>
              <a:t>do</a:t>
            </a:r>
            <a:r>
              <a:rPr dirty="0" sz="3500" spc="-55"/>
              <a:t> </a:t>
            </a:r>
            <a:r>
              <a:rPr dirty="0" sz="3500"/>
              <a:t>Invasives</a:t>
            </a:r>
            <a:r>
              <a:rPr dirty="0" sz="3500" spc="-50"/>
              <a:t> </a:t>
            </a:r>
            <a:r>
              <a:rPr dirty="0" sz="3500" spc="-10"/>
              <a:t>Matter?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5409275" y="1773596"/>
            <a:ext cx="5816600" cy="313118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70"/>
              </a:spcBef>
              <a:buChar char="•"/>
              <a:tabLst>
                <a:tab pos="240665" algn="l"/>
              </a:tabLst>
            </a:pPr>
            <a:r>
              <a:rPr dirty="0" sz="2800">
                <a:latin typeface="Arial"/>
                <a:cs typeface="Arial"/>
              </a:rPr>
              <a:t>Threat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to:</a:t>
            </a:r>
            <a:endParaRPr sz="28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29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Economic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consequences*</a:t>
            </a:r>
            <a:endParaRPr sz="24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15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Agricultural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crops</a:t>
            </a:r>
            <a:endParaRPr sz="24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40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Horticultural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landscapes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Gardens</a:t>
            </a:r>
            <a:endParaRPr sz="24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120"/>
              </a:spcBef>
              <a:buChar char="•"/>
              <a:tabLst>
                <a:tab pos="697230" algn="l"/>
              </a:tabLst>
            </a:pPr>
            <a:r>
              <a:rPr dirty="0" sz="2400" spc="-10">
                <a:latin typeface="Arial"/>
                <a:cs typeface="Arial"/>
              </a:rPr>
              <a:t>Environment</a:t>
            </a:r>
            <a:endParaRPr sz="2400">
              <a:latin typeface="Arial"/>
              <a:cs typeface="Arial"/>
            </a:endParaRPr>
          </a:p>
          <a:p>
            <a:pPr lvl="2" marL="1155065" indent="-227965">
              <a:lnSpc>
                <a:spcPct val="100000"/>
              </a:lnSpc>
              <a:spcBef>
                <a:spcPts val="305"/>
              </a:spcBef>
              <a:buChar char="•"/>
              <a:tabLst>
                <a:tab pos="1155065" algn="l"/>
              </a:tabLst>
            </a:pPr>
            <a:r>
              <a:rPr dirty="0" sz="2000">
                <a:latin typeface="Arial"/>
                <a:cs typeface="Arial"/>
              </a:rPr>
              <a:t>Native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ecosystems</a:t>
            </a:r>
            <a:endParaRPr sz="2000">
              <a:latin typeface="Arial"/>
              <a:cs typeface="Arial"/>
            </a:endParaRPr>
          </a:p>
          <a:p>
            <a:pPr lvl="2" marL="1155065" indent="-227965">
              <a:lnSpc>
                <a:spcPct val="100000"/>
              </a:lnSpc>
              <a:spcBef>
                <a:spcPts val="315"/>
              </a:spcBef>
              <a:buChar char="•"/>
              <a:tabLst>
                <a:tab pos="1155065" algn="l"/>
              </a:tabLst>
            </a:pPr>
            <a:r>
              <a:rPr dirty="0" sz="2000">
                <a:latin typeface="Arial"/>
                <a:cs typeface="Arial"/>
              </a:rPr>
              <a:t>More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pesticides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required</a:t>
            </a:r>
            <a:endParaRPr sz="2000">
              <a:latin typeface="Arial"/>
              <a:cs typeface="Arial"/>
            </a:endParaRPr>
          </a:p>
          <a:p>
            <a:pPr lvl="1" marL="697230" indent="-227329">
              <a:lnSpc>
                <a:spcPct val="100000"/>
              </a:lnSpc>
              <a:spcBef>
                <a:spcPts val="200"/>
              </a:spcBef>
              <a:buChar char="•"/>
              <a:tabLst>
                <a:tab pos="697230" algn="l"/>
              </a:tabLst>
            </a:pPr>
            <a:r>
              <a:rPr dirty="0" sz="2400">
                <a:latin typeface="Arial"/>
                <a:cs typeface="Arial"/>
              </a:rPr>
              <a:t>Human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animal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health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(some)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6033" y="1494336"/>
            <a:ext cx="5318125" cy="5180330"/>
            <a:chOff x="46033" y="1494336"/>
            <a:chExt cx="5318125" cy="518033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33" y="1545278"/>
              <a:ext cx="5216234" cy="237461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1433" y="1519736"/>
              <a:ext cx="5267325" cy="2425700"/>
            </a:xfrm>
            <a:custGeom>
              <a:avLst/>
              <a:gdLst/>
              <a:ahLst/>
              <a:cxnLst/>
              <a:rect l="l" t="t" r="r" b="b"/>
              <a:pathLst>
                <a:path w="5267325" h="2425700">
                  <a:moveTo>
                    <a:pt x="0" y="2425553"/>
                  </a:moveTo>
                  <a:lnTo>
                    <a:pt x="5267034" y="2425553"/>
                  </a:lnTo>
                  <a:lnTo>
                    <a:pt x="5267034" y="0"/>
                  </a:lnTo>
                  <a:lnTo>
                    <a:pt x="0" y="0"/>
                  </a:lnTo>
                  <a:lnTo>
                    <a:pt x="0" y="2425553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404" y="3875808"/>
              <a:ext cx="5198661" cy="274796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8901" y="3850409"/>
              <a:ext cx="5250180" cy="2799080"/>
            </a:xfrm>
            <a:custGeom>
              <a:avLst/>
              <a:gdLst/>
              <a:ahLst/>
              <a:cxnLst/>
              <a:rect l="l" t="t" r="r" b="b"/>
              <a:pathLst>
                <a:path w="5250180" h="2799079">
                  <a:moveTo>
                    <a:pt x="0" y="0"/>
                  </a:moveTo>
                  <a:lnTo>
                    <a:pt x="5249566" y="0"/>
                  </a:lnTo>
                  <a:lnTo>
                    <a:pt x="5249566" y="2798764"/>
                  </a:lnTo>
                  <a:lnTo>
                    <a:pt x="0" y="2798764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78739" y="1566164"/>
            <a:ext cx="2366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333333"/>
                </a:solidFill>
                <a:latin typeface="Arial"/>
                <a:cs typeface="Arial"/>
              </a:rPr>
              <a:t>(*Zenni,</a:t>
            </a:r>
            <a:r>
              <a:rPr dirty="0" sz="1800" spc="-1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155">
                <a:solidFill>
                  <a:srgbClr val="333333"/>
                </a:solidFill>
                <a:latin typeface="Arial"/>
                <a:cs typeface="Arial"/>
              </a:rPr>
              <a:t>R.D.</a:t>
            </a:r>
            <a:r>
              <a:rPr dirty="0" sz="1800" spc="-1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Arial"/>
                <a:cs typeface="Arial"/>
              </a:rPr>
              <a:t>et</a:t>
            </a:r>
            <a:r>
              <a:rPr dirty="0" sz="1800" spc="-10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333333"/>
                </a:solidFill>
                <a:latin typeface="Arial"/>
                <a:cs typeface="Arial"/>
              </a:rPr>
              <a:t>al.</a:t>
            </a:r>
            <a:r>
              <a:rPr dirty="0" sz="1800" spc="-1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333333"/>
                </a:solidFill>
                <a:latin typeface="Arial"/>
                <a:cs typeface="Arial"/>
              </a:rPr>
              <a:t>2021).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10762488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What</a:t>
            </a:r>
            <a:r>
              <a:rPr dirty="0" sz="3500" spc="-60"/>
              <a:t> </a:t>
            </a:r>
            <a:r>
              <a:rPr dirty="0" sz="3500"/>
              <a:t>may</a:t>
            </a:r>
            <a:r>
              <a:rPr dirty="0" sz="3500" spc="-50"/>
              <a:t> </a:t>
            </a:r>
            <a:r>
              <a:rPr dirty="0" sz="3500"/>
              <a:t>happen</a:t>
            </a:r>
            <a:r>
              <a:rPr dirty="0" sz="3500" spc="-50"/>
              <a:t> </a:t>
            </a:r>
            <a:r>
              <a:rPr dirty="0" sz="3500"/>
              <a:t>when</a:t>
            </a:r>
            <a:r>
              <a:rPr dirty="0" sz="3500" spc="-55"/>
              <a:t> </a:t>
            </a:r>
            <a:r>
              <a:rPr dirty="0" sz="3500"/>
              <a:t>a</a:t>
            </a:r>
            <a:r>
              <a:rPr dirty="0" sz="3500" spc="-45"/>
              <a:t> </a:t>
            </a:r>
            <a:r>
              <a:rPr dirty="0" sz="3500"/>
              <a:t>new</a:t>
            </a:r>
            <a:r>
              <a:rPr dirty="0" sz="3500" spc="-50"/>
              <a:t> </a:t>
            </a:r>
            <a:r>
              <a:rPr dirty="0" sz="3500"/>
              <a:t>invasive</a:t>
            </a:r>
            <a:r>
              <a:rPr dirty="0" sz="3500" spc="-45"/>
              <a:t> </a:t>
            </a:r>
            <a:r>
              <a:rPr dirty="0" sz="3500" spc="-10"/>
              <a:t>arrives?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763473" y="1666022"/>
            <a:ext cx="4102735" cy="364426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dirty="0" sz="3200" spc="-70">
                <a:latin typeface="Arial"/>
                <a:cs typeface="Arial"/>
              </a:rPr>
              <a:t>CDFA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Evaluation</a:t>
            </a:r>
            <a:endParaRPr sz="32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880"/>
              </a:spcBef>
              <a:buChar char="•"/>
              <a:tabLst>
                <a:tab pos="697865" algn="l"/>
              </a:tabLst>
            </a:pPr>
            <a:r>
              <a:rPr dirty="0" sz="2800" spc="-10">
                <a:latin typeface="Arial"/>
                <a:cs typeface="Arial"/>
              </a:rPr>
              <a:t>Grad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-</a:t>
            </a:r>
            <a:r>
              <a:rPr dirty="0" sz="2800" spc="-15">
                <a:latin typeface="Arial"/>
                <a:cs typeface="Arial"/>
              </a:rPr>
              <a:t> </a:t>
            </a:r>
            <a:r>
              <a:rPr dirty="0" sz="2800" spc="-50">
                <a:latin typeface="Arial"/>
                <a:cs typeface="Arial"/>
              </a:rPr>
              <a:t>D</a:t>
            </a:r>
            <a:endParaRPr sz="28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935"/>
              </a:spcBef>
              <a:buChar char="•"/>
              <a:tabLst>
                <a:tab pos="697865" algn="l"/>
              </a:tabLst>
            </a:pPr>
            <a:r>
              <a:rPr dirty="0" sz="2800">
                <a:latin typeface="Arial"/>
                <a:cs typeface="Arial"/>
              </a:rPr>
              <a:t>Based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  <a:p>
            <a:pPr lvl="2" marL="1154430" indent="-227329">
              <a:lnSpc>
                <a:spcPct val="100000"/>
              </a:lnSpc>
              <a:spcBef>
                <a:spcPts val="930"/>
              </a:spcBef>
              <a:buChar char="•"/>
              <a:tabLst>
                <a:tab pos="1154430" algn="l"/>
              </a:tabLst>
            </a:pPr>
            <a:r>
              <a:rPr dirty="0" sz="2400">
                <a:latin typeface="Arial"/>
                <a:cs typeface="Arial"/>
              </a:rPr>
              <a:t>Biology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Organism</a:t>
            </a:r>
            <a:endParaRPr sz="2400">
              <a:latin typeface="Arial"/>
              <a:cs typeface="Arial"/>
            </a:endParaRPr>
          </a:p>
          <a:p>
            <a:pPr lvl="2" marL="1154430" indent="-227329">
              <a:lnSpc>
                <a:spcPct val="100000"/>
              </a:lnSpc>
              <a:spcBef>
                <a:spcPts val="815"/>
              </a:spcBef>
              <a:buChar char="•"/>
              <a:tabLst>
                <a:tab pos="1154430" algn="l"/>
              </a:tabLst>
            </a:pPr>
            <a:r>
              <a:rPr dirty="0" sz="2400">
                <a:latin typeface="Arial"/>
                <a:cs typeface="Arial"/>
              </a:rPr>
              <a:t>Environmental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impact</a:t>
            </a:r>
            <a:endParaRPr sz="2400">
              <a:latin typeface="Arial"/>
              <a:cs typeface="Arial"/>
            </a:endParaRPr>
          </a:p>
          <a:p>
            <a:pPr lvl="2" marL="1154430" indent="-227329">
              <a:lnSpc>
                <a:spcPct val="100000"/>
              </a:lnSpc>
              <a:spcBef>
                <a:spcPts val="935"/>
              </a:spcBef>
              <a:buChar char="•"/>
              <a:tabLst>
                <a:tab pos="1154430" algn="l"/>
              </a:tabLst>
            </a:pPr>
            <a:r>
              <a:rPr dirty="0" sz="2400">
                <a:latin typeface="Arial"/>
                <a:cs typeface="Arial"/>
              </a:rPr>
              <a:t>Economic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impact</a:t>
            </a:r>
            <a:endParaRPr sz="2400">
              <a:latin typeface="Arial"/>
              <a:cs typeface="Arial"/>
            </a:endParaRPr>
          </a:p>
          <a:p>
            <a:pPr lvl="2" marL="1154430" indent="-227329">
              <a:lnSpc>
                <a:spcPct val="100000"/>
              </a:lnSpc>
              <a:spcBef>
                <a:spcPts val="910"/>
              </a:spcBef>
              <a:buChar char="•"/>
              <a:tabLst>
                <a:tab pos="1154430" algn="l"/>
              </a:tabLst>
            </a:pPr>
            <a:r>
              <a:rPr dirty="0" sz="2400">
                <a:latin typeface="Arial"/>
                <a:cs typeface="Arial"/>
              </a:rPr>
              <a:t>Horticultural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impact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745479" y="1661160"/>
            <a:ext cx="5971540" cy="5123815"/>
            <a:chOff x="5745479" y="1661160"/>
            <a:chExt cx="5971540" cy="512381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5479" y="1661160"/>
              <a:ext cx="5632704" cy="285597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0316" y="1697287"/>
              <a:ext cx="5508040" cy="273033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775553" y="1692525"/>
              <a:ext cx="5518150" cy="2740025"/>
            </a:xfrm>
            <a:custGeom>
              <a:avLst/>
              <a:gdLst/>
              <a:ahLst/>
              <a:cxnLst/>
              <a:rect l="l" t="t" r="r" b="b"/>
              <a:pathLst>
                <a:path w="5518150" h="2740025">
                  <a:moveTo>
                    <a:pt x="0" y="0"/>
                  </a:moveTo>
                  <a:lnTo>
                    <a:pt x="5517566" y="0"/>
                  </a:lnTo>
                  <a:lnTo>
                    <a:pt x="5517566" y="2739859"/>
                  </a:lnTo>
                  <a:lnTo>
                    <a:pt x="0" y="273985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2511" y="3965447"/>
              <a:ext cx="5333999" cy="28194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6842" y="3998912"/>
              <a:ext cx="5211805" cy="2696021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412080" y="3994150"/>
              <a:ext cx="5221605" cy="2705735"/>
            </a:xfrm>
            <a:custGeom>
              <a:avLst/>
              <a:gdLst/>
              <a:ahLst/>
              <a:cxnLst/>
              <a:rect l="l" t="t" r="r" b="b"/>
              <a:pathLst>
                <a:path w="5221605" h="2705734">
                  <a:moveTo>
                    <a:pt x="0" y="0"/>
                  </a:moveTo>
                  <a:lnTo>
                    <a:pt x="5221331" y="0"/>
                  </a:lnTo>
                  <a:lnTo>
                    <a:pt x="5221331" y="2705547"/>
                  </a:lnTo>
                  <a:lnTo>
                    <a:pt x="0" y="270554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10762488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What</a:t>
            </a:r>
            <a:r>
              <a:rPr dirty="0" sz="3500" spc="-60"/>
              <a:t> </a:t>
            </a:r>
            <a:r>
              <a:rPr dirty="0" sz="3500"/>
              <a:t>may</a:t>
            </a:r>
            <a:r>
              <a:rPr dirty="0" sz="3500" spc="-50"/>
              <a:t> </a:t>
            </a:r>
            <a:r>
              <a:rPr dirty="0" sz="3500"/>
              <a:t>happen</a:t>
            </a:r>
            <a:r>
              <a:rPr dirty="0" sz="3500" spc="-50"/>
              <a:t> </a:t>
            </a:r>
            <a:r>
              <a:rPr dirty="0" sz="3500"/>
              <a:t>when</a:t>
            </a:r>
            <a:r>
              <a:rPr dirty="0" sz="3500" spc="-55"/>
              <a:t> </a:t>
            </a:r>
            <a:r>
              <a:rPr dirty="0" sz="3500"/>
              <a:t>a</a:t>
            </a:r>
            <a:r>
              <a:rPr dirty="0" sz="3500" spc="-45"/>
              <a:t> </a:t>
            </a:r>
            <a:r>
              <a:rPr dirty="0" sz="3500"/>
              <a:t>new</a:t>
            </a:r>
            <a:r>
              <a:rPr dirty="0" sz="3500" spc="-50"/>
              <a:t> </a:t>
            </a:r>
            <a:r>
              <a:rPr dirty="0" sz="3500"/>
              <a:t>invasive</a:t>
            </a:r>
            <a:r>
              <a:rPr dirty="0" sz="3500" spc="-45"/>
              <a:t> </a:t>
            </a:r>
            <a:r>
              <a:rPr dirty="0" sz="3500" spc="-10"/>
              <a:t>arrives?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982381" y="1699260"/>
            <a:ext cx="4223385" cy="3640454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60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Invaded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areas</a:t>
            </a:r>
            <a:r>
              <a:rPr dirty="0" sz="2600" spc="-7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quarantined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Eradication</a:t>
            </a:r>
            <a:r>
              <a:rPr dirty="0" sz="2600" spc="-13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efforts</a:t>
            </a:r>
            <a:endParaRPr sz="2600">
              <a:latin typeface="Arial"/>
              <a:cs typeface="Arial"/>
            </a:endParaRPr>
          </a:p>
          <a:p>
            <a:pPr marL="241300" marR="73660" indent="-228600">
              <a:lnSpc>
                <a:spcPct val="89600"/>
              </a:lnSpc>
              <a:spcBef>
                <a:spcPts val="121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Infested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plants</a:t>
            </a:r>
            <a:r>
              <a:rPr dirty="0" sz="2600" spc="-6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and</a:t>
            </a:r>
            <a:r>
              <a:rPr dirty="0" sz="2600" spc="-6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nearby </a:t>
            </a:r>
            <a:r>
              <a:rPr dirty="0" sz="2600">
                <a:latin typeface="Arial"/>
                <a:cs typeface="Arial"/>
              </a:rPr>
              <a:t>areas</a:t>
            </a:r>
            <a:r>
              <a:rPr dirty="0" sz="2600" spc="-5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may</a:t>
            </a:r>
            <a:r>
              <a:rPr dirty="0" sz="2600" spc="-4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be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removed</a:t>
            </a:r>
            <a:r>
              <a:rPr dirty="0" sz="2600" spc="-4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or </a:t>
            </a:r>
            <a:r>
              <a:rPr dirty="0" sz="2600" spc="-10">
                <a:latin typeface="Arial"/>
                <a:cs typeface="Arial"/>
              </a:rPr>
              <a:t>treated</a:t>
            </a:r>
            <a:endParaRPr sz="2600">
              <a:latin typeface="Arial"/>
              <a:cs typeface="Arial"/>
            </a:endParaRPr>
          </a:p>
          <a:p>
            <a:pPr marL="241300" marR="5080" indent="-228600">
              <a:lnSpc>
                <a:spcPts val="2810"/>
              </a:lnSpc>
              <a:spcBef>
                <a:spcPts val="1335"/>
              </a:spcBef>
              <a:buChar char="•"/>
              <a:tabLst>
                <a:tab pos="241300" algn="l"/>
              </a:tabLst>
            </a:pPr>
            <a:r>
              <a:rPr dirty="0" sz="2600">
                <a:latin typeface="Arial"/>
                <a:cs typeface="Arial"/>
              </a:rPr>
              <a:t>Special</a:t>
            </a:r>
            <a:r>
              <a:rPr dirty="0" sz="2600" spc="-7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shipping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permits</a:t>
            </a:r>
            <a:r>
              <a:rPr dirty="0" sz="2600" spc="-75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or </a:t>
            </a:r>
            <a:r>
              <a:rPr dirty="0" sz="2600" spc="-10">
                <a:latin typeface="Arial"/>
                <a:cs typeface="Arial"/>
              </a:rPr>
              <a:t>restrictions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19"/>
              </a:spcBef>
              <a:buChar char="•"/>
              <a:tabLst>
                <a:tab pos="241300" algn="l"/>
              </a:tabLst>
            </a:pPr>
            <a:r>
              <a:rPr dirty="0" sz="2600" spc="-35">
                <a:latin typeface="Arial"/>
                <a:cs typeface="Arial"/>
              </a:rPr>
              <a:t>Tagging</a:t>
            </a:r>
            <a:r>
              <a:rPr dirty="0" sz="2600" spc="-114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inspected</a:t>
            </a:r>
            <a:r>
              <a:rPr dirty="0" sz="2600" spc="-114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plants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6093652" y="1497012"/>
            <a:ext cx="5799455" cy="4403725"/>
            <a:chOff x="6093652" y="1497012"/>
            <a:chExt cx="5799455" cy="440372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3652" y="1525587"/>
              <a:ext cx="3857625" cy="434657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9601" y="1525587"/>
              <a:ext cx="2684514" cy="4346575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9165314" y="1511300"/>
              <a:ext cx="2713355" cy="4375150"/>
            </a:xfrm>
            <a:custGeom>
              <a:avLst/>
              <a:gdLst/>
              <a:ahLst/>
              <a:cxnLst/>
              <a:rect l="l" t="t" r="r" b="b"/>
              <a:pathLst>
                <a:path w="2713354" h="4375150">
                  <a:moveTo>
                    <a:pt x="0" y="0"/>
                  </a:moveTo>
                  <a:lnTo>
                    <a:pt x="2713090" y="0"/>
                  </a:lnTo>
                  <a:lnTo>
                    <a:pt x="2713090" y="4375150"/>
                  </a:lnTo>
                  <a:lnTo>
                    <a:pt x="0" y="437515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1598295"/>
            <a:chOff x="0" y="0"/>
            <a:chExt cx="12192000" cy="159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5982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56031"/>
              <a:ext cx="9104376" cy="10027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Examples</a:t>
            </a:r>
            <a:r>
              <a:rPr dirty="0" sz="3500" spc="-65"/>
              <a:t> </a:t>
            </a:r>
            <a:r>
              <a:rPr dirty="0" sz="3500"/>
              <a:t>of</a:t>
            </a:r>
            <a:r>
              <a:rPr dirty="0" sz="3500" spc="-70"/>
              <a:t> </a:t>
            </a:r>
            <a:r>
              <a:rPr dirty="0" sz="3500"/>
              <a:t>Invasives</a:t>
            </a:r>
            <a:r>
              <a:rPr dirty="0" sz="3500" spc="-60"/>
              <a:t> </a:t>
            </a:r>
            <a:r>
              <a:rPr dirty="0" sz="3500"/>
              <a:t>of</a:t>
            </a:r>
            <a:r>
              <a:rPr dirty="0" sz="3500" spc="-75"/>
              <a:t> </a:t>
            </a:r>
            <a:r>
              <a:rPr dirty="0" sz="3500"/>
              <a:t>Concern</a:t>
            </a:r>
            <a:r>
              <a:rPr dirty="0" sz="3500" spc="-65"/>
              <a:t> </a:t>
            </a:r>
            <a:r>
              <a:rPr dirty="0" sz="3500"/>
              <a:t>in</a:t>
            </a:r>
            <a:r>
              <a:rPr dirty="0" sz="3500" spc="-65"/>
              <a:t> </a:t>
            </a:r>
            <a:r>
              <a:rPr dirty="0" sz="3500" spc="-25"/>
              <a:t>CA</a:t>
            </a:r>
            <a:endParaRPr sz="3500"/>
          </a:p>
        </p:txBody>
      </p:sp>
      <p:sp>
        <p:nvSpPr>
          <p:cNvPr id="6" name="object 6" descr=""/>
          <p:cNvSpPr/>
          <p:nvPr/>
        </p:nvSpPr>
        <p:spPr>
          <a:xfrm>
            <a:off x="283163" y="1502371"/>
            <a:ext cx="4134485" cy="2862580"/>
          </a:xfrm>
          <a:custGeom>
            <a:avLst/>
            <a:gdLst/>
            <a:ahLst/>
            <a:cxnLst/>
            <a:rect l="l" t="t" r="r" b="b"/>
            <a:pathLst>
              <a:path w="4134485" h="2862579">
                <a:moveTo>
                  <a:pt x="4134464" y="0"/>
                </a:moveTo>
                <a:lnTo>
                  <a:pt x="0" y="0"/>
                </a:lnTo>
                <a:lnTo>
                  <a:pt x="0" y="2862322"/>
                </a:lnTo>
                <a:lnTo>
                  <a:pt x="4134464" y="2862322"/>
                </a:lnTo>
                <a:lnTo>
                  <a:pt x="4134464" y="0"/>
                </a:lnTo>
                <a:close/>
              </a:path>
            </a:pathLst>
          </a:custGeom>
          <a:solidFill>
            <a:srgbClr val="3857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361903" y="1522476"/>
            <a:ext cx="3945254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2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6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65">
                <a:solidFill>
                  <a:srgbClr val="FFFFFF"/>
                </a:solidFill>
                <a:latin typeface="Arial"/>
                <a:cs typeface="Arial"/>
              </a:rPr>
              <a:t>CROPS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Asian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citrus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psyllid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4">
                <a:solidFill>
                  <a:srgbClr val="FFFFFF"/>
                </a:solidFill>
                <a:latin typeface="Arial"/>
                <a:cs typeface="Arial"/>
              </a:rPr>
              <a:t>HLB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disease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Bagrada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bug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marmorated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stink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bug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European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grapevine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moth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Glassy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winged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sharpshooter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61903" y="3351276"/>
            <a:ext cx="28187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Spotted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wing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drosophila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61903" y="3656076"/>
            <a:ext cx="272732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Vine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mealybug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exotic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fruit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flies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458636" y="1502371"/>
            <a:ext cx="8368030" cy="4504055"/>
            <a:chOff x="3458636" y="1502371"/>
            <a:chExt cx="8368030" cy="4504055"/>
          </a:xfrm>
        </p:grpSpPr>
        <p:sp>
          <p:nvSpPr>
            <p:cNvPr id="11" name="object 11" descr=""/>
            <p:cNvSpPr/>
            <p:nvPr/>
          </p:nvSpPr>
          <p:spPr>
            <a:xfrm>
              <a:off x="7371511" y="1502371"/>
              <a:ext cx="4455160" cy="2524125"/>
            </a:xfrm>
            <a:custGeom>
              <a:avLst/>
              <a:gdLst/>
              <a:ahLst/>
              <a:cxnLst/>
              <a:rect l="l" t="t" r="r" b="b"/>
              <a:pathLst>
                <a:path w="4455159" h="2524125">
                  <a:moveTo>
                    <a:pt x="4455064" y="0"/>
                  </a:moveTo>
                  <a:lnTo>
                    <a:pt x="0" y="0"/>
                  </a:lnTo>
                  <a:lnTo>
                    <a:pt x="0" y="2523768"/>
                  </a:lnTo>
                  <a:lnTo>
                    <a:pt x="4455064" y="2523768"/>
                  </a:lnTo>
                  <a:lnTo>
                    <a:pt x="4455064" y="0"/>
                  </a:lnTo>
                  <a:close/>
                </a:path>
              </a:pathLst>
            </a:custGeom>
            <a:solidFill>
              <a:srgbClr val="843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458636" y="3482304"/>
              <a:ext cx="3612515" cy="2524125"/>
            </a:xfrm>
            <a:custGeom>
              <a:avLst/>
              <a:gdLst/>
              <a:ahLst/>
              <a:cxnLst/>
              <a:rect l="l" t="t" r="r" b="b"/>
              <a:pathLst>
                <a:path w="3612515" h="2524125">
                  <a:moveTo>
                    <a:pt x="3612337" y="0"/>
                  </a:moveTo>
                  <a:lnTo>
                    <a:pt x="0" y="0"/>
                  </a:lnTo>
                  <a:lnTo>
                    <a:pt x="0" y="2523767"/>
                  </a:lnTo>
                  <a:lnTo>
                    <a:pt x="3612337" y="2523767"/>
                  </a:lnTo>
                  <a:lnTo>
                    <a:pt x="3612337" y="0"/>
                  </a:lnTo>
                  <a:close/>
                </a:path>
              </a:pathLst>
            </a:custGeom>
            <a:solidFill>
              <a:srgbClr val="7F6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72426" y="4637745"/>
            <a:ext cx="2832735" cy="1569720"/>
          </a:xfrm>
          <a:prstGeom prst="rect">
            <a:avLst/>
          </a:prstGeom>
          <a:solidFill>
            <a:srgbClr val="800000"/>
          </a:solidFill>
        </p:spPr>
        <p:txBody>
          <a:bodyPr wrap="square" lIns="0" tIns="3365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dirty="0" sz="2000" spc="-29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0">
                <a:solidFill>
                  <a:srgbClr val="FFFFFF"/>
                </a:solidFill>
                <a:latin typeface="Arial"/>
                <a:cs typeface="Arial"/>
              </a:rPr>
              <a:t>CONCERNS*</a:t>
            </a:r>
            <a:endParaRPr sz="20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Char char="•"/>
              <a:tabLst>
                <a:tab pos="376555" algn="l"/>
              </a:tabLst>
            </a:pP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Africanized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bee</a:t>
            </a:r>
            <a:endParaRPr sz="20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Char char="•"/>
              <a:tabLst>
                <a:tab pos="376555" algn="l"/>
              </a:tabLst>
            </a:pP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widow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spider</a:t>
            </a:r>
            <a:endParaRPr sz="2000">
              <a:latin typeface="Arial"/>
              <a:cs typeface="Arial"/>
            </a:endParaRPr>
          </a:p>
          <a:p>
            <a:pPr marL="376555" indent="-285750">
              <a:lnSpc>
                <a:spcPts val="2395"/>
              </a:lnSpc>
              <a:buChar char="•"/>
              <a:tabLst>
                <a:tab pos="376555" algn="l"/>
              </a:tabLst>
            </a:pPr>
            <a:r>
              <a:rPr dirty="0" sz="2000" spc="-21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imported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ant</a:t>
            </a:r>
            <a:endParaRPr sz="2000">
              <a:latin typeface="Arial"/>
              <a:cs typeface="Arial"/>
            </a:endParaRPr>
          </a:p>
          <a:p>
            <a:pPr marL="274955">
              <a:lnSpc>
                <a:spcPts val="1914"/>
              </a:lnSpc>
            </a:pP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*so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far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S.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29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537376" y="3503676"/>
            <a:ext cx="338327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INVASIVE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40">
                <a:solidFill>
                  <a:srgbClr val="FFFFFF"/>
                </a:solidFill>
                <a:latin typeface="Arial"/>
                <a:cs typeface="Arial"/>
              </a:rPr>
              <a:t>ORNAMENTAL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SPECIES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537376" y="3808476"/>
            <a:ext cx="11036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Brooms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537376" y="4113276"/>
            <a:ext cx="25133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Mexican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feathergrass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537376" y="4418076"/>
            <a:ext cx="2407285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Pampas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grass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periwinkle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garden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plants</a:t>
            </a:r>
            <a:endParaRPr sz="20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131171" y="5453353"/>
            <a:ext cx="4935855" cy="7080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91440" marR="99060">
              <a:lnSpc>
                <a:spcPct val="100000"/>
              </a:lnSpc>
              <a:spcBef>
                <a:spcPts val="250"/>
              </a:spcBef>
            </a:pPr>
            <a:r>
              <a:rPr dirty="0" sz="2000" spc="-204" b="1">
                <a:latin typeface="Arial"/>
                <a:cs typeface="Arial"/>
              </a:rPr>
              <a:t>This</a:t>
            </a:r>
            <a:r>
              <a:rPr dirty="0" sz="2000" spc="-75" b="1">
                <a:latin typeface="Arial"/>
                <a:cs typeface="Arial"/>
              </a:rPr>
              <a:t> </a:t>
            </a:r>
            <a:r>
              <a:rPr dirty="0" sz="2000" spc="-200" b="1">
                <a:latin typeface="Arial"/>
                <a:cs typeface="Arial"/>
              </a:rPr>
              <a:t>is</a:t>
            </a:r>
            <a:r>
              <a:rPr dirty="0" sz="2000" spc="-75" b="1">
                <a:latin typeface="Arial"/>
                <a:cs typeface="Arial"/>
              </a:rPr>
              <a:t> </a:t>
            </a:r>
            <a:r>
              <a:rPr dirty="0" sz="2000" spc="-145" b="1">
                <a:latin typeface="Arial"/>
                <a:cs typeface="Arial"/>
              </a:rPr>
              <a:t>only</a:t>
            </a:r>
            <a:r>
              <a:rPr dirty="0" sz="2000" spc="-75" b="1">
                <a:latin typeface="Arial"/>
                <a:cs typeface="Arial"/>
              </a:rPr>
              <a:t> </a:t>
            </a:r>
            <a:r>
              <a:rPr dirty="0" sz="2000" spc="-140" b="1">
                <a:latin typeface="Arial"/>
                <a:cs typeface="Arial"/>
              </a:rPr>
              <a:t>a</a:t>
            </a:r>
            <a:r>
              <a:rPr dirty="0" sz="2000" spc="-80" b="1">
                <a:latin typeface="Arial"/>
                <a:cs typeface="Arial"/>
              </a:rPr>
              <a:t> </a:t>
            </a:r>
            <a:r>
              <a:rPr dirty="0" sz="2000" spc="-90" b="1">
                <a:latin typeface="Arial"/>
                <a:cs typeface="Arial"/>
              </a:rPr>
              <a:t>partial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140" b="1">
                <a:latin typeface="Arial"/>
                <a:cs typeface="Arial"/>
              </a:rPr>
              <a:t>list—</a:t>
            </a:r>
            <a:r>
              <a:rPr dirty="0" sz="2000" spc="-100" b="1">
                <a:latin typeface="Arial"/>
                <a:cs typeface="Arial"/>
              </a:rPr>
              <a:t>there</a:t>
            </a:r>
            <a:r>
              <a:rPr dirty="0" sz="2000" spc="-65" b="1">
                <a:latin typeface="Arial"/>
                <a:cs typeface="Arial"/>
              </a:rPr>
              <a:t> </a:t>
            </a:r>
            <a:r>
              <a:rPr dirty="0" sz="2000" spc="-120" b="1">
                <a:latin typeface="Arial"/>
                <a:cs typeface="Arial"/>
              </a:rPr>
              <a:t>are</a:t>
            </a:r>
            <a:r>
              <a:rPr dirty="0" sz="2000" spc="-7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many </a:t>
            </a:r>
            <a:r>
              <a:rPr dirty="0" sz="2000" spc="-140" b="1">
                <a:latin typeface="Arial"/>
                <a:cs typeface="Arial"/>
              </a:rPr>
              <a:t>others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125" b="1">
                <a:latin typeface="Arial"/>
                <a:cs typeface="Arial"/>
              </a:rPr>
              <a:t>already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125" b="1">
                <a:latin typeface="Arial"/>
                <a:cs typeface="Arial"/>
              </a:rPr>
              <a:t>here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120" b="1">
                <a:latin typeface="Arial"/>
                <a:cs typeface="Arial"/>
              </a:rPr>
              <a:t>or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120" b="1">
                <a:latin typeface="Arial"/>
                <a:cs typeface="Arial"/>
              </a:rPr>
              <a:t>threatening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90" b="1">
                <a:latin typeface="Arial"/>
                <a:cs typeface="Arial"/>
              </a:rPr>
              <a:t>to</a:t>
            </a:r>
            <a:r>
              <a:rPr dirty="0" sz="2000" spc="-85" b="1">
                <a:latin typeface="Arial"/>
                <a:cs typeface="Arial"/>
              </a:rPr>
              <a:t> </a:t>
            </a:r>
            <a:r>
              <a:rPr dirty="0" sz="2000" spc="-90" b="1">
                <a:latin typeface="Arial"/>
                <a:cs typeface="Arial"/>
              </a:rPr>
              <a:t>invade.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707614" y="3745194"/>
            <a:ext cx="2891155" cy="1631314"/>
          </a:xfrm>
          <a:custGeom>
            <a:avLst/>
            <a:gdLst/>
            <a:ahLst/>
            <a:cxnLst/>
            <a:rect l="l" t="t" r="r" b="b"/>
            <a:pathLst>
              <a:path w="2891154" h="1631314">
                <a:moveTo>
                  <a:pt x="2890535" y="0"/>
                </a:moveTo>
                <a:lnTo>
                  <a:pt x="0" y="0"/>
                </a:lnTo>
                <a:lnTo>
                  <a:pt x="0" y="1631215"/>
                </a:lnTo>
                <a:lnTo>
                  <a:pt x="2890535" y="1631215"/>
                </a:lnTo>
                <a:lnTo>
                  <a:pt x="2890535" y="0"/>
                </a:lnTo>
                <a:close/>
              </a:path>
            </a:pathLst>
          </a:custGeom>
          <a:solidFill>
            <a:srgbClr val="222A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20"/>
              <a:t>FOR</a:t>
            </a:r>
            <a:r>
              <a:rPr dirty="0" spc="-95"/>
              <a:t> </a:t>
            </a:r>
            <a:r>
              <a:rPr dirty="0" spc="-300"/>
              <a:t>LANDSCAPES</a:t>
            </a:r>
            <a:r>
              <a:rPr dirty="0" spc="-90"/>
              <a:t> </a:t>
            </a:r>
            <a:r>
              <a:rPr dirty="0" spc="-195"/>
              <a:t>AND</a:t>
            </a:r>
            <a:r>
              <a:rPr dirty="0" spc="-105"/>
              <a:t> </a:t>
            </a:r>
            <a:r>
              <a:rPr dirty="0" spc="-245"/>
              <a:t>WOODED</a:t>
            </a:r>
            <a:r>
              <a:rPr dirty="0" spc="-100"/>
              <a:t> </a:t>
            </a:r>
            <a:r>
              <a:rPr dirty="0" spc="-325"/>
              <a:t>AREAS</a:t>
            </a: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pc="-85"/>
              <a:t>Giant</a:t>
            </a:r>
            <a:r>
              <a:rPr dirty="0" spc="-100"/>
              <a:t> </a:t>
            </a:r>
            <a:r>
              <a:rPr dirty="0" spc="-10"/>
              <a:t>whitefly</a:t>
            </a: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pc="-80"/>
              <a:t>Goldspotted</a:t>
            </a:r>
            <a:r>
              <a:rPr dirty="0" spc="-65"/>
              <a:t> </a:t>
            </a:r>
            <a:r>
              <a:rPr dirty="0" spc="-114"/>
              <a:t>oak</a:t>
            </a:r>
            <a:r>
              <a:rPr dirty="0" spc="-60"/>
              <a:t> </a:t>
            </a:r>
            <a:r>
              <a:rPr dirty="0" spc="-20"/>
              <a:t>borer</a:t>
            </a: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pc="-95"/>
              <a:t>Ligurian</a:t>
            </a:r>
            <a:r>
              <a:rPr dirty="0" spc="-75"/>
              <a:t> </a:t>
            </a:r>
            <a:r>
              <a:rPr dirty="0" spc="-65"/>
              <a:t>leafhopper</a:t>
            </a:r>
            <a:r>
              <a:rPr dirty="0" spc="-70"/>
              <a:t> </a:t>
            </a:r>
            <a:r>
              <a:rPr dirty="0" spc="-85"/>
              <a:t>(rosemary</a:t>
            </a:r>
            <a:r>
              <a:rPr dirty="0" spc="-80"/>
              <a:t> </a:t>
            </a:r>
            <a:r>
              <a:rPr dirty="0"/>
              <a:t>&amp;</a:t>
            </a:r>
            <a:r>
              <a:rPr dirty="0" spc="-75"/>
              <a:t> </a:t>
            </a:r>
            <a:r>
              <a:rPr dirty="0" spc="-95"/>
              <a:t>sage)</a:t>
            </a: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pc="-130"/>
              <a:t>Polyphagous</a:t>
            </a:r>
            <a:r>
              <a:rPr dirty="0" spc="-80"/>
              <a:t> </a:t>
            </a:r>
            <a:r>
              <a:rPr dirty="0" spc="-65"/>
              <a:t>shothole</a:t>
            </a:r>
            <a:r>
              <a:rPr dirty="0" spc="-80"/>
              <a:t> </a:t>
            </a:r>
            <a:r>
              <a:rPr dirty="0" spc="-20"/>
              <a:t>borer</a:t>
            </a: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pc="-135"/>
              <a:t>Sudden</a:t>
            </a:r>
            <a:r>
              <a:rPr dirty="0" spc="-100"/>
              <a:t> </a:t>
            </a:r>
            <a:r>
              <a:rPr dirty="0" spc="-114"/>
              <a:t>oak</a:t>
            </a:r>
            <a:r>
              <a:rPr dirty="0" spc="-90"/>
              <a:t> </a:t>
            </a:r>
            <a:r>
              <a:rPr dirty="0" spc="-10"/>
              <a:t>death</a:t>
            </a:r>
          </a:p>
          <a:p>
            <a:pPr marL="297815" indent="-285115">
              <a:lnSpc>
                <a:spcPct val="100000"/>
              </a:lnSpc>
              <a:buChar char="•"/>
              <a:tabLst>
                <a:tab pos="297815" algn="l"/>
              </a:tabLst>
            </a:pPr>
            <a:r>
              <a:rPr dirty="0" spc="-130"/>
              <a:t>Thousand</a:t>
            </a:r>
            <a:r>
              <a:rPr dirty="0" spc="-80"/>
              <a:t> </a:t>
            </a:r>
            <a:r>
              <a:rPr dirty="0" spc="-135"/>
              <a:t>cankers</a:t>
            </a:r>
            <a:r>
              <a:rPr dirty="0" spc="-75"/>
              <a:t> </a:t>
            </a:r>
            <a:r>
              <a:rPr dirty="0" spc="-130"/>
              <a:t>disease</a:t>
            </a:r>
            <a:r>
              <a:rPr dirty="0" spc="-70"/>
              <a:t> </a:t>
            </a:r>
            <a:r>
              <a:rPr dirty="0" spc="-10"/>
              <a:t>(walnuts)</a:t>
            </a:r>
          </a:p>
          <a:p>
            <a:pPr algn="ctr" marL="221615">
              <a:lnSpc>
                <a:spcPct val="100000"/>
              </a:lnSpc>
              <a:spcBef>
                <a:spcPts val="860"/>
              </a:spcBef>
            </a:pPr>
            <a:r>
              <a:rPr dirty="0" spc="-245"/>
              <a:t>AQUATIC</a:t>
            </a:r>
            <a:r>
              <a:rPr dirty="0" spc="-85"/>
              <a:t> </a:t>
            </a:r>
            <a:r>
              <a:rPr dirty="0" spc="-355"/>
              <a:t>SPECIES</a:t>
            </a:r>
          </a:p>
          <a:p>
            <a:pPr lvl="1" marL="1634489" indent="-285750">
              <a:lnSpc>
                <a:spcPct val="100000"/>
              </a:lnSpc>
              <a:buChar char="•"/>
              <a:tabLst>
                <a:tab pos="1634489" algn="l"/>
              </a:tabLst>
            </a:pP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Quagga/zebra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mussels</a:t>
            </a:r>
            <a:endParaRPr sz="2000">
              <a:latin typeface="Arial"/>
              <a:cs typeface="Arial"/>
            </a:endParaRPr>
          </a:p>
          <a:p>
            <a:pPr lvl="1" marL="1634489" indent="-285750">
              <a:lnSpc>
                <a:spcPct val="100000"/>
              </a:lnSpc>
              <a:buChar char="•"/>
              <a:tabLst>
                <a:tab pos="1634489" algn="l"/>
              </a:tabLst>
            </a:pP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Killer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algae</a:t>
            </a:r>
            <a:endParaRPr sz="2000">
              <a:latin typeface="Arial"/>
              <a:cs typeface="Arial"/>
            </a:endParaRPr>
          </a:p>
          <a:p>
            <a:pPr lvl="1" marL="1634489" indent="-285750">
              <a:lnSpc>
                <a:spcPct val="100000"/>
              </a:lnSpc>
              <a:buChar char="•"/>
              <a:tabLst>
                <a:tab pos="1634489" algn="l"/>
              </a:tabLst>
            </a:pP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Zealand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mud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snail</a:t>
            </a:r>
            <a:endParaRPr sz="2000">
              <a:latin typeface="Arial"/>
              <a:cs typeface="Arial"/>
            </a:endParaRPr>
          </a:p>
          <a:p>
            <a:pPr lvl="1" marL="1634489" indent="-285750">
              <a:lnSpc>
                <a:spcPct val="100000"/>
              </a:lnSpc>
              <a:buChar char="•"/>
              <a:tabLst>
                <a:tab pos="1634489" algn="l"/>
              </a:tabLst>
            </a:pP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garden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plants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2024-02-14T23:23:54Z</dcterms:created>
  <dcterms:modified xsi:type="dcterms:W3CDTF">2024-02-14T23:23:54Z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2024-02-14T00:00:00Z</vt:filetime>
  </property>
  <property fmtid="{D5CDD505-2E9C-101B-9397-08002B2CF9AE}" pid="3" name="LastSaved">
    <vt:filetime>2024-02-14T00:00:00Z</vt:filetime>
  </property>
  <property fmtid="{D5CDD505-2E9C-101B-9397-08002B2CF9AE}" pid="4" name="Producer">
    <vt:lpwstr>macOS Version 14.2.1 (Build 23C71) Quartz PDFContext</vt:lpwstr>
  </property>
</Properties>
</file>