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4" r:id="rId3"/>
    <p:sldId id="282" r:id="rId4"/>
    <p:sldId id="275" r:id="rId5"/>
    <p:sldId id="279" r:id="rId6"/>
    <p:sldId id="311" r:id="rId7"/>
    <p:sldId id="262" r:id="rId8"/>
    <p:sldId id="261" r:id="rId9"/>
    <p:sldId id="276" r:id="rId10"/>
    <p:sldId id="31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autoAdjust="0"/>
    <p:restoredTop sz="94643"/>
  </p:normalViewPr>
  <p:slideViewPr>
    <p:cSldViewPr snapToGrid="0">
      <p:cViewPr varScale="1">
        <p:scale>
          <a:sx n="98" d="100"/>
          <a:sy n="98" d="100"/>
        </p:scale>
        <p:origin x="216" y="552"/>
      </p:cViewPr>
      <p:guideLst/>
    </p:cSldViewPr>
  </p:slideViewPr>
  <p:notesTextViewPr>
    <p:cViewPr>
      <p:scale>
        <a:sx n="1" d="1"/>
        <a:sy n="1" d="1"/>
      </p:scale>
      <p:origin x="0" y="0"/>
    </p:cViewPr>
  </p:notesTextViewPr>
  <p:sorterViewPr>
    <p:cViewPr>
      <p:scale>
        <a:sx n="100" d="100"/>
        <a:sy n="100" d="100"/>
      </p:scale>
      <p:origin x="0" y="-2214"/>
    </p:cViewPr>
  </p:sorterViewPr>
  <p:notesViewPr>
    <p:cSldViewPr snapToGrid="0">
      <p:cViewPr varScale="1">
        <p:scale>
          <a:sx n="92" d="100"/>
          <a:sy n="92" d="100"/>
        </p:scale>
        <p:origin x="40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5/22/26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260124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8BAD-7668-8123-022E-8E10CD4D0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EFFCD-0F77-4DCC-D25C-8C69D24C2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23953-1452-F99F-6821-98A97BCDFF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B075E7-ADF7-3735-D8E8-3D212F28136A}"/>
              </a:ext>
            </a:extLst>
          </p:cNvPr>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337252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153728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32796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EA634-F2C1-D889-3F58-CBFB9891A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30387-95BD-E98A-E07B-6D267D043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B64A4-8BE5-8F02-6D08-D69C8F746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8E478-69A7-3EEE-855E-C4E88906A3F1}"/>
              </a:ext>
            </a:extLst>
          </p:cNvPr>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86907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10302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7138B-ED21-0763-2729-B3405A7B0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85A94-A262-00F7-CCC1-C9A63A01B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B250B-3490-11C4-A883-904FE803B1C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Stephanie Mar’s social media feature led to her being invited to Sacramento to speak to legislators.</a:t>
            </a:r>
          </a:p>
          <a:p>
            <a:r>
              <a:rPr lang="en-US" b="1" dirty="0"/>
              <a:t>organic materials management advisor </a:t>
            </a:r>
            <a:endParaRPr lang="en-US" dirty="0"/>
          </a:p>
        </p:txBody>
      </p:sp>
      <p:sp>
        <p:nvSpPr>
          <p:cNvPr id="4" name="Slide Number Placeholder 3">
            <a:extLst>
              <a:ext uri="{FF2B5EF4-FFF2-40B4-BE49-F238E27FC236}">
                <a16:creationId xmlns:a16="http://schemas.microsoft.com/office/drawing/2014/main" id="{E10CE7AC-0A6C-9C73-DF7C-47CB777260B9}"/>
              </a:ext>
            </a:extLst>
          </p:cNvPr>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189790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7138B-ED21-0763-2729-B3405A7B0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85A94-A262-00F7-CCC1-C9A63A01B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B250B-3490-11C4-A883-904FE803B1C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Strat Comm relationships with reporters lead to other opportunities</a:t>
            </a:r>
            <a:endParaRPr lang="en-US" dirty="0"/>
          </a:p>
        </p:txBody>
      </p:sp>
      <p:sp>
        <p:nvSpPr>
          <p:cNvPr id="4" name="Slide Number Placeholder 3">
            <a:extLst>
              <a:ext uri="{FF2B5EF4-FFF2-40B4-BE49-F238E27FC236}">
                <a16:creationId xmlns:a16="http://schemas.microsoft.com/office/drawing/2014/main" id="{E10CE7AC-0A6C-9C73-DF7C-47CB777260B9}"/>
              </a:ext>
            </a:extLst>
          </p:cNvPr>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189790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dirty="0"/>
          </a:p>
        </p:txBody>
      </p:sp>
      <p:sp>
        <p:nvSpPr>
          <p:cNvPr id="307" name="Shape 307"/>
          <p:cNvSpPr>
            <a:spLocks noGrp="1"/>
          </p:cNvSpPr>
          <p:nvPr>
            <p:ph type="body" sz="quarter" idx="1"/>
          </p:nvPr>
        </p:nvSpPr>
        <p:spPr>
          <a:prstGeom prst="rect">
            <a:avLst/>
          </a:prstGeom>
        </p:spPr>
        <p:txBody>
          <a:bodyPr/>
          <a:lstStyle/>
          <a:p>
            <a:pPr>
              <a:defRPr sz="1800"/>
            </a:pPr>
            <a:r>
              <a:rPr dirty="0"/>
              <a:t>Stephanie Mar’s social media feature led to her being invited to Sacramento to speak to legislators.</a:t>
            </a:r>
          </a:p>
          <a:p>
            <a:pPr>
              <a:defRPr b="1"/>
            </a:pPr>
            <a:r>
              <a:rPr dirty="0"/>
              <a:t>organic materials management advisor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endParaRPr dirty="0"/>
          </a:p>
        </p:txBody>
      </p:sp>
      <p:sp>
        <p:nvSpPr>
          <p:cNvPr id="302" name="Shape 302"/>
          <p:cNvSpPr>
            <a:spLocks noGrp="1"/>
          </p:cNvSpPr>
          <p:nvPr>
            <p:ph type="body" sz="quarter" idx="1"/>
          </p:nvPr>
        </p:nvSpPr>
        <p:spPr>
          <a:prstGeom prst="rect">
            <a:avLst/>
          </a:prstGeom>
        </p:spPr>
        <p:txBody>
          <a:bodyPr/>
          <a:lstStyle/>
          <a:p>
            <a:pPr>
              <a:defRPr sz="1800"/>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871328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5/22/26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5/22/26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5/22/26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5/22/26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5/22/26</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5/22/26</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5/22/26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5/22/26</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5/22/26</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5/22/26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5/22/26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5/22/26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5/22/26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5/22/26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5/22/26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5/22/26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5/22/26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png"/><Relationship Id="rId14" Type="http://schemas.openxmlformats.org/officeDocument/2006/relationships/image" Target="../media/image2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notesSlide" Target="../notesSlides/notesSlide10.xml"/><Relationship Id="rId16" Type="http://schemas.openxmlformats.org/officeDocument/2006/relationships/image" Target="../media/image49.jpeg"/><Relationship Id="rId20"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pn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hyperlink" Target="https://ucanr.edu/sites/communicationstoolkit/Social_Media/"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mailto:lforbes@ucanr.edu" TargetMode="Externa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hyperlink" Target="https://www.vineyardteam.org/podcast/?id=1191" TargetMode="External"/><Relationship Id="rId3" Type="http://schemas.openxmlformats.org/officeDocument/2006/relationships/hyperlink" Target="https://www.morningagclips.com/new-online-tool-helps-growers-choose-cover-crops/" TargetMode="External"/><Relationship Id="rId7" Type="http://schemas.openxmlformats.org/officeDocument/2006/relationships/hyperlink" Target="https://share.transistor.fm/s/3555e75a"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apitalpress.com/2026/01/14/free-new-online-tool-can-help-western-growers-select-cover-crops/" TargetMode="External"/><Relationship Id="rId5" Type="http://schemas.openxmlformats.org/officeDocument/2006/relationships/hyperlink" Target="https://www.aginfo.net/report/63932/California-Ag-Today/New-Online-Tool-Helps-Growers-Choose-Cover-Crops" TargetMode="External"/><Relationship Id="rId10" Type="http://schemas.openxmlformats.org/officeDocument/2006/relationships/image" Target="../media/image28.jpeg"/><Relationship Id="rId4" Type="http://schemas.openxmlformats.org/officeDocument/2006/relationships/hyperlink" Target="https://www.agalert.com/california-ag-news/archives/october-8-2025/new-tool-helps-farmers-select-cover-crops/" TargetMode="External"/><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hyperlink" Target="https://www.youtube.com/watch?v=2wVcVLxMZHg&amp;list=UU7g5TlGMzbT59xGXfyUciVQ&amp;index=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LeTh0W2Lnio?si=XxyvkdZjg5CQ9at7"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youtu.be/EnzFxhdj11I?si=12OBqSf26CS0yge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399308" y="839081"/>
            <a:ext cx="8907685" cy="1325563"/>
          </a:xfrm>
        </p:spPr>
        <p:txBody>
          <a:bodyPr>
            <a:noAutofit/>
          </a:bodyPr>
          <a:lstStyle/>
          <a:p>
            <a:r>
              <a:rPr lang="en-US" sz="4800" dirty="0">
                <a:effectLst/>
              </a:rPr>
              <a:t>Making an Impact with </a:t>
            </a:r>
            <a:r>
              <a:rPr lang="en-US" sz="4800" b="1" i="0" u="none" strike="noStrike" dirty="0">
                <a:effectLst/>
              </a:rPr>
              <a:t>Strategic Communications</a:t>
            </a:r>
            <a:endParaRPr lang="en-US" sz="4800" dirty="0"/>
          </a:p>
        </p:txBody>
      </p:sp>
      <p:pic>
        <p:nvPicPr>
          <p:cNvPr id="32" name="Picture 31">
            <a:extLst>
              <a:ext uri="{FF2B5EF4-FFF2-40B4-BE49-F238E27FC236}">
                <a16:creationId xmlns:a16="http://schemas.microsoft.com/office/drawing/2014/main" id="{09889768-D14D-F856-4ECE-0FBCB3124FA4}"/>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a:ext>
            </a:extLst>
          </a:blip>
          <a:srcRect r="-11009"/>
          <a:stretch>
            <a:fillRect/>
          </a:stretch>
        </p:blipFill>
        <p:spPr>
          <a:xfrm>
            <a:off x="75386" y="2814163"/>
            <a:ext cx="1621867" cy="1325563"/>
          </a:xfrm>
          <a:prstGeom prst="rect">
            <a:avLst/>
          </a:prstGeom>
        </p:spPr>
      </p:pic>
      <p:pic>
        <p:nvPicPr>
          <p:cNvPr id="36" name="Picture 35">
            <a:extLst>
              <a:ext uri="{FF2B5EF4-FFF2-40B4-BE49-F238E27FC236}">
                <a16:creationId xmlns:a16="http://schemas.microsoft.com/office/drawing/2014/main" id="{865EA12D-9481-1EC9-B5EF-24C6EA3F3AB2}"/>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4000"/>
                    </a14:imgEffect>
                  </a14:imgLayer>
                </a14:imgProps>
              </a:ext>
              <a:ext uri="{28A0092B-C50C-407E-A947-70E740481C1C}">
                <a14:useLocalDpi xmlns:a14="http://schemas.microsoft.com/office/drawing/2010/main"/>
              </a:ext>
            </a:extLst>
          </a:blip>
          <a:stretch>
            <a:fillRect/>
          </a:stretch>
        </p:blipFill>
        <p:spPr>
          <a:xfrm>
            <a:off x="1319212" y="2812304"/>
            <a:ext cx="1176503" cy="1325563"/>
          </a:xfrm>
          <a:prstGeom prst="rect">
            <a:avLst/>
          </a:prstGeom>
        </p:spPr>
      </p:pic>
      <p:pic>
        <p:nvPicPr>
          <p:cNvPr id="22" name="Picture 21">
            <a:extLst>
              <a:ext uri="{FF2B5EF4-FFF2-40B4-BE49-F238E27FC236}">
                <a16:creationId xmlns:a16="http://schemas.microsoft.com/office/drawing/2014/main" id="{4887765E-A902-712D-9527-00E9945FAE0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6625" y="2812304"/>
            <a:ext cx="1054167" cy="1325563"/>
          </a:xfrm>
          <a:prstGeom prst="rect">
            <a:avLst/>
          </a:prstGeom>
        </p:spPr>
      </p:pic>
      <p:pic>
        <p:nvPicPr>
          <p:cNvPr id="1026" name="Picture 2">
            <a:extLst>
              <a:ext uri="{FF2B5EF4-FFF2-40B4-BE49-F238E27FC236}">
                <a16:creationId xmlns:a16="http://schemas.microsoft.com/office/drawing/2014/main" id="{F98A3A67-5FB6-F38F-67C7-D3970DC2F43B}"/>
              </a:ext>
              <a:ext uri="{C183D7F6-B498-43B3-948B-1728B52AA6E4}">
                <adec:decorative xmlns:adec="http://schemas.microsoft.com/office/drawing/2017/decorative" val="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3308071" y="2813680"/>
            <a:ext cx="1070333" cy="1321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C28E031-A2EC-3C25-0F5D-A6A8B8820DB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36657" y="2813627"/>
            <a:ext cx="1098665" cy="1321301"/>
          </a:xfrm>
          <a:prstGeom prst="rect">
            <a:avLst/>
          </a:prstGeom>
        </p:spPr>
      </p:pic>
      <p:pic>
        <p:nvPicPr>
          <p:cNvPr id="4" name="Picture 3">
            <a:extLst>
              <a:ext uri="{FF2B5EF4-FFF2-40B4-BE49-F238E27FC236}">
                <a16:creationId xmlns:a16="http://schemas.microsoft.com/office/drawing/2014/main" id="{37B6EB98-901A-C48F-DF24-3839E9758DB8}"/>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035165" y="2812304"/>
            <a:ext cx="1354567" cy="1325563"/>
          </a:xfrm>
          <a:prstGeom prst="rect">
            <a:avLst/>
          </a:prstGeom>
        </p:spPr>
      </p:pic>
      <p:pic>
        <p:nvPicPr>
          <p:cNvPr id="3" name="Picture 2">
            <a:extLst>
              <a:ext uri="{FF2B5EF4-FFF2-40B4-BE49-F238E27FC236}">
                <a16:creationId xmlns:a16="http://schemas.microsoft.com/office/drawing/2014/main" id="{EA944C4D-0180-7C44-77E6-01165A74412A}"/>
              </a:ext>
              <a:ext uri="{C183D7F6-B498-43B3-948B-1728B52AA6E4}">
                <adec:decorative xmlns:adec="http://schemas.microsoft.com/office/drawing/2017/decorative" val="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87462" y="2825403"/>
            <a:ext cx="969440" cy="12925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0519860B-E492-AD38-1EF5-B58BEDA0CBAA}"/>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8257965" y="2842703"/>
            <a:ext cx="965716" cy="1311073"/>
          </a:xfrm>
          <a:prstGeom prst="rect">
            <a:avLst/>
          </a:prstGeom>
        </p:spPr>
      </p:pic>
      <p:pic>
        <p:nvPicPr>
          <p:cNvPr id="10" name="Picture 9">
            <a:extLst>
              <a:ext uri="{FF2B5EF4-FFF2-40B4-BE49-F238E27FC236}">
                <a16:creationId xmlns:a16="http://schemas.microsoft.com/office/drawing/2014/main" id="{A958B1B6-14D5-7F3C-7992-1EBEE1FFCF56}"/>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247181" y="2825403"/>
            <a:ext cx="937213" cy="1311073"/>
          </a:xfrm>
          <a:prstGeom prst="rect">
            <a:avLst/>
          </a:prstGeom>
        </p:spPr>
      </p:pic>
      <p:pic>
        <p:nvPicPr>
          <p:cNvPr id="18" name="Picture 17">
            <a:extLst>
              <a:ext uri="{FF2B5EF4-FFF2-40B4-BE49-F238E27FC236}">
                <a16:creationId xmlns:a16="http://schemas.microsoft.com/office/drawing/2014/main" id="{06B89149-4E5A-652B-4E77-F43E16BDC4AB}"/>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rcRect l="-1"/>
          <a:stretch>
            <a:fillRect/>
          </a:stretch>
        </p:blipFill>
        <p:spPr>
          <a:xfrm>
            <a:off x="10872788" y="2813680"/>
            <a:ext cx="1188720" cy="1323095"/>
          </a:xfrm>
          <a:prstGeom prst="rect">
            <a:avLst/>
          </a:prstGeom>
        </p:spPr>
      </p:pic>
      <p:pic>
        <p:nvPicPr>
          <p:cNvPr id="30" name="Picture 29">
            <a:extLst>
              <a:ext uri="{FF2B5EF4-FFF2-40B4-BE49-F238E27FC236}">
                <a16:creationId xmlns:a16="http://schemas.microsoft.com/office/drawing/2014/main" id="{CC886E4F-8F81-9CE7-0C61-8F4E0C70A7C0}"/>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091914" y="2817303"/>
            <a:ext cx="1009659" cy="1336044"/>
          </a:xfrm>
          <a:prstGeom prst="rect">
            <a:avLst/>
          </a:prstGeom>
        </p:spPr>
      </p:pic>
      <p:sp>
        <p:nvSpPr>
          <p:cNvPr id="9" name="Text Placeholder 8">
            <a:extLst>
              <a:ext uri="{FF2B5EF4-FFF2-40B4-BE49-F238E27FC236}">
                <a16:creationId xmlns:a16="http://schemas.microsoft.com/office/drawing/2014/main" id="{EC6F5575-47FE-8F41-88EB-DBBF04A2B9EA}"/>
              </a:ext>
              <a:ext uri="{C183D7F6-B498-43B3-948B-1728B52AA6E4}">
                <adec:decorative xmlns:adec="http://schemas.microsoft.com/office/drawing/2017/decorative" val="0"/>
              </a:ext>
            </a:extLst>
          </p:cNvPr>
          <p:cNvSpPr>
            <a:spLocks noGrp="1"/>
          </p:cNvSpPr>
          <p:nvPr>
            <p:ph type="body" sz="quarter" idx="10"/>
          </p:nvPr>
        </p:nvSpPr>
        <p:spPr>
          <a:xfrm>
            <a:off x="211476" y="5214135"/>
            <a:ext cx="3942144" cy="987236"/>
          </a:xfrm>
        </p:spPr>
        <p:txBody>
          <a:bodyPr>
            <a:noAutofit/>
          </a:bodyPr>
          <a:lstStyle/>
          <a:p>
            <a:r>
              <a:rPr lang="en-US" dirty="0"/>
              <a:t>Linda Forbes</a:t>
            </a:r>
          </a:p>
          <a:p>
            <a:r>
              <a:rPr lang="en-US" dirty="0"/>
              <a:t>Director</a:t>
            </a:r>
          </a:p>
          <a:p>
            <a:r>
              <a:rPr lang="en-US" dirty="0"/>
              <a:t>April 15, 2026</a:t>
            </a:r>
          </a:p>
        </p:txBody>
      </p:sp>
      <p:pic>
        <p:nvPicPr>
          <p:cNvPr id="34" name="Picture 33">
            <a:extLst>
              <a:ext uri="{FF2B5EF4-FFF2-40B4-BE49-F238E27FC236}">
                <a16:creationId xmlns:a16="http://schemas.microsoft.com/office/drawing/2014/main" id="{635D3A6D-E28A-788E-2874-9DD52555A98A}"/>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443678" y="2825403"/>
            <a:ext cx="814503" cy="1325563"/>
          </a:xfrm>
          <a:prstGeom prst="rect">
            <a:avLst/>
          </a:prstGeom>
        </p:spPr>
      </p:pic>
    </p:spTree>
    <p:extLst>
      <p:ext uri="{BB962C8B-B14F-4D97-AF65-F5344CB8AC3E}">
        <p14:creationId xmlns:p14="http://schemas.microsoft.com/office/powerpoint/2010/main" val="291284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84CA-8B2D-258D-F384-E8371C6C410A}"/>
            </a:ext>
          </a:extLst>
        </p:cNvPr>
        <p:cNvGrpSpPr/>
        <p:nvPr/>
      </p:nvGrpSpPr>
      <p:grpSpPr>
        <a:xfrm>
          <a:off x="0" y="0"/>
          <a:ext cx="0" cy="0"/>
          <a:chOff x="0" y="0"/>
          <a:chExt cx="0" cy="0"/>
        </a:xfrm>
      </p:grpSpPr>
      <p:sp>
        <p:nvSpPr>
          <p:cNvPr id="2" name="Title 1" descr="Brand Family">
            <a:extLst>
              <a:ext uri="{FF2B5EF4-FFF2-40B4-BE49-F238E27FC236}">
                <a16:creationId xmlns:a16="http://schemas.microsoft.com/office/drawing/2014/main" id="{BBC41959-B7E5-49DC-B2AA-1A2031E48B8C}"/>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00" dirty="0">
                <a:effectLst/>
                <a:ea typeface="Aptos" panose="020B0004020202020204" pitchFamily="34" charset="0"/>
              </a:rPr>
              <a:t>Branding Impact</a:t>
            </a:r>
          </a:p>
        </p:txBody>
      </p:sp>
      <p:sp>
        <p:nvSpPr>
          <p:cNvPr id="5" name="TextBox 4">
            <a:extLst>
              <a:ext uri="{FF2B5EF4-FFF2-40B4-BE49-F238E27FC236}">
                <a16:creationId xmlns:a16="http://schemas.microsoft.com/office/drawing/2014/main" id="{CADB9F04-6767-7BDE-677E-4EC8211AE8C5}"/>
              </a:ext>
            </a:extLst>
          </p:cNvPr>
          <p:cNvSpPr txBox="1"/>
          <p:nvPr/>
        </p:nvSpPr>
        <p:spPr>
          <a:xfrm>
            <a:off x="809296" y="1494055"/>
            <a:ext cx="9420271"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Visually aligned the UC ANR sub-brand family based on brand audit recommendations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Designed 18 new logos for a fraction of the cost of higher education branding projects</a:t>
            </a:r>
          </a:p>
        </p:txBody>
      </p:sp>
      <p:pic>
        <p:nvPicPr>
          <p:cNvPr id="23" name="Picture 22" descr="UCCE logo">
            <a:extLst>
              <a:ext uri="{FF2B5EF4-FFF2-40B4-BE49-F238E27FC236}">
                <a16:creationId xmlns:a16="http://schemas.microsoft.com/office/drawing/2014/main" id="{AFBA5C42-007E-CDD9-D5E9-8259690EE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9067" y="2369235"/>
            <a:ext cx="2395884" cy="509670"/>
          </a:xfrm>
          <a:prstGeom prst="rect">
            <a:avLst/>
          </a:prstGeom>
        </p:spPr>
      </p:pic>
      <p:pic>
        <p:nvPicPr>
          <p:cNvPr id="24" name="Picture 23" descr="4-H logo">
            <a:extLst>
              <a:ext uri="{FF2B5EF4-FFF2-40B4-BE49-F238E27FC236}">
                <a16:creationId xmlns:a16="http://schemas.microsoft.com/office/drawing/2014/main" id="{E782A77D-F133-1932-0717-0C1B880E8E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9779" y="3171384"/>
            <a:ext cx="1740837" cy="467210"/>
          </a:xfrm>
          <a:prstGeom prst="rect">
            <a:avLst/>
          </a:prstGeom>
        </p:spPr>
      </p:pic>
      <p:pic>
        <p:nvPicPr>
          <p:cNvPr id="26" name="Picture 25" descr="EFNEP logo">
            <a:extLst>
              <a:ext uri="{FF2B5EF4-FFF2-40B4-BE49-F238E27FC236}">
                <a16:creationId xmlns:a16="http://schemas.microsoft.com/office/drawing/2014/main" id="{F78667DA-AFB2-D1C1-BF47-F46F1BC251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022" y="3838209"/>
            <a:ext cx="1810915" cy="476874"/>
          </a:xfrm>
          <a:prstGeom prst="rect">
            <a:avLst/>
          </a:prstGeom>
        </p:spPr>
      </p:pic>
      <p:pic>
        <p:nvPicPr>
          <p:cNvPr id="13" name="Picture 12" descr="CIWR logo">
            <a:extLst>
              <a:ext uri="{FF2B5EF4-FFF2-40B4-BE49-F238E27FC236}">
                <a16:creationId xmlns:a16="http://schemas.microsoft.com/office/drawing/2014/main" id="{1E7368B1-CB00-8A9B-5695-6EBF6BAF33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8252" y="4454225"/>
            <a:ext cx="1771686" cy="506663"/>
          </a:xfrm>
          <a:prstGeom prst="rect">
            <a:avLst/>
          </a:prstGeom>
        </p:spPr>
      </p:pic>
      <p:pic>
        <p:nvPicPr>
          <p:cNvPr id="15" name="Picture 14" descr="Community Nutrition and Health logo">
            <a:extLst>
              <a:ext uri="{FF2B5EF4-FFF2-40B4-BE49-F238E27FC236}">
                <a16:creationId xmlns:a16="http://schemas.microsoft.com/office/drawing/2014/main" id="{7CBCA77B-2804-61EF-9252-5D066158CA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93775" y="5215951"/>
            <a:ext cx="1791799" cy="543880"/>
          </a:xfrm>
          <a:prstGeom prst="rect">
            <a:avLst/>
          </a:prstGeom>
        </p:spPr>
      </p:pic>
      <p:pic>
        <p:nvPicPr>
          <p:cNvPr id="14" name="Picture 13" descr="Informatics &amp; GIS logo">
            <a:extLst>
              <a:ext uri="{FF2B5EF4-FFF2-40B4-BE49-F238E27FC236}">
                <a16:creationId xmlns:a16="http://schemas.microsoft.com/office/drawing/2014/main" id="{6ADFAC72-3E9E-B9B3-6198-0CCBF0B326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93775" y="6012357"/>
            <a:ext cx="1791799" cy="511942"/>
          </a:xfrm>
          <a:prstGeom prst="rect">
            <a:avLst/>
          </a:prstGeom>
        </p:spPr>
      </p:pic>
      <p:pic>
        <p:nvPicPr>
          <p:cNvPr id="12" name="Picture 11" descr="Nutrition Policy Institute logo">
            <a:extLst>
              <a:ext uri="{FF2B5EF4-FFF2-40B4-BE49-F238E27FC236}">
                <a16:creationId xmlns:a16="http://schemas.microsoft.com/office/drawing/2014/main" id="{7EDB333A-94D3-6076-661E-D03E52B134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44254" y="3146555"/>
            <a:ext cx="1898562" cy="535666"/>
          </a:xfrm>
          <a:prstGeom prst="rect">
            <a:avLst/>
          </a:prstGeom>
        </p:spPr>
      </p:pic>
      <p:pic>
        <p:nvPicPr>
          <p:cNvPr id="16" name="Picture 15" descr="Fire Network logo">
            <a:extLst>
              <a:ext uri="{FF2B5EF4-FFF2-40B4-BE49-F238E27FC236}">
                <a16:creationId xmlns:a16="http://schemas.microsoft.com/office/drawing/2014/main" id="{E61CFBC4-8601-7BD2-1FC4-366F8E827C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32789" y="3892248"/>
            <a:ext cx="1801712" cy="473111"/>
          </a:xfrm>
          <a:prstGeom prst="rect">
            <a:avLst/>
          </a:prstGeom>
        </p:spPr>
      </p:pic>
      <p:pic>
        <p:nvPicPr>
          <p:cNvPr id="17" name="Picture 16" descr="UC ANR Innovate logo">
            <a:extLst>
              <a:ext uri="{FF2B5EF4-FFF2-40B4-BE49-F238E27FC236}">
                <a16:creationId xmlns:a16="http://schemas.microsoft.com/office/drawing/2014/main" id="{2E9ACE23-6AC5-6C58-2A3C-E55196A306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69097" y="4579668"/>
            <a:ext cx="1989028" cy="479240"/>
          </a:xfrm>
          <a:prstGeom prst="rect">
            <a:avLst/>
          </a:prstGeom>
        </p:spPr>
      </p:pic>
      <p:pic>
        <p:nvPicPr>
          <p:cNvPr id="18" name="Picture 17" descr="Policy Institute logo">
            <a:extLst>
              <a:ext uri="{FF2B5EF4-FFF2-40B4-BE49-F238E27FC236}">
                <a16:creationId xmlns:a16="http://schemas.microsoft.com/office/drawing/2014/main" id="{5E826824-3D60-03A1-5ABC-7D6F93F4AD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58462" y="5294238"/>
            <a:ext cx="1884354" cy="464310"/>
          </a:xfrm>
          <a:prstGeom prst="rect">
            <a:avLst/>
          </a:prstGeom>
        </p:spPr>
      </p:pic>
      <p:pic>
        <p:nvPicPr>
          <p:cNvPr id="21" name="Picture 20" descr="Environmental Stewards logo">
            <a:extLst>
              <a:ext uri="{FF2B5EF4-FFF2-40B4-BE49-F238E27FC236}">
                <a16:creationId xmlns:a16="http://schemas.microsoft.com/office/drawing/2014/main" id="{4B5EC200-1B0B-70B3-4C3F-7DF28BA864B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07689" y="5957550"/>
            <a:ext cx="2074450" cy="538082"/>
          </a:xfrm>
          <a:prstGeom prst="rect">
            <a:avLst/>
          </a:prstGeom>
        </p:spPr>
      </p:pic>
      <p:pic>
        <p:nvPicPr>
          <p:cNvPr id="20" name="Picture 19" descr="IPM logo">
            <a:extLst>
              <a:ext uri="{FF2B5EF4-FFF2-40B4-BE49-F238E27FC236}">
                <a16:creationId xmlns:a16="http://schemas.microsoft.com/office/drawing/2014/main" id="{6D1ADFA0-DD87-E458-E217-59842EE4D83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471125" y="3236984"/>
            <a:ext cx="1875278" cy="462074"/>
          </a:xfrm>
          <a:prstGeom prst="rect">
            <a:avLst/>
          </a:prstGeom>
        </p:spPr>
      </p:pic>
      <p:pic>
        <p:nvPicPr>
          <p:cNvPr id="22" name="Picture 21" descr="Master Gardener logo">
            <a:extLst>
              <a:ext uri="{FF2B5EF4-FFF2-40B4-BE49-F238E27FC236}">
                <a16:creationId xmlns:a16="http://schemas.microsoft.com/office/drawing/2014/main" id="{CE0A97E7-42E1-1288-9315-9AFE99C0C31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02977" y="3885378"/>
            <a:ext cx="1843425" cy="538082"/>
          </a:xfrm>
          <a:prstGeom prst="rect">
            <a:avLst/>
          </a:prstGeom>
        </p:spPr>
      </p:pic>
      <p:pic>
        <p:nvPicPr>
          <p:cNvPr id="19" name="Picture 18" descr="Research and Extension Centers logo">
            <a:extLst>
              <a:ext uri="{FF2B5EF4-FFF2-40B4-BE49-F238E27FC236}">
                <a16:creationId xmlns:a16="http://schemas.microsoft.com/office/drawing/2014/main" id="{7E2517FE-EC17-7779-CA54-7F79AE2233F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95519" y="4653563"/>
            <a:ext cx="1791799" cy="430288"/>
          </a:xfrm>
          <a:prstGeom prst="rect">
            <a:avLst/>
          </a:prstGeom>
        </p:spPr>
      </p:pic>
      <p:pic>
        <p:nvPicPr>
          <p:cNvPr id="6" name="Picture 5" descr="UC SAREP logo">
            <a:extLst>
              <a:ext uri="{FF2B5EF4-FFF2-40B4-BE49-F238E27FC236}">
                <a16:creationId xmlns:a16="http://schemas.microsoft.com/office/drawing/2014/main" id="{CEA7E2CE-BD25-9B4F-4B1B-00E3EA9DCC1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145820" y="3200692"/>
            <a:ext cx="2326653" cy="494503"/>
          </a:xfrm>
          <a:prstGeom prst="rect">
            <a:avLst/>
          </a:prstGeom>
        </p:spPr>
      </p:pic>
      <p:pic>
        <p:nvPicPr>
          <p:cNvPr id="4" name="Picture 3" descr="Master Food Preserver logo">
            <a:extLst>
              <a:ext uri="{FF2B5EF4-FFF2-40B4-BE49-F238E27FC236}">
                <a16:creationId xmlns:a16="http://schemas.microsoft.com/office/drawing/2014/main" id="{EF8B18A0-E90A-15DF-BDD6-F5138F0BBD8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161767" y="4014158"/>
            <a:ext cx="1994814" cy="464309"/>
          </a:xfrm>
          <a:prstGeom prst="rect">
            <a:avLst/>
          </a:prstGeom>
        </p:spPr>
      </p:pic>
      <p:pic>
        <p:nvPicPr>
          <p:cNvPr id="7" name="Picture 6" descr="Organic Agriculture Institute logo">
            <a:extLst>
              <a:ext uri="{FF2B5EF4-FFF2-40B4-BE49-F238E27FC236}">
                <a16:creationId xmlns:a16="http://schemas.microsoft.com/office/drawing/2014/main" id="{3567A6E6-7800-0516-7E8D-8408DF31AA3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202986" y="4701307"/>
            <a:ext cx="2163401" cy="465420"/>
          </a:xfrm>
          <a:prstGeom prst="rect">
            <a:avLst/>
          </a:prstGeom>
        </p:spPr>
      </p:pic>
      <p:pic>
        <p:nvPicPr>
          <p:cNvPr id="8" name="Picture 7" descr="UC Small Farms Network logo">
            <a:extLst>
              <a:ext uri="{FF2B5EF4-FFF2-40B4-BE49-F238E27FC236}">
                <a16:creationId xmlns:a16="http://schemas.microsoft.com/office/drawing/2014/main" id="{301A6024-863C-8E57-DD77-898DBB50FFA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195853" y="5388203"/>
            <a:ext cx="2013883" cy="560200"/>
          </a:xfrm>
          <a:prstGeom prst="rect">
            <a:avLst/>
          </a:prstGeom>
        </p:spPr>
      </p:pic>
    </p:spTree>
    <p:extLst>
      <p:ext uri="{BB962C8B-B14F-4D97-AF65-F5344CB8AC3E}">
        <p14:creationId xmlns:p14="http://schemas.microsoft.com/office/powerpoint/2010/main" val="55442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ank you!">
            <a:extLst>
              <a:ext uri="{FF2B5EF4-FFF2-40B4-BE49-F238E27FC236}">
                <a16:creationId xmlns:a16="http://schemas.microsoft.com/office/drawing/2014/main" id="{18136F74-B6E4-3547-B00E-20BCB695A240}"/>
              </a:ext>
            </a:extLst>
          </p:cNvPr>
          <p:cNvSpPr>
            <a:spLocks noGrp="1"/>
          </p:cNvSpPr>
          <p:nvPr>
            <p:ph type="title"/>
          </p:nvPr>
        </p:nvSpPr>
        <p:spPr>
          <a:xfrm>
            <a:off x="704528" y="-430946"/>
            <a:ext cx="10515600" cy="2852737"/>
          </a:xfrm>
        </p:spPr>
        <p:txBody>
          <a:bodyPr>
            <a:normAutofit/>
          </a:bodyPr>
          <a:lstStyle/>
          <a:p>
            <a:r>
              <a:rPr lang="en-US" dirty="0"/>
              <a:t>Thank you!</a:t>
            </a:r>
            <a:br>
              <a:rPr lang="en-US" dirty="0"/>
            </a:br>
            <a:endParaRPr lang="en-US" sz="2200" dirty="0"/>
          </a:p>
        </p:txBody>
      </p:sp>
      <p:pic>
        <p:nvPicPr>
          <p:cNvPr id="5" name="Picture 4">
            <a:hlinkClick r:id="rId3"/>
            <a:extLst>
              <a:ext uri="{FF2B5EF4-FFF2-40B4-BE49-F238E27FC236}">
                <a16:creationId xmlns:a16="http://schemas.microsoft.com/office/drawing/2014/main" id="{C322715F-A26B-3097-1EC6-6F3520AF6ED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3038" y="161144"/>
            <a:ext cx="2792891" cy="5665808"/>
          </a:xfrm>
          <a:prstGeom prst="rect">
            <a:avLst/>
          </a:prstGeom>
        </p:spPr>
      </p:pic>
      <p:sp>
        <p:nvSpPr>
          <p:cNvPr id="6" name="TextBox 5">
            <a:extLst>
              <a:ext uri="{FF2B5EF4-FFF2-40B4-BE49-F238E27FC236}">
                <a16:creationId xmlns:a16="http://schemas.microsoft.com/office/drawing/2014/main" id="{01E93BD8-9C7B-6220-135F-498AF2B414ED}"/>
              </a:ext>
              <a:ext uri="{C183D7F6-B498-43B3-948B-1728B52AA6E4}">
                <adec:decorative xmlns:adec="http://schemas.microsoft.com/office/drawing/2017/decorative" val="1"/>
              </a:ext>
            </a:extLst>
          </p:cNvPr>
          <p:cNvSpPr txBox="1"/>
          <p:nvPr/>
        </p:nvSpPr>
        <p:spPr>
          <a:xfrm>
            <a:off x="9329114" y="995422"/>
            <a:ext cx="1760738" cy="646331"/>
          </a:xfrm>
          <a:prstGeom prst="rect">
            <a:avLst/>
          </a:prstGeom>
          <a:noFill/>
        </p:spPr>
        <p:txBody>
          <a:bodyPr wrap="none" rtlCol="0">
            <a:spAutoFit/>
          </a:bodyPr>
          <a:lstStyle/>
          <a:p>
            <a:pPr algn="ctr"/>
            <a:r>
              <a:rPr lang="en-US" dirty="0"/>
              <a:t>@ucanr</a:t>
            </a:r>
          </a:p>
          <a:p>
            <a:pPr algn="ctr"/>
            <a:r>
              <a:rPr lang="en-US" dirty="0"/>
              <a:t>TikTok </a:t>
            </a:r>
            <a:r>
              <a:rPr lang="en-US" b="0" i="0" u="none" strike="noStrike" dirty="0">
                <a:solidFill>
                  <a:srgbClr val="000000"/>
                </a:solidFill>
                <a:effectLst/>
              </a:rPr>
              <a:t>@uc_anr </a:t>
            </a:r>
            <a:endParaRPr lang="en-US" dirty="0"/>
          </a:p>
        </p:txBody>
      </p:sp>
      <p:sp>
        <p:nvSpPr>
          <p:cNvPr id="10" name="TextBox 9" descr="lforbes@ucanr.edu530-750-1204&#13;&#10;">
            <a:extLst>
              <a:ext uri="{FF2B5EF4-FFF2-40B4-BE49-F238E27FC236}">
                <a16:creationId xmlns:a16="http://schemas.microsoft.com/office/drawing/2014/main" id="{EC14810D-1CE9-B4FA-B044-BE4FD3AA4A13}"/>
              </a:ext>
            </a:extLst>
          </p:cNvPr>
          <p:cNvSpPr txBox="1"/>
          <p:nvPr/>
        </p:nvSpPr>
        <p:spPr>
          <a:xfrm>
            <a:off x="811658" y="6036538"/>
            <a:ext cx="6143946" cy="646331"/>
          </a:xfrm>
          <a:prstGeom prst="rect">
            <a:avLst/>
          </a:prstGeom>
          <a:noFill/>
        </p:spPr>
        <p:txBody>
          <a:bodyPr wrap="square">
            <a:spAutoFit/>
          </a:bodyPr>
          <a:lstStyle/>
          <a:p>
            <a:r>
              <a:rPr lang="en-US" sz="1800" dirty="0">
                <a:hlinkClick r:id="rId5"/>
              </a:rPr>
              <a:t>lforbes@ucanr.edu</a:t>
            </a:r>
            <a:br>
              <a:rPr lang="en-US" sz="1800"/>
            </a:br>
            <a:r>
              <a:rPr lang="en-US" sz="1800"/>
              <a:t>530-750-1204</a:t>
            </a:r>
            <a:endParaRPr lang="en-US"/>
          </a:p>
        </p:txBody>
      </p:sp>
    </p:spTree>
    <p:extLst>
      <p:ext uri="{BB962C8B-B14F-4D97-AF65-F5344CB8AC3E}">
        <p14:creationId xmlns:p14="http://schemas.microsoft.com/office/powerpoint/2010/main" val="309475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Who Are We?</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759040" y="1699865"/>
            <a:ext cx="5746459" cy="4351338"/>
          </a:xfrm>
        </p:spPr>
        <p:txBody>
          <a:bodyPr>
            <a:normAutofit/>
          </a:bodyPr>
          <a:lstStyle/>
          <a:p>
            <a:pPr marL="0" indent="0">
              <a:buNone/>
            </a:pPr>
            <a:r>
              <a:rPr lang="en-US" sz="2400" dirty="0"/>
              <a:t>Strategic Communications is a small (but mighty) team serving more than 1,600 employees across the state. </a:t>
            </a:r>
          </a:p>
          <a:p>
            <a:pPr marL="0" indent="0">
              <a:buNone/>
            </a:pPr>
            <a:endParaRPr lang="en-US" sz="2400" dirty="0"/>
          </a:p>
          <a:p>
            <a:pPr marL="0" indent="0">
              <a:buNone/>
            </a:pPr>
            <a:r>
              <a:rPr lang="en-US" sz="2400" dirty="0"/>
              <a:t>We partner with academics and programs to promote the impact and value of UC ANR and extend research-based information to new audiences.</a:t>
            </a:r>
          </a:p>
          <a:p>
            <a:pPr marL="0" indent="0">
              <a:buNone/>
            </a:pPr>
            <a:endParaRPr lang="en-US" sz="2400" dirty="0"/>
          </a:p>
        </p:txBody>
      </p:sp>
      <p:sp>
        <p:nvSpPr>
          <p:cNvPr id="3" name="TextBox 2">
            <a:extLst>
              <a:ext uri="{FF2B5EF4-FFF2-40B4-BE49-F238E27FC236}">
                <a16:creationId xmlns:a16="http://schemas.microsoft.com/office/drawing/2014/main" id="{BAF129B1-B043-5C13-651B-9FFB33993430}"/>
              </a:ext>
            </a:extLst>
          </p:cNvPr>
          <p:cNvSpPr txBox="1"/>
          <p:nvPr/>
        </p:nvSpPr>
        <p:spPr>
          <a:xfrm>
            <a:off x="6919804" y="1736487"/>
            <a:ext cx="4847392" cy="3323987"/>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Caroline </a:t>
            </a:r>
            <a:r>
              <a:rPr lang="en-US" sz="1400" dirty="0">
                <a:latin typeface="Arial" panose="020B0604020202020204" pitchFamily="34" charset="0"/>
                <a:cs typeface="Arial" panose="020B0604020202020204" pitchFamily="34" charset="0"/>
              </a:rPr>
              <a:t>Champlin, Science Communication Specialist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Diana</a:t>
            </a:r>
            <a:r>
              <a:rPr lang="en-US" sz="1400" dirty="0">
                <a:latin typeface="Arial" panose="020B0604020202020204" pitchFamily="34" charset="0"/>
                <a:cs typeface="Arial" panose="020B0604020202020204" pitchFamily="34" charset="0"/>
              </a:rPr>
              <a:t> Cervantes, Broadcast Communications Specialist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Dora</a:t>
            </a:r>
            <a:r>
              <a:rPr lang="en-US" sz="1400" dirty="0">
                <a:latin typeface="Arial" panose="020B0604020202020204" pitchFamily="34" charset="0"/>
                <a:cs typeface="Arial" panose="020B0604020202020204" pitchFamily="34" charset="0"/>
              </a:rPr>
              <a:t> Garay, Social Media Strategist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Erin</a:t>
            </a:r>
            <a:r>
              <a:rPr lang="en-US" sz="1400" dirty="0">
                <a:latin typeface="Arial" panose="020B0604020202020204" pitchFamily="34" charset="0"/>
                <a:cs typeface="Arial" panose="020B0604020202020204" pitchFamily="34" charset="0"/>
              </a:rPr>
              <a:t> Greenfield, Digital Content Strategist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Ethan</a:t>
            </a:r>
            <a:r>
              <a:rPr lang="en-US" sz="1400" dirty="0">
                <a:latin typeface="Arial" panose="020B0604020202020204" pitchFamily="34" charset="0"/>
                <a:cs typeface="Arial" panose="020B0604020202020204" pitchFamily="34" charset="0"/>
              </a:rPr>
              <a:t> Ireland, Sr. Videographer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Heather</a:t>
            </a:r>
            <a:r>
              <a:rPr lang="en-US" sz="1400" dirty="0">
                <a:latin typeface="Arial" panose="020B0604020202020204" pitchFamily="34" charset="0"/>
                <a:cs typeface="Arial" panose="020B0604020202020204" pitchFamily="34" charset="0"/>
              </a:rPr>
              <a:t> Hayashi, Web Content Administrator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Leticia</a:t>
            </a:r>
            <a:r>
              <a:rPr lang="en-US" sz="1400" dirty="0">
                <a:latin typeface="Arial" panose="020B0604020202020204" pitchFamily="34" charset="0"/>
                <a:cs typeface="Arial" panose="020B0604020202020204" pitchFamily="34" charset="0"/>
              </a:rPr>
              <a:t> Iroygen, Translator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Linda</a:t>
            </a:r>
            <a:r>
              <a:rPr lang="en-US" sz="1400" dirty="0">
                <a:latin typeface="Arial" panose="020B0604020202020204" pitchFamily="34" charset="0"/>
                <a:cs typeface="Arial" panose="020B0604020202020204" pitchFamily="34" charset="0"/>
              </a:rPr>
              <a:t> Forbes, Director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Lisa</a:t>
            </a:r>
            <a:r>
              <a:rPr lang="en-US" sz="1400" dirty="0">
                <a:latin typeface="Arial" panose="020B0604020202020204" pitchFamily="34" charset="0"/>
                <a:cs typeface="Arial" panose="020B0604020202020204" pitchFamily="34" charset="0"/>
              </a:rPr>
              <a:t> Rawleigh, Admin Asst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Miguel</a:t>
            </a:r>
            <a:r>
              <a:rPr lang="en-US" sz="1400" dirty="0">
                <a:latin typeface="Arial" panose="020B0604020202020204" pitchFamily="34" charset="0"/>
                <a:cs typeface="Arial" panose="020B0604020202020204" pitchFamily="34" charset="0"/>
              </a:rPr>
              <a:t> Sanchez, Broadcast Communications Specialist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Mike</a:t>
            </a:r>
            <a:r>
              <a:rPr lang="en-US" sz="1400" dirty="0">
                <a:latin typeface="Arial" panose="020B0604020202020204" pitchFamily="34" charset="0"/>
                <a:cs typeface="Arial" panose="020B0604020202020204" pitchFamily="34" charset="0"/>
              </a:rPr>
              <a:t> Hsu, Sr. Public Information Officer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Pam</a:t>
            </a:r>
            <a:r>
              <a:rPr lang="en-US" sz="1400" dirty="0">
                <a:latin typeface="Arial" panose="020B0604020202020204" pitchFamily="34" charset="0"/>
                <a:cs typeface="Arial" panose="020B0604020202020204" pitchFamily="34" charset="0"/>
              </a:rPr>
              <a:t> Kan-Rice, Assistant Director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Ricardo</a:t>
            </a:r>
            <a:r>
              <a:rPr lang="en-US" sz="1400" dirty="0">
                <a:latin typeface="Arial" panose="020B0604020202020204" pitchFamily="34" charset="0"/>
                <a:cs typeface="Arial" panose="020B0604020202020204" pitchFamily="34" charset="0"/>
              </a:rPr>
              <a:t> Vela, News &amp; Information Outreach in Spanish Program Manager</a:t>
            </a:r>
          </a:p>
        </p:txBody>
      </p:sp>
    </p:spTree>
    <p:extLst>
      <p:ext uri="{BB962C8B-B14F-4D97-AF65-F5344CB8AC3E}">
        <p14:creationId xmlns:p14="http://schemas.microsoft.com/office/powerpoint/2010/main" val="45898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74B6-6C73-CCFB-4C2D-4FDD3A0AE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C25D8-1F94-43EE-7D0A-A5C50A546F21}"/>
              </a:ext>
            </a:extLst>
          </p:cNvPr>
          <p:cNvSpPr>
            <a:spLocks noGrp="1"/>
          </p:cNvSpPr>
          <p:nvPr>
            <p:ph type="title"/>
          </p:nvPr>
        </p:nvSpPr>
        <p:spPr/>
        <p:txBody>
          <a:bodyPr>
            <a:normAutofit/>
          </a:bodyPr>
          <a:lstStyle/>
          <a:p>
            <a:r>
              <a:rPr lang="en-US" dirty="0"/>
              <a:t>Strategic Priorities</a:t>
            </a:r>
          </a:p>
        </p:txBody>
      </p:sp>
      <p:sp>
        <p:nvSpPr>
          <p:cNvPr id="9" name="Content Placeholder 8">
            <a:extLst>
              <a:ext uri="{FF2B5EF4-FFF2-40B4-BE49-F238E27FC236}">
                <a16:creationId xmlns:a16="http://schemas.microsoft.com/office/drawing/2014/main" id="{ACFF5D5F-C3C2-9958-7362-A41DED42BBDC}"/>
              </a:ext>
            </a:extLst>
          </p:cNvPr>
          <p:cNvSpPr>
            <a:spLocks noGrp="1"/>
          </p:cNvSpPr>
          <p:nvPr>
            <p:ph idx="1"/>
          </p:nvPr>
        </p:nvSpPr>
        <p:spPr>
          <a:xfrm>
            <a:off x="759040" y="1699865"/>
            <a:ext cx="8942008" cy="4351338"/>
          </a:xfrm>
        </p:spPr>
        <p:txBody>
          <a:bodyPr>
            <a:noAutofit/>
          </a:bodyPr>
          <a:lstStyle/>
          <a:p>
            <a:r>
              <a:rPr lang="en-US" sz="2400" b="1" dirty="0"/>
              <a:t>Modernize the content generation and delivery system to carry out our mission effectively</a:t>
            </a:r>
          </a:p>
          <a:p>
            <a:pPr marL="0" indent="0">
              <a:buNone/>
            </a:pPr>
            <a:endParaRPr lang="en-US" sz="2400" i="1" dirty="0"/>
          </a:p>
          <a:p>
            <a:r>
              <a:rPr lang="en-US" sz="2400" b="1" dirty="0"/>
              <a:t>Expand reach and improve targeting to all audiences including internal audiences</a:t>
            </a:r>
          </a:p>
          <a:p>
            <a:pPr marL="0" indent="0">
              <a:buNone/>
            </a:pPr>
            <a:endParaRPr lang="en-US" sz="2400" b="1" dirty="0"/>
          </a:p>
          <a:p>
            <a:r>
              <a:rPr lang="en-US" sz="2400" b="1" dirty="0"/>
              <a:t>Facilitate adoption of a clear brand/identity</a:t>
            </a:r>
            <a:endParaRPr lang="en-US" sz="2400" dirty="0"/>
          </a:p>
        </p:txBody>
      </p:sp>
    </p:spTree>
    <p:extLst>
      <p:ext uri="{BB962C8B-B14F-4D97-AF65-F5344CB8AC3E}">
        <p14:creationId xmlns:p14="http://schemas.microsoft.com/office/powerpoint/2010/main" val="344218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Public Relations Impact</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938641"/>
            <a:ext cx="6014017" cy="4351338"/>
          </a:xfrm>
        </p:spPr>
        <p:txBody>
          <a:bodyPr>
            <a:normAutofit lnSpcReduction="10000"/>
          </a:bodyPr>
          <a:lstStyle/>
          <a:p>
            <a:pPr marL="0" marR="0" indent="0" algn="l">
              <a:spcBef>
                <a:spcPts val="0"/>
              </a:spcBef>
              <a:spcAft>
                <a:spcPts val="0"/>
              </a:spcAft>
              <a:buNone/>
            </a:pPr>
            <a:r>
              <a:rPr lang="en-US" sz="1800" b="0" i="0" u="none" strike="noStrike" dirty="0">
                <a:effectLst/>
              </a:rPr>
              <a:t>“I had a pleasant experience working with the Strategic Communications team to broadly share my vegetable grafting research stories and associated impacts via various ANR blogs and other outlets.</a:t>
            </a:r>
          </a:p>
          <a:p>
            <a:pPr marL="0" marR="0" indent="0" algn="l">
              <a:spcBef>
                <a:spcPts val="0"/>
              </a:spcBef>
              <a:spcAft>
                <a:spcPts val="0"/>
              </a:spcAft>
              <a:buNone/>
            </a:pPr>
            <a:endParaRPr lang="en-US" sz="1800" dirty="0"/>
          </a:p>
          <a:p>
            <a:pPr marL="0" marR="0" indent="0" algn="l">
              <a:spcBef>
                <a:spcPts val="0"/>
              </a:spcBef>
              <a:spcAft>
                <a:spcPts val="0"/>
              </a:spcAft>
              <a:buNone/>
            </a:pPr>
            <a:r>
              <a:rPr lang="en-US" sz="1800" b="0" i="0" u="none" strike="noStrike" dirty="0">
                <a:effectLst/>
              </a:rPr>
              <a:t>The related articles were reproduced by other industry media and with the broad reach and help from the Communications team, I received interest in knowing more about my work and collaboration from other states (Oregon, Washington and Michigan). It is an important and effective way to get publicity for what we have done. I highly recommend ANR academics, especially newcomers, think about reaching out to the Strategic Communications team to speak loudly for your fantastic work.”   </a:t>
            </a:r>
          </a:p>
          <a:p>
            <a:pPr marL="0" marR="0" indent="0" algn="l">
              <a:spcBef>
                <a:spcPts val="0"/>
              </a:spcBef>
              <a:spcAft>
                <a:spcPts val="0"/>
              </a:spcAft>
              <a:buNone/>
            </a:pPr>
            <a:endParaRPr lang="en-US" sz="1800" dirty="0"/>
          </a:p>
          <a:p>
            <a:pPr marL="0" marR="0" indent="0" algn="l">
              <a:spcBef>
                <a:spcPts val="0"/>
              </a:spcBef>
              <a:spcAft>
                <a:spcPts val="0"/>
              </a:spcAft>
              <a:buNone/>
            </a:pPr>
            <a:endParaRPr lang="en-US" sz="1600" b="1" i="1" u="none" strike="noStrike" dirty="0">
              <a:effectLst/>
            </a:endParaRPr>
          </a:p>
          <a:p>
            <a:pPr marL="0" marR="0" indent="0" algn="l">
              <a:spcBef>
                <a:spcPts val="0"/>
              </a:spcBef>
              <a:spcAft>
                <a:spcPts val="0"/>
              </a:spcAft>
              <a:buNone/>
            </a:pPr>
            <a:r>
              <a:rPr lang="en-US" sz="1600" b="1" i="1" u="none" strike="noStrike" dirty="0">
                <a:effectLst/>
              </a:rPr>
              <a:t>Zheng Wang</a:t>
            </a:r>
            <a:r>
              <a:rPr lang="en-US" sz="1600" b="0" i="1" u="none" strike="noStrike" dirty="0">
                <a:effectLst/>
              </a:rPr>
              <a:t>, </a:t>
            </a:r>
            <a:r>
              <a:rPr lang="en-US" sz="1600" i="1" dirty="0"/>
              <a:t>vegetable crops and irrigation advisor for Stanislaus, San Joaquin and Merced counties</a:t>
            </a:r>
          </a:p>
        </p:txBody>
      </p:sp>
      <p:pic>
        <p:nvPicPr>
          <p:cNvPr id="4" name="Picture 3" descr="Screen grab showing part of the news story Strategic Communications published about watermelon grafting">
            <a:extLst>
              <a:ext uri="{FF2B5EF4-FFF2-40B4-BE49-F238E27FC236}">
                <a16:creationId xmlns:a16="http://schemas.microsoft.com/office/drawing/2014/main" id="{AC26AD3C-EDA7-7716-AFC5-BCF58A1B5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5606" y="133592"/>
            <a:ext cx="5040342" cy="4673005"/>
          </a:xfrm>
          <a:prstGeom prst="rect">
            <a:avLst/>
          </a:prstGeom>
          <a:effectLst>
            <a:outerShdw blurRad="50800" dist="38100" dir="2700000" algn="tl" rotWithShape="0">
              <a:prstClr val="black">
                <a:alpha val="40000"/>
              </a:prstClr>
            </a:outerShdw>
          </a:effectLst>
        </p:spPr>
      </p:pic>
      <p:pic>
        <p:nvPicPr>
          <p:cNvPr id="5" name="Picture 4" descr="Zheng Wang in a white shirt">
            <a:extLst>
              <a:ext uri="{FF2B5EF4-FFF2-40B4-BE49-F238E27FC236}">
                <a16:creationId xmlns:a16="http://schemas.microsoft.com/office/drawing/2014/main" id="{AC632DC1-A031-DF7D-B623-DA331F57EC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8751" y="4098142"/>
            <a:ext cx="1445228" cy="18621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210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86BE9-E577-EC64-4F5B-58A67E496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CF779-5F0F-8C9E-50DB-314972F1137A}"/>
              </a:ext>
            </a:extLst>
          </p:cNvPr>
          <p:cNvSpPr>
            <a:spLocks noGrp="1"/>
          </p:cNvSpPr>
          <p:nvPr>
            <p:ph type="title"/>
          </p:nvPr>
        </p:nvSpPr>
        <p:spPr/>
        <p:txBody>
          <a:bodyPr>
            <a:normAutofit/>
          </a:bodyPr>
          <a:lstStyle/>
          <a:p>
            <a:r>
              <a:rPr lang="en-US" dirty="0"/>
              <a:t>Public Relations Impact - 2</a:t>
            </a:r>
          </a:p>
        </p:txBody>
      </p:sp>
      <p:sp>
        <p:nvSpPr>
          <p:cNvPr id="3" name="Rectangle 1">
            <a:extLst>
              <a:ext uri="{FF2B5EF4-FFF2-40B4-BE49-F238E27FC236}">
                <a16:creationId xmlns:a16="http://schemas.microsoft.com/office/drawing/2014/main" id="{A6C8D287-CE04-146A-243A-62606E6CDA2A}"/>
              </a:ext>
            </a:extLst>
          </p:cNvPr>
          <p:cNvSpPr>
            <a:spLocks noGrp="1" noChangeArrowheads="1"/>
          </p:cNvSpPr>
          <p:nvPr>
            <p:ph idx="1"/>
          </p:nvPr>
        </p:nvSpPr>
        <p:spPr bwMode="auto">
          <a:xfrm>
            <a:off x="684734" y="1452490"/>
            <a:ext cx="6927029"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rPr>
              <a:t>Our </a:t>
            </a:r>
            <a:r>
              <a:rPr kumimoji="0" lang="en-US" altLang="en-US" sz="2000" b="0" i="0" u="none" strike="noStrike" cap="none" normalizeH="0" baseline="0" dirty="0">
                <a:ln>
                  <a:noFill/>
                </a:ln>
                <a:solidFill>
                  <a:srgbClr val="000000"/>
                </a:solidFill>
                <a:effectLst/>
              </a:rPr>
              <a:t>web story about Sarah Light's work on a cover-crop species selection tool resulted 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rPr>
              <a:t> A press release distributed to 468 media members and other key contacts had a 47% open rate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rPr>
              <a:t> Related social media posts on Facebook, Instagram, LinkedIn, X, and Bluesky accounts resulted in over 15,000 views and over 600 engagements, with the Facebook post garnering 97 likes and 13 shares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rPr>
              <a:t> Republication on </a:t>
            </a:r>
            <a:r>
              <a:rPr kumimoji="0" lang="en-US" altLang="en-US" sz="2000" b="0" i="0" u="none" strike="noStrike" cap="none" normalizeH="0" baseline="0" dirty="0">
                <a:ln>
                  <a:noFill/>
                </a:ln>
                <a:solidFill>
                  <a:srgbClr val="467886"/>
                </a:solidFill>
                <a:effectLst/>
                <a:hlinkClick r:id="rId3" tooltip="https://www.morningagclips.com/new-online-tool-helps-growers-choose-cover-crops/"/>
              </a:rPr>
              <a:t>Morning Ag Clips</a:t>
            </a:r>
            <a:r>
              <a:rPr kumimoji="0" lang="en-US" altLang="en-US" sz="2000" b="0" i="0" u="none" strike="noStrike" cap="none" normalizeH="0" baseline="0" dirty="0">
                <a:ln>
                  <a:noFill/>
                </a:ln>
                <a:solidFill>
                  <a:srgbClr val="000000"/>
                </a:solidFill>
                <a:effectLst/>
              </a:rPr>
              <a:t> and </a:t>
            </a:r>
            <a:r>
              <a:rPr kumimoji="0" lang="en-US" altLang="en-US" sz="2000" b="0" i="0" u="none" strike="noStrike" cap="none" normalizeH="0" baseline="0" dirty="0">
                <a:ln>
                  <a:noFill/>
                </a:ln>
                <a:solidFill>
                  <a:srgbClr val="467886"/>
                </a:solidFill>
                <a:effectLst/>
                <a:hlinkClick r:id="rId4" tooltip="https://www.agalert.com/california-ag-news/archives/october-8-2025/new-tool-helps-farmers-select-cover-crops/"/>
              </a:rPr>
              <a:t>Ag Alert</a:t>
            </a:r>
            <a:r>
              <a:rPr kumimoji="0" lang="en-US" altLang="en-US" sz="2000" b="0" i="0" u="none" strike="noStrike" cap="none" normalizeH="0" baseline="0" dirty="0">
                <a:ln>
                  <a:noFill/>
                </a:ln>
                <a:solidFill>
                  <a:srgbClr val="000000"/>
                </a:solidFill>
                <a:effectLst/>
              </a:rPr>
              <a:t> (California Farm Bureau)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rPr>
              <a:t> Additional coverage by </a:t>
            </a:r>
            <a:r>
              <a:rPr kumimoji="0" lang="en-US" altLang="en-US" sz="2000" b="0" i="0" u="none" strike="noStrike" cap="none" normalizeH="0" baseline="0" dirty="0">
                <a:ln>
                  <a:noFill/>
                </a:ln>
                <a:solidFill>
                  <a:srgbClr val="467886"/>
                </a:solidFill>
                <a:effectLst/>
                <a:hlinkClick r:id="rId5" tooltip="https://www.aginfo.net/report/63932/California-Ag-Today/New-Online-Tool-Helps-Growers-Choose-Cover-Crops"/>
              </a:rPr>
              <a:t>California Ag Today</a:t>
            </a:r>
            <a:r>
              <a:rPr kumimoji="0" lang="en-US" altLang="en-US" sz="2000" b="0" i="0" u="none" strike="noStrike" cap="none" normalizeH="0" baseline="0" dirty="0">
                <a:ln>
                  <a:noFill/>
                </a:ln>
                <a:solidFill>
                  <a:srgbClr val="000000"/>
                </a:solidFill>
                <a:effectLst/>
              </a:rPr>
              <a:t> and </a:t>
            </a:r>
            <a:r>
              <a:rPr kumimoji="0" lang="en-US" altLang="en-US" sz="2000" b="0" i="0" u="none" strike="noStrike" cap="none" normalizeH="0" baseline="0" dirty="0">
                <a:ln>
                  <a:noFill/>
                </a:ln>
                <a:solidFill>
                  <a:srgbClr val="467886"/>
                </a:solidFill>
                <a:effectLst/>
                <a:hlinkClick r:id="rId6" tooltip="https://capitalpress.com/2026/01/14/free-new-online-tool-can-help-western-growers-select-cover-crops/"/>
              </a:rPr>
              <a:t>Capital Press</a:t>
            </a:r>
            <a:endParaRPr kumimoji="0" lang="en-US" altLang="en-US" sz="2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rPr>
              <a:t> In-depth interviews of Sarah Light by </a:t>
            </a:r>
            <a:r>
              <a:rPr kumimoji="0" lang="en-US" altLang="en-US" sz="2000" b="0" i="0" u="none" strike="noStrike" cap="none" normalizeH="0" baseline="0" dirty="0">
                <a:ln>
                  <a:noFill/>
                </a:ln>
                <a:solidFill>
                  <a:srgbClr val="467886"/>
                </a:solidFill>
                <a:effectLst/>
                <a:hlinkClick r:id="rId7" tooltip="https://share.transistor.fm/s/3555e75a"/>
              </a:rPr>
              <a:t>MyAgLife Daily News Report</a:t>
            </a:r>
            <a:r>
              <a:rPr kumimoji="0" lang="en-US" altLang="en-US" sz="2000" b="0" i="0" u="none" strike="noStrike" cap="none" normalizeH="0" baseline="0" dirty="0">
                <a:ln>
                  <a:noFill/>
                </a:ln>
                <a:solidFill>
                  <a:srgbClr val="000000"/>
                </a:solidFill>
                <a:effectLst/>
              </a:rPr>
              <a:t> and </a:t>
            </a:r>
            <a:r>
              <a:rPr kumimoji="0" lang="en-US" altLang="en-US" sz="2000" b="0" i="0" u="sng" strike="noStrike" cap="none" normalizeH="0" baseline="0" dirty="0">
                <a:ln>
                  <a:noFill/>
                </a:ln>
                <a:solidFill>
                  <a:srgbClr val="467886"/>
                </a:solidFill>
                <a:effectLst/>
                <a:hlinkClick r:id="rId8" tooltip="https://www.vineyardteam.org/podcast/?id=1191"/>
              </a:rPr>
              <a:t>Sustainable Winegrowing podcast</a:t>
            </a:r>
            <a:r>
              <a:rPr kumimoji="0" lang="en-US" altLang="en-US" sz="2000" b="0" i="0" u="none" strike="noStrike" cap="none" normalizeH="0" baseline="0" dirty="0">
                <a:ln>
                  <a:noFill/>
                </a:ln>
                <a:solidFill>
                  <a:srgbClr val="000000"/>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pic>
        <p:nvPicPr>
          <p:cNvPr id="8" name="Picture 7">
            <a:extLst>
              <a:ext uri="{FF2B5EF4-FFF2-40B4-BE49-F238E27FC236}">
                <a16:creationId xmlns:a16="http://schemas.microsoft.com/office/drawing/2014/main" id="{D2193112-22FF-3D81-E6FC-81E28AF86D5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11763" y="208655"/>
            <a:ext cx="4444314" cy="3625826"/>
          </a:xfrm>
          <a:prstGeom prst="rect">
            <a:avLst/>
          </a:prstGeom>
          <a:effectLst>
            <a:outerShdw blurRad="50800" dist="38100" dir="2700000" algn="tl" rotWithShape="0">
              <a:prstClr val="black">
                <a:alpha val="40000"/>
              </a:prstClr>
            </a:outerShdw>
          </a:effectLst>
        </p:spPr>
      </p:pic>
      <p:pic>
        <p:nvPicPr>
          <p:cNvPr id="2051" name="Picture 3">
            <a:extLst>
              <a:ext uri="{FF2B5EF4-FFF2-40B4-BE49-F238E27FC236}">
                <a16:creationId xmlns:a16="http://schemas.microsoft.com/office/drawing/2014/main" id="{6FA894C4-D314-ADC0-3DCA-253E8F529294}"/>
              </a:ext>
              <a:ext uri="{C183D7F6-B498-43B3-948B-1728B52AA6E4}">
                <adec:decorative xmlns:adec="http://schemas.microsoft.com/office/drawing/2017/decorative" val="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618839" y="4099908"/>
            <a:ext cx="2430162" cy="18226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86BE9-E577-EC64-4F5B-58A67E496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CF779-5F0F-8C9E-50DB-314972F1137A}"/>
              </a:ext>
            </a:extLst>
          </p:cNvPr>
          <p:cNvSpPr>
            <a:spLocks noGrp="1"/>
          </p:cNvSpPr>
          <p:nvPr>
            <p:ph type="title"/>
          </p:nvPr>
        </p:nvSpPr>
        <p:spPr/>
        <p:txBody>
          <a:bodyPr>
            <a:normAutofit/>
          </a:bodyPr>
          <a:lstStyle/>
          <a:p>
            <a:r>
              <a:rPr lang="en-US" dirty="0"/>
              <a:t>Public Relations Impact - 3</a:t>
            </a:r>
          </a:p>
        </p:txBody>
      </p:sp>
      <p:sp>
        <p:nvSpPr>
          <p:cNvPr id="5" name="Content Placeholder 4">
            <a:extLst>
              <a:ext uri="{FF2B5EF4-FFF2-40B4-BE49-F238E27FC236}">
                <a16:creationId xmlns:a16="http://schemas.microsoft.com/office/drawing/2014/main" id="{91E9B449-BBCF-371F-7254-12F9F5CA3B7E}"/>
              </a:ext>
            </a:extLst>
          </p:cNvPr>
          <p:cNvSpPr>
            <a:spLocks noGrp="1"/>
          </p:cNvSpPr>
          <p:nvPr>
            <p:ph idx="1"/>
          </p:nvPr>
        </p:nvSpPr>
        <p:spPr>
          <a:xfrm>
            <a:off x="684734" y="1423155"/>
            <a:ext cx="6824983" cy="1901225"/>
          </a:xfrm>
        </p:spPr>
        <p:txBody>
          <a:bodyPr>
            <a:normAutofit/>
          </a:bodyPr>
          <a:lstStyle/>
          <a:p>
            <a:pPr marL="0" indent="0">
              <a:lnSpc>
                <a:spcPct val="100000"/>
              </a:lnSpc>
              <a:spcBef>
                <a:spcPts val="0"/>
              </a:spcBef>
              <a:buNone/>
            </a:pPr>
            <a:r>
              <a:rPr lang="en-US" sz="1800" dirty="0"/>
              <a:t>Our reporter relationships lead to others:</a:t>
            </a:r>
          </a:p>
          <a:p>
            <a:pPr marL="0" indent="0">
              <a:lnSpc>
                <a:spcPct val="100000"/>
              </a:lnSpc>
              <a:spcBef>
                <a:spcPts val="0"/>
              </a:spcBef>
              <a:buNone/>
            </a:pPr>
            <a:endParaRPr lang="en-US" sz="1800" dirty="0"/>
          </a:p>
          <a:p>
            <a:pPr marL="0" indent="0">
              <a:lnSpc>
                <a:spcPct val="100000"/>
              </a:lnSpc>
              <a:spcBef>
                <a:spcPts val="0"/>
              </a:spcBef>
              <a:buNone/>
            </a:pPr>
            <a:r>
              <a:rPr lang="en-US" sz="1800" i="1" dirty="0"/>
              <a:t>“I'm Carlos Cabrera-Lomelí, reporter with KQED in San Francisco. My colleague, Ezra David Romero, shared your contact with me as someone who could potentially be really helpful as I work on my next story.”</a:t>
            </a:r>
          </a:p>
          <a:p>
            <a:endParaRPr lang="en-US" sz="1800" dirty="0"/>
          </a:p>
        </p:txBody>
      </p:sp>
      <p:pic>
        <p:nvPicPr>
          <p:cNvPr id="4" name="Picture 3" descr="Pistachios and climate change: Inside Dubai chocolate is a very California story. Photo of a hand holding a Dubai chocolate bar and a gloved handful of shelled pistachio nuts over a bowl of pistachios.">
            <a:extLst>
              <a:ext uri="{FF2B5EF4-FFF2-40B4-BE49-F238E27FC236}">
                <a16:creationId xmlns:a16="http://schemas.microsoft.com/office/drawing/2014/main" id="{258BD72B-7EA1-C498-8674-8BD22B444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6317" y="290075"/>
            <a:ext cx="3812086" cy="303430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9A2EB5A-21C8-37C3-C826-16AA4164CE44}"/>
              </a:ext>
            </a:extLst>
          </p:cNvPr>
          <p:cNvSpPr txBox="1"/>
          <p:nvPr/>
        </p:nvSpPr>
        <p:spPr>
          <a:xfrm>
            <a:off x="684734" y="3366370"/>
            <a:ext cx="8013474"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order to make every single drop of water count, growers have teamed up with environmentalists to design </a:t>
            </a:r>
            <a:r>
              <a:rPr lang="en-US" dirty="0">
                <a:latin typeface="Arial" panose="020B0604020202020204" pitchFamily="34" charset="0"/>
                <a:cs typeface="Arial" panose="020B0604020202020204" pitchFamily="34" charset="0"/>
                <a:hlinkClick r:id="rId4"/>
              </a:rPr>
              <a:t>more efficient irrigation methods</a:t>
            </a:r>
            <a:r>
              <a:rPr lang="en-US" dirty="0">
                <a:latin typeface="Arial" panose="020B0604020202020204" pitchFamily="34" charset="0"/>
                <a:cs typeface="Arial" panose="020B0604020202020204" pitchFamily="34" charset="0"/>
              </a:rPr>
              <a:t> and in some instances, abandoning more water-intensive crops. But a drought that lasts multiple years could strain even pistachios, which can normally weather more saline conditions, says Phoebe Gordon, orchard systems advisor at the UC Agriculture and Natural Resources unit.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long can you keep on irrigating these trees under limited water conditions and have them continue to perform, to be able to pay the bills?” asks Gordon.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“Yield will decline — that is absolutely not a question,” she says.</a:t>
            </a:r>
          </a:p>
          <a:p>
            <a:endParaRPr lang="en-US" dirty="0">
              <a:latin typeface="Arial" panose="020B0604020202020204" pitchFamily="34" charset="0"/>
              <a:cs typeface="Arial" panose="020B0604020202020204" pitchFamily="34" charset="0"/>
            </a:endParaRPr>
          </a:p>
        </p:txBody>
      </p:sp>
      <p:pic>
        <p:nvPicPr>
          <p:cNvPr id="9" name="Picture 8" descr="Headshot of Phoebe Gordon">
            <a:extLst>
              <a:ext uri="{FF2B5EF4-FFF2-40B4-BE49-F238E27FC236}">
                <a16:creationId xmlns:a16="http://schemas.microsoft.com/office/drawing/2014/main" id="{BC6D93BD-60FB-1C9D-DFC4-C0DE050426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4000" y="3682668"/>
            <a:ext cx="1546038" cy="20624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596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38CCE3-E274-DF2B-FD00-CFD2903D9F38}"/>
              </a:ext>
            </a:extLst>
          </p:cNvPr>
          <p:cNvSpPr>
            <a:spLocks noGrp="1"/>
          </p:cNvSpPr>
          <p:nvPr>
            <p:ph type="title"/>
          </p:nvPr>
        </p:nvSpPr>
        <p:spPr/>
        <p:txBody>
          <a:bodyPr/>
          <a:lstStyle/>
          <a:p>
            <a:r>
              <a:rPr lang="en-US" dirty="0"/>
              <a:t>Social Media Impact</a:t>
            </a:r>
          </a:p>
        </p:txBody>
      </p:sp>
      <p:sp>
        <p:nvSpPr>
          <p:cNvPr id="305" name="Content Placeholder 4"/>
          <p:cNvSpPr txBox="1">
            <a:spLocks noGrp="1"/>
          </p:cNvSpPr>
          <p:nvPr>
            <p:ph type="body" idx="1"/>
          </p:nvPr>
        </p:nvSpPr>
        <p:spPr>
          <a:xfrm>
            <a:off x="684734" y="1767063"/>
            <a:ext cx="6466991" cy="4351338"/>
          </a:xfrm>
          <a:prstGeom prst="rect">
            <a:avLst/>
          </a:prstGeom>
        </p:spPr>
        <p:txBody>
          <a:bodyPr>
            <a:normAutofit lnSpcReduction="10000"/>
          </a:bodyPr>
          <a:lstStyle/>
          <a:p>
            <a:pPr marL="0" indent="0" defTabSz="457200">
              <a:lnSpc>
                <a:spcPct val="100000"/>
              </a:lnSpc>
              <a:spcBef>
                <a:spcPts val="1200"/>
              </a:spcBef>
              <a:buSzTx/>
              <a:buFontTx/>
              <a:buNone/>
              <a:defRPr sz="2400"/>
            </a:pPr>
            <a:r>
              <a:rPr dirty="0"/>
              <a:t>During 2025–26, UC ANR social media content generated more than </a:t>
            </a:r>
            <a:r>
              <a:rPr b="1" dirty="0"/>
              <a:t>12 million views</a:t>
            </a:r>
            <a:r>
              <a:rPr dirty="0"/>
              <a:t> and reached </a:t>
            </a:r>
            <a:r>
              <a:rPr b="1" dirty="0"/>
              <a:t>280,000 highly engaged users</a:t>
            </a:r>
            <a:r>
              <a:rPr dirty="0"/>
              <a:t> through targeted paid campaigns on LinkedIn, Facebook, and Instagram.</a:t>
            </a:r>
            <a:endParaRPr lang="en-US" dirty="0"/>
          </a:p>
          <a:p>
            <a:pPr marL="0" indent="0" defTabSz="457200">
              <a:lnSpc>
                <a:spcPct val="100000"/>
              </a:lnSpc>
              <a:spcBef>
                <a:spcPts val="1200"/>
              </a:spcBef>
              <a:buSzTx/>
              <a:buFontTx/>
              <a:buNone/>
              <a:defRPr sz="2400"/>
            </a:pPr>
            <a:endParaRPr dirty="0"/>
          </a:p>
          <a:p>
            <a:pPr marL="0" indent="0" defTabSz="457200">
              <a:lnSpc>
                <a:spcPct val="100000"/>
              </a:lnSpc>
              <a:spcBef>
                <a:spcPts val="1200"/>
              </a:spcBef>
              <a:buSzTx/>
              <a:buFontTx/>
              <a:buNone/>
              <a:defRPr sz="2400"/>
            </a:pPr>
            <a:r>
              <a:rPr dirty="0"/>
              <a:t>This content highlighted UC ANR programs and academic expertise, strategically reaching diverse audiences, including farmers, ranchers, legislators, and individuals in underserved communities.</a:t>
            </a:r>
          </a:p>
        </p:txBody>
      </p:sp>
      <p:pic>
        <p:nvPicPr>
          <p:cNvPr id="5" name="Picture 4">
            <a:extLst>
              <a:ext uri="{FF2B5EF4-FFF2-40B4-BE49-F238E27FC236}">
                <a16:creationId xmlns:a16="http://schemas.microsoft.com/office/drawing/2014/main" id="{A61F0CDE-6990-2C27-99CC-277F7D87990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2908" y="1713934"/>
            <a:ext cx="4497859" cy="2070729"/>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itle 1"/>
          <p:cNvSpPr txBox="1">
            <a:spLocks noGrp="1"/>
          </p:cNvSpPr>
          <p:nvPr>
            <p:ph type="title"/>
          </p:nvPr>
        </p:nvSpPr>
        <p:spPr>
          <a:xfrm>
            <a:off x="684733" y="313786"/>
            <a:ext cx="10817840" cy="767529"/>
          </a:xfrm>
          <a:prstGeom prst="rect">
            <a:avLst/>
          </a:prstGeom>
        </p:spPr>
        <p:txBody>
          <a:bodyPr/>
          <a:lstStyle/>
          <a:p>
            <a:r>
              <a:rPr dirty="0"/>
              <a:t>Social Media Impact</a:t>
            </a:r>
            <a:r>
              <a:rPr lang="en-US" dirty="0"/>
              <a:t> - 2</a:t>
            </a:r>
            <a:endParaRPr dirty="0"/>
          </a:p>
        </p:txBody>
      </p:sp>
      <p:sp>
        <p:nvSpPr>
          <p:cNvPr id="300" name="Content Placeholder 4"/>
          <p:cNvSpPr txBox="1">
            <a:spLocks noGrp="1"/>
          </p:cNvSpPr>
          <p:nvPr>
            <p:ph type="body" idx="1"/>
          </p:nvPr>
        </p:nvSpPr>
        <p:spPr>
          <a:xfrm>
            <a:off x="838200" y="1825625"/>
            <a:ext cx="7614424" cy="4351338"/>
          </a:xfrm>
          <a:prstGeom prst="rect">
            <a:avLst/>
          </a:prstGeom>
        </p:spPr>
        <p:txBody>
          <a:bodyPr/>
          <a:lstStyle/>
          <a:p>
            <a:pPr>
              <a:defRPr sz="2400"/>
            </a:pPr>
            <a:r>
              <a:rPr b="1" dirty="0"/>
              <a:t>Stephanie Mar</a:t>
            </a:r>
            <a:r>
              <a:rPr dirty="0"/>
              <a:t>, Organic Waste Management Area Advisor</a:t>
            </a:r>
            <a:r>
              <a:rPr lang="en-US" dirty="0"/>
              <a:t>, was f</a:t>
            </a:r>
            <a:r>
              <a:rPr dirty="0"/>
              <a:t>eatured on UC ANR’s social media channels introducing her role and how UC ANR supports her work. This content resulted in an opportunity for her to participate in UC ANR Advocacy Day with the state legislature.</a:t>
            </a:r>
            <a:endParaRPr lang="en-US" dirty="0"/>
          </a:p>
          <a:p>
            <a:pPr marL="0" indent="0">
              <a:buNone/>
              <a:defRPr sz="2400"/>
            </a:pPr>
            <a:endParaRPr dirty="0"/>
          </a:p>
          <a:p>
            <a:pPr>
              <a:defRPr sz="2400"/>
            </a:pPr>
            <a:r>
              <a:rPr b="1" dirty="0"/>
              <a:t>Maurice Pitesky</a:t>
            </a:r>
            <a:r>
              <a:rPr dirty="0"/>
              <a:t>, UCCE Poultry Specialist</a:t>
            </a:r>
            <a:r>
              <a:rPr lang="en-US" dirty="0"/>
              <a:t>, asked us to promote his poultry app study.</a:t>
            </a:r>
            <a:r>
              <a:rPr dirty="0"/>
              <a:t> </a:t>
            </a:r>
            <a:r>
              <a:rPr lang="en-US" dirty="0"/>
              <a:t>The s</a:t>
            </a:r>
            <a:r>
              <a:rPr dirty="0"/>
              <a:t>tudy grew from 15 initial respondents to 2,633 after promotion on UC ANR’s LinkedIn, X, Facebook and Instagram</a:t>
            </a:r>
            <a:r>
              <a:rPr lang="en-US" dirty="0"/>
              <a:t>, and</a:t>
            </a:r>
            <a:r>
              <a:rPr dirty="0"/>
              <a:t> </a:t>
            </a:r>
            <a:r>
              <a:rPr lang="en-US" dirty="0"/>
              <a:t>the posts </a:t>
            </a:r>
            <a:r>
              <a:rPr dirty="0"/>
              <a:t>led to NBC Bay Area coverage.</a:t>
            </a:r>
          </a:p>
        </p:txBody>
      </p:sp>
      <p:pic>
        <p:nvPicPr>
          <p:cNvPr id="1026" name="Picture 2" descr="Stephanie Mar">
            <a:extLst>
              <a:ext uri="{FF2B5EF4-FFF2-40B4-BE49-F238E27FC236}">
                <a16:creationId xmlns:a16="http://schemas.microsoft.com/office/drawing/2014/main" id="{9BD6F9DA-001E-C68A-B4F9-9B3808B574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52270" y="1940010"/>
            <a:ext cx="1718962" cy="1718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urice Pitesky">
            <a:extLst>
              <a:ext uri="{FF2B5EF4-FFF2-40B4-BE49-F238E27FC236}">
                <a16:creationId xmlns:a16="http://schemas.microsoft.com/office/drawing/2014/main" id="{CF6F07B0-745A-A63E-88DC-238C734565F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55400" y="4357029"/>
            <a:ext cx="1296792" cy="1659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Autofit/>
          </a:bodyPr>
          <a:lstStyle/>
          <a:p>
            <a:r>
              <a:rPr lang="en-US" dirty="0">
                <a:solidFill>
                  <a:srgbClr val="FFFFFF"/>
                </a:solidFill>
                <a:latin typeface="Arial Bold"/>
              </a:rPr>
              <a:t>Community Impact</a:t>
            </a:r>
            <a:endParaRPr lang="en-US" dirty="0"/>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707483"/>
            <a:ext cx="7668434" cy="4523804"/>
          </a:xfrm>
        </p:spPr>
        <p:txBody>
          <a:bodyPr>
            <a:noAutofit/>
          </a:bodyPr>
          <a:lstStyle/>
          <a:p>
            <a:pPr marL="0" marR="0" indent="0">
              <a:lnSpc>
                <a:spcPct val="110000"/>
              </a:lnSpc>
              <a:spcBef>
                <a:spcPts val="0"/>
              </a:spcBef>
              <a:buNone/>
            </a:pPr>
            <a:r>
              <a:rPr lang="en-US" sz="2000" dirty="0">
                <a:effectLst/>
                <a:ea typeface="Calibri" panose="020F0502020204030204" pitchFamily="34" charset="0"/>
              </a:rPr>
              <a:t>Two successful campaigns </a:t>
            </a:r>
            <a:r>
              <a:rPr lang="en-US" sz="2000" dirty="0">
                <a:ea typeface="Calibri" panose="020F0502020204030204" pitchFamily="34" charset="0"/>
              </a:rPr>
              <a:t>by News and Information Outreach in Spanish (NOS) won </a:t>
            </a:r>
            <a:r>
              <a:rPr lang="en-US" sz="2000" dirty="0">
                <a:effectLst/>
                <a:ea typeface="Calibri" panose="020F0502020204030204" pitchFamily="34" charset="0"/>
              </a:rPr>
              <a:t>several awards:</a:t>
            </a:r>
          </a:p>
          <a:p>
            <a:pPr marL="0" marR="0" indent="0">
              <a:lnSpc>
                <a:spcPct val="110000"/>
              </a:lnSpc>
              <a:spcBef>
                <a:spcPts val="0"/>
              </a:spcBef>
              <a:buNone/>
            </a:pPr>
            <a:endParaRPr lang="en-US" sz="2000" dirty="0">
              <a:effectLst/>
              <a:ea typeface="Calibri" panose="020F0502020204030204" pitchFamily="34" charset="0"/>
            </a:endParaRPr>
          </a:p>
          <a:p>
            <a:pPr marL="0" marR="0" indent="0">
              <a:lnSpc>
                <a:spcPct val="110000"/>
              </a:lnSpc>
              <a:spcBef>
                <a:spcPts val="0"/>
              </a:spcBef>
              <a:buNone/>
            </a:pPr>
            <a:r>
              <a:rPr lang="en-US" sz="2000" dirty="0">
                <a:solidFill>
                  <a:srgbClr val="272525"/>
                </a:solidFill>
                <a:effectLst/>
                <a:ea typeface="Calibri" panose="020F0502020204030204" pitchFamily="34" charset="0"/>
              </a:rPr>
              <a:t>“</a:t>
            </a:r>
            <a:r>
              <a:rPr lang="en-US" sz="2000" dirty="0">
                <a:solidFill>
                  <a:srgbClr val="272525"/>
                </a:solidFill>
                <a:effectLst/>
                <a:ea typeface="Calibri" panose="020F0502020204030204" pitchFamily="34" charset="0"/>
                <a:hlinkClick r:id="rId3"/>
              </a:rPr>
              <a:t>Breakfast on the Playground</a:t>
            </a:r>
            <a:r>
              <a:rPr lang="en-US" sz="2000" dirty="0">
                <a:solidFill>
                  <a:srgbClr val="272525"/>
                </a:solidFill>
                <a:effectLst/>
                <a:ea typeface="Calibri" panose="020F0502020204030204" pitchFamily="34" charset="0"/>
              </a:rPr>
              <a:t>” </a:t>
            </a:r>
            <a:r>
              <a:rPr lang="en-US" sz="2000" dirty="0">
                <a:effectLst/>
                <a:ea typeface="Calibri" panose="020F0502020204030204" pitchFamily="34" charset="0"/>
              </a:rPr>
              <a:t>campaign for CalFresh Healthy Living and Coachella Valley Unified Child Nutrition Services</a:t>
            </a:r>
          </a:p>
          <a:p>
            <a:pPr marL="0" marR="0">
              <a:lnSpc>
                <a:spcPct val="110000"/>
              </a:lnSpc>
              <a:spcBef>
                <a:spcPts val="0"/>
              </a:spcBef>
            </a:pPr>
            <a:endParaRPr lang="en-US" sz="2000" dirty="0">
              <a:solidFill>
                <a:srgbClr val="272525"/>
              </a:solidFill>
              <a:ea typeface="Calibri" panose="020F0502020204030204" pitchFamily="34" charset="0"/>
            </a:endParaRPr>
          </a:p>
          <a:p>
            <a:pPr marL="0" marR="0">
              <a:lnSpc>
                <a:spcPct val="110000"/>
              </a:lnSpc>
              <a:spcBef>
                <a:spcPts val="0"/>
              </a:spcBef>
            </a:pPr>
            <a:r>
              <a:rPr lang="en-US" sz="2000" dirty="0">
                <a:effectLst/>
                <a:ea typeface="Calibri" panose="020F0502020204030204" pitchFamily="34" charset="0"/>
              </a:rPr>
              <a:t>Student participation doubled; two schools had 75% participation</a:t>
            </a:r>
          </a:p>
          <a:p>
            <a:pPr marL="0" marR="0" indent="0">
              <a:lnSpc>
                <a:spcPct val="110000"/>
              </a:lnSpc>
              <a:spcBef>
                <a:spcPts val="0"/>
              </a:spcBef>
              <a:buNone/>
            </a:pPr>
            <a:endParaRPr lang="en-US" sz="2000" dirty="0">
              <a:solidFill>
                <a:srgbClr val="272525"/>
              </a:solidFill>
              <a:effectLst/>
              <a:ea typeface="Calibri" panose="020F0502020204030204" pitchFamily="34" charset="0"/>
            </a:endParaRPr>
          </a:p>
          <a:p>
            <a:pPr marL="0" indent="0">
              <a:lnSpc>
                <a:spcPct val="110000"/>
              </a:lnSpc>
              <a:spcBef>
                <a:spcPts val="0"/>
              </a:spcBef>
              <a:buNone/>
            </a:pPr>
            <a:r>
              <a:rPr lang="en-US" sz="2000" dirty="0">
                <a:solidFill>
                  <a:srgbClr val="272525"/>
                </a:solidFill>
                <a:effectLst/>
                <a:ea typeface="Calibri" panose="020F0502020204030204" pitchFamily="34" charset="0"/>
                <a:hlinkClick r:id="rId4"/>
              </a:rPr>
              <a:t>COVID-19 </a:t>
            </a:r>
            <a:r>
              <a:rPr lang="en-US" sz="2000" dirty="0">
                <a:solidFill>
                  <a:srgbClr val="272525"/>
                </a:solidFill>
                <a:ea typeface="Calibri" panose="020F0502020204030204" pitchFamily="34" charset="0"/>
                <a:hlinkClick r:id="rId4"/>
              </a:rPr>
              <a:t>v</a:t>
            </a:r>
            <a:r>
              <a:rPr lang="en-US" sz="2000" dirty="0">
                <a:solidFill>
                  <a:srgbClr val="272525"/>
                </a:solidFill>
                <a:effectLst/>
                <a:ea typeface="Calibri" panose="020F0502020204030204" pitchFamily="34" charset="0"/>
                <a:hlinkClick r:id="rId4"/>
              </a:rPr>
              <a:t>accination campaign </a:t>
            </a:r>
            <a:r>
              <a:rPr lang="en-US" sz="2000" dirty="0">
                <a:effectLst/>
                <a:ea typeface="Calibri" panose="020F0502020204030204" pitchFamily="34" charset="0"/>
              </a:rPr>
              <a:t>for Spanish-speaking Latinos and for Indigenous migrant workers</a:t>
            </a:r>
            <a:r>
              <a:rPr lang="en-US" sz="2000" dirty="0">
                <a:ea typeface="Calibri" panose="020F0502020204030204" pitchFamily="34" charset="0"/>
              </a:rPr>
              <a:t> </a:t>
            </a:r>
            <a:r>
              <a:rPr lang="en-US" sz="2000" dirty="0">
                <a:effectLst/>
                <a:ea typeface="Calibri" panose="020F0502020204030204" pitchFamily="34" charset="0"/>
              </a:rPr>
              <a:t>in their languages of comfort</a:t>
            </a:r>
          </a:p>
          <a:p>
            <a:pPr marL="0">
              <a:lnSpc>
                <a:spcPct val="110000"/>
              </a:lnSpc>
              <a:spcBef>
                <a:spcPts val="0"/>
              </a:spcBef>
            </a:pPr>
            <a:endParaRPr lang="en-US" sz="2000" dirty="0">
              <a:solidFill>
                <a:srgbClr val="272525"/>
              </a:solidFill>
              <a:ea typeface="Calibri" panose="020F0502020204030204" pitchFamily="34" charset="0"/>
            </a:endParaRPr>
          </a:p>
          <a:p>
            <a:pPr marL="0">
              <a:lnSpc>
                <a:spcPct val="110000"/>
              </a:lnSpc>
              <a:spcBef>
                <a:spcPts val="0"/>
              </a:spcBef>
            </a:pPr>
            <a:r>
              <a:rPr lang="en-US" sz="2000" dirty="0">
                <a:effectLst/>
                <a:ea typeface="Calibri" panose="020F0502020204030204" pitchFamily="34" charset="0"/>
              </a:rPr>
              <a:t>7.5 million people </a:t>
            </a:r>
            <a:r>
              <a:rPr lang="en-US" sz="2000" dirty="0">
                <a:ea typeface="Calibri" panose="020F0502020204030204" pitchFamily="34" charset="0"/>
              </a:rPr>
              <a:t>reached; </a:t>
            </a:r>
            <a:r>
              <a:rPr lang="en-US" sz="2000" dirty="0">
                <a:effectLst/>
                <a:ea typeface="Calibri" panose="020F0502020204030204" pitchFamily="34" charset="0"/>
              </a:rPr>
              <a:t>100% engagement on TV, radio and social media platforms (</a:t>
            </a:r>
            <a:r>
              <a:rPr lang="en-US" sz="2000" b="0" i="0" u="none" strike="noStrike" dirty="0">
                <a:effectLst/>
              </a:rPr>
              <a:t>Nielsen and Entravision/Univision data)</a:t>
            </a:r>
            <a:endParaRPr lang="en-US" sz="2000" dirty="0">
              <a:effectLst/>
              <a:ea typeface="Calibri" panose="020F0502020204030204" pitchFamily="34" charset="0"/>
            </a:endParaRPr>
          </a:p>
          <a:p>
            <a:pPr marL="0" indent="0">
              <a:lnSpc>
                <a:spcPct val="110000"/>
              </a:lnSpc>
              <a:buNone/>
            </a:pPr>
            <a:endParaRPr lang="en-US" sz="2000" b="1" dirty="0"/>
          </a:p>
        </p:txBody>
      </p:sp>
      <p:pic>
        <p:nvPicPr>
          <p:cNvPr id="4" name="Picture 3">
            <a:extLst>
              <a:ext uri="{FF2B5EF4-FFF2-40B4-BE49-F238E27FC236}">
                <a16:creationId xmlns:a16="http://schemas.microsoft.com/office/drawing/2014/main" id="{0C88C591-A93F-9A49-6742-686B134D9B4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9794" y="1859023"/>
            <a:ext cx="2817993" cy="15699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73F54E5-0338-B929-B4C8-741C8C5C13D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9794" y="4091158"/>
            <a:ext cx="2817993" cy="15759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948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2898</TotalTime>
  <Words>950</Words>
  <Application>Microsoft Macintosh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Arial Bold</vt:lpstr>
      <vt:lpstr>Calibri</vt:lpstr>
      <vt:lpstr>Office Theme</vt:lpstr>
      <vt:lpstr>Making an Impact with Strategic Communications</vt:lpstr>
      <vt:lpstr>Who Are We?</vt:lpstr>
      <vt:lpstr>Strategic Priorities</vt:lpstr>
      <vt:lpstr>Public Relations Impact</vt:lpstr>
      <vt:lpstr>Public Relations Impact - 2</vt:lpstr>
      <vt:lpstr>Public Relations Impact - 3</vt:lpstr>
      <vt:lpstr>Social Media Impact</vt:lpstr>
      <vt:lpstr>Social Media Impact - 2</vt:lpstr>
      <vt:lpstr>Community Impact</vt:lpstr>
      <vt:lpstr>Branding Impact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Linda Forbes</cp:lastModifiedBy>
  <cp:revision>109</cp:revision>
  <dcterms:created xsi:type="dcterms:W3CDTF">2019-09-30T22:39:57Z</dcterms:created>
  <dcterms:modified xsi:type="dcterms:W3CDTF">2026-05-22T20:26:43Z</dcterms:modified>
</cp:coreProperties>
</file>