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4" r:id="rId2"/>
  </p:sldMasterIdLst>
  <p:notesMasterIdLst>
    <p:notesMasterId r:id="rId53"/>
  </p:notesMasterIdLst>
  <p:sldIdLst>
    <p:sldId id="256" r:id="rId3"/>
    <p:sldId id="317" r:id="rId4"/>
    <p:sldId id="258" r:id="rId5"/>
    <p:sldId id="259" r:id="rId6"/>
    <p:sldId id="260" r:id="rId7"/>
    <p:sldId id="318" r:id="rId8"/>
    <p:sldId id="319" r:id="rId9"/>
    <p:sldId id="320" r:id="rId10"/>
    <p:sldId id="321" r:id="rId11"/>
    <p:sldId id="322" r:id="rId12"/>
    <p:sldId id="323" r:id="rId13"/>
    <p:sldId id="324" r:id="rId14"/>
    <p:sldId id="325" r:id="rId15"/>
    <p:sldId id="326" r:id="rId16"/>
    <p:sldId id="327" r:id="rId17"/>
    <p:sldId id="299" r:id="rId18"/>
    <p:sldId id="271" r:id="rId19"/>
    <p:sldId id="272" r:id="rId20"/>
    <p:sldId id="279" r:id="rId21"/>
    <p:sldId id="273" r:id="rId22"/>
    <p:sldId id="274" r:id="rId23"/>
    <p:sldId id="275" r:id="rId24"/>
    <p:sldId id="283" r:id="rId25"/>
    <p:sldId id="328" r:id="rId26"/>
    <p:sldId id="329" r:id="rId27"/>
    <p:sldId id="280" r:id="rId28"/>
    <p:sldId id="282" r:id="rId29"/>
    <p:sldId id="281"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300" r:id="rId46"/>
    <p:sldId id="331" r:id="rId47"/>
    <p:sldId id="332" r:id="rId48"/>
    <p:sldId id="333" r:id="rId49"/>
    <p:sldId id="334" r:id="rId50"/>
    <p:sldId id="335" r:id="rId51"/>
    <p:sldId id="336" r:id="rId52"/>
  </p:sldIdLst>
  <p:sldSz cx="12192000" cy="6858000"/>
  <p:notesSz cx="7010400" cy="9296400"/>
  <p:embeddedFontLst>
    <p:embeddedFont>
      <p:font typeface="Roboto" panose="02000000000000000000" pitchFamily="2" charset="0"/>
      <p:regular r:id="rId54"/>
      <p:bold r:id="rId55"/>
      <p:italic r:id="rId56"/>
      <p:boldItalic r:id="rId57"/>
    </p:embeddedFont>
    <p:embeddedFont>
      <p:font typeface="Roboto Medium" panose="02000000000000000000" pitchFamily="2" charset="0"/>
      <p:regular r:id="rId58"/>
      <p:italic r:id="rId59"/>
    </p:embeddedFont>
    <p:embeddedFont>
      <p:font typeface="Verdana" panose="020B060403050404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0" roundtripDataSignature="AMtx7miV0uAHCiC/qQTBdD32LlLUMbdl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009E"/>
    <a:srgbClr val="4D4D00"/>
    <a:srgbClr val="5D5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9B6A37-916E-1D4C-AAEA-24DA25348DD7}" v="24" dt="2026-08-11T16:18:22.3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903"/>
    <p:restoredTop sz="93291"/>
  </p:normalViewPr>
  <p:slideViewPr>
    <p:cSldViewPr snapToGrid="0">
      <p:cViewPr varScale="1">
        <p:scale>
          <a:sx n="22" d="100"/>
          <a:sy n="22" d="100"/>
        </p:scale>
        <p:origin x="232" y="2496"/>
      </p:cViewPr>
      <p:guideLst/>
    </p:cSldViewPr>
  </p:slideViewPr>
  <p:outlineViewPr>
    <p:cViewPr>
      <p:scale>
        <a:sx n="33" d="100"/>
        <a:sy n="33" d="100"/>
      </p:scale>
      <p:origin x="0" y="-3380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0.fntdata"/><Relationship Id="rId84"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3.xml"/><Relationship Id="rId61" Type="http://schemas.openxmlformats.org/officeDocument/2006/relationships/font" Target="fonts/font8.fntdata"/><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80" Type="http://customschemas.google.com/relationships/presentationmetadata" Target="metadata"/><Relationship Id="rId85"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font" Target="fonts/font9.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t Alviz" userId="2011712499_tp_box_2" providerId="OAuth2" clId="{6B36E79F-04A5-5DEF-BA80-FC122224C552}"/>
    <pc:docChg chg="undo redo custSel addSld delSld modSld sldOrd delMainMaster">
      <pc:chgData name="Kit Alviz" userId="2011712499_tp_box_2" providerId="OAuth2" clId="{6B36E79F-04A5-5DEF-BA80-FC122224C552}" dt="2026-08-11T16:25:24.919" v="1966" actId="20577"/>
      <pc:docMkLst>
        <pc:docMk/>
      </pc:docMkLst>
      <pc:sldChg chg="modSp mod">
        <pc:chgData name="Kit Alviz" userId="2011712499_tp_box_2" providerId="OAuth2" clId="{6B36E79F-04A5-5DEF-BA80-FC122224C552}" dt="2026-08-11T16:25:24.919" v="1966" actId="20577"/>
        <pc:sldMkLst>
          <pc:docMk/>
          <pc:sldMk cId="0" sldId="256"/>
        </pc:sldMkLst>
        <pc:spChg chg="mod">
          <ac:chgData name="Kit Alviz" userId="2011712499_tp_box_2" providerId="OAuth2" clId="{6B36E79F-04A5-5DEF-BA80-FC122224C552}" dt="2026-08-11T16:25:24.919" v="1966" actId="20577"/>
          <ac:spMkLst>
            <pc:docMk/>
            <pc:sldMk cId="0" sldId="256"/>
            <ac:spMk id="483" creationId="{00000000-0000-0000-0000-000000000000}"/>
          </ac:spMkLst>
        </pc:spChg>
      </pc:sldChg>
      <pc:sldChg chg="modSp mod modNotesTx">
        <pc:chgData name="Kit Alviz" userId="2011712499_tp_box_2" providerId="OAuth2" clId="{6B36E79F-04A5-5DEF-BA80-FC122224C552}" dt="2026-08-11T16:24:36.976" v="1964" actId="20577"/>
        <pc:sldMkLst>
          <pc:docMk/>
          <pc:sldMk cId="0" sldId="258"/>
        </pc:sldMkLst>
        <pc:spChg chg="mod">
          <ac:chgData name="Kit Alviz" userId="2011712499_tp_box_2" providerId="OAuth2" clId="{6B36E79F-04A5-5DEF-BA80-FC122224C552}" dt="2026-08-11T16:24:36.976" v="1964" actId="20577"/>
          <ac:spMkLst>
            <pc:docMk/>
            <pc:sldMk cId="0" sldId="258"/>
            <ac:spMk id="497" creationId="{00000000-0000-0000-0000-000000000000}"/>
          </ac:spMkLst>
        </pc:spChg>
        <pc:spChg chg="mod">
          <ac:chgData name="Kit Alviz" userId="2011712499_tp_box_2" providerId="OAuth2" clId="{6B36E79F-04A5-5DEF-BA80-FC122224C552}" dt="2026-07-23T16:47:11.186" v="37" actId="2711"/>
          <ac:spMkLst>
            <pc:docMk/>
            <pc:sldMk cId="0" sldId="258"/>
            <ac:spMk id="499" creationId="{00000000-0000-0000-0000-000000000000}"/>
          </ac:spMkLst>
        </pc:spChg>
      </pc:sldChg>
      <pc:sldChg chg="modSp mod modNotesTx">
        <pc:chgData name="Kit Alviz" userId="2011712499_tp_box_2" providerId="OAuth2" clId="{6B36E79F-04A5-5DEF-BA80-FC122224C552}" dt="2026-08-07T17:58:05.323" v="1763" actId="20577"/>
        <pc:sldMkLst>
          <pc:docMk/>
          <pc:sldMk cId="0" sldId="259"/>
        </pc:sldMkLst>
        <pc:spChg chg="mod">
          <ac:chgData name="Kit Alviz" userId="2011712499_tp_box_2" providerId="OAuth2" clId="{6B36E79F-04A5-5DEF-BA80-FC122224C552}" dt="2026-08-07T17:57:38.412" v="1761" actId="20577"/>
          <ac:spMkLst>
            <pc:docMk/>
            <pc:sldMk cId="0" sldId="259"/>
            <ac:spMk id="505" creationId="{00000000-0000-0000-0000-000000000000}"/>
          </ac:spMkLst>
        </pc:spChg>
      </pc:sldChg>
      <pc:sldChg chg="modNotesTx">
        <pc:chgData name="Kit Alviz" userId="2011712499_tp_box_2" providerId="OAuth2" clId="{6B36E79F-04A5-5DEF-BA80-FC122224C552}" dt="2026-07-23T17:05:04.988" v="90" actId="20577"/>
        <pc:sldMkLst>
          <pc:docMk/>
          <pc:sldMk cId="0" sldId="260"/>
        </pc:sldMkLst>
      </pc:sldChg>
      <pc:sldChg chg="modNotes">
        <pc:chgData name="Kit Alviz" userId="2011712499_tp_box_2" providerId="OAuth2" clId="{6B36E79F-04A5-5DEF-BA80-FC122224C552}" dt="2026-08-05T20:14:11.857" v="249"/>
        <pc:sldMkLst>
          <pc:docMk/>
          <pc:sldMk cId="0" sldId="271"/>
        </pc:sldMkLst>
      </pc:sldChg>
      <pc:sldChg chg="modSp mod">
        <pc:chgData name="Kit Alviz" userId="2011712499_tp_box_2" providerId="OAuth2" clId="{6B36E79F-04A5-5DEF-BA80-FC122224C552}" dt="2026-07-23T16:45:22.087" v="3" actId="27636"/>
        <pc:sldMkLst>
          <pc:docMk/>
          <pc:sldMk cId="0" sldId="272"/>
        </pc:sldMkLst>
        <pc:spChg chg="mod">
          <ac:chgData name="Kit Alviz" userId="2011712499_tp_box_2" providerId="OAuth2" clId="{6B36E79F-04A5-5DEF-BA80-FC122224C552}" dt="2026-07-23T16:45:22.087" v="3" actId="27636"/>
          <ac:spMkLst>
            <pc:docMk/>
            <pc:sldMk cId="0" sldId="272"/>
            <ac:spMk id="616" creationId="{00000000-0000-0000-0000-000000000000}"/>
          </ac:spMkLst>
        </pc:spChg>
        <pc:spChg chg="mod">
          <ac:chgData name="Kit Alviz" userId="2011712499_tp_box_2" providerId="OAuth2" clId="{6B36E79F-04A5-5DEF-BA80-FC122224C552}" dt="2026-07-23T16:45:22.085" v="2" actId="27636"/>
          <ac:spMkLst>
            <pc:docMk/>
            <pc:sldMk cId="0" sldId="272"/>
            <ac:spMk id="618" creationId="{00000000-0000-0000-0000-000000000000}"/>
          </ac:spMkLst>
        </pc:spChg>
      </pc:sldChg>
      <pc:sldChg chg="modSp mod">
        <pc:chgData name="Kit Alviz" userId="2011712499_tp_box_2" providerId="OAuth2" clId="{6B36E79F-04A5-5DEF-BA80-FC122224C552}" dt="2026-08-11T16:18:12.012" v="1921" actId="20577"/>
        <pc:sldMkLst>
          <pc:docMk/>
          <pc:sldMk cId="0" sldId="273"/>
        </pc:sldMkLst>
        <pc:spChg chg="mod">
          <ac:chgData name="Kit Alviz" userId="2011712499_tp_box_2" providerId="OAuth2" clId="{6B36E79F-04A5-5DEF-BA80-FC122224C552}" dt="2026-08-11T16:18:12.012" v="1921" actId="20577"/>
          <ac:spMkLst>
            <pc:docMk/>
            <pc:sldMk cId="0" sldId="273"/>
            <ac:spMk id="625" creationId="{00000000-0000-0000-0000-000000000000}"/>
          </ac:spMkLst>
        </pc:spChg>
        <pc:spChg chg="mod">
          <ac:chgData name="Kit Alviz" userId="2011712499_tp_box_2" providerId="OAuth2" clId="{6B36E79F-04A5-5DEF-BA80-FC122224C552}" dt="2026-08-07T17:29:44.359" v="1338" actId="14100"/>
          <ac:spMkLst>
            <pc:docMk/>
            <pc:sldMk cId="0" sldId="273"/>
            <ac:spMk id="626" creationId="{00000000-0000-0000-0000-000000000000}"/>
          </ac:spMkLst>
        </pc:spChg>
      </pc:sldChg>
      <pc:sldChg chg="modSp mod">
        <pc:chgData name="Kit Alviz" userId="2011712499_tp_box_2" providerId="OAuth2" clId="{6B36E79F-04A5-5DEF-BA80-FC122224C552}" dt="2026-08-11T16:18:22.352" v="1932" actId="20577"/>
        <pc:sldMkLst>
          <pc:docMk/>
          <pc:sldMk cId="0" sldId="274"/>
        </pc:sldMkLst>
        <pc:spChg chg="mod">
          <ac:chgData name="Kit Alviz" userId="2011712499_tp_box_2" providerId="OAuth2" clId="{6B36E79F-04A5-5DEF-BA80-FC122224C552}" dt="2026-08-11T16:18:22.352" v="1932" actId="20577"/>
          <ac:spMkLst>
            <pc:docMk/>
            <pc:sldMk cId="0" sldId="274"/>
            <ac:spMk id="633" creationId="{00000000-0000-0000-0000-000000000000}"/>
          </ac:spMkLst>
        </pc:spChg>
        <pc:spChg chg="mod">
          <ac:chgData name="Kit Alviz" userId="2011712499_tp_box_2" providerId="OAuth2" clId="{6B36E79F-04A5-5DEF-BA80-FC122224C552}" dt="2026-08-07T17:30:12.738" v="1376" actId="20577"/>
          <ac:spMkLst>
            <pc:docMk/>
            <pc:sldMk cId="0" sldId="274"/>
            <ac:spMk id="634" creationId="{00000000-0000-0000-0000-000000000000}"/>
          </ac:spMkLst>
        </pc:spChg>
      </pc:sldChg>
      <pc:sldChg chg="modNotes">
        <pc:chgData name="Kit Alviz" userId="2011712499_tp_box_2" providerId="OAuth2" clId="{6B36E79F-04A5-5DEF-BA80-FC122224C552}" dt="2026-08-05T20:14:11.857" v="249"/>
        <pc:sldMkLst>
          <pc:docMk/>
          <pc:sldMk cId="0" sldId="275"/>
        </pc:sldMkLst>
      </pc:sldChg>
      <pc:sldChg chg="ord">
        <pc:chgData name="Kit Alviz" userId="2011712499_tp_box_2" providerId="OAuth2" clId="{6B36E79F-04A5-5DEF-BA80-FC122224C552}" dt="2026-08-07T17:35:55.941" v="1533" actId="20578"/>
        <pc:sldMkLst>
          <pc:docMk/>
          <pc:sldMk cId="0" sldId="279"/>
        </pc:sldMkLst>
      </pc:sldChg>
      <pc:sldChg chg="modNotesTx">
        <pc:chgData name="Kit Alviz" userId="2011712499_tp_box_2" providerId="OAuth2" clId="{6B36E79F-04A5-5DEF-BA80-FC122224C552}" dt="2026-08-05T20:27:33.740" v="280" actId="20577"/>
        <pc:sldMkLst>
          <pc:docMk/>
          <pc:sldMk cId="0" sldId="280"/>
        </pc:sldMkLst>
      </pc:sldChg>
      <pc:sldChg chg="modSp mod">
        <pc:chgData name="Kit Alviz" userId="2011712499_tp_box_2" providerId="OAuth2" clId="{6B36E79F-04A5-5DEF-BA80-FC122224C552}" dt="2026-08-07T16:51:19.808" v="306" actId="962"/>
        <pc:sldMkLst>
          <pc:docMk/>
          <pc:sldMk cId="0" sldId="281"/>
        </pc:sldMkLst>
        <pc:spChg chg="mod">
          <ac:chgData name="Kit Alviz" userId="2011712499_tp_box_2" providerId="OAuth2" clId="{6B36E79F-04A5-5DEF-BA80-FC122224C552}" dt="2026-08-07T16:51:19.808" v="306" actId="962"/>
          <ac:spMkLst>
            <pc:docMk/>
            <pc:sldMk cId="0" sldId="281"/>
            <ac:spMk id="690" creationId="{00000000-0000-0000-0000-000000000000}"/>
          </ac:spMkLst>
        </pc:spChg>
      </pc:sldChg>
      <pc:sldChg chg="modSp mod ord">
        <pc:chgData name="Kit Alviz" userId="2011712499_tp_box_2" providerId="OAuth2" clId="{6B36E79F-04A5-5DEF-BA80-FC122224C552}" dt="2026-08-11T16:24:07.769" v="1953" actId="13244"/>
        <pc:sldMkLst>
          <pc:docMk/>
          <pc:sldMk cId="0" sldId="282"/>
        </pc:sldMkLst>
        <pc:spChg chg="mod ord">
          <ac:chgData name="Kit Alviz" userId="2011712499_tp_box_2" providerId="OAuth2" clId="{6B36E79F-04A5-5DEF-BA80-FC122224C552}" dt="2026-08-11T16:24:07.769" v="1953" actId="13244"/>
          <ac:spMkLst>
            <pc:docMk/>
            <pc:sldMk cId="0" sldId="282"/>
            <ac:spMk id="717" creationId="{00000000-0000-0000-0000-000000000000}"/>
          </ac:spMkLst>
        </pc:spChg>
        <pc:spChg chg="ord">
          <ac:chgData name="Kit Alviz" userId="2011712499_tp_box_2" providerId="OAuth2" clId="{6B36E79F-04A5-5DEF-BA80-FC122224C552}" dt="2026-08-11T16:23:26.202" v="1949" actId="13244"/>
          <ac:spMkLst>
            <pc:docMk/>
            <pc:sldMk cId="0" sldId="282"/>
            <ac:spMk id="718" creationId="{00000000-0000-0000-0000-000000000000}"/>
          </ac:spMkLst>
        </pc:spChg>
        <pc:spChg chg="mod ord">
          <ac:chgData name="Kit Alviz" userId="2011712499_tp_box_2" providerId="OAuth2" clId="{6B36E79F-04A5-5DEF-BA80-FC122224C552}" dt="2026-08-11T16:23:12.846" v="1948" actId="13244"/>
          <ac:spMkLst>
            <pc:docMk/>
            <pc:sldMk cId="0" sldId="282"/>
            <ac:spMk id="719" creationId="{00000000-0000-0000-0000-000000000000}"/>
          </ac:spMkLst>
        </pc:spChg>
        <pc:grpChg chg="mod">
          <ac:chgData name="Kit Alviz" userId="2011712499_tp_box_2" providerId="OAuth2" clId="{6B36E79F-04A5-5DEF-BA80-FC122224C552}" dt="2026-08-07T16:50:52.882" v="295" actId="962"/>
          <ac:grpSpMkLst>
            <pc:docMk/>
            <pc:sldMk cId="0" sldId="282"/>
            <ac:grpSpMk id="697" creationId="{00000000-0000-0000-0000-000000000000}"/>
          </ac:grpSpMkLst>
        </pc:grpChg>
        <pc:grpChg chg="mod">
          <ac:chgData name="Kit Alviz" userId="2011712499_tp_box_2" providerId="OAuth2" clId="{6B36E79F-04A5-5DEF-BA80-FC122224C552}" dt="2026-08-07T16:50:55.940" v="297" actId="962"/>
          <ac:grpSpMkLst>
            <pc:docMk/>
            <pc:sldMk cId="0" sldId="282"/>
            <ac:grpSpMk id="701" creationId="{00000000-0000-0000-0000-000000000000}"/>
          </ac:grpSpMkLst>
        </pc:grpChg>
        <pc:grpChg chg="mod">
          <ac:chgData name="Kit Alviz" userId="2011712499_tp_box_2" providerId="OAuth2" clId="{6B36E79F-04A5-5DEF-BA80-FC122224C552}" dt="2026-08-07T16:50:58.750" v="299" actId="962"/>
          <ac:grpSpMkLst>
            <pc:docMk/>
            <pc:sldMk cId="0" sldId="282"/>
            <ac:grpSpMk id="705" creationId="{00000000-0000-0000-0000-000000000000}"/>
          </ac:grpSpMkLst>
        </pc:grpChg>
        <pc:grpChg chg="mod">
          <ac:chgData name="Kit Alviz" userId="2011712499_tp_box_2" providerId="OAuth2" clId="{6B36E79F-04A5-5DEF-BA80-FC122224C552}" dt="2026-08-07T16:51:01.636" v="301" actId="962"/>
          <ac:grpSpMkLst>
            <pc:docMk/>
            <pc:sldMk cId="0" sldId="282"/>
            <ac:grpSpMk id="709" creationId="{00000000-0000-0000-0000-000000000000}"/>
          </ac:grpSpMkLst>
        </pc:grpChg>
        <pc:grpChg chg="mod">
          <ac:chgData name="Kit Alviz" userId="2011712499_tp_box_2" providerId="OAuth2" clId="{6B36E79F-04A5-5DEF-BA80-FC122224C552}" dt="2026-08-07T16:51:06.060" v="303" actId="962"/>
          <ac:grpSpMkLst>
            <pc:docMk/>
            <pc:sldMk cId="0" sldId="282"/>
            <ac:grpSpMk id="713" creationId="{00000000-0000-0000-0000-000000000000}"/>
          </ac:grpSpMkLst>
        </pc:grpChg>
      </pc:sldChg>
      <pc:sldChg chg="addSp delSp modSp mod ord modNotesTx">
        <pc:chgData name="Kit Alviz" userId="2011712499_tp_box_2" providerId="OAuth2" clId="{6B36E79F-04A5-5DEF-BA80-FC122224C552}" dt="2026-08-11T16:22:47.960" v="1946" actId="478"/>
        <pc:sldMkLst>
          <pc:docMk/>
          <pc:sldMk cId="0" sldId="283"/>
        </pc:sldMkLst>
        <pc:spChg chg="del">
          <ac:chgData name="Kit Alviz" userId="2011712499_tp_box_2" providerId="OAuth2" clId="{6B36E79F-04A5-5DEF-BA80-FC122224C552}" dt="2026-08-11T16:22:47.960" v="1946" actId="478"/>
          <ac:spMkLst>
            <pc:docMk/>
            <pc:sldMk cId="0" sldId="283"/>
            <ac:spMk id="726" creationId="{00000000-0000-0000-0000-000000000000}"/>
          </ac:spMkLst>
        </pc:spChg>
        <pc:spChg chg="mod">
          <ac:chgData name="Kit Alviz" userId="2011712499_tp_box_2" providerId="OAuth2" clId="{6B36E79F-04A5-5DEF-BA80-FC122224C552}" dt="2026-08-07T17:37:56.134" v="1556" actId="1076"/>
          <ac:spMkLst>
            <pc:docMk/>
            <pc:sldMk cId="0" sldId="283"/>
            <ac:spMk id="728" creationId="{00000000-0000-0000-0000-000000000000}"/>
          </ac:spMkLst>
        </pc:spChg>
      </pc:sldChg>
      <pc:sldChg chg="modSp mod">
        <pc:chgData name="Kit Alviz" userId="2011712499_tp_box_2" providerId="OAuth2" clId="{6B36E79F-04A5-5DEF-BA80-FC122224C552}" dt="2026-07-23T16:45:22.099" v="5" actId="27636"/>
        <pc:sldMkLst>
          <pc:docMk/>
          <pc:sldMk cId="0" sldId="284"/>
        </pc:sldMkLst>
        <pc:spChg chg="mod">
          <ac:chgData name="Kit Alviz" userId="2011712499_tp_box_2" providerId="OAuth2" clId="{6B36E79F-04A5-5DEF-BA80-FC122224C552}" dt="2026-07-23T16:45:22.099" v="5" actId="27636"/>
          <ac:spMkLst>
            <pc:docMk/>
            <pc:sldMk cId="0" sldId="284"/>
            <ac:spMk id="735" creationId="{00000000-0000-0000-0000-000000000000}"/>
          </ac:spMkLst>
        </pc:spChg>
      </pc:sldChg>
      <pc:sldChg chg="modSp mod">
        <pc:chgData name="Kit Alviz" userId="2011712499_tp_box_2" providerId="OAuth2" clId="{6B36E79F-04A5-5DEF-BA80-FC122224C552}" dt="2026-08-11T16:24:23.215" v="1955" actId="20577"/>
        <pc:sldMkLst>
          <pc:docMk/>
          <pc:sldMk cId="0" sldId="285"/>
        </pc:sldMkLst>
        <pc:spChg chg="mod">
          <ac:chgData name="Kit Alviz" userId="2011712499_tp_box_2" providerId="OAuth2" clId="{6B36E79F-04A5-5DEF-BA80-FC122224C552}" dt="2026-08-11T16:24:23.215" v="1955" actId="20577"/>
          <ac:spMkLst>
            <pc:docMk/>
            <pc:sldMk cId="0" sldId="285"/>
            <ac:spMk id="741" creationId="{00000000-0000-0000-0000-000000000000}"/>
          </ac:spMkLst>
        </pc:spChg>
      </pc:sldChg>
      <pc:sldChg chg="modSp mod">
        <pc:chgData name="Kit Alviz" userId="2011712499_tp_box_2" providerId="OAuth2" clId="{6B36E79F-04A5-5DEF-BA80-FC122224C552}" dt="2026-08-07T16:51:30.643" v="307" actId="962"/>
        <pc:sldMkLst>
          <pc:docMk/>
          <pc:sldMk cId="0" sldId="286"/>
        </pc:sldMkLst>
        <pc:picChg chg="mod">
          <ac:chgData name="Kit Alviz" userId="2011712499_tp_box_2" providerId="OAuth2" clId="{6B36E79F-04A5-5DEF-BA80-FC122224C552}" dt="2026-08-07T16:51:30.643" v="307" actId="962"/>
          <ac:picMkLst>
            <pc:docMk/>
            <pc:sldMk cId="0" sldId="286"/>
            <ac:picMk id="749" creationId="{00000000-0000-0000-0000-000000000000}"/>
          </ac:picMkLst>
        </pc:picChg>
      </pc:sldChg>
      <pc:sldChg chg="addSp delSp modSp mod">
        <pc:chgData name="Kit Alviz" userId="2011712499_tp_box_2" providerId="OAuth2" clId="{6B36E79F-04A5-5DEF-BA80-FC122224C552}" dt="2026-08-07T16:55:00.336" v="330" actId="478"/>
        <pc:sldMkLst>
          <pc:docMk/>
          <pc:sldMk cId="0" sldId="287"/>
        </pc:sldMkLst>
        <pc:picChg chg="mod">
          <ac:chgData name="Kit Alviz" userId="2011712499_tp_box_2" providerId="OAuth2" clId="{6B36E79F-04A5-5DEF-BA80-FC122224C552}" dt="2026-08-07T16:52:16.137" v="313" actId="962"/>
          <ac:picMkLst>
            <pc:docMk/>
            <pc:sldMk cId="0" sldId="287"/>
            <ac:picMk id="756" creationId="{00000000-0000-0000-0000-000000000000}"/>
          </ac:picMkLst>
        </pc:picChg>
      </pc:sldChg>
      <pc:sldChg chg="modSp mod">
        <pc:chgData name="Kit Alviz" userId="2011712499_tp_box_2" providerId="OAuth2" clId="{6B36E79F-04A5-5DEF-BA80-FC122224C552}" dt="2026-08-07T16:55:55.734" v="332" actId="962"/>
        <pc:sldMkLst>
          <pc:docMk/>
          <pc:sldMk cId="0" sldId="289"/>
        </pc:sldMkLst>
        <pc:picChg chg="mod">
          <ac:chgData name="Kit Alviz" userId="2011712499_tp_box_2" providerId="OAuth2" clId="{6B36E79F-04A5-5DEF-BA80-FC122224C552}" dt="2026-08-07T16:55:55.734" v="332" actId="962"/>
          <ac:picMkLst>
            <pc:docMk/>
            <pc:sldMk cId="0" sldId="289"/>
            <ac:picMk id="772" creationId="{00000000-0000-0000-0000-000000000000}"/>
          </ac:picMkLst>
        </pc:picChg>
      </pc:sldChg>
      <pc:sldChg chg="modSp mod">
        <pc:chgData name="Kit Alviz" userId="2011712499_tp_box_2" providerId="OAuth2" clId="{6B36E79F-04A5-5DEF-BA80-FC122224C552}" dt="2026-08-07T16:56:23.072" v="334" actId="962"/>
        <pc:sldMkLst>
          <pc:docMk/>
          <pc:sldMk cId="0" sldId="290"/>
        </pc:sldMkLst>
        <pc:picChg chg="mod">
          <ac:chgData name="Kit Alviz" userId="2011712499_tp_box_2" providerId="OAuth2" clId="{6B36E79F-04A5-5DEF-BA80-FC122224C552}" dt="2026-08-07T16:56:23.072" v="334" actId="962"/>
          <ac:picMkLst>
            <pc:docMk/>
            <pc:sldMk cId="0" sldId="290"/>
            <ac:picMk id="779" creationId="{00000000-0000-0000-0000-000000000000}"/>
          </ac:picMkLst>
        </pc:picChg>
      </pc:sldChg>
      <pc:sldChg chg="modSp mod">
        <pc:chgData name="Kit Alviz" userId="2011712499_tp_box_2" providerId="OAuth2" clId="{6B36E79F-04A5-5DEF-BA80-FC122224C552}" dt="2026-08-07T16:57:17.056" v="336" actId="962"/>
        <pc:sldMkLst>
          <pc:docMk/>
          <pc:sldMk cId="0" sldId="291"/>
        </pc:sldMkLst>
        <pc:spChg chg="mod">
          <ac:chgData name="Kit Alviz" userId="2011712499_tp_box_2" providerId="OAuth2" clId="{6B36E79F-04A5-5DEF-BA80-FC122224C552}" dt="2026-07-23T16:45:22.111" v="7" actId="27636"/>
          <ac:spMkLst>
            <pc:docMk/>
            <pc:sldMk cId="0" sldId="291"/>
            <ac:spMk id="785" creationId="{00000000-0000-0000-0000-000000000000}"/>
          </ac:spMkLst>
        </pc:spChg>
        <pc:picChg chg="mod">
          <ac:chgData name="Kit Alviz" userId="2011712499_tp_box_2" providerId="OAuth2" clId="{6B36E79F-04A5-5DEF-BA80-FC122224C552}" dt="2026-08-07T16:57:17.056" v="336" actId="962"/>
          <ac:picMkLst>
            <pc:docMk/>
            <pc:sldMk cId="0" sldId="291"/>
            <ac:picMk id="786" creationId="{00000000-0000-0000-0000-000000000000}"/>
          </ac:picMkLst>
        </pc:picChg>
      </pc:sldChg>
      <pc:sldChg chg="modSp mod">
        <pc:chgData name="Kit Alviz" userId="2011712499_tp_box_2" providerId="OAuth2" clId="{6B36E79F-04A5-5DEF-BA80-FC122224C552}" dt="2026-08-07T16:57:54.522" v="448" actId="962"/>
        <pc:sldMkLst>
          <pc:docMk/>
          <pc:sldMk cId="0" sldId="293"/>
        </pc:sldMkLst>
        <pc:picChg chg="mod">
          <ac:chgData name="Kit Alviz" userId="2011712499_tp_box_2" providerId="OAuth2" clId="{6B36E79F-04A5-5DEF-BA80-FC122224C552}" dt="2026-08-07T16:57:54.522" v="448" actId="962"/>
          <ac:picMkLst>
            <pc:docMk/>
            <pc:sldMk cId="0" sldId="293"/>
            <ac:picMk id="800" creationId="{00000000-0000-0000-0000-000000000000}"/>
          </ac:picMkLst>
        </pc:picChg>
      </pc:sldChg>
      <pc:sldChg chg="modSp mod">
        <pc:chgData name="Kit Alviz" userId="2011712499_tp_box_2" providerId="OAuth2" clId="{6B36E79F-04A5-5DEF-BA80-FC122224C552}" dt="2026-08-07T16:58:09.231" v="480" actId="962"/>
        <pc:sldMkLst>
          <pc:docMk/>
          <pc:sldMk cId="0" sldId="294"/>
        </pc:sldMkLst>
        <pc:spChg chg="mod">
          <ac:chgData name="Kit Alviz" userId="2011712499_tp_box_2" providerId="OAuth2" clId="{6B36E79F-04A5-5DEF-BA80-FC122224C552}" dt="2026-07-23T16:45:22.117" v="8" actId="27636"/>
          <ac:spMkLst>
            <pc:docMk/>
            <pc:sldMk cId="0" sldId="294"/>
            <ac:spMk id="806" creationId="{00000000-0000-0000-0000-000000000000}"/>
          </ac:spMkLst>
        </pc:spChg>
        <pc:picChg chg="mod">
          <ac:chgData name="Kit Alviz" userId="2011712499_tp_box_2" providerId="OAuth2" clId="{6B36E79F-04A5-5DEF-BA80-FC122224C552}" dt="2026-08-07T16:58:09.231" v="480" actId="962"/>
          <ac:picMkLst>
            <pc:docMk/>
            <pc:sldMk cId="0" sldId="294"/>
            <ac:picMk id="807" creationId="{00000000-0000-0000-0000-000000000000}"/>
          </ac:picMkLst>
        </pc:picChg>
      </pc:sldChg>
      <pc:sldChg chg="modSp mod">
        <pc:chgData name="Kit Alviz" userId="2011712499_tp_box_2" providerId="OAuth2" clId="{6B36E79F-04A5-5DEF-BA80-FC122224C552}" dt="2026-08-11T16:17:15.147" v="1906" actId="962"/>
        <pc:sldMkLst>
          <pc:docMk/>
          <pc:sldMk cId="0" sldId="295"/>
        </pc:sldMkLst>
        <pc:picChg chg="mod">
          <ac:chgData name="Kit Alviz" userId="2011712499_tp_box_2" providerId="OAuth2" clId="{6B36E79F-04A5-5DEF-BA80-FC122224C552}" dt="2026-08-07T16:58:27.091" v="566" actId="962"/>
          <ac:picMkLst>
            <pc:docMk/>
            <pc:sldMk cId="0" sldId="295"/>
            <ac:picMk id="814" creationId="{00000000-0000-0000-0000-000000000000}"/>
          </ac:picMkLst>
        </pc:picChg>
        <pc:picChg chg="mod">
          <ac:chgData name="Kit Alviz" userId="2011712499_tp_box_2" providerId="OAuth2" clId="{6B36E79F-04A5-5DEF-BA80-FC122224C552}" dt="2026-08-11T16:17:15.147" v="1906" actId="962"/>
          <ac:picMkLst>
            <pc:docMk/>
            <pc:sldMk cId="0" sldId="295"/>
            <ac:picMk id="815" creationId="{00000000-0000-0000-0000-000000000000}"/>
          </ac:picMkLst>
        </pc:picChg>
      </pc:sldChg>
      <pc:sldChg chg="modSp mod">
        <pc:chgData name="Kit Alviz" userId="2011712499_tp_box_2" providerId="OAuth2" clId="{6B36E79F-04A5-5DEF-BA80-FC122224C552}" dt="2026-07-23T16:45:22.126" v="9" actId="27636"/>
        <pc:sldMkLst>
          <pc:docMk/>
          <pc:sldMk cId="0" sldId="296"/>
        </pc:sldMkLst>
        <pc:spChg chg="mod">
          <ac:chgData name="Kit Alviz" userId="2011712499_tp_box_2" providerId="OAuth2" clId="{6B36E79F-04A5-5DEF-BA80-FC122224C552}" dt="2026-07-23T16:45:22.126" v="9" actId="27636"/>
          <ac:spMkLst>
            <pc:docMk/>
            <pc:sldMk cId="0" sldId="296"/>
            <ac:spMk id="821" creationId="{00000000-0000-0000-0000-000000000000}"/>
          </ac:spMkLst>
        </pc:spChg>
      </pc:sldChg>
      <pc:sldChg chg="modSp mod">
        <pc:chgData name="Kit Alviz" userId="2011712499_tp_box_2" providerId="OAuth2" clId="{6B36E79F-04A5-5DEF-BA80-FC122224C552}" dt="2026-08-11T16:17:34.225" v="1908" actId="962"/>
        <pc:sldMkLst>
          <pc:docMk/>
          <pc:sldMk cId="0" sldId="297"/>
        </pc:sldMkLst>
        <pc:picChg chg="mod">
          <ac:chgData name="Kit Alviz" userId="2011712499_tp_box_2" providerId="OAuth2" clId="{6B36E79F-04A5-5DEF-BA80-FC122224C552}" dt="2026-08-11T16:17:34.225" v="1908" actId="962"/>
          <ac:picMkLst>
            <pc:docMk/>
            <pc:sldMk cId="0" sldId="297"/>
            <ac:picMk id="827" creationId="{00000000-0000-0000-0000-000000000000}"/>
          </ac:picMkLst>
        </pc:picChg>
      </pc:sldChg>
      <pc:sldChg chg="modSp mod">
        <pc:chgData name="Kit Alviz" userId="2011712499_tp_box_2" providerId="OAuth2" clId="{6B36E79F-04A5-5DEF-BA80-FC122224C552}" dt="2026-08-07T16:59:09.518" v="571" actId="207"/>
        <pc:sldMkLst>
          <pc:docMk/>
          <pc:sldMk cId="0" sldId="298"/>
        </pc:sldMkLst>
        <pc:spChg chg="mod">
          <ac:chgData name="Kit Alviz" userId="2011712499_tp_box_2" providerId="OAuth2" clId="{6B36E79F-04A5-5DEF-BA80-FC122224C552}" dt="2026-08-07T16:59:09.518" v="571" actId="207"/>
          <ac:spMkLst>
            <pc:docMk/>
            <pc:sldMk cId="0" sldId="298"/>
            <ac:spMk id="833" creationId="{00000000-0000-0000-0000-000000000000}"/>
          </ac:spMkLst>
        </pc:spChg>
      </pc:sldChg>
      <pc:sldChg chg="delSp modSp mod ord">
        <pc:chgData name="Kit Alviz" userId="2011712499_tp_box_2" providerId="OAuth2" clId="{6B36E79F-04A5-5DEF-BA80-FC122224C552}" dt="2026-08-11T16:23:51.464" v="1952" actId="13244"/>
        <pc:sldMkLst>
          <pc:docMk/>
          <pc:sldMk cId="0" sldId="299"/>
        </pc:sldMkLst>
        <pc:spChg chg="del">
          <ac:chgData name="Kit Alviz" userId="2011712499_tp_box_2" providerId="OAuth2" clId="{6B36E79F-04A5-5DEF-BA80-FC122224C552}" dt="2026-08-11T16:22:31.579" v="1945" actId="478"/>
          <ac:spMkLst>
            <pc:docMk/>
            <pc:sldMk cId="0" sldId="299"/>
            <ac:spMk id="841" creationId="{00000000-0000-0000-0000-000000000000}"/>
          </ac:spMkLst>
        </pc:spChg>
        <pc:picChg chg="mod ord">
          <ac:chgData name="Kit Alviz" userId="2011712499_tp_box_2" providerId="OAuth2" clId="{6B36E79F-04A5-5DEF-BA80-FC122224C552}" dt="2026-08-11T16:23:51.464" v="1952" actId="13244"/>
          <ac:picMkLst>
            <pc:docMk/>
            <pc:sldMk cId="0" sldId="299"/>
            <ac:picMk id="842" creationId="{00000000-0000-0000-0000-000000000000}"/>
          </ac:picMkLst>
        </pc:picChg>
      </pc:sldChg>
      <pc:sldChg chg="modSp mod">
        <pc:chgData name="Kit Alviz" userId="2011712499_tp_box_2" providerId="OAuth2" clId="{6B36E79F-04A5-5DEF-BA80-FC122224C552}" dt="2026-08-03T23:04:14.247" v="248" actId="20577"/>
        <pc:sldMkLst>
          <pc:docMk/>
          <pc:sldMk cId="0" sldId="300"/>
        </pc:sldMkLst>
        <pc:spChg chg="mod">
          <ac:chgData name="Kit Alviz" userId="2011712499_tp_box_2" providerId="OAuth2" clId="{6B36E79F-04A5-5DEF-BA80-FC122224C552}" dt="2026-08-03T23:04:14.247" v="248" actId="20577"/>
          <ac:spMkLst>
            <pc:docMk/>
            <pc:sldMk cId="0" sldId="300"/>
            <ac:spMk id="849" creationId="{00000000-0000-0000-0000-000000000000}"/>
          </ac:spMkLst>
        </pc:spChg>
      </pc:sldChg>
      <pc:sldChg chg="delSp modSp add mod">
        <pc:chgData name="Kit Alviz" userId="2011712499_tp_box_2" providerId="OAuth2" clId="{6B36E79F-04A5-5DEF-BA80-FC122224C552}" dt="2026-08-07T17:18:16.378" v="999" actId="20577"/>
        <pc:sldMkLst>
          <pc:docMk/>
          <pc:sldMk cId="0" sldId="317"/>
        </pc:sldMkLst>
        <pc:spChg chg="mod">
          <ac:chgData name="Kit Alviz" userId="2011712499_tp_box_2" providerId="OAuth2" clId="{6B36E79F-04A5-5DEF-BA80-FC122224C552}" dt="2026-08-07T17:18:16.378" v="999" actId="20577"/>
          <ac:spMkLst>
            <pc:docMk/>
            <pc:sldMk cId="0" sldId="317"/>
            <ac:spMk id="492" creationId="{00000000-0000-0000-0000-000000000000}"/>
          </ac:spMkLst>
        </pc:spChg>
      </pc:sldChg>
      <pc:sldChg chg="add">
        <pc:chgData name="Kit Alviz" userId="2011712499_tp_box_2" providerId="OAuth2" clId="{6B36E79F-04A5-5DEF-BA80-FC122224C552}" dt="2026-08-05T20:15:58.605" v="251"/>
        <pc:sldMkLst>
          <pc:docMk/>
          <pc:sldMk cId="0" sldId="318"/>
        </pc:sldMkLst>
      </pc:sldChg>
      <pc:sldChg chg="modSp add mod modNotesTx">
        <pc:chgData name="Kit Alviz" userId="2011712499_tp_box_2" providerId="OAuth2" clId="{6B36E79F-04A5-5DEF-BA80-FC122224C552}" dt="2026-08-07T17:19:17.993" v="1014" actId="20577"/>
        <pc:sldMkLst>
          <pc:docMk/>
          <pc:sldMk cId="0" sldId="319"/>
        </pc:sldMkLst>
        <pc:spChg chg="mod">
          <ac:chgData name="Kit Alviz" userId="2011712499_tp_box_2" providerId="OAuth2" clId="{6B36E79F-04A5-5DEF-BA80-FC122224C552}" dt="2026-08-07T17:19:17.993" v="1014" actId="20577"/>
          <ac:spMkLst>
            <pc:docMk/>
            <pc:sldMk cId="0" sldId="319"/>
            <ac:spMk id="526" creationId="{00000000-0000-0000-0000-000000000000}"/>
          </ac:spMkLst>
        </pc:spChg>
        <pc:picChg chg="mod">
          <ac:chgData name="Kit Alviz" userId="2011712499_tp_box_2" providerId="OAuth2" clId="{6B36E79F-04A5-5DEF-BA80-FC122224C552}" dt="2026-08-07T16:50:09.665" v="281" actId="962"/>
          <ac:picMkLst>
            <pc:docMk/>
            <pc:sldMk cId="0" sldId="319"/>
            <ac:picMk id="528" creationId="{00000000-0000-0000-0000-000000000000}"/>
          </ac:picMkLst>
        </pc:picChg>
        <pc:picChg chg="mod">
          <ac:chgData name="Kit Alviz" userId="2011712499_tp_box_2" providerId="OAuth2" clId="{6B36E79F-04A5-5DEF-BA80-FC122224C552}" dt="2026-08-07T16:50:15.827" v="283" actId="962"/>
          <ac:picMkLst>
            <pc:docMk/>
            <pc:sldMk cId="0" sldId="319"/>
            <ac:picMk id="529" creationId="{00000000-0000-0000-0000-000000000000}"/>
          </ac:picMkLst>
        </pc:picChg>
      </pc:sldChg>
      <pc:sldChg chg="delSp modSp add mod modNotesTx">
        <pc:chgData name="Kit Alviz" userId="2011712499_tp_box_2" providerId="OAuth2" clId="{6B36E79F-04A5-5DEF-BA80-FC122224C552}" dt="2026-08-11T16:19:56.026" v="1937" actId="962"/>
        <pc:sldMkLst>
          <pc:docMk/>
          <pc:sldMk cId="0" sldId="320"/>
        </pc:sldMkLst>
        <pc:spChg chg="mod">
          <ac:chgData name="Kit Alviz" userId="2011712499_tp_box_2" providerId="OAuth2" clId="{6B36E79F-04A5-5DEF-BA80-FC122224C552}" dt="2026-08-07T17:19:23.392" v="1029" actId="20577"/>
          <ac:spMkLst>
            <pc:docMk/>
            <pc:sldMk cId="0" sldId="320"/>
            <ac:spMk id="536" creationId="{00000000-0000-0000-0000-000000000000}"/>
          </ac:spMkLst>
        </pc:spChg>
        <pc:spChg chg="mod">
          <ac:chgData name="Kit Alviz" userId="2011712499_tp_box_2" providerId="OAuth2" clId="{6B36E79F-04A5-5DEF-BA80-FC122224C552}" dt="2026-08-07T17:10:01.150" v="964" actId="14100"/>
          <ac:spMkLst>
            <pc:docMk/>
            <pc:sldMk cId="0" sldId="320"/>
            <ac:spMk id="537" creationId="{00000000-0000-0000-0000-000000000000}"/>
          </ac:spMkLst>
        </pc:spChg>
        <pc:spChg chg="mod">
          <ac:chgData name="Kit Alviz" userId="2011712499_tp_box_2" providerId="OAuth2" clId="{6B36E79F-04A5-5DEF-BA80-FC122224C552}" dt="2026-08-11T16:19:52.081" v="1935" actId="962"/>
          <ac:spMkLst>
            <pc:docMk/>
            <pc:sldMk cId="0" sldId="320"/>
            <ac:spMk id="539" creationId="{00000000-0000-0000-0000-000000000000}"/>
          </ac:spMkLst>
        </pc:spChg>
        <pc:spChg chg="mod">
          <ac:chgData name="Kit Alviz" userId="2011712499_tp_box_2" providerId="OAuth2" clId="{6B36E79F-04A5-5DEF-BA80-FC122224C552}" dt="2026-08-11T16:19:56.026" v="1937" actId="962"/>
          <ac:spMkLst>
            <pc:docMk/>
            <pc:sldMk cId="0" sldId="320"/>
            <ac:spMk id="541" creationId="{00000000-0000-0000-0000-000000000000}"/>
          </ac:spMkLst>
        </pc:spChg>
        <pc:picChg chg="mod ord">
          <ac:chgData name="Kit Alviz" userId="2011712499_tp_box_2" providerId="OAuth2" clId="{6B36E79F-04A5-5DEF-BA80-FC122224C552}" dt="2026-08-11T16:19:48.339" v="1934" actId="962"/>
          <ac:picMkLst>
            <pc:docMk/>
            <pc:sldMk cId="0" sldId="320"/>
            <ac:picMk id="538" creationId="{00000000-0000-0000-0000-000000000000}"/>
          </ac:picMkLst>
        </pc:picChg>
        <pc:picChg chg="mod">
          <ac:chgData name="Kit Alviz" userId="2011712499_tp_box_2" providerId="OAuth2" clId="{6B36E79F-04A5-5DEF-BA80-FC122224C552}" dt="2026-08-11T16:19:54.099" v="1936" actId="962"/>
          <ac:picMkLst>
            <pc:docMk/>
            <pc:sldMk cId="0" sldId="320"/>
            <ac:picMk id="540" creationId="{00000000-0000-0000-0000-000000000000}"/>
          </ac:picMkLst>
        </pc:picChg>
      </pc:sldChg>
      <pc:sldChg chg="addSp delSp modSp add mod setBg">
        <pc:chgData name="Kit Alviz" userId="2011712499_tp_box_2" providerId="OAuth2" clId="{6B36E79F-04A5-5DEF-BA80-FC122224C552}" dt="2026-08-07T17:21:34.009" v="1074" actId="478"/>
        <pc:sldMkLst>
          <pc:docMk/>
          <pc:sldMk cId="0" sldId="321"/>
        </pc:sldMkLst>
        <pc:spChg chg="mod">
          <ac:chgData name="Kit Alviz" userId="2011712499_tp_box_2" providerId="OAuth2" clId="{6B36E79F-04A5-5DEF-BA80-FC122224C552}" dt="2026-08-07T17:10:52.629" v="975" actId="6549"/>
          <ac:spMkLst>
            <pc:docMk/>
            <pc:sldMk cId="0" sldId="321"/>
            <ac:spMk id="548" creationId="{00000000-0000-0000-0000-000000000000}"/>
          </ac:spMkLst>
        </pc:spChg>
        <pc:spChg chg="mod">
          <ac:chgData name="Kit Alviz" userId="2011712499_tp_box_2" providerId="OAuth2" clId="{6B36E79F-04A5-5DEF-BA80-FC122224C552}" dt="2026-08-07T16:53:46.940" v="314" actId="207"/>
          <ac:spMkLst>
            <pc:docMk/>
            <pc:sldMk cId="0" sldId="321"/>
            <ac:spMk id="550" creationId="{00000000-0000-0000-0000-000000000000}"/>
          </ac:spMkLst>
        </pc:spChg>
      </pc:sldChg>
      <pc:sldChg chg="add modNotesTx">
        <pc:chgData name="Kit Alviz" userId="2011712499_tp_box_2" providerId="OAuth2" clId="{6B36E79F-04A5-5DEF-BA80-FC122224C552}" dt="2026-08-07T17:22:09.183" v="1081" actId="20577"/>
        <pc:sldMkLst>
          <pc:docMk/>
          <pc:sldMk cId="0" sldId="322"/>
        </pc:sldMkLst>
      </pc:sldChg>
      <pc:sldChg chg="modSp add mod modNotesTx">
        <pc:chgData name="Kit Alviz" userId="2011712499_tp_box_2" providerId="OAuth2" clId="{6B36E79F-04A5-5DEF-BA80-FC122224C552}" dt="2026-08-11T16:20:11.151" v="1939" actId="13244"/>
        <pc:sldMkLst>
          <pc:docMk/>
          <pc:sldMk cId="0" sldId="323"/>
        </pc:sldMkLst>
        <pc:spChg chg="mod">
          <ac:chgData name="Kit Alviz" userId="2011712499_tp_box_2" providerId="OAuth2" clId="{6B36E79F-04A5-5DEF-BA80-FC122224C552}" dt="2026-08-07T17:23:23.514" v="1112" actId="13926"/>
          <ac:spMkLst>
            <pc:docMk/>
            <pc:sldMk cId="0" sldId="323"/>
            <ac:spMk id="564" creationId="{00000000-0000-0000-0000-000000000000}"/>
          </ac:spMkLst>
        </pc:spChg>
        <pc:spChg chg="ord">
          <ac:chgData name="Kit Alviz" userId="2011712499_tp_box_2" providerId="OAuth2" clId="{6B36E79F-04A5-5DEF-BA80-FC122224C552}" dt="2026-08-11T16:20:09.225" v="1938" actId="13244"/>
          <ac:spMkLst>
            <pc:docMk/>
            <pc:sldMk cId="0" sldId="323"/>
            <ac:spMk id="565" creationId="{00000000-0000-0000-0000-000000000000}"/>
          </ac:spMkLst>
        </pc:spChg>
        <pc:picChg chg="ord">
          <ac:chgData name="Kit Alviz" userId="2011712499_tp_box_2" providerId="OAuth2" clId="{6B36E79F-04A5-5DEF-BA80-FC122224C552}" dt="2026-08-11T16:20:11.151" v="1939" actId="13244"/>
          <ac:picMkLst>
            <pc:docMk/>
            <pc:sldMk cId="0" sldId="323"/>
            <ac:picMk id="5" creationId="{12FE9353-E6F8-77A8-5584-248A129498E2}"/>
          </ac:picMkLst>
        </pc:picChg>
      </pc:sldChg>
      <pc:sldChg chg="modSp add mod modNotesTx">
        <pc:chgData name="Kit Alviz" userId="2011712499_tp_box_2" providerId="OAuth2" clId="{6B36E79F-04A5-5DEF-BA80-FC122224C552}" dt="2026-08-11T16:21:24.545" v="1941" actId="13244"/>
        <pc:sldMkLst>
          <pc:docMk/>
          <pc:sldMk cId="0" sldId="324"/>
        </pc:sldMkLst>
        <pc:spChg chg="mod">
          <ac:chgData name="Kit Alviz" userId="2011712499_tp_box_2" providerId="OAuth2" clId="{6B36E79F-04A5-5DEF-BA80-FC122224C552}" dt="2026-08-07T17:25:36.606" v="1224" actId="14100"/>
          <ac:spMkLst>
            <pc:docMk/>
            <pc:sldMk cId="0" sldId="324"/>
            <ac:spMk id="571" creationId="{00000000-0000-0000-0000-000000000000}"/>
          </ac:spMkLst>
        </pc:spChg>
        <pc:spChg chg="ord">
          <ac:chgData name="Kit Alviz" userId="2011712499_tp_box_2" providerId="OAuth2" clId="{6B36E79F-04A5-5DEF-BA80-FC122224C552}" dt="2026-08-11T16:21:23.340" v="1940" actId="13244"/>
          <ac:spMkLst>
            <pc:docMk/>
            <pc:sldMk cId="0" sldId="324"/>
            <ac:spMk id="572" creationId="{00000000-0000-0000-0000-000000000000}"/>
          </ac:spMkLst>
        </pc:spChg>
        <pc:picChg chg="ord">
          <ac:chgData name="Kit Alviz" userId="2011712499_tp_box_2" providerId="OAuth2" clId="{6B36E79F-04A5-5DEF-BA80-FC122224C552}" dt="2026-08-11T16:21:24.545" v="1941" actId="13244"/>
          <ac:picMkLst>
            <pc:docMk/>
            <pc:sldMk cId="0" sldId="324"/>
            <ac:picMk id="2" creationId="{04EBE7A8-0D95-19A8-5252-2DFA284A6F62}"/>
          </ac:picMkLst>
        </pc:picChg>
      </pc:sldChg>
      <pc:sldChg chg="modSp add mod modNotesTx">
        <pc:chgData name="Kit Alviz" userId="2011712499_tp_box_2" providerId="OAuth2" clId="{6B36E79F-04A5-5DEF-BA80-FC122224C552}" dt="2026-08-11T16:23:38.996" v="1951" actId="13244"/>
        <pc:sldMkLst>
          <pc:docMk/>
          <pc:sldMk cId="0" sldId="325"/>
        </pc:sldMkLst>
        <pc:spChg chg="mod ord">
          <ac:chgData name="Kit Alviz" userId="2011712499_tp_box_2" providerId="OAuth2" clId="{6B36E79F-04A5-5DEF-BA80-FC122224C552}" dt="2026-08-11T16:23:38.996" v="1951" actId="13244"/>
          <ac:spMkLst>
            <pc:docMk/>
            <pc:sldMk cId="0" sldId="325"/>
            <ac:spMk id="578" creationId="{00000000-0000-0000-0000-000000000000}"/>
          </ac:spMkLst>
        </pc:spChg>
        <pc:spChg chg="ord">
          <ac:chgData name="Kit Alviz" userId="2011712499_tp_box_2" providerId="OAuth2" clId="{6B36E79F-04A5-5DEF-BA80-FC122224C552}" dt="2026-08-11T16:23:35.088" v="1950" actId="13244"/>
          <ac:spMkLst>
            <pc:docMk/>
            <pc:sldMk cId="0" sldId="325"/>
            <ac:spMk id="579" creationId="{00000000-0000-0000-0000-000000000000}"/>
          </ac:spMkLst>
        </pc:spChg>
        <pc:picChg chg="mod">
          <ac:chgData name="Kit Alviz" userId="2011712499_tp_box_2" providerId="OAuth2" clId="{6B36E79F-04A5-5DEF-BA80-FC122224C552}" dt="2026-08-07T16:50:42.091" v="291" actId="962"/>
          <ac:picMkLst>
            <pc:docMk/>
            <pc:sldMk cId="0" sldId="325"/>
            <ac:picMk id="580" creationId="{00000000-0000-0000-0000-000000000000}"/>
          </ac:picMkLst>
        </pc:picChg>
        <pc:picChg chg="mod">
          <ac:chgData name="Kit Alviz" userId="2011712499_tp_box_2" providerId="OAuth2" clId="{6B36E79F-04A5-5DEF-BA80-FC122224C552}" dt="2026-08-07T16:50:48.611" v="293" actId="962"/>
          <ac:picMkLst>
            <pc:docMk/>
            <pc:sldMk cId="0" sldId="325"/>
            <ac:picMk id="581" creationId="{00000000-0000-0000-0000-000000000000}"/>
          </ac:picMkLst>
        </pc:picChg>
      </pc:sldChg>
      <pc:sldChg chg="modSp add mod modNotesTx">
        <pc:chgData name="Kit Alviz" userId="2011712499_tp_box_2" providerId="OAuth2" clId="{6B36E79F-04A5-5DEF-BA80-FC122224C552}" dt="2026-08-07T17:27:34.262" v="1235" actId="20577"/>
        <pc:sldMkLst>
          <pc:docMk/>
          <pc:sldMk cId="0" sldId="326"/>
        </pc:sldMkLst>
        <pc:spChg chg="mod">
          <ac:chgData name="Kit Alviz" userId="2011712499_tp_box_2" providerId="OAuth2" clId="{6B36E79F-04A5-5DEF-BA80-FC122224C552}" dt="2026-08-07T16:53:49.991" v="315" actId="207"/>
          <ac:spMkLst>
            <pc:docMk/>
            <pc:sldMk cId="0" sldId="326"/>
            <ac:spMk id="589" creationId="{00000000-0000-0000-0000-000000000000}"/>
          </ac:spMkLst>
        </pc:spChg>
        <pc:spChg chg="mod">
          <ac:chgData name="Kit Alviz" userId="2011712499_tp_box_2" providerId="OAuth2" clId="{6B36E79F-04A5-5DEF-BA80-FC122224C552}" dt="2026-08-07T16:53:53.967" v="316" actId="207"/>
          <ac:spMkLst>
            <pc:docMk/>
            <pc:sldMk cId="0" sldId="326"/>
            <ac:spMk id="591" creationId="{00000000-0000-0000-0000-000000000000}"/>
          </ac:spMkLst>
        </pc:spChg>
        <pc:spChg chg="mod">
          <ac:chgData name="Kit Alviz" userId="2011712499_tp_box_2" providerId="OAuth2" clId="{6B36E79F-04A5-5DEF-BA80-FC122224C552}" dt="2026-08-07T16:53:54.967" v="317" actId="207"/>
          <ac:spMkLst>
            <pc:docMk/>
            <pc:sldMk cId="0" sldId="326"/>
            <ac:spMk id="593" creationId="{00000000-0000-0000-0000-000000000000}"/>
          </ac:spMkLst>
        </pc:spChg>
        <pc:spChg chg="mod">
          <ac:chgData name="Kit Alviz" userId="2011712499_tp_box_2" providerId="OAuth2" clId="{6B36E79F-04A5-5DEF-BA80-FC122224C552}" dt="2026-08-07T17:27:12.974" v="1228" actId="20577"/>
          <ac:spMkLst>
            <pc:docMk/>
            <pc:sldMk cId="0" sldId="326"/>
            <ac:spMk id="594" creationId="{00000000-0000-0000-0000-000000000000}"/>
          </ac:spMkLst>
        </pc:spChg>
        <pc:spChg chg="mod">
          <ac:chgData name="Kit Alviz" userId="2011712499_tp_box_2" providerId="OAuth2" clId="{6B36E79F-04A5-5DEF-BA80-FC122224C552}" dt="2026-08-07T17:27:15.740" v="1230" actId="20577"/>
          <ac:spMkLst>
            <pc:docMk/>
            <pc:sldMk cId="0" sldId="326"/>
            <ac:spMk id="595" creationId="{00000000-0000-0000-0000-000000000000}"/>
          </ac:spMkLst>
        </pc:spChg>
      </pc:sldChg>
      <pc:sldChg chg="modSp add mod">
        <pc:chgData name="Kit Alviz" userId="2011712499_tp_box_2" providerId="OAuth2" clId="{6B36E79F-04A5-5DEF-BA80-FC122224C552}" dt="2026-08-07T17:12:25.469" v="992" actId="20577"/>
        <pc:sldMkLst>
          <pc:docMk/>
          <pc:sldMk cId="0" sldId="327"/>
        </pc:sldMkLst>
        <pc:spChg chg="mod">
          <ac:chgData name="Kit Alviz" userId="2011712499_tp_box_2" providerId="OAuth2" clId="{6B36E79F-04A5-5DEF-BA80-FC122224C552}" dt="2026-08-07T17:12:25.469" v="992" actId="20577"/>
          <ac:spMkLst>
            <pc:docMk/>
            <pc:sldMk cId="0" sldId="327"/>
            <ac:spMk id="602" creationId="{00000000-0000-0000-0000-000000000000}"/>
          </ac:spMkLst>
        </pc:spChg>
      </pc:sldChg>
      <pc:sldChg chg="addSp delSp modSp add mod modNotesTx">
        <pc:chgData name="Kit Alviz" userId="2011712499_tp_box_2" providerId="OAuth2" clId="{6B36E79F-04A5-5DEF-BA80-FC122224C552}" dt="2026-08-07T17:38:26.530" v="1636" actId="20577"/>
        <pc:sldMkLst>
          <pc:docMk/>
          <pc:sldMk cId="0" sldId="328"/>
        </pc:sldMkLst>
        <pc:spChg chg="mod">
          <ac:chgData name="Kit Alviz" userId="2011712499_tp_box_2" providerId="OAuth2" clId="{6B36E79F-04A5-5DEF-BA80-FC122224C552}" dt="2026-08-07T17:38:26.530" v="1636" actId="20577"/>
          <ac:spMkLst>
            <pc:docMk/>
            <pc:sldMk cId="0" sldId="328"/>
            <ac:spMk id="413" creationId="{00000000-0000-0000-0000-000000000000}"/>
          </ac:spMkLst>
        </pc:spChg>
      </pc:sldChg>
      <pc:sldChg chg="add">
        <pc:chgData name="Kit Alviz" userId="2011712499_tp_box_2" providerId="OAuth2" clId="{6B36E79F-04A5-5DEF-BA80-FC122224C552}" dt="2026-08-05T20:16:58.064" v="253"/>
        <pc:sldMkLst>
          <pc:docMk/>
          <pc:sldMk cId="0" sldId="329"/>
        </pc:sldMkLst>
      </pc:sldChg>
      <pc:sldChg chg="add">
        <pc:chgData name="Kit Alviz" userId="2011712499_tp_box_2" providerId="OAuth2" clId="{6B36E79F-04A5-5DEF-BA80-FC122224C552}" dt="2026-08-05T20:17:58.518" v="254"/>
        <pc:sldMkLst>
          <pc:docMk/>
          <pc:sldMk cId="0" sldId="331"/>
        </pc:sldMkLst>
      </pc:sldChg>
      <pc:sldChg chg="add">
        <pc:chgData name="Kit Alviz" userId="2011712499_tp_box_2" providerId="OAuth2" clId="{6B36E79F-04A5-5DEF-BA80-FC122224C552}" dt="2026-08-05T20:17:58.518" v="254"/>
        <pc:sldMkLst>
          <pc:docMk/>
          <pc:sldMk cId="0" sldId="332"/>
        </pc:sldMkLst>
      </pc:sldChg>
      <pc:sldChg chg="add">
        <pc:chgData name="Kit Alviz" userId="2011712499_tp_box_2" providerId="OAuth2" clId="{6B36E79F-04A5-5DEF-BA80-FC122224C552}" dt="2026-08-05T20:17:58.518" v="254"/>
        <pc:sldMkLst>
          <pc:docMk/>
          <pc:sldMk cId="0" sldId="333"/>
        </pc:sldMkLst>
      </pc:sldChg>
      <pc:sldChg chg="modSp add mod">
        <pc:chgData name="Kit Alviz" userId="2011712499_tp_box_2" providerId="OAuth2" clId="{6B36E79F-04A5-5DEF-BA80-FC122224C552}" dt="2026-08-11T16:17:50.207" v="1910" actId="962"/>
        <pc:sldMkLst>
          <pc:docMk/>
          <pc:sldMk cId="0" sldId="334"/>
        </pc:sldMkLst>
        <pc:spChg chg="mod">
          <ac:chgData name="Kit Alviz" userId="2011712499_tp_box_2" providerId="OAuth2" clId="{6B36E79F-04A5-5DEF-BA80-FC122224C552}" dt="2026-08-07T17:40:07.979" v="1638" actId="20577"/>
          <ac:spMkLst>
            <pc:docMk/>
            <pc:sldMk cId="0" sldId="334"/>
            <ac:spMk id="878" creationId="{00000000-0000-0000-0000-000000000000}"/>
          </ac:spMkLst>
        </pc:spChg>
        <pc:spChg chg="mod">
          <ac:chgData name="Kit Alviz" userId="2011712499_tp_box_2" providerId="OAuth2" clId="{6B36E79F-04A5-5DEF-BA80-FC122224C552}" dt="2026-08-07T17:40:13.355" v="1642" actId="6549"/>
          <ac:spMkLst>
            <pc:docMk/>
            <pc:sldMk cId="0" sldId="334"/>
            <ac:spMk id="880" creationId="{00000000-0000-0000-0000-000000000000}"/>
          </ac:spMkLst>
        </pc:spChg>
        <pc:picChg chg="mod">
          <ac:chgData name="Kit Alviz" userId="2011712499_tp_box_2" providerId="OAuth2" clId="{6B36E79F-04A5-5DEF-BA80-FC122224C552}" dt="2026-08-11T16:17:50.207" v="1910" actId="962"/>
          <ac:picMkLst>
            <pc:docMk/>
            <pc:sldMk cId="0" sldId="334"/>
            <ac:picMk id="881" creationId="{00000000-0000-0000-0000-000000000000}"/>
          </ac:picMkLst>
        </pc:picChg>
      </pc:sldChg>
      <pc:sldChg chg="add">
        <pc:chgData name="Kit Alviz" userId="2011712499_tp_box_2" providerId="OAuth2" clId="{6B36E79F-04A5-5DEF-BA80-FC122224C552}" dt="2026-08-05T20:17:58.518" v="254"/>
        <pc:sldMkLst>
          <pc:docMk/>
          <pc:sldMk cId="0" sldId="335"/>
        </pc:sldMkLst>
      </pc:sldChg>
      <pc:sldChg chg="add">
        <pc:chgData name="Kit Alviz" userId="2011712499_tp_box_2" providerId="OAuth2" clId="{6B36E79F-04A5-5DEF-BA80-FC122224C552}" dt="2026-08-05T20:17:58.518" v="254"/>
        <pc:sldMkLst>
          <pc:docMk/>
          <pc:sldMk cId="0" sldId="336"/>
        </pc:sldMkLst>
      </pc:sldChg>
      <pc:sldMasterChg chg="delSldLayout">
        <pc:chgData name="Kit Alviz" userId="2011712499_tp_box_2" providerId="OAuth2" clId="{6B36E79F-04A5-5DEF-BA80-FC122224C552}" dt="2026-08-05T20:18:19.207" v="256" actId="2696"/>
        <pc:sldMasterMkLst>
          <pc:docMk/>
          <pc:sldMasterMk cId="0" sldId="2147483648"/>
        </pc:sldMasterMkLst>
      </pc:sldMasterChg>
    </pc:docChg>
  </pc:docChgLst>
  <pc:docChgLst>
    <pc:chgData name="David White" userId="KF5xfez1Du9wqWnbmJ+SCHKg+jC4LmhBgITOmw9YByo=" providerId="None" clId="Web-{6F9CE432-67D9-4130-8C97-E884FD9C5ABC}"/>
    <pc:docChg chg="modSld">
      <pc:chgData name="David White" userId="KF5xfez1Du9wqWnbmJ+SCHKg+jC4LmhBgITOmw9YByo=" providerId="None" clId="Web-{6F9CE432-67D9-4130-8C97-E884FD9C5ABC}" dt="2026-07-24T00:04:04.675" v="1597" actId="20577"/>
      <pc:docMkLst>
        <pc:docMk/>
      </pc:docMkLst>
      <pc:sldChg chg="modSp">
        <pc:chgData name="David White" userId="KF5xfez1Du9wqWnbmJ+SCHKg+jC4LmhBgITOmw9YByo=" providerId="None" clId="Web-{6F9CE432-67D9-4130-8C97-E884FD9C5ABC}" dt="2026-07-23T23:44:33.375" v="1356" actId="20577"/>
        <pc:sldMkLst>
          <pc:docMk/>
          <pc:sldMk cId="0" sldId="282"/>
        </pc:sldMkLst>
        <pc:spChg chg="mod">
          <ac:chgData name="David White" userId="KF5xfez1Du9wqWnbmJ+SCHKg+jC4LmhBgITOmw9YByo=" providerId="None" clId="Web-{6F9CE432-67D9-4130-8C97-E884FD9C5ABC}" dt="2026-07-23T23:44:33.375" v="1356" actId="20577"/>
          <ac:spMkLst>
            <pc:docMk/>
            <pc:sldMk cId="0" sldId="282"/>
            <ac:spMk id="71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usda.gov/about-usda/general-information/staff-offices/office-assistant-secretary-civil-rights/policy/directives-and-regulation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canr.edu/site/uc-anr-human-resources/office-civil-rights-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Ask participants to put name, position at UC ANR, and location</a:t>
            </a:r>
            <a:endParaRPr dirty="0"/>
          </a:p>
        </p:txBody>
      </p:sp>
      <p:sp>
        <p:nvSpPr>
          <p:cNvPr id="480" name="Google Shape;480;p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7671fdb6e7_0_57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553" name="Google Shape;553;g37671fdb6e7_0_571: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r>
              <a:rPr lang="en-US" dirty="0"/>
              <a:t>David: Civil Rights Responsibilities</a:t>
            </a:r>
            <a:endParaRPr dirty="0"/>
          </a:p>
        </p:txBody>
      </p:sp>
      <p:sp>
        <p:nvSpPr>
          <p:cNvPr id="554" name="Google Shape;554;g37671fdb6e7_0_571: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7671fdb6e7_0_578:notes"/>
          <p:cNvSpPr>
            <a:spLocks noGrp="1" noRot="1" noChangeAspect="1"/>
          </p:cNvSpPr>
          <p:nvPr>
            <p:ph type="sldImg" idx="2"/>
          </p:nvPr>
        </p:nvSpPr>
        <p:spPr>
          <a:xfrm>
            <a:off x="2770188" y="987425"/>
            <a:ext cx="4741862" cy="26670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561" name="Google Shape;561;g37671fdb6e7_0_578: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r>
              <a:rPr lang="en-US" dirty="0"/>
              <a:t>David</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2" name="Google Shape;562;g37671fdb6e7_0_578: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7671fdb6e7_0_584:notes"/>
          <p:cNvSpPr>
            <a:spLocks noGrp="1" noRot="1" noChangeAspect="1"/>
          </p:cNvSpPr>
          <p:nvPr>
            <p:ph type="sldImg" idx="2"/>
          </p:nvPr>
        </p:nvSpPr>
        <p:spPr>
          <a:xfrm>
            <a:off x="2770188" y="987425"/>
            <a:ext cx="4741862" cy="26670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568" name="Google Shape;568;g37671fdb6e7_0_584: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r>
              <a:rPr lang="en-US" dirty="0"/>
              <a:t>David</a:t>
            </a:r>
          </a:p>
          <a:p>
            <a:pPr marL="0" lvl="0" indent="0" algn="l" rtl="0">
              <a:spcBef>
                <a:spcPts val="0"/>
              </a:spcBef>
              <a:spcAft>
                <a:spcPts val="0"/>
              </a:spcAft>
              <a:buNone/>
            </a:pPr>
            <a:endParaRPr lang="en-US" dirty="0"/>
          </a:p>
        </p:txBody>
      </p:sp>
      <p:sp>
        <p:nvSpPr>
          <p:cNvPr id="569" name="Google Shape;569;g37671fdb6e7_0_584: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7671fdb6e7_0_597:notes"/>
          <p:cNvSpPr>
            <a:spLocks noGrp="1" noRot="1" noChangeAspect="1"/>
          </p:cNvSpPr>
          <p:nvPr>
            <p:ph type="sldImg" idx="2"/>
          </p:nvPr>
        </p:nvSpPr>
        <p:spPr>
          <a:xfrm>
            <a:off x="2770188" y="987425"/>
            <a:ext cx="4741862" cy="26670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575" name="Google Shape;575;g37671fdb6e7_0_597: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r>
              <a:rPr lang="en-US" dirty="0"/>
              <a:t>David</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Correspondence with Daniel, Tina, David, and Kit Aug. 2026 about poster guidance.</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The guidance is to use sound judgement for when to display the poster and anytime you can’t display the poster, make sure you display the NDA instead. </a:t>
            </a:r>
          </a:p>
          <a:p>
            <a:pPr marL="0" lvl="0" indent="0" algn="l" rtl="0">
              <a:spcBef>
                <a:spcPts val="0"/>
              </a:spcBef>
              <a:spcAft>
                <a:spcPts val="0"/>
              </a:spcAft>
              <a:buNone/>
            </a:pPr>
            <a:endParaRPr lang="en-US" sz="1200" b="0" i="0" u="none" strike="noStrike" cap="none" dirty="0">
              <a:solidFill>
                <a:schemeClr val="dk1"/>
              </a:solidFill>
              <a:effectLst/>
              <a:latin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cs typeface="Calibri"/>
                <a:sym typeface="Calibri"/>
              </a:rPr>
              <a:t>This is background info, not speaking notes for the presentation:</a:t>
            </a:r>
          </a:p>
          <a:p>
            <a:pPr marL="0" lvl="0" indent="0" algn="l" rtl="0">
              <a:spcBef>
                <a:spcPts val="0"/>
              </a:spcBef>
              <a:spcAft>
                <a:spcPts val="0"/>
              </a:spcAft>
              <a:buNone/>
            </a:pPr>
            <a:endParaRPr lang="en-US" sz="1200" b="0" i="0" u="none" strike="noStrike" cap="none" dirty="0">
              <a:solidFill>
                <a:schemeClr val="dk1"/>
              </a:solidFill>
              <a:effectLst/>
              <a:latin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The 2019 guidance on Equal Opportunity Public Notification Policy (10/17/19) is posted on USDA guidelines </a:t>
            </a:r>
            <a:r>
              <a:rPr lang="en-US" sz="1200" b="0" i="0" u="none" strike="noStrike" cap="none" dirty="0">
                <a:solidFill>
                  <a:schemeClr val="dk1"/>
                </a:solidFill>
                <a:effectLst/>
                <a:latin typeface="Calibri"/>
                <a:ea typeface="Calibri"/>
                <a:cs typeface="Calibri"/>
                <a:sym typeface="Calibri"/>
                <a:hlinkClick r:id="rId3" tooltip="https://www.usda.gov/about-usda/general-information/staff-offices/office-assistant-secretary-civil-rights/policy/directives-and-regulations"/>
              </a:rPr>
              <a:t>Directives and Regulations | USDA</a:t>
            </a:r>
            <a:r>
              <a:rPr lang="en-US" sz="1200" b="0" i="0" u="none" strike="noStrike" cap="none" dirty="0">
                <a:solidFill>
                  <a:schemeClr val="dk1"/>
                </a:solidFill>
                <a:effectLst/>
                <a:latin typeface="Calibri"/>
                <a:ea typeface="Calibri"/>
                <a:cs typeface="Calibri"/>
                <a:sym typeface="Calibri"/>
              </a:rPr>
              <a:t>. This includes the poster display requirements, which should be posted as follows: The Non-Discrimination Statement provided below must be posted in all USDA Mission Areas, agencies, and </a:t>
            </a:r>
            <a:r>
              <a:rPr lang="en-US" sz="1200" b="1" i="0" u="none" strike="noStrike" cap="none" dirty="0">
                <a:solidFill>
                  <a:schemeClr val="dk1"/>
                </a:solidFill>
                <a:effectLst/>
                <a:latin typeface="Calibri"/>
                <a:ea typeface="Calibri"/>
                <a:cs typeface="Calibri"/>
                <a:sym typeface="Calibri"/>
              </a:rPr>
              <a:t>staff offices </a:t>
            </a:r>
            <a:r>
              <a:rPr lang="en-US" sz="1200" b="0" i="0" u="none" strike="noStrike" cap="none" dirty="0">
                <a:solidFill>
                  <a:schemeClr val="dk1"/>
                </a:solidFill>
                <a:effectLst/>
                <a:latin typeface="Calibri"/>
                <a:ea typeface="Calibri"/>
                <a:cs typeface="Calibri"/>
                <a:sym typeface="Calibri"/>
              </a:rPr>
              <a:t>and included </a:t>
            </a:r>
            <a:r>
              <a:rPr lang="en-US" sz="1200" b="1" i="0" u="none" strike="noStrike" cap="none" dirty="0">
                <a:solidFill>
                  <a:schemeClr val="dk1"/>
                </a:solidFill>
                <a:effectLst/>
                <a:latin typeface="Calibri"/>
                <a:ea typeface="Calibri"/>
                <a:cs typeface="Calibri"/>
                <a:sym typeface="Calibri"/>
              </a:rPr>
              <a:t>on all materials produced by USDA </a:t>
            </a:r>
            <a:r>
              <a:rPr lang="en-US" sz="1200" b="0" i="0" u="none" strike="noStrike" cap="none" dirty="0">
                <a:solidFill>
                  <a:schemeClr val="dk1"/>
                </a:solidFill>
                <a:effectLst/>
                <a:latin typeface="Calibri"/>
                <a:ea typeface="Calibri"/>
                <a:cs typeface="Calibri"/>
                <a:sym typeface="Calibri"/>
              </a:rPr>
              <a:t>for public information, public education, or public distribution. </a:t>
            </a:r>
            <a:endParaRPr dirty="0"/>
          </a:p>
        </p:txBody>
      </p:sp>
      <p:sp>
        <p:nvSpPr>
          <p:cNvPr id="576" name="Google Shape;576;g37671fdb6e7_0_597: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2f23a04819e_0_4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g2f23a04819e_0_4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Mention this is the floor.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For 2027 training: Discuss language on this slide with Bethanie. Also make a reference to other protected classes?</a:t>
            </a:r>
            <a:endParaRPr dirty="0"/>
          </a:p>
        </p:txBody>
      </p:sp>
      <p:sp>
        <p:nvSpPr>
          <p:cNvPr id="585" name="Google Shape;585;g2f23a04819e_0_44: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2f23a04819e_0_5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2f23a04819e_0_5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 please add any additional responsibilities for contact reporting</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Clarification: For one-way exchanges with participants like newsletters, blog posts, recorded webinars, videos, etc. do not require REG data collection. These can fall under ARE as well as reported as other Extension activities that are part of your job responsibilities.</a:t>
            </a:r>
            <a:endParaRPr dirty="0"/>
          </a:p>
        </p:txBody>
      </p:sp>
      <p:sp>
        <p:nvSpPr>
          <p:cNvPr id="599" name="Google Shape;599;g2f23a04819e_0_5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79832a2bb7_0_19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6" name="Google Shape;836;g379832a2bb7_0_192: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r>
              <a:rPr lang="en-US" dirty="0"/>
              <a:t>Let’s put the content David presented from this training and a little bit of first civil rights training into context! Here is a programmatic example.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 like the examples of A.R.E. that he discusses. We hope it gives you ideas that are applicable to programs other than pest management (magazines, </a:t>
            </a:r>
            <a:r>
              <a:rPr lang="en-US" dirty="0" err="1"/>
              <a:t>whatsapp</a:t>
            </a:r>
            <a:r>
              <a:rPr lang="en-US" dirty="0"/>
              <a:t> groups, attending meetings organized by other agencies to make connections with clientele you don’t normally work with).</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Covered in future slides: He mentions academics reporting in PB but also 4-H and MG staff put ARE information into an annual surveys from statewide office. Other program staff report up through their supervising academics to report.</a:t>
            </a:r>
            <a:endParaRPr dirty="0"/>
          </a:p>
        </p:txBody>
      </p:sp>
      <p:sp>
        <p:nvSpPr>
          <p:cNvPr id="837" name="Google Shape;837;g379832a2bb7_0_192: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1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a:t>
            </a:r>
            <a:endParaRPr/>
          </a:p>
        </p:txBody>
      </p:sp>
      <p:sp>
        <p:nvSpPr>
          <p:cNvPr id="605" name="Google Shape;605;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2f1d74f49de_0_4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g2f1d74f49de_0_40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 - Very common question or point of confusion is when REG is required.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Significant, educational, 2-way exchanges are things like meetings, Zoom conferences, technical assistance meetings. Also call them direct extension. In contrast, indirect extension are one-way exchanges like YouTube videos, newsletters, blog posts, distributing tip sheets, etc. Don’t have to collect and report REG for those.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12" name="Google Shape;612;g2f1d74f49de_0_40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1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     </a:t>
            </a:r>
            <a:endParaRPr dirty="0"/>
          </a:p>
          <a:p>
            <a:pPr marL="0" lvl="0" indent="0" algn="l" rtl="0">
              <a:lnSpc>
                <a:spcPct val="100000"/>
              </a:lnSpc>
              <a:spcBef>
                <a:spcPts val="0"/>
              </a:spcBef>
              <a:spcAft>
                <a:spcPts val="0"/>
              </a:spcAft>
              <a:buSzPts val="1400"/>
              <a:buNone/>
            </a:pPr>
            <a:r>
              <a:rPr lang="en-US" dirty="0"/>
              <a:t>Introduce Rebecca </a:t>
            </a:r>
            <a:r>
              <a:rPr lang="en-US" dirty="0" err="1"/>
              <a:t>Ozeran</a:t>
            </a:r>
            <a:r>
              <a:rPr lang="en-US" dirty="0"/>
              <a:t> and Gerry Spinelli</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Method A 9min18sec Method B 12min33sec</a:t>
            </a:r>
            <a:endParaRPr dirty="0"/>
          </a:p>
        </p:txBody>
      </p:sp>
      <p:sp>
        <p:nvSpPr>
          <p:cNvPr id="672" name="Google Shape;672;p19: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7a7a80d9ce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g37a7a80d9ce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Clr>
                <a:schemeClr val="dk1"/>
              </a:buClr>
              <a:buSzPts val="1400"/>
              <a:buFont typeface="Arial"/>
              <a:buNone/>
            </a:pPr>
            <a:r>
              <a:rPr lang="en-US" dirty="0"/>
              <a:t>Kit – Modeling </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As a recipient of federal funds are are required to always post a non-discrimination statement. This is the UC ANR full version. In summary, UC ANR is prohibited by law from discrimination on the basis of identities listed. Program information may be made available in languages other than English and in alternative means of communication. This slide also provides information on how to file a program discrimination complaint. </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UC ANR templates: </a:t>
            </a:r>
            <a:r>
              <a:rPr lang="en-US" u="sng" dirty="0">
                <a:solidFill>
                  <a:schemeClr val="hlink"/>
                </a:solidFill>
                <a:hlinkClick r:id="rId3"/>
              </a:rPr>
              <a:t>https://ucanr.edu/site/uc-anr-human-resources/office-civil-rights-0</a:t>
            </a:r>
            <a:r>
              <a:rPr lang="en-US" dirty="0"/>
              <a:t> </a:t>
            </a:r>
            <a:endParaRPr dirty="0"/>
          </a:p>
          <a:p>
            <a:pPr marL="0" lvl="0" indent="0" algn="l" rtl="0">
              <a:lnSpc>
                <a:spcPct val="100000"/>
              </a:lnSpc>
              <a:spcBef>
                <a:spcPts val="0"/>
              </a:spcBef>
              <a:spcAft>
                <a:spcPts val="0"/>
              </a:spcAft>
              <a:buClr>
                <a:schemeClr val="dk1"/>
              </a:buClr>
              <a:buSzPts val="1400"/>
              <a:buFont typeface="Arial"/>
              <a:buNone/>
            </a:pPr>
            <a:endParaRPr dirty="0"/>
          </a:p>
        </p:txBody>
      </p:sp>
      <p:sp>
        <p:nvSpPr>
          <p:cNvPr id="487" name="Google Shape;487;g37a7a80d9ce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p1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a:t>
            </a:r>
            <a:endParaRPr/>
          </a:p>
        </p:txBody>
      </p:sp>
      <p:sp>
        <p:nvSpPr>
          <p:cNvPr id="623" name="Google Shape;623;p1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16: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a:t>
            </a:r>
            <a:endParaRPr/>
          </a:p>
          <a:p>
            <a:pPr marL="0" lvl="0" indent="0" algn="l" rtl="0">
              <a:lnSpc>
                <a:spcPct val="100000"/>
              </a:lnSpc>
              <a:spcBef>
                <a:spcPts val="0"/>
              </a:spcBef>
              <a:spcAft>
                <a:spcPts val="0"/>
              </a:spcAft>
              <a:buSzPts val="1400"/>
              <a:buNone/>
            </a:pPr>
            <a:r>
              <a:rPr lang="en-US"/>
              <a:t>Significant, educational, 2-way exchanges are things like meetings, Zoom conferences, technical assistance meetings. Also call them direct extension. In contrast, indirect extension are one-way exchanges like YouTube videos, newsletters, blog posts, distributing tip sheets, etc. Don’t have to collect and report REG for those.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31" name="Google Shape;631;p16: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18: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a:t>
            </a:r>
            <a:endParaRPr/>
          </a:p>
        </p:txBody>
      </p:sp>
      <p:sp>
        <p:nvSpPr>
          <p:cNvPr id="639" name="Google Shape;639;p18: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2" name="Google Shape;722;p2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Remind participants that the previous training had a demo of how analyzes contact data against baseline.</a:t>
            </a:r>
            <a:endParaRPr dirty="0"/>
          </a:p>
        </p:txBody>
      </p:sp>
      <p:sp>
        <p:nvSpPr>
          <p:cNvPr id="723" name="Google Shape;723;p2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 – brand new slide for 2026</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a:t>
            </a:r>
            <a:endParaRPr/>
          </a:p>
          <a:p>
            <a:pPr marL="0" lvl="0" indent="0" algn="l" rtl="0">
              <a:lnSpc>
                <a:spcPct val="100000"/>
              </a:lnSpc>
              <a:spcBef>
                <a:spcPts val="0"/>
              </a:spcBef>
              <a:spcAft>
                <a:spcPts val="0"/>
              </a:spcAft>
              <a:buSzPts val="1400"/>
              <a:buNone/>
            </a:pPr>
            <a:r>
              <a:rPr lang="en-US"/>
              <a:t>Program staff not in 4-H should connect with their supervisors for more info about their procedures.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2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2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1 poll, 5 questions:</a:t>
            </a:r>
          </a:p>
          <a:p>
            <a:pPr marL="0" lvl="0" indent="0" algn="l" rtl="0">
              <a:lnSpc>
                <a:spcPct val="115000"/>
              </a:lnSpc>
              <a:spcBef>
                <a:spcPts val="1200"/>
              </a:spcBef>
              <a:spcAft>
                <a:spcPts val="0"/>
              </a:spcAft>
              <a:buClr>
                <a:schemeClr val="dk1"/>
              </a:buClr>
              <a:buSzPts val="1100"/>
              <a:buFont typeface="Arial"/>
              <a:buNone/>
            </a:pPr>
            <a:endParaRPr lang="en-US"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1. I provided a workshop announcement through my county’s newsletter.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dirty="0">
                <a:latin typeface="Arial"/>
                <a:ea typeface="Arial"/>
                <a:cs typeface="Arial"/>
                <a:sym typeface="Arial"/>
              </a:rPr>
              <a:t>This is an Extension Activity. I should collect and report the demographic data of newsletter recipients.</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All Reasonable Effort. I should include this in my ARE reporting as a “promotional material” method.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Do not report this.</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2. I appeared on a radio show and was interviewed for 30 minutes about pest management. I also talked about Cooperative Extension and upcoming workshops people might attend.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dirty="0">
                <a:latin typeface="Arial"/>
                <a:ea typeface="Arial"/>
                <a:cs typeface="Arial"/>
                <a:sym typeface="Arial"/>
              </a:rPr>
              <a:t>This is an Extension activity. I should collect and report the demographic data of the radio show’s audience.</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Extension activity. I should not try to collect and report the demographic data since it is a one-way, indirect contact with listeners.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All Reasonable Effort. I should include this in my ARE reporting as a “mass media” method.</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lvl="0" indent="0" algn="l" rtl="0">
              <a:lnSpc>
                <a:spcPct val="115000"/>
              </a:lnSpc>
              <a:spcBef>
                <a:spcPts val="1200"/>
              </a:spcBef>
              <a:spcAft>
                <a:spcPts val="0"/>
              </a:spcAft>
              <a:buSzPts val="1400"/>
              <a:buNone/>
            </a:pPr>
            <a:r>
              <a:rPr lang="en-US" dirty="0">
                <a:latin typeface="Arial"/>
                <a:ea typeface="Arial"/>
                <a:cs typeface="Arial"/>
                <a:sym typeface="Arial"/>
              </a:rPr>
              <a:t>3. I met residents at a local farmers markets. I created and handed out nutritious recipe cards and information about local Cooperative Extension programs in multiple languages.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dirty="0">
                <a:latin typeface="Arial"/>
                <a:ea typeface="Arial"/>
                <a:cs typeface="Arial"/>
                <a:sym typeface="Arial"/>
              </a:rPr>
              <a:t>This is an Extension activity. I should collect and report the demographic data of every person I spoke with.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Extension activity. But no demographic data collection or reporting is required since handing out recipe cards is not a direct, significant, educational, two-way exchange.</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All Reasonable Effort. I should include this in my ARE reporting as an “personal invitation” method.</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4. Every year, I deliver workshop that is attended by over 100 clientele. Research findings and best practices are shared.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dirty="0">
                <a:latin typeface="Arial"/>
                <a:ea typeface="Arial"/>
                <a:cs typeface="Arial"/>
                <a:sym typeface="Arial"/>
              </a:rPr>
              <a:t>This is an Extension activity. I should collect and report the demographic data of every participant.</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Extension activity. But no demographic data collection or reporting is required since I deliver this workshop every year.</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All Reasonable Effort. I should include this in my ARE reporting as a “personal invitation” method.</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endParaRPr dirty="0">
              <a:latin typeface="Arial"/>
              <a:ea typeface="Arial"/>
              <a:cs typeface="Arial"/>
              <a:sym typeface="Arial"/>
            </a:endParaRPr>
          </a:p>
          <a:p>
            <a:pPr marL="0" lvl="0" indent="0" algn="l" rtl="0">
              <a:lnSpc>
                <a:spcPct val="115000"/>
              </a:lnSpc>
              <a:spcBef>
                <a:spcPts val="0"/>
              </a:spcBef>
              <a:spcAft>
                <a:spcPts val="0"/>
              </a:spcAft>
              <a:buNone/>
            </a:pP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5. Intentionally difficult scenario: My partners hosted a symposium for community and industry stakeholders. I was invited to give a presentation about water use efficiency.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dirty="0">
                <a:latin typeface="Arial"/>
                <a:ea typeface="Arial"/>
                <a:cs typeface="Arial"/>
                <a:sym typeface="Arial"/>
              </a:rPr>
              <a:t>This is an Extension activity. I should collect and report the demographic data of the participants.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Extension activity. I do not have to collect and report the demographic data of participants since I was not the host of the event.</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All Reasonable Effort. I should include this in my ARE reporting as a “personal invitation” method.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endParaRPr dirty="0">
              <a:latin typeface="Arial"/>
              <a:ea typeface="Arial"/>
              <a:cs typeface="Arial"/>
              <a:sym typeface="Arial"/>
            </a:endParaRPr>
          </a:p>
          <a:p>
            <a:pPr marL="0" lvl="0" indent="0" algn="l" rtl="0">
              <a:lnSpc>
                <a:spcPct val="115000"/>
              </a:lnSpc>
              <a:spcBef>
                <a:spcPts val="0"/>
              </a:spcBef>
              <a:spcAft>
                <a:spcPts val="0"/>
              </a:spcAft>
              <a:buNone/>
            </a:pPr>
            <a:endParaRPr dirty="0">
              <a:latin typeface="Arial"/>
              <a:ea typeface="Arial"/>
              <a:cs typeface="Arial"/>
              <a:sym typeface="Arial"/>
            </a:endParaRPr>
          </a:p>
          <a:p>
            <a:pPr marL="0" lvl="0" indent="0" algn="l" rtl="0">
              <a:lnSpc>
                <a:spcPct val="115000"/>
              </a:lnSpc>
              <a:spcBef>
                <a:spcPts val="1200"/>
              </a:spcBef>
              <a:spcAft>
                <a:spcPts val="0"/>
              </a:spcAft>
              <a:buSzPts val="1400"/>
              <a:buNone/>
            </a:pPr>
            <a:r>
              <a:rPr lang="en-US" dirty="0">
                <a:latin typeface="Arial"/>
                <a:ea typeface="Arial"/>
                <a:cs typeface="Arial"/>
                <a:sym typeface="Arial"/>
              </a:rPr>
              <a:t>…</a:t>
            </a:r>
            <a:endParaRPr dirty="0">
              <a:latin typeface="Arial"/>
              <a:ea typeface="Arial"/>
              <a:cs typeface="Arial"/>
              <a:sym typeface="Arial"/>
            </a:endParaRPr>
          </a:p>
          <a:p>
            <a:pPr marL="0" lvl="0" indent="0" algn="l" rtl="0">
              <a:lnSpc>
                <a:spcPct val="115000"/>
              </a:lnSpc>
              <a:spcBef>
                <a:spcPts val="1200"/>
              </a:spcBef>
              <a:spcAft>
                <a:spcPts val="0"/>
              </a:spcAft>
              <a:buSzPts val="1400"/>
              <a:buNone/>
            </a:pPr>
            <a:endParaRPr dirty="0">
              <a:latin typeface="Arial"/>
              <a:ea typeface="Arial"/>
              <a:cs typeface="Arial"/>
              <a:sym typeface="Arial"/>
            </a:endParaRPr>
          </a:p>
          <a:p>
            <a:pPr marL="0" lvl="0" indent="0" algn="l" rtl="0">
              <a:lnSpc>
                <a:spcPct val="115000"/>
              </a:lnSpc>
              <a:spcBef>
                <a:spcPts val="1200"/>
              </a:spcBef>
              <a:spcAft>
                <a:spcPts val="0"/>
              </a:spcAft>
              <a:buSzPts val="1400"/>
              <a:buNone/>
            </a:pPr>
            <a:r>
              <a:rPr lang="en-US" dirty="0">
                <a:latin typeface="Arial"/>
                <a:ea typeface="Arial"/>
                <a:cs typeface="Arial"/>
                <a:sym typeface="Arial"/>
              </a:rPr>
              <a:t>Kit notes for discussion</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1. I provided a workshop announcement through my county’s newsletter.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b="1" dirty="0">
                <a:latin typeface="Arial"/>
                <a:ea typeface="Arial"/>
                <a:cs typeface="Arial"/>
                <a:sym typeface="Arial"/>
              </a:rPr>
              <a:t>Answer</a:t>
            </a:r>
            <a:r>
              <a:rPr lang="en-US" dirty="0">
                <a:latin typeface="Arial"/>
                <a:ea typeface="Arial"/>
                <a:cs typeface="Arial"/>
                <a:sym typeface="Arial"/>
              </a:rPr>
              <a:t>: This is an All Reasonable Effort. I should include this in my ARE reporting as a “promotional material” method. </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2. I appeared on a radio show and was interviewed for 30 minutes about pest management. I also talked about Cooperative Extension and upcoming workshops people might attend.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b="1" dirty="0">
                <a:latin typeface="Arial"/>
                <a:ea typeface="Arial"/>
                <a:cs typeface="Arial"/>
                <a:sym typeface="Arial"/>
              </a:rPr>
              <a:t>Answer</a:t>
            </a:r>
            <a:r>
              <a:rPr lang="en-US" dirty="0">
                <a:latin typeface="Arial"/>
                <a:ea typeface="Arial"/>
                <a:cs typeface="Arial"/>
                <a:sym typeface="Arial"/>
              </a:rPr>
              <a:t>: This is an Extension activity. I should not try to collect and report the REG data since it is a one-way, indirect contact with listeners.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b="1" dirty="0">
                <a:latin typeface="Arial"/>
                <a:ea typeface="Arial"/>
                <a:cs typeface="Arial"/>
                <a:sym typeface="Arial"/>
              </a:rPr>
              <a:t>Answer</a:t>
            </a:r>
            <a:r>
              <a:rPr lang="en-US" dirty="0">
                <a:latin typeface="Arial"/>
                <a:ea typeface="Arial"/>
                <a:cs typeface="Arial"/>
                <a:sym typeface="Arial"/>
              </a:rPr>
              <a:t>: This is an All Reasonable Effort. I should include this in my ARE reporting as a “mass media” method.</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3. I met residents at a local farmers markets. I created and handed out nutritious recipe cards and information about local Cooperative Extension programs in multiple languages.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b="1" dirty="0">
                <a:solidFill>
                  <a:srgbClr val="FF0000"/>
                </a:solidFill>
                <a:latin typeface="Arial"/>
                <a:ea typeface="Arial"/>
                <a:cs typeface="Arial"/>
                <a:sym typeface="Arial"/>
              </a:rPr>
              <a:t>NOT the answer; would be different if you did a hands-on class or demonstration and it was feasible to collect.</a:t>
            </a:r>
            <a:r>
              <a:rPr lang="en-US" b="1" dirty="0">
                <a:latin typeface="Arial"/>
                <a:ea typeface="Arial"/>
                <a:cs typeface="Arial"/>
                <a:sym typeface="Arial"/>
              </a:rPr>
              <a:t> </a:t>
            </a:r>
            <a:r>
              <a:rPr lang="en-US" dirty="0">
                <a:latin typeface="Arial"/>
                <a:ea typeface="Arial"/>
                <a:cs typeface="Arial"/>
                <a:sym typeface="Arial"/>
              </a:rPr>
              <a:t>This is an Extension activity. I should collect and report the REG data of every person I spoke with.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b="1" dirty="0">
                <a:latin typeface="Arial"/>
                <a:ea typeface="Arial"/>
                <a:cs typeface="Arial"/>
                <a:sym typeface="Arial"/>
              </a:rPr>
              <a:t>Acceptable answer. Indirect Extension. If you report in PB or your reporting system has a place for you to document this important outreach work, please do!:</a:t>
            </a:r>
            <a:r>
              <a:rPr lang="en-US" dirty="0">
                <a:latin typeface="Arial"/>
                <a:ea typeface="Arial"/>
                <a:cs typeface="Arial"/>
                <a:sym typeface="Arial"/>
              </a:rPr>
              <a:t>  This is an Extension activity. But no REG data collection or reporting is required since handing out recipe cards is not a direct, significant, educational, two-way exchange.</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b="1" dirty="0">
                <a:latin typeface="Arial"/>
                <a:ea typeface="Arial"/>
                <a:cs typeface="Arial"/>
                <a:sym typeface="Arial"/>
              </a:rPr>
              <a:t>Answer: </a:t>
            </a:r>
            <a:r>
              <a:rPr lang="en-US" dirty="0">
                <a:latin typeface="Arial"/>
                <a:ea typeface="Arial"/>
                <a:cs typeface="Arial"/>
                <a:sym typeface="Arial"/>
              </a:rPr>
              <a:t>This is an All Reasonable Effort. I should include this in my ARE reporting as an “personal invitation” method.</a:t>
            </a: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4. Every year, I deliver workshop that is attended by over 100 clientele. Research findings and best practices are shared.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b="1" dirty="0">
                <a:latin typeface="Arial"/>
                <a:ea typeface="Arial"/>
                <a:cs typeface="Arial"/>
                <a:sym typeface="Arial"/>
              </a:rPr>
              <a:t>Correct answer:</a:t>
            </a:r>
            <a:r>
              <a:rPr lang="en-US" dirty="0">
                <a:latin typeface="Arial"/>
                <a:ea typeface="Arial"/>
                <a:cs typeface="Arial"/>
                <a:sym typeface="Arial"/>
              </a:rPr>
              <a:t> This is an Extension activity. I should collect and report the REG data of every symposium participant.</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Extension activity. But no REG data collection or reporting is required since I deliver this workshop every year.</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This is an All Reasonable Effort. I should include this in my ARE reporting as a “personal invitation” method.</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p>
          <a:p>
            <a:pPr marL="457200" lvl="0" indent="-298450" algn="l" rtl="0">
              <a:lnSpc>
                <a:spcPct val="115000"/>
              </a:lnSpc>
              <a:spcBef>
                <a:spcPts val="0"/>
              </a:spcBef>
              <a:spcAft>
                <a:spcPts val="0"/>
              </a:spcAft>
              <a:buClr>
                <a:schemeClr val="dk1"/>
              </a:buClr>
              <a:buSzPts val="1100"/>
              <a:buChar char="●"/>
            </a:pPr>
            <a:endParaRPr lang="en-US"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endParaRPr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dirty="0">
                <a:latin typeface="Arial"/>
                <a:ea typeface="Arial"/>
                <a:cs typeface="Arial"/>
                <a:sym typeface="Arial"/>
              </a:rPr>
              <a:t>5. Intentionally difficult scenario: My partners hosted a symposium for community and industry stakeholders. I was invited to give a presentation about water use efficiency. Select one.</a:t>
            </a:r>
            <a:endParaRPr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b="1" dirty="0">
                <a:latin typeface="Arial"/>
                <a:ea typeface="Arial"/>
                <a:cs typeface="Arial"/>
                <a:sym typeface="Arial"/>
              </a:rPr>
              <a:t>Ideal: </a:t>
            </a:r>
            <a:r>
              <a:rPr lang="en-US" dirty="0">
                <a:latin typeface="Arial"/>
                <a:ea typeface="Arial"/>
                <a:cs typeface="Arial"/>
                <a:sym typeface="Arial"/>
              </a:rPr>
              <a:t>This is an Extension activity. I should collect and report the REG data of the participants.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b="1" dirty="0">
                <a:latin typeface="Arial"/>
                <a:ea typeface="Arial"/>
                <a:cs typeface="Arial"/>
                <a:sym typeface="Arial"/>
              </a:rPr>
              <a:t>Not ideal, but realistic: </a:t>
            </a:r>
            <a:r>
              <a:rPr lang="en-US" dirty="0">
                <a:latin typeface="Arial"/>
                <a:ea typeface="Arial"/>
                <a:cs typeface="Arial"/>
                <a:sym typeface="Arial"/>
              </a:rPr>
              <a:t>This is an Extension activity. I do not have to collect and report the REG data of participants since I was not the host of the event.</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b="1" dirty="0">
                <a:latin typeface="Arial"/>
                <a:ea typeface="Arial"/>
                <a:cs typeface="Arial"/>
                <a:sym typeface="Arial"/>
              </a:rPr>
              <a:t>Not the primary intent; invited to share expertise. </a:t>
            </a:r>
            <a:r>
              <a:rPr lang="en-US" dirty="0">
                <a:latin typeface="Arial"/>
                <a:ea typeface="Arial"/>
                <a:cs typeface="Arial"/>
                <a:sym typeface="Arial"/>
              </a:rPr>
              <a:t>This is an All Reasonable Effort. I should include this in my ARE reporting as a “personal invitation” method. </a:t>
            </a:r>
            <a:endParaRPr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dirty="0">
                <a:latin typeface="Arial"/>
                <a:ea typeface="Arial"/>
                <a:cs typeface="Arial"/>
                <a:sym typeface="Arial"/>
              </a:rPr>
              <a:t>Not sure.</a:t>
            </a:r>
            <a:endParaRPr dirty="0">
              <a:latin typeface="Arial"/>
              <a:ea typeface="Arial"/>
              <a:cs typeface="Arial"/>
              <a:sym typeface="Arial"/>
            </a:endParaRPr>
          </a:p>
          <a:p>
            <a:pPr marL="0" lvl="0" indent="0" algn="l" rtl="0">
              <a:lnSpc>
                <a:spcPct val="115000"/>
              </a:lnSpc>
              <a:spcBef>
                <a:spcPts val="1200"/>
              </a:spcBef>
              <a:spcAft>
                <a:spcPts val="0"/>
              </a:spcAft>
              <a:buSzPts val="1400"/>
              <a:buNone/>
            </a:pPr>
            <a:r>
              <a:rPr lang="en-US" dirty="0">
                <a:solidFill>
                  <a:srgbClr val="FF0000"/>
                </a:solidFill>
                <a:latin typeface="Arial"/>
                <a:ea typeface="Arial"/>
                <a:cs typeface="Arial"/>
                <a:sym typeface="Arial"/>
              </a:rPr>
              <a:t>Ideally, it would be #1. Maybe ask that partner if they collected the info and if they can have a summary (no names) to use in our civil rights compliance documentation, which is about ensuring non-discrimination and equitable distribution of program benefits. Also, if you continue to work with them in the future, you could anticipate this and ask them in the planning phase some procedures for collecting REG. </a:t>
            </a:r>
            <a:endParaRPr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400"/>
              <a:buNone/>
            </a:pPr>
            <a:endParaRPr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400"/>
              <a:buNone/>
            </a:pPr>
            <a:endParaRPr dirty="0">
              <a:solidFill>
                <a:srgbClr val="FF0000"/>
              </a:solidFill>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endParaRPr dirty="0"/>
          </a:p>
          <a:p>
            <a:pPr marL="0" lvl="0" indent="0" algn="l" rtl="0">
              <a:lnSpc>
                <a:spcPct val="115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1200"/>
              </a:spcBef>
              <a:spcAft>
                <a:spcPts val="0"/>
              </a:spcAft>
              <a:buSzPts val="1400"/>
              <a:buNone/>
            </a:pPr>
            <a:endParaRPr dirty="0"/>
          </a:p>
        </p:txBody>
      </p:sp>
      <p:sp>
        <p:nvSpPr>
          <p:cNvPr id="680" name="Google Shape;680;p2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7671fdb6e7_0_0:notes"/>
          <p:cNvSpPr>
            <a:spLocks noGrp="1" noRot="1" noChangeAspect="1"/>
          </p:cNvSpPr>
          <p:nvPr>
            <p:ph type="sldImg" idx="2"/>
          </p:nvPr>
        </p:nvSpPr>
        <p:spPr>
          <a:xfrm>
            <a:off x="779463" y="1200150"/>
            <a:ext cx="5765800" cy="3243263"/>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694" name="Google Shape;694;g37671fdb6e7_0_0:notes"/>
          <p:cNvSpPr txBox="1">
            <a:spLocks noGrp="1"/>
          </p:cNvSpPr>
          <p:nvPr>
            <p:ph type="body" idx="1"/>
          </p:nvPr>
        </p:nvSpPr>
        <p:spPr>
          <a:xfrm>
            <a:off x="732544" y="4624265"/>
            <a:ext cx="5860200" cy="3783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Recap slide if time.</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Adapted from NIFA.</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695" name="Google Shape;695;g37671fdb6e7_0_0:notes"/>
          <p:cNvSpPr txBox="1">
            <a:spLocks noGrp="1"/>
          </p:cNvSpPr>
          <p:nvPr>
            <p:ph type="sldNum" idx="12"/>
          </p:nvPr>
        </p:nvSpPr>
        <p:spPr>
          <a:xfrm>
            <a:off x="4149385" y="9126752"/>
            <a:ext cx="3174300" cy="4821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2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687" name="Google Shape;687;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2f1d74f49de_1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g2f1d74f49de_1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732" name="Google Shape;732;g2f1d74f49de_1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7928ade97d_2_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37928ade97d_2_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37928ade97d_2_5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37928ade97d_2_5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37928ade97d_2_11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37928ade97d_2_11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lnSpc>
                <a:spcPct val="160000"/>
              </a:lnSpc>
              <a:spcBef>
                <a:spcPts val="0"/>
              </a:spcBef>
              <a:spcAft>
                <a:spcPts val="0"/>
              </a:spcAft>
              <a:buNone/>
            </a:pPr>
            <a:r>
              <a:rPr lang="en-US" sz="1200" b="1" dirty="0">
                <a:solidFill>
                  <a:schemeClr val="dk1"/>
                </a:solidFill>
              </a:rPr>
              <a:t>Arnstein’s Ladder of Participation:</a:t>
            </a:r>
            <a:br>
              <a:rPr lang="en-US" sz="1200" dirty="0">
                <a:solidFill>
                  <a:schemeClr val="dk1"/>
                </a:solidFill>
              </a:rPr>
            </a:br>
            <a:r>
              <a:rPr lang="en-US" sz="1200" dirty="0">
                <a:solidFill>
                  <a:schemeClr val="dk1"/>
                </a:solidFill>
              </a:rPr>
              <a:t>Arnstein’s Ladder illustrates the levels of citizen involvement in decision-making, ranging from non-participation to full citizen control, emphasizing the importance of moving beyond tokenism to genuine partnership and empowerment.</a:t>
            </a:r>
            <a:endParaRPr sz="1200" dirty="0">
              <a:solidFill>
                <a:schemeClr val="dk1"/>
              </a:solidFill>
            </a:endParaRPr>
          </a:p>
          <a:p>
            <a:pPr marL="0" lvl="0" indent="0" algn="l" rtl="0">
              <a:lnSpc>
                <a:spcPct val="160000"/>
              </a:lnSpc>
              <a:spcBef>
                <a:spcPts val="1200"/>
              </a:spcBef>
              <a:spcAft>
                <a:spcPts val="0"/>
              </a:spcAft>
              <a:buNone/>
            </a:pPr>
            <a:r>
              <a:rPr lang="en-US" sz="1200" b="1" dirty="0">
                <a:solidFill>
                  <a:schemeClr val="dk1"/>
                </a:solidFill>
              </a:rPr>
              <a:t>Eyben’s Framework:</a:t>
            </a:r>
            <a:br>
              <a:rPr lang="en-US" sz="1200" dirty="0">
                <a:solidFill>
                  <a:schemeClr val="dk1"/>
                </a:solidFill>
              </a:rPr>
            </a:br>
            <a:r>
              <a:rPr lang="en-US" sz="1200" dirty="0">
                <a:solidFill>
                  <a:schemeClr val="dk1"/>
                </a:solidFill>
              </a:rPr>
              <a:t>Eyben’s Framework focuses on the quality of relationships and power dynamics in engagement, encouraging reflexivity and transparency to build trust and adapt programs based on community feedback.</a:t>
            </a:r>
            <a:endParaRPr sz="1200" dirty="0">
              <a:solidFill>
                <a:schemeClr val="dk1"/>
              </a:solidFill>
            </a:endParaRPr>
          </a:p>
          <a:p>
            <a:pPr marL="0" lvl="0" indent="0" algn="l" rtl="0">
              <a:lnSpc>
                <a:spcPct val="160000"/>
              </a:lnSpc>
              <a:spcBef>
                <a:spcPts val="1200"/>
              </a:spcBef>
              <a:spcAft>
                <a:spcPts val="0"/>
              </a:spcAft>
              <a:buNone/>
            </a:pPr>
            <a:r>
              <a:rPr lang="en-US" sz="1200" b="1" dirty="0">
                <a:solidFill>
                  <a:schemeClr val="dk1"/>
                </a:solidFill>
              </a:rPr>
              <a:t>Wilcox’s Spectrum of Participation:</a:t>
            </a:r>
            <a:br>
              <a:rPr lang="en-US" sz="1200" dirty="0">
                <a:solidFill>
                  <a:schemeClr val="dk1"/>
                </a:solidFill>
              </a:rPr>
            </a:br>
            <a:r>
              <a:rPr lang="en-US" sz="1200" dirty="0">
                <a:solidFill>
                  <a:schemeClr val="dk1"/>
                </a:solidFill>
              </a:rPr>
              <a:t>Wilcox’s Spectrum describes a range of engagement approaches—from simply informing to supporting independent community action—highlighting the value of tailoring participation to community needs and readiness.</a:t>
            </a:r>
            <a:endParaRPr sz="1200" dirty="0">
              <a:solidFill>
                <a:schemeClr val="dk1"/>
              </a:solidFill>
            </a:endParaRPr>
          </a:p>
          <a:p>
            <a:pPr marL="0" lvl="0" indent="0" algn="l" rtl="0">
              <a:spcBef>
                <a:spcPts val="120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37928ade97d_2_16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37928ade97d_2_164: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37928ade97d_2_21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37928ade97d_2_214: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37928ade97d_2_26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37928ade97d_2_26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37928ade97d_2_31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37928ade97d_2_316: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lnSpc>
                <a:spcPct val="160000"/>
              </a:lnSpc>
              <a:spcBef>
                <a:spcPts val="0"/>
              </a:spcBef>
              <a:spcAft>
                <a:spcPts val="1200"/>
              </a:spcAft>
              <a:buNone/>
            </a:pPr>
            <a:r>
              <a:rPr lang="en-US" sz="1200" b="1">
                <a:solidFill>
                  <a:schemeClr val="dk1"/>
                </a:solidFill>
              </a:rPr>
              <a:t>Eyben’s Framework:</a:t>
            </a:r>
            <a:br>
              <a:rPr lang="en-US" sz="1200">
                <a:solidFill>
                  <a:schemeClr val="dk1"/>
                </a:solidFill>
              </a:rPr>
            </a:br>
            <a:r>
              <a:rPr lang="en-US" sz="1200">
                <a:solidFill>
                  <a:schemeClr val="dk1"/>
                </a:solidFill>
              </a:rPr>
              <a:t>Eyben’s Framework focuses on the quality of relationships and power dynamics in engagement, encouraging reflexivity and transparency to build trust and adapt programs based on community feedback.</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7928ade97d_2_36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37928ade97d_2_36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7928ade97d_2_41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37928ade97d_2_418: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37928ade97d_2_46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37928ade97d_2_469: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3: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 *Mention there is some unavoidable repetition between raining and today’s training. Especially when it comes to the background and essential terms. It is important to define compliance and essential terms in both trainings as the two trainings together makeup the full civil rights compliance cycle. Thanks in advance for your patience. </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g37928ade97d_2_52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0" name="Google Shape;810;g37928ade97d_2_52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37928ade97d_2_57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37928ade97d_2_572: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7928ade97d_2_62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37928ade97d_2_622: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r>
              <a:rPr lang="en-US"/>
              <a:t>Breakout rooms -3 people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37928ade97d_2_67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37928ade97d_2_67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37671fdb6e7_0_343:notes"/>
          <p:cNvSpPr>
            <a:spLocks noGrp="1" noRot="1" noChangeAspect="1"/>
          </p:cNvSpPr>
          <p:nvPr>
            <p:ph type="sldImg" idx="2"/>
          </p:nvPr>
        </p:nvSpPr>
        <p:spPr>
          <a:xfrm>
            <a:off x="2770188" y="987425"/>
            <a:ext cx="4741862" cy="26670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845" name="Google Shape;845;g37671fdb6e7_0_34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r>
              <a:rPr lang="en-US" dirty="0"/>
              <a:t>Kit</a:t>
            </a:r>
          </a:p>
          <a:p>
            <a:pPr marL="0" lvl="0" indent="0" algn="l" rtl="0">
              <a:spcBef>
                <a:spcPts val="0"/>
              </a:spcBef>
              <a:spcAft>
                <a:spcPts val="0"/>
              </a:spcAft>
              <a:buNone/>
            </a:pPr>
            <a:r>
              <a:rPr lang="en-US" dirty="0"/>
              <a:t>Skipped in 2026 because ran out of time and they will get the info other ways</a:t>
            </a:r>
            <a:endParaRPr dirty="0"/>
          </a:p>
        </p:txBody>
      </p:sp>
      <p:sp>
        <p:nvSpPr>
          <p:cNvPr id="846" name="Google Shape;846;g37671fdb6e7_0_34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37671fdb6e7_0_44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852" name="Google Shape;852;g37671fdb6e7_0_446: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r>
              <a:rPr lang="en-US" dirty="0"/>
              <a:t>David - Resources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Another aspect of the Office of Equal Opportunity is the ANR sexual violence and harassment prevention program under our Title IX Coordinator, UC </a:t>
            </a:r>
            <a:r>
              <a:rPr lang="en-US" dirty="0" err="1"/>
              <a:t>Davis’</a:t>
            </a:r>
            <a:r>
              <a:rPr lang="en-US" dirty="0"/>
              <a:t> Wendi Delmendo – her email address is given here. If you have been a victim of sexual violence, or have experienced any type of harassment or discrimination you may 1) contact any of the numbers listed here; 2) notify your supervisor or manager; or 3) if you wish to remain anonymous, you can use the Anonymous Line phone numbers listed here.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a:t>
            </a:r>
            <a:r>
              <a:rPr lang="en-US" b="1" i="0" dirty="0">
                <a:solidFill>
                  <a:srgbClr val="333333"/>
                </a:solidFill>
                <a:latin typeface="Verdana"/>
                <a:ea typeface="Verdana"/>
                <a:cs typeface="Verdana"/>
                <a:sym typeface="Verdana"/>
              </a:rPr>
              <a:t>Harassment &amp; </a:t>
            </a:r>
            <a:r>
              <a:rPr lang="en-US" b="1" i="0" dirty="0" err="1">
                <a:solidFill>
                  <a:srgbClr val="333333"/>
                </a:solidFill>
                <a:latin typeface="Verdana"/>
                <a:ea typeface="Verdana"/>
                <a:cs typeface="Verdana"/>
                <a:sym typeface="Verdana"/>
              </a:rPr>
              <a:t>Discrimation</a:t>
            </a:r>
            <a:r>
              <a:rPr lang="en-US" b="1" i="0" dirty="0">
                <a:solidFill>
                  <a:srgbClr val="333333"/>
                </a:solidFill>
                <a:latin typeface="Verdana"/>
                <a:ea typeface="Verdana"/>
                <a:cs typeface="Verdana"/>
                <a:sym typeface="Verdana"/>
              </a:rPr>
              <a:t> Assistance and Prevention Program’s </a:t>
            </a:r>
            <a:r>
              <a:rPr lang="en-US" b="0" i="0" dirty="0">
                <a:solidFill>
                  <a:srgbClr val="333333"/>
                </a:solidFill>
                <a:latin typeface="Verdana"/>
                <a:ea typeface="Verdana"/>
                <a:cs typeface="Verdana"/>
                <a:sym typeface="Verdana"/>
              </a:rPr>
              <a:t>email address is provided there on the bottom of the slide.</a:t>
            </a:r>
            <a:endParaRPr dirty="0"/>
          </a:p>
          <a:p>
            <a:pPr marL="0" lvl="0" indent="0" algn="l" rtl="0">
              <a:spcBef>
                <a:spcPts val="0"/>
              </a:spcBef>
              <a:spcAft>
                <a:spcPts val="0"/>
              </a:spcAft>
              <a:buNone/>
            </a:pPr>
            <a:endParaRPr dirty="0"/>
          </a:p>
        </p:txBody>
      </p:sp>
      <p:sp>
        <p:nvSpPr>
          <p:cNvPr id="853" name="Google Shape;853;g37671fdb6e7_0_446: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77fe4b6278_0_19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377fe4b6278_0_198: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r>
              <a:rPr lang="en-US"/>
              <a:t>David - Don’t repeat but can mention Sept. 2 training and you can reference these slides</a:t>
            </a:r>
            <a:endParaRPr/>
          </a:p>
        </p:txBody>
      </p:sp>
      <p:sp>
        <p:nvSpPr>
          <p:cNvPr id="860" name="Google Shape;860;g377fe4b6278_0_198: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377fe4b6278_0_20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377fe4b6278_0_20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Clr>
                <a:schemeClr val="dk1"/>
              </a:buClr>
              <a:buSzPts val="1100"/>
              <a:buFont typeface="Arial"/>
              <a:buNone/>
            </a:pPr>
            <a:r>
              <a:rPr lang="en-US"/>
              <a:t>David - Don’t repeat but can mention Sept. 2 training and you can reference these slides</a:t>
            </a:r>
            <a:endParaRPr/>
          </a:p>
          <a:p>
            <a:pPr marL="0" lvl="0" indent="0" algn="l" rtl="0">
              <a:spcBef>
                <a:spcPts val="0"/>
              </a:spcBef>
              <a:spcAft>
                <a:spcPts val="0"/>
              </a:spcAft>
              <a:buNone/>
            </a:pPr>
            <a:endParaRPr/>
          </a:p>
        </p:txBody>
      </p:sp>
      <p:sp>
        <p:nvSpPr>
          <p:cNvPr id="868" name="Google Shape;868;g377fe4b6278_0_20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37671fdb6e7_0_46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875" name="Google Shape;875;g37671fdb6e7_0_464: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marR="0" lvl="0" indent="0" algn="l" rtl="0">
              <a:lnSpc>
                <a:spcPct val="107000"/>
              </a:lnSpc>
              <a:spcBef>
                <a:spcPts val="0"/>
              </a:spcBef>
              <a:spcAft>
                <a:spcPts val="0"/>
              </a:spcAft>
              <a:buNone/>
            </a:pPr>
            <a:r>
              <a:rPr lang="en-US" sz="1800">
                <a:latin typeface="Arial"/>
                <a:ea typeface="Arial"/>
                <a:cs typeface="Arial"/>
                <a:sym typeface="Arial"/>
              </a:rPr>
              <a:t>David - And finally, as employees of UC ANR we all have a responsibility to uphold the principles of equal opportunity and non-discrimination, as well as our community values as expressed in ANR’s Principles of Community. So, let’s respect and value each other and value our individual contributions – together.</a:t>
            </a:r>
            <a:endParaRPr/>
          </a:p>
        </p:txBody>
      </p:sp>
      <p:sp>
        <p:nvSpPr>
          <p:cNvPr id="876" name="Google Shape;876;g37671fdb6e7_0_464: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6" name="Google Shape;886;p2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David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79832a2bb7_0_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379832a2bb7_0_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Daniel if available; if not, Kit</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Removed for 2025: </a:t>
            </a:r>
            <a:r>
              <a:rPr lang="en-US" dirty="0">
                <a:latin typeface="Arial"/>
                <a:ea typeface="Arial"/>
                <a:cs typeface="Arial"/>
                <a:sym typeface="Arial"/>
              </a:rPr>
              <a:t>Protect the University and ANR from impacts of not meeting compliance at the individual level and university level.</a:t>
            </a:r>
            <a:endParaRPr dirty="0"/>
          </a:p>
          <a:p>
            <a:pPr marL="0" lvl="0" indent="0" algn="l" rtl="0">
              <a:lnSpc>
                <a:spcPct val="100000"/>
              </a:lnSpc>
              <a:spcBef>
                <a:spcPts val="0"/>
              </a:spcBef>
              <a:spcAft>
                <a:spcPts val="0"/>
              </a:spcAft>
              <a:buSzPts val="1400"/>
              <a:buNone/>
            </a:pPr>
            <a:r>
              <a:rPr lang="en-US" dirty="0"/>
              <a:t>Brent Hales notes: Civil rights compliance is all of our work. Not owned by one person; not just a requirement for a review. Funding is based in our work to build capacity, work with organizations to ensure our government and food systems work. Each of us should own it. </a:t>
            </a:r>
            <a:endParaRPr dirty="0"/>
          </a:p>
        </p:txBody>
      </p:sp>
      <p:sp>
        <p:nvSpPr>
          <p:cNvPr id="509" name="Google Shape;509;g379832a2bb7_0_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3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4" name="Google Shape;894;p3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Kit and paste survey link</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895" name="Google Shape;895;p3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7671fdb6e7_0_1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516" name="Google Shape;516;g37671fdb6e7_0_115: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517" name="Google Shape;517;g37671fdb6e7_0_115: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2f23a04819e_0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g2f23a04819e_0_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More information: </a:t>
            </a:r>
            <a:r>
              <a:rPr lang="en-US" sz="1400" u="sng" dirty="0">
                <a:solidFill>
                  <a:schemeClr val="hlink"/>
                </a:solidFill>
                <a:latin typeface="Times New Roman"/>
                <a:ea typeface="Times New Roman"/>
                <a:cs typeface="Times New Roman"/>
                <a:sym typeface="Times New Roman"/>
                <a:hlinkClick r:id="rId3"/>
              </a:rPr>
              <a:t>https://ucanr.edu/site/uc-anr-human-resources/office-civil-rights</a:t>
            </a:r>
            <a:r>
              <a:rPr lang="en-US" sz="1400" dirty="0">
                <a:latin typeface="Times New Roman"/>
                <a:ea typeface="Times New Roman"/>
                <a:cs typeface="Times New Roman"/>
                <a:sym typeface="Times New Roman"/>
              </a:rPr>
              <a:t> </a:t>
            </a:r>
            <a:endParaRPr dirty="0"/>
          </a:p>
        </p:txBody>
      </p:sp>
      <p:sp>
        <p:nvSpPr>
          <p:cNvPr id="524" name="Google Shape;524;g2f23a04819e_0_5: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f23a04819e_0_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2f23a04819e_0_1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Clr>
                <a:schemeClr val="dk1"/>
              </a:buClr>
              <a:buSzPts val="1400"/>
              <a:buFont typeface="Arial"/>
              <a:buNone/>
            </a:pPr>
            <a:r>
              <a:rPr lang="en-US" dirty="0"/>
              <a:t>More information: </a:t>
            </a:r>
            <a:r>
              <a:rPr lang="en-US" sz="1400" u="sng" dirty="0">
                <a:solidFill>
                  <a:schemeClr val="hlink"/>
                </a:solidFill>
                <a:latin typeface="Times New Roman"/>
                <a:ea typeface="Times New Roman"/>
                <a:cs typeface="Times New Roman"/>
                <a:sym typeface="Times New Roman"/>
                <a:hlinkClick r:id="rId3"/>
              </a:rPr>
              <a:t>https://ucanr.edu/site/uc-anr-human-resources/office-civil-rights</a:t>
            </a:r>
            <a:r>
              <a:rPr lang="en-US" sz="1400" dirty="0">
                <a:latin typeface="Times New Roman"/>
                <a:ea typeface="Times New Roman"/>
                <a:cs typeface="Times New Roman"/>
                <a:sym typeface="Times New Roman"/>
              </a:rPr>
              <a:t> </a:t>
            </a:r>
            <a:endParaRPr dirty="0"/>
          </a:p>
        </p:txBody>
      </p:sp>
      <p:sp>
        <p:nvSpPr>
          <p:cNvPr id="534" name="Google Shape;534;g2f23a04819e_0_14: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f23a04819e_0_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g2f23a04819e_0_2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David</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What are ways to achieve civil rights compliance? (select all that apply)</a:t>
            </a:r>
            <a:endParaRPr dirty="0">
              <a:latin typeface="Arial"/>
              <a:ea typeface="Arial"/>
              <a:cs typeface="Arial"/>
              <a:sym typeface="Arial"/>
            </a:endParaRPr>
          </a:p>
          <a:p>
            <a:pPr marL="0" lvl="1" indent="0" algn="l" rtl="0">
              <a:lnSpc>
                <a:spcPct val="90000"/>
              </a:lnSpc>
              <a:spcBef>
                <a:spcPts val="500"/>
              </a:spcBef>
              <a:spcAft>
                <a:spcPts val="0"/>
              </a:spcAft>
              <a:buSzPts val="2800"/>
              <a:buNone/>
            </a:pPr>
            <a:r>
              <a:rPr lang="en-US" b="1" dirty="0">
                <a:solidFill>
                  <a:srgbClr val="FF0000"/>
                </a:solidFill>
                <a:latin typeface="Arial"/>
                <a:ea typeface="Arial"/>
                <a:cs typeface="Arial"/>
                <a:sym typeface="Arial"/>
              </a:rPr>
              <a:t>Achieve parity (percentages of protected groups in actual clientele/participants mirror their percentages in the potential population)</a:t>
            </a:r>
            <a:endParaRPr b="1" dirty="0">
              <a:solidFill>
                <a:srgbClr val="FF0000"/>
              </a:solidFill>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b="1" dirty="0">
                <a:solidFill>
                  <a:srgbClr val="FF0000"/>
                </a:solidFill>
                <a:latin typeface="Arial"/>
                <a:ea typeface="Arial"/>
                <a:cs typeface="Arial"/>
                <a:sym typeface="Arial"/>
              </a:rPr>
              <a:t>Demonstrate All Reasonable Effort (use of federally-approved methods to ensure that individuals from protected groups are aware of, invited to participate and benefit from appropriate UCCE programs)</a:t>
            </a:r>
            <a:endParaRPr b="1"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2800"/>
              <a:buNone/>
            </a:pPr>
            <a:r>
              <a:rPr lang="en-US" dirty="0">
                <a:solidFill>
                  <a:srgbClr val="FF0000"/>
                </a:solidFill>
                <a:latin typeface="Arial"/>
                <a:ea typeface="Arial"/>
                <a:cs typeface="Arial"/>
                <a:sym typeface="Arial"/>
              </a:rPr>
              <a:t>Through having a conversation with the Office of Civil Rights</a:t>
            </a:r>
            <a:endParaRPr dirty="0">
              <a:solidFill>
                <a:srgbClr val="FF0000"/>
              </a:solidFill>
              <a:latin typeface="Arial"/>
              <a:ea typeface="Arial"/>
              <a:cs typeface="Arial"/>
              <a:sym typeface="Arial"/>
            </a:endParaRPr>
          </a:p>
          <a:p>
            <a:pPr marL="0" lvl="0" indent="0" algn="l" rtl="0">
              <a:lnSpc>
                <a:spcPct val="90000"/>
              </a:lnSpc>
              <a:spcBef>
                <a:spcPts val="1000"/>
              </a:spcBef>
              <a:spcAft>
                <a:spcPts val="0"/>
              </a:spcAft>
              <a:buSzPts val="1400"/>
              <a:buNone/>
            </a:pPr>
            <a:endParaRPr dirty="0">
              <a:solidFill>
                <a:srgbClr val="FF0000"/>
              </a:solidFill>
              <a:latin typeface="Arial"/>
              <a:ea typeface="Arial"/>
              <a:cs typeface="Arial"/>
              <a:sym typeface="Arial"/>
            </a:endParaRPr>
          </a:p>
        </p:txBody>
      </p:sp>
      <p:sp>
        <p:nvSpPr>
          <p:cNvPr id="545" name="Google Shape;545;g2f23a04819e_0_24: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38"/>
          <p:cNvSpPr txBox="1">
            <a:spLocks noGrp="1"/>
          </p:cNvSpPr>
          <p:nvPr>
            <p:ph type="ctrTitle"/>
          </p:nvPr>
        </p:nvSpPr>
        <p:spPr>
          <a:xfrm>
            <a:off x="1524000" y="832077"/>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5A9E"/>
              </a:buClr>
              <a:buSzPts val="5400"/>
              <a:buFont typeface="Aria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8"/>
          <p:cNvSpPr txBox="1">
            <a:spLocks noGrp="1"/>
          </p:cNvSpPr>
          <p:nvPr>
            <p:ph type="subTitle" idx="1"/>
          </p:nvPr>
        </p:nvSpPr>
        <p:spPr>
          <a:xfrm>
            <a:off x="1524000" y="347387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7F7F7F"/>
              </a:buClr>
              <a:buSzPts val="2600"/>
              <a:buNone/>
              <a:defRPr sz="26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38"/>
          <p:cNvSpPr/>
          <p:nvPr/>
        </p:nvSpPr>
        <p:spPr>
          <a:xfrm>
            <a:off x="8556012" y="6272865"/>
            <a:ext cx="3024554" cy="5320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 name="Google Shape;23;p38"/>
          <p:cNvPicPr preferRelativeResize="0"/>
          <p:nvPr/>
        </p:nvPicPr>
        <p:blipFill rotWithShape="1">
          <a:blip r:embed="rId2">
            <a:alphaModFix/>
          </a:blip>
          <a:srcRect/>
          <a:stretch/>
        </p:blipFill>
        <p:spPr>
          <a:xfrm>
            <a:off x="4200946" y="5439473"/>
            <a:ext cx="3790108" cy="525635"/>
          </a:xfrm>
          <a:prstGeom prst="rect">
            <a:avLst/>
          </a:prstGeom>
          <a:noFill/>
          <a:ln>
            <a:noFill/>
          </a:ln>
        </p:spPr>
      </p:pic>
      <p:pic>
        <p:nvPicPr>
          <p:cNvPr id="24" name="Google Shape;24;p38"/>
          <p:cNvPicPr preferRelativeResize="0"/>
          <p:nvPr/>
        </p:nvPicPr>
        <p:blipFill rotWithShape="1">
          <a:blip r:embed="rId3">
            <a:alphaModFix/>
          </a:blip>
          <a:srcRect/>
          <a:stretch/>
        </p:blipFill>
        <p:spPr>
          <a:xfrm>
            <a:off x="-78458" y="-114196"/>
            <a:ext cx="12348905" cy="985837"/>
          </a:xfrm>
          <a:prstGeom prst="rect">
            <a:avLst/>
          </a:prstGeom>
          <a:noFill/>
          <a:ln>
            <a:noFill/>
          </a:ln>
        </p:spPr>
      </p:pic>
      <p:pic>
        <p:nvPicPr>
          <p:cNvPr id="25" name="Google Shape;25;p38"/>
          <p:cNvPicPr preferRelativeResize="0"/>
          <p:nvPr/>
        </p:nvPicPr>
        <p:blipFill rotWithShape="1">
          <a:blip r:embed="rId3">
            <a:alphaModFix/>
          </a:blip>
          <a:srcRect/>
          <a:stretch/>
        </p:blipFill>
        <p:spPr>
          <a:xfrm rot="10800000" flipH="1">
            <a:off x="-78456" y="6025922"/>
            <a:ext cx="12348905" cy="9336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01"/>
        <p:cNvGrpSpPr/>
        <p:nvPr/>
      </p:nvGrpSpPr>
      <p:grpSpPr>
        <a:xfrm>
          <a:off x="0" y="0"/>
          <a:ext cx="0" cy="0"/>
          <a:chOff x="0" y="0"/>
          <a:chExt cx="0" cy="0"/>
        </a:xfrm>
      </p:grpSpPr>
      <p:pic>
        <p:nvPicPr>
          <p:cNvPr id="102" name="Google Shape;102;p49"/>
          <p:cNvPicPr preferRelativeResize="0"/>
          <p:nvPr/>
        </p:nvPicPr>
        <p:blipFill rotWithShape="1">
          <a:blip r:embed="rId2">
            <a:alphaModFix/>
          </a:blip>
          <a:srcRect/>
          <a:stretch/>
        </p:blipFill>
        <p:spPr>
          <a:xfrm>
            <a:off x="-51468" y="-50756"/>
            <a:ext cx="12282233" cy="6908756"/>
          </a:xfrm>
          <a:prstGeom prst="rect">
            <a:avLst/>
          </a:prstGeom>
          <a:noFill/>
          <a:ln>
            <a:noFill/>
          </a:ln>
        </p:spPr>
      </p:pic>
      <p:sp>
        <p:nvSpPr>
          <p:cNvPr id="103" name="Google Shape;103;p49"/>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49"/>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400"/>
              <a:buNone/>
              <a:defRPr sz="24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08" name="Google Shape;108;p49"/>
          <p:cNvPicPr preferRelativeResize="0"/>
          <p:nvPr/>
        </p:nvPicPr>
        <p:blipFill rotWithShape="1">
          <a:blip r:embed="rId3">
            <a:alphaModFix/>
          </a:blip>
          <a:srcRect/>
          <a:stretch/>
        </p:blipFill>
        <p:spPr>
          <a:xfrm>
            <a:off x="8516992" y="6281355"/>
            <a:ext cx="2836808" cy="39342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51"/>
          <p:cNvSpPr txBox="1">
            <a:spLocks noGrp="1"/>
          </p:cNvSpPr>
          <p:nvPr>
            <p:ph type="title"/>
          </p:nvPr>
        </p:nvSpPr>
        <p:spPr>
          <a:xfrm>
            <a:off x="838200" y="681037"/>
            <a:ext cx="10515600" cy="8898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114"/>
        <p:cNvGrpSpPr/>
        <p:nvPr/>
      </p:nvGrpSpPr>
      <p:grpSpPr>
        <a:xfrm>
          <a:off x="0" y="0"/>
          <a:ext cx="0" cy="0"/>
          <a:chOff x="0" y="0"/>
          <a:chExt cx="0" cy="0"/>
        </a:xfrm>
      </p:grpSpPr>
      <p:pic>
        <p:nvPicPr>
          <p:cNvPr id="115" name="Google Shape;115;p52"/>
          <p:cNvPicPr preferRelativeResize="0"/>
          <p:nvPr/>
        </p:nvPicPr>
        <p:blipFill rotWithShape="1">
          <a:blip r:embed="rId2">
            <a:alphaModFix/>
          </a:blip>
          <a:srcRect/>
          <a:stretch/>
        </p:blipFill>
        <p:spPr>
          <a:xfrm>
            <a:off x="-32655" y="0"/>
            <a:ext cx="12257311" cy="1617141"/>
          </a:xfrm>
          <a:prstGeom prst="rect">
            <a:avLst/>
          </a:prstGeom>
          <a:noFill/>
          <a:ln>
            <a:noFill/>
          </a:ln>
        </p:spPr>
      </p:pic>
      <p:sp>
        <p:nvSpPr>
          <p:cNvPr id="116" name="Google Shape;116;p52"/>
          <p:cNvSpPr txBox="1">
            <a:spLocks noGrp="1"/>
          </p:cNvSpPr>
          <p:nvPr>
            <p:ph type="title"/>
          </p:nvPr>
        </p:nvSpPr>
        <p:spPr>
          <a:xfrm>
            <a:off x="684734" y="13635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0" name="Google Shape;120;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1"/>
        <p:cNvGrpSpPr/>
        <p:nvPr/>
      </p:nvGrpSpPr>
      <p:grpSpPr>
        <a:xfrm>
          <a:off x="0" y="0"/>
          <a:ext cx="0" cy="0"/>
          <a:chOff x="0" y="0"/>
          <a:chExt cx="0" cy="0"/>
        </a:xfrm>
      </p:grpSpPr>
      <p:sp>
        <p:nvSpPr>
          <p:cNvPr id="122" name="Google Shape;122;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4" name="Google Shape;124;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5" name="Google Shape;12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PictureLeft with Text">
  <p:cSld name="1PictureLeft with Text">
    <p:spTree>
      <p:nvGrpSpPr>
        <p:cNvPr id="1" name="Shape 128"/>
        <p:cNvGrpSpPr/>
        <p:nvPr/>
      </p:nvGrpSpPr>
      <p:grpSpPr>
        <a:xfrm>
          <a:off x="0" y="0"/>
          <a:ext cx="0" cy="0"/>
          <a:chOff x="0" y="0"/>
          <a:chExt cx="0" cy="0"/>
        </a:xfrm>
      </p:grpSpPr>
      <p:sp>
        <p:nvSpPr>
          <p:cNvPr id="129" name="Google Shape;129;p54"/>
          <p:cNvSpPr>
            <a:spLocks noGrp="1"/>
          </p:cNvSpPr>
          <p:nvPr>
            <p:ph type="pic" idx="2"/>
          </p:nvPr>
        </p:nvSpPr>
        <p:spPr>
          <a:xfrm>
            <a:off x="152400" y="152400"/>
            <a:ext cx="5137806" cy="6569075"/>
          </a:xfrm>
          <a:prstGeom prst="rect">
            <a:avLst/>
          </a:prstGeom>
          <a:solidFill>
            <a:srgbClr val="EDEDED"/>
          </a:solidFill>
          <a:ln w="50800" cap="flat" cmpd="sng">
            <a:solidFill>
              <a:schemeClr val="lt1"/>
            </a:solidFill>
            <a:prstDash val="solid"/>
            <a:round/>
            <a:headEnd type="none" w="sm" len="sm"/>
            <a:tailEnd type="none" w="sm" len="sm"/>
          </a:ln>
        </p:spPr>
      </p:sp>
      <p:sp>
        <p:nvSpPr>
          <p:cNvPr id="130" name="Google Shape;130;p54"/>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4"/>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54"/>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54"/>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PictureRight with Text">
  <p:cSld name="2PictureRight with Text">
    <p:spTree>
      <p:nvGrpSpPr>
        <p:cNvPr id="1" name="Shape 135"/>
        <p:cNvGrpSpPr/>
        <p:nvPr/>
      </p:nvGrpSpPr>
      <p:grpSpPr>
        <a:xfrm>
          <a:off x="0" y="0"/>
          <a:ext cx="0" cy="0"/>
          <a:chOff x="0" y="0"/>
          <a:chExt cx="0" cy="0"/>
        </a:xfrm>
      </p:grpSpPr>
      <p:sp>
        <p:nvSpPr>
          <p:cNvPr id="136" name="Google Shape;136;p55"/>
          <p:cNvSpPr>
            <a:spLocks noGrp="1"/>
          </p:cNvSpPr>
          <p:nvPr>
            <p:ph type="pic" idx="2"/>
          </p:nvPr>
        </p:nvSpPr>
        <p:spPr>
          <a:xfrm>
            <a:off x="6875876" y="130628"/>
            <a:ext cx="5185496" cy="3278503"/>
          </a:xfrm>
          <a:prstGeom prst="rect">
            <a:avLst/>
          </a:prstGeom>
          <a:solidFill>
            <a:srgbClr val="EDEDED"/>
          </a:solidFill>
          <a:ln w="50800" cap="flat" cmpd="sng">
            <a:solidFill>
              <a:schemeClr val="lt1"/>
            </a:solidFill>
            <a:prstDash val="solid"/>
            <a:round/>
            <a:headEnd type="none" w="sm" len="sm"/>
            <a:tailEnd type="none" w="sm" len="sm"/>
          </a:ln>
        </p:spPr>
      </p:sp>
      <p:sp>
        <p:nvSpPr>
          <p:cNvPr id="137" name="Google Shape;137;p55"/>
          <p:cNvSpPr>
            <a:spLocks noGrp="1"/>
          </p:cNvSpPr>
          <p:nvPr>
            <p:ph type="pic" idx="3"/>
          </p:nvPr>
        </p:nvSpPr>
        <p:spPr>
          <a:xfrm>
            <a:off x="6875874" y="3448870"/>
            <a:ext cx="5185497" cy="3258633"/>
          </a:xfrm>
          <a:prstGeom prst="rect">
            <a:avLst/>
          </a:prstGeom>
          <a:solidFill>
            <a:srgbClr val="EDEDED"/>
          </a:solidFill>
          <a:ln w="50800" cap="flat" cmpd="sng">
            <a:solidFill>
              <a:schemeClr val="lt1"/>
            </a:solidFill>
            <a:prstDash val="solid"/>
            <a:round/>
            <a:headEnd type="none" w="sm" len="sm"/>
            <a:tailEnd type="none" w="sm" len="sm"/>
          </a:ln>
        </p:spPr>
      </p:sp>
      <p:sp>
        <p:nvSpPr>
          <p:cNvPr id="138" name="Google Shape;138;p55"/>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9" name="Google Shape;139;p55"/>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55"/>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PictureLeft with Text">
  <p:cSld name="2PictureLeft with Text">
    <p:spTree>
      <p:nvGrpSpPr>
        <p:cNvPr id="1" name="Shape 142"/>
        <p:cNvGrpSpPr/>
        <p:nvPr/>
      </p:nvGrpSpPr>
      <p:grpSpPr>
        <a:xfrm>
          <a:off x="0" y="0"/>
          <a:ext cx="0" cy="0"/>
          <a:chOff x="0" y="0"/>
          <a:chExt cx="0" cy="0"/>
        </a:xfrm>
      </p:grpSpPr>
      <p:sp>
        <p:nvSpPr>
          <p:cNvPr id="143" name="Google Shape;143;p56"/>
          <p:cNvSpPr>
            <a:spLocks noGrp="1"/>
          </p:cNvSpPr>
          <p:nvPr>
            <p:ph type="pic" idx="2"/>
          </p:nvPr>
        </p:nvSpPr>
        <p:spPr>
          <a:xfrm>
            <a:off x="152401" y="217714"/>
            <a:ext cx="5160666" cy="3211286"/>
          </a:xfrm>
          <a:prstGeom prst="rect">
            <a:avLst/>
          </a:prstGeom>
          <a:solidFill>
            <a:srgbClr val="EDEDED"/>
          </a:solidFill>
          <a:ln w="50800" cap="flat" cmpd="sng">
            <a:solidFill>
              <a:schemeClr val="lt1"/>
            </a:solidFill>
            <a:prstDash val="solid"/>
            <a:round/>
            <a:headEnd type="none" w="sm" len="sm"/>
            <a:tailEnd type="none" w="sm" len="sm"/>
          </a:ln>
        </p:spPr>
      </p:sp>
      <p:sp>
        <p:nvSpPr>
          <p:cNvPr id="144" name="Google Shape;144;p56"/>
          <p:cNvSpPr>
            <a:spLocks noGrp="1"/>
          </p:cNvSpPr>
          <p:nvPr>
            <p:ph type="pic" idx="3"/>
          </p:nvPr>
        </p:nvSpPr>
        <p:spPr>
          <a:xfrm>
            <a:off x="152400" y="3429000"/>
            <a:ext cx="5160666" cy="3292475"/>
          </a:xfrm>
          <a:prstGeom prst="rect">
            <a:avLst/>
          </a:prstGeom>
          <a:solidFill>
            <a:srgbClr val="EDEDED"/>
          </a:solidFill>
          <a:ln w="50800" cap="flat" cmpd="sng">
            <a:solidFill>
              <a:schemeClr val="lt1"/>
            </a:solidFill>
            <a:prstDash val="solid"/>
            <a:round/>
            <a:headEnd type="none" w="sm" len="sm"/>
            <a:tailEnd type="none" w="sm" len="sm"/>
          </a:ln>
        </p:spPr>
      </p:sp>
      <p:sp>
        <p:nvSpPr>
          <p:cNvPr id="145" name="Google Shape;145;p56"/>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56"/>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6"/>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PictureRight with Text">
  <p:cSld name="3PictureRight with Text">
    <p:spTree>
      <p:nvGrpSpPr>
        <p:cNvPr id="1" name="Shape 150"/>
        <p:cNvGrpSpPr/>
        <p:nvPr/>
      </p:nvGrpSpPr>
      <p:grpSpPr>
        <a:xfrm>
          <a:off x="0" y="0"/>
          <a:ext cx="0" cy="0"/>
          <a:chOff x="0" y="0"/>
          <a:chExt cx="0" cy="0"/>
        </a:xfrm>
      </p:grpSpPr>
      <p:sp>
        <p:nvSpPr>
          <p:cNvPr id="151" name="Google Shape;151;p57"/>
          <p:cNvSpPr>
            <a:spLocks noGrp="1"/>
          </p:cNvSpPr>
          <p:nvPr>
            <p:ph type="pic" idx="2"/>
          </p:nvPr>
        </p:nvSpPr>
        <p:spPr>
          <a:xfrm>
            <a:off x="9308203" y="190499"/>
            <a:ext cx="2731397" cy="3209803"/>
          </a:xfrm>
          <a:prstGeom prst="rect">
            <a:avLst/>
          </a:prstGeom>
          <a:solidFill>
            <a:srgbClr val="EDEDED"/>
          </a:solidFill>
          <a:ln w="50800" cap="flat" cmpd="sng">
            <a:solidFill>
              <a:schemeClr val="lt1"/>
            </a:solidFill>
            <a:prstDash val="solid"/>
            <a:round/>
            <a:headEnd type="none" w="sm" len="sm"/>
            <a:tailEnd type="none" w="sm" len="sm"/>
          </a:ln>
        </p:spPr>
      </p:sp>
      <p:sp>
        <p:nvSpPr>
          <p:cNvPr id="152" name="Google Shape;152;p57"/>
          <p:cNvSpPr>
            <a:spLocks noGrp="1"/>
          </p:cNvSpPr>
          <p:nvPr>
            <p:ph type="pic" idx="3"/>
          </p:nvPr>
        </p:nvSpPr>
        <p:spPr>
          <a:xfrm>
            <a:off x="6918729" y="190500"/>
            <a:ext cx="2389474" cy="3215772"/>
          </a:xfrm>
          <a:prstGeom prst="rect">
            <a:avLst/>
          </a:prstGeom>
          <a:solidFill>
            <a:srgbClr val="EDEDED"/>
          </a:solidFill>
          <a:ln w="50800" cap="flat" cmpd="sng">
            <a:solidFill>
              <a:schemeClr val="lt1"/>
            </a:solidFill>
            <a:prstDash val="solid"/>
            <a:round/>
            <a:headEnd type="none" w="sm" len="sm"/>
            <a:tailEnd type="none" w="sm" len="sm"/>
          </a:ln>
        </p:spPr>
      </p:sp>
      <p:sp>
        <p:nvSpPr>
          <p:cNvPr id="153" name="Google Shape;153;p57"/>
          <p:cNvSpPr>
            <a:spLocks noGrp="1"/>
          </p:cNvSpPr>
          <p:nvPr>
            <p:ph type="pic" idx="4"/>
          </p:nvPr>
        </p:nvSpPr>
        <p:spPr>
          <a:xfrm>
            <a:off x="6918729" y="3419596"/>
            <a:ext cx="5120871" cy="3209804"/>
          </a:xfrm>
          <a:prstGeom prst="rect">
            <a:avLst/>
          </a:prstGeom>
          <a:solidFill>
            <a:srgbClr val="EDEDED"/>
          </a:solidFill>
          <a:ln w="50800" cap="flat" cmpd="sng">
            <a:solidFill>
              <a:schemeClr val="lt1"/>
            </a:solidFill>
            <a:prstDash val="solid"/>
            <a:round/>
            <a:headEnd type="none" w="sm" len="sm"/>
            <a:tailEnd type="none" w="sm" len="sm"/>
          </a:ln>
        </p:spPr>
      </p:sp>
      <p:sp>
        <p:nvSpPr>
          <p:cNvPr id="154" name="Google Shape;154;p57"/>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57"/>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57"/>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PictureRight with Text 2">
  <p:cSld name="3PictureRight with Text 2">
    <p:spTree>
      <p:nvGrpSpPr>
        <p:cNvPr id="1" name="Shape 158"/>
        <p:cNvGrpSpPr/>
        <p:nvPr/>
      </p:nvGrpSpPr>
      <p:grpSpPr>
        <a:xfrm>
          <a:off x="0" y="0"/>
          <a:ext cx="0" cy="0"/>
          <a:chOff x="0" y="0"/>
          <a:chExt cx="0" cy="0"/>
        </a:xfrm>
      </p:grpSpPr>
      <p:sp>
        <p:nvSpPr>
          <p:cNvPr id="159" name="Google Shape;15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58"/>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58"/>
          <p:cNvSpPr>
            <a:spLocks noGrp="1"/>
          </p:cNvSpPr>
          <p:nvPr>
            <p:ph type="pic" idx="2"/>
          </p:nvPr>
        </p:nvSpPr>
        <p:spPr>
          <a:xfrm>
            <a:off x="6865986" y="3562350"/>
            <a:ext cx="2849513" cy="3159123"/>
          </a:xfrm>
          <a:prstGeom prst="rect">
            <a:avLst/>
          </a:prstGeom>
          <a:solidFill>
            <a:srgbClr val="EDEDED"/>
          </a:solidFill>
          <a:ln w="50800" cap="flat" cmpd="sng">
            <a:solidFill>
              <a:schemeClr val="lt1"/>
            </a:solidFill>
            <a:prstDash val="solid"/>
            <a:round/>
            <a:headEnd type="none" w="sm" len="sm"/>
            <a:tailEnd type="none" w="sm" len="sm"/>
          </a:ln>
        </p:spPr>
      </p:sp>
      <p:sp>
        <p:nvSpPr>
          <p:cNvPr id="162" name="Google Shape;162;p58"/>
          <p:cNvSpPr>
            <a:spLocks noGrp="1"/>
          </p:cNvSpPr>
          <p:nvPr>
            <p:ph type="pic" idx="3"/>
          </p:nvPr>
        </p:nvSpPr>
        <p:spPr>
          <a:xfrm>
            <a:off x="9715500" y="3562351"/>
            <a:ext cx="2333626" cy="3159124"/>
          </a:xfrm>
          <a:prstGeom prst="rect">
            <a:avLst/>
          </a:prstGeom>
          <a:solidFill>
            <a:srgbClr val="EDEDED"/>
          </a:solidFill>
          <a:ln w="50800" cap="flat" cmpd="sng">
            <a:solidFill>
              <a:schemeClr val="lt1"/>
            </a:solidFill>
            <a:prstDash val="solid"/>
            <a:round/>
            <a:headEnd type="none" w="sm" len="sm"/>
            <a:tailEnd type="none" w="sm" len="sm"/>
          </a:ln>
        </p:spPr>
      </p:sp>
      <p:sp>
        <p:nvSpPr>
          <p:cNvPr id="163" name="Google Shape;163;p58"/>
          <p:cNvSpPr>
            <a:spLocks noGrp="1"/>
          </p:cNvSpPr>
          <p:nvPr>
            <p:ph type="pic" idx="4"/>
          </p:nvPr>
        </p:nvSpPr>
        <p:spPr>
          <a:xfrm>
            <a:off x="6848924" y="150581"/>
            <a:ext cx="5200201" cy="3411769"/>
          </a:xfrm>
          <a:prstGeom prst="rect">
            <a:avLst/>
          </a:prstGeom>
          <a:solidFill>
            <a:srgbClr val="EDEDED"/>
          </a:solidFill>
          <a:ln w="50800" cap="flat" cmpd="sng">
            <a:solidFill>
              <a:schemeClr val="lt1"/>
            </a:solidFill>
            <a:prstDash val="solid"/>
            <a:round/>
            <a:headEnd type="none" w="sm" len="sm"/>
            <a:tailEnd type="none" w="sm" len="sm"/>
          </a:ln>
        </p:spPr>
      </p:sp>
      <p:sp>
        <p:nvSpPr>
          <p:cNvPr id="164" name="Google Shape;164;p58"/>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8"/>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PictureLeft with Text">
  <p:cSld name="3PictureLeft with Text">
    <p:spTree>
      <p:nvGrpSpPr>
        <p:cNvPr id="1" name="Shape 166"/>
        <p:cNvGrpSpPr/>
        <p:nvPr/>
      </p:nvGrpSpPr>
      <p:grpSpPr>
        <a:xfrm>
          <a:off x="0" y="0"/>
          <a:ext cx="0" cy="0"/>
          <a:chOff x="0" y="0"/>
          <a:chExt cx="0" cy="0"/>
        </a:xfrm>
      </p:grpSpPr>
      <p:sp>
        <p:nvSpPr>
          <p:cNvPr id="167" name="Google Shape;167;p59"/>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59"/>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0" name="Google Shape;170;p59"/>
          <p:cNvSpPr>
            <a:spLocks noGrp="1"/>
          </p:cNvSpPr>
          <p:nvPr>
            <p:ph type="pic" idx="2"/>
          </p:nvPr>
        </p:nvSpPr>
        <p:spPr>
          <a:xfrm>
            <a:off x="237393" y="237391"/>
            <a:ext cx="2461846" cy="2779543"/>
          </a:xfrm>
          <a:prstGeom prst="rect">
            <a:avLst/>
          </a:prstGeom>
          <a:solidFill>
            <a:srgbClr val="F2F2F2"/>
          </a:solidFill>
          <a:ln w="50800" cap="flat" cmpd="sng">
            <a:solidFill>
              <a:schemeClr val="lt1"/>
            </a:solidFill>
            <a:prstDash val="solid"/>
            <a:round/>
            <a:headEnd type="none" w="sm" len="sm"/>
            <a:tailEnd type="none" w="sm" len="sm"/>
          </a:ln>
        </p:spPr>
      </p:sp>
      <p:sp>
        <p:nvSpPr>
          <p:cNvPr id="171" name="Google Shape;171;p59"/>
          <p:cNvSpPr>
            <a:spLocks noGrp="1"/>
          </p:cNvSpPr>
          <p:nvPr>
            <p:ph type="pic" idx="3"/>
          </p:nvPr>
        </p:nvSpPr>
        <p:spPr>
          <a:xfrm>
            <a:off x="2927838" y="237391"/>
            <a:ext cx="2385061" cy="2779544"/>
          </a:xfrm>
          <a:prstGeom prst="rect">
            <a:avLst/>
          </a:prstGeom>
          <a:solidFill>
            <a:srgbClr val="F2F2F2"/>
          </a:solidFill>
          <a:ln w="50800" cap="flat" cmpd="sng">
            <a:solidFill>
              <a:schemeClr val="lt1"/>
            </a:solidFill>
            <a:prstDash val="solid"/>
            <a:round/>
            <a:headEnd type="none" w="sm" len="sm"/>
            <a:tailEnd type="none" w="sm" len="sm"/>
          </a:ln>
        </p:spPr>
      </p:sp>
      <p:sp>
        <p:nvSpPr>
          <p:cNvPr id="172" name="Google Shape;172;p59"/>
          <p:cNvSpPr>
            <a:spLocks noGrp="1"/>
          </p:cNvSpPr>
          <p:nvPr>
            <p:ph type="pic" idx="4"/>
          </p:nvPr>
        </p:nvSpPr>
        <p:spPr>
          <a:xfrm>
            <a:off x="237392" y="3235568"/>
            <a:ext cx="5075508" cy="3385041"/>
          </a:xfrm>
          <a:prstGeom prst="rect">
            <a:avLst/>
          </a:prstGeom>
          <a:solidFill>
            <a:srgbClr val="F2F2F2"/>
          </a:solidFill>
          <a:ln w="50800" cap="flat" cmpd="sng">
            <a:solidFill>
              <a:schemeClr val="lt1"/>
            </a:solidFill>
            <a:prstDash val="solid"/>
            <a:round/>
            <a:headEnd type="none" w="sm" len="sm"/>
            <a:tailEnd type="none" w="sm" len="sm"/>
          </a:ln>
        </p:spPr>
      </p:sp>
      <p:sp>
        <p:nvSpPr>
          <p:cNvPr id="173" name="Google Shape;173;p59"/>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9"/>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8"/>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1000"/>
              </a:spcBef>
              <a:spcAft>
                <a:spcPts val="0"/>
              </a:spcAft>
              <a:buClr>
                <a:schemeClr val="dk1"/>
              </a:buClr>
              <a:buSzPts val="2600"/>
              <a:buChar char="•"/>
              <a:defRPr sz="260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PictureLeft with Text 2">
  <p:cSld name="3PictureLeft with Text 2">
    <p:spTree>
      <p:nvGrpSpPr>
        <p:cNvPr id="1" name="Shape 175"/>
        <p:cNvGrpSpPr/>
        <p:nvPr/>
      </p:nvGrpSpPr>
      <p:grpSpPr>
        <a:xfrm>
          <a:off x="0" y="0"/>
          <a:ext cx="0" cy="0"/>
          <a:chOff x="0" y="0"/>
          <a:chExt cx="0" cy="0"/>
        </a:xfrm>
      </p:grpSpPr>
      <p:sp>
        <p:nvSpPr>
          <p:cNvPr id="176" name="Google Shape;176;p60"/>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8" name="Google Shape;178;p60"/>
          <p:cNvSpPr>
            <a:spLocks noGrp="1"/>
          </p:cNvSpPr>
          <p:nvPr>
            <p:ph type="pic" idx="2"/>
          </p:nvPr>
        </p:nvSpPr>
        <p:spPr>
          <a:xfrm>
            <a:off x="180974" y="3807935"/>
            <a:ext cx="2753145" cy="2821465"/>
          </a:xfrm>
          <a:prstGeom prst="rect">
            <a:avLst/>
          </a:prstGeom>
          <a:solidFill>
            <a:srgbClr val="EDEDED"/>
          </a:solidFill>
          <a:ln w="50800" cap="flat" cmpd="sng">
            <a:solidFill>
              <a:schemeClr val="lt1"/>
            </a:solidFill>
            <a:prstDash val="solid"/>
            <a:round/>
            <a:headEnd type="none" w="sm" len="sm"/>
            <a:tailEnd type="none" w="sm" len="sm"/>
          </a:ln>
        </p:spPr>
      </p:sp>
      <p:sp>
        <p:nvSpPr>
          <p:cNvPr id="179" name="Google Shape;179;p60"/>
          <p:cNvSpPr>
            <a:spLocks noGrp="1"/>
          </p:cNvSpPr>
          <p:nvPr>
            <p:ph type="pic" idx="3"/>
          </p:nvPr>
        </p:nvSpPr>
        <p:spPr>
          <a:xfrm>
            <a:off x="2935430" y="3814573"/>
            <a:ext cx="2377469" cy="2814828"/>
          </a:xfrm>
          <a:prstGeom prst="rect">
            <a:avLst/>
          </a:prstGeom>
          <a:solidFill>
            <a:srgbClr val="EDEDED"/>
          </a:solidFill>
          <a:ln w="50800" cap="flat" cmpd="sng">
            <a:solidFill>
              <a:schemeClr val="lt1"/>
            </a:solidFill>
            <a:prstDash val="solid"/>
            <a:round/>
            <a:headEnd type="none" w="sm" len="sm"/>
            <a:tailEnd type="none" w="sm" len="sm"/>
          </a:ln>
        </p:spPr>
      </p:sp>
      <p:sp>
        <p:nvSpPr>
          <p:cNvPr id="180" name="Google Shape;180;p60"/>
          <p:cNvSpPr>
            <a:spLocks noGrp="1"/>
          </p:cNvSpPr>
          <p:nvPr>
            <p:ph type="pic" idx="4"/>
          </p:nvPr>
        </p:nvSpPr>
        <p:spPr>
          <a:xfrm>
            <a:off x="180974" y="228600"/>
            <a:ext cx="5131925" cy="3574795"/>
          </a:xfrm>
          <a:prstGeom prst="rect">
            <a:avLst/>
          </a:prstGeom>
          <a:solidFill>
            <a:srgbClr val="EDEDED"/>
          </a:solidFill>
          <a:ln w="50800" cap="flat" cmpd="sng">
            <a:solidFill>
              <a:schemeClr val="lt1"/>
            </a:solidFill>
            <a:prstDash val="solid"/>
            <a:round/>
            <a:headEnd type="none" w="sm" len="sm"/>
            <a:tailEnd type="none" w="sm" len="sm"/>
          </a:ln>
        </p:spPr>
      </p:sp>
      <p:sp>
        <p:nvSpPr>
          <p:cNvPr id="181" name="Google Shape;181;p60"/>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60"/>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60"/>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PictureRight with Text">
  <p:cSld name="4PictureRight with Text">
    <p:spTree>
      <p:nvGrpSpPr>
        <p:cNvPr id="1" name="Shape 184"/>
        <p:cNvGrpSpPr/>
        <p:nvPr/>
      </p:nvGrpSpPr>
      <p:grpSpPr>
        <a:xfrm>
          <a:off x="0" y="0"/>
          <a:ext cx="0" cy="0"/>
          <a:chOff x="0" y="0"/>
          <a:chExt cx="0" cy="0"/>
        </a:xfrm>
      </p:grpSpPr>
      <p:sp>
        <p:nvSpPr>
          <p:cNvPr id="185" name="Google Shape;185;p61"/>
          <p:cNvSpPr>
            <a:spLocks noGrp="1"/>
          </p:cNvSpPr>
          <p:nvPr>
            <p:ph type="pic" idx="2"/>
          </p:nvPr>
        </p:nvSpPr>
        <p:spPr>
          <a:xfrm>
            <a:off x="9481103" y="3285682"/>
            <a:ext cx="2520397" cy="3353246"/>
          </a:xfrm>
          <a:prstGeom prst="rect">
            <a:avLst/>
          </a:prstGeom>
          <a:solidFill>
            <a:srgbClr val="EDEDED"/>
          </a:solidFill>
          <a:ln w="50800" cap="flat" cmpd="sng">
            <a:solidFill>
              <a:schemeClr val="lt1"/>
            </a:solidFill>
            <a:prstDash val="solid"/>
            <a:round/>
            <a:headEnd type="none" w="sm" len="sm"/>
            <a:tailEnd type="none" w="sm" len="sm"/>
          </a:ln>
        </p:spPr>
      </p:sp>
      <p:sp>
        <p:nvSpPr>
          <p:cNvPr id="186" name="Google Shape;186;p61"/>
          <p:cNvSpPr>
            <a:spLocks noGrp="1"/>
          </p:cNvSpPr>
          <p:nvPr>
            <p:ph type="pic" idx="3"/>
          </p:nvPr>
        </p:nvSpPr>
        <p:spPr>
          <a:xfrm>
            <a:off x="6875876" y="3285682"/>
            <a:ext cx="2592690" cy="3353244"/>
          </a:xfrm>
          <a:prstGeom prst="rect">
            <a:avLst/>
          </a:prstGeom>
          <a:solidFill>
            <a:srgbClr val="EDEDED"/>
          </a:solidFill>
          <a:ln w="50800" cap="flat" cmpd="sng">
            <a:solidFill>
              <a:schemeClr val="lt1"/>
            </a:solidFill>
            <a:prstDash val="solid"/>
            <a:round/>
            <a:headEnd type="none" w="sm" len="sm"/>
            <a:tailEnd type="none" w="sm" len="sm"/>
          </a:ln>
        </p:spPr>
      </p:sp>
      <p:sp>
        <p:nvSpPr>
          <p:cNvPr id="187" name="Google Shape;187;p61"/>
          <p:cNvSpPr>
            <a:spLocks noGrp="1"/>
          </p:cNvSpPr>
          <p:nvPr>
            <p:ph type="pic" idx="4"/>
          </p:nvPr>
        </p:nvSpPr>
        <p:spPr>
          <a:xfrm>
            <a:off x="6874564" y="219075"/>
            <a:ext cx="2592690" cy="3066606"/>
          </a:xfrm>
          <a:prstGeom prst="rect">
            <a:avLst/>
          </a:prstGeom>
          <a:solidFill>
            <a:srgbClr val="EDEDED"/>
          </a:solidFill>
          <a:ln w="50800" cap="flat" cmpd="sng">
            <a:solidFill>
              <a:schemeClr val="lt1"/>
            </a:solidFill>
            <a:prstDash val="solid"/>
            <a:round/>
            <a:headEnd type="none" w="sm" len="sm"/>
            <a:tailEnd type="none" w="sm" len="sm"/>
          </a:ln>
        </p:spPr>
      </p:sp>
      <p:sp>
        <p:nvSpPr>
          <p:cNvPr id="188" name="Google Shape;188;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61"/>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61"/>
          <p:cNvSpPr>
            <a:spLocks noGrp="1"/>
          </p:cNvSpPr>
          <p:nvPr>
            <p:ph type="pic" idx="5"/>
          </p:nvPr>
        </p:nvSpPr>
        <p:spPr>
          <a:xfrm>
            <a:off x="9480603" y="219073"/>
            <a:ext cx="2520897" cy="3066607"/>
          </a:xfrm>
          <a:prstGeom prst="rect">
            <a:avLst/>
          </a:prstGeom>
          <a:solidFill>
            <a:srgbClr val="EDEDED"/>
          </a:solidFill>
          <a:ln w="50800" cap="flat" cmpd="sng">
            <a:solidFill>
              <a:schemeClr val="lt1"/>
            </a:solidFill>
            <a:prstDash val="solid"/>
            <a:round/>
            <a:headEnd type="none" w="sm" len="sm"/>
            <a:tailEnd type="none" w="sm" len="sm"/>
          </a:ln>
        </p:spPr>
      </p:sp>
      <p:sp>
        <p:nvSpPr>
          <p:cNvPr id="191" name="Google Shape;191;p61"/>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61"/>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_HEADER_1">
  <p:cSld name="SECTION_HEADER_1">
    <p:spTree>
      <p:nvGrpSpPr>
        <p:cNvPr id="1" name="Shape 193"/>
        <p:cNvGrpSpPr/>
        <p:nvPr/>
      </p:nvGrpSpPr>
      <p:grpSpPr>
        <a:xfrm>
          <a:off x="0" y="0"/>
          <a:ext cx="0" cy="0"/>
          <a:chOff x="0" y="0"/>
          <a:chExt cx="0" cy="0"/>
        </a:xfrm>
      </p:grpSpPr>
      <p:sp>
        <p:nvSpPr>
          <p:cNvPr id="194" name="Google Shape;194;g37928ade97d_2_671"/>
          <p:cNvSpPr txBox="1">
            <a:spLocks noGrp="1"/>
          </p:cNvSpPr>
          <p:nvPr>
            <p:ph type="title"/>
          </p:nvPr>
        </p:nvSpPr>
        <p:spPr>
          <a:xfrm>
            <a:off x="415600" y="2867800"/>
            <a:ext cx="11360700" cy="1122300"/>
          </a:xfrm>
          <a:prstGeom prst="rect">
            <a:avLst/>
          </a:prstGeom>
        </p:spPr>
        <p:txBody>
          <a:bodyPr spcFirstLastPara="1" wrap="square" lIns="91425" tIns="45700" rIns="91425" bIns="457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5" name="Google Shape;195;g37928ade97d_2_671"/>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02"/>
        <p:cNvGrpSpPr/>
        <p:nvPr/>
      </p:nvGrpSpPr>
      <p:grpSpPr>
        <a:xfrm>
          <a:off x="0" y="0"/>
          <a:ext cx="0" cy="0"/>
          <a:chOff x="0" y="0"/>
          <a:chExt cx="0" cy="0"/>
        </a:xfrm>
      </p:grpSpPr>
      <p:pic>
        <p:nvPicPr>
          <p:cNvPr id="203" name="Google Shape;203;g37671fdb6e7_0_355"/>
          <p:cNvPicPr preferRelativeResize="0"/>
          <p:nvPr/>
        </p:nvPicPr>
        <p:blipFill rotWithShape="1">
          <a:blip r:embed="rId2">
            <a:alphaModFix/>
          </a:blip>
          <a:srcRect/>
          <a:stretch/>
        </p:blipFill>
        <p:spPr>
          <a:xfrm>
            <a:off x="0" y="0"/>
            <a:ext cx="12192002" cy="7097484"/>
          </a:xfrm>
          <a:prstGeom prst="rect">
            <a:avLst/>
          </a:prstGeom>
          <a:noFill/>
          <a:ln>
            <a:noFill/>
          </a:ln>
        </p:spPr>
      </p:pic>
      <p:sp>
        <p:nvSpPr>
          <p:cNvPr id="204" name="Google Shape;204;g37671fdb6e7_0_355"/>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g37671fdb6e7_0_355"/>
          <p:cNvSpPr txBox="1">
            <a:spLocks noGrp="1"/>
          </p:cNvSpPr>
          <p:nvPr>
            <p:ph type="body" idx="1"/>
          </p:nvPr>
        </p:nvSpPr>
        <p:spPr>
          <a:xfrm>
            <a:off x="838200" y="4361380"/>
            <a:ext cx="3414000" cy="6603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6" name="Google Shape;206;g37671fdb6e7_0_355"/>
          <p:cNvSpPr/>
          <p:nvPr/>
        </p:nvSpPr>
        <p:spPr>
          <a:xfrm>
            <a:off x="8562110" y="6174350"/>
            <a:ext cx="3630000" cy="683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7" name="Google Shape;207;g37671fdb6e7_0_355"/>
          <p:cNvSpPr txBox="1">
            <a:spLocks noGrp="1"/>
          </p:cNvSpPr>
          <p:nvPr>
            <p:ph type="body" idx="2"/>
          </p:nvPr>
        </p:nvSpPr>
        <p:spPr>
          <a:xfrm>
            <a:off x="838200" y="5057207"/>
            <a:ext cx="2859000" cy="5319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g37671fdb6e7_0_355"/>
          <p:cNvSpPr txBox="1">
            <a:spLocks noGrp="1"/>
          </p:cNvSpPr>
          <p:nvPr>
            <p:ph type="body" idx="3"/>
          </p:nvPr>
        </p:nvSpPr>
        <p:spPr>
          <a:xfrm>
            <a:off x="838200" y="2750550"/>
            <a:ext cx="8265900" cy="798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600"/>
              <a:buNone/>
              <a:defRPr sz="3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9" name="Google Shape;209;g37671fdb6e7_0_355"/>
          <p:cNvPicPr preferRelativeResize="0"/>
          <p:nvPr/>
        </p:nvPicPr>
        <p:blipFill rotWithShape="1">
          <a:blip r:embed="rId3">
            <a:alphaModFix/>
          </a:blip>
          <a:srcRect/>
          <a:stretch/>
        </p:blipFill>
        <p:spPr>
          <a:xfrm>
            <a:off x="8882743" y="6240869"/>
            <a:ext cx="2939142" cy="40761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210"/>
        <p:cNvGrpSpPr/>
        <p:nvPr/>
      </p:nvGrpSpPr>
      <p:grpSpPr>
        <a:xfrm>
          <a:off x="0" y="0"/>
          <a:ext cx="0" cy="0"/>
          <a:chOff x="0" y="0"/>
          <a:chExt cx="0" cy="0"/>
        </a:xfrm>
      </p:grpSpPr>
      <p:pic>
        <p:nvPicPr>
          <p:cNvPr id="211" name="Google Shape;211;g37671fdb6e7_0_363"/>
          <p:cNvPicPr preferRelativeResize="0"/>
          <p:nvPr/>
        </p:nvPicPr>
        <p:blipFill rotWithShape="1">
          <a:blip r:embed="rId2">
            <a:alphaModFix/>
          </a:blip>
          <a:srcRect/>
          <a:stretch/>
        </p:blipFill>
        <p:spPr>
          <a:xfrm>
            <a:off x="0" y="0"/>
            <a:ext cx="12191997" cy="1598278"/>
          </a:xfrm>
          <a:prstGeom prst="rect">
            <a:avLst/>
          </a:prstGeom>
          <a:noFill/>
          <a:ln>
            <a:noFill/>
          </a:ln>
        </p:spPr>
      </p:pic>
      <p:sp>
        <p:nvSpPr>
          <p:cNvPr id="212" name="Google Shape;212;g37671fdb6e7_0_363"/>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Calibri"/>
              <a:buNone/>
              <a:defRPr sz="3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g37671fdb6e7_0_3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g37671fdb6e7_0_36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g37671fdb6e7_0_36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6" name="Google Shape;216;g37671fdb6e7_0_36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7"/>
        <p:cNvGrpSpPr/>
        <p:nvPr/>
      </p:nvGrpSpPr>
      <p:grpSpPr>
        <a:xfrm>
          <a:off x="0" y="0"/>
          <a:ext cx="0" cy="0"/>
          <a:chOff x="0" y="0"/>
          <a:chExt cx="0" cy="0"/>
        </a:xfrm>
      </p:grpSpPr>
      <p:sp>
        <p:nvSpPr>
          <p:cNvPr id="218" name="Google Shape;218;g37671fdb6e7_0_37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g37671fdb6e7_0_37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g37671fdb6e7_0_37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g37671fdb6e7_0_37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g37671fdb6e7_0_37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3"/>
        <p:cNvGrpSpPr/>
        <p:nvPr/>
      </p:nvGrpSpPr>
      <p:grpSpPr>
        <a:xfrm>
          <a:off x="0" y="0"/>
          <a:ext cx="0" cy="0"/>
          <a:chOff x="0" y="0"/>
          <a:chExt cx="0" cy="0"/>
        </a:xfrm>
      </p:grpSpPr>
      <p:sp>
        <p:nvSpPr>
          <p:cNvPr id="224" name="Google Shape;224;g37671fdb6e7_0_3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g37671fdb6e7_0_37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g37671fdb6e7_0_3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4_Title Only">
  <p:cSld name="5_Title Only">
    <p:spTree>
      <p:nvGrpSpPr>
        <p:cNvPr id="1" name="Shape 227"/>
        <p:cNvGrpSpPr/>
        <p:nvPr/>
      </p:nvGrpSpPr>
      <p:grpSpPr>
        <a:xfrm>
          <a:off x="0" y="0"/>
          <a:ext cx="0" cy="0"/>
          <a:chOff x="0" y="0"/>
          <a:chExt cx="0" cy="0"/>
        </a:xfrm>
      </p:grpSpPr>
      <p:pic>
        <p:nvPicPr>
          <p:cNvPr id="228" name="Google Shape;228;g37671fdb6e7_0_380"/>
          <p:cNvPicPr preferRelativeResize="0"/>
          <p:nvPr/>
        </p:nvPicPr>
        <p:blipFill rotWithShape="1">
          <a:blip r:embed="rId2">
            <a:alphaModFix/>
          </a:blip>
          <a:srcRect/>
          <a:stretch/>
        </p:blipFill>
        <p:spPr>
          <a:xfrm>
            <a:off x="0" y="0"/>
            <a:ext cx="12192000" cy="1598278"/>
          </a:xfrm>
          <a:prstGeom prst="rect">
            <a:avLst/>
          </a:prstGeom>
          <a:noFill/>
          <a:ln>
            <a:noFill/>
          </a:ln>
        </p:spPr>
      </p:pic>
      <p:sp>
        <p:nvSpPr>
          <p:cNvPr id="229" name="Google Shape;229;g37671fdb6e7_0_380"/>
          <p:cNvSpPr txBox="1">
            <a:spLocks noGrp="1"/>
          </p:cNvSpPr>
          <p:nvPr>
            <p:ph type="title"/>
          </p:nvPr>
        </p:nvSpPr>
        <p:spPr>
          <a:xfrm>
            <a:off x="684736" y="313786"/>
            <a:ext cx="10817700" cy="76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49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g37671fdb6e7_0_380"/>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31" name="Google Shape;231;g37671fdb6e7_0_380"/>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32" name="Google Shape;232;g37671fdb6e7_0_380"/>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9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3" name="Google Shape;233;g37671fdb6e7_0_380"/>
          <p:cNvSpPr txBox="1">
            <a:spLocks noGrp="1"/>
          </p:cNvSpPr>
          <p:nvPr>
            <p:ph type="body" idx="1"/>
          </p:nvPr>
        </p:nvSpPr>
        <p:spPr>
          <a:xfrm>
            <a:off x="838201"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998"/>
              </a:spcBef>
              <a:spcAft>
                <a:spcPts val="0"/>
              </a:spcAft>
              <a:buClr>
                <a:schemeClr val="dk1"/>
              </a:buClr>
              <a:buSzPts val="1800"/>
              <a:buChar char="•"/>
              <a:defRPr/>
            </a:lvl1pPr>
            <a:lvl2pPr marL="914400" lvl="1" indent="-342900" algn="l">
              <a:lnSpc>
                <a:spcPct val="90000"/>
              </a:lnSpc>
              <a:spcBef>
                <a:spcPts val="499"/>
              </a:spcBef>
              <a:spcAft>
                <a:spcPts val="0"/>
              </a:spcAft>
              <a:buClr>
                <a:schemeClr val="dk1"/>
              </a:buClr>
              <a:buSzPts val="1800"/>
              <a:buChar char="•"/>
              <a:defRPr/>
            </a:lvl2pPr>
            <a:lvl3pPr marL="1371600" lvl="2" indent="-342900" algn="l">
              <a:lnSpc>
                <a:spcPct val="90000"/>
              </a:lnSpc>
              <a:spcBef>
                <a:spcPts val="499"/>
              </a:spcBef>
              <a:spcAft>
                <a:spcPts val="0"/>
              </a:spcAft>
              <a:buClr>
                <a:schemeClr val="dk1"/>
              </a:buClr>
              <a:buSzPts val="1800"/>
              <a:buChar char="•"/>
              <a:defRPr/>
            </a:lvl3pPr>
            <a:lvl4pPr marL="1828800" lvl="3" indent="-342900" algn="l">
              <a:lnSpc>
                <a:spcPct val="90000"/>
              </a:lnSpc>
              <a:spcBef>
                <a:spcPts val="499"/>
              </a:spcBef>
              <a:spcAft>
                <a:spcPts val="0"/>
              </a:spcAft>
              <a:buClr>
                <a:schemeClr val="dk1"/>
              </a:buClr>
              <a:buSzPts val="1800"/>
              <a:buChar char="•"/>
              <a:defRPr/>
            </a:lvl4pPr>
            <a:lvl5pPr marL="2286000" lvl="4" indent="-342900" algn="l">
              <a:lnSpc>
                <a:spcPct val="90000"/>
              </a:lnSpc>
              <a:spcBef>
                <a:spcPts val="499"/>
              </a:spcBef>
              <a:spcAft>
                <a:spcPts val="0"/>
              </a:spcAft>
              <a:buClr>
                <a:schemeClr val="dk1"/>
              </a:buClr>
              <a:buSzPts val="1800"/>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4"/>
        <p:cNvGrpSpPr/>
        <p:nvPr/>
      </p:nvGrpSpPr>
      <p:grpSpPr>
        <a:xfrm>
          <a:off x="0" y="0"/>
          <a:ext cx="0" cy="0"/>
          <a:chOff x="0" y="0"/>
          <a:chExt cx="0" cy="0"/>
        </a:xfrm>
      </p:grpSpPr>
      <p:sp>
        <p:nvSpPr>
          <p:cNvPr id="235" name="Google Shape;235;g37671fdb6e7_0_38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g37671fdb6e7_0_38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7" name="Google Shape;237;g37671fdb6e7_0_38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g37671fdb6e7_0_3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 name="Google Shape;239;g37671fdb6e7_0_3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0"/>
        <p:cNvGrpSpPr/>
        <p:nvPr/>
      </p:nvGrpSpPr>
      <p:grpSpPr>
        <a:xfrm>
          <a:off x="0" y="0"/>
          <a:ext cx="0" cy="0"/>
          <a:chOff x="0" y="0"/>
          <a:chExt cx="0" cy="0"/>
        </a:xfrm>
      </p:grpSpPr>
      <p:sp>
        <p:nvSpPr>
          <p:cNvPr id="241" name="Google Shape;241;g37671fdb6e7_0_39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g37671fdb6e7_0_39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3" name="Google Shape;243;g37671fdb6e7_0_39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g37671fdb6e7_0_39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g37671fdb6e7_0_39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32"/>
        <p:cNvGrpSpPr/>
        <p:nvPr/>
      </p:nvGrpSpPr>
      <p:grpSpPr>
        <a:xfrm>
          <a:off x="0" y="0"/>
          <a:ext cx="0" cy="0"/>
          <a:chOff x="0" y="0"/>
          <a:chExt cx="0" cy="0"/>
        </a:xfrm>
      </p:grpSpPr>
      <p:pic>
        <p:nvPicPr>
          <p:cNvPr id="33" name="Google Shape;33;p39"/>
          <p:cNvPicPr preferRelativeResize="0"/>
          <p:nvPr/>
        </p:nvPicPr>
        <p:blipFill rotWithShape="1">
          <a:blip r:embed="rId2">
            <a:alphaModFix/>
          </a:blip>
          <a:srcRect/>
          <a:stretch/>
        </p:blipFill>
        <p:spPr>
          <a:xfrm>
            <a:off x="-32657" y="0"/>
            <a:ext cx="12257314" cy="1617141"/>
          </a:xfrm>
          <a:prstGeom prst="rect">
            <a:avLst/>
          </a:prstGeom>
          <a:noFill/>
          <a:ln>
            <a:noFill/>
          </a:ln>
        </p:spPr>
      </p:pic>
      <p:sp>
        <p:nvSpPr>
          <p:cNvPr id="34" name="Google Shape;34;p39"/>
          <p:cNvSpPr txBox="1">
            <a:spLocks noGrp="1"/>
          </p:cNvSpPr>
          <p:nvPr>
            <p:ph type="title"/>
          </p:nvPr>
        </p:nvSpPr>
        <p:spPr>
          <a:xfrm>
            <a:off x="684733" y="136358"/>
            <a:ext cx="10970237" cy="125701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8" name="Google Shape;38;p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6"/>
        <p:cNvGrpSpPr/>
        <p:nvPr/>
      </p:nvGrpSpPr>
      <p:grpSpPr>
        <a:xfrm>
          <a:off x="0" y="0"/>
          <a:ext cx="0" cy="0"/>
          <a:chOff x="0" y="0"/>
          <a:chExt cx="0" cy="0"/>
        </a:xfrm>
      </p:grpSpPr>
      <p:sp>
        <p:nvSpPr>
          <p:cNvPr id="247" name="Google Shape;247;g37671fdb6e7_0_39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g37671fdb6e7_0_399"/>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g37671fdb6e7_0_399"/>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 name="Google Shape;250;g37671fdb6e7_0_3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g37671fdb6e7_0_3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g37671fdb6e7_0_3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3"/>
        <p:cNvGrpSpPr/>
        <p:nvPr/>
      </p:nvGrpSpPr>
      <p:grpSpPr>
        <a:xfrm>
          <a:off x="0" y="0"/>
          <a:ext cx="0" cy="0"/>
          <a:chOff x="0" y="0"/>
          <a:chExt cx="0" cy="0"/>
        </a:xfrm>
      </p:grpSpPr>
      <p:sp>
        <p:nvSpPr>
          <p:cNvPr id="254" name="Google Shape;254;g37671fdb6e7_0_40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5" name="Google Shape;255;g37671fdb6e7_0_40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6" name="Google Shape;256;g37671fdb6e7_0_40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g37671fdb6e7_0_40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8" name="Google Shape;258;g37671fdb6e7_0_40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g37671fdb6e7_0_4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g37671fdb6e7_0_4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g37671fdb6e7_0_4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2"/>
        <p:cNvGrpSpPr/>
        <p:nvPr/>
      </p:nvGrpSpPr>
      <p:grpSpPr>
        <a:xfrm>
          <a:off x="0" y="0"/>
          <a:ext cx="0" cy="0"/>
          <a:chOff x="0" y="0"/>
          <a:chExt cx="0" cy="0"/>
        </a:xfrm>
      </p:grpSpPr>
      <p:sp>
        <p:nvSpPr>
          <p:cNvPr id="263" name="Google Shape;263;g37671fdb6e7_0_4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4" name="Google Shape;264;g37671fdb6e7_0_4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g37671fdb6e7_0_4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g37671fdb6e7_0_4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7"/>
        <p:cNvGrpSpPr/>
        <p:nvPr/>
      </p:nvGrpSpPr>
      <p:grpSpPr>
        <a:xfrm>
          <a:off x="0" y="0"/>
          <a:ext cx="0" cy="0"/>
          <a:chOff x="0" y="0"/>
          <a:chExt cx="0" cy="0"/>
        </a:xfrm>
      </p:grpSpPr>
      <p:sp>
        <p:nvSpPr>
          <p:cNvPr id="268" name="Google Shape;268;g37671fdb6e7_0_42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g37671fdb6e7_0_420"/>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0" name="Google Shape;270;g37671fdb6e7_0_42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71" name="Google Shape;271;g37671fdb6e7_0_4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g37671fdb6e7_0_4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g37671fdb6e7_0_4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74"/>
        <p:cNvGrpSpPr/>
        <p:nvPr/>
      </p:nvGrpSpPr>
      <p:grpSpPr>
        <a:xfrm>
          <a:off x="0" y="0"/>
          <a:ext cx="0" cy="0"/>
          <a:chOff x="0" y="0"/>
          <a:chExt cx="0" cy="0"/>
        </a:xfrm>
      </p:grpSpPr>
      <p:sp>
        <p:nvSpPr>
          <p:cNvPr id="275" name="Google Shape;275;g37671fdb6e7_0_42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6" name="Google Shape;276;g37671fdb6e7_0_427"/>
          <p:cNvSpPr>
            <a:spLocks noGrp="1"/>
          </p:cNvSpPr>
          <p:nvPr>
            <p:ph type="pic" idx="2"/>
          </p:nvPr>
        </p:nvSpPr>
        <p:spPr>
          <a:xfrm>
            <a:off x="5183188" y="987425"/>
            <a:ext cx="6172200" cy="4873500"/>
          </a:xfrm>
          <a:prstGeom prst="rect">
            <a:avLst/>
          </a:prstGeom>
          <a:noFill/>
          <a:ln>
            <a:noFill/>
          </a:ln>
        </p:spPr>
      </p:sp>
      <p:sp>
        <p:nvSpPr>
          <p:cNvPr id="277" name="Google Shape;277;g37671fdb6e7_0_42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78" name="Google Shape;278;g37671fdb6e7_0_4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g37671fdb6e7_0_42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0" name="Google Shape;280;g37671fdb6e7_0_42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81"/>
        <p:cNvGrpSpPr/>
        <p:nvPr/>
      </p:nvGrpSpPr>
      <p:grpSpPr>
        <a:xfrm>
          <a:off x="0" y="0"/>
          <a:ext cx="0" cy="0"/>
          <a:chOff x="0" y="0"/>
          <a:chExt cx="0" cy="0"/>
        </a:xfrm>
      </p:grpSpPr>
      <p:sp>
        <p:nvSpPr>
          <p:cNvPr id="282" name="Google Shape;282;g37671fdb6e7_0_4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g37671fdb6e7_0_434"/>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g37671fdb6e7_0_4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g37671fdb6e7_0_43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6" name="Google Shape;286;g37671fdb6e7_0_43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87"/>
        <p:cNvGrpSpPr/>
        <p:nvPr/>
      </p:nvGrpSpPr>
      <p:grpSpPr>
        <a:xfrm>
          <a:off x="0" y="0"/>
          <a:ext cx="0" cy="0"/>
          <a:chOff x="0" y="0"/>
          <a:chExt cx="0" cy="0"/>
        </a:xfrm>
      </p:grpSpPr>
      <p:sp>
        <p:nvSpPr>
          <p:cNvPr id="288" name="Google Shape;288;g37671fdb6e7_0_440"/>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9" name="Google Shape;289;g37671fdb6e7_0_440"/>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g37671fdb6e7_0_44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g37671fdb6e7_0_44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2" name="Google Shape;292;g37671fdb6e7_0_44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9"/>
        <p:cNvGrpSpPr/>
        <p:nvPr/>
      </p:nvGrpSpPr>
      <p:grpSpPr>
        <a:xfrm>
          <a:off x="0" y="0"/>
          <a:ext cx="0" cy="0"/>
          <a:chOff x="0" y="0"/>
          <a:chExt cx="0" cy="0"/>
        </a:xfrm>
      </p:grpSpPr>
      <p:sp>
        <p:nvSpPr>
          <p:cNvPr id="40" name="Google Shape;40;p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3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0"/>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2" name="Google Shape;42;p40"/>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3"/>
        <p:cNvGrpSpPr/>
        <p:nvPr/>
      </p:nvGrpSpPr>
      <p:grpSpPr>
        <a:xfrm>
          <a:off x="0" y="0"/>
          <a:ext cx="0" cy="0"/>
          <a:chOff x="0" y="0"/>
          <a:chExt cx="0" cy="0"/>
        </a:xfrm>
      </p:grpSpPr>
      <p:pic>
        <p:nvPicPr>
          <p:cNvPr id="44" name="Google Shape;44;p42"/>
          <p:cNvPicPr preferRelativeResize="0"/>
          <p:nvPr/>
        </p:nvPicPr>
        <p:blipFill rotWithShape="1">
          <a:blip r:embed="rId2">
            <a:alphaModFix/>
          </a:blip>
          <a:srcRect/>
          <a:stretch/>
        </p:blipFill>
        <p:spPr>
          <a:xfrm>
            <a:off x="0" y="0"/>
            <a:ext cx="12192000" cy="7097485"/>
          </a:xfrm>
          <a:prstGeom prst="rect">
            <a:avLst/>
          </a:prstGeom>
          <a:noFill/>
          <a:ln>
            <a:noFill/>
          </a:ln>
        </p:spPr>
      </p:pic>
      <p:sp>
        <p:nvSpPr>
          <p:cNvPr id="45" name="Google Shape;45;p42"/>
          <p:cNvSpPr txBox="1">
            <a:spLocks noGrp="1"/>
          </p:cNvSpPr>
          <p:nvPr>
            <p:ph type="title"/>
          </p:nvPr>
        </p:nvSpPr>
        <p:spPr>
          <a:xfrm>
            <a:off x="838200" y="105732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838200" y="4361380"/>
            <a:ext cx="3414109" cy="6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2"/>
          <p:cNvSpPr/>
          <p:nvPr/>
        </p:nvSpPr>
        <p:spPr>
          <a:xfrm>
            <a:off x="8562110" y="6174350"/>
            <a:ext cx="3629890" cy="6836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2"/>
          <p:cNvSpPr txBox="1">
            <a:spLocks noGrp="1"/>
          </p:cNvSpPr>
          <p:nvPr>
            <p:ph type="body" idx="2"/>
          </p:nvPr>
        </p:nvSpPr>
        <p:spPr>
          <a:xfrm>
            <a:off x="838200" y="5057207"/>
            <a:ext cx="2859088" cy="531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2"/>
          <p:cNvSpPr txBox="1">
            <a:spLocks noGrp="1"/>
          </p:cNvSpPr>
          <p:nvPr>
            <p:ph type="body" idx="3"/>
          </p:nvPr>
        </p:nvSpPr>
        <p:spPr>
          <a:xfrm>
            <a:off x="838200" y="2750550"/>
            <a:ext cx="8265886" cy="79819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600"/>
              <a:buNone/>
              <a:defRPr sz="3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 name="Google Shape;50;p42"/>
          <p:cNvPicPr preferRelativeResize="0"/>
          <p:nvPr/>
        </p:nvPicPr>
        <p:blipFill rotWithShape="1">
          <a:blip r:embed="rId3">
            <a:alphaModFix/>
          </a:blip>
          <a:srcRect/>
          <a:stretch/>
        </p:blipFill>
        <p:spPr>
          <a:xfrm>
            <a:off x="8882743" y="6240869"/>
            <a:ext cx="2939143" cy="40761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4_Title Only">
  <p:cSld name="4_Title Only">
    <p:spTree>
      <p:nvGrpSpPr>
        <p:cNvPr id="1" name="Shape 51"/>
        <p:cNvGrpSpPr/>
        <p:nvPr/>
      </p:nvGrpSpPr>
      <p:grpSpPr>
        <a:xfrm>
          <a:off x="0" y="0"/>
          <a:ext cx="0" cy="0"/>
          <a:chOff x="0" y="0"/>
          <a:chExt cx="0" cy="0"/>
        </a:xfrm>
      </p:grpSpPr>
      <p:pic>
        <p:nvPicPr>
          <p:cNvPr id="52" name="Google Shape;52;p43"/>
          <p:cNvPicPr preferRelativeResize="0"/>
          <p:nvPr/>
        </p:nvPicPr>
        <p:blipFill rotWithShape="1">
          <a:blip r:embed="rId2">
            <a:alphaModFix/>
          </a:blip>
          <a:srcRect/>
          <a:stretch/>
        </p:blipFill>
        <p:spPr>
          <a:xfrm>
            <a:off x="0" y="0"/>
            <a:ext cx="12192000" cy="1598278"/>
          </a:xfrm>
          <a:prstGeom prst="rect">
            <a:avLst/>
          </a:prstGeom>
          <a:noFill/>
          <a:ln>
            <a:noFill/>
          </a:ln>
        </p:spPr>
      </p:pic>
      <p:sp>
        <p:nvSpPr>
          <p:cNvPr id="53" name="Google Shape;53;p43"/>
          <p:cNvSpPr txBox="1">
            <a:spLocks noGrp="1"/>
          </p:cNvSpPr>
          <p:nvPr>
            <p:ph type="title"/>
          </p:nvPr>
        </p:nvSpPr>
        <p:spPr>
          <a:xfrm>
            <a:off x="684734" y="313786"/>
            <a:ext cx="10817838" cy="7675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5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5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5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
        <p:cNvGrpSpPr/>
        <p:nvPr/>
      </p:nvGrpSpPr>
      <p:grpSpPr>
        <a:xfrm>
          <a:off x="0" y="0"/>
          <a:ext cx="0" cy="0"/>
          <a:chOff x="0" y="0"/>
          <a:chExt cx="0" cy="0"/>
        </a:xfrm>
      </p:grpSpPr>
      <p:sp>
        <p:nvSpPr>
          <p:cNvPr id="68" name="Google Shape;6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46"/>
          <p:cNvSpPr/>
          <p:nvPr/>
        </p:nvSpPr>
        <p:spPr>
          <a:xfrm>
            <a:off x="8472587" y="6230394"/>
            <a:ext cx="3114076" cy="62760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46"/>
          <p:cNvSpPr txBox="1"/>
          <p:nvPr/>
        </p:nvSpPr>
        <p:spPr>
          <a:xfrm>
            <a:off x="8763000" y="65087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0"/>
        <p:cNvGrpSpPr/>
        <p:nvPr/>
      </p:nvGrpSpPr>
      <p:grpSpPr>
        <a:xfrm>
          <a:off x="0" y="0"/>
          <a:ext cx="0" cy="0"/>
          <a:chOff x="0" y="0"/>
          <a:chExt cx="0" cy="0"/>
        </a:xfrm>
      </p:grpSpPr>
      <p:sp>
        <p:nvSpPr>
          <p:cNvPr id="81" name="Google Shape;81;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2.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5A9E"/>
              </a:buClr>
              <a:buSzPts val="3700"/>
              <a:buFont typeface="Arial"/>
              <a:buNone/>
              <a:defRPr sz="3700" b="1" i="0" u="none" strike="noStrike" cap="none">
                <a:solidFill>
                  <a:srgbClr val="005A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37"/>
          <p:cNvPicPr preferRelativeResize="0"/>
          <p:nvPr/>
        </p:nvPicPr>
        <p:blipFill rotWithShape="1">
          <a:blip r:embed="rId24">
            <a:alphaModFix/>
          </a:blip>
          <a:srcRect/>
          <a:stretch/>
        </p:blipFill>
        <p:spPr>
          <a:xfrm>
            <a:off x="8721055" y="6311900"/>
            <a:ext cx="2632745" cy="3651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sp>
        <p:nvSpPr>
          <p:cNvPr id="197" name="Google Shape;197;g37671fdb6e7_0_3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8" name="Google Shape;198;g37671fdb6e7_0_34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g37671fdb6e7_0_3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0" name="Google Shape;200;g37671fdb6e7_0_3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1" name="Google Shape;201;g37671fdb6e7_0_3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usda.gov/about-usda/general-information/staff-offices/office-assistant-secretary-civil-rights/policy/directives-and-regulations" TargetMode="External"/><Relationship Id="rId5" Type="http://schemas.openxmlformats.org/officeDocument/2006/relationships/hyperlink" Target="https://www.nifa.usda.gov/equal-opportunity-civil-rights/equal-opportunity-and-civil-rights-resources" TargetMode="Externa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youtu.be/cZb2rijusBk"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BsE2QuzTtW4"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hyperlink" Target="https://youtu.be/duL4ynT9GeA"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hdapp.ucdavis.edu/" TargetMode="External"/><Relationship Id="rId3" Type="http://schemas.openxmlformats.org/officeDocument/2006/relationships/hyperlink" Target="https://www.usda.gov/non-discrimination-statement#%3A%7E%3Atext%3DIn%20accordance%20with%20Federal%20civil%20rights%20law%20and%2CUSDA%20%28not%20all%20bases%20apply%20to%20all%20programs%29" TargetMode="External"/><Relationship Id="rId7" Type="http://schemas.openxmlformats.org/officeDocument/2006/relationships/hyperlink" Target="mailto:program.intake@usda.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usda.gov/oascr/how-to-file-a-program-discrimination-complaint" TargetMode="External"/><Relationship Id="rId5" Type="http://schemas.openxmlformats.org/officeDocument/2006/relationships/hyperlink" Target="mailto:tljordan@ucanr.edu%20." TargetMode="External"/><Relationship Id="rId10" Type="http://schemas.openxmlformats.org/officeDocument/2006/relationships/hyperlink" Target="mailto:dnnichols@ucdavis.edu" TargetMode="External"/><Relationship Id="rId4" Type="http://schemas.openxmlformats.org/officeDocument/2006/relationships/hyperlink" Target="mailto:dewhite@ucanr.edu" TargetMode="External"/><Relationship Id="rId9" Type="http://schemas.openxmlformats.org/officeDocument/2006/relationships/hyperlink" Target="mailto:hdapp@ucdavis.edu"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ucanr.edu/site/anr-ce-program-evaluation/defining-clientele-reach"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s://4h.ucanr.edu/Resources/Policies/Chapter3/"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hyperlink" Target="https://ucanrpolicy.ellucid.com/documents/view/138/active/"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hyperlink" Target="https://www.researchgate.net/publication/46559948_Participatory_Planning_Justice_and_Climate_Change_in_Durban_South_Africa" TargetMode="External"/><Relationship Id="rId7" Type="http://schemas.openxmlformats.org/officeDocument/2006/relationships/hyperlink" Target="https://partnerships.org.uk/guide/guide1.pdf"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hyperlink" Target="https://participationpower.wordpress.com/2013/02/13/six-aspects-of-reflexivity/" TargetMode="External"/><Relationship Id="rId5" Type="http://schemas.openxmlformats.org/officeDocument/2006/relationships/hyperlink" Target="https://onlinelibrary.wiley.com/doi/10.1111/j.1759-5436.2006.tb00318.x" TargetMode="External"/><Relationship Id="rId4" Type="http://schemas.openxmlformats.org/officeDocument/2006/relationships/hyperlink" Target="https://www.tandfonline.com/doi/pdf/10.1080/01944366908977225"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hyperlink" Target="mailto:wjdelmendo@ucdavis.edu" TargetMode="External"/><Relationship Id="rId2" Type="http://schemas.openxmlformats.org/officeDocument/2006/relationships/notesSlide" Target="../notesSlides/notesSlide45.xml"/><Relationship Id="rId1" Type="http://schemas.openxmlformats.org/officeDocument/2006/relationships/slideLayout" Target="../slideLayouts/slideLayout24.xml"/><Relationship Id="rId4" Type="http://schemas.openxmlformats.org/officeDocument/2006/relationships/hyperlink" Target="mailto:hdapp@ucdavis.edu"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ucop.edu/title-ix/index.html" TargetMode="External"/><Relationship Id="rId2" Type="http://schemas.openxmlformats.org/officeDocument/2006/relationships/notesSlide" Target="../notesSlides/notesSlide46.xml"/><Relationship Id="rId1" Type="http://schemas.openxmlformats.org/officeDocument/2006/relationships/slideLayout" Target="../slideLayouts/slideLayout25.xml"/><Relationship Id="rId5" Type="http://schemas.openxmlformats.org/officeDocument/2006/relationships/hyperlink" Target="https://care.ucdavis.edu/" TargetMode="External"/><Relationship Id="rId4" Type="http://schemas.openxmlformats.org/officeDocument/2006/relationships/hyperlink" Target="https://www.hr.ucdavis.edu/departments/asap"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ucanr.edu/site/policy-compliance-and-programmatic-agreements/whistleblower" TargetMode="External"/><Relationship Id="rId2" Type="http://schemas.openxmlformats.org/officeDocument/2006/relationships/notesSlide" Target="../notesSlides/notesSlide47.xml"/><Relationship Id="rId1" Type="http://schemas.openxmlformats.org/officeDocument/2006/relationships/slideLayout" Target="../slideLayouts/slideLayout25.xml"/><Relationship Id="rId6" Type="http://schemas.openxmlformats.org/officeDocument/2006/relationships/hyperlink" Target="https://policy.ucop.edu/doc/1001004/Anti-Discrimination" TargetMode="External"/><Relationship Id="rId5" Type="http://schemas.openxmlformats.org/officeDocument/2006/relationships/hyperlink" Target="mailto:anr_abusive_conduct@ucdavis.edu" TargetMode="External"/><Relationship Id="rId4" Type="http://schemas.openxmlformats.org/officeDocument/2006/relationships/hyperlink" Target="https://policy.ucop.edu/doc/4000701/AbusiveConduc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ucanr.edu/site/division-agriculture-and-natural-resources/principles-community" TargetMode="External"/><Relationship Id="rId2" Type="http://schemas.openxmlformats.org/officeDocument/2006/relationships/notesSlide" Target="../notesSlides/notesSlide48.xml"/><Relationship Id="rId1" Type="http://schemas.openxmlformats.org/officeDocument/2006/relationships/slideLayout" Target="../slideLayouts/slideLayout2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
          <p:cNvSpPr txBox="1">
            <a:spLocks noGrp="1"/>
          </p:cNvSpPr>
          <p:nvPr>
            <p:ph type="ctrTitle"/>
          </p:nvPr>
        </p:nvSpPr>
        <p:spPr>
          <a:xfrm>
            <a:off x="1524000" y="53513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5A9E"/>
              </a:buClr>
              <a:buSzPts val="3600"/>
              <a:buFont typeface="Arial"/>
              <a:buNone/>
            </a:pPr>
            <a:r>
              <a:rPr lang="en-US" sz="3600" b="1" dirty="0"/>
              <a:t>Improving All Reasonable Effort and Engagement with </a:t>
            </a:r>
            <a:r>
              <a:rPr lang="en-US" sz="3600" dirty="0"/>
              <a:t>New</a:t>
            </a:r>
            <a:r>
              <a:rPr lang="en-US" sz="3600" b="1" dirty="0"/>
              <a:t> Audiences</a:t>
            </a:r>
            <a:endParaRPr sz="3600" dirty="0"/>
          </a:p>
        </p:txBody>
      </p:sp>
      <p:sp>
        <p:nvSpPr>
          <p:cNvPr id="483" name="Google Shape;483;p1"/>
          <p:cNvSpPr txBox="1">
            <a:spLocks noGrp="1"/>
          </p:cNvSpPr>
          <p:nvPr>
            <p:ph type="subTitle" idx="1"/>
          </p:nvPr>
        </p:nvSpPr>
        <p:spPr>
          <a:xfrm>
            <a:off x="1524000" y="3360753"/>
            <a:ext cx="9144000" cy="2536800"/>
          </a:xfrm>
          <a:prstGeom prst="rect">
            <a:avLst/>
          </a:prstGeom>
          <a:noFill/>
          <a:ln>
            <a:noFill/>
          </a:ln>
        </p:spPr>
        <p:txBody>
          <a:bodyPr spcFirstLastPara="1" wrap="square" lIns="91425" tIns="45700" rIns="91425" bIns="45700" anchor="t" anchorCtr="0">
            <a:normAutofit/>
          </a:bodyPr>
          <a:lstStyle/>
          <a:p>
            <a:pPr marL="0" indent="0">
              <a:buSzPts val="2400"/>
            </a:pPr>
            <a:r>
              <a:rPr lang="en-US" sz="2200" dirty="0"/>
              <a:t>Kit Alviz, Analyst, Program Planning &amp; Evaluation</a:t>
            </a:r>
          </a:p>
          <a:p>
            <a:pPr marL="0" indent="0">
              <a:buSzPts val="2400"/>
            </a:pPr>
            <a:r>
              <a:rPr lang="en-US" sz="2200" dirty="0"/>
              <a:t>Elizabeth Moon, Director, Workplace Inclusion &amp; Belonging</a:t>
            </a:r>
          </a:p>
          <a:p>
            <a:pPr marL="0" lvl="0" indent="0" algn="ctr" rtl="0">
              <a:lnSpc>
                <a:spcPct val="90000"/>
              </a:lnSpc>
              <a:spcBef>
                <a:spcPts val="1000"/>
              </a:spcBef>
              <a:spcAft>
                <a:spcPts val="0"/>
              </a:spcAft>
              <a:buClr>
                <a:srgbClr val="7F7F7F"/>
              </a:buClr>
              <a:buSzPts val="2400"/>
              <a:buFont typeface="Arial"/>
              <a:buNone/>
            </a:pPr>
            <a:r>
              <a:rPr lang="en-US" sz="2200" dirty="0"/>
              <a:t>David White, Analyst, Office of Civil Rights</a:t>
            </a:r>
            <a:endParaRPr sz="2200" dirty="0"/>
          </a:p>
          <a:p>
            <a:pPr marL="0" lvl="0" indent="0" algn="ctr" rtl="0">
              <a:lnSpc>
                <a:spcPct val="90000"/>
              </a:lnSpc>
              <a:spcBef>
                <a:spcPts val="1000"/>
              </a:spcBef>
              <a:spcAft>
                <a:spcPts val="0"/>
              </a:spcAft>
              <a:buClr>
                <a:srgbClr val="7F7F7F"/>
              </a:buClr>
              <a:buSzPts val="2400"/>
              <a:buFont typeface="Arial"/>
              <a:buNone/>
            </a:pPr>
            <a:r>
              <a:rPr lang="en-US" sz="2200" dirty="0"/>
              <a:t>Aug. 11, 2026 from 10 AM-12 PM</a:t>
            </a:r>
            <a:endParaRPr sz="2200" dirty="0"/>
          </a:p>
          <a:p>
            <a:pPr marL="0" lvl="0" indent="0" algn="ctr" rtl="0">
              <a:lnSpc>
                <a:spcPct val="90000"/>
              </a:lnSpc>
              <a:spcBef>
                <a:spcPts val="1000"/>
              </a:spcBef>
              <a:spcAft>
                <a:spcPts val="0"/>
              </a:spcAft>
              <a:buClr>
                <a:srgbClr val="7F7F7F"/>
              </a:buClr>
              <a:buSzPts val="2400"/>
              <a:buFont typeface="Arial"/>
              <a:buNone/>
            </a:pPr>
            <a:endParaRPr sz="2400" dirty="0">
              <a:solidFill>
                <a:srgbClr val="FF0000"/>
              </a:solidFill>
            </a:endParaRPr>
          </a:p>
          <a:p>
            <a:pPr marL="0" lvl="0" indent="0" algn="ctr" rtl="0">
              <a:lnSpc>
                <a:spcPct val="90000"/>
              </a:lnSpc>
              <a:spcBef>
                <a:spcPts val="1000"/>
              </a:spcBef>
              <a:spcAft>
                <a:spcPts val="0"/>
              </a:spcAft>
              <a:buClr>
                <a:srgbClr val="7F7F7F"/>
              </a:buClr>
              <a:buSzPts val="2600"/>
              <a:buNone/>
            </a:pPr>
            <a:endParaRPr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37671fdb6e7_0_571"/>
          <p:cNvSpPr txBox="1">
            <a:spLocks noGrp="1"/>
          </p:cNvSpPr>
          <p:nvPr>
            <p:ph type="title"/>
          </p:nvPr>
        </p:nvSpPr>
        <p:spPr>
          <a:xfrm>
            <a:off x="1" y="1949302"/>
            <a:ext cx="63642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en-US"/>
              <a:t>Civil Rights Responsibilities </a:t>
            </a:r>
            <a:endParaRPr/>
          </a:p>
        </p:txBody>
      </p:sp>
      <p:pic>
        <p:nvPicPr>
          <p:cNvPr id="557" name="Google Shape;557;g37671fdb6e7_0_571" descr="2023 UCCE Marin Annual Report"/>
          <p:cNvPicPr preferRelativeResize="0"/>
          <p:nvPr/>
        </p:nvPicPr>
        <p:blipFill rotWithShape="1">
          <a:blip r:embed="rId3">
            <a:alphaModFix/>
          </a:blip>
          <a:srcRect/>
          <a:stretch/>
        </p:blipFill>
        <p:spPr>
          <a:xfrm>
            <a:off x="7288301" y="1397069"/>
            <a:ext cx="4061375" cy="265888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558" name="Google Shape;558;g37671fdb6e7_0_571" descr="A group of people standing around a table with potted plants&#10;&#10;"/>
          <p:cNvPicPr preferRelativeResize="0"/>
          <p:nvPr/>
        </p:nvPicPr>
        <p:blipFill rotWithShape="1">
          <a:blip r:embed="rId4">
            <a:alphaModFix/>
          </a:blip>
          <a:srcRect/>
          <a:stretch/>
        </p:blipFill>
        <p:spPr>
          <a:xfrm>
            <a:off x="5745176" y="3812115"/>
            <a:ext cx="2466975" cy="18478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5" name="Google Shape;565;g37671fdb6e7_0_578"/>
          <p:cNvSpPr txBox="1">
            <a:spLocks noGrp="1"/>
          </p:cNvSpPr>
          <p:nvPr>
            <p:ph type="title"/>
          </p:nvPr>
        </p:nvSpPr>
        <p:spPr>
          <a:xfrm>
            <a:off x="2659740" y="628947"/>
            <a:ext cx="5908800" cy="533400"/>
          </a:xfrm>
          <a:prstGeom prst="rect">
            <a:avLst/>
          </a:prstGeom>
          <a:noFill/>
          <a:ln>
            <a:noFill/>
          </a:ln>
        </p:spPr>
        <p:txBody>
          <a:bodyPr spcFirstLastPara="1" wrap="square" lIns="0" tIns="20725" rIns="0" bIns="0" anchor="ctr" anchorCtr="0">
            <a:spAutoFit/>
          </a:bodyPr>
          <a:lstStyle/>
          <a:p>
            <a:pPr marL="15240" lvl="0" indent="0" algn="l" rtl="0">
              <a:lnSpc>
                <a:spcPct val="90000"/>
              </a:lnSpc>
              <a:spcBef>
                <a:spcPts val="0"/>
              </a:spcBef>
              <a:spcAft>
                <a:spcPts val="0"/>
              </a:spcAft>
              <a:buClr>
                <a:schemeClr val="dk1"/>
              </a:buClr>
              <a:buSzPts val="4400"/>
              <a:buFont typeface="Calibri"/>
              <a:buNone/>
            </a:pPr>
            <a:r>
              <a:rPr lang="en-US" dirty="0"/>
              <a:t>Notification Requireme</a:t>
            </a:r>
            <a:r>
              <a:rPr lang="en-US" dirty="0">
                <a:solidFill>
                  <a:schemeClr val="accent5">
                    <a:lumMod val="76000"/>
                  </a:schemeClr>
                </a:solidFill>
              </a:rPr>
              <a:t>nts</a:t>
            </a:r>
          </a:p>
        </p:txBody>
      </p:sp>
      <p:sp>
        <p:nvSpPr>
          <p:cNvPr id="564" name="Google Shape;564;g37671fdb6e7_0_578"/>
          <p:cNvSpPr txBox="1"/>
          <p:nvPr/>
        </p:nvSpPr>
        <p:spPr>
          <a:xfrm>
            <a:off x="1392269" y="1444172"/>
            <a:ext cx="7176271" cy="4620595"/>
          </a:xfrm>
          <a:prstGeom prst="rect">
            <a:avLst/>
          </a:prstGeom>
          <a:noFill/>
          <a:ln>
            <a:noFill/>
          </a:ln>
        </p:spPr>
        <p:txBody>
          <a:bodyPr spcFirstLastPara="1" wrap="square" lIns="0" tIns="63725" rIns="0" bIns="0" anchor="t" anchorCtr="0">
            <a:spAutoFit/>
          </a:bodyPr>
          <a:lstStyle/>
          <a:p>
            <a:pPr marL="241300" marR="5715" indent="-226695">
              <a:lnSpc>
                <a:spcPct val="108701"/>
              </a:lnSpc>
              <a:buClr>
                <a:schemeClr val="dk1"/>
              </a:buClr>
              <a:buSzPts val="2781"/>
              <a:buFont typeface="Arial"/>
              <a:buChar char="•"/>
            </a:pPr>
            <a:r>
              <a:rPr lang="en-US" sz="2400" dirty="0">
                <a:solidFill>
                  <a:schemeClr val="dk1"/>
                </a:solidFill>
                <a:latin typeface="Calibri"/>
                <a:ea typeface="Calibri"/>
                <a:cs typeface="Calibri"/>
                <a:sym typeface="Calibri"/>
              </a:rPr>
              <a:t>Recipients will post the nondiscrimination </a:t>
            </a:r>
            <a:r>
              <a:rPr lang="en-US" sz="2400" dirty="0">
                <a:solidFill>
                  <a:schemeClr val="tx1"/>
                </a:solidFill>
                <a:latin typeface="Calibri"/>
                <a:ea typeface="Calibri"/>
                <a:cs typeface="Calibri"/>
                <a:sym typeface="Calibri"/>
              </a:rPr>
              <a:t>statement in its entirety, containing those protected bases mandated in applicable federal and state law for federally assisted programs (i.e. race, color, national origin, sex, gender, gender identity, disability, age,</a:t>
            </a:r>
            <a:r>
              <a:rPr lang="en-US" sz="2400" dirty="0">
                <a:solidFill>
                  <a:schemeClr val="dk1"/>
                </a:solidFill>
                <a:latin typeface="Calibri"/>
                <a:ea typeface="Calibri"/>
                <a:cs typeface="Calibri"/>
                <a:sym typeface="Calibri"/>
              </a:rPr>
              <a:t> reprisal or retaliation for prior civil rights activity, etc.)</a:t>
            </a:r>
            <a:br>
              <a:rPr lang="en-US" sz="2400" dirty="0">
                <a:solidFill>
                  <a:schemeClr val="dk1"/>
                </a:solidFill>
                <a:latin typeface="Calibri"/>
                <a:ea typeface="Calibri"/>
                <a:cs typeface="Calibri"/>
                <a:sym typeface="Calibri"/>
              </a:rPr>
            </a:br>
            <a:endParaRPr lang="en-US" sz="2400" b="0" i="0" u="none" strike="noStrike" cap="none" dirty="0">
              <a:solidFill>
                <a:schemeClr val="dk1"/>
              </a:solidFill>
              <a:latin typeface="Calibri"/>
              <a:ea typeface="Calibri"/>
              <a:cs typeface="Calibri"/>
            </a:endParaRPr>
          </a:p>
          <a:p>
            <a:pPr marL="241300" marR="57150" indent="-226695">
              <a:lnSpc>
                <a:spcPct val="108701"/>
              </a:lnSpc>
              <a:spcBef>
                <a:spcPts val="955"/>
              </a:spcBef>
              <a:buClr>
                <a:schemeClr val="dk1"/>
              </a:buClr>
              <a:buSzPts val="2781"/>
              <a:buFont typeface="Arial"/>
              <a:buChar char="•"/>
            </a:pPr>
            <a:r>
              <a:rPr lang="en-US" sz="2400" dirty="0">
                <a:solidFill>
                  <a:schemeClr val="tx1"/>
                </a:solidFill>
                <a:latin typeface="Calibri"/>
                <a:ea typeface="Calibri"/>
                <a:cs typeface="Calibri"/>
                <a:sym typeface="Calibri"/>
              </a:rPr>
              <a:t>The nondiscrimination statement must be included on all print and non-print materials (including but not limited to, audio, video, website, brochures, newsletters, etc.).</a:t>
            </a:r>
            <a:endParaRPr sz="2400" b="0" i="0" u="none" strike="noStrike" cap="none" dirty="0">
              <a:solidFill>
                <a:schemeClr val="tx1"/>
              </a:solidFill>
              <a:latin typeface="Calibri"/>
              <a:ea typeface="Calibri"/>
              <a:cs typeface="Calibri"/>
            </a:endParaRPr>
          </a:p>
        </p:txBody>
      </p:sp>
      <p:pic>
        <p:nvPicPr>
          <p:cNvPr id="5" name="Picture 4" descr="A close up of a bug">
            <a:extLst>
              <a:ext uri="{FF2B5EF4-FFF2-40B4-BE49-F238E27FC236}">
                <a16:creationId xmlns:a16="http://schemas.microsoft.com/office/drawing/2014/main" id="{12FE9353-E6F8-77A8-5584-248A129498E2}"/>
              </a:ext>
            </a:extLst>
          </p:cNvPr>
          <p:cNvPicPr>
            <a:picLocks noChangeAspect="1"/>
          </p:cNvPicPr>
          <p:nvPr/>
        </p:nvPicPr>
        <p:blipFill>
          <a:blip r:embed="rId3"/>
          <a:stretch>
            <a:fillRect/>
          </a:stretch>
        </p:blipFill>
        <p:spPr>
          <a:xfrm>
            <a:off x="8682716" y="3795714"/>
            <a:ext cx="3273881" cy="20388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2" name="Google Shape;572;g37671fdb6e7_0_584"/>
          <p:cNvSpPr txBox="1">
            <a:spLocks noGrp="1"/>
          </p:cNvSpPr>
          <p:nvPr>
            <p:ph type="title"/>
          </p:nvPr>
        </p:nvSpPr>
        <p:spPr>
          <a:xfrm>
            <a:off x="2057396" y="487433"/>
            <a:ext cx="7556700" cy="533400"/>
          </a:xfrm>
          <a:prstGeom prst="rect">
            <a:avLst/>
          </a:prstGeom>
          <a:noFill/>
          <a:ln>
            <a:noFill/>
          </a:ln>
        </p:spPr>
        <p:txBody>
          <a:bodyPr spcFirstLastPara="1" wrap="square" lIns="0" tIns="20725" rIns="0" bIns="0" anchor="ctr" anchorCtr="0">
            <a:spAutoFit/>
          </a:bodyPr>
          <a:lstStyle/>
          <a:p>
            <a:pPr marL="15355" lvl="0" indent="0" algn="l" rtl="0">
              <a:lnSpc>
                <a:spcPct val="90000"/>
              </a:lnSpc>
              <a:spcBef>
                <a:spcPts val="0"/>
              </a:spcBef>
              <a:spcAft>
                <a:spcPts val="0"/>
              </a:spcAft>
              <a:buClr>
                <a:schemeClr val="dk1"/>
              </a:buClr>
              <a:buSzPts val="4400"/>
              <a:buFont typeface="Calibri"/>
              <a:buNone/>
            </a:pPr>
            <a:r>
              <a:rPr lang="en-US" dirty="0"/>
              <a:t>Notification Requirements </a:t>
            </a:r>
            <a:r>
              <a:rPr lang="en-US" sz="3000" dirty="0"/>
              <a:t>(Cont.)</a:t>
            </a:r>
            <a:endParaRPr dirty="0"/>
          </a:p>
        </p:txBody>
      </p:sp>
      <p:sp>
        <p:nvSpPr>
          <p:cNvPr id="571" name="Google Shape;571;g37671fdb6e7_0_584"/>
          <p:cNvSpPr txBox="1"/>
          <p:nvPr/>
        </p:nvSpPr>
        <p:spPr>
          <a:xfrm>
            <a:off x="1205163" y="1227668"/>
            <a:ext cx="7556700" cy="4998070"/>
          </a:xfrm>
          <a:prstGeom prst="rect">
            <a:avLst/>
          </a:prstGeom>
          <a:noFill/>
          <a:ln>
            <a:noFill/>
          </a:ln>
        </p:spPr>
        <p:txBody>
          <a:bodyPr spcFirstLastPara="1" wrap="square" lIns="0" tIns="63725" rIns="0" bIns="0" anchor="t" anchorCtr="0">
            <a:spAutoFit/>
          </a:bodyPr>
          <a:lstStyle/>
          <a:p>
            <a:pPr marL="241300" marR="5715" indent="-226695">
              <a:lnSpc>
                <a:spcPct val="108701"/>
              </a:lnSpc>
              <a:buClr>
                <a:schemeClr val="dk1"/>
              </a:buClr>
              <a:buSzPts val="2781"/>
              <a:buFont typeface="Arial"/>
              <a:buChar char="•"/>
            </a:pPr>
            <a:r>
              <a:rPr lang="en-US" sz="2750" dirty="0">
                <a:solidFill>
                  <a:schemeClr val="tx1"/>
                </a:solidFill>
                <a:latin typeface="Calibri"/>
                <a:ea typeface="Calibri"/>
                <a:cs typeface="Calibri"/>
                <a:sym typeface="Calibri"/>
              </a:rPr>
              <a:t>If the number of words in the printed material is</a:t>
            </a:r>
            <a:r>
              <a:rPr lang="en-US" sz="2750" b="1" dirty="0">
                <a:solidFill>
                  <a:schemeClr val="tx1"/>
                </a:solidFill>
                <a:latin typeface="Calibri"/>
                <a:ea typeface="Calibri"/>
                <a:cs typeface="Calibri"/>
                <a:sym typeface="Calibri"/>
              </a:rPr>
              <a:t> </a:t>
            </a:r>
            <a:r>
              <a:rPr lang="en-US" sz="2750" dirty="0">
                <a:solidFill>
                  <a:schemeClr val="tx1"/>
                </a:solidFill>
                <a:latin typeface="Calibri"/>
                <a:ea typeface="Calibri"/>
                <a:cs typeface="Calibri"/>
                <a:sym typeface="Calibri"/>
              </a:rPr>
              <a:t>so large that there is not room for the full statement, the material will, at a minimum, include the following statement in the  same size font: "UC ANR is an equal opportunity provider."</a:t>
            </a:r>
            <a:br>
              <a:rPr lang="en-US" sz="2750" dirty="0">
                <a:solidFill>
                  <a:schemeClr val="tx1"/>
                </a:solidFill>
                <a:latin typeface="Calibri"/>
                <a:ea typeface="Calibri"/>
                <a:cs typeface="Calibri"/>
              </a:rPr>
            </a:br>
            <a:endParaRPr lang="en-US" sz="1200" i="0" u="none" strike="noStrike" cap="none" dirty="0">
              <a:solidFill>
                <a:schemeClr val="tx1"/>
              </a:solidFill>
              <a:latin typeface="Calibri"/>
              <a:ea typeface="Calibri"/>
              <a:cs typeface="Calibri"/>
            </a:endParaRPr>
          </a:p>
          <a:p>
            <a:pPr marL="241300" marR="274320" indent="-226695">
              <a:lnSpc>
                <a:spcPct val="90600"/>
              </a:lnSpc>
              <a:spcBef>
                <a:spcPts val="919"/>
              </a:spcBef>
              <a:buClr>
                <a:schemeClr val="dk1"/>
              </a:buClr>
              <a:buSzPts val="2781"/>
              <a:buFont typeface="Arial"/>
              <a:buChar char="•"/>
            </a:pPr>
            <a:r>
              <a:rPr lang="en-US" sz="2750" dirty="0">
                <a:solidFill>
                  <a:schemeClr val="tx1"/>
                </a:solidFill>
                <a:latin typeface="Calibri"/>
                <a:ea typeface="Calibri"/>
                <a:cs typeface="Calibri"/>
                <a:sym typeface="Calibri"/>
              </a:rPr>
              <a:t>Recipients are required to notify individuals with  disabilities and LEP individuals of their right to free, reasonable accommodations including language assistance. Recipients are required to provide free, reasonable accommodations and language assistance upon request.</a:t>
            </a:r>
            <a:endParaRPr lang="en-US" sz="2750" b="0" i="0" u="none" strike="noStrike" cap="none" dirty="0">
              <a:solidFill>
                <a:schemeClr val="tx1"/>
              </a:solidFill>
              <a:latin typeface="Calibri"/>
              <a:ea typeface="Calibri"/>
              <a:cs typeface="Calibri"/>
            </a:endParaRPr>
          </a:p>
        </p:txBody>
      </p:sp>
      <p:pic>
        <p:nvPicPr>
          <p:cNvPr id="2" name="Picture 1" descr="A snow covered fence along a road">
            <a:extLst>
              <a:ext uri="{FF2B5EF4-FFF2-40B4-BE49-F238E27FC236}">
                <a16:creationId xmlns:a16="http://schemas.microsoft.com/office/drawing/2014/main" id="{04EBE7A8-0D95-19A8-5252-2DFA284A6F62}"/>
              </a:ext>
            </a:extLst>
          </p:cNvPr>
          <p:cNvPicPr>
            <a:picLocks noChangeAspect="1"/>
          </p:cNvPicPr>
          <p:nvPr/>
        </p:nvPicPr>
        <p:blipFill>
          <a:blip r:embed="rId3"/>
          <a:stretch>
            <a:fillRect/>
          </a:stretch>
        </p:blipFill>
        <p:spPr>
          <a:xfrm>
            <a:off x="9043297" y="1319892"/>
            <a:ext cx="2912846" cy="251187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577"/>
        <p:cNvGrpSpPr/>
        <p:nvPr/>
      </p:nvGrpSpPr>
      <p:grpSpPr>
        <a:xfrm>
          <a:off x="0" y="0"/>
          <a:ext cx="0" cy="0"/>
          <a:chOff x="0" y="0"/>
          <a:chExt cx="0" cy="0"/>
        </a:xfrm>
      </p:grpSpPr>
      <p:sp>
        <p:nvSpPr>
          <p:cNvPr id="579" name="Google Shape;579;g37671fdb6e7_0_597"/>
          <p:cNvSpPr txBox="1">
            <a:spLocks noGrp="1"/>
          </p:cNvSpPr>
          <p:nvPr>
            <p:ph type="title"/>
          </p:nvPr>
        </p:nvSpPr>
        <p:spPr>
          <a:xfrm>
            <a:off x="3498488" y="135683"/>
            <a:ext cx="6578400" cy="533400"/>
          </a:xfrm>
          <a:prstGeom prst="rect">
            <a:avLst/>
          </a:prstGeom>
          <a:noFill/>
          <a:ln>
            <a:noFill/>
          </a:ln>
        </p:spPr>
        <p:txBody>
          <a:bodyPr spcFirstLastPara="1" wrap="square" lIns="0" tIns="20725" rIns="0" bIns="0" anchor="ctr" anchorCtr="0">
            <a:spAutoFit/>
          </a:bodyPr>
          <a:lstStyle/>
          <a:p>
            <a:pPr marL="15355" lvl="0" indent="0" algn="l" rtl="0">
              <a:lnSpc>
                <a:spcPct val="90000"/>
              </a:lnSpc>
              <a:spcBef>
                <a:spcPts val="0"/>
              </a:spcBef>
              <a:spcAft>
                <a:spcPts val="0"/>
              </a:spcAft>
              <a:buClr>
                <a:schemeClr val="dk1"/>
              </a:buClr>
              <a:buSzPts val="4400"/>
              <a:buFont typeface="Calibri"/>
              <a:buNone/>
            </a:pPr>
            <a:r>
              <a:rPr lang="en-US"/>
              <a:t>“</a:t>
            </a:r>
            <a:r>
              <a:rPr lang="en-US" sz="3400"/>
              <a:t>…And Justice for All” Posters</a:t>
            </a:r>
            <a:endParaRPr sz="3400"/>
          </a:p>
        </p:txBody>
      </p:sp>
      <p:pic>
        <p:nvPicPr>
          <p:cNvPr id="580" name="Google Shape;580;g37671fdb6e7_0_597" descr="Green And Justice for All poster"/>
          <p:cNvPicPr preferRelativeResize="0"/>
          <p:nvPr/>
        </p:nvPicPr>
        <p:blipFill rotWithShape="1">
          <a:blip r:embed="rId3">
            <a:alphaModFix/>
          </a:blip>
          <a:srcRect/>
          <a:stretch/>
        </p:blipFill>
        <p:spPr>
          <a:xfrm>
            <a:off x="168635" y="135685"/>
            <a:ext cx="2917750" cy="4525524"/>
          </a:xfrm>
          <a:prstGeom prst="rect">
            <a:avLst/>
          </a:prstGeom>
          <a:noFill/>
          <a:ln>
            <a:noFill/>
          </a:ln>
        </p:spPr>
      </p:pic>
      <p:pic>
        <p:nvPicPr>
          <p:cNvPr id="581" name="Google Shape;581;g37671fdb6e7_0_597" descr="Orange And Justice for All poster"/>
          <p:cNvPicPr preferRelativeResize="0"/>
          <p:nvPr/>
        </p:nvPicPr>
        <p:blipFill>
          <a:blip r:embed="rId4">
            <a:alphaModFix/>
          </a:blip>
          <a:stretch>
            <a:fillRect/>
          </a:stretch>
        </p:blipFill>
        <p:spPr>
          <a:xfrm>
            <a:off x="696512" y="2120027"/>
            <a:ext cx="3006246" cy="4525525"/>
          </a:xfrm>
          <a:prstGeom prst="rect">
            <a:avLst/>
          </a:prstGeom>
          <a:noFill/>
          <a:ln>
            <a:noFill/>
          </a:ln>
        </p:spPr>
      </p:pic>
      <p:sp>
        <p:nvSpPr>
          <p:cNvPr id="578" name="Google Shape;578;g37671fdb6e7_0_597"/>
          <p:cNvSpPr txBox="1"/>
          <p:nvPr/>
        </p:nvSpPr>
        <p:spPr>
          <a:xfrm>
            <a:off x="3788975" y="852725"/>
            <a:ext cx="8124600" cy="6050601"/>
          </a:xfrm>
          <a:prstGeom prst="rect">
            <a:avLst/>
          </a:prstGeom>
          <a:noFill/>
          <a:ln>
            <a:noFill/>
          </a:ln>
        </p:spPr>
        <p:txBody>
          <a:bodyPr spcFirstLastPara="1" wrap="square" lIns="0" tIns="63725" rIns="0" bIns="0" anchor="t" anchorCtr="0">
            <a:spAutoFit/>
          </a:bodyPr>
          <a:lstStyle/>
          <a:p>
            <a:pPr marL="241849" marR="295595" lvl="0" indent="-220911" algn="l" rtl="0">
              <a:lnSpc>
                <a:spcPct val="100000"/>
              </a:lnSpc>
              <a:spcBef>
                <a:spcPts val="0"/>
              </a:spcBef>
              <a:spcAft>
                <a:spcPts val="0"/>
              </a:spcAft>
              <a:buClr>
                <a:schemeClr val="dk1"/>
              </a:buClr>
              <a:buSzPts val="2300"/>
              <a:buFont typeface="Arial"/>
              <a:buChar char="•"/>
            </a:pPr>
            <a:r>
              <a:rPr lang="en-US" sz="2300" b="0" i="0" u="none" strike="noStrike" cap="none" dirty="0">
                <a:solidFill>
                  <a:schemeClr val="dk1"/>
                </a:solidFill>
                <a:latin typeface="Calibri"/>
                <a:ea typeface="Calibri"/>
                <a:cs typeface="Calibri"/>
                <a:sym typeface="Calibri"/>
              </a:rPr>
              <a:t>Posters, one green, one orange, must be “prominently displayed in all offices where there is a USDA presence and where it may be read by customers.” Including 4-H summer camps.</a:t>
            </a:r>
            <a:endParaRPr sz="2300" b="0" i="0" u="none" strike="noStrike" cap="none" dirty="0">
              <a:solidFill>
                <a:schemeClr val="dk1"/>
              </a:solidFill>
              <a:latin typeface="Calibri"/>
              <a:ea typeface="Calibri"/>
              <a:cs typeface="Calibri"/>
              <a:sym typeface="Calibri"/>
            </a:endParaRPr>
          </a:p>
          <a:p>
            <a:pPr marL="241849" marR="6141" lvl="0" indent="-220911" algn="just" rtl="0">
              <a:lnSpc>
                <a:spcPct val="90200"/>
              </a:lnSpc>
              <a:spcBef>
                <a:spcPts val="949"/>
              </a:spcBef>
              <a:spcAft>
                <a:spcPts val="0"/>
              </a:spcAft>
              <a:buClr>
                <a:schemeClr val="dk1"/>
              </a:buClr>
              <a:buSzPts val="2300"/>
              <a:buFont typeface="Arial"/>
              <a:buChar char="•"/>
            </a:pPr>
            <a:r>
              <a:rPr lang="en-US" sz="2300" dirty="0">
                <a:solidFill>
                  <a:schemeClr val="dk1"/>
                </a:solidFill>
                <a:latin typeface="Calibri"/>
                <a:ea typeface="Calibri"/>
                <a:cs typeface="Calibri"/>
                <a:sym typeface="Calibri"/>
              </a:rPr>
              <a:t>P</a:t>
            </a:r>
            <a:r>
              <a:rPr lang="en-US" sz="2300" b="0" i="0" u="none" strike="noStrike" cap="none" dirty="0">
                <a:solidFill>
                  <a:schemeClr val="dk1"/>
                </a:solidFill>
                <a:latin typeface="Calibri"/>
                <a:ea typeface="Calibri"/>
                <a:cs typeface="Calibri"/>
                <a:sym typeface="Calibri"/>
              </a:rPr>
              <a:t>oster</a:t>
            </a:r>
            <a:r>
              <a:rPr lang="en-US" sz="2300" dirty="0">
                <a:solidFill>
                  <a:schemeClr val="dk1"/>
                </a:solidFill>
                <a:latin typeface="Calibri"/>
                <a:ea typeface="Calibri"/>
                <a:cs typeface="Calibri"/>
                <a:sym typeface="Calibri"/>
              </a:rPr>
              <a:t> information</a:t>
            </a:r>
            <a:r>
              <a:rPr lang="en-US" sz="2300" b="0" i="0" u="none" strike="noStrike" cap="none" dirty="0">
                <a:solidFill>
                  <a:schemeClr val="dk1"/>
                </a:solidFill>
                <a:latin typeface="Calibri"/>
                <a:ea typeface="Calibri"/>
                <a:cs typeface="Calibri"/>
                <a:sym typeface="Calibri"/>
              </a:rPr>
              <a:t> includes not only the Nondiscrimination Statement but also an ADA Statement informing those who are in need, how they can request an accommodation or language assistance if they are not English proficient. The orange poster also contains Title IX information.</a:t>
            </a:r>
            <a:endParaRPr sz="2300" dirty="0"/>
          </a:p>
          <a:p>
            <a:pPr marL="241849" marR="331679" lvl="0" indent="-214561" algn="just" rtl="0">
              <a:lnSpc>
                <a:spcPct val="100000"/>
              </a:lnSpc>
              <a:spcBef>
                <a:spcPts val="1046"/>
              </a:spcBef>
              <a:spcAft>
                <a:spcPts val="0"/>
              </a:spcAft>
              <a:buClr>
                <a:schemeClr val="dk1"/>
              </a:buClr>
              <a:buSzPts val="2200"/>
              <a:buFont typeface="Arial"/>
              <a:buChar char="•"/>
            </a:pPr>
            <a:r>
              <a:rPr lang="en-US" sz="2300" b="0" i="0" u="none" strike="noStrike" cap="none" dirty="0">
                <a:solidFill>
                  <a:schemeClr val="dk1"/>
                </a:solidFill>
                <a:latin typeface="Calibri"/>
                <a:ea typeface="Calibri"/>
                <a:cs typeface="Calibri"/>
                <a:sym typeface="Calibri"/>
              </a:rPr>
              <a:t>Posters </a:t>
            </a:r>
            <a:r>
              <a:rPr lang="en-US" sz="2300" dirty="0">
                <a:solidFill>
                  <a:schemeClr val="dk1"/>
                </a:solidFill>
                <a:latin typeface="Calibri"/>
                <a:ea typeface="Calibri"/>
                <a:cs typeface="Calibri"/>
                <a:sym typeface="Calibri"/>
              </a:rPr>
              <a:t>may be printed from the </a:t>
            </a:r>
            <a:r>
              <a:rPr lang="en-US" sz="2300" dirty="0">
                <a:solidFill>
                  <a:schemeClr val="dk1"/>
                </a:solidFill>
                <a:latin typeface="Calibri"/>
                <a:ea typeface="Calibri"/>
                <a:cs typeface="Calibri"/>
                <a:sym typeface="Calibri"/>
                <a:hlinkClick r:id="rId5"/>
              </a:rPr>
              <a:t>USDA/NIFA website</a:t>
            </a:r>
            <a:endParaRPr lang="en-US" sz="2300" dirty="0">
              <a:solidFill>
                <a:schemeClr val="dk1"/>
              </a:solidFill>
              <a:latin typeface="Calibri"/>
              <a:ea typeface="Calibri"/>
              <a:cs typeface="Calibri"/>
              <a:sym typeface="Calibri"/>
            </a:endParaRPr>
          </a:p>
          <a:p>
            <a:pPr marL="241849" marR="331679" lvl="0" indent="-214561" algn="just" rtl="0">
              <a:lnSpc>
                <a:spcPct val="100000"/>
              </a:lnSpc>
              <a:spcBef>
                <a:spcPts val="1046"/>
              </a:spcBef>
              <a:spcAft>
                <a:spcPts val="0"/>
              </a:spcAft>
              <a:buClr>
                <a:schemeClr val="dk1"/>
              </a:buClr>
              <a:buSzPts val="2200"/>
              <a:buFont typeface="Arial"/>
              <a:buChar char="•"/>
            </a:pPr>
            <a:r>
              <a:rPr lang="en-US" sz="2300" b="0" i="0" u="none" strike="noStrike" cap="none" dirty="0">
                <a:solidFill>
                  <a:schemeClr val="dk1"/>
                </a:solidFill>
                <a:latin typeface="Calibri"/>
                <a:ea typeface="Calibri"/>
                <a:cs typeface="Calibri"/>
                <a:sym typeface="Calibri"/>
              </a:rPr>
              <a:t>Virtual events can display the nondiscrimination statement, which is the same information on the green posters, in a different format.</a:t>
            </a:r>
          </a:p>
          <a:p>
            <a:pPr marL="241849" marR="331679" lvl="0" indent="-214561" algn="just">
              <a:spcBef>
                <a:spcPts val="1046"/>
              </a:spcBef>
              <a:buClr>
                <a:schemeClr val="dk1"/>
              </a:buClr>
              <a:buSzPts val="2200"/>
              <a:buFont typeface="Arial"/>
              <a:buChar char="•"/>
            </a:pPr>
            <a:r>
              <a:rPr lang="en-US" sz="2300" dirty="0">
                <a:solidFill>
                  <a:schemeClr val="dk1"/>
                </a:solidFill>
                <a:latin typeface="Calibri"/>
                <a:ea typeface="Calibri"/>
                <a:cs typeface="Calibri"/>
                <a:sym typeface="Calibri"/>
              </a:rPr>
              <a:t>Guidance on Equal Opportunity Public Notification Policy (10/17/19) is posted on USDA guidelines </a:t>
            </a:r>
            <a:r>
              <a:rPr lang="en-US" sz="2300" dirty="0">
                <a:solidFill>
                  <a:schemeClr val="dk1"/>
                </a:solidFill>
                <a:latin typeface="Calibri"/>
                <a:ea typeface="Calibri"/>
                <a:cs typeface="Calibri"/>
                <a:sym typeface="Calibri"/>
                <a:hlinkClick r:id="rId6" tooltip="https://www.usda.gov/about-usda/general-information/staff-offices/office-assistant-secretary-civil-rights/policy/directives-and-regulations"/>
              </a:rPr>
              <a:t>Directives and Regulations | USDA</a:t>
            </a:r>
            <a:r>
              <a:rPr lang="en-US" sz="2300" dirty="0">
                <a:solidFill>
                  <a:schemeClr val="dk1"/>
                </a:solidFill>
                <a:latin typeface="Calibri"/>
                <a:ea typeface="Calibri"/>
                <a:cs typeface="Calibri"/>
                <a:sym typeface="Calibri"/>
              </a:rPr>
              <a:t>. </a:t>
            </a:r>
            <a:endParaRPr sz="23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g2f23a04819e_0_44"/>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Your Responsibilities for ARE</a:t>
            </a:r>
            <a:endParaRPr/>
          </a:p>
        </p:txBody>
      </p:sp>
      <p:sp>
        <p:nvSpPr>
          <p:cNvPr id="588" name="Google Shape;588;g2f23a04819e_0_44"/>
          <p:cNvSpPr txBox="1">
            <a:spLocks noGrp="1"/>
          </p:cNvSpPr>
          <p:nvPr>
            <p:ph type="body" idx="1"/>
          </p:nvPr>
        </p:nvSpPr>
        <p:spPr>
          <a:xfrm>
            <a:off x="92725" y="1770425"/>
            <a:ext cx="11409600" cy="52365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sz="2400" dirty="0"/>
              <a:t>Conduct all reasonable efforts (ARE)                   to  </a:t>
            </a:r>
            <a:r>
              <a:rPr lang="en-US" sz="2400" b="1" u="sng" dirty="0"/>
              <a:t>invite</a:t>
            </a:r>
            <a:r>
              <a:rPr lang="en-US" sz="2400" b="1" dirty="0"/>
              <a:t> </a:t>
            </a:r>
            <a:r>
              <a:rPr lang="en-US" sz="2400" dirty="0"/>
              <a:t>to your programs/projects individuals who are representative of the cultures and ethnicities, genders and ages of your county/area</a:t>
            </a:r>
            <a:br>
              <a:rPr lang="en-US" sz="2400" dirty="0"/>
            </a:br>
            <a:endParaRPr sz="1200" dirty="0"/>
          </a:p>
          <a:p>
            <a:pPr marL="228600" lvl="0" indent="-228600" algn="l" rtl="0">
              <a:lnSpc>
                <a:spcPct val="90000"/>
              </a:lnSpc>
              <a:spcBef>
                <a:spcPts val="1000"/>
              </a:spcBef>
              <a:spcAft>
                <a:spcPts val="0"/>
              </a:spcAft>
              <a:buSzPts val="2400"/>
              <a:buChar char="•"/>
            </a:pPr>
            <a:r>
              <a:rPr lang="en-US" sz="2400" dirty="0"/>
              <a:t>Utilize at least three of six methods:</a:t>
            </a:r>
            <a:endParaRPr sz="2400" dirty="0"/>
          </a:p>
          <a:p>
            <a:pPr marL="971550" lvl="0" indent="-381000" algn="l" rtl="0">
              <a:lnSpc>
                <a:spcPct val="100000"/>
              </a:lnSpc>
              <a:spcBef>
                <a:spcPts val="0"/>
              </a:spcBef>
              <a:spcAft>
                <a:spcPts val="0"/>
              </a:spcAft>
              <a:buSzPts val="2400"/>
              <a:buAutoNum type="arabicParenR"/>
            </a:pPr>
            <a:r>
              <a:rPr lang="en-US" sz="2400" dirty="0"/>
              <a:t>  </a:t>
            </a:r>
            <a:r>
              <a:rPr lang="en-US" sz="2400" dirty="0" err="1"/>
              <a:t>ersonal</a:t>
            </a:r>
            <a:r>
              <a:rPr lang="en-US" sz="2400" dirty="0"/>
              <a:t> invitations </a:t>
            </a:r>
            <a:r>
              <a:rPr lang="en-US" sz="2200" dirty="0"/>
              <a:t>(phone, zoom, face to face, live)</a:t>
            </a:r>
            <a:endParaRPr sz="2200" dirty="0"/>
          </a:p>
          <a:p>
            <a:pPr marL="971550" lvl="0" indent="-381000" algn="l" rtl="0">
              <a:lnSpc>
                <a:spcPct val="100000"/>
              </a:lnSpc>
              <a:spcBef>
                <a:spcPts val="0"/>
              </a:spcBef>
              <a:spcAft>
                <a:spcPts val="0"/>
              </a:spcAft>
              <a:buSzPts val="2400"/>
              <a:buAutoNum type="arabicParenR"/>
            </a:pPr>
            <a:r>
              <a:rPr lang="en-US" sz="2400" dirty="0"/>
              <a:t>Personal letters/emails</a:t>
            </a:r>
            <a:br>
              <a:rPr lang="en-US" sz="2400" dirty="0"/>
            </a:br>
            <a:endParaRPr sz="1400" dirty="0"/>
          </a:p>
          <a:p>
            <a:pPr marL="971550" lvl="0" indent="-381000" algn="l" rtl="0">
              <a:lnSpc>
                <a:spcPct val="115000"/>
              </a:lnSpc>
              <a:spcBef>
                <a:spcPts val="0"/>
              </a:spcBef>
              <a:spcAft>
                <a:spcPts val="0"/>
              </a:spcAft>
              <a:buSzPts val="2400"/>
              <a:buAutoNum type="arabicParenR"/>
            </a:pPr>
            <a:r>
              <a:rPr lang="en-US" sz="2400" dirty="0"/>
              <a:t>Promotional material  (newsletters, flyers, mass mailings)</a:t>
            </a:r>
            <a:endParaRPr sz="2400" dirty="0"/>
          </a:p>
          <a:p>
            <a:pPr marL="971550" lvl="0" indent="-381000" algn="l" rtl="0">
              <a:lnSpc>
                <a:spcPct val="115000"/>
              </a:lnSpc>
              <a:spcBef>
                <a:spcPts val="0"/>
              </a:spcBef>
              <a:spcAft>
                <a:spcPts val="0"/>
              </a:spcAft>
              <a:buSzPts val="2400"/>
              <a:buAutoNum type="arabicParenR"/>
            </a:pPr>
            <a:r>
              <a:rPr lang="en-US" sz="2400" dirty="0"/>
              <a:t>Mass media    (radio or TV announcements, social media)</a:t>
            </a:r>
            <a:endParaRPr sz="2400" dirty="0"/>
          </a:p>
          <a:p>
            <a:pPr marL="971550" lvl="0" indent="-381000" algn="l" rtl="0">
              <a:lnSpc>
                <a:spcPct val="100000"/>
              </a:lnSpc>
              <a:spcBef>
                <a:spcPts val="0"/>
              </a:spcBef>
              <a:spcAft>
                <a:spcPts val="0"/>
              </a:spcAft>
              <a:buSzPts val="2400"/>
              <a:buAutoNum type="arabicParenR"/>
            </a:pPr>
            <a:r>
              <a:rPr lang="en-US" sz="2400" dirty="0" err="1"/>
              <a:t>ORg</a:t>
            </a:r>
            <a:endParaRPr sz="2400" dirty="0"/>
          </a:p>
          <a:p>
            <a:pPr marL="971550" lvl="0" indent="-381000" algn="l" rtl="0">
              <a:lnSpc>
                <a:spcPct val="100000"/>
              </a:lnSpc>
              <a:spcBef>
                <a:spcPts val="0"/>
              </a:spcBef>
              <a:spcAft>
                <a:spcPts val="0"/>
              </a:spcAft>
              <a:buSzPts val="2400"/>
              <a:buAutoNum type="arabicParenR"/>
            </a:pPr>
            <a:r>
              <a:rPr lang="en-US" sz="2400" dirty="0"/>
              <a:t>Other</a:t>
            </a:r>
            <a:endParaRPr sz="2400" dirty="0"/>
          </a:p>
          <a:p>
            <a:pPr marL="0" lvl="0" indent="0" algn="l" rtl="0">
              <a:lnSpc>
                <a:spcPct val="100000"/>
              </a:lnSpc>
              <a:spcBef>
                <a:spcPts val="0"/>
              </a:spcBef>
              <a:spcAft>
                <a:spcPts val="0"/>
              </a:spcAft>
              <a:buNone/>
            </a:pPr>
            <a:endParaRPr sz="1600" dirty="0"/>
          </a:p>
          <a:p>
            <a:pPr marL="0" lvl="0" indent="0" algn="l" rtl="0">
              <a:lnSpc>
                <a:spcPct val="100000"/>
              </a:lnSpc>
              <a:spcBef>
                <a:spcPts val="0"/>
              </a:spcBef>
              <a:spcAft>
                <a:spcPts val="0"/>
              </a:spcAft>
              <a:buNone/>
            </a:pPr>
            <a:r>
              <a:rPr lang="en-US" sz="2400" dirty="0"/>
              <a:t>If not meeting participation goals, you may want to implement different methods or additional methods. </a:t>
            </a:r>
            <a:endParaRPr sz="2400" dirty="0"/>
          </a:p>
        </p:txBody>
      </p:sp>
      <p:sp>
        <p:nvSpPr>
          <p:cNvPr id="589" name="Google Shape;589;g2f23a04819e_0_44"/>
          <p:cNvSpPr txBox="1"/>
          <p:nvPr/>
        </p:nvSpPr>
        <p:spPr>
          <a:xfrm>
            <a:off x="195100" y="1556950"/>
            <a:ext cx="7133100" cy="568500"/>
          </a:xfrm>
          <a:prstGeom prst="rect">
            <a:avLst/>
          </a:prstGeom>
          <a:solidFill>
            <a:schemeClr val="accent6"/>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US" sz="3000" b="1">
                <a:solidFill>
                  <a:srgbClr val="4D4D00"/>
                </a:solidFill>
              </a:rPr>
              <a:t> </a:t>
            </a:r>
            <a:r>
              <a:rPr lang="en-US" sz="3000" b="1" i="0" u="none" strike="noStrike" cap="none">
                <a:solidFill>
                  <a:srgbClr val="4D4D00"/>
                </a:solidFill>
                <a:latin typeface="Arial"/>
                <a:ea typeface="Arial"/>
                <a:cs typeface="Arial"/>
                <a:sym typeface="Arial"/>
              </a:rPr>
              <a:t>Conduct all reasonable efforts (ARE)</a:t>
            </a:r>
            <a:endParaRPr sz="3000" b="1" i="0" u="none" strike="noStrike" cap="none">
              <a:solidFill>
                <a:srgbClr val="4D4D00"/>
              </a:solidFill>
              <a:latin typeface="Arial"/>
              <a:ea typeface="Arial"/>
              <a:cs typeface="Arial"/>
              <a:sym typeface="Arial"/>
            </a:endParaRPr>
          </a:p>
        </p:txBody>
      </p:sp>
      <p:sp>
        <p:nvSpPr>
          <p:cNvPr id="590" name="Google Shape;590;g2f23a04819e_0_44"/>
          <p:cNvSpPr txBox="1"/>
          <p:nvPr/>
        </p:nvSpPr>
        <p:spPr>
          <a:xfrm>
            <a:off x="1123944" y="3439089"/>
            <a:ext cx="2710800" cy="422400"/>
          </a:xfrm>
          <a:prstGeom prst="rect">
            <a:avLst/>
          </a:prstGeom>
          <a:solidFill>
            <a:srgbClr val="F6B26B"/>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9900FF"/>
                </a:solidFill>
                <a:latin typeface="Arial"/>
                <a:ea typeface="Arial"/>
                <a:cs typeface="Arial"/>
                <a:sym typeface="Arial"/>
              </a:rPr>
              <a:t>Personal invitations</a:t>
            </a:r>
            <a:endParaRPr sz="2000" b="1" i="0" u="none" strike="noStrike" cap="none">
              <a:solidFill>
                <a:srgbClr val="9900FF"/>
              </a:solidFill>
              <a:latin typeface="Arial"/>
              <a:ea typeface="Arial"/>
              <a:cs typeface="Arial"/>
              <a:sym typeface="Arial"/>
            </a:endParaRPr>
          </a:p>
        </p:txBody>
      </p:sp>
      <p:sp>
        <p:nvSpPr>
          <p:cNvPr id="591" name="Google Shape;591;g2f23a04819e_0_44"/>
          <p:cNvSpPr txBox="1"/>
          <p:nvPr/>
        </p:nvSpPr>
        <p:spPr>
          <a:xfrm>
            <a:off x="1130539" y="3861501"/>
            <a:ext cx="3163800" cy="422400"/>
          </a:xfrm>
          <a:prstGeom prst="rect">
            <a:avLst/>
          </a:prstGeom>
          <a:solidFill>
            <a:srgbClr val="92D05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52009E"/>
                </a:solidFill>
                <a:latin typeface="Arial"/>
                <a:ea typeface="Arial"/>
                <a:cs typeface="Arial"/>
                <a:sym typeface="Arial"/>
              </a:rPr>
              <a:t>Personal letters/emails</a:t>
            </a:r>
            <a:endParaRPr sz="2000" b="1" i="0" u="none" strike="noStrike" cap="none" dirty="0">
              <a:solidFill>
                <a:srgbClr val="52009E"/>
              </a:solidFill>
              <a:latin typeface="Arial"/>
              <a:ea typeface="Arial"/>
              <a:cs typeface="Arial"/>
              <a:sym typeface="Arial"/>
            </a:endParaRPr>
          </a:p>
        </p:txBody>
      </p:sp>
      <p:sp>
        <p:nvSpPr>
          <p:cNvPr id="592" name="Google Shape;592;g2f23a04819e_0_44"/>
          <p:cNvSpPr txBox="1"/>
          <p:nvPr/>
        </p:nvSpPr>
        <p:spPr>
          <a:xfrm>
            <a:off x="1148654" y="4340580"/>
            <a:ext cx="2929200" cy="445200"/>
          </a:xfrm>
          <a:prstGeom prst="rect">
            <a:avLst/>
          </a:prstGeom>
          <a:solidFill>
            <a:srgbClr val="F6B26B"/>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9900FF"/>
                </a:solidFill>
                <a:latin typeface="Arial"/>
                <a:ea typeface="Arial"/>
                <a:cs typeface="Arial"/>
                <a:sym typeface="Arial"/>
              </a:rPr>
              <a:t>Promotional materials</a:t>
            </a:r>
            <a:endParaRPr sz="2000" b="1" i="0" u="none" strike="noStrike" cap="none">
              <a:solidFill>
                <a:srgbClr val="9900FF"/>
              </a:solidFill>
              <a:latin typeface="Arial"/>
              <a:ea typeface="Arial"/>
              <a:cs typeface="Arial"/>
              <a:sym typeface="Arial"/>
            </a:endParaRPr>
          </a:p>
        </p:txBody>
      </p:sp>
      <p:sp>
        <p:nvSpPr>
          <p:cNvPr id="593" name="Google Shape;593;g2f23a04819e_0_44"/>
          <p:cNvSpPr txBox="1"/>
          <p:nvPr/>
        </p:nvSpPr>
        <p:spPr>
          <a:xfrm>
            <a:off x="1130541" y="4797239"/>
            <a:ext cx="1936500" cy="395400"/>
          </a:xfrm>
          <a:prstGeom prst="rect">
            <a:avLst/>
          </a:prstGeom>
          <a:solidFill>
            <a:srgbClr val="92D05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52009E"/>
                </a:solidFill>
                <a:latin typeface="Arial"/>
                <a:ea typeface="Arial"/>
                <a:cs typeface="Arial"/>
                <a:sym typeface="Arial"/>
              </a:rPr>
              <a:t> Mass media</a:t>
            </a:r>
            <a:endParaRPr sz="2000" b="1" i="0" u="none" strike="noStrike" cap="none" dirty="0">
              <a:solidFill>
                <a:srgbClr val="52009E"/>
              </a:solidFill>
              <a:latin typeface="Arial"/>
              <a:ea typeface="Arial"/>
              <a:cs typeface="Arial"/>
              <a:sym typeface="Arial"/>
            </a:endParaRPr>
          </a:p>
        </p:txBody>
      </p:sp>
      <p:sp>
        <p:nvSpPr>
          <p:cNvPr id="594" name="Google Shape;594;g2f23a04819e_0_44"/>
          <p:cNvSpPr txBox="1"/>
          <p:nvPr/>
        </p:nvSpPr>
        <p:spPr>
          <a:xfrm>
            <a:off x="1123949" y="5195466"/>
            <a:ext cx="3508500" cy="422400"/>
          </a:xfrm>
          <a:prstGeom prst="rect">
            <a:avLst/>
          </a:prstGeom>
          <a:solidFill>
            <a:srgbClr val="F6B26B"/>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a:solidFill>
                  <a:srgbClr val="9900FF"/>
                </a:solidFill>
              </a:rPr>
              <a:t>Organization collaboration</a:t>
            </a:r>
            <a:endParaRPr sz="2000" b="1" i="0" u="none" strike="noStrike" cap="none" dirty="0">
              <a:solidFill>
                <a:srgbClr val="9900FF"/>
              </a:solidFill>
              <a:latin typeface="Arial"/>
              <a:ea typeface="Arial"/>
              <a:cs typeface="Arial"/>
              <a:sym typeface="Arial"/>
            </a:endParaRPr>
          </a:p>
        </p:txBody>
      </p:sp>
      <p:sp>
        <p:nvSpPr>
          <p:cNvPr id="595" name="Google Shape;595;g2f23a04819e_0_44"/>
          <p:cNvSpPr txBox="1"/>
          <p:nvPr/>
        </p:nvSpPr>
        <p:spPr>
          <a:xfrm>
            <a:off x="1130541" y="5620689"/>
            <a:ext cx="1936500" cy="395400"/>
          </a:xfrm>
          <a:prstGeom prst="rect">
            <a:avLst/>
          </a:prstGeom>
          <a:solidFill>
            <a:srgbClr val="92D05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dirty="0">
                <a:solidFill>
                  <a:srgbClr val="52009E"/>
                </a:solidFill>
              </a:rPr>
              <a:t>Other</a:t>
            </a:r>
            <a:endParaRPr sz="2000" b="1" i="0" u="none" strike="noStrike" cap="none" dirty="0">
              <a:solidFill>
                <a:srgbClr val="52009E"/>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g2f23a04819e_0_57"/>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Your Responsibilities for Project/Program Delivery</a:t>
            </a:r>
            <a:endParaRPr/>
          </a:p>
        </p:txBody>
      </p:sp>
      <p:sp>
        <p:nvSpPr>
          <p:cNvPr id="602" name="Google Shape;602;g2f23a04819e_0_57"/>
          <p:cNvSpPr txBox="1">
            <a:spLocks noGrp="1"/>
          </p:cNvSpPr>
          <p:nvPr>
            <p:ph type="body" idx="1"/>
          </p:nvPr>
        </p:nvSpPr>
        <p:spPr>
          <a:xfrm>
            <a:off x="1319565" y="1621500"/>
            <a:ext cx="9548038" cy="5236500"/>
          </a:xfrm>
          <a:prstGeom prst="rect">
            <a:avLst/>
          </a:prstGeom>
          <a:noFill/>
          <a:ln>
            <a:noFill/>
          </a:ln>
        </p:spPr>
        <p:txBody>
          <a:bodyPr spcFirstLastPara="1" wrap="square" lIns="91425" tIns="45700" rIns="91425" bIns="45700" anchor="t" anchorCtr="0">
            <a:noAutofit/>
          </a:bodyPr>
          <a:lstStyle/>
          <a:p>
            <a:pPr marL="228600" lvl="0" indent="-228600" algn="l" rtl="0">
              <a:lnSpc>
                <a:spcPct val="115000"/>
              </a:lnSpc>
              <a:spcBef>
                <a:spcPts val="0"/>
              </a:spcBef>
              <a:spcAft>
                <a:spcPts val="0"/>
              </a:spcAft>
              <a:buSzPts val="1800"/>
              <a:buChar char="●"/>
            </a:pPr>
            <a:r>
              <a:rPr lang="en-US" sz="2400" b="1" dirty="0">
                <a:solidFill>
                  <a:srgbClr val="FF0000"/>
                </a:solidFill>
              </a:rPr>
              <a:t>Promote nondiscrimination </a:t>
            </a:r>
            <a:r>
              <a:rPr lang="en-US" sz="2400" dirty="0"/>
              <a:t>and the valuing of differences among clientele</a:t>
            </a:r>
            <a:endParaRPr sz="2400" dirty="0"/>
          </a:p>
          <a:p>
            <a:pPr marL="228600" lvl="0" indent="-228600" algn="l" rtl="0">
              <a:lnSpc>
                <a:spcPct val="90000"/>
              </a:lnSpc>
              <a:spcBef>
                <a:spcPts val="0"/>
              </a:spcBef>
              <a:spcAft>
                <a:spcPts val="0"/>
              </a:spcAft>
              <a:buSzPts val="2400"/>
              <a:buChar char="●"/>
            </a:pPr>
            <a:r>
              <a:rPr lang="en-US" sz="2400" b="1" dirty="0">
                <a:solidFill>
                  <a:srgbClr val="00B0F0"/>
                </a:solidFill>
              </a:rPr>
              <a:t>Partner with groups, agencies</a:t>
            </a:r>
            <a:r>
              <a:rPr lang="en-US" sz="2400" b="1" dirty="0">
                <a:solidFill>
                  <a:srgbClr val="FF0000"/>
                </a:solidFill>
              </a:rPr>
              <a:t> </a:t>
            </a:r>
            <a:r>
              <a:rPr lang="en-US" sz="2400" dirty="0"/>
              <a:t>and organizations to reach target audiences you want to reach</a:t>
            </a:r>
            <a:endParaRPr sz="2400" dirty="0"/>
          </a:p>
          <a:p>
            <a:pPr marL="228600" lvl="0" indent="-228600" algn="l" rtl="0">
              <a:lnSpc>
                <a:spcPct val="90000"/>
              </a:lnSpc>
              <a:spcBef>
                <a:spcPts val="1000"/>
              </a:spcBef>
              <a:spcAft>
                <a:spcPts val="0"/>
              </a:spcAft>
              <a:buSzPts val="2400"/>
              <a:buChar char="●"/>
            </a:pPr>
            <a:r>
              <a:rPr lang="en-US" sz="2400" b="1" dirty="0">
                <a:solidFill>
                  <a:srgbClr val="FF0000"/>
                </a:solidFill>
                <a:highlight>
                  <a:srgbClr val="FFFFFF"/>
                </a:highlight>
              </a:rPr>
              <a:t>Include people from the communities you want to reach </a:t>
            </a:r>
            <a:r>
              <a:rPr lang="en-US" sz="2400" dirty="0">
                <a:highlight>
                  <a:srgbClr val="FFFFFF"/>
                </a:highlight>
              </a:rPr>
              <a:t>on program planning committees, on survey lists and on research projects</a:t>
            </a:r>
            <a:endParaRPr sz="2400" dirty="0">
              <a:highlight>
                <a:srgbClr val="FFFFFF"/>
              </a:highlight>
            </a:endParaRPr>
          </a:p>
          <a:p>
            <a:pPr marL="228600" lvl="0" indent="-228600" algn="l" rtl="0">
              <a:lnSpc>
                <a:spcPct val="90000"/>
              </a:lnSpc>
              <a:spcBef>
                <a:spcPts val="1000"/>
              </a:spcBef>
              <a:spcAft>
                <a:spcPts val="0"/>
              </a:spcAft>
              <a:buSzPts val="2400"/>
              <a:buChar char="●"/>
            </a:pPr>
            <a:r>
              <a:rPr lang="en-US" sz="2400" b="1" dirty="0">
                <a:solidFill>
                  <a:srgbClr val="00B0F0"/>
                </a:solidFill>
              </a:rPr>
              <a:t>Conduct meetings/trainings</a:t>
            </a:r>
            <a:r>
              <a:rPr lang="en-US" sz="2400" dirty="0"/>
              <a:t> in facilities welcoming and accessible</a:t>
            </a:r>
            <a:endParaRPr sz="2400" dirty="0"/>
          </a:p>
          <a:p>
            <a:pPr marL="228600" lvl="0" indent="-228600" algn="l" rtl="0">
              <a:lnSpc>
                <a:spcPct val="90000"/>
              </a:lnSpc>
              <a:spcBef>
                <a:spcPts val="1000"/>
              </a:spcBef>
              <a:spcAft>
                <a:spcPts val="0"/>
              </a:spcAft>
              <a:buSzPts val="2400"/>
              <a:buChar char="●"/>
            </a:pPr>
            <a:r>
              <a:rPr lang="en-US" sz="2400" b="1" dirty="0">
                <a:solidFill>
                  <a:srgbClr val="FF0000"/>
                </a:solidFill>
              </a:rPr>
              <a:t>Adapt programs </a:t>
            </a:r>
            <a:r>
              <a:rPr lang="en-US" sz="2400" dirty="0"/>
              <a:t>to be culturally responsive and relevant</a:t>
            </a:r>
            <a:endParaRPr sz="2400" dirty="0"/>
          </a:p>
          <a:p>
            <a:pPr marL="228600" lvl="0" indent="-228600" algn="l" rtl="0">
              <a:lnSpc>
                <a:spcPct val="90000"/>
              </a:lnSpc>
              <a:spcBef>
                <a:spcPts val="1000"/>
              </a:spcBef>
              <a:spcAft>
                <a:spcPts val="0"/>
              </a:spcAft>
              <a:buSzPts val="2400"/>
              <a:buChar char="●"/>
            </a:pPr>
            <a:r>
              <a:rPr lang="en-US" sz="2400" b="1" dirty="0">
                <a:solidFill>
                  <a:srgbClr val="00B0F0"/>
                </a:solidFill>
              </a:rPr>
              <a:t>Collect race, ethnicity, and gender (REG) </a:t>
            </a:r>
            <a:r>
              <a:rPr lang="en-US" sz="2400" dirty="0"/>
              <a:t>using self-identification forms or organizational attendance data when there is a significant, educational, two-way, live exchange with participants </a:t>
            </a:r>
            <a:endParaRPr sz="2400"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g379832a2bb7_0_192"/>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Programmatic Example</a:t>
            </a:r>
            <a:endParaRPr/>
          </a:p>
        </p:txBody>
      </p:sp>
      <p:pic>
        <p:nvPicPr>
          <p:cNvPr id="842" name="Google Shape;842;g379832a2bb7_0_192" descr="Headshot of Jhalendra Rijal"/>
          <p:cNvPicPr preferRelativeResize="0"/>
          <p:nvPr/>
        </p:nvPicPr>
        <p:blipFill>
          <a:blip r:embed="rId3">
            <a:alphaModFix/>
          </a:blip>
          <a:stretch>
            <a:fillRect/>
          </a:stretch>
        </p:blipFill>
        <p:spPr>
          <a:xfrm>
            <a:off x="1302100" y="1629592"/>
            <a:ext cx="2828925" cy="2790825"/>
          </a:xfrm>
          <a:prstGeom prst="rect">
            <a:avLst/>
          </a:prstGeom>
          <a:noFill/>
          <a:ln>
            <a:noFill/>
          </a:ln>
        </p:spPr>
      </p:pic>
      <p:sp>
        <p:nvSpPr>
          <p:cNvPr id="840" name="Google Shape;840;g379832a2bb7_0_192"/>
          <p:cNvSpPr txBox="1">
            <a:spLocks noGrp="1"/>
          </p:cNvSpPr>
          <p:nvPr>
            <p:ph type="body" idx="1"/>
          </p:nvPr>
        </p:nvSpPr>
        <p:spPr>
          <a:xfrm>
            <a:off x="5071775" y="1550750"/>
            <a:ext cx="5170800" cy="45552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3200" b="1">
                <a:latin typeface="Calibri"/>
                <a:ea typeface="Calibri"/>
                <a:cs typeface="Calibri"/>
                <a:sym typeface="Calibri"/>
              </a:rPr>
              <a:t>Pest Management Example </a:t>
            </a:r>
            <a:r>
              <a:rPr lang="en-US" sz="3200">
                <a:latin typeface="Calibri"/>
                <a:ea typeface="Calibri"/>
                <a:cs typeface="Calibri"/>
                <a:sym typeface="Calibri"/>
              </a:rPr>
              <a:t>by CE Advisor and Program Area Chair Jhalendra Rijal</a:t>
            </a:r>
            <a:endParaRPr sz="3200" b="1">
              <a:solidFill>
                <a:srgbClr val="FF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3200" b="1">
              <a:solidFill>
                <a:srgbClr val="FF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3200" u="sng">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All Reasonable Effort and Engaging New Audiences Presentation  </a:t>
            </a:r>
            <a:r>
              <a:rPr lang="en-US" sz="3200">
                <a:latin typeface="Calibri"/>
                <a:ea typeface="Calibri"/>
                <a:cs typeface="Calibri"/>
                <a:sym typeface="Calibri"/>
              </a:rPr>
              <a:t>(9 minutes)</a:t>
            </a:r>
            <a:endParaRPr sz="3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5"/>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Your Responsibilities for Civil Rights Compliance Reporting</a:t>
            </a:r>
            <a:endParaRPr/>
          </a:p>
        </p:txBody>
      </p:sp>
      <p:sp>
        <p:nvSpPr>
          <p:cNvPr id="608" name="Google Shape;608;p15"/>
          <p:cNvSpPr txBox="1">
            <a:spLocks noGrp="1"/>
          </p:cNvSpPr>
          <p:nvPr>
            <p:ph type="sldNum" idx="4294967295"/>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613"/>
        <p:cNvGrpSpPr/>
        <p:nvPr/>
      </p:nvGrpSpPr>
      <p:grpSpPr>
        <a:xfrm>
          <a:off x="0" y="0"/>
          <a:ext cx="0" cy="0"/>
          <a:chOff x="0" y="0"/>
          <a:chExt cx="0" cy="0"/>
        </a:xfrm>
      </p:grpSpPr>
      <p:sp>
        <p:nvSpPr>
          <p:cNvPr id="614" name="Google Shape;614;g2f1d74f49de_0_403"/>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Your Responsibilities for Reporting</a:t>
            </a:r>
            <a:endParaRPr/>
          </a:p>
        </p:txBody>
      </p:sp>
      <p:sp>
        <p:nvSpPr>
          <p:cNvPr id="615" name="Google Shape;615;g2f1d74f49de_0_403"/>
          <p:cNvSpPr txBox="1">
            <a:spLocks noGrp="1"/>
          </p:cNvSpPr>
          <p:nvPr>
            <p:ph type="body" idx="1"/>
          </p:nvPr>
        </p:nvSpPr>
        <p:spPr>
          <a:xfrm>
            <a:off x="839799" y="1681175"/>
            <a:ext cx="4701000" cy="823800"/>
          </a:xfrm>
          <a:prstGeom prst="rect">
            <a:avLst/>
          </a:prstGeom>
          <a:solidFill>
            <a:srgbClr val="4A86E8"/>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a:solidFill>
                  <a:schemeClr val="lt1"/>
                </a:solidFill>
              </a:rPr>
              <a:t>Extension Activities</a:t>
            </a:r>
            <a:endParaRPr sz="2400">
              <a:solidFill>
                <a:schemeClr val="lt1"/>
              </a:solidFill>
            </a:endParaRPr>
          </a:p>
        </p:txBody>
      </p:sp>
      <p:sp>
        <p:nvSpPr>
          <p:cNvPr id="616" name="Google Shape;616;g2f1d74f49de_0_403"/>
          <p:cNvSpPr txBox="1">
            <a:spLocks noGrp="1"/>
          </p:cNvSpPr>
          <p:nvPr>
            <p:ph type="body" idx="2"/>
          </p:nvPr>
        </p:nvSpPr>
        <p:spPr>
          <a:xfrm>
            <a:off x="839799" y="2505075"/>
            <a:ext cx="4701000" cy="3684600"/>
          </a:xfrm>
          <a:prstGeom prst="rect">
            <a:avLst/>
          </a:prstGeom>
          <a:noFill/>
          <a:ln>
            <a:noFill/>
          </a:ln>
        </p:spPr>
        <p:txBody>
          <a:bodyPr spcFirstLastPara="1" wrap="square" lIns="91425" tIns="45700" rIns="91425" bIns="45700" anchor="t" anchorCtr="0">
            <a:normAutofit fontScale="92500" lnSpcReduction="20000"/>
          </a:bodyPr>
          <a:lstStyle/>
          <a:p>
            <a:pPr marL="457200" lvl="0" indent="0" algn="l" rtl="0">
              <a:lnSpc>
                <a:spcPct val="100000"/>
              </a:lnSpc>
              <a:spcBef>
                <a:spcPts val="0"/>
              </a:spcBef>
              <a:spcAft>
                <a:spcPts val="0"/>
              </a:spcAft>
              <a:buSzPct val="75000"/>
              <a:buNone/>
            </a:pPr>
            <a:endParaRPr sz="2400"/>
          </a:p>
          <a:p>
            <a:pPr marL="228600" lvl="0" indent="-205740" algn="l" rtl="0">
              <a:lnSpc>
                <a:spcPct val="100000"/>
              </a:lnSpc>
              <a:spcBef>
                <a:spcPts val="0"/>
              </a:spcBef>
              <a:spcAft>
                <a:spcPts val="0"/>
              </a:spcAft>
              <a:buSzPct val="100000"/>
              <a:buChar char="•"/>
            </a:pPr>
            <a:r>
              <a:rPr lang="en-US" sz="2400"/>
              <a:t>Significant, educational, two-way, live exchanges with participants.</a:t>
            </a:r>
            <a:endParaRPr sz="2400"/>
          </a:p>
          <a:p>
            <a:pPr marL="457200" lvl="0" indent="0" algn="l" rtl="0">
              <a:lnSpc>
                <a:spcPct val="100000"/>
              </a:lnSpc>
              <a:spcBef>
                <a:spcPts val="0"/>
              </a:spcBef>
              <a:spcAft>
                <a:spcPts val="0"/>
              </a:spcAft>
              <a:buSzPct val="75000"/>
              <a:buNone/>
            </a:pPr>
            <a:endParaRPr sz="2400"/>
          </a:p>
          <a:p>
            <a:pPr marL="228600" lvl="0" indent="-205740" algn="l" rtl="0">
              <a:lnSpc>
                <a:spcPct val="100000"/>
              </a:lnSpc>
              <a:spcBef>
                <a:spcPts val="0"/>
              </a:spcBef>
              <a:spcAft>
                <a:spcPts val="0"/>
              </a:spcAft>
              <a:buSzPct val="100000"/>
              <a:buChar char="•"/>
            </a:pPr>
            <a:r>
              <a:rPr lang="en-US" sz="2400"/>
              <a:t>Race/Ethnicity and gender (or organization attendance) data collection and reporting is required.</a:t>
            </a:r>
            <a:br>
              <a:rPr lang="en-US" sz="2400"/>
            </a:br>
            <a:endParaRPr sz="2400"/>
          </a:p>
          <a:p>
            <a:pPr marL="228600" lvl="0" indent="-205740" algn="l" rtl="0">
              <a:lnSpc>
                <a:spcPct val="100000"/>
              </a:lnSpc>
              <a:spcBef>
                <a:spcPts val="0"/>
              </a:spcBef>
              <a:spcAft>
                <a:spcPts val="0"/>
              </a:spcAft>
              <a:buSzPct val="100000"/>
              <a:buChar char="•"/>
            </a:pPr>
            <a:r>
              <a:rPr lang="en-US" sz="2400"/>
              <a:t>New: Include advisory committees (with external participants) who inform your program</a:t>
            </a:r>
            <a:endParaRPr sz="2400"/>
          </a:p>
          <a:p>
            <a:pPr marL="0" lvl="0" indent="0" algn="l" rtl="0">
              <a:lnSpc>
                <a:spcPct val="90000"/>
              </a:lnSpc>
              <a:spcBef>
                <a:spcPts val="1000"/>
              </a:spcBef>
              <a:spcAft>
                <a:spcPts val="0"/>
              </a:spcAft>
              <a:buSzPct val="75000"/>
              <a:buNone/>
            </a:pPr>
            <a:endParaRPr sz="2400" b="1"/>
          </a:p>
        </p:txBody>
      </p:sp>
      <p:sp>
        <p:nvSpPr>
          <p:cNvPr id="617" name="Google Shape;617;g2f1d74f49de_0_403"/>
          <p:cNvSpPr txBox="1">
            <a:spLocks noGrp="1"/>
          </p:cNvSpPr>
          <p:nvPr>
            <p:ph type="body" idx="3"/>
          </p:nvPr>
        </p:nvSpPr>
        <p:spPr>
          <a:xfrm>
            <a:off x="6364675" y="1681175"/>
            <a:ext cx="4990500" cy="823800"/>
          </a:xfrm>
          <a:prstGeom prst="rect">
            <a:avLst/>
          </a:prstGeom>
          <a:solidFill>
            <a:schemeClr val="accent4"/>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en-US"/>
              <a:t>All Reasonable Effort</a:t>
            </a:r>
            <a:endParaRPr/>
          </a:p>
        </p:txBody>
      </p:sp>
      <p:sp>
        <p:nvSpPr>
          <p:cNvPr id="618" name="Google Shape;618;g2f1d74f49de_0_403"/>
          <p:cNvSpPr txBox="1">
            <a:spLocks noGrp="1"/>
          </p:cNvSpPr>
          <p:nvPr>
            <p:ph type="body" idx="4"/>
          </p:nvPr>
        </p:nvSpPr>
        <p:spPr>
          <a:xfrm>
            <a:off x="6364800" y="2505075"/>
            <a:ext cx="4990500" cy="3684600"/>
          </a:xfrm>
          <a:prstGeom prst="rect">
            <a:avLst/>
          </a:prstGeom>
          <a:noFill/>
          <a:ln>
            <a:noFill/>
          </a:ln>
        </p:spPr>
        <p:txBody>
          <a:bodyPr spcFirstLastPara="1" wrap="square" lIns="91425" tIns="45700" rIns="91425" bIns="45700" anchor="t" anchorCtr="0">
            <a:normAutofit fontScale="92500"/>
          </a:bodyPr>
          <a:lstStyle/>
          <a:p>
            <a:pPr marL="457200" lvl="0" indent="0" algn="l" rtl="0">
              <a:lnSpc>
                <a:spcPct val="100000"/>
              </a:lnSpc>
              <a:spcBef>
                <a:spcPts val="0"/>
              </a:spcBef>
              <a:spcAft>
                <a:spcPts val="0"/>
              </a:spcAft>
              <a:buSzPct val="75000"/>
              <a:buNone/>
            </a:pPr>
            <a:endParaRPr sz="2400"/>
          </a:p>
          <a:p>
            <a:pPr marL="457200" lvl="0" indent="-369570" algn="l" rtl="0">
              <a:lnSpc>
                <a:spcPct val="100000"/>
              </a:lnSpc>
              <a:spcBef>
                <a:spcPts val="0"/>
              </a:spcBef>
              <a:spcAft>
                <a:spcPts val="0"/>
              </a:spcAft>
              <a:buSzPct val="100000"/>
              <a:buChar char="•"/>
            </a:pPr>
            <a:r>
              <a:rPr lang="en-US" sz="2400"/>
              <a:t>Inviting potential and target clientele. Building relationships.</a:t>
            </a:r>
            <a:endParaRPr sz="2400"/>
          </a:p>
          <a:p>
            <a:pPr marL="457200" lvl="0" indent="0" algn="l" rtl="0">
              <a:lnSpc>
                <a:spcPct val="100000"/>
              </a:lnSpc>
              <a:spcBef>
                <a:spcPts val="0"/>
              </a:spcBef>
              <a:spcAft>
                <a:spcPts val="0"/>
              </a:spcAft>
              <a:buSzPct val="75000"/>
              <a:buNone/>
            </a:pPr>
            <a:endParaRPr sz="2400"/>
          </a:p>
          <a:p>
            <a:pPr marL="457200" lvl="0" indent="-369570" algn="l" rtl="0">
              <a:lnSpc>
                <a:spcPct val="100000"/>
              </a:lnSpc>
              <a:spcBef>
                <a:spcPts val="0"/>
              </a:spcBef>
              <a:spcAft>
                <a:spcPts val="0"/>
              </a:spcAft>
              <a:buSzPct val="100000"/>
              <a:buChar char="•"/>
            </a:pPr>
            <a:r>
              <a:rPr lang="en-US" sz="2400"/>
              <a:t>Race/Ethnicity and gender data collection is not required. </a:t>
            </a:r>
            <a:endParaRPr sz="2400"/>
          </a:p>
          <a:p>
            <a:pPr marL="457200" lvl="0" indent="0" algn="l" rtl="0">
              <a:lnSpc>
                <a:spcPct val="100000"/>
              </a:lnSpc>
              <a:spcBef>
                <a:spcPts val="0"/>
              </a:spcBef>
              <a:spcAft>
                <a:spcPts val="0"/>
              </a:spcAft>
              <a:buNone/>
            </a:pPr>
            <a:endParaRPr sz="2400"/>
          </a:p>
          <a:p>
            <a:pPr marL="457200" lvl="0" indent="-369570" algn="l" rtl="0">
              <a:lnSpc>
                <a:spcPct val="100000"/>
              </a:lnSpc>
              <a:spcBef>
                <a:spcPts val="0"/>
              </a:spcBef>
              <a:spcAft>
                <a:spcPts val="0"/>
              </a:spcAft>
              <a:buSzPct val="100000"/>
              <a:buChar char="•"/>
            </a:pPr>
            <a:r>
              <a:rPr lang="en-US" sz="2400"/>
              <a:t>New: Include advisory committees (with external participants) who inform your program</a:t>
            </a:r>
            <a:endParaRPr sz="2400"/>
          </a:p>
          <a:p>
            <a:pPr marL="0" lvl="0" indent="0" algn="l" rtl="0">
              <a:lnSpc>
                <a:spcPct val="90000"/>
              </a:lnSpc>
              <a:spcBef>
                <a:spcPts val="1000"/>
              </a:spcBef>
              <a:spcAft>
                <a:spcPts val="0"/>
              </a:spcAft>
              <a:buSzPct val="64285"/>
              <a:buNone/>
            </a:pPr>
            <a:endParaRPr/>
          </a:p>
        </p:txBody>
      </p:sp>
      <p:sp>
        <p:nvSpPr>
          <p:cNvPr id="619" name="Google Shape;619;g2f1d74f49de_0_40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673"/>
        <p:cNvGrpSpPr/>
        <p:nvPr/>
      </p:nvGrpSpPr>
      <p:grpSpPr>
        <a:xfrm>
          <a:off x="0" y="0"/>
          <a:ext cx="0" cy="0"/>
          <a:chOff x="0" y="0"/>
          <a:chExt cx="0" cy="0"/>
        </a:xfrm>
      </p:grpSpPr>
      <p:sp>
        <p:nvSpPr>
          <p:cNvPr id="674" name="Google Shape;674;p19"/>
          <p:cNvSpPr txBox="1">
            <a:spLocks noGrp="1"/>
          </p:cNvSpPr>
          <p:nvPr>
            <p:ph type="title"/>
          </p:nvPr>
        </p:nvSpPr>
        <p:spPr>
          <a:xfrm>
            <a:off x="7908463" y="2628900"/>
            <a:ext cx="3932100" cy="1600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66666"/>
              <a:buFont typeface="Arial"/>
              <a:buNone/>
            </a:pPr>
            <a:r>
              <a:rPr lang="en-US" sz="3600"/>
              <a:t>Collecting race, ethnicity, and gender information</a:t>
            </a:r>
            <a:endParaRPr sz="3600"/>
          </a:p>
        </p:txBody>
      </p:sp>
      <p:sp>
        <p:nvSpPr>
          <p:cNvPr id="675" name="Google Shape;675;p19"/>
          <p:cNvSpPr txBox="1">
            <a:spLocks noGrp="1"/>
          </p:cNvSpPr>
          <p:nvPr>
            <p:ph type="body" idx="1"/>
          </p:nvPr>
        </p:nvSpPr>
        <p:spPr>
          <a:xfrm>
            <a:off x="621725" y="661800"/>
            <a:ext cx="6373200" cy="5534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2600" i="1" dirty="0"/>
              <a:t>Training videos by CE Advisors about collecting race, ethnicity, and gender (REG) data</a:t>
            </a:r>
            <a:endParaRPr sz="2600" i="1" dirty="0"/>
          </a:p>
          <a:p>
            <a:pPr marL="0" lvl="0" indent="0" algn="l" rtl="0">
              <a:lnSpc>
                <a:spcPct val="90000"/>
              </a:lnSpc>
              <a:spcBef>
                <a:spcPts val="1000"/>
              </a:spcBef>
              <a:spcAft>
                <a:spcPts val="0"/>
              </a:spcAft>
              <a:buSzPts val="1800"/>
              <a:buNone/>
            </a:pPr>
            <a:endParaRPr sz="2600" i="1" dirty="0"/>
          </a:p>
          <a:p>
            <a:pPr marL="457200" lvl="0" indent="0" algn="l" rtl="0">
              <a:lnSpc>
                <a:spcPct val="115000"/>
              </a:lnSpc>
              <a:spcBef>
                <a:spcPts val="1200"/>
              </a:spcBef>
              <a:spcAft>
                <a:spcPts val="0"/>
              </a:spcAft>
              <a:buSzPts val="1800"/>
              <a:buNone/>
            </a:pPr>
            <a:r>
              <a:rPr lang="en-US" sz="2600" dirty="0"/>
              <a:t>Method A: Uses close-ended questions on a</a:t>
            </a:r>
            <a:r>
              <a:rPr lang="en-US" sz="2600" dirty="0">
                <a:solidFill>
                  <a:schemeClr val="hlink"/>
                </a:solidFill>
                <a:uFill>
                  <a:noFill/>
                </a:uFill>
                <a:hlinkClick r:id="rId3"/>
              </a:rPr>
              <a:t> </a:t>
            </a:r>
            <a:r>
              <a:rPr lang="en-US" sz="2600" b="1" dirty="0">
                <a:solidFill>
                  <a:schemeClr val="hlink"/>
                </a:solidFill>
                <a:uFill>
                  <a:noFill/>
                </a:uFill>
                <a:hlinkClick r:id="rId3"/>
              </a:rPr>
              <a:t>Zoom poll</a:t>
            </a:r>
            <a:r>
              <a:rPr lang="en-US" sz="2600" b="1" dirty="0"/>
              <a:t> </a:t>
            </a:r>
            <a:r>
              <a:rPr lang="en-US" sz="2600" u="sng" dirty="0">
                <a:solidFill>
                  <a:schemeClr val="hlink"/>
                </a:solidFill>
                <a:hlinkClick r:id="rId3"/>
              </a:rPr>
              <a:t>https://youtu.be/BsE2QuzTtW4</a:t>
            </a:r>
            <a:r>
              <a:rPr lang="en-US" sz="2600" dirty="0"/>
              <a:t> </a:t>
            </a:r>
            <a:endParaRPr sz="2600" dirty="0"/>
          </a:p>
          <a:p>
            <a:pPr marL="457200" lvl="0" indent="0" algn="l" rtl="0">
              <a:lnSpc>
                <a:spcPct val="115000"/>
              </a:lnSpc>
              <a:spcBef>
                <a:spcPts val="1200"/>
              </a:spcBef>
              <a:spcAft>
                <a:spcPts val="0"/>
              </a:spcAft>
              <a:buSzPts val="1800"/>
              <a:buNone/>
            </a:pPr>
            <a:endParaRPr sz="2600" dirty="0"/>
          </a:p>
          <a:p>
            <a:pPr marL="457200" lvl="0" indent="0" algn="l" rtl="0">
              <a:lnSpc>
                <a:spcPct val="115000"/>
              </a:lnSpc>
              <a:spcBef>
                <a:spcPts val="1200"/>
              </a:spcBef>
              <a:spcAft>
                <a:spcPts val="0"/>
              </a:spcAft>
              <a:buSzPts val="1800"/>
              <a:buNone/>
            </a:pPr>
            <a:r>
              <a:rPr lang="en-US" sz="2600" dirty="0"/>
              <a:t>Method B: Uses open-ended questions on an</a:t>
            </a:r>
            <a:r>
              <a:rPr lang="en-US" sz="2600" dirty="0">
                <a:solidFill>
                  <a:schemeClr val="hlink"/>
                </a:solidFill>
                <a:uFill>
                  <a:noFill/>
                </a:uFill>
                <a:hlinkClick r:id="rId4"/>
              </a:rPr>
              <a:t> </a:t>
            </a:r>
            <a:r>
              <a:rPr lang="en-US" sz="2600" b="1" dirty="0">
                <a:solidFill>
                  <a:schemeClr val="hlink"/>
                </a:solidFill>
                <a:uFill>
                  <a:noFill/>
                </a:uFill>
                <a:hlinkClick r:id="rId4"/>
              </a:rPr>
              <a:t>end-of-session evaluation survey</a:t>
            </a:r>
            <a:r>
              <a:rPr lang="en-US" sz="2600" dirty="0"/>
              <a:t> </a:t>
            </a:r>
            <a:r>
              <a:rPr lang="en-US" sz="2600" u="sng" dirty="0">
                <a:solidFill>
                  <a:schemeClr val="hlink"/>
                </a:solidFill>
                <a:hlinkClick r:id="rId4"/>
              </a:rPr>
              <a:t>https://youtu.be/duL4ynT9GeA</a:t>
            </a:r>
            <a:r>
              <a:rPr lang="en-US" sz="2600" dirty="0"/>
              <a:t> </a:t>
            </a:r>
            <a:endParaRPr sz="2600" dirty="0"/>
          </a:p>
          <a:p>
            <a:pPr marL="0" lvl="0" indent="0" algn="l" rtl="0">
              <a:lnSpc>
                <a:spcPct val="115000"/>
              </a:lnSpc>
              <a:spcBef>
                <a:spcPts val="1200"/>
              </a:spcBef>
              <a:spcAft>
                <a:spcPts val="1200"/>
              </a:spcAft>
              <a:buSzPts val="1800"/>
              <a:buNone/>
            </a:pPr>
            <a:endParaRPr sz="2600" dirty="0">
              <a:solidFill>
                <a:srgbClr val="0000FF"/>
              </a:solidFill>
            </a:endParaRPr>
          </a:p>
        </p:txBody>
      </p:sp>
      <p:sp>
        <p:nvSpPr>
          <p:cNvPr id="676" name="Google Shape;676;p1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7a7a80d9ce_0_0"/>
          <p:cNvSpPr txBox="1">
            <a:spLocks noGrp="1"/>
          </p:cNvSpPr>
          <p:nvPr>
            <p:ph type="title"/>
          </p:nvPr>
        </p:nvSpPr>
        <p:spPr>
          <a:xfrm>
            <a:off x="0" y="271700"/>
            <a:ext cx="5655000" cy="793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E55A2"/>
              </a:buClr>
              <a:buSzPts val="2471"/>
              <a:buFont typeface="Arial"/>
              <a:buNone/>
            </a:pPr>
            <a:r>
              <a:rPr lang="en-US" sz="2471">
                <a:solidFill>
                  <a:srgbClr val="0E55A2"/>
                </a:solidFill>
              </a:rPr>
              <a:t>Non-Discrimination Statement</a:t>
            </a:r>
            <a:r>
              <a:rPr lang="en-US" sz="2471"/>
              <a:t> </a:t>
            </a:r>
            <a:br>
              <a:rPr lang="en-US" sz="2471"/>
            </a:br>
            <a:endParaRPr sz="2471"/>
          </a:p>
        </p:txBody>
      </p:sp>
      <p:sp>
        <p:nvSpPr>
          <p:cNvPr id="490" name="Google Shape;490;g37a7a80d9ce_0_0"/>
          <p:cNvSpPr txBox="1">
            <a:spLocks noGrp="1"/>
          </p:cNvSpPr>
          <p:nvPr>
            <p:ph type="body" idx="1"/>
          </p:nvPr>
        </p:nvSpPr>
        <p:spPr>
          <a:xfrm>
            <a:off x="253350" y="780330"/>
            <a:ext cx="5148300" cy="5155500"/>
          </a:xfrm>
          <a:prstGeom prst="rect">
            <a:avLst/>
          </a:prstGeom>
          <a:noFill/>
          <a:ln>
            <a:noFill/>
          </a:ln>
        </p:spPr>
        <p:txBody>
          <a:bodyPr spcFirstLastPara="1" wrap="square" lIns="91425" tIns="45700" rIns="91425" bIns="45700" anchor="t" anchorCtr="0">
            <a:noAutofit/>
          </a:bodyPr>
          <a:lstStyle/>
          <a:p>
            <a:pPr marL="63500" indent="0">
              <a:buNone/>
            </a:pPr>
            <a:r>
              <a:rPr lang="en-US" sz="1300" dirty="0"/>
              <a:t>In accordance with all applicable state and federal laws and University policy, the University of California, Agriculture and Natural Resources, does not discriminate on the basis of race, color, religion, national origin, (including limited English proficiency) (Title VI of the Civil Rights Act of 1964 (Title VI)), disability (including having a history of a disability or being regarded as being disabled) (Section 504 of the Rehabilitation Act of 1973 (Section 504)), Section 13 of the Federal Water Pollution Control Act Amendments of 1972 (FWPCA)), and age (Age Discrimination Act of 1975) (Age Discrimination Act), gender, gender identity, gender expression, gender transition, pregnancy (including pregnancy, childbirth, and medical conditions related to pregnancy or childbirth), physical or mental disability, medical condition (cancer related or genetic characteristics), predisposing genetic information (including family medical history), ancestry, marital status, citizenship, ancestry, sexual orientation, family/parental status, income derived from a public assistance program, political beliefs, or reprisal or retaliation for prior civil</a:t>
            </a:r>
            <a:br>
              <a:rPr lang="en-US" sz="1300" dirty="0"/>
            </a:br>
            <a:r>
              <a:rPr lang="en-US" sz="1300" dirty="0"/>
              <a:t>rights activity, or veteran or military status.</a:t>
            </a:r>
          </a:p>
          <a:p>
            <a:pPr marL="63500" indent="0">
              <a:buNone/>
            </a:pPr>
            <a:br>
              <a:rPr lang="en-US" sz="1200" dirty="0"/>
            </a:br>
            <a:r>
              <a:rPr lang="en-US" sz="1300" dirty="0"/>
              <a:t>As required by Title IX, the University of California, Agriculture and Natural Resources, does not discriminate on the basis of sex in its educational programs, admissions, employment, or other activities.</a:t>
            </a:r>
          </a:p>
          <a:p>
            <a:pPr marL="63500" indent="0">
              <a:buNone/>
            </a:pPr>
            <a:r>
              <a:rPr lang="en-US" sz="1300" dirty="0"/>
              <a:t> UC Cooperative Extension program or activity conducted or funded by the U.S. Department of Agriculture (USDA) must comply with all applicable </a:t>
            </a:r>
            <a:r>
              <a:rPr lang="en-US" sz="1300" dirty="0">
                <a:hlinkClick r:id="rId3"/>
              </a:rPr>
              <a:t>USDA guidance and requirements</a:t>
            </a:r>
            <a:r>
              <a:rPr lang="en-US" sz="1300" dirty="0"/>
              <a:t>.</a:t>
            </a:r>
          </a:p>
          <a:p>
            <a:pPr marL="0" lvl="0" indent="0" algn="l" rtl="0">
              <a:lnSpc>
                <a:spcPct val="100000"/>
              </a:lnSpc>
              <a:spcBef>
                <a:spcPts val="0"/>
              </a:spcBef>
              <a:spcAft>
                <a:spcPts val="0"/>
              </a:spcAft>
              <a:buClr>
                <a:schemeClr val="dk1"/>
              </a:buClr>
              <a:buSzPts val="1400"/>
              <a:buNone/>
            </a:pPr>
            <a:endParaRPr sz="1400" dirty="0"/>
          </a:p>
        </p:txBody>
      </p:sp>
      <p:sp>
        <p:nvSpPr>
          <p:cNvPr id="492" name="Google Shape;492;g37a7a80d9ce_0_0"/>
          <p:cNvSpPr txBox="1">
            <a:spLocks noGrp="1"/>
          </p:cNvSpPr>
          <p:nvPr>
            <p:ph type="body" idx="1"/>
          </p:nvPr>
        </p:nvSpPr>
        <p:spPr>
          <a:xfrm>
            <a:off x="5823750" y="788196"/>
            <a:ext cx="6114900" cy="4555200"/>
          </a:xfrm>
          <a:prstGeom prst="rect">
            <a:avLst/>
          </a:prstGeom>
          <a:noFill/>
          <a:ln>
            <a:noFill/>
          </a:ln>
        </p:spPr>
        <p:txBody>
          <a:bodyPr spcFirstLastPara="1" wrap="square" lIns="91425" tIns="45700" rIns="91425" bIns="45700" anchor="t" anchorCtr="0">
            <a:noAutofit/>
          </a:bodyPr>
          <a:lstStyle/>
          <a:p>
            <a:pPr marL="63500" indent="0">
              <a:buNone/>
            </a:pPr>
            <a:r>
              <a:rPr lang="en-US" sz="1300" dirty="0"/>
              <a:t>Persons with disabilities who require alternative means of communication for program information (e.g., Braille, large print, audiotape, American Sign Language, etc.) should contact the UC ANR Office of Civil Rights, contacts: </a:t>
            </a:r>
            <a:r>
              <a:rPr lang="en-US" sz="1300" b="1" dirty="0"/>
              <a:t>EEO Representative David White </a:t>
            </a:r>
            <a:r>
              <a:rPr lang="en-US" sz="1300" dirty="0"/>
              <a:t>at 530-786-0206 or email: </a:t>
            </a:r>
            <a:r>
              <a:rPr lang="en-US" sz="1300" u="sng" dirty="0">
                <a:hlinkClick r:id="rId4"/>
              </a:rPr>
              <a:t>dewhite@ucanr.edu</a:t>
            </a:r>
            <a:r>
              <a:rPr lang="en-US" sz="1300" dirty="0">
                <a:hlinkClick r:id="rId4"/>
              </a:rPr>
              <a:t>,</a:t>
            </a:r>
            <a:r>
              <a:rPr lang="en-US" sz="1300" dirty="0"/>
              <a:t> or </a:t>
            </a:r>
            <a:r>
              <a:rPr lang="en-US" sz="1300" b="1" dirty="0"/>
              <a:t>Interim Civil Rights Compliance Officer Tina Jordan </a:t>
            </a:r>
            <a:r>
              <a:rPr lang="en-US" sz="1300" dirty="0"/>
              <a:t>at 530-750-1280 or email </a:t>
            </a:r>
            <a:r>
              <a:rPr lang="en-US" sz="1300" u="sng" dirty="0">
                <a:hlinkClick r:id="rId5"/>
              </a:rPr>
              <a:t>tljordan@ucanr.edu .</a:t>
            </a:r>
            <a:r>
              <a:rPr lang="en-US" sz="1300" dirty="0"/>
              <a:t> </a:t>
            </a:r>
          </a:p>
          <a:p>
            <a:pPr marL="63500" indent="0">
              <a:buNone/>
            </a:pPr>
            <a:r>
              <a:rPr lang="en-US" sz="1300" dirty="0"/>
              <a:t>Individuals may also contact USDA through the Telecommunications Relay Service at 711 (voice and TTY). Upon request, program information may be made available in languages other than English.</a:t>
            </a:r>
          </a:p>
          <a:p>
            <a:pPr marL="63500" indent="0">
              <a:buNone/>
            </a:pPr>
            <a:r>
              <a:rPr lang="en-US" sz="1300" dirty="0"/>
              <a:t>To file a program discrimination complaint, complete the USDA Program Discrimination Complaint Form, AD-3027, found online at </a:t>
            </a:r>
            <a:r>
              <a:rPr lang="en-US" sz="1300" u="sng" dirty="0">
                <a:hlinkClick r:id="rId6"/>
              </a:rPr>
              <a:t>How to File a Program Discrimination Complaint</a:t>
            </a:r>
            <a:r>
              <a:rPr lang="en-US" sz="1300" dirty="0"/>
              <a: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Mail Stop 9410, Washington, D.C. 20250-9410; (2) fax: (202) 690-7442; or (3) email: </a:t>
            </a:r>
            <a:r>
              <a:rPr lang="en-US" sz="1300" u="sng" dirty="0">
                <a:hlinkClick r:id="rId7"/>
              </a:rPr>
              <a:t>program.intake@usda.gov</a:t>
            </a:r>
            <a:r>
              <a:rPr lang="en-US" sz="1300" dirty="0"/>
              <a:t>.</a:t>
            </a:r>
          </a:p>
          <a:p>
            <a:pPr marL="63500" indent="0">
              <a:buNone/>
            </a:pPr>
            <a:r>
              <a:rPr lang="en-US" sz="1300" dirty="0"/>
              <a:t>Alternatively, a program discrimination complaint may be filed with the </a:t>
            </a:r>
            <a:r>
              <a:rPr lang="en-US" sz="1300" u="sng" dirty="0">
                <a:hlinkClick r:id="rId8"/>
              </a:rPr>
              <a:t>UC Harassment &amp; Discrimination Assistance and Prevention Program (HDAPP)</a:t>
            </a:r>
            <a:r>
              <a:rPr lang="en-US" sz="1300" dirty="0"/>
              <a:t> by email at </a:t>
            </a:r>
            <a:r>
              <a:rPr lang="en-US" sz="1300" u="sng" dirty="0">
                <a:hlinkClick r:id="rId9"/>
              </a:rPr>
              <a:t>hdapp@ucdavis.edu</a:t>
            </a:r>
            <a:r>
              <a:rPr lang="en-US" sz="1300" dirty="0"/>
              <a:t> or via phone at 530-304-3864. Individuals can also contact the </a:t>
            </a:r>
            <a:r>
              <a:rPr lang="en-US" sz="1300" b="1" dirty="0"/>
              <a:t>UC ANR Title VI and Title IX Coordinator Danesha Nichols </a:t>
            </a:r>
            <a:r>
              <a:rPr lang="en-US" sz="1300" dirty="0"/>
              <a:t>at </a:t>
            </a:r>
            <a:r>
              <a:rPr lang="en-US" sz="1300" u="sng" dirty="0">
                <a:hlinkClick r:id="rId10"/>
              </a:rPr>
              <a:t>dnnichols@ucdavis.edu</a:t>
            </a:r>
            <a:r>
              <a:rPr lang="en-US" sz="1300" dirty="0"/>
              <a:t> or via phone at (530) 747-3864.</a:t>
            </a:r>
            <a:endParaRPr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624"/>
        <p:cNvGrpSpPr/>
        <p:nvPr/>
      </p:nvGrpSpPr>
      <p:grpSpPr>
        <a:xfrm>
          <a:off x="0" y="0"/>
          <a:ext cx="0" cy="0"/>
          <a:chOff x="0" y="0"/>
          <a:chExt cx="0" cy="0"/>
        </a:xfrm>
      </p:grpSpPr>
      <p:sp>
        <p:nvSpPr>
          <p:cNvPr id="625" name="Google Shape;625;p17"/>
          <p:cNvSpPr txBox="1">
            <a:spLocks noGrp="1"/>
          </p:cNvSpPr>
          <p:nvPr>
            <p:ph type="title"/>
          </p:nvPr>
        </p:nvSpPr>
        <p:spPr>
          <a:xfrm>
            <a:off x="8016138" y="2628900"/>
            <a:ext cx="3932100" cy="1600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66666"/>
              <a:buFont typeface="Arial"/>
              <a:buNone/>
            </a:pPr>
            <a:r>
              <a:rPr lang="en-US" sz="3600" dirty="0"/>
              <a:t>Collecting race, ethnicity, and gender information continued</a:t>
            </a:r>
            <a:endParaRPr sz="3600" dirty="0"/>
          </a:p>
        </p:txBody>
      </p:sp>
      <p:sp>
        <p:nvSpPr>
          <p:cNvPr id="626" name="Google Shape;626;p17"/>
          <p:cNvSpPr txBox="1">
            <a:spLocks noGrp="1"/>
          </p:cNvSpPr>
          <p:nvPr>
            <p:ph type="body" idx="1"/>
          </p:nvPr>
        </p:nvSpPr>
        <p:spPr>
          <a:xfrm>
            <a:off x="484775" y="325882"/>
            <a:ext cx="6791096" cy="6279634"/>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Font typeface="Times New Roman"/>
              <a:buChar char="•"/>
            </a:pPr>
            <a:r>
              <a:rPr lang="en-US" sz="2200" dirty="0">
                <a:latin typeface="Times New Roman"/>
                <a:ea typeface="Times New Roman"/>
                <a:cs typeface="Times New Roman"/>
                <a:sym typeface="Times New Roman"/>
              </a:rPr>
              <a:t>It is </a:t>
            </a:r>
            <a:r>
              <a:rPr lang="en-US" sz="2200" u="sng" dirty="0">
                <a:latin typeface="Times New Roman"/>
                <a:ea typeface="Times New Roman"/>
                <a:cs typeface="Times New Roman"/>
                <a:sym typeface="Times New Roman"/>
              </a:rPr>
              <a:t>optional</a:t>
            </a:r>
            <a:r>
              <a:rPr lang="en-US" sz="2200" dirty="0">
                <a:latin typeface="Times New Roman"/>
                <a:ea typeface="Times New Roman"/>
                <a:cs typeface="Times New Roman"/>
                <a:sym typeface="Times New Roman"/>
              </a:rPr>
              <a:t> for participants to provide race/ethnicity and gender (REG) information for individual or family-type clientele groups.</a:t>
            </a:r>
            <a:endParaRPr sz="2200" dirty="0">
              <a:latin typeface="Times New Roman"/>
              <a:ea typeface="Times New Roman"/>
              <a:cs typeface="Times New Roman"/>
              <a:sym typeface="Times New Roman"/>
            </a:endParaRPr>
          </a:p>
          <a:p>
            <a:pPr marL="457200" lvl="0" indent="-381000" algn="l" rtl="0">
              <a:lnSpc>
                <a:spcPct val="115000"/>
              </a:lnSpc>
              <a:spcBef>
                <a:spcPts val="0"/>
              </a:spcBef>
              <a:spcAft>
                <a:spcPts val="0"/>
              </a:spcAft>
              <a:buSzPts val="2400"/>
              <a:buFont typeface="Times New Roman"/>
              <a:buChar char="•"/>
            </a:pPr>
            <a:r>
              <a:rPr lang="en-US" sz="2200" dirty="0">
                <a:latin typeface="Times New Roman"/>
                <a:ea typeface="Times New Roman"/>
                <a:cs typeface="Times New Roman"/>
                <a:sym typeface="Times New Roman"/>
              </a:rPr>
              <a:t>It is our job to ASK.</a:t>
            </a:r>
            <a:endParaRPr sz="2200" dirty="0">
              <a:latin typeface="Times New Roman"/>
              <a:ea typeface="Times New Roman"/>
              <a:cs typeface="Times New Roman"/>
              <a:sym typeface="Times New Roman"/>
            </a:endParaRPr>
          </a:p>
          <a:p>
            <a:pPr marL="457200" lvl="0" indent="-381000" algn="l" rtl="0">
              <a:lnSpc>
                <a:spcPct val="115000"/>
              </a:lnSpc>
              <a:spcBef>
                <a:spcPts val="0"/>
              </a:spcBef>
              <a:spcAft>
                <a:spcPts val="0"/>
              </a:spcAft>
              <a:buSzPts val="2400"/>
              <a:buFont typeface="Times New Roman"/>
              <a:buChar char="•"/>
            </a:pPr>
            <a:r>
              <a:rPr lang="en-US" sz="2200" dirty="0">
                <a:latin typeface="Times New Roman"/>
                <a:ea typeface="Times New Roman"/>
                <a:cs typeface="Times New Roman"/>
                <a:sym typeface="Times New Roman"/>
              </a:rPr>
              <a:t>Self-identification by the applicant/participant is the only recognized method. </a:t>
            </a:r>
            <a:r>
              <a:rPr lang="en-US" sz="2200" dirty="0">
                <a:solidFill>
                  <a:schemeClr val="tx1"/>
                </a:solidFill>
                <a:latin typeface="Times New Roman"/>
                <a:ea typeface="Times New Roman"/>
                <a:cs typeface="Times New Roman"/>
                <a:sym typeface="Times New Roman"/>
                <a:hlinkClick r:id="rId3"/>
              </a:rPr>
              <a:t>Resources for REG collection</a:t>
            </a:r>
            <a:r>
              <a:rPr lang="en-US" sz="2200" dirty="0">
                <a:solidFill>
                  <a:schemeClr val="tx1"/>
                </a:solidFill>
                <a:latin typeface="Times New Roman"/>
                <a:ea typeface="Times New Roman"/>
                <a:cs typeface="Times New Roman"/>
                <a:sym typeface="Times New Roman"/>
              </a:rPr>
              <a:t> including templates, training examples, and a two-pager on how to aggregate and tally.</a:t>
            </a:r>
          </a:p>
          <a:p>
            <a:pPr marL="457200" lvl="0" indent="-381000" algn="l" rtl="0">
              <a:lnSpc>
                <a:spcPct val="115000"/>
              </a:lnSpc>
              <a:spcBef>
                <a:spcPts val="0"/>
              </a:spcBef>
              <a:spcAft>
                <a:spcPts val="0"/>
              </a:spcAft>
              <a:buSzPts val="2400"/>
              <a:buFont typeface="Times New Roman"/>
              <a:buChar char="•"/>
            </a:pPr>
            <a:r>
              <a:rPr lang="en-US" sz="2200" dirty="0">
                <a:latin typeface="Times New Roman"/>
                <a:ea typeface="Times New Roman"/>
                <a:cs typeface="Times New Roman"/>
                <a:sym typeface="Times New Roman"/>
              </a:rPr>
              <a:t>Staff may not “second guess,” or in any other way change or challenge a self-declaration made by the applicant/participant.</a:t>
            </a:r>
            <a:endParaRPr sz="2200" dirty="0">
              <a:latin typeface="Times New Roman"/>
              <a:ea typeface="Times New Roman"/>
              <a:cs typeface="Times New Roman"/>
              <a:sym typeface="Times New Roman"/>
            </a:endParaRPr>
          </a:p>
          <a:p>
            <a:pPr marL="457200" lvl="0" indent="-381000" algn="l" rtl="0">
              <a:lnSpc>
                <a:spcPct val="115000"/>
              </a:lnSpc>
              <a:spcBef>
                <a:spcPts val="0"/>
              </a:spcBef>
              <a:spcAft>
                <a:spcPts val="0"/>
              </a:spcAft>
              <a:buSzPts val="2400"/>
              <a:buFont typeface="Times New Roman"/>
              <a:buChar char="•"/>
            </a:pPr>
            <a:r>
              <a:rPr lang="en-US" sz="2200" dirty="0">
                <a:latin typeface="Times New Roman"/>
                <a:ea typeface="Times New Roman"/>
                <a:cs typeface="Times New Roman"/>
                <a:sym typeface="Times New Roman"/>
              </a:rPr>
              <a:t>Attendees who are part of organization clientele group types attendees do not require REG collection.</a:t>
            </a:r>
            <a:endParaRPr sz="2200" dirty="0">
              <a:latin typeface="Times New Roman"/>
              <a:ea typeface="Times New Roman"/>
              <a:cs typeface="Times New Roman"/>
              <a:sym typeface="Times New Roman"/>
            </a:endParaRPr>
          </a:p>
          <a:p>
            <a:pPr marL="0" lvl="0" indent="0" algn="l" rtl="0">
              <a:lnSpc>
                <a:spcPct val="115000"/>
              </a:lnSpc>
              <a:spcBef>
                <a:spcPts val="1200"/>
              </a:spcBef>
              <a:spcAft>
                <a:spcPts val="1200"/>
              </a:spcAft>
              <a:buSzPts val="1800"/>
              <a:buNone/>
            </a:pPr>
            <a:endParaRPr sz="2400" i="1" dirty="0"/>
          </a:p>
        </p:txBody>
      </p:sp>
      <p:sp>
        <p:nvSpPr>
          <p:cNvPr id="627" name="Google Shape;627;p1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632"/>
        <p:cNvGrpSpPr/>
        <p:nvPr/>
      </p:nvGrpSpPr>
      <p:grpSpPr>
        <a:xfrm>
          <a:off x="0" y="0"/>
          <a:ext cx="0" cy="0"/>
          <a:chOff x="0" y="0"/>
          <a:chExt cx="0" cy="0"/>
        </a:xfrm>
      </p:grpSpPr>
      <p:sp>
        <p:nvSpPr>
          <p:cNvPr id="633" name="Google Shape;633;p16"/>
          <p:cNvSpPr txBox="1">
            <a:spLocks noGrp="1"/>
          </p:cNvSpPr>
          <p:nvPr>
            <p:ph type="title"/>
          </p:nvPr>
        </p:nvSpPr>
        <p:spPr>
          <a:xfrm>
            <a:off x="650413" y="2628900"/>
            <a:ext cx="3932100" cy="1600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ts val="3500"/>
              <a:buFont typeface="Arial"/>
              <a:buNone/>
            </a:pPr>
            <a:r>
              <a:rPr lang="en-US" dirty="0"/>
              <a:t>Your Responsibilities for Reporting continued</a:t>
            </a:r>
            <a:endParaRPr dirty="0"/>
          </a:p>
        </p:txBody>
      </p:sp>
      <p:sp>
        <p:nvSpPr>
          <p:cNvPr id="634" name="Google Shape;634;p16"/>
          <p:cNvSpPr txBox="1">
            <a:spLocks noGrp="1"/>
          </p:cNvSpPr>
          <p:nvPr>
            <p:ph type="body" idx="1"/>
          </p:nvPr>
        </p:nvSpPr>
        <p:spPr>
          <a:xfrm>
            <a:off x="4196025" y="108152"/>
            <a:ext cx="7739700" cy="60891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en-US" sz="2200" dirty="0"/>
              <a:t>Enter participant REG data into Project Board, 4-H system, WEBNEERS, or VMS annually. Include the number of with undetermined REG data if system allows. Annual due dates vary by online system.</a:t>
            </a:r>
            <a:br>
              <a:rPr lang="en-US" sz="2200" dirty="0"/>
            </a:br>
            <a:endParaRPr sz="1000" dirty="0"/>
          </a:p>
          <a:p>
            <a:pPr marL="228600" lvl="0" indent="-228600" algn="l" rtl="0">
              <a:lnSpc>
                <a:spcPct val="100000"/>
              </a:lnSpc>
              <a:spcBef>
                <a:spcPts val="0"/>
              </a:spcBef>
              <a:spcAft>
                <a:spcPts val="0"/>
              </a:spcAft>
              <a:buClr>
                <a:schemeClr val="dk1"/>
              </a:buClr>
              <a:buSzPts val="2400"/>
              <a:buChar char="•"/>
            </a:pPr>
            <a:r>
              <a:rPr lang="en-US" sz="2200" dirty="0"/>
              <a:t>Academics: Participant REG data already reported by staff/volunteers in 4-H system, WEBNEERS, or VMS should not be entered again into Project Board. Can enter total #, but REG not required again.</a:t>
            </a:r>
            <a:br>
              <a:rPr lang="en-US" sz="2200" dirty="0"/>
            </a:br>
            <a:endParaRPr sz="1000" dirty="0"/>
          </a:p>
          <a:p>
            <a:pPr marL="228600" lvl="0" indent="-228600" algn="l" rtl="0">
              <a:lnSpc>
                <a:spcPct val="100000"/>
              </a:lnSpc>
              <a:spcBef>
                <a:spcPts val="0"/>
              </a:spcBef>
              <a:spcAft>
                <a:spcPts val="0"/>
              </a:spcAft>
              <a:buSzPts val="2400"/>
              <a:buChar char="•"/>
            </a:pPr>
            <a:r>
              <a:rPr lang="en-US" sz="2200" dirty="0"/>
              <a:t>Academics: When reporting organizational attendees, report # of individuals (not # of orgs)</a:t>
            </a:r>
            <a:br>
              <a:rPr lang="en-US" sz="2200" dirty="0"/>
            </a:br>
            <a:endParaRPr sz="1000" dirty="0"/>
          </a:p>
          <a:p>
            <a:pPr marL="228600" lvl="0" indent="-228600" algn="l" rtl="0">
              <a:lnSpc>
                <a:spcPct val="100000"/>
              </a:lnSpc>
              <a:spcBef>
                <a:spcPts val="0"/>
              </a:spcBef>
              <a:spcAft>
                <a:spcPts val="0"/>
              </a:spcAft>
              <a:buSzPts val="2400"/>
              <a:buChar char="•"/>
            </a:pPr>
            <a:r>
              <a:rPr lang="en-US" sz="2200" dirty="0"/>
              <a:t>Academics: Activities delivered to internal ANR staff or volunteers are reported separately in Project Board, no REG data required.</a:t>
            </a:r>
            <a:br>
              <a:rPr lang="en-US" sz="2200" dirty="0"/>
            </a:br>
            <a:endParaRPr sz="1000" dirty="0"/>
          </a:p>
          <a:p>
            <a:pPr marL="228600" lvl="0" indent="-228600" algn="l" rtl="0">
              <a:lnSpc>
                <a:spcPct val="100000"/>
              </a:lnSpc>
              <a:spcBef>
                <a:spcPts val="0"/>
              </a:spcBef>
              <a:spcAft>
                <a:spcPts val="0"/>
              </a:spcAft>
              <a:buSzPts val="2400"/>
              <a:buChar char="•"/>
            </a:pPr>
            <a:r>
              <a:rPr lang="en-US" sz="2200" dirty="0"/>
              <a:t>CDFA-funded CES report their participant reach through quarterly reporting, not online systems. Supervising academic should report in Project Board.</a:t>
            </a:r>
            <a:endParaRPr sz="2200" dirty="0"/>
          </a:p>
          <a:p>
            <a:pPr marL="0" lvl="0" indent="0" algn="l" rtl="0">
              <a:lnSpc>
                <a:spcPct val="100000"/>
              </a:lnSpc>
              <a:spcBef>
                <a:spcPts val="0"/>
              </a:spcBef>
              <a:spcAft>
                <a:spcPts val="0"/>
              </a:spcAft>
              <a:buSzPts val="1800"/>
              <a:buNone/>
            </a:pPr>
            <a:endParaRPr sz="2400" dirty="0">
              <a:solidFill>
                <a:srgbClr val="FF0000"/>
              </a:solidFill>
            </a:endParaRPr>
          </a:p>
        </p:txBody>
      </p:sp>
      <p:sp>
        <p:nvSpPr>
          <p:cNvPr id="635" name="Google Shape;635;p16"/>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640"/>
        <p:cNvGrpSpPr/>
        <p:nvPr/>
      </p:nvGrpSpPr>
      <p:grpSpPr>
        <a:xfrm>
          <a:off x="0" y="0"/>
          <a:ext cx="0" cy="0"/>
          <a:chOff x="0" y="0"/>
          <a:chExt cx="0" cy="0"/>
        </a:xfrm>
      </p:grpSpPr>
      <p:sp>
        <p:nvSpPr>
          <p:cNvPr id="641" name="Google Shape;641;p18"/>
          <p:cNvSpPr txBox="1">
            <a:spLocks noGrp="1"/>
          </p:cNvSpPr>
          <p:nvPr>
            <p:ph type="title"/>
          </p:nvPr>
        </p:nvSpPr>
        <p:spPr>
          <a:xfrm>
            <a:off x="8016138" y="2628900"/>
            <a:ext cx="3932100" cy="1600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6000"/>
              <a:buFont typeface="Arial"/>
              <a:buNone/>
            </a:pPr>
            <a:r>
              <a:rPr lang="en-US" sz="3600">
                <a:solidFill>
                  <a:srgbClr val="005A9E"/>
                </a:solidFill>
                <a:latin typeface="Times New Roman"/>
                <a:ea typeface="Times New Roman"/>
                <a:cs typeface="Times New Roman"/>
                <a:sym typeface="Times New Roman"/>
              </a:rPr>
              <a:t>Recordkeeping</a:t>
            </a:r>
            <a:endParaRPr sz="3600">
              <a:solidFill>
                <a:srgbClr val="005A9E"/>
              </a:solidFill>
            </a:endParaRPr>
          </a:p>
        </p:txBody>
      </p:sp>
      <p:sp>
        <p:nvSpPr>
          <p:cNvPr id="642" name="Google Shape;642;p18"/>
          <p:cNvSpPr txBox="1">
            <a:spLocks noGrp="1"/>
          </p:cNvSpPr>
          <p:nvPr>
            <p:ph type="body" idx="1"/>
          </p:nvPr>
        </p:nvSpPr>
        <p:spPr>
          <a:xfrm>
            <a:off x="337302" y="755183"/>
            <a:ext cx="7100100" cy="4873500"/>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0"/>
              </a:spcBef>
              <a:spcAft>
                <a:spcPts val="0"/>
              </a:spcAft>
              <a:buSzPts val="2800"/>
              <a:buFont typeface="Times New Roman"/>
              <a:buChar char="•"/>
            </a:pPr>
            <a:r>
              <a:rPr lang="en-US">
                <a:latin typeface="Times New Roman"/>
                <a:ea typeface="Times New Roman"/>
                <a:cs typeface="Times New Roman"/>
                <a:sym typeface="Times New Roman"/>
              </a:rPr>
              <a:t>Keep records of All Reasonable Effort for 3 years</a:t>
            </a:r>
            <a:endParaRPr>
              <a:latin typeface="Times New Roman"/>
              <a:ea typeface="Times New Roman"/>
              <a:cs typeface="Times New Roman"/>
              <a:sym typeface="Times New Roman"/>
            </a:endParaRPr>
          </a:p>
          <a:p>
            <a:pPr marL="457200" lvl="0" indent="-406400" algn="l" rtl="0">
              <a:lnSpc>
                <a:spcPct val="115000"/>
              </a:lnSpc>
              <a:spcBef>
                <a:spcPts val="0"/>
              </a:spcBef>
              <a:spcAft>
                <a:spcPts val="0"/>
              </a:spcAft>
              <a:buSzPts val="2800"/>
              <a:buFont typeface="Times New Roman"/>
              <a:buChar char="•"/>
            </a:pPr>
            <a:r>
              <a:rPr lang="en-US">
                <a:latin typeface="Times New Roman"/>
                <a:ea typeface="Times New Roman"/>
                <a:cs typeface="Times New Roman"/>
                <a:sym typeface="Times New Roman"/>
              </a:rPr>
              <a:t>Keep records of Extension activities and participant information for 3 years.</a:t>
            </a:r>
            <a:endParaRPr>
              <a:latin typeface="Times New Roman"/>
              <a:ea typeface="Times New Roman"/>
              <a:cs typeface="Times New Roman"/>
              <a:sym typeface="Times New Roman"/>
            </a:endParaRPr>
          </a:p>
          <a:p>
            <a:pPr marL="457200" lvl="0" indent="-406400" algn="l" rtl="0">
              <a:lnSpc>
                <a:spcPct val="115000"/>
              </a:lnSpc>
              <a:spcBef>
                <a:spcPts val="0"/>
              </a:spcBef>
              <a:spcAft>
                <a:spcPts val="0"/>
              </a:spcAft>
              <a:buSzPts val="2800"/>
              <a:buFont typeface="Times New Roman"/>
              <a:buChar char="•"/>
            </a:pPr>
            <a:r>
              <a:rPr lang="en-US">
                <a:latin typeface="Times New Roman"/>
                <a:ea typeface="Times New Roman"/>
                <a:cs typeface="Times New Roman"/>
                <a:sym typeface="Times New Roman"/>
              </a:rPr>
              <a:t>It is important that this information be kept private and secure during the collection process. One strategy is to separate names and other identifying information from demographic data as soon as possible for record keeping.</a:t>
            </a:r>
            <a:endParaRPr>
              <a:latin typeface="Times New Roman"/>
              <a:ea typeface="Times New Roman"/>
              <a:cs typeface="Times New Roman"/>
              <a:sym typeface="Times New Roman"/>
            </a:endParaRPr>
          </a:p>
        </p:txBody>
      </p:sp>
      <p:sp>
        <p:nvSpPr>
          <p:cNvPr id="643" name="Google Shape;643;p1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724"/>
        <p:cNvGrpSpPr/>
        <p:nvPr/>
      </p:nvGrpSpPr>
      <p:grpSpPr>
        <a:xfrm>
          <a:off x="0" y="0"/>
          <a:ext cx="0" cy="0"/>
          <a:chOff x="0" y="0"/>
          <a:chExt cx="0" cy="0"/>
        </a:xfrm>
      </p:grpSpPr>
      <p:sp>
        <p:nvSpPr>
          <p:cNvPr id="725" name="Google Shape;725;p22"/>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Your Responsibilities for Evaluation</a:t>
            </a:r>
            <a:endParaRPr/>
          </a:p>
        </p:txBody>
      </p:sp>
      <p:sp>
        <p:nvSpPr>
          <p:cNvPr id="728" name="Google Shape;728;p22"/>
          <p:cNvSpPr txBox="1"/>
          <p:nvPr/>
        </p:nvSpPr>
        <p:spPr>
          <a:xfrm>
            <a:off x="2532087" y="1934596"/>
            <a:ext cx="7122994" cy="5114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dirty="0">
                <a:solidFill>
                  <a:schemeClr val="dk1"/>
                </a:solidFill>
                <a:latin typeface="Arial"/>
                <a:ea typeface="Arial"/>
                <a:cs typeface="Arial"/>
                <a:sym typeface="Arial"/>
              </a:rPr>
              <a:t>Employees:</a:t>
            </a:r>
            <a:endParaRPr sz="2400" b="0" i="0" u="none" strike="noStrike" cap="none" dirty="0">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US" sz="2400" dirty="0">
                <a:solidFill>
                  <a:schemeClr val="dk1"/>
                </a:solidFill>
              </a:rPr>
              <a:t>Commitment to Principles of Community</a:t>
            </a:r>
            <a:endParaRPr sz="2400" dirty="0">
              <a:solidFill>
                <a:schemeClr val="dk1"/>
              </a:solidFil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Compliance with Federal and State Civil Rights Laws</a:t>
            </a:r>
            <a:endParaRPr sz="2400" b="0" i="0" u="none" strike="noStrike" cap="none" dirty="0">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Communicating your successes with reaching new and diverse audiences can be good for advocacy!</a:t>
            </a:r>
            <a:endParaRPr sz="2400" b="0" i="0" u="none" strike="noStrike" cap="none" dirty="0">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Academics: Communicating your </a:t>
            </a:r>
            <a:r>
              <a:rPr lang="en-US" sz="2400" dirty="0">
                <a:solidFill>
                  <a:schemeClr val="dk1"/>
                </a:solidFill>
              </a:rPr>
              <a:t>civil rights compliance </a:t>
            </a:r>
            <a:r>
              <a:rPr lang="en-US" sz="2400" b="0" i="0" u="none" strike="noStrike" cap="none" dirty="0">
                <a:solidFill>
                  <a:schemeClr val="dk1"/>
                </a:solidFill>
                <a:latin typeface="Arial"/>
                <a:ea typeface="Arial"/>
                <a:cs typeface="Arial"/>
                <a:sym typeface="Arial"/>
              </a:rPr>
              <a:t>accomplishments and impacts to your clientele groups is part of your merit and promotion packages.</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dirty="0"/>
              <a:t>Feedback Loop</a:t>
            </a:r>
            <a:endParaRPr dirty="0"/>
          </a:p>
        </p:txBody>
      </p:sp>
      <p:sp>
        <p:nvSpPr>
          <p:cNvPr id="413" name="Google Shape;413;p24"/>
          <p:cNvSpPr txBox="1">
            <a:spLocks noGrp="1"/>
          </p:cNvSpPr>
          <p:nvPr>
            <p:ph type="body" idx="1"/>
          </p:nvPr>
        </p:nvSpPr>
        <p:spPr>
          <a:xfrm>
            <a:off x="838199" y="1690825"/>
            <a:ext cx="8264857" cy="4971400"/>
          </a:xfrm>
          <a:prstGeom prst="rect">
            <a:avLst/>
          </a:prstGeom>
          <a:noFill/>
          <a:ln>
            <a:noFill/>
          </a:ln>
        </p:spPr>
        <p:txBody>
          <a:bodyPr spcFirstLastPara="1" wrap="square" lIns="91425" tIns="45700" rIns="91425" bIns="45700" anchor="t" anchorCtr="0">
            <a:noAutofit/>
          </a:bodyPr>
          <a:lstStyle/>
          <a:p>
            <a:pPr marL="228600" lvl="0" indent="-171450" algn="l" rtl="0">
              <a:lnSpc>
                <a:spcPct val="90000"/>
              </a:lnSpc>
              <a:spcBef>
                <a:spcPts val="1000"/>
              </a:spcBef>
              <a:spcAft>
                <a:spcPts val="0"/>
              </a:spcAft>
              <a:buSzPts val="1900"/>
              <a:buChar char="•"/>
            </a:pPr>
            <a:r>
              <a:rPr lang="en-US" sz="2400" dirty="0"/>
              <a:t>Program year data collected and submitted in respective reporting systems and is analyzed by Office of Civil Rights.</a:t>
            </a:r>
          </a:p>
          <a:p>
            <a:pPr marL="228600" lvl="0" indent="-171450" algn="l" rtl="0">
              <a:lnSpc>
                <a:spcPct val="90000"/>
              </a:lnSpc>
              <a:spcBef>
                <a:spcPts val="1000"/>
              </a:spcBef>
              <a:spcAft>
                <a:spcPts val="0"/>
              </a:spcAft>
              <a:buSzPts val="1900"/>
              <a:buChar char="•"/>
            </a:pPr>
            <a:r>
              <a:rPr lang="en-US" sz="2400" dirty="0"/>
              <a:t>The following year, Office of Civil Rights supplies compliance findings to statewide programs with online reporting systems, academics, and their supervisors.</a:t>
            </a:r>
          </a:p>
          <a:p>
            <a:pPr marL="228600" lvl="0" indent="-171450" algn="l" rtl="0">
              <a:lnSpc>
                <a:spcPct val="90000"/>
              </a:lnSpc>
              <a:spcBef>
                <a:spcPts val="1000"/>
              </a:spcBef>
              <a:spcAft>
                <a:spcPts val="0"/>
              </a:spcAft>
              <a:buSzPts val="1900"/>
              <a:buChar char="•"/>
            </a:pPr>
            <a:r>
              <a:rPr lang="en-US" sz="2400" dirty="0"/>
              <a:t>Expectation: Academics and programs use previous year compliance finding to inform and develop specific actions and procedures for the current year, intended to achieve compliance.</a:t>
            </a:r>
          </a:p>
          <a:p>
            <a:pPr marL="228600" lvl="0" indent="-171450" algn="l" rtl="0">
              <a:lnSpc>
                <a:spcPct val="90000"/>
              </a:lnSpc>
              <a:spcBef>
                <a:spcPts val="1000"/>
              </a:spcBef>
              <a:spcAft>
                <a:spcPts val="0"/>
              </a:spcAft>
              <a:buSzPts val="1900"/>
              <a:buChar char="•"/>
            </a:pPr>
            <a:r>
              <a:rPr lang="en-US" sz="2400" dirty="0"/>
              <a:t>Compliance trends are used to inform training and technical assistance.</a:t>
            </a:r>
          </a:p>
          <a:p>
            <a:pPr marL="228600" lvl="0" indent="-171450" algn="l" rtl="0">
              <a:lnSpc>
                <a:spcPct val="90000"/>
              </a:lnSpc>
              <a:spcBef>
                <a:spcPts val="1000"/>
              </a:spcBef>
              <a:spcAft>
                <a:spcPts val="0"/>
              </a:spcAft>
              <a:buSzPts val="1900"/>
              <a:buChar char="•"/>
            </a:pPr>
            <a:r>
              <a:rPr lang="en-US" sz="2400" dirty="0"/>
              <a:t>A three-year history is provided to UC ANR leadership.</a:t>
            </a:r>
            <a:br>
              <a:rPr lang="en-US" sz="2400" dirty="0"/>
            </a:br>
            <a:endParaRP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4-H Resources and Trainings</a:t>
            </a:r>
            <a:endParaRPr/>
          </a:p>
        </p:txBody>
      </p:sp>
      <p:sp>
        <p:nvSpPr>
          <p:cNvPr id="413" name="Google Shape;413;p24"/>
          <p:cNvSpPr txBox="1">
            <a:spLocks noGrp="1"/>
          </p:cNvSpPr>
          <p:nvPr>
            <p:ph type="body" idx="1"/>
          </p:nvPr>
        </p:nvSpPr>
        <p:spPr>
          <a:xfrm>
            <a:off x="838200" y="1825625"/>
            <a:ext cx="6809700" cy="4836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1900" dirty="0"/>
              <a:t>Annual 4-H Parity Reporting and 4-H Program Planning</a:t>
            </a:r>
            <a:endParaRPr sz="1900" dirty="0"/>
          </a:p>
          <a:p>
            <a:pPr marL="457200" lvl="0" indent="0" algn="l" rtl="0">
              <a:lnSpc>
                <a:spcPct val="90000"/>
              </a:lnSpc>
              <a:spcBef>
                <a:spcPts val="1000"/>
              </a:spcBef>
              <a:spcAft>
                <a:spcPts val="0"/>
              </a:spcAft>
              <a:buSzPts val="1800"/>
              <a:buNone/>
            </a:pPr>
            <a:endParaRPr sz="1900" dirty="0"/>
          </a:p>
          <a:p>
            <a:pPr marL="228600" lvl="0" indent="-171450" algn="l" rtl="0">
              <a:lnSpc>
                <a:spcPct val="90000"/>
              </a:lnSpc>
              <a:spcBef>
                <a:spcPts val="1000"/>
              </a:spcBef>
              <a:spcAft>
                <a:spcPts val="0"/>
              </a:spcAft>
              <a:buSzPts val="1900"/>
              <a:buChar char="•"/>
            </a:pPr>
            <a:r>
              <a:rPr lang="en-US" sz="1900" dirty="0"/>
              <a:t>By September, previous 4-H program year data collected and submitted to David White in Office of Civil Rights for parity analysis.</a:t>
            </a:r>
            <a:endParaRPr sz="1900" dirty="0"/>
          </a:p>
          <a:p>
            <a:pPr marL="228600" lvl="0" indent="-171450" algn="l" rtl="0">
              <a:lnSpc>
                <a:spcPct val="90000"/>
              </a:lnSpc>
              <a:spcBef>
                <a:spcPts val="1000"/>
              </a:spcBef>
              <a:spcAft>
                <a:spcPts val="0"/>
              </a:spcAft>
              <a:buSzPts val="1900"/>
              <a:buChar char="•"/>
            </a:pPr>
            <a:r>
              <a:rPr lang="en-US" sz="1900" dirty="0"/>
              <a:t>By October, County parity reports are provided to county directors, advisors, community educators, and 4-H Regional Program Coordinators. </a:t>
            </a:r>
            <a:endParaRPr sz="1900" dirty="0"/>
          </a:p>
          <a:p>
            <a:pPr marL="228600" lvl="0" indent="-171450" algn="l" rtl="0">
              <a:lnSpc>
                <a:spcPct val="90000"/>
              </a:lnSpc>
              <a:spcBef>
                <a:spcPts val="1000"/>
              </a:spcBef>
              <a:spcAft>
                <a:spcPts val="0"/>
              </a:spcAft>
              <a:buSzPts val="1900"/>
              <a:buChar char="•"/>
            </a:pPr>
            <a:r>
              <a:rPr lang="en-US" sz="1900" dirty="0"/>
              <a:t>Overall Statewide data is presented by the Office of Civil Rights Analyst on 4-H October Monthly Updates call for discussion and review of program.</a:t>
            </a:r>
            <a:endParaRPr sz="1900" dirty="0"/>
          </a:p>
          <a:p>
            <a:pPr marL="228600" lvl="0" indent="-171450" algn="l" rtl="0">
              <a:lnSpc>
                <a:spcPct val="90000"/>
              </a:lnSpc>
              <a:spcBef>
                <a:spcPts val="1000"/>
              </a:spcBef>
              <a:spcAft>
                <a:spcPts val="0"/>
              </a:spcAft>
              <a:buSzPts val="1900"/>
              <a:buChar char="•"/>
            </a:pPr>
            <a:r>
              <a:rPr lang="en-US" sz="1900" dirty="0"/>
              <a:t>October forward: County staff use previous year parity data results to inform and develop specific actions and procedures for the current year, intended to achieve parity. </a:t>
            </a:r>
            <a:br>
              <a:rPr lang="en-US" sz="1400" dirty="0"/>
            </a:br>
            <a:endParaRPr sz="1400" dirty="0"/>
          </a:p>
        </p:txBody>
      </p:sp>
      <p:sp>
        <p:nvSpPr>
          <p:cNvPr id="414" name="Google Shape;414;p24"/>
          <p:cNvSpPr txBox="1">
            <a:spLocks noGrp="1"/>
          </p:cNvSpPr>
          <p:nvPr>
            <p:ph type="body" idx="2"/>
          </p:nvPr>
        </p:nvSpPr>
        <p:spPr>
          <a:xfrm>
            <a:off x="8028250" y="1825625"/>
            <a:ext cx="33255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dirty="0"/>
              <a:t>Resources</a:t>
            </a:r>
            <a:endParaRPr b="1" dirty="0"/>
          </a:p>
          <a:p>
            <a:pPr marL="457200" lvl="0" indent="-406400" algn="l" rtl="0">
              <a:lnSpc>
                <a:spcPct val="90000"/>
              </a:lnSpc>
              <a:spcBef>
                <a:spcPts val="1000"/>
              </a:spcBef>
              <a:spcAft>
                <a:spcPts val="0"/>
              </a:spcAft>
              <a:buSzPts val="2800"/>
              <a:buChar char="•"/>
            </a:pPr>
            <a:r>
              <a:rPr lang="en-US" sz="1900" dirty="0"/>
              <a:t>4-H Policy, Chapter 3, </a:t>
            </a:r>
            <a:r>
              <a:rPr lang="en-US" sz="1900" u="sng" dirty="0">
                <a:solidFill>
                  <a:schemeClr val="hlink"/>
                </a:solidFill>
                <a:hlinkClick r:id="rId3"/>
              </a:rPr>
              <a:t>https://4h.ucanr.edu/Resources/Policies/Chapter3/</a:t>
            </a:r>
            <a:r>
              <a:rPr lang="en-US" sz="1900" dirty="0"/>
              <a:t> </a:t>
            </a:r>
            <a:endParaRPr sz="1900" dirty="0"/>
          </a:p>
          <a:p>
            <a:pPr marL="457200" lvl="0" indent="-349250" algn="l" rtl="0">
              <a:lnSpc>
                <a:spcPct val="90000"/>
              </a:lnSpc>
              <a:spcBef>
                <a:spcPts val="1000"/>
              </a:spcBef>
              <a:spcAft>
                <a:spcPts val="0"/>
              </a:spcAft>
              <a:buSzPts val="1900"/>
              <a:buChar char="•"/>
            </a:pPr>
            <a:r>
              <a:rPr lang="en-US" sz="1900" dirty="0"/>
              <a:t>ANR Administrative Handbook, Section 603, Programmatic Compliance </a:t>
            </a:r>
            <a:r>
              <a:rPr lang="en-US" sz="1900" dirty="0">
                <a:solidFill>
                  <a:srgbClr val="212121"/>
                </a:solidFill>
                <a:latin typeface="Calibri"/>
                <a:ea typeface="Calibri"/>
                <a:cs typeface="Calibri"/>
                <a:sym typeface="Calibri"/>
              </a:rPr>
              <a:t> </a:t>
            </a:r>
            <a:r>
              <a:rPr lang="en-US" sz="1900" u="sng" dirty="0">
                <a:solidFill>
                  <a:srgbClr val="0078D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https://ucanrpolicy.ellucid.com/documents/view/138/active/</a:t>
            </a:r>
            <a:endParaRPr sz="1900" dirty="0"/>
          </a:p>
          <a:p>
            <a:pPr marL="0" lvl="0" indent="0" algn="l" rtl="0">
              <a:lnSpc>
                <a:spcPct val="90000"/>
              </a:lnSpc>
              <a:spcBef>
                <a:spcPts val="1000"/>
              </a:spcBef>
              <a:spcAft>
                <a:spcPts val="0"/>
              </a:spcAft>
              <a:buSzPts val="1800"/>
              <a:buNone/>
            </a:pPr>
            <a:endParaRPr dirty="0"/>
          </a:p>
          <a:p>
            <a:pPr marL="0" lvl="0" indent="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681"/>
        <p:cNvGrpSpPr/>
        <p:nvPr/>
      </p:nvGrpSpPr>
      <p:grpSpPr>
        <a:xfrm>
          <a:off x="0" y="0"/>
          <a:ext cx="0" cy="0"/>
          <a:chOff x="0" y="0"/>
          <a:chExt cx="0" cy="0"/>
        </a:xfrm>
      </p:grpSpPr>
      <p:sp>
        <p:nvSpPr>
          <p:cNvPr id="682" name="Google Shape;682;p23"/>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500"/>
              <a:buNone/>
            </a:pPr>
            <a:r>
              <a:rPr lang="en-US"/>
              <a:t>Activity</a:t>
            </a:r>
            <a:endParaRPr/>
          </a:p>
        </p:txBody>
      </p:sp>
      <p:sp>
        <p:nvSpPr>
          <p:cNvPr id="683" name="Google Shape;683;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
        <p:nvSpPr>
          <p:cNvPr id="684" name="Google Shape;684;p23"/>
          <p:cNvSpPr txBox="1">
            <a:spLocks noGrp="1"/>
          </p:cNvSpPr>
          <p:nvPr>
            <p:ph type="body" idx="1"/>
          </p:nvPr>
        </p:nvSpPr>
        <p:spPr>
          <a:xfrm>
            <a:off x="2552850" y="2489800"/>
            <a:ext cx="7992600" cy="3687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Poll - What are your civil rights compliance responsibilities in each of the scenarios?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719" name="Google Shape;719;g37671fdb6e7_0_0"/>
          <p:cNvSpPr txBox="1">
            <a:spLocks noGrp="1"/>
          </p:cNvSpPr>
          <p:nvPr>
            <p:ph type="title" idx="4294967295"/>
          </p:nvPr>
        </p:nvSpPr>
        <p:spPr>
          <a:xfrm>
            <a:off x="0" y="-221490"/>
            <a:ext cx="10515600" cy="1325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rgbClr val="005A9E"/>
              </a:buClr>
              <a:buSzPts val="3700"/>
              <a:buFont typeface="Arial"/>
              <a:buNone/>
              <a:tabLst/>
              <a:defRPr/>
            </a:pPr>
            <a:r>
              <a:rPr kumimoji="0" lang="en-US" sz="3700" b="1" i="0" u="none" strike="noStrike" kern="0" cap="none" spc="0" normalizeH="0" baseline="0" noProof="0" dirty="0">
                <a:ln>
                  <a:noFill/>
                </a:ln>
                <a:solidFill>
                  <a:srgbClr val="005A9E"/>
                </a:solidFill>
                <a:effectLst/>
                <a:uLnTx/>
                <a:uFillTx/>
                <a:latin typeface="Arial"/>
                <a:ea typeface="Arial"/>
                <a:cs typeface="Arial"/>
                <a:sym typeface="Arial"/>
              </a:rPr>
              <a:t>Civil Rights Compliance Cycle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17" name="Google Shape;717;g37671fdb6e7_0_0" descr="An arrow indicating the steps are part of an ongoing cycle."/>
          <p:cNvSpPr/>
          <p:nvPr/>
        </p:nvSpPr>
        <p:spPr>
          <a:xfrm>
            <a:off x="170925" y="1072681"/>
            <a:ext cx="1044300" cy="5613000"/>
          </a:xfrm>
          <a:prstGeom prst="bentArrow">
            <a:avLst>
              <a:gd name="adj1" fmla="val 25000"/>
              <a:gd name="adj2" fmla="val 25000"/>
              <a:gd name="adj3" fmla="val 25000"/>
              <a:gd name="adj4" fmla="val 43750"/>
            </a:avLst>
          </a:prstGeom>
          <a:solidFill>
            <a:srgbClr val="385623"/>
          </a:solidFill>
          <a:ln w="9525" cap="flat" cmpd="sng">
            <a:solidFill>
              <a:srgbClr val="0C814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97" name="Google Shape;697;g37671fdb6e7_0_0" descr="Define"/>
          <p:cNvGrpSpPr/>
          <p:nvPr/>
        </p:nvGrpSpPr>
        <p:grpSpPr>
          <a:xfrm>
            <a:off x="0" y="1072682"/>
            <a:ext cx="11046060" cy="767407"/>
            <a:chOff x="444182" y="438789"/>
            <a:chExt cx="8284752" cy="731700"/>
          </a:xfrm>
        </p:grpSpPr>
        <p:sp>
          <p:nvSpPr>
            <p:cNvPr id="698" name="Google Shape;698;g37671fdb6e7_0_0"/>
            <p:cNvSpPr txBox="1"/>
            <p:nvPr/>
          </p:nvSpPr>
          <p:spPr>
            <a:xfrm>
              <a:off x="444182" y="488975"/>
              <a:ext cx="22710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85631"/>
                  </a:solidFill>
                  <a:latin typeface="Roboto Medium"/>
                  <a:ea typeface="Roboto Medium"/>
                  <a:cs typeface="Roboto Medium"/>
                  <a:sym typeface="Roboto Medium"/>
                </a:rPr>
                <a:t>Define </a:t>
              </a:r>
              <a:endParaRPr sz="4000" b="0" i="0" u="none" strike="noStrike" cap="none">
                <a:solidFill>
                  <a:srgbClr val="085631"/>
                </a:solidFill>
                <a:latin typeface="Roboto Medium"/>
                <a:ea typeface="Roboto Medium"/>
                <a:cs typeface="Roboto Medium"/>
                <a:sym typeface="Roboto Medium"/>
              </a:endParaRPr>
            </a:p>
          </p:txBody>
        </p:sp>
        <p:sp>
          <p:nvSpPr>
            <p:cNvPr id="699" name="Google Shape;699;g37671fdb6e7_0_0"/>
            <p:cNvSpPr/>
            <p:nvPr/>
          </p:nvSpPr>
          <p:spPr>
            <a:xfrm>
              <a:off x="2738234" y="438789"/>
              <a:ext cx="5990700" cy="731700"/>
            </a:xfrm>
            <a:prstGeom prst="rect">
              <a:avLst/>
            </a:prstGeom>
            <a:solidFill>
              <a:srgbClr val="1F3864"/>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g37671fdb6e7_0_0"/>
            <p:cNvSpPr txBox="1"/>
            <p:nvPr/>
          </p:nvSpPr>
          <p:spPr>
            <a:xfrm>
              <a:off x="2842025" y="523065"/>
              <a:ext cx="5886900" cy="5754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Roboto"/>
                  <a:ea typeface="Roboto"/>
                  <a:cs typeface="Roboto"/>
                  <a:sym typeface="Roboto"/>
                </a:rPr>
                <a:t>Define clientele. Develop baseline, if applicable. Develop civil rights compliance action goals.</a:t>
              </a:r>
              <a:endParaRPr sz="2000" b="0" i="0" u="none" strike="noStrike" cap="none">
                <a:solidFill>
                  <a:srgbClr val="FFFFFF"/>
                </a:solidFill>
                <a:latin typeface="Roboto"/>
                <a:ea typeface="Roboto"/>
                <a:cs typeface="Roboto"/>
                <a:sym typeface="Roboto"/>
              </a:endParaRPr>
            </a:p>
          </p:txBody>
        </p:sp>
      </p:grpSp>
      <p:grpSp>
        <p:nvGrpSpPr>
          <p:cNvPr id="701" name="Google Shape;701;g37671fdb6e7_0_0" descr="A.R.E."/>
          <p:cNvGrpSpPr/>
          <p:nvPr/>
        </p:nvGrpSpPr>
        <p:grpSpPr>
          <a:xfrm>
            <a:off x="140189" y="1966221"/>
            <a:ext cx="10375319" cy="614189"/>
            <a:chOff x="550777" y="1323150"/>
            <a:chExt cx="7781684" cy="731700"/>
          </a:xfrm>
        </p:grpSpPr>
        <p:sp>
          <p:nvSpPr>
            <p:cNvPr id="702" name="Google Shape;702;g37671fdb6e7_0_0"/>
            <p:cNvSpPr txBox="1"/>
            <p:nvPr/>
          </p:nvSpPr>
          <p:spPr>
            <a:xfrm>
              <a:off x="550777" y="1373350"/>
              <a:ext cx="21645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B7140"/>
                  </a:solidFill>
                  <a:latin typeface="Roboto Medium"/>
                  <a:ea typeface="Roboto Medium"/>
                  <a:cs typeface="Roboto Medium"/>
                  <a:sym typeface="Roboto Medium"/>
                </a:rPr>
                <a:t>A.R.E.</a:t>
              </a:r>
              <a:endParaRPr sz="4000" b="0" i="0" u="none" strike="noStrike" cap="none">
                <a:solidFill>
                  <a:srgbClr val="0B7140"/>
                </a:solidFill>
                <a:latin typeface="Roboto Medium"/>
                <a:ea typeface="Roboto Medium"/>
                <a:cs typeface="Roboto Medium"/>
                <a:sym typeface="Roboto Medium"/>
              </a:endParaRPr>
            </a:p>
          </p:txBody>
        </p:sp>
        <p:sp>
          <p:nvSpPr>
            <p:cNvPr id="703" name="Google Shape;703;g37671fdb6e7_0_0"/>
            <p:cNvSpPr/>
            <p:nvPr/>
          </p:nvSpPr>
          <p:spPr>
            <a:xfrm>
              <a:off x="2750661" y="1323150"/>
              <a:ext cx="5581800" cy="731700"/>
            </a:xfrm>
            <a:prstGeom prst="rect">
              <a:avLst/>
            </a:prstGeom>
            <a:solidFill>
              <a:srgbClr val="2F5496"/>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g37671fdb6e7_0_0"/>
            <p:cNvSpPr txBox="1"/>
            <p:nvPr/>
          </p:nvSpPr>
          <p:spPr>
            <a:xfrm>
              <a:off x="2843475" y="1529722"/>
              <a:ext cx="5402100" cy="2835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Roboto"/>
                  <a:ea typeface="Roboto"/>
                  <a:cs typeface="Roboto"/>
                  <a:sym typeface="Roboto"/>
                </a:rPr>
                <a:t>Invite potential new audiences that reflect the demographic composition of the area/state.</a:t>
              </a:r>
              <a:endParaRPr sz="2000" b="0" i="0" u="none" strike="noStrike" cap="none">
                <a:solidFill>
                  <a:srgbClr val="FFFFFF"/>
                </a:solidFill>
                <a:latin typeface="Roboto"/>
                <a:ea typeface="Roboto"/>
                <a:cs typeface="Roboto"/>
                <a:sym typeface="Roboto"/>
              </a:endParaRPr>
            </a:p>
          </p:txBody>
        </p:sp>
      </p:grpSp>
      <p:grpSp>
        <p:nvGrpSpPr>
          <p:cNvPr id="705" name="Google Shape;705;g37671fdb6e7_0_0" descr="Deliver"/>
          <p:cNvGrpSpPr/>
          <p:nvPr/>
        </p:nvGrpSpPr>
        <p:grpSpPr>
          <a:xfrm>
            <a:off x="170925" y="2698543"/>
            <a:ext cx="9631411" cy="1432522"/>
            <a:chOff x="612955" y="2164966"/>
            <a:chExt cx="7223739" cy="731700"/>
          </a:xfrm>
        </p:grpSpPr>
        <p:sp>
          <p:nvSpPr>
            <p:cNvPr id="706" name="Google Shape;706;g37671fdb6e7_0_0"/>
            <p:cNvSpPr txBox="1"/>
            <p:nvPr/>
          </p:nvSpPr>
          <p:spPr>
            <a:xfrm>
              <a:off x="612955" y="2254450"/>
              <a:ext cx="21021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B7743"/>
                  </a:solidFill>
                  <a:latin typeface="Roboto Medium"/>
                  <a:ea typeface="Roboto Medium"/>
                  <a:cs typeface="Roboto Medium"/>
                  <a:sym typeface="Roboto Medium"/>
                </a:rPr>
                <a:t>Deliver</a:t>
              </a:r>
              <a:endParaRPr sz="4000" b="0" i="0" u="none" strike="noStrike" cap="none">
                <a:solidFill>
                  <a:srgbClr val="0B7743"/>
                </a:solidFill>
                <a:latin typeface="Roboto Medium"/>
                <a:ea typeface="Roboto Medium"/>
                <a:cs typeface="Roboto Medium"/>
                <a:sym typeface="Roboto Medium"/>
              </a:endParaRPr>
            </a:p>
          </p:txBody>
        </p:sp>
        <p:sp>
          <p:nvSpPr>
            <p:cNvPr id="707" name="Google Shape;707;g37671fdb6e7_0_0"/>
            <p:cNvSpPr/>
            <p:nvPr/>
          </p:nvSpPr>
          <p:spPr>
            <a:xfrm>
              <a:off x="2789787" y="2164966"/>
              <a:ext cx="5046900" cy="731700"/>
            </a:xfrm>
            <a:prstGeom prst="rect">
              <a:avLst/>
            </a:prstGeom>
            <a:solidFill>
              <a:srgbClr val="8DA9DB"/>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g37671fdb6e7_0_0"/>
            <p:cNvSpPr txBox="1"/>
            <p:nvPr/>
          </p:nvSpPr>
          <p:spPr>
            <a:xfrm>
              <a:off x="2905594" y="2379278"/>
              <a:ext cx="4931100" cy="3306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dirty="0">
                  <a:solidFill>
                    <a:schemeClr val="dk1"/>
                  </a:solidFill>
                  <a:latin typeface="Roboto"/>
                  <a:ea typeface="Roboto"/>
                  <a:cs typeface="Roboto"/>
                  <a:sym typeface="Roboto"/>
                </a:rPr>
                <a:t>Implement Extension projects/programs that are adaptive, accessible, and culturally responsive and relevant. Collect participant and advisory council REG data for contacts (two-way interactions). </a:t>
              </a:r>
              <a:endParaRPr sz="2000" b="0" i="0" u="none" strike="noStrike" cap="none" dirty="0">
                <a:solidFill>
                  <a:schemeClr val="dk1"/>
                </a:solidFill>
                <a:latin typeface="Roboto"/>
                <a:ea typeface="Roboto"/>
                <a:cs typeface="Roboto"/>
                <a:sym typeface="Roboto"/>
              </a:endParaRPr>
            </a:p>
          </p:txBody>
        </p:sp>
      </p:grpSp>
      <p:grpSp>
        <p:nvGrpSpPr>
          <p:cNvPr id="709" name="Google Shape;709;g37671fdb6e7_0_0" descr="Document"/>
          <p:cNvGrpSpPr/>
          <p:nvPr/>
        </p:nvGrpSpPr>
        <p:grpSpPr>
          <a:xfrm>
            <a:off x="-816862" y="4265400"/>
            <a:ext cx="10773452" cy="1126964"/>
            <a:chOff x="47270" y="3088626"/>
            <a:chExt cx="7535463" cy="731700"/>
          </a:xfrm>
        </p:grpSpPr>
        <p:sp>
          <p:nvSpPr>
            <p:cNvPr id="710" name="Google Shape;710;g37671fdb6e7_0_0"/>
            <p:cNvSpPr txBox="1"/>
            <p:nvPr/>
          </p:nvSpPr>
          <p:spPr>
            <a:xfrm>
              <a:off x="47270" y="3138810"/>
              <a:ext cx="26676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C8148"/>
                  </a:solidFill>
                  <a:latin typeface="Roboto Medium"/>
                  <a:ea typeface="Roboto Medium"/>
                  <a:cs typeface="Roboto Medium"/>
                  <a:sym typeface="Roboto Medium"/>
                </a:rPr>
                <a:t>Document</a:t>
              </a:r>
              <a:endParaRPr sz="4000" b="0" i="0" u="none" strike="noStrike" cap="none">
                <a:solidFill>
                  <a:srgbClr val="0C8148"/>
                </a:solidFill>
                <a:latin typeface="Roboto Medium"/>
                <a:ea typeface="Roboto Medium"/>
                <a:cs typeface="Roboto Medium"/>
                <a:sym typeface="Roboto Medium"/>
              </a:endParaRPr>
            </a:p>
          </p:txBody>
        </p:sp>
        <p:sp>
          <p:nvSpPr>
            <p:cNvPr id="711" name="Google Shape;711;g37671fdb6e7_0_0"/>
            <p:cNvSpPr/>
            <p:nvPr/>
          </p:nvSpPr>
          <p:spPr>
            <a:xfrm>
              <a:off x="2768327" y="3088626"/>
              <a:ext cx="4706400" cy="731700"/>
            </a:xfrm>
            <a:prstGeom prst="rect">
              <a:avLst/>
            </a:prstGeom>
            <a:solidFill>
              <a:srgbClr val="B3C6E7"/>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g37671fdb6e7_0_0"/>
            <p:cNvSpPr txBox="1"/>
            <p:nvPr/>
          </p:nvSpPr>
          <p:spPr>
            <a:xfrm>
              <a:off x="2876333" y="3295174"/>
              <a:ext cx="4706400" cy="3306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Roboto"/>
                  <a:ea typeface="Roboto"/>
                  <a:cs typeface="Roboto"/>
                  <a:sym typeface="Roboto"/>
                </a:rPr>
                <a:t>Report ARE. Report participant reach and REG data. Save records of ARE, contacts, and partner organizations’ non-discrimination statements for 3 years.</a:t>
              </a:r>
              <a:endParaRPr sz="2000" b="0" i="0" u="none" strike="noStrike" cap="none">
                <a:solidFill>
                  <a:schemeClr val="dk1"/>
                </a:solidFill>
                <a:latin typeface="Roboto"/>
                <a:ea typeface="Roboto"/>
                <a:cs typeface="Roboto"/>
                <a:sym typeface="Roboto"/>
              </a:endParaRPr>
            </a:p>
          </p:txBody>
        </p:sp>
      </p:grpSp>
      <p:grpSp>
        <p:nvGrpSpPr>
          <p:cNvPr id="713" name="Google Shape;713;g37671fdb6e7_0_0" descr="Evaluate"/>
          <p:cNvGrpSpPr/>
          <p:nvPr/>
        </p:nvGrpSpPr>
        <p:grpSpPr>
          <a:xfrm>
            <a:off x="-146058" y="5478362"/>
            <a:ext cx="9299334" cy="1534222"/>
            <a:chOff x="503374" y="4170207"/>
            <a:chExt cx="6483535" cy="1055754"/>
          </a:xfrm>
        </p:grpSpPr>
        <p:sp>
          <p:nvSpPr>
            <p:cNvPr id="714" name="Google Shape;714;g37671fdb6e7_0_0"/>
            <p:cNvSpPr txBox="1"/>
            <p:nvPr/>
          </p:nvSpPr>
          <p:spPr>
            <a:xfrm>
              <a:off x="503374" y="4407261"/>
              <a:ext cx="2211600" cy="818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E9453"/>
                  </a:solidFill>
                  <a:latin typeface="Roboto Medium"/>
                  <a:ea typeface="Roboto Medium"/>
                  <a:cs typeface="Roboto Medium"/>
                  <a:sym typeface="Roboto Medium"/>
                </a:rPr>
                <a:t>Evaluate</a:t>
              </a:r>
              <a:endParaRPr sz="4000" b="0" i="0" u="none" strike="noStrike" cap="none">
                <a:solidFill>
                  <a:srgbClr val="0E9453"/>
                </a:solidFill>
                <a:latin typeface="Roboto Medium"/>
                <a:ea typeface="Roboto Medium"/>
                <a:cs typeface="Roboto Medium"/>
                <a:sym typeface="Roboto Medium"/>
              </a:endParaRPr>
            </a:p>
          </p:txBody>
        </p:sp>
        <p:sp>
          <p:nvSpPr>
            <p:cNvPr id="715" name="Google Shape;715;g37671fdb6e7_0_0"/>
            <p:cNvSpPr/>
            <p:nvPr/>
          </p:nvSpPr>
          <p:spPr>
            <a:xfrm>
              <a:off x="2747955" y="4170207"/>
              <a:ext cx="4238700" cy="951000"/>
            </a:xfrm>
            <a:prstGeom prst="rect">
              <a:avLst/>
            </a:prstGeom>
            <a:solidFill>
              <a:srgbClr val="D8E2F3"/>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g37671fdb6e7_0_0"/>
            <p:cNvSpPr txBox="1"/>
            <p:nvPr/>
          </p:nvSpPr>
          <p:spPr>
            <a:xfrm>
              <a:off x="2855609" y="4304758"/>
              <a:ext cx="4131300" cy="6819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Roboto"/>
                  <a:ea typeface="Roboto"/>
                  <a:cs typeface="Roboto"/>
                  <a:sym typeface="Roboto"/>
                </a:rPr>
                <a:t>Are contacts in parity with baseline? If not, what were the barriers and have you invited new audiences? What additional strategies might help? </a:t>
              </a:r>
              <a:endParaRPr sz="2000" b="0" i="0" u="none" strike="noStrike" cap="none">
                <a:solidFill>
                  <a:schemeClr val="dk1"/>
                </a:solidFill>
                <a:latin typeface="Roboto"/>
                <a:ea typeface="Roboto"/>
                <a:cs typeface="Roboto"/>
                <a:sym typeface="Roboto"/>
              </a:endParaRPr>
            </a:p>
          </p:txBody>
        </p:sp>
      </p:grpSp>
      <p:sp>
        <p:nvSpPr>
          <p:cNvPr id="718" name="Google Shape;718;g37671fdb6e7_0_0"/>
          <p:cNvSpPr/>
          <p:nvPr/>
        </p:nvSpPr>
        <p:spPr>
          <a:xfrm>
            <a:off x="9548896" y="3279648"/>
            <a:ext cx="2586300" cy="3510300"/>
          </a:xfrm>
          <a:prstGeom prst="verticalScroll">
            <a:avLst>
              <a:gd name="adj" fmla="val 12500"/>
            </a:avLst>
          </a:prstGeom>
          <a:solidFill>
            <a:srgbClr val="FEE599"/>
          </a:solidFill>
          <a:ln w="9525" cap="flat" cmpd="sng">
            <a:solidFill>
              <a:srgbClr val="9BBB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Roboto"/>
                <a:ea typeface="Roboto"/>
                <a:cs typeface="Roboto"/>
                <a:sym typeface="Roboto"/>
              </a:rPr>
              <a:t>Always use ADA and non- discrimination statements in materials and “Justice for All” </a:t>
            </a:r>
            <a:r>
              <a:rPr lang="en-US" sz="1800">
                <a:solidFill>
                  <a:schemeClr val="dk1"/>
                </a:solidFill>
                <a:latin typeface="Roboto"/>
                <a:ea typeface="Roboto"/>
                <a:cs typeface="Roboto"/>
                <a:sym typeface="Roboto"/>
              </a:rPr>
              <a:t>posters</a:t>
            </a:r>
            <a:r>
              <a:rPr lang="en-US" sz="1800" b="0" i="0" u="none" strike="noStrike" cap="none">
                <a:solidFill>
                  <a:schemeClr val="dk1"/>
                </a:solidFill>
                <a:latin typeface="Roboto"/>
                <a:ea typeface="Roboto"/>
                <a:cs typeface="Roboto"/>
                <a:sym typeface="Roboto"/>
              </a:rPr>
              <a:t> in office and meeting locations.</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24"/>
          <p:cNvSpPr txBox="1">
            <a:spLocks noGrp="1"/>
          </p:cNvSpPr>
          <p:nvPr>
            <p:ph type="title"/>
          </p:nvPr>
        </p:nvSpPr>
        <p:spPr>
          <a:xfrm>
            <a:off x="838200" y="105732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6000"/>
              <a:buFont typeface="Arial"/>
              <a:buNone/>
            </a:pPr>
            <a:r>
              <a:rPr lang="en-US"/>
              <a:t>5 minute break</a:t>
            </a:r>
            <a:endParaRPr/>
          </a:p>
        </p:txBody>
      </p:sp>
      <p:sp>
        <p:nvSpPr>
          <p:cNvPr id="690" name="Google Shape;690;p24">
            <a:extLst>
              <a:ext uri="{C183D7F6-B498-43B3-948B-1728B52AA6E4}">
                <adec:decorative xmlns:adec="http://schemas.microsoft.com/office/drawing/2017/decorative" val="1"/>
              </a:ext>
            </a:extLst>
          </p:cNvPr>
          <p:cNvSpPr txBox="1">
            <a:spLocks noGrp="1"/>
          </p:cNvSpPr>
          <p:nvPr>
            <p:ph type="body" idx="3"/>
          </p:nvPr>
        </p:nvSpPr>
        <p:spPr>
          <a:xfrm>
            <a:off x="838200" y="2750550"/>
            <a:ext cx="8265886" cy="79819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p:txBody>
      </p:sp>
      <p:sp>
        <p:nvSpPr>
          <p:cNvPr id="691" name="Google Shape;691;p24"/>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g2f1d74f49de_1_0"/>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6667"/>
              <a:buNone/>
            </a:pPr>
            <a:r>
              <a:rPr lang="en-US"/>
              <a:t>Engaging Our Communities</a:t>
            </a:r>
            <a:endParaRPr/>
          </a:p>
        </p:txBody>
      </p:sp>
      <p:sp>
        <p:nvSpPr>
          <p:cNvPr id="735" name="Google Shape;735;g2f1d74f49de_1_0"/>
          <p:cNvSpPr txBox="1">
            <a:spLocks noGrp="1"/>
          </p:cNvSpPr>
          <p:nvPr>
            <p:ph type="body" idx="1"/>
          </p:nvPr>
        </p:nvSpPr>
        <p:spPr>
          <a:xfrm>
            <a:off x="838200" y="4361380"/>
            <a:ext cx="3414000" cy="66030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00000"/>
              </a:lnSpc>
              <a:spcBef>
                <a:spcPts val="1000"/>
              </a:spcBef>
              <a:spcAft>
                <a:spcPts val="0"/>
              </a:spcAft>
              <a:buSzPts val="1800"/>
              <a:buNone/>
            </a:pPr>
            <a:r>
              <a:rPr lang="en-US" dirty="0"/>
              <a:t>Presented by Elizabeth Moon</a:t>
            </a:r>
            <a:endParaRPr dirty="0"/>
          </a:p>
          <a:p>
            <a:pPr marL="0" lvl="0" indent="0" algn="l" rtl="0">
              <a:lnSpc>
                <a:spcPct val="100000"/>
              </a:lnSpc>
              <a:spcBef>
                <a:spcPts val="1000"/>
              </a:spcBef>
              <a:spcAft>
                <a:spcPts val="0"/>
              </a:spcAft>
              <a:buSzPts val="1800"/>
              <a:buNone/>
            </a:pPr>
            <a:r>
              <a:rPr lang="en-US" dirty="0"/>
              <a:t>Fall 2026</a:t>
            </a:r>
            <a:endParaRPr dirty="0"/>
          </a:p>
        </p:txBody>
      </p:sp>
      <p:sp>
        <p:nvSpPr>
          <p:cNvPr id="736" name="Google Shape;736;g2f1d74f49de_1_0"/>
          <p:cNvSpPr txBox="1">
            <a:spLocks noGrp="1"/>
          </p:cNvSpPr>
          <p:nvPr>
            <p:ph type="body" idx="3"/>
          </p:nvPr>
        </p:nvSpPr>
        <p:spPr>
          <a:xfrm>
            <a:off x="936375" y="2220450"/>
            <a:ext cx="10637100" cy="7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800"/>
              <a:t>Building &amp; Expanding Clientele/Community Trust &amp; Engagement</a:t>
            </a: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
          <p:cNvSpPr txBox="1">
            <a:spLocks noGrp="1"/>
          </p:cNvSpPr>
          <p:nvPr>
            <p:ph type="title"/>
          </p:nvPr>
        </p:nvSpPr>
        <p:spPr>
          <a:xfrm>
            <a:off x="684733" y="136358"/>
            <a:ext cx="10970237" cy="125701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a:t>Training Desired Outcomes</a:t>
            </a:r>
            <a:endParaRPr dirty="0"/>
          </a:p>
        </p:txBody>
      </p:sp>
      <p:sp>
        <p:nvSpPr>
          <p:cNvPr id="498" name="Google Shape;498;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
        <p:nvSpPr>
          <p:cNvPr id="499" name="Google Shape;499;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SzPts val="1800"/>
              <a:buNone/>
            </a:pPr>
            <a:r>
              <a:rPr lang="en-US" sz="2400" dirty="0">
                <a:latin typeface="Arial" panose="020B0604020202020204" pitchFamily="34" charset="0"/>
                <a:ea typeface="Calibri"/>
                <a:cs typeface="Arial" panose="020B0604020202020204" pitchFamily="34" charset="0"/>
                <a:sym typeface="Calibri"/>
              </a:rPr>
              <a:t>Participants will have… </a:t>
            </a:r>
            <a:endParaRPr sz="2400" dirty="0">
              <a:latin typeface="Arial" panose="020B0604020202020204" pitchFamily="34" charset="0"/>
              <a:ea typeface="Calibri"/>
              <a:cs typeface="Arial" panose="020B0604020202020204" pitchFamily="34" charset="0"/>
              <a:sym typeface="Calibri"/>
            </a:endParaRPr>
          </a:p>
          <a:p>
            <a:pPr lvl="0"/>
            <a:r>
              <a:rPr lang="en-US" sz="2400" dirty="0">
                <a:latin typeface="Arial" panose="020B0604020202020204" pitchFamily="34" charset="0"/>
                <a:cs typeface="Arial" panose="020B0604020202020204" pitchFamily="34" charset="0"/>
              </a:rPr>
              <a:t>Understanding of public notification requirements </a:t>
            </a:r>
          </a:p>
          <a:p>
            <a:pPr lvl="0"/>
            <a:r>
              <a:rPr lang="en-US" sz="2400" dirty="0">
                <a:latin typeface="Arial" panose="020B0604020202020204" pitchFamily="34" charset="0"/>
                <a:cs typeface="Arial" panose="020B0604020202020204" pitchFamily="34" charset="0"/>
              </a:rPr>
              <a:t>Understanding of programmatic strategies to conduct and document All Reasonable Effort</a:t>
            </a:r>
          </a:p>
          <a:p>
            <a:pPr lvl="0"/>
            <a:r>
              <a:rPr lang="en-US" sz="2400" dirty="0">
                <a:latin typeface="Arial" panose="020B0604020202020204" pitchFamily="34" charset="0"/>
                <a:cs typeface="Arial" panose="020B0604020202020204" pitchFamily="34" charset="0"/>
              </a:rPr>
              <a:t>Understanding of programmatic strategies UCCE employs to increase opportunities for program participation</a:t>
            </a:r>
          </a:p>
          <a:p>
            <a:pPr lvl="0"/>
            <a:r>
              <a:rPr lang="en-US" sz="2400" dirty="0">
                <a:latin typeface="Arial" panose="020B0604020202020204" pitchFamily="34" charset="0"/>
                <a:cs typeface="Arial" panose="020B0604020202020204" pitchFamily="34" charset="0"/>
              </a:rPr>
              <a:t>Understanding of how to collect, tally, and report external audience attendance and demographics into an online reporting system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g37928ade97d_2_9"/>
          <p:cNvSpPr txBox="1">
            <a:spLocks noGrp="1"/>
          </p:cNvSpPr>
          <p:nvPr>
            <p:ph type="title"/>
          </p:nvPr>
        </p:nvSpPr>
        <p:spPr>
          <a:xfrm>
            <a:off x="554133" y="791156"/>
            <a:ext cx="10789117"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Desired Outcomes </a:t>
            </a:r>
            <a:endParaRPr dirty="0"/>
          </a:p>
        </p:txBody>
      </p:sp>
      <p:sp>
        <p:nvSpPr>
          <p:cNvPr id="742" name="Google Shape;742;g37928ade97d_2_9"/>
          <p:cNvSpPr txBox="1">
            <a:spLocks noGrp="1"/>
          </p:cNvSpPr>
          <p:nvPr>
            <p:ph type="body" idx="1"/>
          </p:nvPr>
        </p:nvSpPr>
        <p:spPr>
          <a:xfrm>
            <a:off x="461350" y="2117600"/>
            <a:ext cx="10881900" cy="2967300"/>
          </a:xfrm>
          <a:prstGeom prst="rect">
            <a:avLst/>
          </a:prstGeom>
        </p:spPr>
        <p:txBody>
          <a:bodyPr spcFirstLastPara="1" wrap="square" lIns="91425" tIns="45700" rIns="91425" bIns="45700" anchor="t" anchorCtr="0">
            <a:normAutofit/>
          </a:bodyPr>
          <a:lstStyle/>
          <a:p>
            <a:pPr marL="609600" lvl="0" indent="-482600" algn="l" rtl="0">
              <a:spcBef>
                <a:spcPts val="1000"/>
              </a:spcBef>
              <a:spcAft>
                <a:spcPts val="0"/>
              </a:spcAft>
              <a:buSzPts val="2800"/>
              <a:buChar char="•"/>
            </a:pPr>
            <a:r>
              <a:rPr lang="en-US" dirty="0"/>
              <a:t>Discuss and have a deeper understanding of three models of community engagement</a:t>
            </a:r>
            <a:endParaRPr dirty="0"/>
          </a:p>
          <a:p>
            <a:pPr marL="609600" lvl="0" indent="-482600" algn="l" rtl="0">
              <a:spcBef>
                <a:spcPts val="1000"/>
              </a:spcBef>
              <a:spcAft>
                <a:spcPts val="0"/>
              </a:spcAft>
              <a:buSzPts val="2800"/>
              <a:buChar char="•"/>
            </a:pPr>
            <a:r>
              <a:rPr lang="en-US" dirty="0"/>
              <a:t>Exploring how these models of engagement can be utilized tactically for long-term impact</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37928ade97d_2_59"/>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Why Engagement Matters</a:t>
            </a:r>
            <a:endParaRPr/>
          </a:p>
        </p:txBody>
      </p:sp>
      <p:sp>
        <p:nvSpPr>
          <p:cNvPr id="748" name="Google Shape;748;g37928ade97d_2_59"/>
          <p:cNvSpPr txBox="1">
            <a:spLocks noGrp="1"/>
          </p:cNvSpPr>
          <p:nvPr>
            <p:ph type="body" idx="1"/>
          </p:nvPr>
        </p:nvSpPr>
        <p:spPr>
          <a:xfrm>
            <a:off x="731400" y="1809050"/>
            <a:ext cx="5698500" cy="4253400"/>
          </a:xfrm>
          <a:prstGeom prst="rect">
            <a:avLst/>
          </a:prstGeom>
        </p:spPr>
        <p:txBody>
          <a:bodyPr spcFirstLastPara="1" wrap="square" lIns="91425" tIns="45700" rIns="91425" bIns="45700" anchor="t" anchorCtr="0">
            <a:normAutofit/>
          </a:bodyPr>
          <a:lstStyle/>
          <a:p>
            <a:pPr marL="609600" lvl="0" indent="-482600" algn="l" rtl="0">
              <a:spcBef>
                <a:spcPts val="1000"/>
              </a:spcBef>
              <a:spcAft>
                <a:spcPts val="0"/>
              </a:spcAft>
              <a:buSzPts val="2800"/>
              <a:buChar char="•"/>
            </a:pPr>
            <a:r>
              <a:rPr lang="en-US"/>
              <a:t>Extension’s strength: evidence-based information + collaboration</a:t>
            </a:r>
            <a:endParaRPr/>
          </a:p>
          <a:p>
            <a:pPr marL="0" lvl="0" indent="0" algn="l" rtl="0">
              <a:spcBef>
                <a:spcPts val="1000"/>
              </a:spcBef>
              <a:spcAft>
                <a:spcPts val="0"/>
              </a:spcAft>
              <a:buNone/>
            </a:pPr>
            <a:endParaRPr/>
          </a:p>
          <a:p>
            <a:pPr marL="609600" lvl="0" indent="-482600" algn="l" rtl="0">
              <a:spcBef>
                <a:spcPts val="1000"/>
              </a:spcBef>
              <a:spcAft>
                <a:spcPts val="0"/>
              </a:spcAft>
              <a:buSzPts val="2800"/>
              <a:buChar char="•"/>
            </a:pPr>
            <a:r>
              <a:rPr lang="en-US"/>
              <a:t>Trust and engagement = expanded clientele and sustained programs</a:t>
            </a:r>
            <a:endParaRPr/>
          </a:p>
        </p:txBody>
      </p:sp>
      <p:pic>
        <p:nvPicPr>
          <p:cNvPr id="749" name="Google Shape;749;g37928ade97d_2_59">
            <a:extLst>
              <a:ext uri="{C183D7F6-B498-43B3-948B-1728B52AA6E4}">
                <adec:decorative xmlns:adec="http://schemas.microsoft.com/office/drawing/2017/decorative" val="1"/>
              </a:ext>
            </a:extLst>
          </p:cNvPr>
          <p:cNvPicPr preferRelativeResize="0"/>
          <p:nvPr/>
        </p:nvPicPr>
        <p:blipFill rotWithShape="1">
          <a:blip r:embed="rId3">
            <a:alphaModFix/>
          </a:blip>
          <a:srcRect t="12472" b="12480"/>
          <a:stretch/>
        </p:blipFill>
        <p:spPr>
          <a:xfrm>
            <a:off x="6939350" y="1379606"/>
            <a:ext cx="4743451" cy="47434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37928ade97d_2_110"/>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Models of Participation</a:t>
            </a:r>
            <a:endParaRPr/>
          </a:p>
        </p:txBody>
      </p:sp>
      <p:pic>
        <p:nvPicPr>
          <p:cNvPr id="756" name="Google Shape;756;g37928ade97d_2_110" descr="Arnstein’s Ladder of Participation:Arnstein’s Ladder illustrates the levels of citizen involvement in decision-making, ranging from non-participation to full citizen control, emphasizing the importance of moving beyond tokenism to genuine partnership and empowerment.&#10;Eyben’s Framework:Eyben’s Framework focuses on the quality of relationships and power dynamics in engagement, encouraging reflexivity and transparency to build trust and adapt programs based on community feedback.&#10;Wilcox’s Spectrum of Participation:Wilcox’s Spectrum describes a range of engagement approaches—from simply informing to supporting independent community action—highlighting the value of tailoring participation to community needs and readiness."/>
          <p:cNvPicPr preferRelativeResize="0"/>
          <p:nvPr/>
        </p:nvPicPr>
        <p:blipFill>
          <a:blip r:embed="rId3">
            <a:alphaModFix/>
          </a:blip>
          <a:stretch>
            <a:fillRect/>
          </a:stretch>
        </p:blipFill>
        <p:spPr>
          <a:xfrm>
            <a:off x="476275" y="1609900"/>
            <a:ext cx="7191801" cy="4302275"/>
          </a:xfrm>
          <a:prstGeom prst="rect">
            <a:avLst/>
          </a:prstGeom>
          <a:noFill/>
          <a:ln>
            <a:noFill/>
          </a:ln>
        </p:spPr>
      </p:pic>
      <p:sp>
        <p:nvSpPr>
          <p:cNvPr id="757" name="Google Shape;757;g37928ade97d_2_110"/>
          <p:cNvSpPr txBox="1"/>
          <p:nvPr/>
        </p:nvSpPr>
        <p:spPr>
          <a:xfrm>
            <a:off x="8951800" y="5512700"/>
            <a:ext cx="2478300" cy="333900"/>
          </a:xfrm>
          <a:prstGeom prst="rect">
            <a:avLst/>
          </a:prstGeom>
          <a:noFill/>
          <a:ln>
            <a:noFill/>
          </a:ln>
        </p:spPr>
        <p:txBody>
          <a:bodyPr spcFirstLastPara="1" wrap="square" lIns="121900" tIns="121900" rIns="121900" bIns="121900" anchor="t" anchorCtr="0">
            <a:noAutofit/>
          </a:bodyPr>
          <a:lstStyle/>
          <a:p>
            <a:pPr marL="6705600" lvl="0" indent="609600" algn="r" rtl="0">
              <a:lnSpc>
                <a:spcPct val="115000"/>
              </a:lnSpc>
              <a:spcBef>
                <a:spcPts val="0"/>
              </a:spcBef>
              <a:spcAft>
                <a:spcPts val="0"/>
              </a:spcAft>
              <a:buNone/>
            </a:pPr>
            <a:r>
              <a:rPr lang="en-US" sz="3700">
                <a:solidFill>
                  <a:schemeClr val="dk1"/>
                </a:solidFill>
              </a:rPr>
              <a:t>Aylett,Alex. Participatory planning, justice, and climate change in Durban, South Africa. Environment &amp; Planning A, 2010, Vol. 42, pages 99-115. </a:t>
            </a:r>
            <a:endParaRPr sz="3700">
              <a:solidFill>
                <a:schemeClr val="dk2"/>
              </a:solidFill>
            </a:endParaRPr>
          </a:p>
          <a:p>
            <a:pPr marL="0" lvl="0" indent="0" algn="l" rtl="0">
              <a:spcBef>
                <a:spcPts val="1600"/>
              </a:spcBef>
              <a:spcAft>
                <a:spcPts val="0"/>
              </a:spcAft>
              <a:buNone/>
            </a:pPr>
            <a:endParaRPr sz="2400">
              <a:solidFill>
                <a:schemeClr val="dk2"/>
              </a:solidFill>
            </a:endParaRPr>
          </a:p>
        </p:txBody>
      </p:sp>
      <p:sp>
        <p:nvSpPr>
          <p:cNvPr id="758" name="Google Shape;758;g37928ade97d_2_110"/>
          <p:cNvSpPr/>
          <p:nvPr/>
        </p:nvSpPr>
        <p:spPr>
          <a:xfrm>
            <a:off x="8498967" y="5411500"/>
            <a:ext cx="3115500" cy="5364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900">
                <a:solidFill>
                  <a:schemeClr val="dk1"/>
                </a:solidFill>
              </a:rPr>
              <a:t>Aylett,Alex. Participatory planning, justice, and climate change in Durban, South Africa. Environment &amp; Planning A, 2010, Vol. 42, pages 99-115</a:t>
            </a:r>
            <a:r>
              <a:rPr lang="en-US" sz="1100">
                <a:solidFill>
                  <a:schemeClr val="dk1"/>
                </a:solidFill>
              </a:rPr>
              <a:t>.</a:t>
            </a:r>
            <a:endParaRPr sz="1900"/>
          </a:p>
        </p:txBody>
      </p:sp>
      <p:sp>
        <p:nvSpPr>
          <p:cNvPr id="759" name="Google Shape;759;g37928ade97d_2_110"/>
          <p:cNvSpPr txBox="1"/>
          <p:nvPr/>
        </p:nvSpPr>
        <p:spPr>
          <a:xfrm>
            <a:off x="7960533" y="1466667"/>
            <a:ext cx="3904500" cy="35907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b="1" dirty="0">
                <a:solidFill>
                  <a:schemeClr val="dk2"/>
                </a:solidFill>
              </a:rPr>
              <a:t>Models are examples of frameworks that  guide deeper more effective engagement.</a:t>
            </a:r>
            <a:endParaRPr sz="3200" b="1" dirty="0">
              <a:solidFill>
                <a:schemeClr val="dk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g37928ade97d_2_164"/>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Poll</a:t>
            </a:r>
            <a:endParaRPr/>
          </a:p>
        </p:txBody>
      </p:sp>
      <p:sp>
        <p:nvSpPr>
          <p:cNvPr id="765" name="Google Shape;765;g37928ade97d_2_164"/>
          <p:cNvSpPr txBox="1">
            <a:spLocks noGrp="1"/>
          </p:cNvSpPr>
          <p:nvPr>
            <p:ph type="body" idx="1"/>
          </p:nvPr>
        </p:nvSpPr>
        <p:spPr>
          <a:xfrm>
            <a:off x="554125" y="1621725"/>
            <a:ext cx="11184600" cy="4513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Have you heard of or researched any of these models? </a:t>
            </a:r>
            <a:endParaRPr/>
          </a:p>
          <a:p>
            <a:pPr marL="609600" lvl="0" indent="-482600" algn="l" rtl="0">
              <a:spcBef>
                <a:spcPts val="1000"/>
              </a:spcBef>
              <a:spcAft>
                <a:spcPts val="0"/>
              </a:spcAft>
              <a:buSzPts val="2800"/>
              <a:buChar char="❏"/>
            </a:pPr>
            <a:r>
              <a:rPr lang="en-US"/>
              <a:t>Yes, have researched all three of these models</a:t>
            </a:r>
            <a:endParaRPr/>
          </a:p>
          <a:p>
            <a:pPr marL="609600" lvl="0" indent="-482600" algn="l" rtl="0">
              <a:spcBef>
                <a:spcPts val="1000"/>
              </a:spcBef>
              <a:spcAft>
                <a:spcPts val="0"/>
              </a:spcAft>
              <a:buSzPts val="2800"/>
              <a:buChar char="❏"/>
            </a:pPr>
            <a:r>
              <a:rPr lang="en-US"/>
              <a:t>Yes, have researched only one or two of these models</a:t>
            </a:r>
            <a:endParaRPr/>
          </a:p>
          <a:p>
            <a:pPr marL="609600" lvl="0" indent="-482600" algn="l" rtl="0">
              <a:spcBef>
                <a:spcPts val="1000"/>
              </a:spcBef>
              <a:spcAft>
                <a:spcPts val="0"/>
              </a:spcAft>
              <a:buSzPts val="2800"/>
              <a:buChar char="❏"/>
            </a:pPr>
            <a:r>
              <a:rPr lang="en-US"/>
              <a:t>Yes, have utilized at least one of these models in my extension work</a:t>
            </a:r>
            <a:endParaRPr/>
          </a:p>
          <a:p>
            <a:pPr marL="609600" lvl="0" indent="-482600" algn="l" rtl="0">
              <a:spcBef>
                <a:spcPts val="1000"/>
              </a:spcBef>
              <a:spcAft>
                <a:spcPts val="0"/>
              </a:spcAft>
              <a:buSzPts val="2800"/>
              <a:buChar char="❏"/>
            </a:pPr>
            <a:r>
              <a:rPr lang="en-US"/>
              <a:t>Not yet</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g37928ade97d_2_214"/>
          <p:cNvSpPr txBox="1">
            <a:spLocks noGrp="1"/>
          </p:cNvSpPr>
          <p:nvPr>
            <p:ph type="title"/>
          </p:nvPr>
        </p:nvSpPr>
        <p:spPr>
          <a:xfrm>
            <a:off x="314126" y="437750"/>
            <a:ext cx="79905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Arnstein’s Ladder of Participation</a:t>
            </a:r>
            <a:endParaRPr/>
          </a:p>
        </p:txBody>
      </p:sp>
      <p:sp>
        <p:nvSpPr>
          <p:cNvPr id="771" name="Google Shape;771;g37928ade97d_2_214"/>
          <p:cNvSpPr txBox="1">
            <a:spLocks noGrp="1"/>
          </p:cNvSpPr>
          <p:nvPr>
            <p:ph type="body" idx="1"/>
          </p:nvPr>
        </p:nvSpPr>
        <p:spPr>
          <a:xfrm>
            <a:off x="753042" y="2152513"/>
            <a:ext cx="6786300" cy="3136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b="1"/>
              <a:t>KEY TACTICS:</a:t>
            </a:r>
            <a:endParaRPr b="1"/>
          </a:p>
          <a:p>
            <a:pPr marL="609600" lvl="0" indent="-482600" algn="l" rtl="0">
              <a:spcBef>
                <a:spcPts val="1000"/>
              </a:spcBef>
              <a:spcAft>
                <a:spcPts val="0"/>
              </a:spcAft>
              <a:buSzPts val="2800"/>
              <a:buChar char="•"/>
            </a:pPr>
            <a:r>
              <a:rPr lang="en-US"/>
              <a:t>Move beyond informing - invite feedback and co-design</a:t>
            </a:r>
            <a:endParaRPr/>
          </a:p>
          <a:p>
            <a:pPr marL="609600" lvl="0" indent="-482600" algn="l" rtl="0">
              <a:spcBef>
                <a:spcPts val="1000"/>
              </a:spcBef>
              <a:spcAft>
                <a:spcPts val="0"/>
              </a:spcAft>
              <a:buSzPts val="2800"/>
              <a:buChar char="•"/>
            </a:pPr>
            <a:r>
              <a:rPr lang="en-US"/>
              <a:t>Create advisory groups</a:t>
            </a:r>
            <a:endParaRPr/>
          </a:p>
          <a:p>
            <a:pPr marL="609600" lvl="0" indent="-482600" algn="l" rtl="0">
              <a:spcBef>
                <a:spcPts val="1000"/>
              </a:spcBef>
              <a:spcAft>
                <a:spcPts val="0"/>
              </a:spcAft>
              <a:buSzPts val="2800"/>
              <a:buChar char="•"/>
            </a:pPr>
            <a:r>
              <a:rPr lang="en-US"/>
              <a:t>Empower community leadership</a:t>
            </a:r>
            <a:endParaRPr/>
          </a:p>
          <a:p>
            <a:pPr marL="609600" lvl="0" indent="0" algn="l" rtl="0">
              <a:spcBef>
                <a:spcPts val="1000"/>
              </a:spcBef>
              <a:spcAft>
                <a:spcPts val="0"/>
              </a:spcAft>
              <a:buNone/>
            </a:pPr>
            <a:endParaRPr/>
          </a:p>
        </p:txBody>
      </p:sp>
      <p:pic>
        <p:nvPicPr>
          <p:cNvPr id="772" name="Google Shape;772;g37928ade97d_2_214" descr="A graphic describing Arnstein’s Ladder of Paritcipation with Citizen Power at the top, Tokenism in the middle, and Nonparticipation at the bottom."/>
          <p:cNvPicPr preferRelativeResize="0"/>
          <p:nvPr/>
        </p:nvPicPr>
        <p:blipFill>
          <a:blip r:embed="rId3">
            <a:alphaModFix/>
          </a:blip>
          <a:stretch>
            <a:fillRect/>
          </a:stretch>
        </p:blipFill>
        <p:spPr>
          <a:xfrm>
            <a:off x="7980775" y="1315400"/>
            <a:ext cx="3506375" cy="48107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g37928ade97d_2_265"/>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Wilcox’s Spectrum of Participation</a:t>
            </a:r>
            <a:endParaRPr/>
          </a:p>
        </p:txBody>
      </p:sp>
      <p:sp>
        <p:nvSpPr>
          <p:cNvPr id="778" name="Google Shape;778;g37928ade97d_2_265"/>
          <p:cNvSpPr txBox="1">
            <a:spLocks noGrp="1"/>
          </p:cNvSpPr>
          <p:nvPr>
            <p:ph type="body" idx="1"/>
          </p:nvPr>
        </p:nvSpPr>
        <p:spPr>
          <a:xfrm>
            <a:off x="360700" y="2053000"/>
            <a:ext cx="6786300" cy="3136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b="1"/>
              <a:t>KEY TACTICS:</a:t>
            </a:r>
            <a:endParaRPr b="1"/>
          </a:p>
          <a:p>
            <a:pPr marL="609600" lvl="0" indent="-482600" algn="l" rtl="0">
              <a:spcBef>
                <a:spcPts val="1000"/>
              </a:spcBef>
              <a:spcAft>
                <a:spcPts val="0"/>
              </a:spcAft>
              <a:buSzPts val="2800"/>
              <a:buChar char="•"/>
            </a:pPr>
            <a:r>
              <a:rPr lang="en-US"/>
              <a:t>Use surveys/focus groups for input</a:t>
            </a:r>
            <a:endParaRPr/>
          </a:p>
          <a:p>
            <a:pPr marL="609600" lvl="0" indent="-482600" algn="l" rtl="0">
              <a:spcBef>
                <a:spcPts val="1000"/>
              </a:spcBef>
              <a:spcAft>
                <a:spcPts val="0"/>
              </a:spcAft>
              <a:buSzPts val="2800"/>
              <a:buChar char="•"/>
            </a:pPr>
            <a:r>
              <a:rPr lang="en-US"/>
              <a:t>Co-host events/programs</a:t>
            </a:r>
            <a:endParaRPr/>
          </a:p>
          <a:p>
            <a:pPr marL="609600" lvl="0" indent="-482600" algn="l" rtl="0">
              <a:spcBef>
                <a:spcPts val="1000"/>
              </a:spcBef>
              <a:spcAft>
                <a:spcPts val="0"/>
              </a:spcAft>
              <a:buSzPts val="2800"/>
              <a:buChar char="•"/>
            </a:pPr>
            <a:r>
              <a:rPr lang="en-US"/>
              <a:t>Support community-led projects</a:t>
            </a:r>
            <a:endParaRPr/>
          </a:p>
          <a:p>
            <a:pPr marL="609600" lvl="0" indent="0" algn="l" rtl="0">
              <a:spcBef>
                <a:spcPts val="1000"/>
              </a:spcBef>
              <a:spcAft>
                <a:spcPts val="0"/>
              </a:spcAft>
              <a:buNone/>
            </a:pPr>
            <a:endParaRPr/>
          </a:p>
        </p:txBody>
      </p:sp>
      <p:pic>
        <p:nvPicPr>
          <p:cNvPr id="779" name="Google Shape;779;g37928ade97d_2_265" descr="A ladder describing Wilcox’s Spectrum of Participation with more communication participation at the top and less community participation at the bottom. "/>
          <p:cNvPicPr preferRelativeResize="0"/>
          <p:nvPr/>
        </p:nvPicPr>
        <p:blipFill>
          <a:blip r:embed="rId3">
            <a:alphaModFix/>
          </a:blip>
          <a:stretch>
            <a:fillRect/>
          </a:stretch>
        </p:blipFill>
        <p:spPr>
          <a:xfrm>
            <a:off x="6874100" y="1560167"/>
            <a:ext cx="5114701" cy="434703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g37928ade97d_2_316"/>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Eyben’s Framework</a:t>
            </a:r>
            <a:endParaRPr/>
          </a:p>
        </p:txBody>
      </p:sp>
      <p:sp>
        <p:nvSpPr>
          <p:cNvPr id="785" name="Google Shape;785;g37928ade97d_2_316"/>
          <p:cNvSpPr txBox="1">
            <a:spLocks noGrp="1"/>
          </p:cNvSpPr>
          <p:nvPr>
            <p:ph type="body" idx="1"/>
          </p:nvPr>
        </p:nvSpPr>
        <p:spPr>
          <a:xfrm>
            <a:off x="270625" y="2421575"/>
            <a:ext cx="4559100" cy="27810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a:t>KEY TACTICS:</a:t>
            </a:r>
            <a:endParaRPr b="1"/>
          </a:p>
          <a:p>
            <a:pPr marL="609600" lvl="0" indent="-482600" algn="l" rtl="0">
              <a:spcBef>
                <a:spcPts val="1000"/>
              </a:spcBef>
              <a:spcAft>
                <a:spcPts val="0"/>
              </a:spcAft>
              <a:buSzPts val="2800"/>
              <a:buChar char="•"/>
            </a:pPr>
            <a:r>
              <a:rPr lang="en-US"/>
              <a:t>Build trust through transparency</a:t>
            </a:r>
            <a:endParaRPr/>
          </a:p>
          <a:p>
            <a:pPr marL="609600" lvl="0" indent="-482600" algn="l" rtl="0">
              <a:spcBef>
                <a:spcPts val="1000"/>
              </a:spcBef>
              <a:spcAft>
                <a:spcPts val="0"/>
              </a:spcAft>
              <a:buSzPts val="2800"/>
              <a:buChar char="•"/>
            </a:pPr>
            <a:r>
              <a:rPr lang="en-US"/>
              <a:t>Practice reflexivity - assess and adapt</a:t>
            </a:r>
            <a:endParaRPr/>
          </a:p>
          <a:p>
            <a:pPr marL="609600" lvl="0" indent="-482600" algn="l" rtl="0">
              <a:spcBef>
                <a:spcPts val="1000"/>
              </a:spcBef>
              <a:spcAft>
                <a:spcPts val="0"/>
              </a:spcAft>
              <a:buSzPts val="2800"/>
              <a:buChar char="•"/>
            </a:pPr>
            <a:r>
              <a:rPr lang="en-US"/>
              <a:t>Facilitate dialogue </a:t>
            </a:r>
            <a:endParaRPr/>
          </a:p>
        </p:txBody>
      </p:sp>
      <p:pic>
        <p:nvPicPr>
          <p:cNvPr id="786" name="Google Shape;786;g37928ade97d_2_316" descr="A chart describing Eyben’s framework with subjectibity on the left and positionality on the right. There are arrows indicating reflexivity between subjectivity and positionality. "/>
          <p:cNvPicPr preferRelativeResize="0"/>
          <p:nvPr/>
        </p:nvPicPr>
        <p:blipFill>
          <a:blip r:embed="rId3">
            <a:alphaModFix/>
          </a:blip>
          <a:stretch>
            <a:fillRect/>
          </a:stretch>
        </p:blipFill>
        <p:spPr>
          <a:xfrm>
            <a:off x="5055449" y="1882338"/>
            <a:ext cx="6907425" cy="309332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g37928ade97d_2_367"/>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Tactical Strategy: Expanding Extension Activities</a:t>
            </a:r>
            <a:endParaRPr/>
          </a:p>
        </p:txBody>
      </p:sp>
      <p:sp>
        <p:nvSpPr>
          <p:cNvPr id="792" name="Google Shape;792;g37928ade97d_2_367"/>
          <p:cNvSpPr txBox="1">
            <a:spLocks noGrp="1"/>
          </p:cNvSpPr>
          <p:nvPr>
            <p:ph type="body" idx="1"/>
          </p:nvPr>
        </p:nvSpPr>
        <p:spPr>
          <a:xfrm>
            <a:off x="500625" y="1809050"/>
            <a:ext cx="6223500" cy="4596900"/>
          </a:xfrm>
          <a:prstGeom prst="rect">
            <a:avLst/>
          </a:prstGeom>
        </p:spPr>
        <p:txBody>
          <a:bodyPr spcFirstLastPara="1" wrap="square" lIns="91425" tIns="45700" rIns="91425" bIns="45700" anchor="t" anchorCtr="0">
            <a:normAutofit/>
          </a:bodyPr>
          <a:lstStyle/>
          <a:p>
            <a:pPr marL="609600" lvl="0" indent="-482600" algn="l" rtl="0">
              <a:spcBef>
                <a:spcPts val="1000"/>
              </a:spcBef>
              <a:spcAft>
                <a:spcPts val="0"/>
              </a:spcAft>
              <a:buSzPts val="2800"/>
              <a:buChar char="•"/>
            </a:pPr>
            <a:r>
              <a:rPr lang="en-US"/>
              <a:t>Move from consultation to “deciding and acting together”</a:t>
            </a:r>
            <a:endParaRPr/>
          </a:p>
          <a:p>
            <a:pPr marL="609600" lvl="0" indent="-482600" algn="l" rtl="0">
              <a:spcBef>
                <a:spcPts val="1000"/>
              </a:spcBef>
              <a:spcAft>
                <a:spcPts val="0"/>
              </a:spcAft>
              <a:buSzPts val="2800"/>
              <a:buChar char="•"/>
            </a:pPr>
            <a:r>
              <a:rPr lang="en-US"/>
              <a:t>Host webinars/workshops with community partners</a:t>
            </a:r>
            <a:endParaRPr/>
          </a:p>
          <a:p>
            <a:pPr marL="609600" lvl="0" indent="-482600" algn="l" rtl="0">
              <a:spcBef>
                <a:spcPts val="1000"/>
              </a:spcBef>
              <a:spcAft>
                <a:spcPts val="0"/>
              </a:spcAft>
              <a:buSzPts val="2800"/>
              <a:buChar char="•"/>
            </a:pPr>
            <a:r>
              <a:rPr lang="en-US"/>
              <a:t>Share research findings in accessible formats (infographics, short videos)</a:t>
            </a:r>
            <a:endParaRPr/>
          </a:p>
          <a:p>
            <a:pPr marL="609600" lvl="0" indent="-482600" algn="l" rtl="0">
              <a:spcBef>
                <a:spcPts val="1000"/>
              </a:spcBef>
              <a:spcAft>
                <a:spcPts val="0"/>
              </a:spcAft>
              <a:buSzPts val="2800"/>
              <a:buChar char="•"/>
            </a:pPr>
            <a:r>
              <a:rPr lang="en-US"/>
              <a:t>Empower community members in program planning</a:t>
            </a:r>
            <a:endParaRPr/>
          </a:p>
        </p:txBody>
      </p:sp>
      <p:pic>
        <p:nvPicPr>
          <p:cNvPr id="793" name="Google Shape;793;g37928ade97d_2_367" descr="Two hands with rubber band (Provided by Getty Images)"/>
          <p:cNvPicPr preferRelativeResize="0"/>
          <p:nvPr/>
        </p:nvPicPr>
        <p:blipFill>
          <a:blip r:embed="rId3">
            <a:alphaModFix/>
          </a:blip>
          <a:stretch>
            <a:fillRect/>
          </a:stretch>
        </p:blipFill>
        <p:spPr>
          <a:xfrm>
            <a:off x="7246800" y="1809051"/>
            <a:ext cx="4257603" cy="425760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g37928ade97d_2_418"/>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Tactical Strategy: Foster Two-Way Communication</a:t>
            </a:r>
            <a:endParaRPr/>
          </a:p>
        </p:txBody>
      </p:sp>
      <p:sp>
        <p:nvSpPr>
          <p:cNvPr id="799" name="Google Shape;799;g37928ade97d_2_418"/>
          <p:cNvSpPr txBox="1">
            <a:spLocks noGrp="1"/>
          </p:cNvSpPr>
          <p:nvPr>
            <p:ph type="body" idx="1"/>
          </p:nvPr>
        </p:nvSpPr>
        <p:spPr>
          <a:xfrm>
            <a:off x="554125" y="2181100"/>
            <a:ext cx="7291500" cy="4113300"/>
          </a:xfrm>
          <a:prstGeom prst="rect">
            <a:avLst/>
          </a:prstGeom>
        </p:spPr>
        <p:txBody>
          <a:bodyPr spcFirstLastPara="1" wrap="square" lIns="91425" tIns="45700" rIns="91425" bIns="45700" anchor="t" anchorCtr="0">
            <a:normAutofit/>
          </a:bodyPr>
          <a:lstStyle/>
          <a:p>
            <a:pPr marL="609600" lvl="0" indent="-482600" algn="l" rtl="0">
              <a:spcBef>
                <a:spcPts val="1000"/>
              </a:spcBef>
              <a:spcAft>
                <a:spcPts val="0"/>
              </a:spcAft>
              <a:buSzPts val="2800"/>
              <a:buChar char="•"/>
            </a:pPr>
            <a:r>
              <a:rPr lang="en-US"/>
              <a:t>Build trust through transparency and reflexivity</a:t>
            </a:r>
            <a:endParaRPr/>
          </a:p>
          <a:p>
            <a:pPr marL="609600" lvl="0" indent="-482600" algn="l" rtl="0">
              <a:spcBef>
                <a:spcPts val="1000"/>
              </a:spcBef>
              <a:spcAft>
                <a:spcPts val="0"/>
              </a:spcAft>
              <a:buSzPts val="2800"/>
              <a:buChar char="•"/>
            </a:pPr>
            <a:r>
              <a:rPr lang="en-US"/>
              <a:t>Schedule regular community forums (virtual/in-person)</a:t>
            </a:r>
            <a:endParaRPr/>
          </a:p>
          <a:p>
            <a:pPr marL="609600" lvl="0" indent="-482600" algn="l" rtl="0">
              <a:spcBef>
                <a:spcPts val="1000"/>
              </a:spcBef>
              <a:spcAft>
                <a:spcPts val="0"/>
              </a:spcAft>
              <a:buSzPts val="2800"/>
              <a:buChar char="•"/>
            </a:pPr>
            <a:r>
              <a:rPr lang="en-US"/>
              <a:t>Use surveys, listening sessions and focus groups</a:t>
            </a:r>
            <a:endParaRPr/>
          </a:p>
          <a:p>
            <a:pPr marL="609600" lvl="0" indent="-482600" algn="l" rtl="0">
              <a:spcBef>
                <a:spcPts val="1000"/>
              </a:spcBef>
              <a:spcAft>
                <a:spcPts val="0"/>
              </a:spcAft>
              <a:buSzPts val="2800"/>
              <a:buChar char="•"/>
            </a:pPr>
            <a:r>
              <a:rPr lang="en-US"/>
              <a:t>Create feedback loops: follow up and report back on the data</a:t>
            </a:r>
            <a:endParaRPr/>
          </a:p>
        </p:txBody>
      </p:sp>
      <p:pic>
        <p:nvPicPr>
          <p:cNvPr id="800" name="Google Shape;800;g37928ade97d_2_418" descr="A group of people sitting at a table in conversation.">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7760000" y="2339800"/>
            <a:ext cx="4041574" cy="30157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37928ade97d_2_469"/>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Tactical Strategy: Build Partnerships and Networks</a:t>
            </a:r>
            <a:endParaRPr/>
          </a:p>
        </p:txBody>
      </p:sp>
      <p:sp>
        <p:nvSpPr>
          <p:cNvPr id="806" name="Google Shape;806;g37928ade97d_2_469"/>
          <p:cNvSpPr txBox="1">
            <a:spLocks noGrp="1"/>
          </p:cNvSpPr>
          <p:nvPr>
            <p:ph type="body" idx="1"/>
          </p:nvPr>
        </p:nvSpPr>
        <p:spPr>
          <a:xfrm>
            <a:off x="505050" y="2284475"/>
            <a:ext cx="6710100" cy="3595500"/>
          </a:xfrm>
          <a:prstGeom prst="rect">
            <a:avLst/>
          </a:prstGeom>
        </p:spPr>
        <p:txBody>
          <a:bodyPr spcFirstLastPara="1" wrap="square" lIns="91425" tIns="45700" rIns="91425" bIns="45700" anchor="t" anchorCtr="0">
            <a:normAutofit lnSpcReduction="10000"/>
          </a:bodyPr>
          <a:lstStyle/>
          <a:p>
            <a:pPr marL="609600" lvl="0" indent="-482600" algn="l" rtl="0">
              <a:spcBef>
                <a:spcPts val="1000"/>
              </a:spcBef>
              <a:spcAft>
                <a:spcPts val="0"/>
              </a:spcAft>
              <a:buSzPts val="2800"/>
              <a:buChar char="•"/>
            </a:pPr>
            <a:r>
              <a:rPr lang="en-US"/>
              <a:t>Support independent community initiatives</a:t>
            </a:r>
            <a:endParaRPr/>
          </a:p>
          <a:p>
            <a:pPr marL="609600" lvl="0" indent="-482600" algn="l" rtl="0">
              <a:spcBef>
                <a:spcPts val="1000"/>
              </a:spcBef>
              <a:spcAft>
                <a:spcPts val="0"/>
              </a:spcAft>
              <a:buSzPts val="2800"/>
              <a:buChar char="•"/>
            </a:pPr>
            <a:r>
              <a:rPr lang="en-US"/>
              <a:t>Collaborate with local organizations, schools, agencies</a:t>
            </a:r>
            <a:endParaRPr/>
          </a:p>
          <a:p>
            <a:pPr marL="609600" lvl="0" indent="-482600" algn="l" rtl="0">
              <a:spcBef>
                <a:spcPts val="1000"/>
              </a:spcBef>
              <a:spcAft>
                <a:spcPts val="0"/>
              </a:spcAft>
              <a:buSzPts val="2800"/>
              <a:buChar char="•"/>
            </a:pPr>
            <a:r>
              <a:rPr lang="en-US"/>
              <a:t>Co-host events/programs to leverage trusted networks</a:t>
            </a:r>
            <a:endParaRPr/>
          </a:p>
          <a:p>
            <a:pPr marL="609600" lvl="0" indent="-482600" algn="l" rtl="0">
              <a:spcBef>
                <a:spcPts val="1000"/>
              </a:spcBef>
              <a:spcAft>
                <a:spcPts val="0"/>
              </a:spcAft>
              <a:buSzPts val="2800"/>
              <a:buChar char="•"/>
            </a:pPr>
            <a:r>
              <a:rPr lang="en-US"/>
              <a:t>Identify and connect with key community leaders</a:t>
            </a:r>
            <a:endParaRPr/>
          </a:p>
        </p:txBody>
      </p:sp>
      <p:pic>
        <p:nvPicPr>
          <p:cNvPr id="807" name="Google Shape;807;g37928ade97d_2_469" descr="A group of youth sitting at a table in conversation."/>
          <p:cNvPicPr preferRelativeResize="0"/>
          <p:nvPr/>
        </p:nvPicPr>
        <p:blipFill rotWithShape="1">
          <a:blip r:embed="rId3">
            <a:alphaModFix/>
          </a:blip>
          <a:srcRect l="5389" r="5389"/>
          <a:stretch/>
        </p:blipFill>
        <p:spPr>
          <a:xfrm>
            <a:off x="7347925" y="2138156"/>
            <a:ext cx="4672050" cy="3482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
          <p:cNvSpPr txBox="1">
            <a:spLocks noGrp="1"/>
          </p:cNvSpPr>
          <p:nvPr>
            <p:ph type="title"/>
          </p:nvPr>
        </p:nvSpPr>
        <p:spPr>
          <a:xfrm>
            <a:off x="415600" y="182800"/>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500"/>
              <a:buFont typeface="Arial"/>
              <a:buNone/>
            </a:pPr>
            <a:r>
              <a:rPr lang="en-US" sz="3200" b="1">
                <a:latin typeface="Calibri"/>
                <a:ea typeface="Calibri"/>
                <a:cs typeface="Calibri"/>
                <a:sym typeface="Calibri"/>
              </a:rPr>
              <a:t>Agenda </a:t>
            </a:r>
            <a:endParaRPr sz="3200"/>
          </a:p>
        </p:txBody>
      </p:sp>
      <p:sp>
        <p:nvSpPr>
          <p:cNvPr id="505" name="Google Shape;505;p3"/>
          <p:cNvSpPr txBox="1">
            <a:spLocks noGrp="1"/>
          </p:cNvSpPr>
          <p:nvPr>
            <p:ph type="body" idx="1"/>
          </p:nvPr>
        </p:nvSpPr>
        <p:spPr>
          <a:xfrm>
            <a:off x="1795500" y="1202413"/>
            <a:ext cx="8370000" cy="48897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1000"/>
              </a:spcBef>
              <a:spcAft>
                <a:spcPts val="0"/>
              </a:spcAft>
              <a:buSzPts val="2800"/>
              <a:buNone/>
            </a:pPr>
            <a:r>
              <a:rPr lang="en-US" sz="2300" dirty="0"/>
              <a:t>10:00 - Welcome and overview*</a:t>
            </a:r>
            <a:endParaRPr sz="2300" dirty="0"/>
          </a:p>
          <a:p>
            <a:pPr marL="0" lvl="0" indent="0" algn="l" rtl="0">
              <a:lnSpc>
                <a:spcPct val="95000"/>
              </a:lnSpc>
              <a:spcBef>
                <a:spcPts val="1000"/>
              </a:spcBef>
              <a:spcAft>
                <a:spcPts val="0"/>
              </a:spcAft>
              <a:buSzPts val="2800"/>
              <a:buNone/>
            </a:pPr>
            <a:r>
              <a:rPr lang="en-US" sz="2300" dirty="0"/>
              <a:t>10:10 - Your civil rights compliance responsibilities</a:t>
            </a:r>
          </a:p>
          <a:p>
            <a:pPr marL="0" lvl="0" indent="0" algn="l" rtl="0">
              <a:lnSpc>
                <a:spcPct val="95000"/>
              </a:lnSpc>
              <a:spcBef>
                <a:spcPts val="1000"/>
              </a:spcBef>
              <a:spcAft>
                <a:spcPts val="0"/>
              </a:spcAft>
              <a:buSzPts val="2800"/>
              <a:buNone/>
            </a:pPr>
            <a:r>
              <a:rPr lang="en-US" sz="2300" dirty="0"/>
              <a:t>10:20 – Programmatic Example by </a:t>
            </a:r>
            <a:r>
              <a:rPr lang="en-US" sz="2300" dirty="0" err="1"/>
              <a:t>Jhalendra</a:t>
            </a:r>
            <a:r>
              <a:rPr lang="en-US" sz="2300" dirty="0"/>
              <a:t> Rijal</a:t>
            </a:r>
          </a:p>
          <a:p>
            <a:pPr marL="0" lvl="0" indent="0" algn="l" rtl="0">
              <a:lnSpc>
                <a:spcPct val="95000"/>
              </a:lnSpc>
              <a:spcBef>
                <a:spcPts val="1000"/>
              </a:spcBef>
              <a:spcAft>
                <a:spcPts val="0"/>
              </a:spcAft>
              <a:buSzPts val="2800"/>
              <a:buNone/>
            </a:pPr>
            <a:r>
              <a:rPr lang="en-US" sz="2300" dirty="0"/>
              <a:t>10:30 – Data collection and reporting responsibilities </a:t>
            </a:r>
            <a:endParaRPr sz="2300" dirty="0"/>
          </a:p>
          <a:p>
            <a:pPr marL="0" lvl="0" indent="0" algn="l" rtl="0">
              <a:lnSpc>
                <a:spcPct val="95000"/>
              </a:lnSpc>
              <a:spcBef>
                <a:spcPts val="1000"/>
              </a:spcBef>
              <a:spcAft>
                <a:spcPts val="0"/>
              </a:spcAft>
              <a:buClr>
                <a:schemeClr val="dk1"/>
              </a:buClr>
              <a:buSzPts val="1100"/>
              <a:buFont typeface="Arial"/>
              <a:buNone/>
            </a:pPr>
            <a:r>
              <a:rPr lang="en-US" sz="2300" dirty="0"/>
              <a:t>11:10 - 5 minute break</a:t>
            </a:r>
            <a:endParaRPr sz="2300" dirty="0"/>
          </a:p>
          <a:p>
            <a:pPr marL="0" lvl="0" indent="0" algn="l" rtl="0">
              <a:lnSpc>
                <a:spcPct val="95000"/>
              </a:lnSpc>
              <a:spcBef>
                <a:spcPts val="1000"/>
              </a:spcBef>
              <a:spcAft>
                <a:spcPts val="0"/>
              </a:spcAft>
              <a:buSzPts val="2800"/>
              <a:buNone/>
            </a:pPr>
            <a:r>
              <a:rPr lang="en-US" sz="2300" dirty="0"/>
              <a:t>11:15 - </a:t>
            </a:r>
            <a:r>
              <a:rPr lang="en-US" sz="2300" dirty="0">
                <a:solidFill>
                  <a:srgbClr val="212121"/>
                </a:solidFill>
              </a:rPr>
              <a:t>Engaging Our Communities - Elizabeth Moon</a:t>
            </a:r>
            <a:endParaRPr sz="2300" dirty="0">
              <a:solidFill>
                <a:srgbClr val="212121"/>
              </a:solidFill>
            </a:endParaRPr>
          </a:p>
          <a:p>
            <a:pPr marL="0" lvl="0" indent="0" algn="l" rtl="0">
              <a:lnSpc>
                <a:spcPct val="95000"/>
              </a:lnSpc>
              <a:spcBef>
                <a:spcPts val="1000"/>
              </a:spcBef>
              <a:spcAft>
                <a:spcPts val="0"/>
              </a:spcAft>
              <a:buSzPts val="2800"/>
              <a:buNone/>
            </a:pPr>
            <a:r>
              <a:rPr lang="en-US" sz="2300" dirty="0"/>
              <a:t>11:55 - Wrap up and feedback</a:t>
            </a:r>
            <a:endParaRPr sz="2300" dirty="0"/>
          </a:p>
          <a:p>
            <a:pPr marL="0" lvl="0" indent="0" algn="l" rtl="0">
              <a:lnSpc>
                <a:spcPct val="95000"/>
              </a:lnSpc>
              <a:spcBef>
                <a:spcPts val="1000"/>
              </a:spcBef>
              <a:spcAft>
                <a:spcPts val="0"/>
              </a:spcAft>
              <a:buSzPts val="2800"/>
              <a:buNone/>
            </a:pPr>
            <a:r>
              <a:rPr lang="en-US" sz="2300" dirty="0"/>
              <a:t>12:00 - Adjourn</a:t>
            </a:r>
            <a:endParaRPr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g37928ade97d_2_520"/>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t>
            </a:r>
            <a:r>
              <a:rPr lang="en-US" sz="3200"/>
              <a:t>actical Strategy: Demonstrate Impact and Transparency</a:t>
            </a:r>
            <a:endParaRPr sz="3200"/>
          </a:p>
        </p:txBody>
      </p:sp>
      <p:sp>
        <p:nvSpPr>
          <p:cNvPr id="813" name="Google Shape;813;g37928ade97d_2_520"/>
          <p:cNvSpPr txBox="1">
            <a:spLocks noGrp="1"/>
          </p:cNvSpPr>
          <p:nvPr>
            <p:ph type="body" idx="1"/>
          </p:nvPr>
        </p:nvSpPr>
        <p:spPr>
          <a:xfrm>
            <a:off x="475600" y="2427475"/>
            <a:ext cx="7191000" cy="3138300"/>
          </a:xfrm>
          <a:prstGeom prst="rect">
            <a:avLst/>
          </a:prstGeom>
        </p:spPr>
        <p:txBody>
          <a:bodyPr spcFirstLastPara="1" wrap="square" lIns="91425" tIns="45700" rIns="91425" bIns="45700" anchor="t" anchorCtr="0">
            <a:normAutofit lnSpcReduction="10000"/>
          </a:bodyPr>
          <a:lstStyle/>
          <a:p>
            <a:pPr marL="609600" lvl="0" indent="-482600" algn="l" rtl="0">
              <a:spcBef>
                <a:spcPts val="1000"/>
              </a:spcBef>
              <a:spcAft>
                <a:spcPts val="0"/>
              </a:spcAft>
              <a:buSzPts val="2800"/>
              <a:buChar char="•"/>
            </a:pPr>
            <a:r>
              <a:rPr lang="en-US"/>
              <a:t>Practice reflexivity and share outcomes</a:t>
            </a:r>
            <a:endParaRPr/>
          </a:p>
          <a:p>
            <a:pPr marL="609600" lvl="0" indent="-482600" algn="l" rtl="0">
              <a:spcBef>
                <a:spcPts val="1000"/>
              </a:spcBef>
              <a:spcAft>
                <a:spcPts val="0"/>
              </a:spcAft>
              <a:buSzPts val="2800"/>
              <a:buChar char="•"/>
            </a:pPr>
            <a:r>
              <a:rPr lang="en-US"/>
              <a:t>Publish annual impact reports</a:t>
            </a:r>
            <a:endParaRPr/>
          </a:p>
          <a:p>
            <a:pPr marL="609600" lvl="0" indent="-482600" algn="l" rtl="0">
              <a:spcBef>
                <a:spcPts val="1000"/>
              </a:spcBef>
              <a:spcAft>
                <a:spcPts val="0"/>
              </a:spcAft>
              <a:buSzPts val="2800"/>
              <a:buChar char="•"/>
            </a:pPr>
            <a:r>
              <a:rPr lang="en-US"/>
              <a:t>Use social media to highlight client testimonials and program/research successes</a:t>
            </a:r>
            <a:endParaRPr/>
          </a:p>
          <a:p>
            <a:pPr marL="609600" lvl="0" indent="-482600" algn="l" rtl="0">
              <a:spcBef>
                <a:spcPts val="1000"/>
              </a:spcBef>
              <a:spcAft>
                <a:spcPts val="0"/>
              </a:spcAft>
              <a:buSzPts val="2800"/>
              <a:buChar char="•"/>
            </a:pPr>
            <a:r>
              <a:rPr lang="en-US"/>
              <a:t>Be transparent about goals, processes and limitations</a:t>
            </a:r>
            <a:endParaRPr/>
          </a:p>
        </p:txBody>
      </p:sp>
      <p:pic>
        <p:nvPicPr>
          <p:cNvPr id="814" name="Google Shape;814;g37928ade97d_2_520" descr="A person holding a plant."/>
          <p:cNvPicPr preferRelativeResize="0"/>
          <p:nvPr/>
        </p:nvPicPr>
        <p:blipFill>
          <a:blip r:embed="rId3">
            <a:alphaModFix/>
          </a:blip>
          <a:stretch>
            <a:fillRect/>
          </a:stretch>
        </p:blipFill>
        <p:spPr>
          <a:xfrm>
            <a:off x="7995650" y="1809056"/>
            <a:ext cx="2790825" cy="3924300"/>
          </a:xfrm>
          <a:prstGeom prst="rect">
            <a:avLst/>
          </a:prstGeom>
          <a:noFill/>
          <a:ln>
            <a:noFill/>
          </a:ln>
        </p:spPr>
      </p:pic>
      <p:pic>
        <p:nvPicPr>
          <p:cNvPr id="815" name="Google Shape;815;g37928ade97d_2_520" descr="A screenshot of the account to give credit to the photo. "/>
          <p:cNvPicPr preferRelativeResize="0"/>
          <p:nvPr/>
        </p:nvPicPr>
        <p:blipFill>
          <a:blip r:embed="rId4">
            <a:alphaModFix/>
          </a:blip>
          <a:stretch>
            <a:fillRect/>
          </a:stretch>
        </p:blipFill>
        <p:spPr>
          <a:xfrm>
            <a:off x="8017377" y="5178875"/>
            <a:ext cx="2747371" cy="8023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g37928ade97d_2_572"/>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Building Trust &amp; Expanding Clientele</a:t>
            </a:r>
            <a:endParaRPr/>
          </a:p>
        </p:txBody>
      </p:sp>
      <p:sp>
        <p:nvSpPr>
          <p:cNvPr id="821" name="Google Shape;821;g37928ade97d_2_572"/>
          <p:cNvSpPr txBox="1">
            <a:spLocks noGrp="1"/>
          </p:cNvSpPr>
          <p:nvPr>
            <p:ph type="body" idx="1"/>
          </p:nvPr>
        </p:nvSpPr>
        <p:spPr>
          <a:xfrm>
            <a:off x="554125" y="1734700"/>
            <a:ext cx="11058600" cy="4528200"/>
          </a:xfrm>
          <a:prstGeom prst="rect">
            <a:avLst/>
          </a:prstGeom>
        </p:spPr>
        <p:txBody>
          <a:bodyPr spcFirstLastPara="1" wrap="square" lIns="91425" tIns="45700" rIns="91425" bIns="45700" anchor="t" anchorCtr="0">
            <a:normAutofit fontScale="92500"/>
          </a:bodyPr>
          <a:lstStyle/>
          <a:p>
            <a:pPr marL="609600" lvl="0" indent="-482600" algn="l" rtl="0">
              <a:spcBef>
                <a:spcPts val="1000"/>
              </a:spcBef>
              <a:spcAft>
                <a:spcPts val="0"/>
              </a:spcAft>
              <a:buSzPts val="2800"/>
              <a:buChar char="•"/>
            </a:pPr>
            <a:r>
              <a:rPr lang="en-US" dirty="0"/>
              <a:t>Consistent communication</a:t>
            </a:r>
            <a:endParaRPr dirty="0"/>
          </a:p>
          <a:p>
            <a:pPr marL="609600" lvl="0" indent="-482600" algn="l" rtl="0">
              <a:spcBef>
                <a:spcPts val="1000"/>
              </a:spcBef>
              <a:spcAft>
                <a:spcPts val="0"/>
              </a:spcAft>
              <a:buSzPts val="2800"/>
              <a:buChar char="•"/>
            </a:pPr>
            <a:r>
              <a:rPr lang="en-US" dirty="0"/>
              <a:t>Shared decision-making</a:t>
            </a:r>
            <a:endParaRPr dirty="0"/>
          </a:p>
          <a:p>
            <a:pPr marL="609600" lvl="0" indent="-482600" algn="l" rtl="0">
              <a:spcBef>
                <a:spcPts val="1000"/>
              </a:spcBef>
              <a:spcAft>
                <a:spcPts val="0"/>
              </a:spcAft>
              <a:buSzPts val="2800"/>
              <a:buChar char="•"/>
            </a:pPr>
            <a:r>
              <a:rPr lang="en-US" dirty="0"/>
              <a:t>Support for independent community action</a:t>
            </a:r>
            <a:endParaRPr dirty="0"/>
          </a:p>
          <a:p>
            <a:pPr marL="609600" lvl="0" indent="-482600" algn="l" rtl="0">
              <a:spcBef>
                <a:spcPts val="1000"/>
              </a:spcBef>
              <a:spcAft>
                <a:spcPts val="0"/>
              </a:spcAft>
              <a:buSzPts val="2800"/>
              <a:buChar char="•"/>
            </a:pPr>
            <a:r>
              <a:rPr lang="en-US" dirty="0"/>
              <a:t>Understand barriers to access and engagement</a:t>
            </a:r>
            <a:endParaRPr dirty="0"/>
          </a:p>
          <a:p>
            <a:pPr marL="609600" lvl="0" indent="-482600" algn="l" rtl="0">
              <a:spcBef>
                <a:spcPts val="1000"/>
              </a:spcBef>
              <a:spcAft>
                <a:spcPts val="0"/>
              </a:spcAft>
              <a:buSzPts val="2800"/>
              <a:buChar char="•"/>
            </a:pPr>
            <a:r>
              <a:rPr lang="en-US" dirty="0"/>
              <a:t>Explore curiosity questions</a:t>
            </a:r>
            <a:endParaRPr dirty="0"/>
          </a:p>
          <a:p>
            <a:pPr marL="609600" lvl="0" indent="-482600" algn="l" rtl="0">
              <a:spcBef>
                <a:spcPts val="1000"/>
              </a:spcBef>
              <a:spcAft>
                <a:spcPts val="0"/>
              </a:spcAft>
              <a:buSzPts val="2800"/>
              <a:buChar char="•"/>
            </a:pPr>
            <a:r>
              <a:rPr lang="en-US" dirty="0"/>
              <a:t>Establish community advisory boards</a:t>
            </a:r>
            <a:endParaRPr dirty="0"/>
          </a:p>
          <a:p>
            <a:pPr marL="609600" lvl="0" indent="-482600" algn="l" rtl="0">
              <a:spcBef>
                <a:spcPts val="1000"/>
              </a:spcBef>
              <a:spcAft>
                <a:spcPts val="0"/>
              </a:spcAft>
              <a:buSzPts val="2800"/>
              <a:buChar char="•"/>
            </a:pPr>
            <a:r>
              <a:rPr lang="en-US" dirty="0"/>
              <a:t>Engage in participatory workshops</a:t>
            </a:r>
            <a:endParaRPr dirty="0"/>
          </a:p>
          <a:p>
            <a:pPr marL="609600" lvl="0" indent="-482600" algn="l" rtl="0">
              <a:spcBef>
                <a:spcPts val="1000"/>
              </a:spcBef>
              <a:spcAft>
                <a:spcPts val="0"/>
              </a:spcAft>
              <a:buSzPts val="2800"/>
              <a:buChar char="•"/>
            </a:pPr>
            <a:r>
              <a:rPr lang="en-US" dirty="0"/>
              <a:t>Host citizen participatory science events</a:t>
            </a:r>
            <a:endParaRPr dirty="0"/>
          </a:p>
          <a:p>
            <a:pPr marL="609600" lvl="0" indent="-482600" algn="l" rtl="0">
              <a:spcBef>
                <a:spcPts val="1000"/>
              </a:spcBef>
              <a:spcAft>
                <a:spcPts val="0"/>
              </a:spcAft>
              <a:buSzPts val="2800"/>
              <a:buChar char="•"/>
            </a:pPr>
            <a:r>
              <a:rPr lang="en-US" dirty="0"/>
              <a:t>Networking with your local community and more established advisors</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g37928ade97d_2_622"/>
          <p:cNvSpPr txBox="1">
            <a:spLocks noGrp="1"/>
          </p:cNvSpPr>
          <p:nvPr>
            <p:ph type="title"/>
          </p:nvPr>
        </p:nvSpPr>
        <p:spPr>
          <a:xfrm>
            <a:off x="374167" y="1350967"/>
            <a:ext cx="11360700" cy="3961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1300"/>
              <a:buNone/>
            </a:pPr>
            <a:r>
              <a:rPr lang="en-US" sz="4300"/>
              <a:t>Share one specific successful experience you have had in reaching out to new clientele.</a:t>
            </a:r>
            <a:endParaRPr sz="4300"/>
          </a:p>
          <a:p>
            <a:pPr marL="0" lvl="0" indent="0" algn="ctr" rtl="0">
              <a:spcBef>
                <a:spcPts val="0"/>
              </a:spcBef>
              <a:spcAft>
                <a:spcPts val="0"/>
              </a:spcAft>
              <a:buSzPts val="1300"/>
              <a:buNone/>
            </a:pPr>
            <a:endParaRPr sz="4300"/>
          </a:p>
          <a:p>
            <a:pPr marL="609600" lvl="0" indent="-488950" algn="l" rtl="0">
              <a:spcBef>
                <a:spcPts val="0"/>
              </a:spcBef>
              <a:spcAft>
                <a:spcPts val="0"/>
              </a:spcAft>
              <a:buClr>
                <a:schemeClr val="dk1"/>
              </a:buClr>
              <a:buSzPts val="2900"/>
              <a:buChar char="●"/>
            </a:pPr>
            <a:r>
              <a:rPr lang="en-US" sz="2900" b="0">
                <a:solidFill>
                  <a:schemeClr val="dk1"/>
                </a:solidFill>
              </a:rPr>
              <a:t>What made it successful?</a:t>
            </a:r>
            <a:endParaRPr sz="2900" b="0">
              <a:solidFill>
                <a:schemeClr val="dk1"/>
              </a:solidFill>
            </a:endParaRPr>
          </a:p>
          <a:p>
            <a:pPr marL="609600" lvl="0" indent="-488950" algn="l" rtl="0">
              <a:spcBef>
                <a:spcPts val="0"/>
              </a:spcBef>
              <a:spcAft>
                <a:spcPts val="0"/>
              </a:spcAft>
              <a:buClr>
                <a:schemeClr val="dk1"/>
              </a:buClr>
              <a:buSzPts val="2900"/>
              <a:buChar char="●"/>
            </a:pPr>
            <a:r>
              <a:rPr lang="en-US" sz="2900" b="0">
                <a:solidFill>
                  <a:schemeClr val="dk1"/>
                </a:solidFill>
              </a:rPr>
              <a:t>How did you continue to maintain that relationship?</a:t>
            </a:r>
            <a:endParaRPr sz="2900" b="0">
              <a:solidFill>
                <a:schemeClr val="dk1"/>
              </a:solidFill>
            </a:endParaRPr>
          </a:p>
          <a:p>
            <a:pPr marL="609600" lvl="0" indent="-488950" algn="l" rtl="0">
              <a:spcBef>
                <a:spcPts val="0"/>
              </a:spcBef>
              <a:spcAft>
                <a:spcPts val="0"/>
              </a:spcAft>
              <a:buClr>
                <a:schemeClr val="dk1"/>
              </a:buClr>
              <a:buSzPts val="2900"/>
              <a:buChar char="●"/>
            </a:pPr>
            <a:r>
              <a:rPr lang="en-US" sz="2900" b="0">
                <a:solidFill>
                  <a:schemeClr val="dk1"/>
                </a:solidFill>
              </a:rPr>
              <a:t>What were some of the barriers or fears you encountered?</a:t>
            </a:r>
            <a:endParaRPr sz="2900" b="0">
              <a:solidFill>
                <a:schemeClr val="dk1"/>
              </a:solidFill>
            </a:endParaRPr>
          </a:p>
        </p:txBody>
      </p:sp>
      <p:pic>
        <p:nvPicPr>
          <p:cNvPr id="827" name="Google Shape;827;g37928ade97d_2_622" descr="diversity hands"/>
          <p:cNvPicPr preferRelativeResize="0"/>
          <p:nvPr/>
        </p:nvPicPr>
        <p:blipFill>
          <a:blip r:embed="rId3">
            <a:alphaModFix amt="13000"/>
          </a:blip>
          <a:stretch>
            <a:fillRect/>
          </a:stretch>
        </p:blipFill>
        <p:spPr>
          <a:xfrm>
            <a:off x="51775" y="22936"/>
            <a:ext cx="12088450" cy="68579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g37928ade97d_2_675"/>
          <p:cNvSpPr txBox="1">
            <a:spLocks noGrp="1"/>
          </p:cNvSpPr>
          <p:nvPr>
            <p:ph type="title"/>
          </p:nvPr>
        </p:nvSpPr>
        <p:spPr>
          <a:xfrm>
            <a:off x="554133" y="791156"/>
            <a:ext cx="15147600" cy="1017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References</a:t>
            </a:r>
            <a:endParaRPr dirty="0"/>
          </a:p>
        </p:txBody>
      </p:sp>
      <p:sp>
        <p:nvSpPr>
          <p:cNvPr id="833" name="Google Shape;833;g37928ade97d_2_675"/>
          <p:cNvSpPr txBox="1">
            <a:spLocks noGrp="1"/>
          </p:cNvSpPr>
          <p:nvPr>
            <p:ph type="body" idx="1"/>
          </p:nvPr>
        </p:nvSpPr>
        <p:spPr>
          <a:xfrm>
            <a:off x="1294300" y="2488900"/>
            <a:ext cx="9396300" cy="2662200"/>
          </a:xfrm>
          <a:prstGeom prst="rect">
            <a:avLst/>
          </a:prstGeom>
        </p:spPr>
        <p:txBody>
          <a:bodyPr spcFirstLastPara="1" wrap="square" lIns="91425" tIns="45700" rIns="91425" bIns="45700" anchor="t" anchorCtr="0">
            <a:normAutofit/>
          </a:bodyPr>
          <a:lstStyle/>
          <a:p>
            <a:pPr marL="609600" lvl="0" indent="-406400" algn="l" rtl="0">
              <a:spcBef>
                <a:spcPts val="1000"/>
              </a:spcBef>
              <a:spcAft>
                <a:spcPts val="0"/>
              </a:spcAft>
              <a:buClr>
                <a:schemeClr val="dk1"/>
              </a:buClr>
              <a:buSzPts val="1600"/>
              <a:buAutoNum type="arabicPeriod"/>
            </a:pPr>
            <a:r>
              <a:rPr lang="en-US" sz="1600" dirty="0" err="1">
                <a:solidFill>
                  <a:schemeClr val="dk1"/>
                </a:solidFill>
                <a:highlight>
                  <a:srgbClr val="FFFFFF"/>
                </a:highlight>
              </a:rPr>
              <a:t>Aylett,Alex</a:t>
            </a:r>
            <a:r>
              <a:rPr lang="en-US" sz="1600" dirty="0">
                <a:solidFill>
                  <a:schemeClr val="dk1"/>
                </a:solidFill>
                <a:highlight>
                  <a:srgbClr val="FFFFFF"/>
                </a:highlight>
              </a:rPr>
              <a:t>. </a:t>
            </a:r>
            <a:r>
              <a:rPr lang="en-US" sz="1600" u="sng" dirty="0">
                <a:solidFill>
                  <a:schemeClr val="accent5"/>
                </a:solidFill>
                <a:highlight>
                  <a:srgbClr val="FFFFFF"/>
                </a:highlight>
                <a:hlinkClick r:id="rId3">
                  <a:extLst>
                    <a:ext uri="{A12FA001-AC4F-418D-AE19-62706E023703}">
                      <ahyp:hlinkClr xmlns:ahyp="http://schemas.microsoft.com/office/drawing/2018/hyperlinkcolor" val="tx"/>
                    </a:ext>
                  </a:extLst>
                </a:hlinkClick>
              </a:rPr>
              <a:t>Participatory planning, justice, and climate change in Durban, South Africa</a:t>
            </a:r>
            <a:r>
              <a:rPr lang="en-US" sz="1600" dirty="0">
                <a:solidFill>
                  <a:schemeClr val="dk1"/>
                </a:solidFill>
                <a:highlight>
                  <a:srgbClr val="FFFFFF"/>
                </a:highlight>
              </a:rPr>
              <a:t>. Environment &amp; Planning A, 2010, Vol. 42, pages 99-115.</a:t>
            </a:r>
            <a:r>
              <a:rPr lang="en-US" sz="1600" i="1" dirty="0">
                <a:solidFill>
                  <a:schemeClr val="dk1"/>
                </a:solidFill>
                <a:highlight>
                  <a:srgbClr val="FFFFFF"/>
                </a:highlight>
              </a:rPr>
              <a:t> </a:t>
            </a:r>
            <a:r>
              <a:rPr lang="en-US" sz="1300" i="1" dirty="0">
                <a:solidFill>
                  <a:schemeClr val="dk1"/>
                </a:solidFill>
                <a:highlight>
                  <a:srgbClr val="FFFFFF"/>
                </a:highlight>
              </a:rPr>
              <a:t>(usage of image)</a:t>
            </a:r>
            <a:endParaRPr sz="1300" i="1" dirty="0">
              <a:solidFill>
                <a:schemeClr val="dk1"/>
              </a:solidFill>
              <a:highlight>
                <a:srgbClr val="FFFFFF"/>
              </a:highlight>
            </a:endParaRPr>
          </a:p>
          <a:p>
            <a:pPr marL="609600" lvl="0" indent="-406400" algn="l" rtl="0">
              <a:spcBef>
                <a:spcPts val="1000"/>
              </a:spcBef>
              <a:spcAft>
                <a:spcPts val="0"/>
              </a:spcAft>
              <a:buClr>
                <a:schemeClr val="dk1"/>
              </a:buClr>
              <a:buSzPts val="1600"/>
              <a:buAutoNum type="arabicPeriod"/>
            </a:pPr>
            <a:r>
              <a:rPr lang="en-US" sz="1600" dirty="0">
                <a:solidFill>
                  <a:schemeClr val="dk1"/>
                </a:solidFill>
                <a:highlight>
                  <a:srgbClr val="FFFFFF"/>
                </a:highlight>
              </a:rPr>
              <a:t>Arnstein, S. R. (1969).</a:t>
            </a:r>
            <a:r>
              <a:rPr lang="en-US" sz="1600" u="sng" dirty="0">
                <a:solidFill>
                  <a:schemeClr val="dk1"/>
                </a:solidFill>
                <a:highlight>
                  <a:srgbClr val="FFFFFF"/>
                </a:highlight>
                <a:hlinkClick r:id="rId4">
                  <a:extLst>
                    <a:ext uri="{A12FA001-AC4F-418D-AE19-62706E023703}">
                      <ahyp:hlinkClr xmlns:ahyp="http://schemas.microsoft.com/office/drawing/2018/hyperlinkcolor" val="tx"/>
                    </a:ext>
                  </a:extLst>
                </a:hlinkClick>
              </a:rPr>
              <a:t> </a:t>
            </a:r>
            <a:r>
              <a:rPr lang="en-US" sz="1600" u="sng" dirty="0">
                <a:solidFill>
                  <a:schemeClr val="accent5"/>
                </a:solidFill>
                <a:highlight>
                  <a:srgbClr val="FFFFFF"/>
                </a:highlight>
                <a:hlinkClick r:id="rId4">
                  <a:extLst>
                    <a:ext uri="{A12FA001-AC4F-418D-AE19-62706E023703}">
                      <ahyp:hlinkClr xmlns:ahyp="http://schemas.microsoft.com/office/drawing/2018/hyperlinkcolor" val="tx"/>
                    </a:ext>
                  </a:extLst>
                </a:hlinkClick>
              </a:rPr>
              <a:t>A Ladder of Citizen Participation</a:t>
            </a:r>
            <a:endParaRPr sz="1600" dirty="0">
              <a:solidFill>
                <a:schemeClr val="accent5"/>
              </a:solidFill>
            </a:endParaRPr>
          </a:p>
          <a:p>
            <a:pPr marL="609600" lvl="0" indent="-406400" algn="l" rtl="0">
              <a:spcBef>
                <a:spcPts val="1000"/>
              </a:spcBef>
              <a:spcAft>
                <a:spcPts val="0"/>
              </a:spcAft>
              <a:buClr>
                <a:schemeClr val="dk1"/>
              </a:buClr>
              <a:buSzPts val="1600"/>
              <a:buAutoNum type="arabicPeriod"/>
            </a:pPr>
            <a:r>
              <a:rPr lang="en-US" sz="1600" dirty="0">
                <a:solidFill>
                  <a:schemeClr val="dk1"/>
                </a:solidFill>
                <a:highlight>
                  <a:srgbClr val="FFFFFF"/>
                </a:highlight>
              </a:rPr>
              <a:t>Eyben, R. (2006). </a:t>
            </a:r>
            <a:r>
              <a:rPr lang="en-US" sz="1600" u="sng" dirty="0">
                <a:solidFill>
                  <a:schemeClr val="accent5"/>
                </a:solidFill>
                <a:highlight>
                  <a:srgbClr val="FFFFFF"/>
                </a:highlight>
                <a:hlinkClick r:id="rId5">
                  <a:extLst>
                    <a:ext uri="{A12FA001-AC4F-418D-AE19-62706E023703}">
                      <ahyp:hlinkClr xmlns:ahyp="http://schemas.microsoft.com/office/drawing/2018/hyperlinkcolor" val="tx"/>
                    </a:ext>
                  </a:extLst>
                </a:hlinkClick>
              </a:rPr>
              <a:t>Exploring Power for Change</a:t>
            </a:r>
            <a:endParaRPr sz="1600" dirty="0">
              <a:solidFill>
                <a:schemeClr val="accent5"/>
              </a:solidFill>
            </a:endParaRPr>
          </a:p>
          <a:p>
            <a:pPr marL="609600" lvl="0" indent="-406400" algn="l" rtl="0">
              <a:spcBef>
                <a:spcPts val="1000"/>
              </a:spcBef>
              <a:spcAft>
                <a:spcPts val="0"/>
              </a:spcAft>
              <a:buClr>
                <a:schemeClr val="dk1"/>
              </a:buClr>
              <a:buSzPts val="1600"/>
              <a:buAutoNum type="arabicPeriod"/>
            </a:pPr>
            <a:r>
              <a:rPr lang="en-US" sz="1600" dirty="0">
                <a:solidFill>
                  <a:schemeClr val="dk1"/>
                </a:solidFill>
              </a:rPr>
              <a:t>Eyben, R. (2013). </a:t>
            </a:r>
            <a:r>
              <a:rPr lang="en-US" sz="1600" u="sng" dirty="0">
                <a:solidFill>
                  <a:schemeClr val="accent5"/>
                </a:solidFill>
                <a:hlinkClick r:id="rId6">
                  <a:extLst>
                    <a:ext uri="{A12FA001-AC4F-418D-AE19-62706E023703}">
                      <ahyp:hlinkClr xmlns:ahyp="http://schemas.microsoft.com/office/drawing/2018/hyperlinkcolor" val="tx"/>
                    </a:ext>
                  </a:extLst>
                </a:hlinkClick>
              </a:rPr>
              <a:t>Six Aspects of Reflexivity (Blog)</a:t>
            </a:r>
            <a:endParaRPr sz="1600" dirty="0">
              <a:solidFill>
                <a:schemeClr val="accent5"/>
              </a:solidFill>
            </a:endParaRPr>
          </a:p>
          <a:p>
            <a:pPr marL="609600" lvl="0" indent="-406400" algn="l" rtl="0">
              <a:spcBef>
                <a:spcPts val="1000"/>
              </a:spcBef>
              <a:spcAft>
                <a:spcPts val="0"/>
              </a:spcAft>
              <a:buClr>
                <a:schemeClr val="dk1"/>
              </a:buClr>
              <a:buSzPts val="1600"/>
              <a:buAutoNum type="arabicPeriod"/>
            </a:pPr>
            <a:r>
              <a:rPr lang="en-US" sz="1600" dirty="0">
                <a:solidFill>
                  <a:schemeClr val="dk1"/>
                </a:solidFill>
              </a:rPr>
              <a:t>Wilcox, D. (1994). </a:t>
            </a:r>
            <a:r>
              <a:rPr lang="en-US" sz="1600" u="sng" dirty="0">
                <a:solidFill>
                  <a:schemeClr val="accent5"/>
                </a:solidFill>
                <a:hlinkClick r:id="rId7">
                  <a:extLst>
                    <a:ext uri="{A12FA001-AC4F-418D-AE19-62706E023703}">
                      <ahyp:hlinkClr xmlns:ahyp="http://schemas.microsoft.com/office/drawing/2018/hyperlinkcolor" val="tx"/>
                    </a:ext>
                  </a:extLst>
                </a:hlinkClick>
              </a:rPr>
              <a:t>The Guide to Effective Participation</a:t>
            </a:r>
            <a:endParaRPr sz="1600" dirty="0">
              <a:solidFill>
                <a:schemeClr val="accent5"/>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g37671fdb6e7_0_343"/>
          <p:cNvSpPr txBox="1">
            <a:spLocks noGrp="1"/>
          </p:cNvSpPr>
          <p:nvPr>
            <p:ph type="title"/>
          </p:nvPr>
        </p:nvSpPr>
        <p:spPr>
          <a:xfrm>
            <a:off x="684736"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Annual UC ANR Trainings</a:t>
            </a:r>
            <a:endParaRPr/>
          </a:p>
        </p:txBody>
      </p:sp>
      <p:sp>
        <p:nvSpPr>
          <p:cNvPr id="849" name="Google Shape;849;g37671fdb6e7_0_343"/>
          <p:cNvSpPr txBox="1">
            <a:spLocks noGrp="1"/>
          </p:cNvSpPr>
          <p:nvPr>
            <p:ph type="body" idx="1"/>
          </p:nvPr>
        </p:nvSpPr>
        <p:spPr>
          <a:xfrm>
            <a:off x="476304" y="871153"/>
            <a:ext cx="11392500" cy="6527400"/>
          </a:xfrm>
          <a:prstGeom prst="rect">
            <a:avLst/>
          </a:prstGeom>
          <a:noFill/>
          <a:ln>
            <a:noFill/>
          </a:ln>
        </p:spPr>
        <p:txBody>
          <a:bodyPr spcFirstLastPara="1" wrap="square" lIns="91425" tIns="45700" rIns="91425" bIns="45700" anchor="t" anchorCtr="0">
            <a:normAutofit/>
          </a:bodyPr>
          <a:lstStyle/>
          <a:p>
            <a:pPr marL="114015" lvl="0" indent="0" algn="l" rtl="0">
              <a:lnSpc>
                <a:spcPct val="90000"/>
              </a:lnSpc>
              <a:spcBef>
                <a:spcPts val="998"/>
              </a:spcBef>
              <a:spcAft>
                <a:spcPts val="0"/>
              </a:spcAft>
              <a:buSzPts val="1946"/>
              <a:buNone/>
            </a:pPr>
            <a:endParaRPr b="1" dirty="0"/>
          </a:p>
          <a:p>
            <a:pPr marL="114015" lvl="0" indent="0" algn="l" rtl="0">
              <a:lnSpc>
                <a:spcPct val="90000"/>
              </a:lnSpc>
              <a:spcBef>
                <a:spcPts val="998"/>
              </a:spcBef>
              <a:spcAft>
                <a:spcPts val="0"/>
              </a:spcAft>
              <a:buSzPts val="1946"/>
              <a:buNone/>
            </a:pPr>
            <a:r>
              <a:rPr lang="en-US" sz="2600" b="1" dirty="0"/>
              <a:t>Defining Clientele and Civil Rights Compliance Planning</a:t>
            </a:r>
            <a:br>
              <a:rPr lang="en-US" dirty="0"/>
            </a:br>
            <a:r>
              <a:rPr lang="en-US" sz="2600" dirty="0"/>
              <a:t>How to define clientele groups, strategies for collecting baseline data and civil rights compliance goal examples. </a:t>
            </a:r>
            <a:endParaRPr dirty="0"/>
          </a:p>
          <a:p>
            <a:pPr marL="114015" lvl="0" indent="0" algn="l" rtl="0">
              <a:lnSpc>
                <a:spcPct val="90000"/>
              </a:lnSpc>
              <a:spcBef>
                <a:spcPts val="998"/>
              </a:spcBef>
              <a:spcAft>
                <a:spcPts val="0"/>
              </a:spcAft>
              <a:buSzPts val="1946"/>
              <a:buNone/>
            </a:pPr>
            <a:endParaRPr sz="600" b="1" dirty="0"/>
          </a:p>
          <a:p>
            <a:pPr marL="114015" lvl="0" indent="0" algn="l" rtl="0">
              <a:lnSpc>
                <a:spcPct val="90000"/>
              </a:lnSpc>
              <a:spcBef>
                <a:spcPts val="998"/>
              </a:spcBef>
              <a:spcAft>
                <a:spcPts val="0"/>
              </a:spcAft>
              <a:buSzPts val="1946"/>
              <a:buNone/>
            </a:pPr>
            <a:r>
              <a:rPr lang="en-US" sz="2600" b="1" dirty="0"/>
              <a:t>Improving All Reasonable Efforts and Engagement with All Audiences</a:t>
            </a:r>
            <a:br>
              <a:rPr lang="en-US" dirty="0"/>
            </a:br>
            <a:r>
              <a:rPr lang="en-US" sz="2600" dirty="0"/>
              <a:t>Programmatic strategies to conduct All Reasonable Effort, how to demonstrate compliance through documentation, collecting and reporting race/ethnicity/gender using self-identification forms, strategies to successfully reach and engage all audiences.</a:t>
            </a:r>
            <a:endParaRPr sz="2200" b="1" dirty="0"/>
          </a:p>
          <a:p>
            <a:pPr marL="114015" lvl="0" indent="0" algn="l" rtl="0">
              <a:lnSpc>
                <a:spcPct val="90000"/>
              </a:lnSpc>
              <a:spcBef>
                <a:spcPts val="998"/>
              </a:spcBef>
              <a:spcAft>
                <a:spcPts val="0"/>
              </a:spcAft>
              <a:buSzPts val="1946"/>
              <a:buNone/>
            </a:pPr>
            <a:endParaRPr sz="600" b="1" dirty="0"/>
          </a:p>
          <a:p>
            <a:pPr marL="114015" lvl="0" indent="0" algn="l" rtl="0">
              <a:lnSpc>
                <a:spcPct val="90000"/>
              </a:lnSpc>
              <a:spcBef>
                <a:spcPts val="998"/>
              </a:spcBef>
              <a:spcAft>
                <a:spcPts val="0"/>
              </a:spcAft>
              <a:buSzPts val="1946"/>
              <a:buNone/>
            </a:pPr>
            <a:r>
              <a:rPr lang="en-US" sz="2600" b="1" dirty="0"/>
              <a:t>Project Board Training </a:t>
            </a:r>
            <a:r>
              <a:rPr lang="en-US" sz="2600" dirty="0"/>
              <a:t>– </a:t>
            </a:r>
            <a:r>
              <a:rPr lang="en-US" sz="2600" b="1" dirty="0"/>
              <a:t>September 24, 2026 from 10AM</a:t>
            </a:r>
            <a:br>
              <a:rPr lang="en-US" b="1" dirty="0"/>
            </a:br>
            <a:r>
              <a:rPr lang="en-US" sz="2600" dirty="0"/>
              <a:t>Project Board is UC ANR's online system for UC Cooperative Extension academics that integrates academic program review, civil rights compliance, and organizational reporting requirements.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g37671fdb6e7_0_446"/>
          <p:cNvSpPr txBox="1">
            <a:spLocks noGrp="1"/>
          </p:cNvSpPr>
          <p:nvPr>
            <p:ph type="title"/>
          </p:nvPr>
        </p:nvSpPr>
        <p:spPr>
          <a:xfrm>
            <a:off x="684734" y="313786"/>
            <a:ext cx="10991100" cy="767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Calibri"/>
              <a:buNone/>
            </a:pPr>
            <a:r>
              <a:rPr lang="en-US" sz="4000"/>
              <a:t>Harassment &amp; Discrimination Assistance and Prevention Program</a:t>
            </a:r>
            <a:endParaRPr sz="2000"/>
          </a:p>
        </p:txBody>
      </p:sp>
      <p:sp>
        <p:nvSpPr>
          <p:cNvPr id="856" name="Google Shape;856;g37671fdb6e7_0_446"/>
          <p:cNvSpPr txBox="1"/>
          <p:nvPr/>
        </p:nvSpPr>
        <p:spPr>
          <a:xfrm>
            <a:off x="1734783" y="2142505"/>
            <a:ext cx="8382000" cy="4154943"/>
          </a:xfrm>
          <a:prstGeom prst="rect">
            <a:avLst/>
          </a:prstGeom>
          <a:noFill/>
          <a:ln>
            <a:noFill/>
          </a:ln>
        </p:spPr>
        <p:txBody>
          <a:bodyPr spcFirstLastPara="1" wrap="square" lIns="91425" tIns="45700" rIns="91425" bIns="45700" anchor="t" anchorCtr="0">
            <a:spAutoFit/>
          </a:bodyPr>
          <a:lstStyle/>
          <a:p>
            <a:pPr algn="ctr"/>
            <a:r>
              <a:rPr lang="en-US" sz="2400">
                <a:solidFill>
                  <a:srgbClr val="333333"/>
                </a:solidFill>
                <a:latin typeface="Verdana"/>
                <a:ea typeface="Verdana"/>
                <a:cs typeface="Verdana"/>
                <a:sym typeface="Verdana"/>
              </a:rPr>
              <a:t>Title VI &amp; Title</a:t>
            </a:r>
            <a:r>
              <a:rPr lang="en-US" sz="2400" i="0">
                <a:solidFill>
                  <a:srgbClr val="333333"/>
                </a:solidFill>
                <a:latin typeface="Verdana"/>
                <a:ea typeface="Verdana"/>
                <a:cs typeface="Verdana"/>
                <a:sym typeface="Verdana"/>
              </a:rPr>
              <a:t> IX Coordinator:</a:t>
            </a:r>
            <a:endParaRPr/>
          </a:p>
          <a:p>
            <a:pPr algn="ctr"/>
            <a:r>
              <a:rPr lang="en-US" sz="1800" b="1">
                <a:solidFill>
                  <a:srgbClr val="333333"/>
                </a:solidFill>
                <a:latin typeface="Verdana"/>
                <a:ea typeface="Verdana"/>
                <a:cs typeface="Verdana"/>
                <a:sym typeface="Verdana"/>
              </a:rPr>
              <a:t>Danesha Nichols</a:t>
            </a:r>
            <a:br>
              <a:rPr lang="en-US" sz="1800" b="1">
                <a:solidFill>
                  <a:srgbClr val="333333"/>
                </a:solidFill>
                <a:latin typeface="Verdana"/>
                <a:ea typeface="Verdana"/>
                <a:cs typeface="Verdana"/>
                <a:sym typeface="Verdana"/>
              </a:rPr>
            </a:br>
            <a:r>
              <a:rPr lang="en-US" sz="1800" b="1">
                <a:solidFill>
                  <a:srgbClr val="333333"/>
                </a:solidFill>
                <a:latin typeface="Verdana"/>
                <a:ea typeface="Verdana"/>
                <a:cs typeface="Verdana"/>
                <a:sym typeface="Verdana"/>
              </a:rPr>
              <a:t> </a:t>
            </a:r>
            <a:r>
              <a:rPr lang="en-US" sz="1800">
                <a:solidFill>
                  <a:srgbClr val="333333"/>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dnnichols</a:t>
            </a:r>
            <a:r>
              <a:rPr lang="en-US" sz="1800" b="0" i="0">
                <a:solidFill>
                  <a:srgbClr val="333333"/>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@ucdavis.edu</a:t>
            </a:r>
            <a:br>
              <a:rPr lang="en-US" sz="1800" b="0" i="0">
                <a:solidFill>
                  <a:srgbClr val="333333"/>
                </a:solidFill>
                <a:latin typeface="Verdana"/>
                <a:ea typeface="Verdana"/>
                <a:cs typeface="Verdana"/>
              </a:rPr>
            </a:br>
            <a:br>
              <a:rPr lang="en-US" sz="1800">
                <a:latin typeface="Verdana"/>
                <a:ea typeface="Verdana"/>
                <a:cs typeface="Verdana"/>
                <a:sym typeface="Verdana"/>
              </a:rPr>
            </a:br>
            <a:r>
              <a:rPr lang="en-US" sz="1800" b="1" i="0">
                <a:solidFill>
                  <a:srgbClr val="333333"/>
                </a:solidFill>
                <a:latin typeface="Verdana"/>
                <a:ea typeface="Verdana"/>
                <a:cs typeface="Verdana"/>
                <a:sym typeface="Verdana"/>
              </a:rPr>
              <a:t>Harassment &amp; </a:t>
            </a:r>
            <a:r>
              <a:rPr lang="en-US" sz="1800" b="1" i="0" err="1">
                <a:solidFill>
                  <a:srgbClr val="333333"/>
                </a:solidFill>
                <a:latin typeface="Verdana"/>
                <a:ea typeface="Verdana"/>
                <a:cs typeface="Verdana"/>
                <a:sym typeface="Verdana"/>
              </a:rPr>
              <a:t>Discrimation</a:t>
            </a:r>
            <a:r>
              <a:rPr lang="en-US" sz="1800" b="1" i="0">
                <a:solidFill>
                  <a:srgbClr val="333333"/>
                </a:solidFill>
                <a:latin typeface="Verdana"/>
                <a:ea typeface="Verdana"/>
                <a:cs typeface="Verdana"/>
                <a:sym typeface="Verdana"/>
              </a:rPr>
              <a:t> Assistance and Prevention Program</a:t>
            </a:r>
            <a:br>
              <a:rPr lang="en-US" sz="1800" b="1" i="0">
                <a:latin typeface="Verdana"/>
                <a:ea typeface="Verdana"/>
                <a:cs typeface="Verdana"/>
              </a:rPr>
            </a:br>
            <a:br>
              <a:rPr lang="en-US" sz="1200" b="0" i="0">
                <a:latin typeface="Verdana"/>
                <a:ea typeface="Verdana"/>
                <a:cs typeface="Verdana"/>
              </a:rPr>
            </a:br>
            <a:r>
              <a:rPr lang="en-US" sz="2000" b="0" i="0">
                <a:solidFill>
                  <a:srgbClr val="333333"/>
                </a:solidFill>
                <a:latin typeface="Verdana"/>
                <a:ea typeface="Verdana"/>
                <a:cs typeface="Verdana"/>
                <a:sym typeface="Verdana"/>
              </a:rPr>
              <a:t>530-747-3864 (Davis)</a:t>
            </a:r>
            <a:r>
              <a:rPr lang="en-US" sz="1800" b="0" i="0">
                <a:solidFill>
                  <a:srgbClr val="333333"/>
                </a:solidFill>
                <a:latin typeface="Verdana"/>
                <a:ea typeface="Verdana"/>
                <a:cs typeface="Verdana"/>
                <a:sym typeface="Verdana"/>
              </a:rPr>
              <a:t>  or  </a:t>
            </a:r>
            <a:r>
              <a:rPr lang="en-US" sz="2000" b="0" i="0">
                <a:solidFill>
                  <a:srgbClr val="333333"/>
                </a:solidFill>
                <a:latin typeface="Verdana"/>
                <a:ea typeface="Verdana"/>
                <a:cs typeface="Verdana"/>
                <a:sym typeface="Verdana"/>
              </a:rPr>
              <a:t>916-734-3417 (Sacramento)</a:t>
            </a:r>
            <a:br>
              <a:rPr lang="en-US" sz="2000" b="0" i="0">
                <a:latin typeface="Verdana"/>
                <a:ea typeface="Verdana"/>
                <a:cs typeface="Verdana"/>
              </a:rPr>
            </a:br>
            <a:br>
              <a:rPr lang="en-US" sz="1800" b="0" i="0">
                <a:latin typeface="Verdana"/>
                <a:ea typeface="Verdana"/>
                <a:cs typeface="Verdana"/>
              </a:rPr>
            </a:br>
            <a:r>
              <a:rPr lang="en-US" sz="1800" b="1" i="0">
                <a:solidFill>
                  <a:srgbClr val="333333"/>
                </a:solidFill>
                <a:latin typeface="Verdana"/>
                <a:ea typeface="Verdana"/>
                <a:cs typeface="Verdana"/>
                <a:sym typeface="Verdana"/>
              </a:rPr>
              <a:t>Anonymous Line:</a:t>
            </a:r>
            <a:r>
              <a:rPr lang="en-US" sz="1800" b="0" i="0">
                <a:solidFill>
                  <a:srgbClr val="333333"/>
                </a:solidFill>
                <a:latin typeface="Verdana"/>
                <a:ea typeface="Verdana"/>
                <a:cs typeface="Verdana"/>
                <a:sym typeface="Verdana"/>
              </a:rPr>
              <a:t> </a:t>
            </a:r>
            <a:r>
              <a:rPr lang="en-US" sz="2000" b="0" i="0">
                <a:solidFill>
                  <a:srgbClr val="333333"/>
                </a:solidFill>
                <a:latin typeface="Verdana"/>
                <a:ea typeface="Verdana"/>
                <a:cs typeface="Verdana"/>
                <a:sym typeface="Verdana"/>
              </a:rPr>
              <a:t>530-7473865 (Davis)</a:t>
            </a:r>
            <a:r>
              <a:rPr lang="en-US" sz="1800" b="0" i="0">
                <a:solidFill>
                  <a:srgbClr val="333333"/>
                </a:solidFill>
                <a:latin typeface="Verdana"/>
                <a:ea typeface="Verdana"/>
                <a:cs typeface="Verdana"/>
                <a:sym typeface="Verdana"/>
              </a:rPr>
              <a:t> </a:t>
            </a:r>
            <a:r>
              <a:rPr lang="en-US" sz="2000" b="1" i="0">
                <a:solidFill>
                  <a:srgbClr val="333333"/>
                </a:solidFill>
                <a:latin typeface="Verdana"/>
                <a:ea typeface="Verdana"/>
                <a:cs typeface="Verdana"/>
                <a:sym typeface="Verdana"/>
              </a:rPr>
              <a:t>or</a:t>
            </a:r>
            <a:r>
              <a:rPr lang="en-US" sz="1800" b="0" i="0">
                <a:solidFill>
                  <a:srgbClr val="333333"/>
                </a:solidFill>
                <a:latin typeface="Verdana"/>
                <a:ea typeface="Verdana"/>
                <a:cs typeface="Verdana"/>
                <a:sym typeface="Verdana"/>
              </a:rPr>
              <a:t> </a:t>
            </a:r>
            <a:br>
              <a:rPr lang="en-US" sz="1800" b="0" i="0">
                <a:latin typeface="Verdana"/>
                <a:ea typeface="Verdana"/>
                <a:cs typeface="Verdana"/>
              </a:rPr>
            </a:br>
            <a:r>
              <a:rPr lang="en-US" sz="2000" b="0" i="0">
                <a:solidFill>
                  <a:srgbClr val="333333"/>
                </a:solidFill>
                <a:latin typeface="Verdana"/>
                <a:ea typeface="Verdana"/>
                <a:cs typeface="Verdana"/>
                <a:sym typeface="Verdana"/>
              </a:rPr>
              <a:t>916-734-3417 (Sacramento)</a:t>
            </a:r>
            <a:br>
              <a:rPr lang="en-US" sz="2000" b="0" i="0">
                <a:latin typeface="Verdana"/>
                <a:ea typeface="Verdana"/>
                <a:cs typeface="Verdana"/>
              </a:rPr>
            </a:br>
            <a:br>
              <a:rPr lang="en-US" sz="1800" b="0" i="0">
                <a:latin typeface="Verdana"/>
                <a:ea typeface="Verdana"/>
                <a:cs typeface="Verdana"/>
              </a:rPr>
            </a:br>
            <a:r>
              <a:rPr lang="en-US" sz="2400" b="0" i="0" u="sng">
                <a:solidFill>
                  <a:srgbClr val="124383"/>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hdapp@ucdavis.edu</a:t>
            </a:r>
            <a:br>
              <a:rPr lang="en-US" sz="1800" b="0" i="0">
                <a:latin typeface="Verdana"/>
                <a:ea typeface="Verdana"/>
                <a:cs typeface="Verdana"/>
              </a:rPr>
            </a:br>
            <a:endParaRPr sz="1800" b="0" i="0">
              <a:solidFill>
                <a:srgbClr val="333333"/>
              </a:solidFill>
              <a:latin typeface="Verdana"/>
              <a:ea typeface="Verdana"/>
              <a:cs typeface="Verdana"/>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g377fe4b6278_0_198"/>
          <p:cNvSpPr txBox="1">
            <a:spLocks noGrp="1"/>
          </p:cNvSpPr>
          <p:nvPr>
            <p:ph type="title"/>
          </p:nvPr>
        </p:nvSpPr>
        <p:spPr>
          <a:xfrm>
            <a:off x="838200" y="735495"/>
            <a:ext cx="10515600" cy="10902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4000" b="0">
                <a:solidFill>
                  <a:srgbClr val="212121"/>
                </a:solidFill>
              </a:rPr>
              <a:t>OTHER  CIVIL  RIGHTS  RESOURCES</a:t>
            </a:r>
            <a:r>
              <a:rPr lang="en-US" sz="1100" b="0">
                <a:solidFill>
                  <a:srgbClr val="212121"/>
                </a:solidFill>
              </a:rPr>
              <a:t> </a:t>
            </a:r>
            <a:endParaRPr>
              <a:solidFill>
                <a:srgbClr val="212121"/>
              </a:solidFill>
            </a:endParaRPr>
          </a:p>
        </p:txBody>
      </p:sp>
      <p:sp>
        <p:nvSpPr>
          <p:cNvPr id="863" name="Google Shape;863;g377fe4b6278_0_198"/>
          <p:cNvSpPr txBox="1">
            <a:spLocks noGrp="1"/>
          </p:cNvSpPr>
          <p:nvPr>
            <p:ph type="body" idx="1"/>
          </p:nvPr>
        </p:nvSpPr>
        <p:spPr>
          <a:xfrm>
            <a:off x="571500" y="1456700"/>
            <a:ext cx="111111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u="sng">
                <a:solidFill>
                  <a:schemeClr val="hlink"/>
                </a:solidFill>
                <a:hlinkClick r:id="rId3"/>
              </a:rPr>
              <a:t>UC Office of the President/Systemwide Title IX Office:</a:t>
            </a:r>
            <a:r>
              <a:rPr lang="en-US" sz="2400" u="sng">
                <a:solidFill>
                  <a:schemeClr val="hlink"/>
                </a:solidFill>
              </a:rPr>
              <a:t> </a:t>
            </a:r>
            <a:r>
              <a:rPr lang="en-US" sz="2400"/>
              <a:t>The Systemwide Title IX Office addresses the university’s obligation to prevent and address sex discrimination, including sexual violence and sexual harassment, in all university programs and activities.</a:t>
            </a:r>
            <a:endParaRPr sz="2400"/>
          </a:p>
          <a:p>
            <a:pPr marL="0" lvl="0" indent="0" algn="l" rtl="0">
              <a:lnSpc>
                <a:spcPct val="115000"/>
              </a:lnSpc>
              <a:spcBef>
                <a:spcPts val="0"/>
              </a:spcBef>
              <a:spcAft>
                <a:spcPts val="0"/>
              </a:spcAft>
              <a:buNone/>
            </a:pPr>
            <a:endParaRPr sz="600"/>
          </a:p>
          <a:p>
            <a:pPr marL="0" lvl="0" indent="0" algn="l" rtl="0">
              <a:lnSpc>
                <a:spcPct val="115000"/>
              </a:lnSpc>
              <a:spcBef>
                <a:spcPts val="0"/>
              </a:spcBef>
              <a:spcAft>
                <a:spcPts val="0"/>
              </a:spcAft>
              <a:buNone/>
            </a:pPr>
            <a:r>
              <a:rPr lang="en-US" sz="2400" u="sng">
                <a:solidFill>
                  <a:schemeClr val="hlink"/>
                </a:solidFill>
                <a:hlinkClick r:id="rId4"/>
              </a:rPr>
              <a:t>Academic and Staff Assistance Program (ASAP)</a:t>
            </a:r>
            <a:r>
              <a:rPr lang="en-US" sz="2400"/>
              <a:t>: This office offers non-emergent confidential, cost free assessment, intervention, consultation and referral services to all employees and their immediate families.</a:t>
            </a:r>
            <a:endParaRPr sz="2400"/>
          </a:p>
          <a:p>
            <a:pPr marL="0" lvl="0" indent="0" algn="l" rtl="0">
              <a:lnSpc>
                <a:spcPct val="115000"/>
              </a:lnSpc>
              <a:spcBef>
                <a:spcPts val="0"/>
              </a:spcBef>
              <a:spcAft>
                <a:spcPts val="0"/>
              </a:spcAft>
              <a:buNone/>
            </a:pPr>
            <a:endParaRPr sz="600"/>
          </a:p>
          <a:p>
            <a:pPr marL="0" lvl="0" indent="0" algn="l" rtl="0">
              <a:lnSpc>
                <a:spcPct val="115000"/>
              </a:lnSpc>
              <a:spcBef>
                <a:spcPts val="0"/>
              </a:spcBef>
              <a:spcAft>
                <a:spcPts val="0"/>
              </a:spcAft>
              <a:buNone/>
            </a:pPr>
            <a:r>
              <a:rPr lang="en-US" sz="2400" u="sng">
                <a:solidFill>
                  <a:schemeClr val="hlink"/>
                </a:solidFill>
                <a:hlinkClick r:id="rId5"/>
              </a:rPr>
              <a:t>Center for Advocacy, Resources &amp; Education (CARE):</a:t>
            </a:r>
            <a:r>
              <a:rPr lang="en-US" sz="2400"/>
              <a:t> CARE advocates are able to provide confidential help with processing emotions, going over reporting options, resource referral and more if you or someone close to you has experienced sexual harassment or any form of sexual violence.</a:t>
            </a:r>
            <a:endParaRPr sz="2400"/>
          </a:p>
        </p:txBody>
      </p:sp>
      <p:sp>
        <p:nvSpPr>
          <p:cNvPr id="864" name="Google Shape;864;g377fe4b6278_0_198"/>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g377fe4b6278_0_205"/>
          <p:cNvSpPr txBox="1">
            <a:spLocks noGrp="1"/>
          </p:cNvSpPr>
          <p:nvPr>
            <p:ph type="title"/>
          </p:nvPr>
        </p:nvSpPr>
        <p:spPr>
          <a:xfrm>
            <a:off x="838200" y="445209"/>
            <a:ext cx="10515600" cy="10902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4000" b="0">
                <a:solidFill>
                  <a:srgbClr val="212121"/>
                </a:solidFill>
              </a:rPr>
              <a:t>OTHER  CIVIL  RIGHTS  RESOURCES</a:t>
            </a:r>
            <a:r>
              <a:rPr lang="en-US" sz="1100" b="0">
                <a:solidFill>
                  <a:srgbClr val="212121"/>
                </a:solidFill>
              </a:rPr>
              <a:t>  </a:t>
            </a:r>
            <a:r>
              <a:rPr lang="en-US" sz="3200" b="0">
                <a:solidFill>
                  <a:srgbClr val="212121"/>
                </a:solidFill>
              </a:rPr>
              <a:t>(cont.)</a:t>
            </a:r>
            <a:endParaRPr sz="3200">
              <a:solidFill>
                <a:srgbClr val="212121"/>
              </a:solidFill>
            </a:endParaRPr>
          </a:p>
        </p:txBody>
      </p:sp>
      <p:sp>
        <p:nvSpPr>
          <p:cNvPr id="871" name="Google Shape;871;g377fe4b6278_0_205"/>
          <p:cNvSpPr txBox="1">
            <a:spLocks noGrp="1"/>
          </p:cNvSpPr>
          <p:nvPr>
            <p:ph type="body" idx="1"/>
          </p:nvPr>
        </p:nvSpPr>
        <p:spPr>
          <a:xfrm>
            <a:off x="838200" y="1143454"/>
            <a:ext cx="10522857" cy="5381714"/>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u="sng">
                <a:solidFill>
                  <a:schemeClr val="hlink"/>
                </a:solidFill>
                <a:hlinkClick r:id="rId3">
                  <a:extLst>
                    <a:ext uri="{A12FA001-AC4F-418D-AE19-62706E023703}">
                      <ahyp:hlinkClr xmlns:ahyp="http://schemas.microsoft.com/office/drawing/2018/hyperlinkcolor" val="tx"/>
                    </a:ext>
                  </a:extLst>
                </a:hlinkClick>
              </a:rPr>
              <a:t>Confidential Whistleblower Reports and Complaints</a:t>
            </a:r>
            <a:r>
              <a:rPr lang="en-US" sz="2400" u="sng">
                <a:solidFill>
                  <a:schemeClr val="hlink"/>
                </a:solidFill>
              </a:rPr>
              <a:t> </a:t>
            </a:r>
            <a:r>
              <a:rPr lang="en-US" sz="2400"/>
              <a:t>– </a:t>
            </a:r>
            <a:r>
              <a:rPr lang="en-US" sz="2000"/>
              <a:t>ANR employees can anonymously and confidentially report issues, concerns and questions regarding activities that appear to be unethical, illegal or threatens anyone’s health or the safety of UC employees.</a:t>
            </a:r>
          </a:p>
          <a:p>
            <a:pPr marL="0" lvl="0" indent="0" algn="l" rtl="0">
              <a:lnSpc>
                <a:spcPct val="115000"/>
              </a:lnSpc>
              <a:spcBef>
                <a:spcPts val="0"/>
              </a:spcBef>
              <a:spcAft>
                <a:spcPts val="0"/>
              </a:spcAft>
              <a:buNone/>
            </a:pPr>
            <a:endParaRPr lang="en-US" sz="1100"/>
          </a:p>
          <a:p>
            <a:pPr marL="0" lvl="0" indent="0" algn="l" rtl="0">
              <a:lnSpc>
                <a:spcPct val="115000"/>
              </a:lnSpc>
              <a:spcBef>
                <a:spcPts val="0"/>
              </a:spcBef>
              <a:spcAft>
                <a:spcPts val="0"/>
              </a:spcAft>
              <a:buNone/>
            </a:pPr>
            <a:r>
              <a:rPr lang="en-US" sz="2400" u="sng">
                <a:solidFill>
                  <a:schemeClr val="hlink"/>
                </a:solidFill>
                <a:hlinkClick r:id="rId4">
                  <a:extLst>
                    <a:ext uri="{A12FA001-AC4F-418D-AE19-62706E023703}">
                      <ahyp:hlinkClr xmlns:ahyp="http://schemas.microsoft.com/office/drawing/2018/hyperlinkcolor" val="tx"/>
                    </a:ext>
                  </a:extLst>
                </a:hlinkClick>
              </a:rPr>
              <a:t>Abusive Conduct in the Workplace</a:t>
            </a:r>
            <a:r>
              <a:rPr lang="en-US" sz="2400" u="sng">
                <a:solidFill>
                  <a:schemeClr val="hlink"/>
                </a:solidFill>
              </a:rPr>
              <a:t> </a:t>
            </a:r>
            <a:r>
              <a:rPr lang="en-US" sz="2400"/>
              <a:t> </a:t>
            </a:r>
            <a:r>
              <a:rPr lang="en-US" sz="2000"/>
              <a:t>policy prohibits abusive conduct and retaliation. ANR Employee and Labor Relations Office intake complaints of abusive conduct through the following email:</a:t>
            </a:r>
            <a:r>
              <a:rPr lang="en-US" sz="2400"/>
              <a:t> </a:t>
            </a:r>
            <a:r>
              <a:rPr lang="en-US" sz="2400">
                <a:hlinkClick r:id="rId5"/>
              </a:rPr>
              <a:t>anr_abusive_conduct@ucdavis.edu</a:t>
            </a:r>
            <a:r>
              <a:rPr lang="en-US" sz="2400"/>
              <a:t>.</a:t>
            </a:r>
          </a:p>
          <a:p>
            <a:pPr marL="0" indent="0">
              <a:lnSpc>
                <a:spcPct val="114999"/>
              </a:lnSpc>
              <a:spcBef>
                <a:spcPts val="0"/>
              </a:spcBef>
              <a:buNone/>
            </a:pPr>
            <a:endParaRPr lang="en-US" sz="1100"/>
          </a:p>
          <a:p>
            <a:pPr marL="0" indent="0">
              <a:lnSpc>
                <a:spcPct val="114999"/>
              </a:lnSpc>
              <a:spcBef>
                <a:spcPts val="0"/>
              </a:spcBef>
              <a:buNone/>
            </a:pPr>
            <a:r>
              <a:rPr lang="en-US" sz="2400">
                <a:hlinkClick r:id="rId6"/>
              </a:rPr>
              <a:t>UCOP Anti-Discrimination Policy</a:t>
            </a:r>
            <a:r>
              <a:rPr lang="en-US" sz="2400"/>
              <a:t> </a:t>
            </a:r>
            <a:r>
              <a:rPr lang="en-US" sz="2000"/>
              <a:t>University policy that prohibits discrimination, harassment and </a:t>
            </a:r>
            <a:r>
              <a:rPr lang="en-US" sz="2000" err="1"/>
              <a:t>retaliation.Retaliation</a:t>
            </a:r>
            <a:r>
              <a:rPr lang="en-US" sz="2000"/>
              <a:t> is an adverse action against an individual based on their reporting/disclosing an alleged instance of discrimination and/or harassment – or based on their participation in, or assistance with, the investigative, reporting, remedial, or corrective/disciplinary processes related to an instance of discrimination and/or harassment.</a:t>
            </a:r>
          </a:p>
        </p:txBody>
      </p:sp>
      <p:sp>
        <p:nvSpPr>
          <p:cNvPr id="872" name="Google Shape;872;g377fe4b6278_0_20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g37671fdb6e7_0_464"/>
          <p:cNvSpPr txBox="1">
            <a:spLocks noGrp="1"/>
          </p:cNvSpPr>
          <p:nvPr>
            <p:ph type="title"/>
          </p:nvPr>
        </p:nvSpPr>
        <p:spPr>
          <a:xfrm>
            <a:off x="684734" y="313786"/>
            <a:ext cx="10991100" cy="76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en-US" sz="4000" dirty="0"/>
              <a:t>UC ANR Principles of Community</a:t>
            </a:r>
            <a:endParaRPr sz="2000" dirty="0"/>
          </a:p>
        </p:txBody>
      </p:sp>
      <p:sp>
        <p:nvSpPr>
          <p:cNvPr id="879" name="Google Shape;879;g37671fdb6e7_0_464"/>
          <p:cNvSpPr/>
          <p:nvPr/>
        </p:nvSpPr>
        <p:spPr>
          <a:xfrm>
            <a:off x="841333" y="1568946"/>
            <a:ext cx="8089800" cy="774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a:solidFill>
                  <a:srgbClr val="0E55A2"/>
                </a:solidFill>
                <a:latin typeface="Arial"/>
                <a:ea typeface="Arial"/>
                <a:cs typeface="Arial"/>
                <a:sym typeface="Arial"/>
              </a:rPr>
              <a:t>And finally . . .</a:t>
            </a:r>
            <a:endParaRPr/>
          </a:p>
        </p:txBody>
      </p:sp>
      <p:sp>
        <p:nvSpPr>
          <p:cNvPr id="880" name="Google Shape;880;g37671fdb6e7_0_464"/>
          <p:cNvSpPr txBox="1"/>
          <p:nvPr/>
        </p:nvSpPr>
        <p:spPr>
          <a:xfrm>
            <a:off x="841333" y="2371195"/>
            <a:ext cx="7480200" cy="1718100"/>
          </a:xfrm>
          <a:prstGeom prst="rect">
            <a:avLst/>
          </a:prstGeom>
          <a:noFill/>
          <a:ln>
            <a:noFill/>
          </a:ln>
        </p:spPr>
        <p:txBody>
          <a:bodyPr spcFirstLastPara="1" wrap="square" lIns="0" tIns="55225" rIns="0" bIns="0" anchor="ctr" anchorCtr="0">
            <a:spAutoFit/>
          </a:bodyPr>
          <a:lstStyle/>
          <a:p>
            <a:pPr marL="12700" marR="5080" lvl="0" indent="0" algn="ctr" rtl="0">
              <a:lnSpc>
                <a:spcPct val="90000"/>
              </a:lnSpc>
              <a:spcBef>
                <a:spcPts val="0"/>
              </a:spcBef>
              <a:spcAft>
                <a:spcPts val="0"/>
              </a:spcAft>
              <a:buClr>
                <a:schemeClr val="accent1"/>
              </a:buClr>
              <a:buSzPts val="2400"/>
              <a:buFont typeface="Calibri"/>
              <a:buNone/>
            </a:pPr>
            <a:r>
              <a:rPr lang="en-US" sz="2400" b="1" dirty="0">
                <a:solidFill>
                  <a:schemeClr val="accent1"/>
                </a:solidFill>
                <a:latin typeface="Calibri"/>
                <a:ea typeface="Calibri"/>
                <a:cs typeface="Calibri"/>
                <a:sym typeface="Calibri"/>
              </a:rPr>
              <a:t>as employees of UC ANR we all have a responsibility to uphold the principles of equal opportunity and non-discrimination, as well as our community values (</a:t>
            </a:r>
            <a:r>
              <a:rPr lang="en-US" sz="2400" b="1" u="sng" dirty="0">
                <a:solidFill>
                  <a:schemeClr val="accen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UC ANR Principles of Community</a:t>
            </a:r>
            <a:r>
              <a:rPr lang="en-US" sz="2400" b="1" dirty="0">
                <a:solidFill>
                  <a:schemeClr val="accent1"/>
                </a:solidFill>
                <a:latin typeface="Calibri"/>
                <a:ea typeface="Calibri"/>
                <a:cs typeface="Calibri"/>
                <a:sym typeface="Calibri"/>
              </a:rPr>
              <a:t>). So, let’s respect each other and value our individual contributions!</a:t>
            </a:r>
            <a:endParaRPr dirty="0"/>
          </a:p>
        </p:txBody>
      </p:sp>
      <p:pic>
        <p:nvPicPr>
          <p:cNvPr id="881" name="Google Shape;881;g37671fdb6e7_0_464" descr="Illustration of five children"/>
          <p:cNvPicPr preferRelativeResize="0"/>
          <p:nvPr/>
        </p:nvPicPr>
        <p:blipFill rotWithShape="1">
          <a:blip r:embed="rId4">
            <a:alphaModFix/>
          </a:blip>
          <a:srcRect/>
          <a:stretch/>
        </p:blipFill>
        <p:spPr>
          <a:xfrm rot="-229646">
            <a:off x="867609" y="4355883"/>
            <a:ext cx="3873498" cy="1684436"/>
          </a:xfrm>
          <a:prstGeom prst="rect">
            <a:avLst/>
          </a:prstGeom>
          <a:noFill/>
          <a:ln>
            <a:noFill/>
          </a:ln>
        </p:spPr>
      </p:pic>
      <p:pic>
        <p:nvPicPr>
          <p:cNvPr id="882" name="Google Shape;882;g37671fdb6e7_0_464" descr="Diverse People Clip Art Cartoons"/>
          <p:cNvPicPr preferRelativeResize="0"/>
          <p:nvPr/>
        </p:nvPicPr>
        <p:blipFill rotWithShape="1">
          <a:blip r:embed="rId5">
            <a:alphaModFix/>
          </a:blip>
          <a:srcRect/>
          <a:stretch/>
        </p:blipFill>
        <p:spPr>
          <a:xfrm rot="257773">
            <a:off x="5555007" y="4282553"/>
            <a:ext cx="2410992" cy="2243138"/>
          </a:xfrm>
          <a:prstGeom prst="rect">
            <a:avLst/>
          </a:prstGeom>
          <a:noFill/>
          <a:ln>
            <a:noFill/>
          </a:ln>
        </p:spPr>
      </p:pic>
      <p:pic>
        <p:nvPicPr>
          <p:cNvPr id="883" name="Google Shape;883;g37671fdb6e7_0_464" descr="Every December we hold a fruit display and tasting event"/>
          <p:cNvPicPr preferRelativeResize="0"/>
          <p:nvPr/>
        </p:nvPicPr>
        <p:blipFill rotWithShape="1">
          <a:blip r:embed="rId6">
            <a:alphaModFix/>
          </a:blip>
          <a:srcRect/>
          <a:stretch/>
        </p:blipFill>
        <p:spPr>
          <a:xfrm>
            <a:off x="9003000" y="2642566"/>
            <a:ext cx="2381250" cy="317182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Contact Information</a:t>
            </a:r>
            <a:endParaRPr/>
          </a:p>
        </p:txBody>
      </p:sp>
      <p:sp>
        <p:nvSpPr>
          <p:cNvPr id="889" name="Google Shape;889;p29"/>
          <p:cNvSpPr txBox="1"/>
          <p:nvPr/>
        </p:nvSpPr>
        <p:spPr>
          <a:xfrm>
            <a:off x="975050" y="1690825"/>
            <a:ext cx="3212358" cy="2920513"/>
          </a:xfrm>
          <a:prstGeom prst="rect">
            <a:avLst/>
          </a:prstGeom>
          <a:noFill/>
          <a:ln>
            <a:noFill/>
          </a:ln>
        </p:spPr>
        <p:txBody>
          <a:bodyPr spcFirstLastPara="1" wrap="square" lIns="91425" tIns="91425" rIns="91425" bIns="91425" anchor="t" anchorCtr="0">
            <a:spAutoFit/>
          </a:bodyPr>
          <a:lstStyle/>
          <a:p>
            <a:pPr marL="114300" marR="12700" lvl="0" indent="0" algn="ctr" rtl="0">
              <a:lnSpc>
                <a:spcPct val="112000"/>
              </a:lnSpc>
              <a:spcBef>
                <a:spcPts val="100"/>
              </a:spcBef>
              <a:spcAft>
                <a:spcPts val="0"/>
              </a:spcAft>
              <a:buNone/>
            </a:pPr>
            <a:r>
              <a:rPr lang="en-US" sz="2300" b="1" dirty="0">
                <a:solidFill>
                  <a:schemeClr val="dk1"/>
                </a:solidFill>
                <a:latin typeface="Calibri"/>
                <a:ea typeface="Calibri"/>
                <a:cs typeface="Calibri"/>
                <a:sym typeface="Calibri"/>
              </a:rPr>
              <a:t>Tina Jordan</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Interim Civil Rights Compliance Officer</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Academic HR Manager</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a:t>
            </a:r>
            <a:r>
              <a:rPr lang="en-US" sz="2300" dirty="0">
                <a:solidFill>
                  <a:srgbClr val="333333"/>
                </a:solidFill>
                <a:latin typeface="Calibri"/>
                <a:ea typeface="Calibri"/>
                <a:cs typeface="Calibri"/>
                <a:sym typeface="Calibri"/>
              </a:rPr>
              <a:t>Phone: (530) 750-1280</a:t>
            </a:r>
            <a:br>
              <a:rPr lang="en-US" sz="2300" dirty="0">
                <a:solidFill>
                  <a:srgbClr val="333333"/>
                </a:solidFill>
                <a:latin typeface="Calibri"/>
                <a:ea typeface="Calibri"/>
                <a:cs typeface="Calibri"/>
                <a:sym typeface="Calibri"/>
              </a:rPr>
            </a:br>
            <a:r>
              <a:rPr lang="en-US" sz="2300" dirty="0">
                <a:solidFill>
                  <a:schemeClr val="dk1"/>
                </a:solidFill>
                <a:latin typeface="Calibri"/>
                <a:ea typeface="Calibri"/>
                <a:cs typeface="Calibri"/>
                <a:sym typeface="Calibri"/>
              </a:rPr>
              <a:t> tljordan@ucanr.edu</a:t>
            </a:r>
            <a:br>
              <a:rPr lang="en-US" sz="2000" dirty="0">
                <a:solidFill>
                  <a:schemeClr val="dk1"/>
                </a:solidFill>
                <a:latin typeface="Verdana"/>
                <a:ea typeface="Verdana"/>
                <a:cs typeface="Verdana"/>
                <a:sym typeface="Verdana"/>
              </a:rPr>
            </a:br>
            <a:endParaRPr sz="2000" dirty="0">
              <a:solidFill>
                <a:schemeClr val="dk1"/>
              </a:solidFill>
              <a:latin typeface="Verdana"/>
              <a:ea typeface="Verdana"/>
              <a:cs typeface="Verdana"/>
              <a:sym typeface="Verdana"/>
            </a:endParaRPr>
          </a:p>
        </p:txBody>
      </p:sp>
      <p:sp>
        <p:nvSpPr>
          <p:cNvPr id="890" name="Google Shape;890;p29"/>
          <p:cNvSpPr txBox="1"/>
          <p:nvPr/>
        </p:nvSpPr>
        <p:spPr>
          <a:xfrm>
            <a:off x="4596000" y="1717237"/>
            <a:ext cx="3212360" cy="2575803"/>
          </a:xfrm>
          <a:prstGeom prst="rect">
            <a:avLst/>
          </a:prstGeom>
          <a:noFill/>
          <a:ln>
            <a:noFill/>
          </a:ln>
        </p:spPr>
        <p:txBody>
          <a:bodyPr spcFirstLastPara="1" wrap="square" lIns="91425" tIns="91425" rIns="91425" bIns="91425" anchor="t" anchorCtr="0">
            <a:spAutoFit/>
          </a:bodyPr>
          <a:lstStyle/>
          <a:p>
            <a:pPr marL="114300" marR="12700" lvl="0" indent="0" algn="ctr" rtl="0">
              <a:lnSpc>
                <a:spcPct val="112000"/>
              </a:lnSpc>
              <a:spcBef>
                <a:spcPts val="100"/>
              </a:spcBef>
              <a:spcAft>
                <a:spcPts val="0"/>
              </a:spcAft>
              <a:buNone/>
            </a:pPr>
            <a:r>
              <a:rPr lang="en-US" sz="2300" b="1" dirty="0">
                <a:solidFill>
                  <a:schemeClr val="dk1"/>
                </a:solidFill>
                <a:latin typeface="Calibri"/>
                <a:ea typeface="Calibri"/>
                <a:cs typeface="Calibri"/>
                <a:sym typeface="Calibri"/>
              </a:rPr>
              <a:t>David White</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Civil Rights Compliance Analyst</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Phone: (530) 786-0206</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dewhite@ucanr.edu</a:t>
            </a:r>
            <a:br>
              <a:rPr lang="en-US" sz="2300" u="sng" dirty="0">
                <a:solidFill>
                  <a:schemeClr val="dk1"/>
                </a:solidFill>
                <a:latin typeface="Verdana"/>
                <a:ea typeface="Verdana"/>
                <a:cs typeface="Verdana"/>
                <a:sym typeface="Verdana"/>
              </a:rPr>
            </a:br>
            <a:endParaRPr sz="2300" u="sng" dirty="0">
              <a:solidFill>
                <a:schemeClr val="dk1"/>
              </a:solidFill>
              <a:latin typeface="Verdana"/>
              <a:ea typeface="Verdana"/>
              <a:cs typeface="Verdana"/>
              <a:sym typeface="Verdana"/>
            </a:endParaRPr>
          </a:p>
        </p:txBody>
      </p:sp>
      <p:sp>
        <p:nvSpPr>
          <p:cNvPr id="891" name="Google Shape;891;p29"/>
          <p:cNvSpPr txBox="1"/>
          <p:nvPr/>
        </p:nvSpPr>
        <p:spPr>
          <a:xfrm>
            <a:off x="8216952" y="1027975"/>
            <a:ext cx="3136848" cy="2864472"/>
          </a:xfrm>
          <a:prstGeom prst="rect">
            <a:avLst/>
          </a:prstGeom>
          <a:noFill/>
          <a:ln>
            <a:noFill/>
          </a:ln>
        </p:spPr>
        <p:txBody>
          <a:bodyPr spcFirstLastPara="1" wrap="square" lIns="91425" tIns="91425" rIns="91425" bIns="91425" anchor="t" anchorCtr="0">
            <a:spAutoFit/>
          </a:bodyPr>
          <a:lstStyle/>
          <a:p>
            <a:pPr marL="114300" marR="12700" lvl="0" indent="0" algn="ctr" rtl="0">
              <a:lnSpc>
                <a:spcPct val="112000"/>
              </a:lnSpc>
              <a:spcBef>
                <a:spcPts val="100"/>
              </a:spcBef>
              <a:spcAft>
                <a:spcPts val="0"/>
              </a:spcAft>
              <a:buNone/>
            </a:pPr>
            <a:r>
              <a:rPr lang="en-US" sz="2000" i="1" dirty="0">
                <a:solidFill>
                  <a:schemeClr val="dk1"/>
                </a:solidFill>
                <a:latin typeface="Calibri"/>
                <a:ea typeface="Calibri"/>
                <a:cs typeface="Calibri"/>
                <a:sym typeface="Calibri"/>
              </a:rPr>
              <a:t>For Project Board Assistance:</a:t>
            </a:r>
            <a:endParaRPr sz="2000" dirty="0">
              <a:solidFill>
                <a:schemeClr val="dk1"/>
              </a:solidFill>
              <a:latin typeface="Calibri"/>
              <a:ea typeface="Calibri"/>
              <a:cs typeface="Calibri"/>
              <a:sym typeface="Calibri"/>
            </a:endParaRPr>
          </a:p>
          <a:p>
            <a:pPr marL="114300" marR="12700" lvl="0" indent="0" algn="ctr" rtl="0">
              <a:lnSpc>
                <a:spcPct val="112000"/>
              </a:lnSpc>
              <a:spcBef>
                <a:spcPts val="100"/>
              </a:spcBef>
              <a:spcAft>
                <a:spcPts val="0"/>
              </a:spcAft>
              <a:buNone/>
            </a:pPr>
            <a:r>
              <a:rPr lang="en-US" sz="2300" b="1" dirty="0">
                <a:solidFill>
                  <a:schemeClr val="dk1"/>
                </a:solidFill>
                <a:latin typeface="Calibri"/>
                <a:ea typeface="Calibri"/>
                <a:cs typeface="Calibri"/>
                <a:sym typeface="Calibri"/>
              </a:rPr>
              <a:t>Kit Alviz</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Program Policy Analyst</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Phone: (510) 987-0027</a:t>
            </a:r>
            <a:br>
              <a:rPr lang="en-US" sz="2300" dirty="0">
                <a:solidFill>
                  <a:schemeClr val="dk1"/>
                </a:solidFill>
                <a:latin typeface="Calibri"/>
                <a:ea typeface="Calibri"/>
                <a:cs typeface="Calibri"/>
                <a:sym typeface="Calibri"/>
              </a:rPr>
            </a:br>
            <a:r>
              <a:rPr lang="en-US" sz="2300" dirty="0">
                <a:solidFill>
                  <a:schemeClr val="dk1"/>
                </a:solidFill>
                <a:latin typeface="Calibri"/>
                <a:ea typeface="Calibri"/>
                <a:cs typeface="Calibri"/>
                <a:sym typeface="Calibri"/>
              </a:rPr>
              <a:t> kit.alviz@ucop.ed</a:t>
            </a:r>
            <a:r>
              <a:rPr lang="en-US" sz="2200" dirty="0">
                <a:solidFill>
                  <a:schemeClr val="dk1"/>
                </a:solidFill>
                <a:latin typeface="Calibri"/>
                <a:ea typeface="Calibri"/>
                <a:cs typeface="Calibri"/>
                <a:sym typeface="Calibri"/>
              </a:rPr>
              <a:t>u</a:t>
            </a:r>
            <a:br>
              <a:rPr lang="en-US" sz="2200" dirty="0">
                <a:solidFill>
                  <a:schemeClr val="dk1"/>
                </a:solidFill>
                <a:latin typeface="Verdana"/>
                <a:ea typeface="Verdana"/>
                <a:cs typeface="Verdana"/>
                <a:sym typeface="Verdana"/>
              </a:rPr>
            </a:br>
            <a:endParaRPr sz="2200" dirty="0">
              <a:solidFill>
                <a:schemeClr val="dk1"/>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79832a2bb7_0_1"/>
          <p:cNvSpPr txBox="1">
            <a:spLocks noGrp="1"/>
          </p:cNvSpPr>
          <p:nvPr>
            <p:ph type="title"/>
          </p:nvPr>
        </p:nvSpPr>
        <p:spPr>
          <a:xfrm>
            <a:off x="684733" y="136358"/>
            <a:ext cx="10970100" cy="1257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Welcome – Why is this important?</a:t>
            </a:r>
            <a:endParaRPr/>
          </a:p>
        </p:txBody>
      </p:sp>
      <p:sp>
        <p:nvSpPr>
          <p:cNvPr id="512" name="Google Shape;512;g379832a2bb7_0_1"/>
          <p:cNvSpPr txBox="1">
            <a:spLocks noGrp="1"/>
          </p:cNvSpPr>
          <p:nvPr>
            <p:ph type="body" idx="1"/>
          </p:nvPr>
        </p:nvSpPr>
        <p:spPr>
          <a:xfrm>
            <a:off x="684725" y="1647825"/>
            <a:ext cx="4683600" cy="4351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0"/>
              </a:spcBef>
              <a:spcAft>
                <a:spcPts val="0"/>
              </a:spcAft>
              <a:buNone/>
            </a:pPr>
            <a:r>
              <a:rPr lang="en-US" sz="2600"/>
              <a:t>Civil rights compliance is an integral part of our positions with the University of California and is meant to ensure benefits of programs are made available to all eligible participants. </a:t>
            </a:r>
            <a:endParaRPr sz="2600"/>
          </a:p>
          <a:p>
            <a:pPr marL="228600" lvl="0" indent="0" algn="l" rtl="0">
              <a:lnSpc>
                <a:spcPct val="90000"/>
              </a:lnSpc>
              <a:spcBef>
                <a:spcPts val="0"/>
              </a:spcBef>
              <a:spcAft>
                <a:spcPts val="0"/>
              </a:spcAft>
              <a:buSzPts val="1800"/>
              <a:buNone/>
            </a:pPr>
            <a:endParaRPr sz="2600"/>
          </a:p>
          <a:p>
            <a:pPr marL="0" lvl="0" indent="0" algn="l" rtl="0">
              <a:lnSpc>
                <a:spcPct val="90000"/>
              </a:lnSpc>
              <a:spcBef>
                <a:spcPts val="1000"/>
              </a:spcBef>
              <a:spcAft>
                <a:spcPts val="0"/>
              </a:spcAft>
              <a:buNone/>
            </a:pPr>
            <a:endParaRPr sz="2600">
              <a:solidFill>
                <a:schemeClr val="dk1"/>
              </a:solidFill>
            </a:endParaRPr>
          </a:p>
        </p:txBody>
      </p:sp>
      <p:sp>
        <p:nvSpPr>
          <p:cNvPr id="513" name="Google Shape;513;g379832a2bb7_0_1"/>
          <p:cNvSpPr txBox="1"/>
          <p:nvPr/>
        </p:nvSpPr>
        <p:spPr>
          <a:xfrm>
            <a:off x="5841600" y="1647825"/>
            <a:ext cx="5558400" cy="4351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600"/>
              <a:buFont typeface="Arial"/>
              <a:buNone/>
            </a:pPr>
            <a:r>
              <a:rPr lang="en-US" sz="2600" b="0" i="0" u="none" strike="noStrike" cap="none">
                <a:solidFill>
                  <a:schemeClr val="dk1"/>
                </a:solidFill>
                <a:latin typeface="Arial"/>
                <a:ea typeface="Arial"/>
                <a:cs typeface="Arial"/>
                <a:sym typeface="Arial"/>
              </a:rPr>
              <a:t>When done well:</a:t>
            </a:r>
            <a:endParaRPr sz="2600" b="0" i="0" u="none" strike="noStrike" cap="none">
              <a:solidFill>
                <a:schemeClr val="dk1"/>
              </a:solidFill>
              <a:latin typeface="Arial"/>
              <a:ea typeface="Arial"/>
              <a:cs typeface="Arial"/>
              <a:sym typeface="Arial"/>
            </a:endParaRPr>
          </a:p>
          <a:p>
            <a:pPr marL="457200" marR="0" lvl="0" indent="-3937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Support UC ANR priority </a:t>
            </a:r>
            <a:r>
              <a:rPr lang="en-US" sz="2600">
                <a:solidFill>
                  <a:schemeClr val="dk1"/>
                </a:solidFill>
              </a:rPr>
              <a:t>challenge area of address systemic inequities </a:t>
            </a:r>
            <a:r>
              <a:rPr lang="en-US" sz="2600" b="0" i="0" u="none" strike="noStrike" cap="none">
                <a:solidFill>
                  <a:schemeClr val="dk1"/>
                </a:solidFill>
                <a:latin typeface="Arial"/>
                <a:ea typeface="Arial"/>
                <a:cs typeface="Arial"/>
                <a:sym typeface="Arial"/>
              </a:rPr>
              <a:t>as well as increasing the impact of all of our programs</a:t>
            </a:r>
            <a:endParaRPr sz="2600" b="0" i="0" u="none" strike="noStrike" cap="none">
              <a:solidFill>
                <a:schemeClr val="dk1"/>
              </a:solidFill>
              <a:latin typeface="Arial"/>
              <a:ea typeface="Arial"/>
              <a:cs typeface="Arial"/>
              <a:sym typeface="Arial"/>
            </a:endParaRPr>
          </a:p>
          <a:p>
            <a:pPr marL="457200" marR="0" lvl="0" indent="-393700" algn="l" rtl="0">
              <a:lnSpc>
                <a:spcPct val="90000"/>
              </a:lnSpc>
              <a:spcBef>
                <a:spcPts val="1000"/>
              </a:spcBef>
              <a:spcAft>
                <a:spcPts val="0"/>
              </a:spcAft>
              <a:buClr>
                <a:schemeClr val="dk1"/>
              </a:buClr>
              <a:buSzPts val="2600"/>
              <a:buFont typeface="Arial"/>
              <a:buChar char="•"/>
            </a:pPr>
            <a:r>
              <a:rPr lang="en-US" sz="2600" b="0" i="0" u="none" strike="noStrike" cap="none">
                <a:solidFill>
                  <a:schemeClr val="dk1"/>
                </a:solidFill>
                <a:latin typeface="Arial"/>
                <a:ea typeface="Arial"/>
                <a:cs typeface="Arial"/>
                <a:sym typeface="Arial"/>
              </a:rPr>
              <a:t>Address barriers to participation, while improving our programs, systems, and environments to increase relevance and sense of belonging for all</a:t>
            </a:r>
            <a:endParaRPr sz="2600" b="0" i="0" u="none" strike="noStrike" cap="none">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30"/>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A9E"/>
              </a:buClr>
              <a:buSzPts val="6000"/>
              <a:buFont typeface="Arial"/>
              <a:buNone/>
            </a:pPr>
            <a:r>
              <a:rPr lang="en-US"/>
              <a:t>Q&amp;A + Feedback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g37671fdb6e7_0_115"/>
          <p:cNvSpPr txBox="1">
            <a:spLocks noGrp="1"/>
          </p:cNvSpPr>
          <p:nvPr>
            <p:ph type="title"/>
          </p:nvPr>
        </p:nvSpPr>
        <p:spPr>
          <a:xfrm>
            <a:off x="0" y="2199683"/>
            <a:ext cx="12240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a:t>Essential Terms</a:t>
            </a:r>
            <a:endParaRPr/>
          </a:p>
        </p:txBody>
      </p:sp>
      <p:sp>
        <p:nvSpPr>
          <p:cNvPr id="520" name="Google Shape;520;g37671fdb6e7_0_115"/>
          <p:cNvSpPr txBox="1">
            <a:spLocks noGrp="1"/>
          </p:cNvSpPr>
          <p:nvPr>
            <p:ph type="title"/>
          </p:nvPr>
        </p:nvSpPr>
        <p:spPr>
          <a:xfrm>
            <a:off x="1429725" y="3949800"/>
            <a:ext cx="80112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200" b="0" i="1"/>
              <a:t>David White, Office of Civil Rights</a:t>
            </a:r>
            <a:endParaRPr sz="3200" b="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2f23a04819e_0_5"/>
          <p:cNvSpPr txBox="1">
            <a:spLocks noGrp="1"/>
          </p:cNvSpPr>
          <p:nvPr>
            <p:ph type="title"/>
          </p:nvPr>
        </p:nvSpPr>
        <p:spPr>
          <a:xfrm>
            <a:off x="221834" y="45093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a:t>Essential Terms (1 of 2)</a:t>
            </a:r>
            <a:endParaRPr dirty="0"/>
          </a:p>
        </p:txBody>
      </p:sp>
      <p:sp>
        <p:nvSpPr>
          <p:cNvPr id="527" name="Google Shape;527;g2f23a04819e_0_5"/>
          <p:cNvSpPr txBox="1">
            <a:spLocks noGrp="1"/>
          </p:cNvSpPr>
          <p:nvPr>
            <p:ph type="body" idx="1"/>
          </p:nvPr>
        </p:nvSpPr>
        <p:spPr>
          <a:xfrm>
            <a:off x="1564933" y="1757656"/>
            <a:ext cx="8511300" cy="5199300"/>
          </a:xfrm>
          <a:prstGeom prst="rect">
            <a:avLst/>
          </a:prstGeom>
          <a:noFill/>
          <a:ln>
            <a:noFill/>
          </a:ln>
        </p:spPr>
        <p:txBody>
          <a:bodyPr spcFirstLastPara="1" wrap="square" lIns="91425" tIns="45700" rIns="91425" bIns="45700" anchor="t" anchorCtr="0">
            <a:normAutofit/>
          </a:bodyPr>
          <a:lstStyle/>
          <a:p>
            <a:pPr marL="457200" lvl="0" indent="0" algn="l" rtl="0">
              <a:lnSpc>
                <a:spcPct val="90000"/>
              </a:lnSpc>
              <a:spcBef>
                <a:spcPts val="1000"/>
              </a:spcBef>
              <a:spcAft>
                <a:spcPts val="0"/>
              </a:spcAft>
              <a:buSzPts val="1800"/>
              <a:buNone/>
            </a:pPr>
            <a:endParaRPr dirty="0"/>
          </a:p>
          <a:p>
            <a:pPr marL="228600" lvl="0" indent="-228600" algn="l" rtl="0">
              <a:lnSpc>
                <a:spcPct val="90000"/>
              </a:lnSpc>
              <a:spcBef>
                <a:spcPts val="1000"/>
              </a:spcBef>
              <a:spcAft>
                <a:spcPts val="0"/>
              </a:spcAft>
              <a:buClr>
                <a:schemeClr val="dk1"/>
              </a:buClr>
              <a:buSzPts val="2800"/>
              <a:buChar char="•"/>
            </a:pPr>
            <a:r>
              <a:rPr lang="en-US" dirty="0"/>
              <a:t>Compliance:          A program is in compliance </a:t>
            </a:r>
            <a:br>
              <a:rPr lang="en-US" dirty="0"/>
            </a:br>
            <a:r>
              <a:rPr lang="en-US" dirty="0"/>
              <a:t>                           when parity of participation is </a:t>
            </a:r>
            <a:br>
              <a:rPr lang="en-US" dirty="0"/>
            </a:br>
            <a:r>
              <a:rPr lang="en-US" dirty="0"/>
              <a:t>                achieved or when outreach efforts demonstrate that an all reasonable effort (ARE) has been exerted to equitably offer the opportunity to participate to all potential clientele (i.e. when the All Reasonable Effort standard has been met, see next slide).</a:t>
            </a:r>
            <a:endParaRPr dirty="0"/>
          </a:p>
        </p:txBody>
      </p:sp>
      <p:pic>
        <p:nvPicPr>
          <p:cNvPr id="528" name="Google Shape;528;g2f23a04819e_0_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9798800" y="1498034"/>
            <a:ext cx="2437151" cy="4799274"/>
          </a:xfrm>
          <a:prstGeom prst="rect">
            <a:avLst/>
          </a:prstGeom>
          <a:noFill/>
          <a:ln>
            <a:noFill/>
          </a:ln>
        </p:spPr>
      </p:pic>
      <p:pic>
        <p:nvPicPr>
          <p:cNvPr id="529" name="Google Shape;529;g2f23a04819e_0_5" descr="Compliance"/>
          <p:cNvPicPr preferRelativeResize="0"/>
          <p:nvPr/>
        </p:nvPicPr>
        <p:blipFill rotWithShape="1">
          <a:blip r:embed="rId4">
            <a:alphaModFix/>
          </a:blip>
          <a:srcRect/>
          <a:stretch/>
        </p:blipFill>
        <p:spPr>
          <a:xfrm>
            <a:off x="1035929" y="1598932"/>
            <a:ext cx="3772515" cy="1735942"/>
          </a:xfrm>
          <a:prstGeom prst="rect">
            <a:avLst/>
          </a:prstGeom>
          <a:noFill/>
          <a:ln>
            <a:noFill/>
          </a:ln>
        </p:spPr>
      </p:pic>
      <p:sp>
        <p:nvSpPr>
          <p:cNvPr id="530" name="Google Shape;530;g2f23a04819e_0_5"/>
          <p:cNvSpPr txBox="1"/>
          <p:nvPr/>
        </p:nvSpPr>
        <p:spPr>
          <a:xfrm>
            <a:off x="1371596" y="2205310"/>
            <a:ext cx="3460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C000"/>
                </a:solidFill>
                <a:latin typeface="Arial"/>
                <a:ea typeface="Arial"/>
                <a:cs typeface="Arial"/>
                <a:sym typeface="Arial"/>
              </a:rPr>
              <a:t>C o m p l i a n c 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2f23a04819e_0_14"/>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a:t>Essential Terms (2 of 2)</a:t>
            </a:r>
            <a:endParaRPr dirty="0"/>
          </a:p>
        </p:txBody>
      </p:sp>
      <p:pic>
        <p:nvPicPr>
          <p:cNvPr id="538" name="Google Shape;538;g2f23a04819e_0_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09037" y="971387"/>
            <a:ext cx="3772515" cy="1735942"/>
          </a:xfrm>
          <a:prstGeom prst="rect">
            <a:avLst/>
          </a:prstGeom>
          <a:noFill/>
          <a:ln>
            <a:noFill/>
          </a:ln>
        </p:spPr>
      </p:pic>
      <p:sp>
        <p:nvSpPr>
          <p:cNvPr id="537" name="Google Shape;537;g2f23a04819e_0_14"/>
          <p:cNvSpPr txBox="1">
            <a:spLocks noGrp="1"/>
          </p:cNvSpPr>
          <p:nvPr>
            <p:ph type="body" idx="1"/>
          </p:nvPr>
        </p:nvSpPr>
        <p:spPr>
          <a:xfrm>
            <a:off x="4223083" y="1577765"/>
            <a:ext cx="7569635" cy="52802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dirty="0"/>
              <a:t>Parity: For the ethnicity and racial groups under consideration – when their percentages with the actual clientele contacts (or program participants) mirror (to at least 80 percent) their percentages in the potential (i.e. the baseline), then parity of participation (or parity) has been achieved.  </a:t>
            </a:r>
          </a:p>
          <a:p>
            <a:pPr marL="0" lvl="0" indent="0" algn="l" rtl="0">
              <a:lnSpc>
                <a:spcPct val="90000"/>
              </a:lnSpc>
              <a:spcBef>
                <a:spcPts val="0"/>
              </a:spcBef>
              <a:spcAft>
                <a:spcPts val="0"/>
              </a:spcAft>
              <a:buClr>
                <a:schemeClr val="dk1"/>
              </a:buClr>
              <a:buSzPts val="2800"/>
              <a:buNone/>
            </a:pPr>
            <a:endParaRPr lang="en-US" dirty="0"/>
          </a:p>
          <a:p>
            <a:pPr marL="0" indent="0">
              <a:spcBef>
                <a:spcPts val="0"/>
              </a:spcBef>
              <a:buSzPts val="2800"/>
              <a:buNone/>
            </a:pPr>
            <a:r>
              <a:rPr lang="en-US" dirty="0"/>
              <a:t>All Reasonable Effort is defined as the utilization of at least three recommended outreach methods to increase opportunities for program participation.                 </a:t>
            </a:r>
          </a:p>
        </p:txBody>
      </p:sp>
      <p:sp>
        <p:nvSpPr>
          <p:cNvPr id="539" name="Google Shape;539;g2f23a04819e_0_14">
            <a:extLst>
              <a:ext uri="{C183D7F6-B498-43B3-948B-1728B52AA6E4}">
                <adec:decorative xmlns:adec="http://schemas.microsoft.com/office/drawing/2017/decorative" val="1"/>
              </a:ext>
            </a:extLst>
          </p:cNvPr>
          <p:cNvSpPr txBox="1"/>
          <p:nvPr/>
        </p:nvSpPr>
        <p:spPr>
          <a:xfrm>
            <a:off x="1123998" y="1577765"/>
            <a:ext cx="3460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C000"/>
                </a:solidFill>
                <a:latin typeface="Arial"/>
                <a:ea typeface="Arial"/>
                <a:cs typeface="Arial"/>
                <a:sym typeface="Arial"/>
              </a:rPr>
              <a:t>P A R I T Y :</a:t>
            </a:r>
            <a:endParaRPr sz="1400" b="0" i="0" u="none" strike="noStrike" cap="none">
              <a:solidFill>
                <a:srgbClr val="000000"/>
              </a:solidFill>
              <a:latin typeface="Arial"/>
              <a:ea typeface="Arial"/>
              <a:cs typeface="Arial"/>
              <a:sym typeface="Arial"/>
            </a:endParaRPr>
          </a:p>
        </p:txBody>
      </p:sp>
      <p:pic>
        <p:nvPicPr>
          <p:cNvPr id="540" name="Google Shape;540;g2f23a04819e_0_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89725" y="3707341"/>
            <a:ext cx="3772515" cy="1735942"/>
          </a:xfrm>
          <a:prstGeom prst="rect">
            <a:avLst/>
          </a:prstGeom>
          <a:noFill/>
          <a:ln>
            <a:noFill/>
          </a:ln>
        </p:spPr>
      </p:pic>
      <p:sp>
        <p:nvSpPr>
          <p:cNvPr id="541" name="Google Shape;541;g2f23a04819e_0_14">
            <a:extLst>
              <a:ext uri="{C183D7F6-B498-43B3-948B-1728B52AA6E4}">
                <adec:decorative xmlns:adec="http://schemas.microsoft.com/office/drawing/2017/decorative" val="1"/>
              </a:ext>
            </a:extLst>
          </p:cNvPr>
          <p:cNvSpPr txBox="1"/>
          <p:nvPr/>
        </p:nvSpPr>
        <p:spPr>
          <a:xfrm>
            <a:off x="308202" y="4313719"/>
            <a:ext cx="41238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FFC000"/>
                </a:solidFill>
                <a:latin typeface="Arial"/>
                <a:ea typeface="Arial"/>
                <a:cs typeface="Arial"/>
                <a:sym typeface="Arial"/>
              </a:rPr>
              <a:t>All Reasonable Effort:</a:t>
            </a:r>
            <a:endParaRPr lang="en-US" sz="1600" b="0" i="0" u="none" strike="noStrike" cap="none">
              <a:solidFill>
                <a:srgbClr val="000000"/>
              </a:solidFill>
              <a:latin typeface="Arial"/>
              <a:ea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2f23a04819e_0_24"/>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a:t>Activity: Essential Terms </a:t>
            </a:r>
            <a:endParaRPr dirty="0"/>
          </a:p>
        </p:txBody>
      </p:sp>
      <p:sp>
        <p:nvSpPr>
          <p:cNvPr id="548" name="Google Shape;548;g2f23a04819e_0_24"/>
          <p:cNvSpPr txBox="1">
            <a:spLocks noGrp="1"/>
          </p:cNvSpPr>
          <p:nvPr>
            <p:ph type="body" idx="1"/>
          </p:nvPr>
        </p:nvSpPr>
        <p:spPr>
          <a:xfrm>
            <a:off x="611525" y="1566419"/>
            <a:ext cx="11580600" cy="5580000"/>
          </a:xfrm>
          <a:prstGeom prst="rect">
            <a:avLst/>
          </a:prstGeom>
          <a:noFill/>
          <a:ln>
            <a:noFill/>
          </a:ln>
        </p:spPr>
        <p:txBody>
          <a:bodyPr spcFirstLastPara="1" wrap="square" lIns="91425" tIns="45700" rIns="91425" bIns="45700" anchor="t" anchorCtr="0">
            <a:noAutofit/>
          </a:bodyPr>
          <a:lstStyle/>
          <a:p>
            <a:pPr marL="0" lvl="1" indent="0" algn="l" rtl="0">
              <a:lnSpc>
                <a:spcPct val="90000"/>
              </a:lnSpc>
              <a:spcBef>
                <a:spcPts val="500"/>
              </a:spcBef>
              <a:spcAft>
                <a:spcPts val="0"/>
              </a:spcAft>
              <a:buClr>
                <a:schemeClr val="dk1"/>
              </a:buClr>
              <a:buSzPts val="2800"/>
              <a:buFont typeface="Noto Sans Symbols"/>
              <a:buNone/>
            </a:pPr>
            <a:r>
              <a:rPr lang="en-US" sz="2800" b="1" dirty="0"/>
              <a:t>Use the chat to provide your response:</a:t>
            </a:r>
            <a:endParaRPr sz="2800" b="1" dirty="0"/>
          </a:p>
          <a:p>
            <a:pPr marL="685800" lvl="1" indent="-50800" algn="l" rtl="0">
              <a:lnSpc>
                <a:spcPct val="90000"/>
              </a:lnSpc>
              <a:spcBef>
                <a:spcPts val="500"/>
              </a:spcBef>
              <a:spcAft>
                <a:spcPts val="0"/>
              </a:spcAft>
              <a:buClr>
                <a:schemeClr val="dk1"/>
              </a:buClr>
              <a:buSzPts val="2800"/>
              <a:buFont typeface="Noto Sans Symbols"/>
              <a:buNone/>
            </a:pPr>
            <a:endParaRPr sz="1400" dirty="0"/>
          </a:p>
          <a:p>
            <a:pPr marL="0" lvl="1" indent="0" algn="l" rtl="0">
              <a:lnSpc>
                <a:spcPct val="90000"/>
              </a:lnSpc>
              <a:spcBef>
                <a:spcPts val="500"/>
              </a:spcBef>
              <a:spcAft>
                <a:spcPts val="0"/>
              </a:spcAft>
              <a:buClr>
                <a:schemeClr val="dk1"/>
              </a:buClr>
              <a:buSzPts val="2800"/>
              <a:buFont typeface="Noto Sans Symbols"/>
              <a:buNone/>
            </a:pPr>
            <a:r>
              <a:rPr lang="en-US" sz="3200" u="sng" dirty="0"/>
              <a:t>What are ways to achieve civil rights compliance? </a:t>
            </a:r>
            <a:endParaRPr sz="3200" u="sng" dirty="0"/>
          </a:p>
          <a:p>
            <a:pPr indent="-406400">
              <a:buSzPts val="2800"/>
              <a:buAutoNum type="alphaUcPeriod"/>
            </a:pPr>
            <a:r>
              <a:rPr lang="en-US" sz="2600" dirty="0"/>
              <a:t>Achieve parity (percentages of actual clientele/participants mirror (to within 80%) their percentages in the potential population)</a:t>
            </a:r>
            <a:br>
              <a:rPr lang="en-US" sz="2600" dirty="0"/>
            </a:br>
            <a:endParaRPr lang="en-US" sz="1400" dirty="0"/>
          </a:p>
          <a:p>
            <a:pPr indent="-406400">
              <a:spcBef>
                <a:spcPts val="0"/>
              </a:spcBef>
              <a:buSzPts val="2800"/>
              <a:buAutoNum type="alphaUcPeriod"/>
            </a:pPr>
            <a:r>
              <a:rPr lang="en-US" sz="2600" dirty="0"/>
              <a:t>Demonstrate All Reasonable Effort (use of approved methods to increase opportunities for program participation)</a:t>
            </a:r>
            <a:br>
              <a:rPr lang="en-US" sz="2600" dirty="0"/>
            </a:br>
            <a:endParaRPr lang="en-US" sz="1400" dirty="0"/>
          </a:p>
          <a:p>
            <a:pPr indent="-406400">
              <a:spcBef>
                <a:spcPts val="0"/>
              </a:spcBef>
              <a:buSzPts val="2800"/>
              <a:buAutoNum type="alphaUcPeriod"/>
            </a:pPr>
            <a:r>
              <a:rPr lang="en-US" sz="2600" dirty="0"/>
              <a:t>Through having a heartfelt, meaningful conversation with the Office of Civil Rights</a:t>
            </a:r>
            <a:br>
              <a:rPr lang="en-US" sz="2600" dirty="0"/>
            </a:br>
            <a:endParaRPr lang="en-US" sz="1400" dirty="0"/>
          </a:p>
          <a:p>
            <a:pPr marL="457200" lvl="0" indent="-406400" algn="l" rtl="0">
              <a:lnSpc>
                <a:spcPct val="90000"/>
              </a:lnSpc>
              <a:spcBef>
                <a:spcPts val="0"/>
              </a:spcBef>
              <a:spcAft>
                <a:spcPts val="0"/>
              </a:spcAft>
              <a:buSzPts val="2800"/>
              <a:buAutoNum type="alphaUcPeriod"/>
            </a:pPr>
            <a:r>
              <a:rPr lang="en-US" sz="2600" dirty="0"/>
              <a:t>All of the above</a:t>
            </a:r>
            <a:endParaRPr sz="2600" dirty="0"/>
          </a:p>
          <a:p>
            <a:pPr marL="0" lvl="0" indent="0" algn="l" rtl="0">
              <a:lnSpc>
                <a:spcPct val="90000"/>
              </a:lnSpc>
              <a:spcBef>
                <a:spcPts val="1000"/>
              </a:spcBef>
              <a:spcAft>
                <a:spcPts val="0"/>
              </a:spcAft>
              <a:buClr>
                <a:schemeClr val="dk1"/>
              </a:buClr>
              <a:buSzPts val="1400"/>
              <a:buFont typeface="Arial"/>
              <a:buNone/>
            </a:pPr>
            <a:endParaRPr dirty="0">
              <a:solidFill>
                <a:srgbClr val="FF0000"/>
              </a:solidFill>
            </a:endParaRPr>
          </a:p>
          <a:p>
            <a:pPr marL="685800" lvl="1" indent="-50800" algn="l" rtl="0">
              <a:lnSpc>
                <a:spcPct val="90000"/>
              </a:lnSpc>
              <a:spcBef>
                <a:spcPts val="500"/>
              </a:spcBef>
              <a:spcAft>
                <a:spcPts val="0"/>
              </a:spcAft>
              <a:buClr>
                <a:schemeClr val="dk1"/>
              </a:buClr>
              <a:buSzPts val="2800"/>
              <a:buFont typeface="Noto Sans Symbols"/>
              <a:buNone/>
            </a:pPr>
            <a:endParaRPr sz="2800" dirty="0"/>
          </a:p>
          <a:p>
            <a:pPr marL="685800" lvl="1" indent="-50800" algn="l" rtl="0">
              <a:lnSpc>
                <a:spcPct val="90000"/>
              </a:lnSpc>
              <a:spcBef>
                <a:spcPts val="500"/>
              </a:spcBef>
              <a:spcAft>
                <a:spcPts val="0"/>
              </a:spcAft>
              <a:buClr>
                <a:schemeClr val="dk1"/>
              </a:buClr>
              <a:buSzPts val="2800"/>
              <a:buFont typeface="Noto Sans Symbols"/>
              <a:buNone/>
            </a:pPr>
            <a:endParaRPr sz="2800" dirty="0">
              <a:solidFill>
                <a:srgbClr val="FF0000"/>
              </a:solidFill>
            </a:endParaRPr>
          </a:p>
          <a:p>
            <a:pPr marL="685800" lvl="1" indent="-50800" algn="l" rtl="0">
              <a:lnSpc>
                <a:spcPct val="90000"/>
              </a:lnSpc>
              <a:spcBef>
                <a:spcPts val="500"/>
              </a:spcBef>
              <a:spcAft>
                <a:spcPts val="0"/>
              </a:spcAft>
              <a:buClr>
                <a:schemeClr val="dk1"/>
              </a:buClr>
              <a:buSzPts val="2800"/>
              <a:buFont typeface="Noto Sans Symbols"/>
              <a:buNone/>
            </a:pPr>
            <a:endParaRPr sz="2800" dirty="0">
              <a:solidFill>
                <a:srgbClr val="FF0000"/>
              </a:solidFill>
            </a:endParaRPr>
          </a:p>
          <a:p>
            <a:pPr marL="685800" lvl="1" indent="-50800" algn="l" rtl="0">
              <a:lnSpc>
                <a:spcPct val="90000"/>
              </a:lnSpc>
              <a:spcBef>
                <a:spcPts val="500"/>
              </a:spcBef>
              <a:spcAft>
                <a:spcPts val="0"/>
              </a:spcAft>
              <a:buClr>
                <a:schemeClr val="dk1"/>
              </a:buClr>
              <a:buSzPts val="2800"/>
              <a:buFont typeface="Noto Sans Symbols"/>
              <a:buNone/>
            </a:pPr>
            <a:endParaRPr sz="2800" dirty="0">
              <a:solidFill>
                <a:srgbClr val="FF0000"/>
              </a:solidFill>
            </a:endParaRPr>
          </a:p>
        </p:txBody>
      </p:sp>
      <p:sp>
        <p:nvSpPr>
          <p:cNvPr id="550" name="Google Shape;550;g2f23a04819e_0_24"/>
          <p:cNvSpPr txBox="1"/>
          <p:nvPr/>
        </p:nvSpPr>
        <p:spPr>
          <a:xfrm>
            <a:off x="516377" y="2146968"/>
            <a:ext cx="9566700" cy="657900"/>
          </a:xfrm>
          <a:prstGeom prst="rect">
            <a:avLst/>
          </a:prstGeom>
          <a:solidFill>
            <a:srgbClr val="9BBB59"/>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dirty="0">
                <a:solidFill>
                  <a:srgbClr val="5D5D00"/>
                </a:solidFill>
                <a:latin typeface="Arial"/>
                <a:ea typeface="Arial"/>
                <a:cs typeface="Arial"/>
                <a:sym typeface="Arial"/>
              </a:rPr>
              <a:t>What are ways to achieve civil rights compliance?</a:t>
            </a:r>
            <a:endParaRPr sz="3000" b="1" i="0" u="none" strike="noStrike" cap="none" dirty="0">
              <a:solidFill>
                <a:srgbClr val="5D5D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6231</Words>
  <Application>Microsoft Macintosh PowerPoint</Application>
  <PresentationFormat>Widescreen</PresentationFormat>
  <Paragraphs>468</Paragraphs>
  <Slides>50</Slides>
  <Notes>50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50</vt:i4>
      </vt:variant>
    </vt:vector>
  </HeadingPairs>
  <TitlesOfParts>
    <vt:vector size="59" baseType="lpstr">
      <vt:lpstr>Times New Roman</vt:lpstr>
      <vt:lpstr>Roboto</vt:lpstr>
      <vt:lpstr>Arial</vt:lpstr>
      <vt:lpstr>Verdana</vt:lpstr>
      <vt:lpstr>Roboto Medium</vt:lpstr>
      <vt:lpstr>Noto Sans Symbols</vt:lpstr>
      <vt:lpstr>Calibri</vt:lpstr>
      <vt:lpstr>1_Office Theme</vt:lpstr>
      <vt:lpstr>Office Theme</vt:lpstr>
      <vt:lpstr>Improving All Reasonable Effort and Engagement with New Audiences</vt:lpstr>
      <vt:lpstr>Non-Discrimination Statement  </vt:lpstr>
      <vt:lpstr>Training Desired Outcomes</vt:lpstr>
      <vt:lpstr>Agenda </vt:lpstr>
      <vt:lpstr>Welcome – Why is this important?</vt:lpstr>
      <vt:lpstr>Essential Terms</vt:lpstr>
      <vt:lpstr>Essential Terms (1 of 2)</vt:lpstr>
      <vt:lpstr>Essential Terms (2 of 2)</vt:lpstr>
      <vt:lpstr>Activity: Essential Terms </vt:lpstr>
      <vt:lpstr>Civil Rights Responsibilities </vt:lpstr>
      <vt:lpstr>Notification Requirements</vt:lpstr>
      <vt:lpstr>Notification Requirements (Cont.)</vt:lpstr>
      <vt:lpstr>“…And Justice for All” Posters</vt:lpstr>
      <vt:lpstr>Your Responsibilities for ARE</vt:lpstr>
      <vt:lpstr>Your Responsibilities for Project/Program Delivery</vt:lpstr>
      <vt:lpstr>Programmatic Example</vt:lpstr>
      <vt:lpstr>Your Responsibilities for Civil Rights Compliance Reporting</vt:lpstr>
      <vt:lpstr>Your Responsibilities for Reporting</vt:lpstr>
      <vt:lpstr>Collecting race, ethnicity, and gender information</vt:lpstr>
      <vt:lpstr>Collecting race, ethnicity, and gender information continued</vt:lpstr>
      <vt:lpstr>Your Responsibilities for Reporting continued</vt:lpstr>
      <vt:lpstr>Recordkeeping</vt:lpstr>
      <vt:lpstr>Your Responsibilities for Evaluation</vt:lpstr>
      <vt:lpstr>Feedback Loop</vt:lpstr>
      <vt:lpstr>4-H Resources and Trainings</vt:lpstr>
      <vt:lpstr>Activity</vt:lpstr>
      <vt:lpstr>Civil Rights Compliance Cycle</vt:lpstr>
      <vt:lpstr>5 minute break</vt:lpstr>
      <vt:lpstr>Engaging Our Communities</vt:lpstr>
      <vt:lpstr>Desired Outcomes </vt:lpstr>
      <vt:lpstr>Why Engagement Matters</vt:lpstr>
      <vt:lpstr>Models of Participation</vt:lpstr>
      <vt:lpstr>Poll</vt:lpstr>
      <vt:lpstr>Arnstein’s Ladder of Participation</vt:lpstr>
      <vt:lpstr>Wilcox’s Spectrum of Participation</vt:lpstr>
      <vt:lpstr>Eyben’s Framework</vt:lpstr>
      <vt:lpstr>Tactical Strategy: Expanding Extension Activities</vt:lpstr>
      <vt:lpstr>Tactical Strategy: Foster Two-Way Communication</vt:lpstr>
      <vt:lpstr>Tactical Strategy: Build Partnerships and Networks</vt:lpstr>
      <vt:lpstr>Tactical Strategy: Demonstrate Impact and Transparency</vt:lpstr>
      <vt:lpstr>Building Trust &amp; Expanding Clientele</vt:lpstr>
      <vt:lpstr>Share one specific successful experience you have had in reaching out to new clientele.  What made it successful? How did you continue to maintain that relationship? What were some of the barriers or fears you encountered?</vt:lpstr>
      <vt:lpstr>References</vt:lpstr>
      <vt:lpstr>Annual UC ANR Trainings</vt:lpstr>
      <vt:lpstr>Harassment &amp; Discrimination Assistance and Prevention Program</vt:lpstr>
      <vt:lpstr>OTHER  CIVIL  RIGHTS  RESOURCES </vt:lpstr>
      <vt:lpstr>OTHER  CIVIL  RIGHTS  RESOURCES  (cont.)</vt:lpstr>
      <vt:lpstr>UC ANR Principles of Community</vt:lpstr>
      <vt:lpstr>Contact Information</vt:lpstr>
      <vt:lpstr>Q&amp;A +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Kit Alviz</cp:lastModifiedBy>
  <cp:revision>7</cp:revision>
  <dcterms:modified xsi:type="dcterms:W3CDTF">2026-08-11T19:01:54Z</dcterms:modified>
</cp:coreProperties>
</file>