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3a2HaGCcq1RKCfro/YdtGcNE1O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7F8082-0F68-1A42-87CA-18AD9900ECC9}" v="1" dt="2026-08-25T03:45:48.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84"/>
    <p:restoredTop sz="87032"/>
  </p:normalViewPr>
  <p:slideViewPr>
    <p:cSldViewPr snapToGrid="0">
      <p:cViewPr>
        <p:scale>
          <a:sx n="100" d="100"/>
          <a:sy n="100" d="100"/>
        </p:scale>
        <p:origin x="1208" y="440"/>
      </p:cViewPr>
      <p:guideLst/>
    </p:cSldViewPr>
  </p:slideViewPr>
  <p:outlineViewPr>
    <p:cViewPr>
      <p:scale>
        <a:sx n="33" d="100"/>
        <a:sy n="33" d="100"/>
      </p:scale>
      <p:origin x="0" y="-23064"/>
    </p:cViewPr>
  </p:outlineViewPr>
  <p:notesTextViewPr>
    <p:cViewPr>
      <p:scale>
        <a:sx n="1" d="1"/>
        <a:sy n="1" d="1"/>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kram Koundinya" userId="2299147405_tp_box_2" providerId="OAuth2" clId="{0F1A9764-278F-56FD-82D7-968D1851A170}"/>
    <pc:docChg chg="custSel modSld">
      <pc:chgData name="Vikram Koundinya" userId="2299147405_tp_box_2" providerId="OAuth2" clId="{0F1A9764-278F-56FD-82D7-968D1851A170}" dt="2026-08-25T15:09:20.189" v="334" actId="14100"/>
      <pc:docMkLst>
        <pc:docMk/>
      </pc:docMkLst>
      <pc:sldChg chg="addSp delSp modSp mod">
        <pc:chgData name="Vikram Koundinya" userId="2299147405_tp_box_2" providerId="OAuth2" clId="{0F1A9764-278F-56FD-82D7-968D1851A170}" dt="2026-08-25T15:09:20.189" v="334" actId="14100"/>
        <pc:sldMkLst>
          <pc:docMk/>
          <pc:sldMk cId="0" sldId="256"/>
        </pc:sldMkLst>
        <pc:spChg chg="mod">
          <ac:chgData name="Vikram Koundinya" userId="2299147405_tp_box_2" providerId="OAuth2" clId="{0F1A9764-278F-56FD-82D7-968D1851A170}" dt="2026-08-19T01:47:02.769" v="280" actId="1076"/>
          <ac:spMkLst>
            <pc:docMk/>
            <pc:sldMk cId="0" sldId="256"/>
            <ac:spMk id="84" creationId="{00000000-0000-0000-0000-000000000000}"/>
          </ac:spMkLst>
        </pc:spChg>
        <pc:spChg chg="mod">
          <ac:chgData name="Vikram Koundinya" userId="2299147405_tp_box_2" providerId="OAuth2" clId="{0F1A9764-278F-56FD-82D7-968D1851A170}" dt="2026-08-19T01:46:59.780" v="279" actId="1076"/>
          <ac:spMkLst>
            <pc:docMk/>
            <pc:sldMk cId="0" sldId="256"/>
            <ac:spMk id="85" creationId="{00000000-0000-0000-0000-000000000000}"/>
          </ac:spMkLst>
        </pc:spChg>
        <pc:spChg chg="mod">
          <ac:chgData name="Vikram Koundinya" userId="2299147405_tp_box_2" providerId="OAuth2" clId="{0F1A9764-278F-56FD-82D7-968D1851A170}" dt="2026-08-25T15:09:20.189" v="334" actId="14100"/>
          <ac:spMkLst>
            <pc:docMk/>
            <pc:sldMk cId="0" sldId="256"/>
            <ac:spMk id="86" creationId="{00000000-0000-0000-0000-000000000000}"/>
          </ac:spMkLst>
        </pc:spChg>
        <pc:picChg chg="add mod">
          <ac:chgData name="Vikram Koundinya" userId="2299147405_tp_box_2" providerId="OAuth2" clId="{0F1A9764-278F-56FD-82D7-968D1851A170}" dt="2026-08-18T21:59:48.438" v="231" actId="962"/>
          <ac:picMkLst>
            <pc:docMk/>
            <pc:sldMk cId="0" sldId="256"/>
            <ac:picMk id="3" creationId="{F900E067-A6DC-264D-D7A8-0D81B7294664}"/>
          </ac:picMkLst>
        </pc:picChg>
      </pc:sldChg>
      <pc:sldChg chg="modSp mod">
        <pc:chgData name="Vikram Koundinya" userId="2299147405_tp_box_2" providerId="OAuth2" clId="{0F1A9764-278F-56FD-82D7-968D1851A170}" dt="2026-08-18T19:35:25.089" v="196" actId="20577"/>
        <pc:sldMkLst>
          <pc:docMk/>
          <pc:sldMk cId="0" sldId="257"/>
        </pc:sldMkLst>
        <pc:spChg chg="mod">
          <ac:chgData name="Vikram Koundinya" userId="2299147405_tp_box_2" providerId="OAuth2" clId="{0F1A9764-278F-56FD-82D7-968D1851A170}" dt="2026-08-18T19:35:25.089" v="196" actId="20577"/>
          <ac:spMkLst>
            <pc:docMk/>
            <pc:sldMk cId="0" sldId="257"/>
            <ac:spMk id="93" creationId="{00000000-0000-0000-0000-000000000000}"/>
          </ac:spMkLst>
        </pc:spChg>
      </pc:sldChg>
      <pc:sldChg chg="modNotesTx">
        <pc:chgData name="Vikram Koundinya" userId="2299147405_tp_box_2" providerId="OAuth2" clId="{0F1A9764-278F-56FD-82D7-968D1851A170}" dt="2026-08-18T19:35:50.635" v="208" actId="20577"/>
        <pc:sldMkLst>
          <pc:docMk/>
          <pc:sldMk cId="0" sldId="258"/>
        </pc:sldMkLst>
      </pc:sldChg>
      <pc:sldChg chg="addSp delSp modSp mod modNotes">
        <pc:chgData name="Vikram Koundinya" userId="2299147405_tp_box_2" providerId="OAuth2" clId="{0F1A9764-278F-56FD-82D7-968D1851A170}" dt="2026-08-19T01:45:34.873" v="266"/>
        <pc:sldMkLst>
          <pc:docMk/>
          <pc:sldMk cId="0" sldId="261"/>
        </pc:sldMkLst>
        <pc:spChg chg="mod">
          <ac:chgData name="Vikram Koundinya" userId="2299147405_tp_box_2" providerId="OAuth2" clId="{0F1A9764-278F-56FD-82D7-968D1851A170}" dt="2026-08-19T01:45:33.968" v="264" actId="20577"/>
          <ac:spMkLst>
            <pc:docMk/>
            <pc:sldMk cId="0" sldId="261"/>
            <ac:spMk id="117" creationId="{00000000-0000-0000-0000-000000000000}"/>
          </ac:spMkLst>
        </pc:spChg>
      </pc:sldChg>
      <pc:sldChg chg="modSp mod">
        <pc:chgData name="Vikram Koundinya" userId="2299147405_tp_box_2" providerId="OAuth2" clId="{0F1A9764-278F-56FD-82D7-968D1851A170}" dt="2026-08-19T01:47:49.541" v="282" actId="20577"/>
        <pc:sldMkLst>
          <pc:docMk/>
          <pc:sldMk cId="0" sldId="262"/>
        </pc:sldMkLst>
        <pc:spChg chg="mod">
          <ac:chgData name="Vikram Koundinya" userId="2299147405_tp_box_2" providerId="OAuth2" clId="{0F1A9764-278F-56FD-82D7-968D1851A170}" dt="2026-08-19T01:47:49.541" v="282" actId="20577"/>
          <ac:spMkLst>
            <pc:docMk/>
            <pc:sldMk cId="0" sldId="262"/>
            <ac:spMk id="124" creationId="{00000000-0000-0000-0000-000000000000}"/>
          </ac:spMkLst>
        </pc:spChg>
      </pc:sldChg>
      <pc:sldChg chg="modSp mod">
        <pc:chgData name="Vikram Koundinya" userId="2299147405_tp_box_2" providerId="OAuth2" clId="{0F1A9764-278F-56FD-82D7-968D1851A170}" dt="2026-08-18T22:00:02.604" v="233" actId="962"/>
        <pc:sldMkLst>
          <pc:docMk/>
          <pc:sldMk cId="0" sldId="263"/>
        </pc:sldMkLst>
        <pc:picChg chg="mod">
          <ac:chgData name="Vikram Koundinya" userId="2299147405_tp_box_2" providerId="OAuth2" clId="{0F1A9764-278F-56FD-82D7-968D1851A170}" dt="2026-08-18T22:00:02.604" v="233" actId="962"/>
          <ac:picMkLst>
            <pc:docMk/>
            <pc:sldMk cId="0" sldId="263"/>
            <ac:picMk id="132" creationId="{00000000-0000-0000-0000-000000000000}"/>
          </ac:picMkLst>
        </pc:picChg>
      </pc:sldChg>
      <pc:sldChg chg="modSp mod modNotes">
        <pc:chgData name="Vikram Koundinya" userId="2299147405_tp_box_2" providerId="OAuth2" clId="{0F1A9764-278F-56FD-82D7-968D1851A170}" dt="2026-08-19T01:48:08.411" v="298" actId="255"/>
        <pc:sldMkLst>
          <pc:docMk/>
          <pc:sldMk cId="0" sldId="264"/>
        </pc:sldMkLst>
        <pc:spChg chg="mod">
          <ac:chgData name="Vikram Koundinya" userId="2299147405_tp_box_2" providerId="OAuth2" clId="{0F1A9764-278F-56FD-82D7-968D1851A170}" dt="2026-08-19T01:48:08.411" v="298" actId="255"/>
          <ac:spMkLst>
            <pc:docMk/>
            <pc:sldMk cId="0" sldId="264"/>
            <ac:spMk id="137" creationId="{00000000-0000-0000-0000-000000000000}"/>
          </ac:spMkLst>
        </pc:spChg>
      </pc:sldChg>
      <pc:sldChg chg="modSp mod">
        <pc:chgData name="Vikram Koundinya" userId="2299147405_tp_box_2" providerId="OAuth2" clId="{0F1A9764-278F-56FD-82D7-968D1851A170}" dt="2026-08-19T01:45:01.623" v="259"/>
        <pc:sldMkLst>
          <pc:docMk/>
          <pc:sldMk cId="0" sldId="267"/>
        </pc:sldMkLst>
        <pc:spChg chg="mod">
          <ac:chgData name="Vikram Koundinya" userId="2299147405_tp_box_2" providerId="OAuth2" clId="{0F1A9764-278F-56FD-82D7-968D1851A170}" dt="2026-08-19T01:44:50.748" v="255" actId="962"/>
          <ac:spMkLst>
            <pc:docMk/>
            <pc:sldMk cId="0" sldId="267"/>
            <ac:spMk id="156" creationId="{00000000-0000-0000-0000-000000000000}"/>
          </ac:spMkLst>
        </pc:spChg>
        <pc:spChg chg="mod">
          <ac:chgData name="Vikram Koundinya" userId="2299147405_tp_box_2" providerId="OAuth2" clId="{0F1A9764-278F-56FD-82D7-968D1851A170}" dt="2026-08-19T01:45:01.623" v="259"/>
          <ac:spMkLst>
            <pc:docMk/>
            <pc:sldMk cId="0" sldId="267"/>
            <ac:spMk id="157" creationId="{00000000-0000-0000-0000-000000000000}"/>
          </ac:spMkLst>
        </pc:spChg>
      </pc:sldChg>
      <pc:sldChg chg="modSp mod">
        <pc:chgData name="Vikram Koundinya" userId="2299147405_tp_box_2" providerId="OAuth2" clId="{0F1A9764-278F-56FD-82D7-968D1851A170}" dt="2026-08-19T01:48:47.233" v="301" actId="1076"/>
        <pc:sldMkLst>
          <pc:docMk/>
          <pc:sldMk cId="0" sldId="268"/>
        </pc:sldMkLst>
        <pc:spChg chg="mod">
          <ac:chgData name="Vikram Koundinya" userId="2299147405_tp_box_2" providerId="OAuth2" clId="{0F1A9764-278F-56FD-82D7-968D1851A170}" dt="2026-08-19T01:48:47.233" v="301" actId="1076"/>
          <ac:spMkLst>
            <pc:docMk/>
            <pc:sldMk cId="0" sldId="268"/>
            <ac:spMk id="163" creationId="{00000000-0000-0000-0000-000000000000}"/>
          </ac:spMkLst>
        </pc:spChg>
      </pc:sldChg>
      <pc:sldChg chg="modSp mod">
        <pc:chgData name="Vikram Koundinya" userId="2299147405_tp_box_2" providerId="OAuth2" clId="{0F1A9764-278F-56FD-82D7-968D1851A170}" dt="2026-08-19T01:48:53.913" v="302" actId="14100"/>
        <pc:sldMkLst>
          <pc:docMk/>
          <pc:sldMk cId="0" sldId="269"/>
        </pc:sldMkLst>
        <pc:spChg chg="mod">
          <ac:chgData name="Vikram Koundinya" userId="2299147405_tp_box_2" providerId="OAuth2" clId="{0F1A9764-278F-56FD-82D7-968D1851A170}" dt="2026-08-19T01:48:53.913" v="302" actId="14100"/>
          <ac:spMkLst>
            <pc:docMk/>
            <pc:sldMk cId="0" sldId="269"/>
            <ac:spMk id="169" creationId="{00000000-0000-0000-0000-000000000000}"/>
          </ac:spMkLst>
        </pc:spChg>
      </pc:sldChg>
      <pc:sldChg chg="modSp mod">
        <pc:chgData name="Vikram Koundinya" userId="2299147405_tp_box_2" providerId="OAuth2" clId="{0F1A9764-278F-56FD-82D7-968D1851A170}" dt="2026-08-19T01:51:00.270" v="332" actId="122"/>
        <pc:sldMkLst>
          <pc:docMk/>
          <pc:sldMk cId="0" sldId="271"/>
        </pc:sldMkLst>
        <pc:spChg chg="mod">
          <ac:chgData name="Vikram Koundinya" userId="2299147405_tp_box_2" providerId="OAuth2" clId="{0F1A9764-278F-56FD-82D7-968D1851A170}" dt="2026-08-19T01:50:33.182" v="327" actId="1076"/>
          <ac:spMkLst>
            <pc:docMk/>
            <pc:sldMk cId="0" sldId="271"/>
            <ac:spMk id="180" creationId="{00000000-0000-0000-0000-000000000000}"/>
          </ac:spMkLst>
        </pc:spChg>
        <pc:spChg chg="mod">
          <ac:chgData name="Vikram Koundinya" userId="2299147405_tp_box_2" providerId="OAuth2" clId="{0F1A9764-278F-56FD-82D7-968D1851A170}" dt="2026-08-19T01:46:27.295" v="268" actId="962"/>
          <ac:spMkLst>
            <pc:docMk/>
            <pc:sldMk cId="0" sldId="271"/>
            <ac:spMk id="181" creationId="{00000000-0000-0000-0000-000000000000}"/>
          </ac:spMkLst>
        </pc:spChg>
        <pc:spChg chg="mod">
          <ac:chgData name="Vikram Koundinya" userId="2299147405_tp_box_2" providerId="OAuth2" clId="{0F1A9764-278F-56FD-82D7-968D1851A170}" dt="2026-08-19T01:51:00.270" v="332" actId="122"/>
          <ac:spMkLst>
            <pc:docMk/>
            <pc:sldMk cId="0" sldId="271"/>
            <ac:spMk id="182" creationId="{00000000-0000-0000-0000-000000000000}"/>
          </ac:spMkLst>
        </pc:spChg>
        <pc:spChg chg="mod">
          <ac:chgData name="Vikram Koundinya" userId="2299147405_tp_box_2" providerId="OAuth2" clId="{0F1A9764-278F-56FD-82D7-968D1851A170}" dt="2026-08-19T01:50:57.494" v="331" actId="1076"/>
          <ac:spMkLst>
            <pc:docMk/>
            <pc:sldMk cId="0" sldId="271"/>
            <ac:spMk id="183" creationId="{00000000-0000-0000-0000-000000000000}"/>
          </ac:spMkLst>
        </pc:spChg>
        <pc:picChg chg="mod">
          <ac:chgData name="Vikram Koundinya" userId="2299147405_tp_box_2" providerId="OAuth2" clId="{0F1A9764-278F-56FD-82D7-968D1851A170}" dt="2026-08-19T01:46:33.623" v="275"/>
          <ac:picMkLst>
            <pc:docMk/>
            <pc:sldMk cId="0" sldId="271"/>
            <ac:picMk id="184" creationId="{00000000-0000-0000-0000-000000000000}"/>
          </ac:picMkLst>
        </pc:picChg>
      </pc:sldChg>
      <pc:sldChg chg="modNotesTx">
        <pc:chgData name="Vikram Koundinya" userId="2299147405_tp_box_2" providerId="OAuth2" clId="{0F1A9764-278F-56FD-82D7-968D1851A170}" dt="2026-07-31T18:11:21.468" v="102" actId="20577"/>
        <pc:sldMkLst>
          <pc:docMk/>
          <pc:sldMk cId="0" sldId="272"/>
        </pc:sldMkLst>
      </pc:sldChg>
      <pc:sldChg chg="modNotesTx">
        <pc:chgData name="Vikram Koundinya" userId="2299147405_tp_box_2" providerId="OAuth2" clId="{0F1A9764-278F-56FD-82D7-968D1851A170}" dt="2026-07-31T18:11:27.153" v="108" actId="20577"/>
        <pc:sldMkLst>
          <pc:docMk/>
          <pc:sldMk cId="0" sldId="273"/>
        </pc:sldMkLst>
      </pc:sldChg>
    </pc:docChg>
  </pc:docChgLst>
  <pc:docChgLst>
    <pc:chgData name="Katherine Webb-Martinez" userId="1983492204_tp_box_2" providerId="OAuth2" clId="{BC5F1277-CCEF-4E06-A718-9647AC8452A4}"/>
    <pc:docChg chg="custSel modSld">
      <pc:chgData name="Katherine Webb-Martinez" userId="1983492204_tp_box_2" providerId="OAuth2" clId="{BC5F1277-CCEF-4E06-A718-9647AC8452A4}" dt="2026-08-21T16:28:29.877" v="69" actId="313"/>
      <pc:docMkLst>
        <pc:docMk/>
      </pc:docMkLst>
      <pc:sldChg chg="modSp mod">
        <pc:chgData name="Katherine Webb-Martinez" userId="1983492204_tp_box_2" providerId="OAuth2" clId="{BC5F1277-CCEF-4E06-A718-9647AC8452A4}" dt="2026-08-21T16:24:06.979" v="16" actId="20577"/>
        <pc:sldMkLst>
          <pc:docMk/>
          <pc:sldMk cId="0" sldId="257"/>
        </pc:sldMkLst>
        <pc:spChg chg="mod">
          <ac:chgData name="Katherine Webb-Martinez" userId="1983492204_tp_box_2" providerId="OAuth2" clId="{BC5F1277-CCEF-4E06-A718-9647AC8452A4}" dt="2026-08-21T16:24:06.979" v="16" actId="20577"/>
          <ac:spMkLst>
            <pc:docMk/>
            <pc:sldMk cId="0" sldId="257"/>
            <ac:spMk id="93" creationId="{00000000-0000-0000-0000-000000000000}"/>
          </ac:spMkLst>
        </pc:spChg>
      </pc:sldChg>
      <pc:sldChg chg="modSp mod modNotesTx">
        <pc:chgData name="Katherine Webb-Martinez" userId="1983492204_tp_box_2" providerId="OAuth2" clId="{BC5F1277-CCEF-4E06-A718-9647AC8452A4}" dt="2026-08-21T16:28:29.877" v="69" actId="313"/>
        <pc:sldMkLst>
          <pc:docMk/>
          <pc:sldMk cId="0" sldId="271"/>
        </pc:sldMkLst>
        <pc:spChg chg="mod">
          <ac:chgData name="Katherine Webb-Martinez" userId="1983492204_tp_box_2" providerId="OAuth2" clId="{BC5F1277-CCEF-4E06-A718-9647AC8452A4}" dt="2026-08-21T16:26:09.314" v="24" actId="113"/>
          <ac:spMkLst>
            <pc:docMk/>
            <pc:sldMk cId="0" sldId="271"/>
            <ac:spMk id="183" creationId="{00000000-0000-0000-0000-000000000000}"/>
          </ac:spMkLst>
        </pc:spChg>
      </pc:sldChg>
      <pc:sldChg chg="modSp mod">
        <pc:chgData name="Katherine Webb-Martinez" userId="1983492204_tp_box_2" providerId="OAuth2" clId="{BC5F1277-CCEF-4E06-A718-9647AC8452A4}" dt="2026-08-21T16:26:35.135" v="25" actId="20577"/>
        <pc:sldMkLst>
          <pc:docMk/>
          <pc:sldMk cId="0" sldId="272"/>
        </pc:sldMkLst>
        <pc:spChg chg="mod">
          <ac:chgData name="Katherine Webb-Martinez" userId="1983492204_tp_box_2" providerId="OAuth2" clId="{BC5F1277-CCEF-4E06-A718-9647AC8452A4}" dt="2026-08-21T16:26:35.135" v="25" actId="20577"/>
          <ac:spMkLst>
            <pc:docMk/>
            <pc:sldMk cId="0" sldId="272"/>
            <ac:spMk id="19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i="1">
                <a:solidFill>
                  <a:schemeClr val="dk1"/>
                </a:solidFill>
              </a:rPr>
              <a:t>In the context of a needs assessment, this open-ended question may ask what an audience must achieve to reach the desired state, or what criteria would define the desired state.</a:t>
            </a:r>
            <a:endParaRPr sz="1200" i="1">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endParaRPr>
          </a:p>
          <a:p>
            <a:pPr marL="0" lvl="0" indent="0" algn="l" rtl="0">
              <a:lnSpc>
                <a:spcPct val="100000"/>
              </a:lnSpc>
              <a:spcBef>
                <a:spcPts val="0"/>
              </a:spcBef>
              <a:spcAft>
                <a:spcPts val="0"/>
              </a:spcAft>
              <a:buSzPts val="1100"/>
              <a:buNone/>
            </a:pPr>
            <a:endParaRPr sz="1200">
              <a:solidFill>
                <a:schemeClr val="dk1"/>
              </a:solidFill>
            </a:endParaRPr>
          </a:p>
          <a:p>
            <a:pPr marL="0" lvl="0" indent="0" algn="l" rtl="0">
              <a:lnSpc>
                <a:spcPct val="100000"/>
              </a:lnSpc>
              <a:spcBef>
                <a:spcPts val="0"/>
              </a:spcBef>
              <a:spcAft>
                <a:spcPts val="0"/>
              </a:spcAft>
              <a:buSzPts val="1100"/>
              <a:buNone/>
            </a:pPr>
            <a:endParaRPr sz="1200">
              <a:solidFill>
                <a:schemeClr val="dk1"/>
              </a:solidFill>
            </a:endParaRPr>
          </a:p>
        </p:txBody>
      </p:sp>
      <p:sp>
        <p:nvSpPr>
          <p:cNvPr id="141" name="Google Shape;141;p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a:solidFill>
                  <a:schemeClr val="dk1"/>
                </a:solidFill>
              </a:rPr>
              <a:t>The reliability of panel results is over 0.90 when 13 panelists complete the process.</a:t>
            </a:r>
            <a:endParaRPr sz="1200"/>
          </a:p>
        </p:txBody>
      </p:sp>
      <p:sp>
        <p:nvSpPr>
          <p:cNvPr id="148" name="Google Shape;148;p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a:solidFill>
                  <a:schemeClr val="dk1"/>
                </a:solidFill>
              </a:rPr>
              <a:t>Surgical Education, Anesthesiology </a:t>
            </a:r>
            <a:endParaRPr sz="1200"/>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a:solidFill>
                  <a:schemeClr val="dk1"/>
                </a:solidFill>
              </a:rPr>
              <a:t>Surgical Education, Anesthesiology</a:t>
            </a:r>
            <a:endParaRPr sz="1200"/>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a:solidFill>
                <a:schemeClr val="dk1"/>
              </a:solidFill>
            </a:endParaRPr>
          </a:p>
          <a:p>
            <a:pPr marL="0" lvl="0" indent="0" algn="l" rtl="0">
              <a:lnSpc>
                <a:spcPct val="100000"/>
              </a:lnSpc>
              <a:spcBef>
                <a:spcPts val="0"/>
              </a:spcBef>
              <a:spcAft>
                <a:spcPts val="0"/>
              </a:spcAft>
              <a:buSzPts val="1100"/>
              <a:buNone/>
            </a:pPr>
            <a:endParaRPr sz="1200">
              <a:solidFill>
                <a:schemeClr val="dk1"/>
              </a:solidFill>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a:solidFill>
                <a:schemeClr val="dk1"/>
              </a:solidFill>
            </a:endParaRPr>
          </a:p>
        </p:txBody>
      </p:sp>
      <p:sp>
        <p:nvSpPr>
          <p:cNvPr id="172" name="Google Shape;172;p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78" name="Google Shape;17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KWM</a:t>
            </a:r>
            <a:r>
              <a:rPr lang="en-US" dirty="0"/>
              <a:t> introduces </a:t>
            </a:r>
          </a:p>
          <a:p>
            <a:pPr marL="0" lvl="0" indent="0" algn="l" rtl="0">
              <a:lnSpc>
                <a:spcPct val="100000"/>
              </a:lnSpc>
              <a:spcBef>
                <a:spcPts val="0"/>
              </a:spcBef>
              <a:spcAft>
                <a:spcPts val="0"/>
              </a:spcAft>
              <a:buSzPts val="1100"/>
              <a:buNone/>
            </a:pPr>
            <a:r>
              <a:rPr lang="en-US"/>
              <a:t>They share </a:t>
            </a:r>
            <a:r>
              <a:rPr lang="en-US" dirty="0"/>
              <a:t>screen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7835942f76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87" name="Google Shape;187;g37835942f76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KWM facilitates and Jen captures notes</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Vikram</a:t>
            </a:r>
            <a:endParaRPr/>
          </a:p>
        </p:txBody>
      </p:sp>
      <p:sp>
        <p:nvSpPr>
          <p:cNvPr id="193" name="Google Shape;19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9" name="Google Shape;199;p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dirty="0">
                <a:solidFill>
                  <a:schemeClr val="dk1"/>
                </a:solidFill>
              </a:rPr>
              <a:t>Step 1: Nominations should be solicited from key stakeholders or others who are knowledgeable in the area of interest. For example, in a study of 4-H professionals related to healthy living, state 4-H leaders were contacted by email and asked to nominate county 4-H professionals who had worked with this project.</a:t>
            </a:r>
            <a:endParaRPr sz="1200" dirty="0">
              <a:solidFill>
                <a:schemeClr val="dk1"/>
              </a:solidFill>
            </a:endParaRPr>
          </a:p>
          <a:p>
            <a:pPr marL="0" lvl="0" indent="0" algn="l" rtl="0">
              <a:lnSpc>
                <a:spcPct val="100000"/>
              </a:lnSpc>
              <a:spcBef>
                <a:spcPts val="0"/>
              </a:spcBef>
              <a:spcAft>
                <a:spcPts val="0"/>
              </a:spcAft>
              <a:buSzPts val="1100"/>
              <a:buNone/>
            </a:pPr>
            <a:r>
              <a:rPr lang="en-US" sz="1200" dirty="0">
                <a:solidFill>
                  <a:schemeClr val="dk1"/>
                </a:solidFill>
              </a:rPr>
              <a:t>Step 3. X could be farmers, agricultural producers, families, children, students, teachers, health care practitioners, etc. [Pretest the questionnaire]</a:t>
            </a:r>
            <a:endParaRPr sz="1200" dirty="0">
              <a:solidFill>
                <a:schemeClr val="dk1"/>
              </a:solidFill>
            </a:endParaRPr>
          </a:p>
          <a:p>
            <a:pPr marL="0" lvl="0" indent="0" algn="l" rtl="0">
              <a:lnSpc>
                <a:spcPct val="100000"/>
              </a:lnSpc>
              <a:spcBef>
                <a:spcPts val="0"/>
              </a:spcBef>
              <a:spcAft>
                <a:spcPts val="0"/>
              </a:spcAft>
              <a:buSzPts val="1100"/>
              <a:buNone/>
            </a:pPr>
            <a:r>
              <a:rPr lang="en-US" sz="1200" dirty="0">
                <a:solidFill>
                  <a:schemeClr val="dk1"/>
                </a:solidFill>
              </a:rPr>
              <a:t>Step 4. apriori consensus (2/3rd agree and strongly agree)</a:t>
            </a:r>
            <a:endParaRPr sz="1200" dirty="0">
              <a:solidFill>
                <a:schemeClr val="dk1"/>
              </a:solidFill>
            </a:endParaRPr>
          </a:p>
          <a:p>
            <a:pPr marL="0" lvl="0" indent="0" algn="l" rtl="0">
              <a:lnSpc>
                <a:spcPct val="100000"/>
              </a:lnSpc>
              <a:spcBef>
                <a:spcPts val="0"/>
              </a:spcBef>
              <a:spcAft>
                <a:spcPts val="0"/>
              </a:spcAft>
              <a:buSzPts val="1100"/>
              <a:buNone/>
            </a:pPr>
            <a:endParaRPr sz="1200" dirty="0">
              <a:solidFill>
                <a:schemeClr val="dk1"/>
              </a:solidFill>
            </a:endParaRPr>
          </a:p>
        </p:txBody>
      </p:sp>
      <p:sp>
        <p:nvSpPr>
          <p:cNvPr id="204" name="Google Shape;204;p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#3: Julia</a:t>
            </a:r>
            <a:endParaRPr dirty="0"/>
          </a:p>
          <a:p>
            <a:pPr marL="0" lvl="0" indent="0" algn="l" rtl="0">
              <a:lnSpc>
                <a:spcPct val="100000"/>
              </a:lnSpc>
              <a:spcBef>
                <a:spcPts val="0"/>
              </a:spcBef>
              <a:spcAft>
                <a:spcPts val="0"/>
              </a:spcAft>
              <a:buSzPts val="1100"/>
              <a:buNone/>
            </a:pPr>
            <a:r>
              <a:rPr lang="en-US" dirty="0"/>
              <a:t>#4: John &amp; Anil and literature shared</a:t>
            </a: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sz="1200">
                <a:solidFill>
                  <a:schemeClr val="dk1"/>
                </a:solidFill>
              </a:rPr>
              <a:t>Needs Assessment is the first step in the overall program planning process. It is an essential step in the program planning, development and evaluation cycle (Etling &amp; Thomas, 1995).</a:t>
            </a:r>
            <a:endParaRPr sz="1200"/>
          </a:p>
        </p:txBody>
      </p:sp>
      <p:sp>
        <p:nvSpPr>
          <p:cNvPr id="102" name="Google Shape;102;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a:t>Dalkey and Helmer of the Rand Corporation</a:t>
            </a:r>
            <a:endParaRPr sz="1200"/>
          </a:p>
        </p:txBody>
      </p:sp>
      <p:sp>
        <p:nvSpPr>
          <p:cNvPr id="108" name="Google Shape;108;p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600"/>
          </a:p>
        </p:txBody>
      </p:sp>
      <p:sp>
        <p:nvSpPr>
          <p:cNvPr id="115" name="Google Shape;1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600"/>
          </a:p>
        </p:txBody>
      </p:sp>
      <p:sp>
        <p:nvSpPr>
          <p:cNvPr id="122" name="Google Shape;1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7835942f7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29" name="Google Shape;129;g37835942f76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a:solidFill>
                  <a:schemeClr val="dk1"/>
                </a:solidFill>
              </a:rPr>
              <a:t>Round 1: pretest the questionnaire for ambiguities and vagueness.</a:t>
            </a:r>
            <a:endParaRPr sz="1200">
              <a:solidFill>
                <a:schemeClr val="dk1"/>
              </a:solidFill>
            </a:endParaRPr>
          </a:p>
          <a:p>
            <a:pPr marL="0" lvl="0" indent="0" algn="l" rtl="0">
              <a:lnSpc>
                <a:spcPct val="100000"/>
              </a:lnSpc>
              <a:spcBef>
                <a:spcPts val="0"/>
              </a:spcBef>
              <a:spcAft>
                <a:spcPts val="0"/>
              </a:spcAft>
              <a:buSzPts val="1100"/>
              <a:buNone/>
            </a:pPr>
            <a:r>
              <a:rPr lang="en-US" sz="1200">
                <a:solidFill>
                  <a:schemeClr val="dk1"/>
                </a:solidFill>
              </a:rPr>
              <a:t>Round 2: possible testing</a:t>
            </a:r>
            <a:endParaRPr sz="1200">
              <a:solidFill>
                <a:schemeClr val="dk1"/>
              </a:solidFill>
            </a:endParaRPr>
          </a:p>
          <a:p>
            <a:pPr marL="0" lvl="0" indent="0" algn="l" rtl="0">
              <a:lnSpc>
                <a:spcPct val="115000"/>
              </a:lnSpc>
              <a:spcBef>
                <a:spcPts val="0"/>
              </a:spcBef>
              <a:spcAft>
                <a:spcPts val="0"/>
              </a:spcAft>
              <a:buSzPts val="1100"/>
              <a:buNone/>
            </a:pPr>
            <a:r>
              <a:rPr lang="en-US" sz="1200">
                <a:solidFill>
                  <a:schemeClr val="dk1"/>
                </a:solidFill>
              </a:rPr>
              <a:t>Number of rounds range from 2 to 4</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endParaRPr>
          </a:p>
          <a:p>
            <a:pPr marL="0" lvl="0" indent="0" algn="l" rtl="0">
              <a:lnSpc>
                <a:spcPct val="100000"/>
              </a:lnSpc>
              <a:spcBef>
                <a:spcPts val="0"/>
              </a:spcBef>
              <a:spcAft>
                <a:spcPts val="0"/>
              </a:spcAft>
              <a:buSzPts val="1100"/>
              <a:buNone/>
            </a:pPr>
            <a:endParaRPr sz="1200">
              <a:solidFill>
                <a:schemeClr val="dk1"/>
              </a:solidFill>
            </a:endParaRPr>
          </a:p>
          <a:p>
            <a:pPr marL="0" lvl="0" indent="0" algn="l" rtl="0">
              <a:lnSpc>
                <a:spcPct val="100000"/>
              </a:lnSpc>
              <a:spcBef>
                <a:spcPts val="0"/>
              </a:spcBef>
              <a:spcAft>
                <a:spcPts val="0"/>
              </a:spcAft>
              <a:buSzPts val="1100"/>
              <a:buNone/>
            </a:pPr>
            <a:endParaRPr sz="1200">
              <a:solidFill>
                <a:schemeClr val="dk1"/>
              </a:solidFill>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 name="Google Shape;26;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4" name="Google Shape;64;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esd.tennessee.edu/wp-content/uploads/sites/242/2021/10/PB1839-1.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edis.ifas.ufl.edu/publication/WC183" TargetMode="External"/><Relationship Id="rId5" Type="http://schemas.openxmlformats.org/officeDocument/2006/relationships/hyperlink" Target="https://edis.ifas.ufl.edu/publication/WC364" TargetMode="External"/><Relationship Id="rId4" Type="http://schemas.openxmlformats.org/officeDocument/2006/relationships/hyperlink" Target="https://fyi.extension.wisc.edu/programdevelopment/files/2017/07/Tipsheet4.pd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0" y="143986"/>
            <a:ext cx="12192000" cy="706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2F5496"/>
              </a:buClr>
              <a:buSzPts val="3200"/>
              <a:buFont typeface="Arial"/>
              <a:buNone/>
            </a:pPr>
            <a:r>
              <a:rPr lang="en-US" sz="3600" b="1" dirty="0">
                <a:solidFill>
                  <a:srgbClr val="2F5496"/>
                </a:solidFill>
                <a:latin typeface="Arial"/>
                <a:ea typeface="Arial"/>
                <a:cs typeface="Arial"/>
                <a:sym typeface="Arial"/>
              </a:rPr>
              <a:t>Using Delphi Method for Needs Assessment</a:t>
            </a:r>
            <a:endParaRPr sz="3600" dirty="0">
              <a:solidFill>
                <a:srgbClr val="2F5496"/>
              </a:solidFill>
            </a:endParaRPr>
          </a:p>
        </p:txBody>
      </p:sp>
      <p:sp>
        <p:nvSpPr>
          <p:cNvPr id="85" name="Google Shape;85;p1"/>
          <p:cNvSpPr txBox="1">
            <a:spLocks noGrp="1"/>
          </p:cNvSpPr>
          <p:nvPr>
            <p:ph type="subTitle" idx="1"/>
          </p:nvPr>
        </p:nvSpPr>
        <p:spPr>
          <a:xfrm>
            <a:off x="949759" y="994171"/>
            <a:ext cx="10733400" cy="544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2F5496"/>
              </a:buClr>
              <a:buSzPts val="2400"/>
              <a:buNone/>
            </a:pPr>
            <a:r>
              <a:rPr lang="en-US" sz="2800" b="1" dirty="0">
                <a:solidFill>
                  <a:srgbClr val="980000"/>
                </a:solidFill>
                <a:latin typeface="Arial"/>
                <a:ea typeface="Arial"/>
                <a:cs typeface="Arial"/>
                <a:sym typeface="Arial"/>
              </a:rPr>
              <a:t>August 25, 2026</a:t>
            </a:r>
            <a:endParaRPr sz="2800" b="1" dirty="0">
              <a:solidFill>
                <a:srgbClr val="980000"/>
              </a:solidFill>
            </a:endParaRPr>
          </a:p>
        </p:txBody>
      </p:sp>
      <p:sp>
        <p:nvSpPr>
          <p:cNvPr id="86" name="Google Shape;86;p1"/>
          <p:cNvSpPr txBox="1"/>
          <p:nvPr/>
        </p:nvSpPr>
        <p:spPr>
          <a:xfrm>
            <a:off x="664697" y="1826942"/>
            <a:ext cx="11260604" cy="362723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3000"/>
              <a:buFont typeface="Arial"/>
              <a:buNone/>
            </a:pPr>
            <a:r>
              <a:rPr lang="en-US" sz="2400" b="1" i="0" u="none" strike="noStrike" cap="none" dirty="0">
                <a:solidFill>
                  <a:srgbClr val="2F5496"/>
                </a:solidFill>
                <a:latin typeface="Arial"/>
                <a:ea typeface="Arial"/>
                <a:cs typeface="Arial"/>
                <a:sym typeface="Arial"/>
              </a:rPr>
              <a:t>Vikram Koundinya</a:t>
            </a:r>
            <a:r>
              <a:rPr lang="en-US" sz="2000" b="1" i="0" u="none" strike="noStrike" cap="none" dirty="0">
                <a:solidFill>
                  <a:srgbClr val="2F5496"/>
                </a:solidFill>
                <a:latin typeface="Arial"/>
                <a:ea typeface="Arial"/>
                <a:cs typeface="Arial"/>
                <a:sym typeface="Arial"/>
              </a:rPr>
              <a:t>, </a:t>
            </a:r>
            <a:r>
              <a:rPr lang="en-US" sz="2000" b="0" i="0" u="none" strike="noStrike" cap="none" dirty="0">
                <a:solidFill>
                  <a:schemeClr val="dk1"/>
                </a:solidFill>
                <a:latin typeface="Arial"/>
                <a:ea typeface="Arial"/>
                <a:cs typeface="Arial"/>
                <a:sym typeface="Arial"/>
              </a:rPr>
              <a:t>CE Evaluation Specialist &amp; Professor of Extension</a:t>
            </a:r>
            <a:endParaRPr sz="20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3000"/>
              <a:buFont typeface="Calibri"/>
              <a:buNone/>
            </a:pPr>
            <a:endParaRPr sz="20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r>
              <a:rPr lang="en-US" sz="2400" b="1" i="0" u="none" strike="noStrike" cap="none" dirty="0">
                <a:solidFill>
                  <a:srgbClr val="2F5496"/>
                </a:solidFill>
                <a:latin typeface="Arial"/>
                <a:ea typeface="Arial"/>
                <a:cs typeface="Arial"/>
                <a:sym typeface="Arial"/>
              </a:rPr>
              <a:t>Katherine Webb-Martinez</a:t>
            </a:r>
            <a:r>
              <a:rPr lang="en-US" sz="2000" b="1" i="0" u="none" strike="noStrike" cap="none" dirty="0">
                <a:solidFill>
                  <a:srgbClr val="2F5496"/>
                </a:solidFill>
                <a:latin typeface="Arial"/>
                <a:ea typeface="Arial"/>
                <a:cs typeface="Arial"/>
                <a:sym typeface="Arial"/>
              </a:rPr>
              <a:t>, </a:t>
            </a:r>
            <a:r>
              <a:rPr lang="en-US" sz="2000" b="0" i="0" u="none" strike="noStrike" cap="none" dirty="0">
                <a:solidFill>
                  <a:schemeClr val="dk1"/>
                </a:solidFill>
                <a:latin typeface="Arial"/>
                <a:ea typeface="Arial"/>
                <a:cs typeface="Arial"/>
                <a:sym typeface="Arial"/>
              </a:rPr>
              <a:t>Director UC ANR Program Planning &amp; Evaluation</a:t>
            </a:r>
            <a:endParaRPr sz="20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000"/>
              <a:buFont typeface="Calibri"/>
              <a:buNone/>
            </a:pPr>
            <a:endParaRPr sz="20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2F5496"/>
              </a:buClr>
              <a:buSzPts val="3300"/>
              <a:buFont typeface="Arial"/>
              <a:buNone/>
            </a:pPr>
            <a:r>
              <a:rPr lang="en-US" sz="2800" b="1" i="0" u="none" strike="noStrike" cap="none" dirty="0">
                <a:solidFill>
                  <a:srgbClr val="980000"/>
                </a:solidFill>
                <a:latin typeface="Arial"/>
                <a:ea typeface="Arial"/>
                <a:cs typeface="Arial"/>
                <a:sym typeface="Arial"/>
              </a:rPr>
              <a:t>Guest Speakers</a:t>
            </a:r>
            <a:endParaRPr sz="2800" b="1" i="0" u="none" strike="noStrike" cap="none" dirty="0">
              <a:solidFill>
                <a:srgbClr val="980000"/>
              </a:solidFill>
              <a:latin typeface="Arial"/>
              <a:ea typeface="Arial"/>
              <a:cs typeface="Arial"/>
              <a:sym typeface="Arial"/>
            </a:endParaRPr>
          </a:p>
          <a:p>
            <a:pPr marL="0" marR="0" lvl="0" indent="0" algn="ctr" rtl="0">
              <a:lnSpc>
                <a:spcPct val="90000"/>
              </a:lnSpc>
              <a:spcBef>
                <a:spcPts val="0"/>
              </a:spcBef>
              <a:spcAft>
                <a:spcPts val="0"/>
              </a:spcAft>
              <a:buClr>
                <a:schemeClr val="dk1"/>
              </a:buClr>
              <a:buSzPts val="2000"/>
              <a:buFont typeface="Calibri"/>
              <a:buNone/>
            </a:pPr>
            <a:endParaRPr sz="20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r>
              <a:rPr lang="en-US" sz="2400" b="1" dirty="0">
                <a:solidFill>
                  <a:srgbClr val="2F5496"/>
                </a:solidFill>
              </a:rPr>
              <a:t>John Diaz</a:t>
            </a:r>
            <a:r>
              <a:rPr lang="en-US" sz="2000" b="1" i="0" u="none" strike="noStrike" cap="none" dirty="0">
                <a:solidFill>
                  <a:srgbClr val="2F5496"/>
                </a:solidFill>
                <a:latin typeface="Arial"/>
                <a:ea typeface="Arial"/>
                <a:cs typeface="Arial"/>
                <a:sym typeface="Arial"/>
              </a:rPr>
              <a:t>, </a:t>
            </a:r>
            <a:r>
              <a:rPr lang="en-US" sz="2000" dirty="0">
                <a:solidFill>
                  <a:schemeClr val="dk1"/>
                </a:solidFill>
              </a:rPr>
              <a:t>Associate Professor &amp; Extension Specialist, University of Florida</a:t>
            </a:r>
            <a:endParaRPr sz="2000" b="1" i="0" u="none" strike="noStrike" cap="none" dirty="0">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endParaRPr sz="2000" b="1" i="0" u="none" strike="noStrike" cap="none" dirty="0">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r>
              <a:rPr lang="en-US" sz="2400" b="1" i="0" u="none" strike="noStrike" cap="none" dirty="0">
                <a:solidFill>
                  <a:srgbClr val="2F5496"/>
                </a:solidFill>
                <a:latin typeface="Arial"/>
                <a:ea typeface="Arial"/>
                <a:cs typeface="Arial"/>
                <a:sym typeface="Arial"/>
              </a:rPr>
              <a:t>Anil Kumar Chaudhary</a:t>
            </a:r>
            <a:r>
              <a:rPr lang="en-US" sz="2000" b="1" i="0" u="none" strike="noStrike" cap="none" dirty="0">
                <a:solidFill>
                  <a:srgbClr val="2F5496"/>
                </a:solidFill>
                <a:latin typeface="Arial"/>
                <a:ea typeface="Arial"/>
                <a:cs typeface="Arial"/>
                <a:sym typeface="Arial"/>
              </a:rPr>
              <a:t>, </a:t>
            </a:r>
            <a:r>
              <a:rPr lang="en-US" sz="2000" b="0" i="0" u="none" strike="noStrike" cap="none" dirty="0">
                <a:solidFill>
                  <a:schemeClr val="dk1"/>
                </a:solidFill>
                <a:latin typeface="Arial"/>
                <a:ea typeface="Arial"/>
                <a:cs typeface="Arial"/>
                <a:sym typeface="Arial"/>
              </a:rPr>
              <a:t>Associate Professor, Pennsylvania State University</a:t>
            </a:r>
            <a:endParaRPr sz="2000" b="1" i="0" u="none" strike="noStrike" cap="none" dirty="0">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endParaRPr sz="2000" b="1" i="0" u="none" strike="noStrike" cap="none" dirty="0">
              <a:solidFill>
                <a:srgbClr val="2F5496"/>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endParaRPr sz="2000" b="1" i="0" u="none" strike="noStrike" cap="none" dirty="0">
              <a:solidFill>
                <a:schemeClr val="dk1"/>
              </a:solidFill>
              <a:latin typeface="Arial"/>
              <a:ea typeface="Arial"/>
              <a:cs typeface="Arial"/>
              <a:sym typeface="Arial"/>
            </a:endParaRPr>
          </a:p>
        </p:txBody>
      </p:sp>
      <p:pic>
        <p:nvPicPr>
          <p:cNvPr id="3" name="Picture 2" descr="UC ANR UCCE logo">
            <a:extLst>
              <a:ext uri="{FF2B5EF4-FFF2-40B4-BE49-F238E27FC236}">
                <a16:creationId xmlns:a16="http://schemas.microsoft.com/office/drawing/2014/main" id="{F900E067-A6DC-264D-D7A8-0D81B7294664}"/>
              </a:ext>
            </a:extLst>
          </p:cNvPr>
          <p:cNvPicPr>
            <a:picLocks noChangeAspect="1"/>
          </p:cNvPicPr>
          <p:nvPr/>
        </p:nvPicPr>
        <p:blipFill>
          <a:blip r:embed="rId3"/>
          <a:stretch>
            <a:fillRect/>
          </a:stretch>
        </p:blipFill>
        <p:spPr>
          <a:xfrm>
            <a:off x="3489207" y="5454178"/>
            <a:ext cx="5397500" cy="812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a:spLocks noGrp="1"/>
          </p:cNvSpPr>
          <p:nvPr>
            <p:ph type="title"/>
          </p:nvPr>
        </p:nvSpPr>
        <p:spPr>
          <a:xfrm>
            <a:off x="580050" y="270450"/>
            <a:ext cx="11031900" cy="816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Example Round 1 Questions</a:t>
            </a:r>
            <a:endParaRPr sz="3600" b="1">
              <a:solidFill>
                <a:srgbClr val="2F5496"/>
              </a:solidFill>
              <a:latin typeface="Arial"/>
              <a:ea typeface="Arial"/>
              <a:cs typeface="Arial"/>
              <a:sym typeface="Arial"/>
            </a:endParaRPr>
          </a:p>
        </p:txBody>
      </p:sp>
      <p:sp>
        <p:nvSpPr>
          <p:cNvPr id="144" name="Google Shape;144;p10"/>
          <p:cNvSpPr txBox="1">
            <a:spLocks noGrp="1"/>
          </p:cNvSpPr>
          <p:nvPr>
            <p:ph type="body" idx="1"/>
          </p:nvPr>
        </p:nvSpPr>
        <p:spPr>
          <a:xfrm>
            <a:off x="503650" y="1086450"/>
            <a:ext cx="11458500" cy="5448600"/>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0"/>
              </a:spcBef>
              <a:spcAft>
                <a:spcPts val="0"/>
              </a:spcAft>
              <a:buSzPts val="2800"/>
              <a:buFont typeface="Arial"/>
              <a:buChar char="-"/>
            </a:pPr>
            <a:r>
              <a:rPr lang="en-US">
                <a:latin typeface="Arial"/>
                <a:ea typeface="Arial"/>
                <a:cs typeface="Arial"/>
                <a:sym typeface="Arial"/>
              </a:rPr>
              <a:t>What are the main issues farmers have in adopting regenerative agriculture practices in their farming?</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Char char="-"/>
            </a:pPr>
            <a:r>
              <a:rPr lang="en-US">
                <a:latin typeface="Arial"/>
                <a:ea typeface="Arial"/>
                <a:cs typeface="Arial"/>
                <a:sym typeface="Arial"/>
              </a:rPr>
              <a:t>What is the most important issue facing youth in your county?</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Char char="-"/>
            </a:pPr>
            <a:r>
              <a:rPr lang="en-US">
                <a:latin typeface="Arial"/>
                <a:ea typeface="Arial"/>
                <a:cs typeface="Arial"/>
                <a:sym typeface="Arial"/>
              </a:rPr>
              <a:t>What services do underserved residents in the county require to achieve food security?</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Char char="-"/>
            </a:pPr>
            <a:r>
              <a:rPr lang="en-US">
                <a:latin typeface="Arial"/>
                <a:ea typeface="Arial"/>
                <a:cs typeface="Arial"/>
                <a:sym typeface="Arial"/>
              </a:rPr>
              <a:t>What competencies do UC ANR County Extension Advisors need to successfully evaluate their programs?</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Char char="-"/>
            </a:pPr>
            <a:r>
              <a:rPr lang="en-US">
                <a:latin typeface="Arial"/>
                <a:ea typeface="Arial"/>
                <a:cs typeface="Arial"/>
                <a:sym typeface="Arial"/>
              </a:rPr>
              <a:t>What skills do students graduating from your high school need to be effective leaders in their community? </a:t>
            </a:r>
            <a:endParaRPr>
              <a:latin typeface="Arial"/>
              <a:ea typeface="Arial"/>
              <a:cs typeface="Arial"/>
              <a:sym typeface="Arial"/>
            </a:endParaRPr>
          </a:p>
          <a:p>
            <a:pPr marL="457200" lvl="0" indent="0" algn="r" rtl="0">
              <a:lnSpc>
                <a:spcPct val="115000"/>
              </a:lnSpc>
              <a:spcBef>
                <a:spcPts val="0"/>
              </a:spcBef>
              <a:spcAft>
                <a:spcPts val="0"/>
              </a:spcAft>
              <a:buSzPts val="1800"/>
              <a:buNone/>
            </a:pPr>
            <a:endParaRPr sz="1800">
              <a:latin typeface="Arial"/>
              <a:ea typeface="Arial"/>
              <a:cs typeface="Arial"/>
              <a:sym typeface="Arial"/>
            </a:endParaRPr>
          </a:p>
        </p:txBody>
      </p:sp>
      <p:sp>
        <p:nvSpPr>
          <p:cNvPr id="145" name="Google Shape;145;p10"/>
          <p:cNvSpPr txBox="1"/>
          <p:nvPr/>
        </p:nvSpPr>
        <p:spPr>
          <a:xfrm>
            <a:off x="7917175" y="5595525"/>
            <a:ext cx="3798000" cy="461700"/>
          </a:xfrm>
          <a:prstGeom prst="rect">
            <a:avLst/>
          </a:prstGeom>
          <a:noFill/>
          <a:ln>
            <a:noFill/>
          </a:ln>
        </p:spPr>
        <p:txBody>
          <a:bodyPr spcFirstLastPara="1" wrap="square" lIns="91425" tIns="91425" rIns="91425" bIns="91425" anchor="t" anchorCtr="0">
            <a:spAutoFit/>
          </a:bodyPr>
          <a:lstStyle/>
          <a:p>
            <a:pPr marL="0" marR="0" lvl="0" indent="0" algn="r"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(Warner &amp; Harder, 2020)</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a:spLocks noGrp="1"/>
          </p:cNvSpPr>
          <p:nvPr>
            <p:ph type="title"/>
          </p:nvPr>
        </p:nvSpPr>
        <p:spPr>
          <a:xfrm>
            <a:off x="838200" y="239300"/>
            <a:ext cx="10528800" cy="788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When to Use Delphi</a:t>
            </a:r>
            <a:endParaRPr sz="3600" b="1">
              <a:solidFill>
                <a:srgbClr val="2F5496"/>
              </a:solidFill>
              <a:latin typeface="Arial"/>
              <a:ea typeface="Arial"/>
              <a:cs typeface="Arial"/>
              <a:sym typeface="Arial"/>
            </a:endParaRPr>
          </a:p>
        </p:txBody>
      </p:sp>
      <p:sp>
        <p:nvSpPr>
          <p:cNvPr id="151" name="Google Shape;151;p11"/>
          <p:cNvSpPr txBox="1">
            <a:spLocks noGrp="1"/>
          </p:cNvSpPr>
          <p:nvPr>
            <p:ph type="body" idx="1"/>
          </p:nvPr>
        </p:nvSpPr>
        <p:spPr>
          <a:xfrm>
            <a:off x="524300" y="1027700"/>
            <a:ext cx="11587500" cy="5725500"/>
          </a:xfrm>
          <a:prstGeom prst="rect">
            <a:avLst/>
          </a:prstGeom>
          <a:noFill/>
          <a:ln>
            <a:noFill/>
          </a:ln>
        </p:spPr>
        <p:txBody>
          <a:bodyPr spcFirstLastPara="1" wrap="square" lIns="91425" tIns="45700" rIns="91425" bIns="45700" anchor="t" anchorCtr="0">
            <a:normAutofit/>
          </a:bodyPr>
          <a:lstStyle/>
          <a:p>
            <a:pPr marL="457200" lvl="0" indent="-408545" algn="l" rtl="0">
              <a:lnSpc>
                <a:spcPct val="150000"/>
              </a:lnSpc>
              <a:spcBef>
                <a:spcPts val="0"/>
              </a:spcBef>
              <a:spcAft>
                <a:spcPts val="0"/>
              </a:spcAft>
              <a:buSzPts val="2834"/>
              <a:buFont typeface="Arial"/>
              <a:buChar char="•"/>
            </a:pPr>
            <a:r>
              <a:rPr lang="en-US" sz="2833">
                <a:latin typeface="Arial"/>
                <a:ea typeface="Arial"/>
                <a:cs typeface="Arial"/>
                <a:sym typeface="Arial"/>
              </a:rPr>
              <a:t>Panelists are recognized as experts in the topic and have credibility with the broader audience whose needs are being assessed.</a:t>
            </a:r>
            <a:endParaRPr sz="2833">
              <a:latin typeface="Arial"/>
              <a:ea typeface="Arial"/>
              <a:cs typeface="Arial"/>
              <a:sym typeface="Arial"/>
            </a:endParaRPr>
          </a:p>
          <a:p>
            <a:pPr marL="457200" lvl="0" indent="-408545" algn="l" rtl="0">
              <a:lnSpc>
                <a:spcPct val="150000"/>
              </a:lnSpc>
              <a:spcBef>
                <a:spcPts val="0"/>
              </a:spcBef>
              <a:spcAft>
                <a:spcPts val="0"/>
              </a:spcAft>
              <a:buSzPts val="2834"/>
              <a:buFont typeface="Arial"/>
              <a:buChar char="•"/>
            </a:pPr>
            <a:r>
              <a:rPr lang="en-US" sz="2833">
                <a:latin typeface="Arial"/>
                <a:ea typeface="Arial"/>
                <a:cs typeface="Arial"/>
                <a:sym typeface="Arial"/>
              </a:rPr>
              <a:t>There are at least 13 people to serve on the panel.</a:t>
            </a:r>
            <a:endParaRPr sz="2833">
              <a:latin typeface="Arial"/>
              <a:ea typeface="Arial"/>
              <a:cs typeface="Arial"/>
              <a:sym typeface="Arial"/>
            </a:endParaRPr>
          </a:p>
          <a:p>
            <a:pPr marL="457200" lvl="0" indent="-408545" algn="l" rtl="0">
              <a:lnSpc>
                <a:spcPct val="150000"/>
              </a:lnSpc>
              <a:spcBef>
                <a:spcPts val="0"/>
              </a:spcBef>
              <a:spcAft>
                <a:spcPts val="0"/>
              </a:spcAft>
              <a:buSzPts val="2834"/>
              <a:buFont typeface="Arial"/>
              <a:buChar char="•"/>
            </a:pPr>
            <a:r>
              <a:rPr lang="en-US" sz="2833">
                <a:latin typeface="Arial"/>
                <a:ea typeface="Arial"/>
                <a:cs typeface="Arial"/>
                <a:sym typeface="Arial"/>
              </a:rPr>
              <a:t>There is enough time available for needs assessment. There will be at least 3 rounds of data collection and analysis.</a:t>
            </a:r>
            <a:endParaRPr sz="2833">
              <a:latin typeface="Arial"/>
              <a:ea typeface="Arial"/>
              <a:cs typeface="Arial"/>
              <a:sym typeface="Arial"/>
            </a:endParaRPr>
          </a:p>
          <a:p>
            <a:pPr marL="457200" lvl="0" indent="-408545" algn="l" rtl="0">
              <a:lnSpc>
                <a:spcPct val="150000"/>
              </a:lnSpc>
              <a:spcBef>
                <a:spcPts val="0"/>
              </a:spcBef>
              <a:spcAft>
                <a:spcPts val="0"/>
              </a:spcAft>
              <a:buSzPts val="2834"/>
              <a:buFont typeface="Arial"/>
              <a:buChar char="•"/>
            </a:pPr>
            <a:r>
              <a:rPr lang="en-US" sz="2833">
                <a:latin typeface="Arial"/>
                <a:ea typeface="Arial"/>
                <a:cs typeface="Arial"/>
                <a:sym typeface="Arial"/>
              </a:rPr>
              <a:t>Provide group interaction without having to meet face-to-face.</a:t>
            </a:r>
            <a:endParaRPr sz="2833">
              <a:latin typeface="Arial"/>
              <a:ea typeface="Arial"/>
              <a:cs typeface="Arial"/>
              <a:sym typeface="Arial"/>
            </a:endParaRPr>
          </a:p>
          <a:p>
            <a:pPr marL="457200" lvl="0" indent="-408545" algn="l" rtl="0">
              <a:lnSpc>
                <a:spcPct val="150000"/>
              </a:lnSpc>
              <a:spcBef>
                <a:spcPts val="0"/>
              </a:spcBef>
              <a:spcAft>
                <a:spcPts val="0"/>
              </a:spcAft>
              <a:buSzPts val="2834"/>
              <a:buFont typeface="Arial"/>
              <a:buChar char="•"/>
            </a:pPr>
            <a:r>
              <a:rPr lang="en-US" sz="2833">
                <a:latin typeface="Arial"/>
                <a:ea typeface="Arial"/>
                <a:cs typeface="Arial"/>
                <a:sym typeface="Arial"/>
              </a:rPr>
              <a:t>Avoid direct confrontation of people with opposing views.</a:t>
            </a:r>
            <a:endParaRPr sz="2833">
              <a:latin typeface="Arial"/>
              <a:ea typeface="Arial"/>
              <a:cs typeface="Arial"/>
              <a:sym typeface="Arial"/>
            </a:endParaRPr>
          </a:p>
          <a:p>
            <a:pPr marL="0" lvl="0" indent="0" algn="l" rtl="0">
              <a:lnSpc>
                <a:spcPct val="115000"/>
              </a:lnSpc>
              <a:spcBef>
                <a:spcPts val="0"/>
              </a:spcBef>
              <a:spcAft>
                <a:spcPts val="0"/>
              </a:spcAft>
              <a:buSzPts val="1800"/>
              <a:buNone/>
            </a:pPr>
            <a:endParaRPr>
              <a:latin typeface="Arial"/>
              <a:ea typeface="Arial"/>
              <a:cs typeface="Arial"/>
              <a:sym typeface="Arial"/>
            </a:endParaRPr>
          </a:p>
          <a:p>
            <a:pPr marL="0" lvl="0" indent="0" algn="r" rtl="0">
              <a:lnSpc>
                <a:spcPct val="115000"/>
              </a:lnSpc>
              <a:spcBef>
                <a:spcPts val="0"/>
              </a:spcBef>
              <a:spcAft>
                <a:spcPts val="0"/>
              </a:spcAft>
              <a:buSzPts val="1800"/>
              <a:buNone/>
            </a:pPr>
            <a:r>
              <a:rPr lang="en-US" sz="1800">
                <a:latin typeface="Arial"/>
                <a:ea typeface="Arial"/>
                <a:cs typeface="Arial"/>
                <a:sym typeface="Arial"/>
              </a:rPr>
              <a:t>(Taylor-Powell, 2002; Warner &amp; Harder, 2020)</a:t>
            </a:r>
            <a:endParaRPr sz="1800">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2">
            <a:extLst>
              <a:ext uri="{C183D7F6-B498-43B3-948B-1728B52AA6E4}">
                <adec:decorative xmlns:adec="http://schemas.microsoft.com/office/drawing/2017/decorative" val="1"/>
              </a:ext>
            </a:extLst>
          </p:cNvPr>
          <p:cNvSpPr txBox="1">
            <a:spLocks noGrp="1"/>
          </p:cNvSpPr>
          <p:nvPr>
            <p:ph type="body" idx="1"/>
          </p:nvPr>
        </p:nvSpPr>
        <p:spPr>
          <a:xfrm>
            <a:off x="522300" y="1287075"/>
            <a:ext cx="11390100" cy="4962600"/>
          </a:xfrm>
          <a:prstGeom prst="rect">
            <a:avLst/>
          </a:prstGeom>
          <a:noFill/>
          <a:ln>
            <a:noFill/>
          </a:ln>
        </p:spPr>
        <p:txBody>
          <a:bodyPr spcFirstLastPara="1" wrap="square" lIns="91425" tIns="45700" rIns="91425" bIns="45700" anchor="t" anchorCtr="0">
            <a:noAutofit/>
          </a:bodyPr>
          <a:lstStyle/>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Establishing program objectives</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Planning for budget modifications</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Identifying professional competencies</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Supporting elements of curriculum development</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Exploring perceptions on policy</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Understanding personal motivations and values</a:t>
            </a:r>
            <a:endParaRPr>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a:latin typeface="Arial"/>
                <a:ea typeface="Arial"/>
                <a:cs typeface="Arial"/>
                <a:sym typeface="Arial"/>
              </a:rPr>
              <a:t>Exploring potential future options</a:t>
            </a:r>
            <a:endParaRPr>
              <a:latin typeface="Arial"/>
              <a:ea typeface="Arial"/>
              <a:cs typeface="Arial"/>
              <a:sym typeface="Arial"/>
            </a:endParaRPr>
          </a:p>
          <a:p>
            <a:pPr marL="0" lvl="0" indent="0" algn="r" rtl="0">
              <a:lnSpc>
                <a:spcPct val="100000"/>
              </a:lnSpc>
              <a:spcBef>
                <a:spcPts val="0"/>
              </a:spcBef>
              <a:spcAft>
                <a:spcPts val="0"/>
              </a:spcAft>
              <a:buClr>
                <a:schemeClr val="dk1"/>
              </a:buClr>
              <a:buSzPts val="1100"/>
              <a:buFont typeface="Arial"/>
              <a:buNone/>
            </a:pPr>
            <a:r>
              <a:rPr lang="en-US" sz="1800">
                <a:latin typeface="Arial"/>
                <a:ea typeface="Arial"/>
                <a:cs typeface="Arial"/>
                <a:sym typeface="Arial"/>
              </a:rPr>
              <a:t>(Taken from Warner, 2014 and 2021)</a:t>
            </a:r>
            <a:endParaRPr sz="1200">
              <a:latin typeface="Arial"/>
              <a:ea typeface="Arial"/>
              <a:cs typeface="Arial"/>
              <a:sym typeface="Arial"/>
            </a:endParaRPr>
          </a:p>
          <a:p>
            <a:pPr marL="0" lvl="0" indent="0" algn="r"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p:txBody>
      </p:sp>
      <p:sp>
        <p:nvSpPr>
          <p:cNvPr id="156" name="Google Shape;156;p12">
            <a:extLst>
              <a:ext uri="{C183D7F6-B498-43B3-948B-1728B52AA6E4}">
                <adec:decorative xmlns:adec="http://schemas.microsoft.com/office/drawing/2017/decorative" val="1"/>
              </a:ext>
            </a:extLst>
          </p:cNvPr>
          <p:cNvSpPr txBox="1">
            <a:spLocks noGrp="1"/>
          </p:cNvSpPr>
          <p:nvPr>
            <p:ph type="title"/>
          </p:nvPr>
        </p:nvSpPr>
        <p:spPr>
          <a:xfrm>
            <a:off x="552000" y="174975"/>
            <a:ext cx="11088000" cy="1112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Purposes for Which Delphi Can Be Used</a:t>
            </a:r>
            <a:endParaRPr sz="3600" b="1">
              <a:solidFill>
                <a:srgbClr val="2F5496"/>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838200" y="197350"/>
            <a:ext cx="10515600" cy="1093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Fields Where Delphi Method Has been Used</a:t>
            </a:r>
            <a:endParaRPr sz="3600" b="1">
              <a:solidFill>
                <a:srgbClr val="2F5496"/>
              </a:solidFill>
              <a:latin typeface="Arial"/>
              <a:ea typeface="Arial"/>
              <a:cs typeface="Arial"/>
              <a:sym typeface="Arial"/>
            </a:endParaRPr>
          </a:p>
        </p:txBody>
      </p:sp>
      <p:sp>
        <p:nvSpPr>
          <p:cNvPr id="163" name="Google Shape;163;p13"/>
          <p:cNvSpPr txBox="1">
            <a:spLocks noGrp="1"/>
          </p:cNvSpPr>
          <p:nvPr>
            <p:ph type="body" idx="1"/>
          </p:nvPr>
        </p:nvSpPr>
        <p:spPr>
          <a:xfrm>
            <a:off x="953945" y="1151954"/>
            <a:ext cx="10967977" cy="5369800"/>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Cooperative Sector</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Rural Development</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Health Sciences</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Agricultural Education and Communications</a:t>
            </a:r>
            <a:endParaRPr dirty="0">
              <a:latin typeface="Arial"/>
              <a:ea typeface="Arial"/>
              <a:cs typeface="Arial"/>
              <a:sym typeface="Arial"/>
            </a:endParaRPr>
          </a:p>
          <a:p>
            <a:pPr marL="457200" lvl="0" indent="-342900" algn="l" rtl="0">
              <a:lnSpc>
                <a:spcPct val="150000"/>
              </a:lnSpc>
              <a:spcBef>
                <a:spcPts val="0"/>
              </a:spcBef>
              <a:spcAft>
                <a:spcPts val="0"/>
              </a:spcAft>
              <a:buSzPts val="1800"/>
              <a:buChar char="•"/>
            </a:pPr>
            <a:r>
              <a:rPr lang="en-US" dirty="0">
                <a:latin typeface="Arial"/>
                <a:ea typeface="Arial"/>
                <a:cs typeface="Arial"/>
                <a:sym typeface="Arial"/>
              </a:rPr>
              <a:t>Private Industries</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Nonprofits</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Policy Space</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Agriculture Systems</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Public Health/Community Health</a:t>
            </a:r>
            <a:endParaRPr dirty="0">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txBox="1">
            <a:spLocks noGrp="1"/>
          </p:cNvSpPr>
          <p:nvPr>
            <p:ph type="title"/>
          </p:nvPr>
        </p:nvSpPr>
        <p:spPr>
          <a:xfrm>
            <a:off x="580050" y="192000"/>
            <a:ext cx="11031900" cy="816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Benefits of Using Delphi Method</a:t>
            </a:r>
            <a:endParaRPr sz="3600" b="1">
              <a:solidFill>
                <a:srgbClr val="2F5496"/>
              </a:solidFill>
              <a:latin typeface="Arial"/>
              <a:ea typeface="Arial"/>
              <a:cs typeface="Arial"/>
              <a:sym typeface="Arial"/>
            </a:endParaRPr>
          </a:p>
        </p:txBody>
      </p:sp>
      <p:sp>
        <p:nvSpPr>
          <p:cNvPr id="169" name="Google Shape;169;p14"/>
          <p:cNvSpPr txBox="1">
            <a:spLocks noGrp="1"/>
          </p:cNvSpPr>
          <p:nvPr>
            <p:ph type="body" idx="1"/>
          </p:nvPr>
        </p:nvSpPr>
        <p:spPr>
          <a:xfrm>
            <a:off x="580049" y="1007999"/>
            <a:ext cx="11401975" cy="5404375"/>
          </a:xfrm>
          <a:prstGeom prst="rect">
            <a:avLst/>
          </a:prstGeom>
          <a:noFill/>
          <a:ln>
            <a:noFill/>
          </a:ln>
        </p:spPr>
        <p:txBody>
          <a:bodyPr spcFirstLastPara="1" wrap="square" lIns="91425" tIns="45700" rIns="91425" bIns="45700" anchor="t" anchorCtr="0">
            <a:noAutofit/>
          </a:bodyPr>
          <a:lstStyle/>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Ability to identify needs without influence from outside groups.</a:t>
            </a:r>
            <a:endParaRPr dirty="0">
              <a:latin typeface="Arial"/>
              <a:ea typeface="Arial"/>
              <a:cs typeface="Arial"/>
              <a:sym typeface="Arial"/>
            </a:endParaRPr>
          </a:p>
          <a:p>
            <a:pPr marL="457200" lvl="0" indent="-342900" algn="l" rtl="0">
              <a:lnSpc>
                <a:spcPct val="150000"/>
              </a:lnSpc>
              <a:spcBef>
                <a:spcPts val="0"/>
              </a:spcBef>
              <a:spcAft>
                <a:spcPts val="0"/>
              </a:spcAft>
              <a:buSzPts val="1800"/>
              <a:buFont typeface="Arial"/>
              <a:buChar char="•"/>
            </a:pPr>
            <a:r>
              <a:rPr lang="en-US" dirty="0">
                <a:latin typeface="Arial"/>
                <a:ea typeface="Arial"/>
                <a:cs typeface="Arial"/>
                <a:sym typeface="Arial"/>
              </a:rPr>
              <a:t>It is participant-driven.</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Avoidance of travel and meeting costs.</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Not limited by geographic area or time zone.</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Technique driven by participants.</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Participant anonymity and privacy.</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Flexible format.</a:t>
            </a:r>
            <a:endParaRPr dirty="0">
              <a:latin typeface="Arial"/>
              <a:ea typeface="Arial"/>
              <a:cs typeface="Arial"/>
              <a:sym typeface="Arial"/>
            </a:endParaRPr>
          </a:p>
          <a:p>
            <a:pPr marL="457200" lvl="0" indent="-406400" algn="l" rtl="0">
              <a:lnSpc>
                <a:spcPct val="150000"/>
              </a:lnSpc>
              <a:spcBef>
                <a:spcPts val="0"/>
              </a:spcBef>
              <a:spcAft>
                <a:spcPts val="0"/>
              </a:spcAft>
              <a:buSzPts val="2800"/>
              <a:buFont typeface="Arial"/>
              <a:buChar char="•"/>
            </a:pPr>
            <a:r>
              <a:rPr lang="en-US" dirty="0">
                <a:latin typeface="Arial"/>
                <a:ea typeface="Arial"/>
                <a:cs typeface="Arial"/>
                <a:sym typeface="Arial"/>
              </a:rPr>
              <a:t>Avoidance of conflict among experts who may disagree. </a:t>
            </a:r>
            <a:endParaRPr dirty="0">
              <a:latin typeface="Arial"/>
              <a:ea typeface="Arial"/>
              <a:cs typeface="Arial"/>
              <a:sym typeface="Arial"/>
            </a:endParaRPr>
          </a:p>
          <a:p>
            <a:pPr marL="0" lvl="0" indent="0" algn="r" rtl="0">
              <a:lnSpc>
                <a:spcPct val="115000"/>
              </a:lnSpc>
              <a:spcBef>
                <a:spcPts val="0"/>
              </a:spcBef>
              <a:spcAft>
                <a:spcPts val="0"/>
              </a:spcAft>
              <a:buSzPts val="1800"/>
              <a:buNone/>
            </a:pPr>
            <a:endParaRPr sz="1800" dirty="0">
              <a:latin typeface="Arial"/>
              <a:ea typeface="Arial"/>
              <a:cs typeface="Arial"/>
              <a:sym typeface="Arial"/>
            </a:endParaRPr>
          </a:p>
          <a:p>
            <a:pPr marL="0" lvl="0" indent="0" algn="r" rtl="0">
              <a:lnSpc>
                <a:spcPct val="115000"/>
              </a:lnSpc>
              <a:spcBef>
                <a:spcPts val="0"/>
              </a:spcBef>
              <a:spcAft>
                <a:spcPts val="0"/>
              </a:spcAft>
              <a:buSzPts val="1800"/>
              <a:buNone/>
            </a:pPr>
            <a:r>
              <a:rPr lang="en-US" sz="1800" dirty="0">
                <a:latin typeface="Arial"/>
                <a:ea typeface="Arial"/>
                <a:cs typeface="Arial"/>
                <a:sym typeface="Arial"/>
              </a:rPr>
              <a:t>(Taken from Warner &amp; Harder, 2020)</a:t>
            </a:r>
            <a:endParaRPr sz="1800" dirty="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a:spLocks noGrp="1"/>
          </p:cNvSpPr>
          <p:nvPr>
            <p:ph type="title"/>
          </p:nvPr>
        </p:nvSpPr>
        <p:spPr>
          <a:xfrm>
            <a:off x="580050" y="328000"/>
            <a:ext cx="11031900" cy="816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Limitations Associated with Delphi Method</a:t>
            </a:r>
            <a:endParaRPr sz="3600" b="1">
              <a:solidFill>
                <a:srgbClr val="2F5496"/>
              </a:solidFill>
              <a:latin typeface="Arial"/>
              <a:ea typeface="Arial"/>
              <a:cs typeface="Arial"/>
              <a:sym typeface="Arial"/>
            </a:endParaRPr>
          </a:p>
        </p:txBody>
      </p:sp>
      <p:sp>
        <p:nvSpPr>
          <p:cNvPr id="175" name="Google Shape;175;p15"/>
          <p:cNvSpPr txBox="1">
            <a:spLocks noGrp="1"/>
          </p:cNvSpPr>
          <p:nvPr>
            <p:ph type="body" idx="1"/>
          </p:nvPr>
        </p:nvSpPr>
        <p:spPr>
          <a:xfrm>
            <a:off x="580050" y="1480325"/>
            <a:ext cx="11181900" cy="48189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Participants need stronger reading and analytical skills, which may exclude some experts.</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Need higher level of motivation to complete several rounds.</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Is time-intensive.</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May need other priority setting filters if consensus is not achieved.</a:t>
            </a:r>
            <a:endParaRPr>
              <a:latin typeface="Arial"/>
              <a:ea typeface="Arial"/>
              <a:cs typeface="Arial"/>
              <a:sym typeface="Arial"/>
            </a:endParaRPr>
          </a:p>
          <a:p>
            <a:pPr marL="0" lvl="0" indent="0" algn="r" rtl="0">
              <a:lnSpc>
                <a:spcPct val="115000"/>
              </a:lnSpc>
              <a:spcBef>
                <a:spcPts val="0"/>
              </a:spcBef>
              <a:spcAft>
                <a:spcPts val="0"/>
              </a:spcAft>
              <a:buSzPts val="1800"/>
              <a:buNone/>
            </a:pPr>
            <a:endParaRPr sz="1800">
              <a:latin typeface="Arial"/>
              <a:ea typeface="Arial"/>
              <a:cs typeface="Arial"/>
              <a:sym typeface="Arial"/>
            </a:endParaRPr>
          </a:p>
          <a:p>
            <a:pPr marL="0" lvl="0" indent="0" algn="r" rtl="0">
              <a:lnSpc>
                <a:spcPct val="115000"/>
              </a:lnSpc>
              <a:spcBef>
                <a:spcPts val="0"/>
              </a:spcBef>
              <a:spcAft>
                <a:spcPts val="0"/>
              </a:spcAft>
              <a:buSzPts val="1800"/>
              <a:buNone/>
            </a:pPr>
            <a:r>
              <a:rPr lang="en-US" sz="1800">
                <a:latin typeface="Arial"/>
                <a:ea typeface="Arial"/>
                <a:cs typeface="Arial"/>
                <a:sym typeface="Arial"/>
              </a:rPr>
              <a:t>(Warner &amp; Harder, 2020)</a:t>
            </a:r>
            <a:endParaRPr sz="180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4" name="Google Shape;184;p1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840613" y="4100125"/>
            <a:ext cx="2757875" cy="2757875"/>
          </a:xfrm>
          <a:prstGeom prst="rect">
            <a:avLst/>
          </a:prstGeom>
          <a:noFill/>
          <a:ln>
            <a:noFill/>
          </a:ln>
        </p:spPr>
      </p:pic>
      <p:sp>
        <p:nvSpPr>
          <p:cNvPr id="180" name="Google Shape;180;p16">
            <a:extLst>
              <a:ext uri="{C183D7F6-B498-43B3-948B-1728B52AA6E4}">
                <adec:decorative xmlns:adec="http://schemas.microsoft.com/office/drawing/2017/decorative" val="1"/>
              </a:ext>
            </a:extLst>
          </p:cNvPr>
          <p:cNvSpPr txBox="1">
            <a:spLocks noGrp="1"/>
          </p:cNvSpPr>
          <p:nvPr>
            <p:ph type="body" idx="1"/>
          </p:nvPr>
        </p:nvSpPr>
        <p:spPr>
          <a:xfrm>
            <a:off x="591931" y="527700"/>
            <a:ext cx="10296600" cy="823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sz="3600" dirty="0">
                <a:solidFill>
                  <a:srgbClr val="2F5496"/>
                </a:solidFill>
                <a:latin typeface="Arial"/>
                <a:ea typeface="Arial"/>
                <a:cs typeface="Arial"/>
                <a:sym typeface="Arial"/>
              </a:rPr>
              <a:t>Delphi Guest Speakers</a:t>
            </a:r>
            <a:endParaRPr sz="3600" b="1" dirty="0">
              <a:solidFill>
                <a:srgbClr val="980000"/>
              </a:solidFill>
              <a:latin typeface="Arial"/>
              <a:ea typeface="Arial"/>
              <a:cs typeface="Arial"/>
              <a:sym typeface="Arial"/>
            </a:endParaRPr>
          </a:p>
          <a:p>
            <a:pPr marL="0" lvl="0" indent="0" algn="ctr" rtl="0">
              <a:lnSpc>
                <a:spcPct val="90000"/>
              </a:lnSpc>
              <a:spcBef>
                <a:spcPts val="0"/>
              </a:spcBef>
              <a:spcAft>
                <a:spcPts val="0"/>
              </a:spcAft>
              <a:buClr>
                <a:schemeClr val="dk1"/>
              </a:buClr>
              <a:buSzPts val="1100"/>
              <a:buFont typeface="Arial"/>
              <a:buNone/>
            </a:pPr>
            <a:endParaRPr sz="3600" b="1" dirty="0">
              <a:solidFill>
                <a:srgbClr val="980000"/>
              </a:solidFill>
              <a:latin typeface="Arial"/>
              <a:ea typeface="Arial"/>
              <a:cs typeface="Arial"/>
              <a:sym typeface="Arial"/>
            </a:endParaRPr>
          </a:p>
        </p:txBody>
      </p:sp>
      <p:sp>
        <p:nvSpPr>
          <p:cNvPr id="181" name="Google Shape;181;p16">
            <a:extLst>
              <a:ext uri="{C183D7F6-B498-43B3-948B-1728B52AA6E4}">
                <adec:decorative xmlns:adec="http://schemas.microsoft.com/office/drawing/2017/decorative" val="1"/>
              </a:ext>
            </a:extLst>
          </p:cNvPr>
          <p:cNvSpPr txBox="1">
            <a:spLocks noGrp="1"/>
          </p:cNvSpPr>
          <p:nvPr>
            <p:ph type="body" idx="2"/>
          </p:nvPr>
        </p:nvSpPr>
        <p:spPr>
          <a:xfrm>
            <a:off x="640588" y="1498408"/>
            <a:ext cx="5183100" cy="2361211"/>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SzPts val="1800"/>
              <a:buNone/>
            </a:pPr>
            <a:r>
              <a:rPr lang="en-US" sz="3600" b="1" dirty="0">
                <a:solidFill>
                  <a:srgbClr val="980000"/>
                </a:solidFill>
                <a:latin typeface="Arial"/>
                <a:ea typeface="Arial"/>
                <a:cs typeface="Arial"/>
                <a:sym typeface="Arial"/>
              </a:rPr>
              <a:t>John Diaz</a:t>
            </a:r>
          </a:p>
          <a:p>
            <a:pPr marL="0" lvl="0" indent="0" algn="ctr" rtl="0">
              <a:lnSpc>
                <a:spcPct val="100000"/>
              </a:lnSpc>
              <a:spcBef>
                <a:spcPts val="1000"/>
              </a:spcBef>
              <a:spcAft>
                <a:spcPts val="0"/>
              </a:spcAft>
              <a:buSzPts val="1800"/>
              <a:buNone/>
            </a:pPr>
            <a:r>
              <a:rPr lang="en-US" sz="3600" b="1" dirty="0">
                <a:solidFill>
                  <a:srgbClr val="980000"/>
                </a:solidFill>
                <a:latin typeface="Arial"/>
                <a:ea typeface="Arial"/>
                <a:cs typeface="Arial"/>
                <a:sym typeface="Arial"/>
              </a:rPr>
              <a:t>Anil Kumar Chaudhary</a:t>
            </a:r>
            <a:endParaRPr sz="3600" b="1" dirty="0">
              <a:solidFill>
                <a:srgbClr val="980000"/>
              </a:solidFill>
              <a:latin typeface="Arial"/>
              <a:ea typeface="Arial"/>
              <a:cs typeface="Arial"/>
              <a:sym typeface="Arial"/>
            </a:endParaRPr>
          </a:p>
        </p:txBody>
      </p:sp>
      <p:sp>
        <p:nvSpPr>
          <p:cNvPr id="182" name="Google Shape;182;p16">
            <a:extLst>
              <a:ext uri="{C183D7F6-B498-43B3-948B-1728B52AA6E4}">
                <adec:decorative xmlns:adec="http://schemas.microsoft.com/office/drawing/2017/decorative" val="1"/>
              </a:ext>
            </a:extLst>
          </p:cNvPr>
          <p:cNvSpPr txBox="1">
            <a:spLocks noGrp="1"/>
          </p:cNvSpPr>
          <p:nvPr>
            <p:ph type="body" idx="3"/>
          </p:nvPr>
        </p:nvSpPr>
        <p:spPr>
          <a:xfrm>
            <a:off x="6392500" y="189254"/>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1000"/>
              </a:spcBef>
              <a:spcAft>
                <a:spcPts val="0"/>
              </a:spcAft>
              <a:buSzPts val="2400"/>
              <a:buNone/>
            </a:pPr>
            <a:r>
              <a:rPr lang="en-US" dirty="0">
                <a:latin typeface="+mn-lt"/>
              </a:rPr>
              <a:t>Guiding Questions </a:t>
            </a:r>
            <a:endParaRPr dirty="0">
              <a:latin typeface="+mn-lt"/>
            </a:endParaRPr>
          </a:p>
        </p:txBody>
      </p:sp>
      <p:sp>
        <p:nvSpPr>
          <p:cNvPr id="183" name="Google Shape;183;p16">
            <a:extLst>
              <a:ext uri="{C183D7F6-B498-43B3-948B-1728B52AA6E4}">
                <adec:decorative xmlns:adec="http://schemas.microsoft.com/office/drawing/2017/decorative" val="1"/>
              </a:ext>
            </a:extLst>
          </p:cNvPr>
          <p:cNvSpPr txBox="1">
            <a:spLocks noGrp="1"/>
          </p:cNvSpPr>
          <p:nvPr>
            <p:ph type="title" idx="4294967295"/>
          </p:nvPr>
        </p:nvSpPr>
        <p:spPr>
          <a:xfrm>
            <a:off x="6299939" y="1223311"/>
            <a:ext cx="5533320" cy="497879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104140" marR="0" lvl="0" algn="l" defTabSz="914400" rtl="0" eaLnBrk="1" fontAlgn="auto" latinLnBrk="0" hangingPunct="1">
              <a:lnSpc>
                <a:spcPct val="115000"/>
              </a:lnSpc>
              <a:spcBef>
                <a:spcPts val="0"/>
              </a:spcBef>
              <a:spcAft>
                <a:spcPts val="0"/>
              </a:spcAft>
              <a:buClr>
                <a:schemeClr val="dk1"/>
              </a:buClr>
              <a:buSzPct val="100000"/>
              <a:tabLst/>
              <a:defRPr/>
            </a:pP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1. Share an </a:t>
            </a:r>
            <a:r>
              <a:rPr kumimoji="0" lang="en-US" sz="2000" b="1" i="1" u="none" strike="noStrike" kern="0" cap="none" spc="0" normalizeH="0" baseline="0" noProof="0" dirty="0">
                <a:ln>
                  <a:noFill/>
                </a:ln>
                <a:solidFill>
                  <a:schemeClr val="dk1"/>
                </a:solidFill>
                <a:effectLst/>
                <a:uLnTx/>
                <a:uFillTx/>
                <a:latin typeface="Arial"/>
                <a:ea typeface="Arial"/>
                <a:cs typeface="Arial"/>
                <a:sym typeface="Arial"/>
              </a:rPr>
              <a:t>example</a:t>
            </a: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 of how you used Delphi for needs assessment.</a:t>
            </a:r>
            <a:b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br>
            <a:endParaRPr kumimoji="0" lang="en-US" sz="2000" b="0" i="1" u="none" strike="noStrike" kern="0" cap="none" spc="0" normalizeH="0" baseline="0" noProof="0" dirty="0">
              <a:ln>
                <a:noFill/>
              </a:ln>
              <a:solidFill>
                <a:schemeClr val="dk1"/>
              </a:solidFill>
              <a:effectLst/>
              <a:uLnTx/>
              <a:uFillTx/>
              <a:latin typeface="Arial"/>
              <a:ea typeface="Arial"/>
              <a:cs typeface="Arial"/>
              <a:sym typeface="Arial"/>
            </a:endParaRPr>
          </a:p>
          <a:p>
            <a:pPr marL="104140" marR="0" lvl="0" algn="l" defTabSz="914400" rtl="0" eaLnBrk="1" fontAlgn="auto" latinLnBrk="0" hangingPunct="1">
              <a:lnSpc>
                <a:spcPct val="115000"/>
              </a:lnSpc>
              <a:spcBef>
                <a:spcPts val="0"/>
              </a:spcBef>
              <a:spcAft>
                <a:spcPts val="0"/>
              </a:spcAft>
              <a:buClr>
                <a:schemeClr val="dk1"/>
              </a:buClr>
              <a:buSzPct val="100000"/>
              <a:tabLst/>
              <a:defRPr/>
            </a:pP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2. What have you found to be the </a:t>
            </a:r>
            <a:r>
              <a:rPr kumimoji="0" lang="en-US" sz="2000" b="1" i="1" u="none" strike="noStrike" kern="0" cap="none" spc="0" normalizeH="0" baseline="0" noProof="0" dirty="0">
                <a:ln>
                  <a:noFill/>
                </a:ln>
                <a:solidFill>
                  <a:schemeClr val="dk1"/>
                </a:solidFill>
                <a:effectLst/>
                <a:uLnTx/>
                <a:uFillTx/>
                <a:latin typeface="Arial"/>
                <a:ea typeface="Arial"/>
                <a:cs typeface="Arial"/>
                <a:sym typeface="Arial"/>
              </a:rPr>
              <a:t>main advantages </a:t>
            </a: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of using Delphi for needs assessment compared to other methods?</a:t>
            </a:r>
            <a:b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br>
            <a:endParaRPr kumimoji="0" lang="en-US" sz="2000" b="0" i="1" u="none" strike="noStrike" kern="0" cap="none" spc="0" normalizeH="0" baseline="0" noProof="0" dirty="0">
              <a:ln>
                <a:noFill/>
              </a:ln>
              <a:solidFill>
                <a:schemeClr val="dk1"/>
              </a:solidFill>
              <a:effectLst/>
              <a:uLnTx/>
              <a:uFillTx/>
              <a:latin typeface="Arial"/>
              <a:ea typeface="Arial"/>
              <a:cs typeface="Arial"/>
              <a:sym typeface="Arial"/>
            </a:endParaRPr>
          </a:p>
          <a:p>
            <a:pPr marL="104140" marR="0" lvl="0" algn="l" defTabSz="914400" rtl="0" eaLnBrk="1" fontAlgn="auto" latinLnBrk="0" hangingPunct="1">
              <a:lnSpc>
                <a:spcPct val="115000"/>
              </a:lnSpc>
              <a:spcBef>
                <a:spcPts val="0"/>
              </a:spcBef>
              <a:spcAft>
                <a:spcPts val="0"/>
              </a:spcAft>
              <a:buClr>
                <a:schemeClr val="dk1"/>
              </a:buClr>
              <a:buSzPct val="100000"/>
              <a:tabLst/>
              <a:defRPr/>
            </a:pP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3. Did you face </a:t>
            </a:r>
            <a:r>
              <a:rPr kumimoji="0" lang="en-US" sz="2000" b="1" i="1" u="none" strike="noStrike" kern="0" cap="none" spc="0" normalizeH="0" baseline="0" noProof="0" dirty="0">
                <a:ln>
                  <a:noFill/>
                </a:ln>
                <a:solidFill>
                  <a:schemeClr val="dk1"/>
                </a:solidFill>
                <a:effectLst/>
                <a:uLnTx/>
                <a:uFillTx/>
                <a:latin typeface="Arial"/>
                <a:ea typeface="Arial"/>
                <a:cs typeface="Arial"/>
                <a:sym typeface="Arial"/>
              </a:rPr>
              <a:t>any challenges </a:t>
            </a: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while using Delphi, and if so, what best practices would you advise to overcome them?</a:t>
            </a:r>
            <a:b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br>
            <a:endParaRPr kumimoji="0" lang="en-US" sz="2000" b="0" i="1" u="none" strike="noStrike" kern="0" cap="none" spc="0" normalizeH="0" baseline="0" noProof="0" dirty="0">
              <a:ln>
                <a:noFill/>
              </a:ln>
              <a:solidFill>
                <a:schemeClr val="dk1"/>
              </a:solidFill>
              <a:effectLst/>
              <a:uLnTx/>
              <a:uFillTx/>
              <a:latin typeface="Arial"/>
              <a:ea typeface="Arial"/>
              <a:cs typeface="Arial"/>
              <a:sym typeface="Arial"/>
            </a:endParaRPr>
          </a:p>
          <a:p>
            <a:pPr marL="104140" marR="0" lvl="0" algn="l" defTabSz="914400" rtl="0" eaLnBrk="1" fontAlgn="auto" latinLnBrk="0" hangingPunct="1">
              <a:lnSpc>
                <a:spcPct val="115000"/>
              </a:lnSpc>
              <a:spcBef>
                <a:spcPts val="0"/>
              </a:spcBef>
              <a:spcAft>
                <a:spcPts val="0"/>
              </a:spcAft>
              <a:buClr>
                <a:schemeClr val="dk1"/>
              </a:buClr>
              <a:buSzPct val="100000"/>
              <a:tabLst/>
              <a:defRPr/>
            </a:pP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4. Any </a:t>
            </a:r>
            <a:r>
              <a:rPr kumimoji="0" lang="en-US" sz="2000" b="1" i="1" u="none" strike="noStrike" kern="0" cap="none" spc="0" normalizeH="0" baseline="0" noProof="0" dirty="0">
                <a:ln>
                  <a:noFill/>
                </a:ln>
                <a:solidFill>
                  <a:schemeClr val="dk1"/>
                </a:solidFill>
                <a:effectLst/>
                <a:uLnTx/>
                <a:uFillTx/>
                <a:latin typeface="Arial"/>
                <a:ea typeface="Arial"/>
                <a:cs typeface="Arial"/>
                <a:sym typeface="Arial"/>
              </a:rPr>
              <a:t>other important points </a:t>
            </a:r>
            <a:r>
              <a:rPr kumimoji="0" lang="en-US" sz="2000" b="0" i="1" u="none" strike="noStrike" kern="0" cap="none" spc="0" normalizeH="0" baseline="0" noProof="0" dirty="0">
                <a:ln>
                  <a:noFill/>
                </a:ln>
                <a:solidFill>
                  <a:schemeClr val="dk1"/>
                </a:solidFill>
                <a:effectLst/>
                <a:uLnTx/>
                <a:uFillTx/>
                <a:latin typeface="Arial"/>
                <a:ea typeface="Arial"/>
                <a:cs typeface="Arial"/>
                <a:sym typeface="Arial"/>
              </a:rPr>
              <a:t>to keep in mind for using Delphi Method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37835942f76_0_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600" b="1">
                <a:solidFill>
                  <a:srgbClr val="2F5496"/>
                </a:solidFill>
                <a:latin typeface="Arial"/>
                <a:ea typeface="Arial"/>
                <a:cs typeface="Arial"/>
                <a:sym typeface="Arial"/>
              </a:rPr>
              <a:t>Large Group Reflection</a:t>
            </a:r>
            <a:r>
              <a:rPr lang="en-US"/>
              <a:t> </a:t>
            </a:r>
            <a:endParaRPr/>
          </a:p>
        </p:txBody>
      </p:sp>
      <p:sp>
        <p:nvSpPr>
          <p:cNvPr id="190" name="Google Shape;190;g37835942f76_0_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fontScale="92500"/>
          </a:bodyPr>
          <a:lstStyle/>
          <a:p>
            <a:pPr marL="457200" lvl="0" indent="-457200" algn="l" rtl="0">
              <a:lnSpc>
                <a:spcPct val="100000"/>
              </a:lnSpc>
              <a:spcBef>
                <a:spcPts val="0"/>
              </a:spcBef>
              <a:spcAft>
                <a:spcPts val="0"/>
              </a:spcAft>
              <a:buSzPts val="3600"/>
              <a:buChar char="-"/>
            </a:pPr>
            <a:r>
              <a:rPr lang="en-US" sz="3600">
                <a:latin typeface="Arial"/>
                <a:ea typeface="Arial"/>
                <a:cs typeface="Arial"/>
                <a:sym typeface="Arial"/>
              </a:rPr>
              <a:t>What do you think about this method for needs assessment?</a:t>
            </a:r>
            <a:endParaRPr sz="3600">
              <a:latin typeface="Arial"/>
              <a:ea typeface="Arial"/>
              <a:cs typeface="Arial"/>
              <a:sym typeface="Arial"/>
            </a:endParaRPr>
          </a:p>
          <a:p>
            <a:pPr marL="457200" lvl="0" indent="0" algn="l" rtl="0">
              <a:lnSpc>
                <a:spcPct val="100000"/>
              </a:lnSpc>
              <a:spcBef>
                <a:spcPts val="0"/>
              </a:spcBef>
              <a:spcAft>
                <a:spcPts val="0"/>
              </a:spcAft>
              <a:buSzPts val="1800"/>
              <a:buNone/>
            </a:pPr>
            <a:endParaRPr sz="3600">
              <a:latin typeface="Arial"/>
              <a:ea typeface="Arial"/>
              <a:cs typeface="Arial"/>
              <a:sym typeface="Arial"/>
            </a:endParaRPr>
          </a:p>
          <a:p>
            <a:pPr marL="457200" lvl="0" indent="-457200" algn="l" rtl="0">
              <a:lnSpc>
                <a:spcPct val="100000"/>
              </a:lnSpc>
              <a:spcBef>
                <a:spcPts val="0"/>
              </a:spcBef>
              <a:spcAft>
                <a:spcPts val="0"/>
              </a:spcAft>
              <a:buSzPts val="3600"/>
              <a:buChar char="-"/>
            </a:pPr>
            <a:r>
              <a:rPr lang="en-US" sz="3600">
                <a:latin typeface="Arial"/>
                <a:ea typeface="Arial"/>
                <a:cs typeface="Arial"/>
                <a:sym typeface="Arial"/>
              </a:rPr>
              <a:t>Has anyone already used this method in their work or how might you use this method in your work?</a:t>
            </a:r>
            <a:endParaRPr sz="3600">
              <a:latin typeface="Arial"/>
              <a:ea typeface="Arial"/>
              <a:cs typeface="Arial"/>
              <a:sym typeface="Arial"/>
            </a:endParaRPr>
          </a:p>
          <a:p>
            <a:pPr marL="457200" lvl="0" indent="0" algn="l" rtl="0">
              <a:lnSpc>
                <a:spcPct val="100000"/>
              </a:lnSpc>
              <a:spcBef>
                <a:spcPts val="0"/>
              </a:spcBef>
              <a:spcAft>
                <a:spcPts val="0"/>
              </a:spcAft>
              <a:buSzPts val="1800"/>
              <a:buNone/>
            </a:pPr>
            <a:endParaRPr sz="3600">
              <a:latin typeface="Arial"/>
              <a:ea typeface="Arial"/>
              <a:cs typeface="Arial"/>
              <a:sym typeface="Arial"/>
            </a:endParaRPr>
          </a:p>
          <a:p>
            <a:pPr marL="457200" lvl="0" indent="-457200" algn="l" rtl="0">
              <a:lnSpc>
                <a:spcPct val="100000"/>
              </a:lnSpc>
              <a:spcBef>
                <a:spcPts val="0"/>
              </a:spcBef>
              <a:spcAft>
                <a:spcPts val="0"/>
              </a:spcAft>
              <a:buSzPts val="3600"/>
              <a:buChar char="-"/>
            </a:pPr>
            <a:r>
              <a:rPr lang="en-US" sz="3600">
                <a:latin typeface="Arial"/>
                <a:ea typeface="Arial"/>
                <a:cs typeface="Arial"/>
                <a:sym typeface="Arial"/>
              </a:rPr>
              <a:t>General questions for the presenters and guest </a:t>
            </a:r>
            <a:r>
              <a:rPr lang="en-US" sz="3600" dirty="0">
                <a:latin typeface="Arial"/>
                <a:ea typeface="Arial"/>
                <a:cs typeface="Arial"/>
                <a:sym typeface="Arial"/>
              </a:rPr>
              <a:t>speakers</a:t>
            </a:r>
            <a:endParaRPr sz="3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txBox="1">
            <a:spLocks noGrp="1"/>
          </p:cNvSpPr>
          <p:nvPr>
            <p:ph type="title"/>
          </p:nvPr>
        </p:nvSpPr>
        <p:spPr>
          <a:xfrm>
            <a:off x="820825" y="117225"/>
            <a:ext cx="10475400" cy="602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References</a:t>
            </a:r>
            <a:endParaRPr sz="3600" b="1">
              <a:solidFill>
                <a:srgbClr val="2F5496"/>
              </a:solidFill>
              <a:latin typeface="Arial"/>
              <a:ea typeface="Arial"/>
              <a:cs typeface="Arial"/>
              <a:sym typeface="Arial"/>
            </a:endParaRPr>
          </a:p>
        </p:txBody>
      </p:sp>
      <p:sp>
        <p:nvSpPr>
          <p:cNvPr id="196" name="Google Shape;196;p18"/>
          <p:cNvSpPr txBox="1">
            <a:spLocks noGrp="1"/>
          </p:cNvSpPr>
          <p:nvPr>
            <p:ph type="body" idx="1"/>
          </p:nvPr>
        </p:nvSpPr>
        <p:spPr>
          <a:xfrm>
            <a:off x="173925" y="797550"/>
            <a:ext cx="11913600" cy="57828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sz="2000">
                <a:latin typeface="Arial"/>
                <a:ea typeface="Arial"/>
                <a:cs typeface="Arial"/>
                <a:sym typeface="Arial"/>
              </a:rPr>
              <a:t>Caravella, J. (2006). A needs assessment method for extension educators. Journal of Extension, 44(1), 1TOT2.</a:t>
            </a:r>
            <a:endParaRPr sz="2000">
              <a:latin typeface="Arial"/>
              <a:ea typeface="Arial"/>
              <a:cs typeface="Arial"/>
              <a:sym typeface="Arial"/>
            </a:endParaRPr>
          </a:p>
          <a:p>
            <a:pPr marL="457200" lvl="0" indent="-355600" algn="l" rtl="0">
              <a:lnSpc>
                <a:spcPct val="100000"/>
              </a:lnSpc>
              <a:spcBef>
                <a:spcPts val="1000"/>
              </a:spcBef>
              <a:spcAft>
                <a:spcPts val="0"/>
              </a:spcAft>
              <a:buSzPts val="2000"/>
              <a:buFont typeface="Arial"/>
              <a:buChar char="-"/>
            </a:pPr>
            <a:r>
              <a:rPr lang="en-US" sz="2000">
                <a:latin typeface="Arial"/>
                <a:ea typeface="Arial"/>
                <a:cs typeface="Arial"/>
                <a:sym typeface="Arial"/>
              </a:rPr>
              <a:t>Diaz, J. (2021). The Delphi Technique: A tool for achieving consensus on needs. Guest lecture delivered to UC Davis IAD.</a:t>
            </a:r>
            <a:endParaRPr sz="2000">
              <a:latin typeface="Arial"/>
              <a:ea typeface="Arial"/>
              <a:cs typeface="Arial"/>
              <a:sym typeface="Arial"/>
            </a:endParaRPr>
          </a:p>
          <a:p>
            <a:pPr marL="457200" lvl="0" indent="-355600" algn="l" rtl="0">
              <a:lnSpc>
                <a:spcPct val="100000"/>
              </a:lnSpc>
              <a:spcBef>
                <a:spcPts val="1000"/>
              </a:spcBef>
              <a:spcAft>
                <a:spcPts val="0"/>
              </a:spcAft>
              <a:buSzPts val="2000"/>
              <a:buChar char="-"/>
            </a:pPr>
            <a:r>
              <a:rPr lang="en-US" sz="2000">
                <a:latin typeface="Arial"/>
                <a:ea typeface="Arial"/>
                <a:cs typeface="Arial"/>
                <a:sym typeface="Arial"/>
              </a:rPr>
              <a:t>Donaldson, J. L., &amp; Franck, K, L. (2016). Needs assessment guidebook for extension professionals. P. 35-36. </a:t>
            </a:r>
            <a:r>
              <a:rPr lang="en-US" sz="2000" u="sng">
                <a:solidFill>
                  <a:schemeClr val="hlink"/>
                </a:solidFill>
                <a:latin typeface="Arial"/>
                <a:ea typeface="Arial"/>
                <a:cs typeface="Arial"/>
                <a:sym typeface="Arial"/>
                <a:hlinkClick r:id="rId3"/>
              </a:rPr>
              <a:t>https://eesd.tennessee.edu/wp-content/uploads/sites/242/2021/10/PB1839-1.pdf</a:t>
            </a:r>
            <a:endParaRPr sz="2000">
              <a:latin typeface="Arial"/>
              <a:ea typeface="Arial"/>
              <a:cs typeface="Arial"/>
              <a:sym typeface="Arial"/>
            </a:endParaRPr>
          </a:p>
          <a:p>
            <a:pPr marL="457200" lvl="0" indent="-355600" algn="l" rtl="0">
              <a:lnSpc>
                <a:spcPct val="100000"/>
              </a:lnSpc>
              <a:spcBef>
                <a:spcPts val="1000"/>
              </a:spcBef>
              <a:spcAft>
                <a:spcPts val="0"/>
              </a:spcAft>
              <a:buSzPts val="2000"/>
              <a:buChar char="-"/>
            </a:pPr>
            <a:r>
              <a:rPr lang="en-US" sz="2000">
                <a:latin typeface="Arial"/>
                <a:ea typeface="Arial"/>
                <a:cs typeface="Arial"/>
                <a:sym typeface="Arial"/>
              </a:rPr>
              <a:t>Etling, A., &amp; Thomas, M. (1995). Needs assessment for extension agents and other nonformal educators. Pennsylvania State Univ., University Park. Cooperative Extension Service. ED 388 774.</a:t>
            </a:r>
            <a:endParaRPr sz="2000">
              <a:latin typeface="Arial"/>
              <a:ea typeface="Arial"/>
              <a:cs typeface="Arial"/>
              <a:sym typeface="Arial"/>
            </a:endParaRPr>
          </a:p>
          <a:p>
            <a:pPr marL="457200" lvl="0" indent="-355600" algn="l" rtl="0">
              <a:lnSpc>
                <a:spcPct val="100000"/>
              </a:lnSpc>
              <a:spcBef>
                <a:spcPts val="1000"/>
              </a:spcBef>
              <a:spcAft>
                <a:spcPts val="0"/>
              </a:spcAft>
              <a:buSzPts val="2000"/>
              <a:buChar char="-"/>
            </a:pPr>
            <a:r>
              <a:rPr lang="en-US" sz="2000">
                <a:latin typeface="Arial"/>
                <a:ea typeface="Arial"/>
                <a:cs typeface="Arial"/>
                <a:sym typeface="Arial"/>
              </a:rPr>
              <a:t>Patton, M. Q. (1982). Practical evaluation. Newbury Park, CA: Sage Publications.</a:t>
            </a:r>
            <a:endParaRPr sz="2000">
              <a:latin typeface="Arial"/>
              <a:ea typeface="Arial"/>
              <a:cs typeface="Arial"/>
              <a:sym typeface="Arial"/>
            </a:endParaRPr>
          </a:p>
          <a:p>
            <a:pPr marL="457200" lvl="0" indent="-355600" algn="l" rtl="0">
              <a:lnSpc>
                <a:spcPct val="100000"/>
              </a:lnSpc>
              <a:spcBef>
                <a:spcPts val="1000"/>
              </a:spcBef>
              <a:spcAft>
                <a:spcPts val="0"/>
              </a:spcAft>
              <a:buSzPts val="2000"/>
              <a:buChar char="-"/>
            </a:pPr>
            <a:r>
              <a:rPr lang="en-US" sz="2000">
                <a:latin typeface="Arial"/>
                <a:ea typeface="Arial"/>
                <a:cs typeface="Arial"/>
                <a:sym typeface="Arial"/>
              </a:rPr>
              <a:t>Program Development and Evaluation, Collecting Group Data: Delphi Technique, Quick Tips #4, University of Wisconsin-Extension, Madison, WI. 2002. </a:t>
            </a:r>
            <a:r>
              <a:rPr lang="en-US" sz="2000" u="sng">
                <a:solidFill>
                  <a:schemeClr val="hlink"/>
                </a:solidFill>
                <a:latin typeface="Arial"/>
                <a:ea typeface="Arial"/>
                <a:cs typeface="Arial"/>
                <a:sym typeface="Arial"/>
                <a:hlinkClick r:id="rId4"/>
              </a:rPr>
              <a:t>https://fyi.extension.wisc.edu/programdevelopment/files/2017/07/Tipsheet4.pdf</a:t>
            </a:r>
            <a:endParaRPr sz="2000">
              <a:latin typeface="Arial"/>
              <a:ea typeface="Arial"/>
              <a:cs typeface="Arial"/>
              <a:sym typeface="Arial"/>
            </a:endParaRPr>
          </a:p>
          <a:p>
            <a:pPr marL="457200" lvl="0" indent="-355600" algn="l" rtl="0">
              <a:lnSpc>
                <a:spcPct val="100000"/>
              </a:lnSpc>
              <a:spcBef>
                <a:spcPts val="1000"/>
              </a:spcBef>
              <a:spcAft>
                <a:spcPts val="0"/>
              </a:spcAft>
              <a:buSzPts val="2000"/>
              <a:buFont typeface="Arial"/>
              <a:buChar char="-"/>
            </a:pPr>
            <a:r>
              <a:rPr lang="en-US" sz="2000">
                <a:latin typeface="Arial"/>
                <a:ea typeface="Arial"/>
                <a:cs typeface="Arial"/>
                <a:sym typeface="Arial"/>
              </a:rPr>
              <a:t>Warner, L., &amp; Harder, A. Conducting the needs assessment #10: The Delphi Technique. 2021. UF|IFAS Extension. AEC701. </a:t>
            </a:r>
            <a:r>
              <a:rPr lang="en-US" sz="2000" u="sng">
                <a:solidFill>
                  <a:schemeClr val="hlink"/>
                </a:solidFill>
                <a:latin typeface="Arial"/>
                <a:ea typeface="Arial"/>
                <a:cs typeface="Arial"/>
                <a:sym typeface="Arial"/>
                <a:hlinkClick r:id="rId5"/>
              </a:rPr>
              <a:t>https://edis.ifas.ufl.edu/publication/WC364</a:t>
            </a:r>
            <a:r>
              <a:rPr lang="en-US" sz="2000">
                <a:latin typeface="Arial"/>
                <a:ea typeface="Arial"/>
                <a:cs typeface="Arial"/>
                <a:sym typeface="Arial"/>
              </a:rPr>
              <a:t> </a:t>
            </a:r>
            <a:endParaRPr sz="2000">
              <a:latin typeface="Arial"/>
              <a:ea typeface="Arial"/>
              <a:cs typeface="Arial"/>
              <a:sym typeface="Arial"/>
            </a:endParaRPr>
          </a:p>
          <a:p>
            <a:pPr marL="457200" lvl="0" indent="-355600" algn="l" rtl="0">
              <a:lnSpc>
                <a:spcPct val="100000"/>
              </a:lnSpc>
              <a:spcBef>
                <a:spcPts val="1000"/>
              </a:spcBef>
              <a:spcAft>
                <a:spcPts val="1000"/>
              </a:spcAft>
              <a:buSzPts val="2000"/>
              <a:buChar char="-"/>
            </a:pPr>
            <a:r>
              <a:rPr lang="en-US" sz="2000">
                <a:latin typeface="Arial"/>
                <a:ea typeface="Arial"/>
                <a:cs typeface="Arial"/>
                <a:sym typeface="Arial"/>
              </a:rPr>
              <a:t>Warner, L. A. Using the Delphi Technique to achieve consensus: A tool for guiding extension programs. 2020. UF|IFAS Extension. AEC521. </a:t>
            </a:r>
            <a:r>
              <a:rPr lang="en-US" sz="2000" u="sng">
                <a:solidFill>
                  <a:schemeClr val="hlink"/>
                </a:solidFill>
                <a:latin typeface="Arial"/>
                <a:ea typeface="Arial"/>
                <a:cs typeface="Arial"/>
                <a:sym typeface="Arial"/>
                <a:hlinkClick r:id="rId6"/>
              </a:rPr>
              <a:t>https://edis.ifas.ufl.edu/publication/WC183</a:t>
            </a:r>
            <a:endParaRPr sz="20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9"/>
          <p:cNvSpPr txBox="1">
            <a:spLocks noGrp="1"/>
          </p:cNvSpPr>
          <p:nvPr>
            <p:ph type="title"/>
          </p:nvPr>
        </p:nvSpPr>
        <p:spPr>
          <a:xfrm>
            <a:off x="0" y="1284550"/>
            <a:ext cx="12192000" cy="3385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Thank You</a:t>
            </a:r>
            <a:endParaRPr sz="3600" b="1">
              <a:solidFill>
                <a:srgbClr val="2F5496"/>
              </a:solidFill>
              <a:latin typeface="Arial"/>
              <a:ea typeface="Arial"/>
              <a:cs typeface="Arial"/>
              <a:sym typeface="Arial"/>
            </a:endParaRPr>
          </a:p>
          <a:p>
            <a:pPr marL="0" lvl="0" indent="0" algn="ctr" rtl="0">
              <a:lnSpc>
                <a:spcPct val="90000"/>
              </a:lnSpc>
              <a:spcBef>
                <a:spcPts val="0"/>
              </a:spcBef>
              <a:spcAft>
                <a:spcPts val="0"/>
              </a:spcAft>
              <a:buClr>
                <a:schemeClr val="dk1"/>
              </a:buClr>
              <a:buSzPts val="4400"/>
              <a:buFont typeface="Calibri"/>
              <a:buNone/>
            </a:pPr>
            <a:endParaRPr sz="3600" b="1">
              <a:solidFill>
                <a:srgbClr val="2F5496"/>
              </a:solidFill>
              <a:latin typeface="Arial"/>
              <a:ea typeface="Arial"/>
              <a:cs typeface="Arial"/>
              <a:sym typeface="Arial"/>
            </a:endParaRPr>
          </a:p>
          <a:p>
            <a:pPr marL="0" lvl="0" indent="0" algn="ctr" rtl="0">
              <a:lnSpc>
                <a:spcPct val="90000"/>
              </a:lnSpc>
              <a:spcBef>
                <a:spcPts val="0"/>
              </a:spcBef>
              <a:spcAft>
                <a:spcPts val="0"/>
              </a:spcAft>
              <a:buClr>
                <a:schemeClr val="dk1"/>
              </a:buClr>
              <a:buSzPts val="4400"/>
              <a:buFont typeface="Calibri"/>
              <a:buNone/>
            </a:pPr>
            <a:endParaRPr sz="3600" b="1">
              <a:solidFill>
                <a:srgbClr val="2F5496"/>
              </a:solidFill>
              <a:latin typeface="Arial"/>
              <a:ea typeface="Arial"/>
              <a:cs typeface="Arial"/>
              <a:sym typeface="Arial"/>
            </a:endParaRPr>
          </a:p>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Questions</a:t>
            </a:r>
            <a:endParaRPr sz="3600" b="1">
              <a:solidFill>
                <a:srgbClr val="2F5496"/>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791150" y="98550"/>
            <a:ext cx="10419300" cy="8829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2F5496"/>
              </a:buClr>
              <a:buSzPts val="3200"/>
              <a:buFont typeface="Arial"/>
              <a:buNone/>
            </a:pPr>
            <a:r>
              <a:rPr lang="en-US" sz="3600" b="1">
                <a:solidFill>
                  <a:srgbClr val="2F5496"/>
                </a:solidFill>
                <a:latin typeface="Arial"/>
                <a:ea typeface="Arial"/>
                <a:cs typeface="Arial"/>
                <a:sym typeface="Arial"/>
              </a:rPr>
              <a:t>Agenda</a:t>
            </a:r>
            <a:endParaRPr sz="3600" b="1">
              <a:latin typeface="Arial"/>
              <a:ea typeface="Arial"/>
              <a:cs typeface="Arial"/>
              <a:sym typeface="Arial"/>
            </a:endParaRPr>
          </a:p>
        </p:txBody>
      </p:sp>
      <p:sp>
        <p:nvSpPr>
          <p:cNvPr id="93" name="Google Shape;93;p2"/>
          <p:cNvSpPr txBox="1">
            <a:spLocks noGrp="1"/>
          </p:cNvSpPr>
          <p:nvPr>
            <p:ph type="body" idx="1"/>
          </p:nvPr>
        </p:nvSpPr>
        <p:spPr>
          <a:xfrm>
            <a:off x="470425" y="1316000"/>
            <a:ext cx="11158800" cy="5086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dirty="0">
                <a:latin typeface="Arial"/>
                <a:ea typeface="Arial"/>
                <a:cs typeface="Arial"/>
                <a:sym typeface="Arial"/>
              </a:rPr>
              <a:t>Presenter Introductions, Overview, &amp; Anticipated Outcomes</a:t>
            </a:r>
            <a:endParaRPr dirty="0">
              <a:latin typeface="Arial"/>
              <a:ea typeface="Arial"/>
              <a:cs typeface="Arial"/>
              <a:sym typeface="Arial"/>
            </a:endParaRPr>
          </a:p>
          <a:p>
            <a:pPr marL="457200" lvl="0" indent="0" algn="l" rtl="0">
              <a:lnSpc>
                <a:spcPct val="90000"/>
              </a:lnSpc>
              <a:spcBef>
                <a:spcPts val="0"/>
              </a:spcBef>
              <a:spcAft>
                <a:spcPts val="0"/>
              </a:spcAft>
              <a:buSzPts val="1800"/>
              <a:buNone/>
            </a:pPr>
            <a:endParaRPr dirty="0">
              <a:latin typeface="Arial"/>
              <a:ea typeface="Arial"/>
              <a:cs typeface="Arial"/>
              <a:sym typeface="Arial"/>
            </a:endParaRPr>
          </a:p>
          <a:p>
            <a:pPr marL="457200" lvl="0" indent="-342900" algn="l" rtl="0">
              <a:lnSpc>
                <a:spcPct val="90000"/>
              </a:lnSpc>
              <a:spcBef>
                <a:spcPts val="0"/>
              </a:spcBef>
              <a:spcAft>
                <a:spcPts val="0"/>
              </a:spcAft>
              <a:buSzPts val="1800"/>
              <a:buChar char="-"/>
            </a:pPr>
            <a:r>
              <a:rPr lang="en-US" dirty="0">
                <a:latin typeface="Arial"/>
                <a:ea typeface="Arial"/>
                <a:cs typeface="Arial"/>
                <a:sym typeface="Arial"/>
              </a:rPr>
              <a:t>Delphi Method presentation</a:t>
            </a:r>
            <a:endParaRPr dirty="0">
              <a:latin typeface="Arial"/>
              <a:ea typeface="Arial"/>
              <a:cs typeface="Arial"/>
              <a:sym typeface="Arial"/>
            </a:endParaRPr>
          </a:p>
          <a:p>
            <a:pPr marL="0" lvl="0" indent="0" algn="l" rtl="0">
              <a:lnSpc>
                <a:spcPct val="90000"/>
              </a:lnSpc>
              <a:spcBef>
                <a:spcPts val="0"/>
              </a:spcBef>
              <a:spcAft>
                <a:spcPts val="0"/>
              </a:spcAft>
              <a:buSzPts val="1800"/>
              <a:buNone/>
            </a:pPr>
            <a:endParaRPr dirty="0">
              <a:latin typeface="Arial"/>
              <a:ea typeface="Arial"/>
              <a:cs typeface="Arial"/>
              <a:sym typeface="Arial"/>
            </a:endParaRPr>
          </a:p>
          <a:p>
            <a:pPr marL="457200" lvl="0" indent="-342900" algn="l" rtl="0">
              <a:lnSpc>
                <a:spcPct val="90000"/>
              </a:lnSpc>
              <a:spcBef>
                <a:spcPts val="0"/>
              </a:spcBef>
              <a:spcAft>
                <a:spcPts val="0"/>
              </a:spcAft>
              <a:buSzPts val="1800"/>
              <a:buChar char="-"/>
            </a:pPr>
            <a:r>
              <a:rPr lang="en-US" dirty="0">
                <a:latin typeface="Arial"/>
                <a:ea typeface="Arial"/>
                <a:cs typeface="Arial"/>
                <a:sym typeface="Arial"/>
              </a:rPr>
              <a:t>Guest Speakers – Diaz &amp; Kumar Chaudhary</a:t>
            </a:r>
            <a:endParaRPr dirty="0">
              <a:latin typeface="Arial"/>
              <a:ea typeface="Arial"/>
              <a:cs typeface="Arial"/>
              <a:sym typeface="Arial"/>
            </a:endParaRPr>
          </a:p>
          <a:p>
            <a:pPr marL="457200" lvl="0" indent="0" algn="l" rtl="0">
              <a:lnSpc>
                <a:spcPct val="90000"/>
              </a:lnSpc>
              <a:spcBef>
                <a:spcPts val="0"/>
              </a:spcBef>
              <a:spcAft>
                <a:spcPts val="0"/>
              </a:spcAft>
              <a:buSzPts val="1800"/>
              <a:buNone/>
            </a:pPr>
            <a:endParaRPr dirty="0">
              <a:latin typeface="Arial"/>
              <a:ea typeface="Arial"/>
              <a:cs typeface="Arial"/>
              <a:sym typeface="Arial"/>
            </a:endParaRPr>
          </a:p>
          <a:p>
            <a:pPr marL="457200" lvl="0" indent="-342900" algn="l" rtl="0">
              <a:lnSpc>
                <a:spcPct val="90000"/>
              </a:lnSpc>
              <a:spcBef>
                <a:spcPts val="0"/>
              </a:spcBef>
              <a:spcAft>
                <a:spcPts val="0"/>
              </a:spcAft>
              <a:buSzPts val="1800"/>
              <a:buChar char="-"/>
            </a:pPr>
            <a:r>
              <a:rPr lang="en-US" dirty="0">
                <a:solidFill>
                  <a:srgbClr val="CC4125"/>
                </a:solidFill>
                <a:latin typeface="Arial"/>
                <a:ea typeface="Arial"/>
                <a:cs typeface="Arial"/>
                <a:sym typeface="Arial"/>
              </a:rPr>
              <a:t>Break (10 min) - 11:00-11:10</a:t>
            </a:r>
            <a:endParaRPr dirty="0">
              <a:solidFill>
                <a:srgbClr val="CC4125"/>
              </a:solidFill>
              <a:latin typeface="Arial"/>
              <a:ea typeface="Arial"/>
              <a:cs typeface="Arial"/>
              <a:sym typeface="Arial"/>
            </a:endParaRPr>
          </a:p>
          <a:p>
            <a:pPr marL="0" lvl="0" indent="0" algn="l" rtl="0">
              <a:lnSpc>
                <a:spcPct val="90000"/>
              </a:lnSpc>
              <a:spcBef>
                <a:spcPts val="0"/>
              </a:spcBef>
              <a:spcAft>
                <a:spcPts val="0"/>
              </a:spcAft>
              <a:buSzPts val="1800"/>
              <a:buNone/>
            </a:pPr>
            <a:endParaRPr dirty="0">
              <a:latin typeface="Arial"/>
              <a:ea typeface="Arial"/>
              <a:cs typeface="Arial"/>
              <a:sym typeface="Arial"/>
            </a:endParaRPr>
          </a:p>
          <a:p>
            <a:pPr lvl="0">
              <a:spcBef>
                <a:spcPts val="0"/>
              </a:spcBef>
              <a:buChar char="-"/>
            </a:pPr>
            <a:r>
              <a:rPr lang="en-US" dirty="0">
                <a:latin typeface="Arial"/>
                <a:ea typeface="Arial"/>
                <a:cs typeface="Arial"/>
                <a:sym typeface="Arial"/>
              </a:rPr>
              <a:t>UCCE Example – Van Soelen-Kim</a:t>
            </a:r>
          </a:p>
          <a:p>
            <a:pPr marL="0" lvl="0" indent="0" algn="l" rtl="0">
              <a:lnSpc>
                <a:spcPct val="90000"/>
              </a:lnSpc>
              <a:spcBef>
                <a:spcPts val="0"/>
              </a:spcBef>
              <a:spcAft>
                <a:spcPts val="0"/>
              </a:spcAft>
              <a:buSzPts val="1800"/>
              <a:buNone/>
            </a:pPr>
            <a:endParaRPr dirty="0">
              <a:latin typeface="Arial"/>
              <a:ea typeface="Arial"/>
              <a:cs typeface="Arial"/>
              <a:sym typeface="Arial"/>
            </a:endParaRPr>
          </a:p>
          <a:p>
            <a:pPr marL="457200" lvl="0" indent="-342900" algn="l" rtl="0">
              <a:lnSpc>
                <a:spcPct val="90000"/>
              </a:lnSpc>
              <a:spcBef>
                <a:spcPts val="0"/>
              </a:spcBef>
              <a:spcAft>
                <a:spcPts val="0"/>
              </a:spcAft>
              <a:buSzPts val="1800"/>
              <a:buChar char="-"/>
            </a:pPr>
            <a:r>
              <a:rPr lang="en-US" dirty="0">
                <a:latin typeface="Arial"/>
                <a:ea typeface="Arial"/>
                <a:cs typeface="Arial"/>
                <a:sym typeface="Arial"/>
              </a:rPr>
              <a:t>Participant Reflections and Q/A</a:t>
            </a:r>
            <a:endParaRPr dirty="0">
              <a:latin typeface="Arial"/>
              <a:ea typeface="Arial"/>
              <a:cs typeface="Arial"/>
              <a:sym typeface="Arial"/>
            </a:endParaRPr>
          </a:p>
          <a:p>
            <a:pPr marL="0" lvl="0" indent="0" algn="l" rtl="0">
              <a:lnSpc>
                <a:spcPct val="90000"/>
              </a:lnSpc>
              <a:spcBef>
                <a:spcPts val="0"/>
              </a:spcBef>
              <a:spcAft>
                <a:spcPts val="0"/>
              </a:spcAft>
              <a:buSzPts val="1800"/>
              <a:buNone/>
            </a:pPr>
            <a:endParaRPr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US" dirty="0">
                <a:latin typeface="Arial"/>
                <a:ea typeface="Arial"/>
                <a:cs typeface="Arial"/>
                <a:sym typeface="Arial"/>
              </a:rPr>
              <a:t>Additional Resources and Training Evaluation</a:t>
            </a:r>
            <a:endParaRPr dirty="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205"/>
        <p:cNvGrpSpPr/>
        <p:nvPr/>
      </p:nvGrpSpPr>
      <p:grpSpPr>
        <a:xfrm>
          <a:off x="0" y="0"/>
          <a:ext cx="0" cy="0"/>
          <a:chOff x="0" y="0"/>
          <a:chExt cx="0" cy="0"/>
        </a:xfrm>
      </p:grpSpPr>
      <p:sp>
        <p:nvSpPr>
          <p:cNvPr id="206" name="Google Shape;206;p20"/>
          <p:cNvSpPr txBox="1">
            <a:spLocks noGrp="1"/>
          </p:cNvSpPr>
          <p:nvPr>
            <p:ph type="title"/>
          </p:nvPr>
        </p:nvSpPr>
        <p:spPr>
          <a:xfrm>
            <a:off x="580050" y="192000"/>
            <a:ext cx="11031900" cy="816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dirty="0">
                <a:solidFill>
                  <a:srgbClr val="2F5496"/>
                </a:solidFill>
                <a:latin typeface="Arial"/>
                <a:ea typeface="Arial"/>
                <a:cs typeface="Arial"/>
                <a:sym typeface="Arial"/>
              </a:rPr>
              <a:t>Steps in Delphi Method</a:t>
            </a:r>
            <a:endParaRPr sz="3600" b="1" dirty="0">
              <a:solidFill>
                <a:srgbClr val="2F5496"/>
              </a:solidFill>
              <a:latin typeface="Arial"/>
              <a:ea typeface="Arial"/>
              <a:cs typeface="Arial"/>
              <a:sym typeface="Arial"/>
            </a:endParaRPr>
          </a:p>
        </p:txBody>
      </p:sp>
      <p:sp>
        <p:nvSpPr>
          <p:cNvPr id="207" name="Google Shape;207;p20"/>
          <p:cNvSpPr txBox="1">
            <a:spLocks noGrp="1"/>
          </p:cNvSpPr>
          <p:nvPr>
            <p:ph type="body" idx="1"/>
          </p:nvPr>
        </p:nvSpPr>
        <p:spPr>
          <a:xfrm>
            <a:off x="272000" y="1088000"/>
            <a:ext cx="11655900" cy="5552100"/>
          </a:xfrm>
          <a:prstGeom prst="rect">
            <a:avLst/>
          </a:prstGeom>
          <a:noFill/>
          <a:ln>
            <a:noFill/>
          </a:ln>
        </p:spPr>
        <p:txBody>
          <a:bodyPr spcFirstLastPara="1" wrap="square" lIns="91425" tIns="45700" rIns="91425" bIns="45700" anchor="t" anchorCtr="0">
            <a:normAutofit fontScale="47500" lnSpcReduction="20000"/>
          </a:bodyPr>
          <a:lstStyle/>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1. Ask for nominations for experts to serve on the panel.</a:t>
            </a:r>
            <a:endParaRPr sz="4600">
              <a:latin typeface="Arial"/>
              <a:ea typeface="Arial"/>
              <a:cs typeface="Arial"/>
              <a:sym typeface="Arial"/>
            </a:endParaRPr>
          </a:p>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2. Invite nominees to participate in the process.</a:t>
            </a:r>
            <a:endParaRPr sz="4600">
              <a:latin typeface="Arial"/>
              <a:ea typeface="Arial"/>
              <a:cs typeface="Arial"/>
              <a:sym typeface="Arial"/>
            </a:endParaRPr>
          </a:p>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3. Round 1: Traditionally an open-ended question on the topic of interest (e.g. What is the great issue facing X in your county?</a:t>
            </a:r>
            <a:endParaRPr sz="4600">
              <a:latin typeface="Arial"/>
              <a:ea typeface="Arial"/>
              <a:cs typeface="Arial"/>
              <a:sym typeface="Arial"/>
            </a:endParaRPr>
          </a:p>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4. Round 2: Survey developed based on Round 1 responses. Participants asked to rank order using a rating scale.</a:t>
            </a:r>
            <a:endParaRPr sz="4600">
              <a:latin typeface="Arial"/>
              <a:ea typeface="Arial"/>
              <a:cs typeface="Arial"/>
              <a:sym typeface="Arial"/>
            </a:endParaRPr>
          </a:p>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5. Round 3: Survey developed from Round 2 survey. Participants provided summary of ratings for Round 2 and then asked to revise ranking based on the group scores and to clarify reasons.</a:t>
            </a:r>
            <a:endParaRPr sz="4600">
              <a:latin typeface="Arial"/>
              <a:ea typeface="Arial"/>
              <a:cs typeface="Arial"/>
              <a:sym typeface="Arial"/>
            </a:endParaRPr>
          </a:p>
          <a:p>
            <a:pPr marL="457200" lvl="0" indent="-367347" algn="l" rtl="0">
              <a:lnSpc>
                <a:spcPct val="150000"/>
              </a:lnSpc>
              <a:spcBef>
                <a:spcPts val="0"/>
              </a:spcBef>
              <a:spcAft>
                <a:spcPts val="0"/>
              </a:spcAft>
              <a:buSzPct val="100000"/>
              <a:buFont typeface="Arial"/>
              <a:buChar char="•"/>
            </a:pPr>
            <a:r>
              <a:rPr lang="en-US" sz="4600">
                <a:latin typeface="Arial"/>
                <a:ea typeface="Arial"/>
                <a:cs typeface="Arial"/>
                <a:sym typeface="Arial"/>
              </a:rPr>
              <a:t>Step 6. Round 4: Final summary of rankings. Participants asked to review and revise rankings if needed.</a:t>
            </a:r>
            <a:endParaRPr sz="4600">
              <a:latin typeface="Arial"/>
              <a:ea typeface="Arial"/>
              <a:cs typeface="Arial"/>
              <a:sym typeface="Arial"/>
            </a:endParaRPr>
          </a:p>
          <a:p>
            <a:pPr marL="0" lvl="0" indent="0" algn="l" rtl="0">
              <a:lnSpc>
                <a:spcPct val="150000"/>
              </a:lnSpc>
              <a:spcBef>
                <a:spcPts val="0"/>
              </a:spcBef>
              <a:spcAft>
                <a:spcPts val="0"/>
              </a:spcAft>
              <a:buSzPct val="135338"/>
              <a:buNone/>
            </a:pPr>
            <a:endParaRPr>
              <a:latin typeface="Arial"/>
              <a:ea typeface="Arial"/>
              <a:cs typeface="Arial"/>
              <a:sym typeface="Arial"/>
            </a:endParaRPr>
          </a:p>
          <a:p>
            <a:pPr marL="0" lvl="0" indent="0" algn="r" rtl="0">
              <a:lnSpc>
                <a:spcPct val="150000"/>
              </a:lnSpc>
              <a:spcBef>
                <a:spcPts val="0"/>
              </a:spcBef>
              <a:spcAft>
                <a:spcPts val="0"/>
              </a:spcAft>
              <a:buSzPct val="101052"/>
              <a:buNone/>
            </a:pPr>
            <a:r>
              <a:rPr lang="en-US" sz="3750">
                <a:latin typeface="Arial"/>
                <a:ea typeface="Arial"/>
                <a:cs typeface="Arial"/>
                <a:sym typeface="Arial"/>
              </a:rPr>
              <a:t>(Taken from Donaldson &amp; Franck, 2016)</a:t>
            </a:r>
            <a:endParaRPr sz="375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Anticipated Learning Outcomes</a:t>
            </a:r>
            <a:endParaRPr sz="3600" b="1">
              <a:solidFill>
                <a:srgbClr val="2F5496"/>
              </a:solidFill>
              <a:latin typeface="Arial"/>
              <a:ea typeface="Arial"/>
              <a:cs typeface="Arial"/>
              <a:sym typeface="Arial"/>
            </a:endParaRPr>
          </a:p>
        </p:txBody>
      </p:sp>
      <p:sp>
        <p:nvSpPr>
          <p:cNvPr id="99" name="Google Shape;99;p3"/>
          <p:cNvSpPr txBox="1">
            <a:spLocks noGrp="1"/>
          </p:cNvSpPr>
          <p:nvPr>
            <p:ph type="body" idx="1"/>
          </p:nvPr>
        </p:nvSpPr>
        <p:spPr>
          <a:xfrm>
            <a:off x="838200" y="1811825"/>
            <a:ext cx="11064600" cy="3516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a:latin typeface="Arial"/>
                <a:ea typeface="Arial"/>
                <a:cs typeface="Arial"/>
                <a:sym typeface="Arial"/>
              </a:rPr>
              <a:t>Participants will gain understanding of:</a:t>
            </a:r>
            <a:endParaRPr>
              <a:latin typeface="Arial"/>
              <a:ea typeface="Arial"/>
              <a:cs typeface="Arial"/>
              <a:sym typeface="Arial"/>
            </a:endParaRPr>
          </a:p>
          <a:p>
            <a:pPr marL="457200" lvl="0" indent="0" algn="l" rtl="0">
              <a:lnSpc>
                <a:spcPct val="100000"/>
              </a:lnSpc>
              <a:spcBef>
                <a:spcPts val="0"/>
              </a:spcBef>
              <a:spcAft>
                <a:spcPts val="0"/>
              </a:spcAft>
              <a:buSzPts val="1800"/>
              <a:buNone/>
            </a:pP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AutoNum type="arabicPeriod"/>
            </a:pPr>
            <a:r>
              <a:rPr lang="en-US">
                <a:latin typeface="Arial"/>
                <a:ea typeface="Arial"/>
                <a:cs typeface="Arial"/>
                <a:sym typeface="Arial"/>
              </a:rPr>
              <a:t>The different steps involved in Delphi method.</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AutoNum type="arabicPeriod"/>
            </a:pPr>
            <a:r>
              <a:rPr lang="en-US">
                <a:latin typeface="Arial"/>
                <a:ea typeface="Arial"/>
                <a:cs typeface="Arial"/>
                <a:sym typeface="Arial"/>
              </a:rPr>
              <a:t>How Delphi method is used in needs assessment.</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AutoNum type="arabicPeriod"/>
            </a:pPr>
            <a:r>
              <a:rPr lang="en-US">
                <a:latin typeface="Arial"/>
                <a:ea typeface="Arial"/>
                <a:cs typeface="Arial"/>
                <a:sym typeface="Arial"/>
              </a:rPr>
              <a:t>How Delphi method can be adapted for different situations.</a:t>
            </a:r>
            <a:endParaRPr>
              <a:latin typeface="Arial"/>
              <a:ea typeface="Arial"/>
              <a:cs typeface="Arial"/>
              <a:sym typeface="Arial"/>
            </a:endParaRPr>
          </a:p>
          <a:p>
            <a:pPr marL="457200" lvl="0" indent="-406400" algn="l" rtl="0">
              <a:lnSpc>
                <a:spcPct val="115000"/>
              </a:lnSpc>
              <a:spcBef>
                <a:spcPts val="0"/>
              </a:spcBef>
              <a:spcAft>
                <a:spcPts val="0"/>
              </a:spcAft>
              <a:buSzPts val="2800"/>
              <a:buFont typeface="Arial"/>
              <a:buAutoNum type="arabicPeriod"/>
            </a:pPr>
            <a:r>
              <a:rPr lang="en-US">
                <a:latin typeface="Arial"/>
                <a:ea typeface="Arial"/>
                <a:cs typeface="Arial"/>
                <a:sym typeface="Arial"/>
              </a:rPr>
              <a:t>How Delphi method is being used in extension studies.</a:t>
            </a:r>
            <a:endParaRPr>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864000" y="104600"/>
            <a:ext cx="10489800" cy="911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Introduction</a:t>
            </a:r>
            <a:endParaRPr sz="3600" b="1">
              <a:solidFill>
                <a:srgbClr val="2F5496"/>
              </a:solidFill>
              <a:latin typeface="Arial"/>
              <a:ea typeface="Arial"/>
              <a:cs typeface="Arial"/>
              <a:sym typeface="Arial"/>
            </a:endParaRPr>
          </a:p>
        </p:txBody>
      </p:sp>
      <p:sp>
        <p:nvSpPr>
          <p:cNvPr id="105" name="Google Shape;105;p4"/>
          <p:cNvSpPr txBox="1">
            <a:spLocks noGrp="1"/>
          </p:cNvSpPr>
          <p:nvPr>
            <p:ph type="body" idx="1"/>
          </p:nvPr>
        </p:nvSpPr>
        <p:spPr>
          <a:xfrm>
            <a:off x="200000" y="1072000"/>
            <a:ext cx="11503800" cy="5448000"/>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0"/>
              </a:spcBef>
              <a:spcAft>
                <a:spcPts val="0"/>
              </a:spcAft>
              <a:buSzPts val="2800"/>
              <a:buChar char="-"/>
            </a:pPr>
            <a:r>
              <a:rPr lang="en-US" dirty="0">
                <a:latin typeface="Arial"/>
                <a:ea typeface="Arial"/>
                <a:cs typeface="Arial"/>
                <a:sym typeface="Arial"/>
              </a:rPr>
              <a:t>Needs assessment is an essential step in the program planning, development and evaluation cycle (Warner &amp; Harder, 2020; Etling &amp; Thomas, 1995).</a:t>
            </a:r>
            <a:endParaRPr dirty="0">
              <a:latin typeface="Arial"/>
              <a:ea typeface="Arial"/>
              <a:cs typeface="Arial"/>
              <a:sym typeface="Arial"/>
            </a:endParaRPr>
          </a:p>
          <a:p>
            <a:pPr marL="457200" lvl="0" indent="-406400" algn="l" rtl="0">
              <a:lnSpc>
                <a:spcPct val="115000"/>
              </a:lnSpc>
              <a:spcBef>
                <a:spcPts val="0"/>
              </a:spcBef>
              <a:spcAft>
                <a:spcPts val="0"/>
              </a:spcAft>
              <a:buSzPts val="2800"/>
              <a:buChar char="-"/>
            </a:pPr>
            <a:r>
              <a:rPr lang="en-US" dirty="0">
                <a:latin typeface="Arial"/>
                <a:ea typeface="Arial"/>
                <a:cs typeface="Arial"/>
                <a:sym typeface="Arial"/>
              </a:rPr>
              <a:t>One of the first priorities for a new extension educator is to conduct a needs assessment to inform their programming (Caravella, 2006).</a:t>
            </a:r>
            <a:endParaRPr dirty="0">
              <a:latin typeface="Arial"/>
              <a:ea typeface="Arial"/>
              <a:cs typeface="Arial"/>
              <a:sym typeface="Arial"/>
            </a:endParaRPr>
          </a:p>
          <a:p>
            <a:pPr marL="457200" lvl="0" indent="-406400" algn="l" rtl="0">
              <a:lnSpc>
                <a:spcPct val="115000"/>
              </a:lnSpc>
              <a:spcBef>
                <a:spcPts val="0"/>
              </a:spcBef>
              <a:spcAft>
                <a:spcPts val="0"/>
              </a:spcAft>
              <a:buSzPts val="2800"/>
              <a:buChar char="-"/>
            </a:pPr>
            <a:r>
              <a:rPr lang="en-US" dirty="0">
                <a:latin typeface="Arial"/>
                <a:ea typeface="Arial"/>
                <a:cs typeface="Arial"/>
                <a:sym typeface="Arial"/>
              </a:rPr>
              <a:t>Driven by the question “</a:t>
            </a:r>
            <a:r>
              <a:rPr lang="en-US" i="1" dirty="0">
                <a:latin typeface="Arial"/>
                <a:ea typeface="Arial"/>
                <a:cs typeface="Arial"/>
                <a:sym typeface="Arial"/>
              </a:rPr>
              <a:t>What do clients need and how can those needs be met?</a:t>
            </a:r>
            <a:r>
              <a:rPr lang="en-US" dirty="0">
                <a:latin typeface="Arial"/>
                <a:ea typeface="Arial"/>
                <a:cs typeface="Arial"/>
                <a:sym typeface="Arial"/>
              </a:rPr>
              <a:t>” (Patton, 1982). </a:t>
            </a:r>
            <a:endParaRPr dirty="0">
              <a:latin typeface="Arial"/>
              <a:ea typeface="Arial"/>
              <a:cs typeface="Arial"/>
              <a:sym typeface="Arial"/>
            </a:endParaRPr>
          </a:p>
          <a:p>
            <a:pPr marL="457200" lvl="0" indent="-406400" algn="l" rtl="0">
              <a:lnSpc>
                <a:spcPct val="115000"/>
              </a:lnSpc>
              <a:spcBef>
                <a:spcPts val="0"/>
              </a:spcBef>
              <a:spcAft>
                <a:spcPts val="0"/>
              </a:spcAft>
              <a:buSzPts val="2800"/>
              <a:buChar char="-"/>
            </a:pPr>
            <a:r>
              <a:rPr lang="en-US" dirty="0">
                <a:latin typeface="Arial"/>
                <a:ea typeface="Arial"/>
                <a:cs typeface="Arial"/>
                <a:sym typeface="Arial"/>
              </a:rPr>
              <a:t>Extension professionals can use different qualitative and quantitative methods for needs assessment. Needs data can be collected from an </a:t>
            </a:r>
            <a:r>
              <a:rPr lang="en-US" i="1" dirty="0">
                <a:solidFill>
                  <a:srgbClr val="980000"/>
                </a:solidFill>
                <a:latin typeface="Arial"/>
                <a:ea typeface="Arial"/>
                <a:cs typeface="Arial"/>
                <a:sym typeface="Arial"/>
              </a:rPr>
              <a:t>expert panel</a:t>
            </a:r>
            <a:r>
              <a:rPr lang="en-US" dirty="0">
                <a:latin typeface="Arial"/>
                <a:ea typeface="Arial"/>
                <a:cs typeface="Arial"/>
                <a:sym typeface="Arial"/>
              </a:rPr>
              <a:t> also.</a:t>
            </a:r>
            <a:endParaRPr dirty="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title"/>
          </p:nvPr>
        </p:nvSpPr>
        <p:spPr>
          <a:xfrm>
            <a:off x="786800" y="230200"/>
            <a:ext cx="10515600" cy="1093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a:solidFill>
                  <a:srgbClr val="2F5496"/>
                </a:solidFill>
                <a:latin typeface="Arial"/>
                <a:ea typeface="Arial"/>
                <a:cs typeface="Arial"/>
                <a:sym typeface="Arial"/>
              </a:rPr>
              <a:t>Delphi Method</a:t>
            </a:r>
            <a:endParaRPr sz="3600" b="1">
              <a:solidFill>
                <a:srgbClr val="2F5496"/>
              </a:solidFill>
              <a:latin typeface="Arial"/>
              <a:ea typeface="Arial"/>
              <a:cs typeface="Arial"/>
              <a:sym typeface="Arial"/>
            </a:endParaRPr>
          </a:p>
        </p:txBody>
      </p:sp>
      <p:sp>
        <p:nvSpPr>
          <p:cNvPr id="111" name="Google Shape;111;p5"/>
          <p:cNvSpPr txBox="1">
            <a:spLocks noGrp="1"/>
          </p:cNvSpPr>
          <p:nvPr>
            <p:ph type="body" idx="1"/>
          </p:nvPr>
        </p:nvSpPr>
        <p:spPr>
          <a:xfrm>
            <a:off x="320375" y="1323700"/>
            <a:ext cx="11647800" cy="4651500"/>
          </a:xfrm>
          <a:prstGeom prst="rect">
            <a:avLst/>
          </a:prstGeom>
          <a:noFill/>
          <a:ln>
            <a:noFill/>
          </a:ln>
        </p:spPr>
        <p:txBody>
          <a:bodyPr spcFirstLastPara="1" wrap="square" lIns="91425" tIns="45700" rIns="91425" bIns="45700" anchor="t" anchorCtr="0">
            <a:normAutofit/>
          </a:bodyPr>
          <a:lstStyle/>
          <a:p>
            <a:pPr marL="457200" lvl="0" indent="-393700" algn="l" rtl="0">
              <a:lnSpc>
                <a:spcPct val="115000"/>
              </a:lnSpc>
              <a:spcBef>
                <a:spcPts val="0"/>
              </a:spcBef>
              <a:spcAft>
                <a:spcPts val="0"/>
              </a:spcAft>
              <a:buSzPts val="2600"/>
              <a:buChar char="-"/>
            </a:pPr>
            <a:r>
              <a:rPr lang="en-US">
                <a:latin typeface="Arial"/>
                <a:ea typeface="Arial"/>
                <a:cs typeface="Arial"/>
                <a:sym typeface="Arial"/>
              </a:rPr>
              <a:t>A group method for identifying and prioritizing needs.</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Delphi method was established in 1953 to gain the perspectives of military officers regarding war planning decisions.</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Delphi is credited to Norman Dalkey and Olaf Helmer and was pioneered by the US Department of Defense for making predictions about large-scale issues including war and population changes.</a:t>
            </a:r>
            <a:endParaRPr>
              <a:latin typeface="Arial"/>
              <a:ea typeface="Arial"/>
              <a:cs typeface="Arial"/>
              <a:sym typeface="Arial"/>
            </a:endParaRPr>
          </a:p>
        </p:txBody>
      </p:sp>
      <p:sp>
        <p:nvSpPr>
          <p:cNvPr id="112" name="Google Shape;112;p5"/>
          <p:cNvSpPr txBox="1"/>
          <p:nvPr/>
        </p:nvSpPr>
        <p:spPr>
          <a:xfrm>
            <a:off x="4649075" y="6117900"/>
            <a:ext cx="7423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(Donaldson &amp; Franck, 2016; Linstone &amp; Turoff, 2002; Taylor-Powell, 2002)</a:t>
            </a:r>
            <a:endParaRPr sz="16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6"/>
          <p:cNvSpPr txBox="1">
            <a:spLocks noGrp="1"/>
          </p:cNvSpPr>
          <p:nvPr>
            <p:ph type="title"/>
          </p:nvPr>
        </p:nvSpPr>
        <p:spPr>
          <a:xfrm>
            <a:off x="786800" y="230200"/>
            <a:ext cx="10515600" cy="1093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dirty="0">
                <a:solidFill>
                  <a:srgbClr val="2F5496"/>
                </a:solidFill>
                <a:latin typeface="Arial"/>
                <a:ea typeface="Arial"/>
                <a:cs typeface="Arial"/>
                <a:sym typeface="Arial"/>
              </a:rPr>
              <a:t>Delphi Method  </a:t>
            </a:r>
            <a:r>
              <a:rPr lang="en-US" sz="1800" b="1" dirty="0">
                <a:solidFill>
                  <a:srgbClr val="2F5496"/>
                </a:solidFill>
                <a:latin typeface="Arial"/>
                <a:ea typeface="Arial"/>
                <a:cs typeface="Arial"/>
                <a:sym typeface="Arial"/>
              </a:rPr>
              <a:t>Contd.</a:t>
            </a:r>
            <a:endParaRPr sz="3600" b="1" dirty="0">
              <a:solidFill>
                <a:srgbClr val="2F5496"/>
              </a:solidFill>
              <a:latin typeface="Arial"/>
              <a:ea typeface="Arial"/>
              <a:cs typeface="Arial"/>
              <a:sym typeface="Arial"/>
            </a:endParaRPr>
          </a:p>
        </p:txBody>
      </p:sp>
      <p:sp>
        <p:nvSpPr>
          <p:cNvPr id="118" name="Google Shape;118;p6"/>
          <p:cNvSpPr txBox="1">
            <a:spLocks noGrp="1"/>
          </p:cNvSpPr>
          <p:nvPr>
            <p:ph type="body" idx="1"/>
          </p:nvPr>
        </p:nvSpPr>
        <p:spPr>
          <a:xfrm>
            <a:off x="320375" y="1323700"/>
            <a:ext cx="11647800" cy="46515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Delphi Method is an “iterative process that involves repeated rounds of questionnaires to a selected group of respondents, considered to be experts in a given subject matter, until consensus is achieved”.</a:t>
            </a:r>
            <a:endParaRPr>
              <a:latin typeface="Arial"/>
              <a:ea typeface="Arial"/>
              <a:cs typeface="Arial"/>
              <a:sym typeface="Arial"/>
            </a:endParaRPr>
          </a:p>
          <a:p>
            <a:pPr marL="457200" lvl="0" indent="0" algn="l" rtl="0">
              <a:lnSpc>
                <a:spcPct val="115000"/>
              </a:lnSpc>
              <a:spcBef>
                <a:spcPts val="0"/>
              </a:spcBef>
              <a:spcAft>
                <a:spcPts val="0"/>
              </a:spcAft>
              <a:buSzPts val="1800"/>
              <a:buNone/>
            </a:pPr>
            <a:endParaRPr>
              <a:latin typeface="Arial"/>
              <a:ea typeface="Arial"/>
              <a:cs typeface="Arial"/>
              <a:sym typeface="Arial"/>
            </a:endParaRPr>
          </a:p>
          <a:p>
            <a:pPr marL="457200" lvl="0" indent="-406400" algn="l" rtl="0">
              <a:lnSpc>
                <a:spcPct val="115000"/>
              </a:lnSpc>
              <a:spcBef>
                <a:spcPts val="0"/>
              </a:spcBef>
              <a:spcAft>
                <a:spcPts val="0"/>
              </a:spcAft>
              <a:buSzPts val="2800"/>
              <a:buChar char="-"/>
            </a:pPr>
            <a:r>
              <a:rPr lang="en-US">
                <a:latin typeface="Arial"/>
                <a:ea typeface="Arial"/>
                <a:cs typeface="Arial"/>
                <a:sym typeface="Arial"/>
              </a:rPr>
              <a:t>Responses to one round are summarized and developed into the next round questionnaire that seeks agreement or consensus.</a:t>
            </a:r>
            <a:endParaRPr>
              <a:latin typeface="Arial"/>
              <a:ea typeface="Arial"/>
              <a:cs typeface="Arial"/>
              <a:sym typeface="Arial"/>
            </a:endParaRPr>
          </a:p>
        </p:txBody>
      </p:sp>
      <p:sp>
        <p:nvSpPr>
          <p:cNvPr id="119" name="Google Shape;119;p6"/>
          <p:cNvSpPr txBox="1"/>
          <p:nvPr/>
        </p:nvSpPr>
        <p:spPr>
          <a:xfrm>
            <a:off x="4544675" y="5761375"/>
            <a:ext cx="7423500" cy="4311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(Taylor-Powell, 2002)</a:t>
            </a:r>
            <a:endParaRPr sz="16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7"/>
          <p:cNvSpPr txBox="1">
            <a:spLocks noGrp="1"/>
          </p:cNvSpPr>
          <p:nvPr>
            <p:ph type="title"/>
          </p:nvPr>
        </p:nvSpPr>
        <p:spPr>
          <a:xfrm>
            <a:off x="852450" y="239300"/>
            <a:ext cx="10487100" cy="882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dirty="0">
                <a:solidFill>
                  <a:srgbClr val="2F5496"/>
                </a:solidFill>
                <a:latin typeface="Arial"/>
                <a:ea typeface="Arial"/>
                <a:cs typeface="Arial"/>
                <a:sym typeface="Arial"/>
              </a:rPr>
              <a:t>Delphi Method   </a:t>
            </a:r>
            <a:r>
              <a:rPr lang="en-US" sz="1800" b="1" dirty="0">
                <a:solidFill>
                  <a:srgbClr val="2F5496"/>
                </a:solidFill>
                <a:latin typeface="Arial"/>
                <a:ea typeface="Arial"/>
                <a:cs typeface="Arial"/>
                <a:sym typeface="Arial"/>
              </a:rPr>
              <a:t>Contd.</a:t>
            </a:r>
            <a:endParaRPr sz="1800" b="1" dirty="0">
              <a:solidFill>
                <a:srgbClr val="2F5496"/>
              </a:solidFill>
              <a:latin typeface="Arial"/>
              <a:ea typeface="Arial"/>
              <a:cs typeface="Arial"/>
              <a:sym typeface="Arial"/>
            </a:endParaRPr>
          </a:p>
        </p:txBody>
      </p:sp>
      <p:sp>
        <p:nvSpPr>
          <p:cNvPr id="125" name="Google Shape;125;p7"/>
          <p:cNvSpPr txBox="1">
            <a:spLocks noGrp="1"/>
          </p:cNvSpPr>
          <p:nvPr>
            <p:ph type="body" idx="1"/>
          </p:nvPr>
        </p:nvSpPr>
        <p:spPr>
          <a:xfrm>
            <a:off x="64375" y="1191350"/>
            <a:ext cx="12051300" cy="4696800"/>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Delphi has been used in Cooperative Extension for needs assessments, program planning, and evaluation.</a:t>
            </a: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This method allows different groups to </a:t>
            </a:r>
            <a:r>
              <a:rPr lang="en-US" i="1">
                <a:solidFill>
                  <a:srgbClr val="980000"/>
                </a:solidFill>
                <a:latin typeface="Arial"/>
                <a:ea typeface="Arial"/>
                <a:cs typeface="Arial"/>
                <a:sym typeface="Arial"/>
              </a:rPr>
              <a:t>identify their own key needs and issues without influence from other groups</a:t>
            </a:r>
            <a:r>
              <a:rPr lang="en-US">
                <a:latin typeface="Arial"/>
                <a:ea typeface="Arial"/>
                <a:cs typeface="Arial"/>
                <a:sym typeface="Arial"/>
              </a:rPr>
              <a:t>.</a:t>
            </a: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u="sng">
                <a:latin typeface="Arial"/>
                <a:ea typeface="Arial"/>
                <a:cs typeface="Arial"/>
                <a:sym typeface="Arial"/>
              </a:rPr>
              <a:t>One of the main features</a:t>
            </a:r>
            <a:r>
              <a:rPr lang="en-US">
                <a:latin typeface="Arial"/>
                <a:ea typeface="Arial"/>
                <a:cs typeface="Arial"/>
                <a:sym typeface="Arial"/>
              </a:rPr>
              <a:t> - having </a:t>
            </a:r>
            <a:r>
              <a:rPr lang="en-US">
                <a:solidFill>
                  <a:srgbClr val="980000"/>
                </a:solidFill>
                <a:latin typeface="Arial"/>
                <a:ea typeface="Arial"/>
                <a:cs typeface="Arial"/>
                <a:sym typeface="Arial"/>
              </a:rPr>
              <a:t>multiple rounds</a:t>
            </a:r>
            <a:r>
              <a:rPr lang="en-US">
                <a:latin typeface="Arial"/>
                <a:ea typeface="Arial"/>
                <a:cs typeface="Arial"/>
                <a:sym typeface="Arial"/>
              </a:rPr>
              <a:t> of questions allows participants to consider and </a:t>
            </a:r>
            <a:r>
              <a:rPr lang="en-US">
                <a:solidFill>
                  <a:srgbClr val="980000"/>
                </a:solidFill>
                <a:latin typeface="Arial"/>
                <a:ea typeface="Arial"/>
                <a:cs typeface="Arial"/>
                <a:sym typeface="Arial"/>
              </a:rPr>
              <a:t>potentially revise or refine their original ideas based on the feedback of other participants</a:t>
            </a:r>
            <a:r>
              <a:rPr lang="en-US">
                <a:latin typeface="Arial"/>
                <a:ea typeface="Arial"/>
                <a:cs typeface="Arial"/>
                <a:sym typeface="Arial"/>
              </a:rPr>
              <a:t>.</a:t>
            </a:r>
            <a:endParaRPr>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a:latin typeface="Arial"/>
                <a:ea typeface="Arial"/>
                <a:cs typeface="Arial"/>
                <a:sym typeface="Arial"/>
              </a:rPr>
              <a:t>The Delphi process allows a </a:t>
            </a:r>
            <a:r>
              <a:rPr lang="en-US">
                <a:solidFill>
                  <a:srgbClr val="980000"/>
                </a:solidFill>
                <a:latin typeface="Arial"/>
                <a:ea typeface="Arial"/>
                <a:cs typeface="Arial"/>
                <a:sym typeface="Arial"/>
              </a:rPr>
              <a:t>more focused and thoughtful response</a:t>
            </a:r>
            <a:r>
              <a:rPr lang="en-US">
                <a:latin typeface="Arial"/>
                <a:ea typeface="Arial"/>
                <a:cs typeface="Arial"/>
                <a:sym typeface="Arial"/>
              </a:rPr>
              <a:t> than the one-time cross-sectional answers of a focus group or survey.</a:t>
            </a:r>
            <a:endParaRPr>
              <a:latin typeface="Arial"/>
              <a:ea typeface="Arial"/>
              <a:cs typeface="Arial"/>
              <a:sym typeface="Arial"/>
            </a:endParaRPr>
          </a:p>
        </p:txBody>
      </p:sp>
      <p:sp>
        <p:nvSpPr>
          <p:cNvPr id="126" name="Google Shape;126;p7"/>
          <p:cNvSpPr txBox="1"/>
          <p:nvPr/>
        </p:nvSpPr>
        <p:spPr>
          <a:xfrm>
            <a:off x="1682275" y="5990975"/>
            <a:ext cx="10337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(Donaldson &amp; Franck, 2016; Linstone &amp; Turoff, 2002; Lorenzo, Balance, &amp; Henson, 2003; Taylor-Powell, 2002)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7835942f76_1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sz="3600" b="1">
                <a:solidFill>
                  <a:srgbClr val="2F5496"/>
                </a:solidFill>
                <a:latin typeface="Arial"/>
                <a:ea typeface="Arial"/>
                <a:cs typeface="Arial"/>
                <a:sym typeface="Arial"/>
              </a:rPr>
              <a:t>Steps in Delphi Method</a:t>
            </a:r>
            <a:endParaRPr sz="3600" b="1">
              <a:solidFill>
                <a:srgbClr val="2F5496"/>
              </a:solidFill>
              <a:latin typeface="Arial"/>
              <a:ea typeface="Arial"/>
              <a:cs typeface="Arial"/>
              <a:sym typeface="Arial"/>
            </a:endParaRPr>
          </a:p>
        </p:txBody>
      </p:sp>
      <p:pic>
        <p:nvPicPr>
          <p:cNvPr id="132" name="Google Shape;132;g37835942f76_1_0" descr="Delphi Method Steps visual"/>
          <p:cNvPicPr preferRelativeResize="0"/>
          <p:nvPr/>
        </p:nvPicPr>
        <p:blipFill rotWithShape="1">
          <a:blip r:embed="rId3">
            <a:alphaModFix/>
          </a:blip>
          <a:srcRect/>
          <a:stretch/>
        </p:blipFill>
        <p:spPr>
          <a:xfrm>
            <a:off x="1208888" y="1391675"/>
            <a:ext cx="9774223" cy="48537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a:spLocks noGrp="1"/>
          </p:cNvSpPr>
          <p:nvPr>
            <p:ph type="title"/>
          </p:nvPr>
        </p:nvSpPr>
        <p:spPr>
          <a:xfrm>
            <a:off x="580050" y="88550"/>
            <a:ext cx="11031900" cy="816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dirty="0">
                <a:solidFill>
                  <a:srgbClr val="2F5496"/>
                </a:solidFill>
                <a:latin typeface="Arial"/>
                <a:ea typeface="Arial"/>
                <a:cs typeface="Arial"/>
                <a:sym typeface="Arial"/>
              </a:rPr>
              <a:t>Steps in Delphi Method </a:t>
            </a:r>
            <a:r>
              <a:rPr lang="en-US" sz="2400" b="1" dirty="0">
                <a:solidFill>
                  <a:srgbClr val="2F5496"/>
                </a:solidFill>
                <a:latin typeface="Arial"/>
                <a:ea typeface="Arial"/>
                <a:cs typeface="Arial"/>
                <a:sym typeface="Arial"/>
              </a:rPr>
              <a:t>Contd.</a:t>
            </a:r>
            <a:endParaRPr sz="2400" b="1" dirty="0">
              <a:solidFill>
                <a:srgbClr val="2F5496"/>
              </a:solidFill>
              <a:latin typeface="Arial"/>
              <a:ea typeface="Arial"/>
              <a:cs typeface="Arial"/>
              <a:sym typeface="Arial"/>
            </a:endParaRPr>
          </a:p>
        </p:txBody>
      </p:sp>
      <p:sp>
        <p:nvSpPr>
          <p:cNvPr id="138" name="Google Shape;138;p9"/>
          <p:cNvSpPr txBox="1">
            <a:spLocks noGrp="1"/>
          </p:cNvSpPr>
          <p:nvPr>
            <p:ph type="body" idx="1"/>
          </p:nvPr>
        </p:nvSpPr>
        <p:spPr>
          <a:xfrm>
            <a:off x="381000" y="904550"/>
            <a:ext cx="11592000" cy="5445600"/>
          </a:xfrm>
          <a:prstGeom prst="rect">
            <a:avLst/>
          </a:prstGeom>
          <a:noFill/>
          <a:ln>
            <a:noFill/>
          </a:ln>
        </p:spPr>
        <p:txBody>
          <a:bodyPr spcFirstLastPara="1" wrap="square" lIns="91425" tIns="45700" rIns="91425" bIns="45700" anchor="t" anchorCtr="0">
            <a:noAutofit/>
          </a:bodyPr>
          <a:lstStyle/>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Form a team and monitor resources to implement Delphi.</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Identify the expert panel. </a:t>
            </a:r>
            <a:r>
              <a:rPr lang="en-US" sz="2600" i="1" dirty="0">
                <a:solidFill>
                  <a:srgbClr val="980000"/>
                </a:solidFill>
                <a:latin typeface="Arial"/>
                <a:ea typeface="Arial"/>
                <a:cs typeface="Arial"/>
                <a:sym typeface="Arial"/>
              </a:rPr>
              <a:t>Define “expert”</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Contact Delphi panel and solicit participation. Be clear about the purpose.</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Develop Round 1 Delphi questionnaire. (</a:t>
            </a:r>
            <a:r>
              <a:rPr lang="en-US" sz="2600" i="1" dirty="0">
                <a:solidFill>
                  <a:srgbClr val="980000"/>
                </a:solidFill>
                <a:latin typeface="Arial"/>
                <a:ea typeface="Arial"/>
                <a:cs typeface="Arial"/>
                <a:sym typeface="Arial"/>
              </a:rPr>
              <a:t>Usually open-ended</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Send the first questionnaire and collect returns. </a:t>
            </a:r>
            <a:r>
              <a:rPr lang="en-US" sz="2600" i="1" dirty="0">
                <a:solidFill>
                  <a:srgbClr val="980000"/>
                </a:solidFill>
                <a:latin typeface="Arial"/>
                <a:ea typeface="Arial"/>
                <a:cs typeface="Arial"/>
                <a:sym typeface="Arial"/>
              </a:rPr>
              <a:t>Track nonrespondents and follow up</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Analyze the first-round responses. </a:t>
            </a:r>
            <a:r>
              <a:rPr lang="en-US" sz="2600" i="1" dirty="0">
                <a:solidFill>
                  <a:srgbClr val="980000"/>
                </a:solidFill>
                <a:latin typeface="Arial"/>
                <a:ea typeface="Arial"/>
                <a:cs typeface="Arial"/>
                <a:sym typeface="Arial"/>
              </a:rPr>
              <a:t>Usually sorting qualitative data</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Administer Round 2 questionnaire. Panelists rate items. </a:t>
            </a:r>
            <a:r>
              <a:rPr lang="en-US" sz="2600" i="1" dirty="0">
                <a:solidFill>
                  <a:srgbClr val="980000"/>
                </a:solidFill>
                <a:latin typeface="Arial"/>
                <a:ea typeface="Arial"/>
                <a:cs typeface="Arial"/>
                <a:sym typeface="Arial"/>
              </a:rPr>
              <a:t>Quantitative data</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Analyze Round 2 responses. </a:t>
            </a:r>
            <a:r>
              <a:rPr lang="en-US" sz="2600" i="1" dirty="0">
                <a:solidFill>
                  <a:srgbClr val="980000"/>
                </a:solidFill>
                <a:latin typeface="Arial"/>
                <a:ea typeface="Arial"/>
                <a:cs typeface="Arial"/>
                <a:sym typeface="Arial"/>
              </a:rPr>
              <a:t>Develop consensus definition apriori</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Repeat Round 3. </a:t>
            </a:r>
            <a:r>
              <a:rPr lang="en-US" sz="2600" i="1" dirty="0">
                <a:solidFill>
                  <a:srgbClr val="980000"/>
                </a:solidFill>
                <a:latin typeface="Arial"/>
                <a:ea typeface="Arial"/>
                <a:cs typeface="Arial"/>
                <a:sym typeface="Arial"/>
              </a:rPr>
              <a:t>Consensus is usually achieved in three rounds</a:t>
            </a:r>
            <a:r>
              <a:rPr lang="en-US" sz="2600" dirty="0">
                <a:latin typeface="Arial"/>
                <a:ea typeface="Arial"/>
                <a:cs typeface="Arial"/>
                <a:sym typeface="Arial"/>
              </a:rPr>
              <a:t>.</a:t>
            </a:r>
            <a:endParaRPr sz="2600" dirty="0">
              <a:latin typeface="Arial"/>
              <a:ea typeface="Arial"/>
              <a:cs typeface="Arial"/>
              <a:sym typeface="Arial"/>
            </a:endParaRPr>
          </a:p>
          <a:p>
            <a:pPr marL="457200" lvl="0" indent="-393700" algn="l" rtl="0">
              <a:lnSpc>
                <a:spcPct val="115000"/>
              </a:lnSpc>
              <a:spcBef>
                <a:spcPts val="0"/>
              </a:spcBef>
              <a:spcAft>
                <a:spcPts val="0"/>
              </a:spcAft>
              <a:buSzPts val="2600"/>
              <a:buFont typeface="Arial"/>
              <a:buAutoNum type="arabicPeriod"/>
            </a:pPr>
            <a:r>
              <a:rPr lang="en-US" sz="2600" dirty="0">
                <a:latin typeface="Arial"/>
                <a:ea typeface="Arial"/>
                <a:cs typeface="Arial"/>
                <a:sym typeface="Arial"/>
              </a:rPr>
              <a:t>Prepare report and share with participants.</a:t>
            </a:r>
            <a:endParaRPr sz="2600" dirty="0">
              <a:latin typeface="Arial"/>
              <a:ea typeface="Arial"/>
              <a:cs typeface="Arial"/>
              <a:sym typeface="Arial"/>
            </a:endParaRPr>
          </a:p>
          <a:p>
            <a:pPr marL="457200" lvl="0" indent="0" algn="r" rtl="0">
              <a:lnSpc>
                <a:spcPct val="115000"/>
              </a:lnSpc>
              <a:spcBef>
                <a:spcPts val="0"/>
              </a:spcBef>
              <a:spcAft>
                <a:spcPts val="0"/>
              </a:spcAft>
              <a:buSzPts val="1800"/>
              <a:buNone/>
            </a:pPr>
            <a:r>
              <a:rPr lang="en-US" sz="1800" dirty="0">
                <a:latin typeface="Arial"/>
                <a:ea typeface="Arial"/>
                <a:cs typeface="Arial"/>
                <a:sym typeface="Arial"/>
              </a:rPr>
              <a:t>(Adapted from Taylor-Powell, 2002)</a:t>
            </a:r>
            <a:endParaRPr sz="1800" dirty="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1801</Words>
  <Application>Microsoft Macintosh PowerPoint</Application>
  <PresentationFormat>Widescreen</PresentationFormat>
  <Paragraphs>180</Paragraphs>
  <Slides>20</Slides>
  <Notes>20</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Using Delphi Method for Needs Assessment</vt:lpstr>
      <vt:lpstr>Agenda</vt:lpstr>
      <vt:lpstr>Anticipated Learning Outcomes</vt:lpstr>
      <vt:lpstr>Introduction</vt:lpstr>
      <vt:lpstr>Delphi Method</vt:lpstr>
      <vt:lpstr>Delphi Method  Contd.</vt:lpstr>
      <vt:lpstr>Delphi Method   Contd.</vt:lpstr>
      <vt:lpstr>Steps in Delphi Method</vt:lpstr>
      <vt:lpstr>Steps in Delphi Method Contd.</vt:lpstr>
      <vt:lpstr>Example Round 1 Questions</vt:lpstr>
      <vt:lpstr>When to Use Delphi</vt:lpstr>
      <vt:lpstr>Purposes for Which Delphi Can Be Used</vt:lpstr>
      <vt:lpstr>Fields Where Delphi Method Has been Used</vt:lpstr>
      <vt:lpstr>Benefits of Using Delphi Method</vt:lpstr>
      <vt:lpstr>Limitations Associated with Delphi Method</vt:lpstr>
      <vt:lpstr>1. Share an example of how you used Delphi for needs assessment.  2. What have you found to be the main advantages of using Delphi for needs assessment compared to other methods?  3. Did you face any challenges while using Delphi, and if so, what best practices would you advise to overcome them?  4. Any other important points to keep in mind for using Delphi Method</vt:lpstr>
      <vt:lpstr>Large Group Reflection </vt:lpstr>
      <vt:lpstr>References</vt:lpstr>
      <vt:lpstr>Thank You   Questions</vt:lpstr>
      <vt:lpstr>Steps in Delphi Method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Vikram Koundinya</cp:lastModifiedBy>
  <cp:revision>1</cp:revision>
  <dcterms:modified xsi:type="dcterms:W3CDTF">2026-08-25T15:09:30Z</dcterms:modified>
</cp:coreProperties>
</file>