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1" r:id="rId16"/>
    <p:sldId id="271" r:id="rId17"/>
    <p:sldId id="272" r:id="rId18"/>
    <p:sldId id="273" r:id="rId19"/>
    <p:sldId id="286" r:id="rId20"/>
    <p:sldId id="287" r:id="rId21"/>
    <p:sldId id="274" r:id="rId22"/>
    <p:sldId id="275" r:id="rId23"/>
    <p:sldId id="279" r:id="rId24"/>
    <p:sldId id="280" r:id="rId25"/>
    <p:sldId id="281" r:id="rId26"/>
    <p:sldId id="283" r:id="rId27"/>
    <p:sldId id="284" r:id="rId28"/>
    <p:sldId id="285" r:id="rId29"/>
    <p:sldId id="288" r:id="rId30"/>
    <p:sldId id="289" r:id="rId31"/>
    <p:sldId id="290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660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A4A"/>
                </a:solidFill>
                <a:latin typeface="Calibri"/>
              </a:defRPr>
            </a:pPr>
            <a:r>
              <a:rPr lang="en-US" sz="1200" b="0" i="0" u="none" strike="noStrike">
                <a:solidFill>
                  <a:srgbClr val="1B2A4A"/>
                </a:solidFill>
                <a:latin typeface="Calibri"/>
              </a:rPr>
              <a:t>Total Agricultural Sales by County ($B, 2023)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Ag Sales ($B, 2023)</c:v>
                </c:pt>
              </c:strCache>
            </c:strRef>
          </c:tx>
          <c:spPr>
            <a:solidFill>
              <a:srgbClr val="3E9BD9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Fresno</c:v>
                </c:pt>
                <c:pt idx="1">
                  <c:v>Kings</c:v>
                </c:pt>
                <c:pt idx="2">
                  <c:v>Madera</c:v>
                </c:pt>
                <c:pt idx="3">
                  <c:v>Merced</c:v>
                </c:pt>
                <c:pt idx="4">
                  <c:v>Tulare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8.59</c:v>
                </c:pt>
                <c:pt idx="1">
                  <c:v>2.84</c:v>
                </c:pt>
                <c:pt idx="2">
                  <c:v>1.86</c:v>
                </c:pt>
                <c:pt idx="3">
                  <c:v>4.22</c:v>
                </c:pt>
                <c:pt idx="4">
                  <c:v>7.87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A-C449-B456-6A40EBB23B4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6313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DE2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68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B2A4A"/>
                </a:solidFill>
                <a:latin typeface="Calibri"/>
              </a:defRPr>
            </a:pPr>
            <a:r>
              <a:rPr lang="en-US" sz="1200" b="0" i="0" u="none" strike="noStrike">
                <a:solidFill>
                  <a:srgbClr val="1B2A4A"/>
                </a:solidFill>
                <a:latin typeface="Calibri"/>
              </a:rPr>
              <a:t>Food Insecurity Rate: Region vs. California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Region</c:v>
                </c:pt>
              </c:strCache>
            </c:strRef>
          </c:tx>
          <c:spPr>
            <a:solidFill>
              <a:srgbClr val="E08A24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Overall</c:v>
                </c:pt>
                <c:pt idx="1">
                  <c:v>Children</c:v>
                </c:pt>
                <c:pt idx="2">
                  <c:v>Latino Residents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</c:v>
                </c:pt>
                <c:pt idx="1">
                  <c:v>21.6</c:v>
                </c:pt>
                <c:pt idx="2">
                  <c:v>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99-4542-9F87-D2BD5DC6D7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California</c:v>
                </c:pt>
              </c:strCache>
            </c:strRef>
          </c:tx>
          <c:spPr>
            <a:solidFill>
              <a:srgbClr val="C7CED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1B2A4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Overall</c:v>
                </c:pt>
                <c:pt idx="1">
                  <c:v>Children</c:v>
                </c:pt>
                <c:pt idx="2">
                  <c:v>Latino Residents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13.7</c:v>
                </c:pt>
                <c:pt idx="1">
                  <c:v>16.899999999999999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99-4542-9F87-D2BD5DC6D7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6313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DDE2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68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5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427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team notes (not for stakeholder view):</a:t>
            </a:r>
          </a:p>
          <a:p>
            <a:r>
              <a:rPr lang="en-US" dirty="0"/>
              <a:t>- Consider whether this timeline needs more detail, or could be combined with the previous slide.</a:t>
            </a:r>
          </a:p>
          <a:p>
            <a:r>
              <a:rPr lang="en-US" dirty="0"/>
              <a:t>- Decide whether to flag that the timeline has been extended 6 months for additional outreach.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24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377440"/>
            <a:ext cx="6583680" cy="6583680"/>
          </a:xfrm>
          <a:prstGeom prst="ellipse">
            <a:avLst/>
          </a:prstGeom>
          <a:solidFill>
            <a:srgbClr val="1B2A4A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058400" y="4206240"/>
            <a:ext cx="4206240" cy="4206240"/>
          </a:xfrm>
          <a:prstGeom prst="ellipse">
            <a:avLst/>
          </a:prstGeom>
          <a:solidFill>
            <a:srgbClr val="3E9BD9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21208" y="521208"/>
            <a:ext cx="2203704" cy="990590"/>
          </a:xfrm>
          <a:prstGeom prst="roundRect">
            <a:avLst>
              <a:gd name="adj" fmla="val 64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deck/assets/f3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85800"/>
            <a:ext cx="1874520" cy="66140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260604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F3 LOCAL FEASIBILITY STUDY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85800" y="2926080"/>
            <a:ext cx="10241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 Analysis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685800" y="3977640"/>
            <a:ext cx="9601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Aggregation, Small-Scale Processing &amp; Food Hub Infrastructure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Fresno • Kings • Madera • Merced • Tulare Counties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85800" y="5074920"/>
            <a:ext cx="4754880" cy="0"/>
          </a:xfrm>
          <a:prstGeom prst="line">
            <a:avLst/>
          </a:prstGeom>
          <a:noFill/>
          <a:ln w="1270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85800" y="52578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August 5, 2026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2606040" y="6291072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New Venture Advisors, Feasibility Study supported by UC Agriculture &amp; Natural Resources</a:t>
            </a:r>
            <a:endParaRPr lang="en-US" sz="1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720366-05A6-D13A-C9BE-0D8AB137F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58" y="5926889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SESSION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30936" y="1298448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market analysis was shared in advance; today we will summarize key points and discuss these findings. More conversations will take place to further refine and move the concept forward.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0936" y="2240280"/>
            <a:ext cx="658368" cy="65836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eart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2404872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2057400"/>
            <a:ext cx="7406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&amp; Where We Are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508760" y="2423160"/>
            <a:ext cx="7406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scope, study region, and how this phase connects to what comes next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9464040" y="2221992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5F3EE"/>
          </a:solidFill>
          <a:ln w="12700">
            <a:solidFill>
              <a:srgbClr val="1B2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464040" y="2221992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60120" y="3026664"/>
            <a:ext cx="10058400" cy="0"/>
          </a:xfrm>
          <a:prstGeom prst="line">
            <a:avLst/>
          </a:prstGeom>
          <a:noFill/>
          <a:ln w="9525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30936" y="3264408"/>
            <a:ext cx="658368" cy="658368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/home/claude/deck/icons/magnif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3429000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08760" y="3081528"/>
            <a:ext cx="7406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Found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1508760" y="3447288"/>
            <a:ext cx="7406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findings across the literature, data, mapping, and stakeholder research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9464040" y="3246120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5F3EE"/>
          </a:solidFill>
          <a:ln w="12700">
            <a:solidFill>
              <a:srgbClr val="3E9B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9464040" y="324612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960120" y="4050792"/>
            <a:ext cx="10058400" cy="0"/>
          </a:xfrm>
          <a:prstGeom prst="line">
            <a:avLst/>
          </a:prstGeom>
          <a:noFill/>
          <a:ln w="9525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630936" y="4288536"/>
            <a:ext cx="658368" cy="658368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/home/claude/deck/icons/rout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" y="4453128"/>
            <a:ext cx="329184" cy="32918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08760" y="4105656"/>
            <a:ext cx="7406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1508760" y="4471416"/>
            <a:ext cx="7406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and remainder of project</a:t>
            </a:r>
            <a:endParaRPr lang="en-US" sz="1600" dirty="0"/>
          </a:p>
        </p:txBody>
      </p:sp>
      <p:sp>
        <p:nvSpPr>
          <p:cNvPr id="23" name="Shape 18"/>
          <p:cNvSpPr/>
          <p:nvPr/>
        </p:nvSpPr>
        <p:spPr>
          <a:xfrm>
            <a:off x="9464040" y="4270248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5F3EE"/>
          </a:solidFill>
          <a:ln w="12700">
            <a:solidFill>
              <a:srgbClr val="6C9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9464040" y="4270248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C9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min</a:t>
            </a:r>
            <a:endParaRPr lang="en-US" sz="1600" dirty="0"/>
          </a:p>
        </p:txBody>
      </p:sp>
      <p:sp>
        <p:nvSpPr>
          <p:cNvPr id="25" name="Shape 20"/>
          <p:cNvSpPr/>
          <p:nvPr/>
        </p:nvSpPr>
        <p:spPr>
          <a:xfrm>
            <a:off x="960120" y="5074920"/>
            <a:ext cx="10058400" cy="0"/>
          </a:xfrm>
          <a:prstGeom prst="line">
            <a:avLst/>
          </a:prstGeom>
          <a:noFill/>
          <a:ln w="9525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630936" y="5312664"/>
            <a:ext cx="658368" cy="658368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3" descr="/home/claude/deck/icons/comment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5477256"/>
            <a:ext cx="329184" cy="329184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508760" y="5129784"/>
            <a:ext cx="7406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Discussion / Breakouts</a:t>
            </a:r>
            <a:endParaRPr lang="en-US" sz="1700" dirty="0"/>
          </a:p>
        </p:txBody>
      </p:sp>
      <p:sp>
        <p:nvSpPr>
          <p:cNvPr id="29" name="Text 23"/>
          <p:cNvSpPr/>
          <p:nvPr/>
        </p:nvSpPr>
        <p:spPr>
          <a:xfrm>
            <a:off x="1508760" y="5495544"/>
            <a:ext cx="7406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to shape the questions concept modeling needs to answer</a:t>
            </a:r>
            <a:endParaRPr lang="en-US" sz="1600" dirty="0"/>
          </a:p>
        </p:txBody>
      </p:sp>
      <p:sp>
        <p:nvSpPr>
          <p:cNvPr id="30" name="Shape 24"/>
          <p:cNvSpPr/>
          <p:nvPr/>
        </p:nvSpPr>
        <p:spPr>
          <a:xfrm>
            <a:off x="9464040" y="5294376"/>
            <a:ext cx="1554480" cy="457200"/>
          </a:xfrm>
          <a:prstGeom prst="roundRect">
            <a:avLst>
              <a:gd name="adj" fmla="val 16000"/>
            </a:avLst>
          </a:prstGeom>
          <a:solidFill>
            <a:srgbClr val="F5F3EE"/>
          </a:solidFill>
          <a:ln w="12700">
            <a:solidFill>
              <a:srgbClr val="E08A2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5"/>
          <p:cNvSpPr/>
          <p:nvPr/>
        </p:nvSpPr>
        <p:spPr>
          <a:xfrm>
            <a:off x="9464040" y="5294376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min</a:t>
            </a:r>
            <a:endParaRPr lang="en-US" sz="1600" dirty="0"/>
          </a:p>
        </p:txBody>
      </p:sp>
      <p:sp>
        <p:nvSpPr>
          <p:cNvPr id="34" name="Text 27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7701064-C3C0-6AF9-BE4E-9FCEE2749D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474720"/>
            <a:ext cx="7315200" cy="7315200"/>
          </a:xfrm>
          <a:prstGeom prst="ellipse">
            <a:avLst/>
          </a:prstGeom>
          <a:solidFill>
            <a:srgbClr val="1B2A4A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2B3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3657600" y="233172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0" y="269748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 &amp; Where We Are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0" y="379476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dirty="0">
                <a:solidFill>
                  <a:srgbClr val="AEBB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objectives and focus, and how the findings connect to next steps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974EE5-FE5C-BE44-E90E-2CA0B4D61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58" y="5926889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STUDY EXISTS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22294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Agricultural Strength, Local Food Challenge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29000" cy="1920240"/>
          </a:xfrm>
          <a:prstGeom prst="roundRect">
            <a:avLst>
              <a:gd name="adj" fmla="val 381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3E9B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$25.38B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77240" y="2560320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regional agricultural sales in 2023 - 36.4% of California's total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06240" y="1600200"/>
            <a:ext cx="3429000" cy="1920240"/>
          </a:xfrm>
          <a:prstGeom prst="roundRect">
            <a:avLst>
              <a:gd name="adj" fmla="val 381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434840" y="178308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08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17.0%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4434840" y="2560320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food insecurity rate across the five counties, vs. 13.7% statewide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863840" y="1600200"/>
            <a:ext cx="3429000" cy="1920240"/>
          </a:xfrm>
          <a:prstGeom prst="roundRect">
            <a:avLst>
              <a:gd name="adj" fmla="val 381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092440" y="1783080"/>
            <a:ext cx="30175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21.6%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8092440" y="2560320"/>
            <a:ext cx="30175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food insecurity rate-  rising to 24.4% among Latino residents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794760"/>
            <a:ext cx="11064240" cy="1965960"/>
          </a:xfrm>
          <a:prstGeom prst="roundRect">
            <a:avLst>
              <a:gd name="adj" fmla="val 3721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4023360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core finding: production alone doesn't explain food access challenges.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4480560"/>
            <a:ext cx="10332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1700"/>
              </a:lnSpc>
            </a:pPr>
            <a:r>
              <a:rPr lang="en-US" sz="1600" dirty="0">
                <a:solidFill>
                  <a:schemeClr val="bg1"/>
                </a:solidFill>
              </a:rPr>
              <a:t>Produce grown in the Central Valley is often shipped outside the region for washing, cutting, and packing before returning to serve local schools and retailers. Small and mid-scale producers face real barriers to aggregation, cold storage, processing, and reliable distribution.</a:t>
            </a:r>
          </a:p>
        </p:txBody>
      </p:sp>
      <p:sp>
        <p:nvSpPr>
          <p:cNvPr id="18" name="Text 15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C3B9D16-E1D0-61CA-B538-7A379C7A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REGION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Counties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084832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2084832" cy="384048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20848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Fresno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19933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1,012,152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4505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Income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$71,434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761488" y="1508760"/>
            <a:ext cx="2084832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761488" y="1508760"/>
            <a:ext cx="2084832" cy="384048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61488" y="1508760"/>
            <a:ext cx="20848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Kings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761488" y="19933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152,830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61488" y="24505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Income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$68,750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974336" y="1508760"/>
            <a:ext cx="2084832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974336" y="1508760"/>
            <a:ext cx="2084832" cy="384048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974336" y="1508760"/>
            <a:ext cx="20848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Madera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974336" y="19933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158,790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974336" y="24505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Income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$75,496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187184" y="1508760"/>
            <a:ext cx="2084832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87184" y="1508760"/>
            <a:ext cx="2084832" cy="384048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87184" y="1508760"/>
            <a:ext cx="20848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Merced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187184" y="19933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285,597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187184" y="24505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Income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$65,044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400032" y="1508760"/>
            <a:ext cx="2084832" cy="1417320"/>
          </a:xfrm>
          <a:prstGeom prst="roundRect">
            <a:avLst>
              <a:gd name="adj" fmla="val 4516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400032" y="1508760"/>
            <a:ext cx="2084832" cy="384048"/>
          </a:xfrm>
          <a:prstGeom prst="roundRect">
            <a:avLst>
              <a:gd name="adj" fmla="val 1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400032" y="1508760"/>
            <a:ext cx="208483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Tulare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400032" y="19933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475,774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400032" y="2450592"/>
            <a:ext cx="20848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Income
</a:t>
            </a:r>
            <a:r>
              <a:rPr lang="en-US" sz="14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$90,157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548640" y="3154679"/>
            <a:ext cx="11064240" cy="877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2,085,143 residents regionwide - population up nearly 8% since 2010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majority Hispanic/Latino (60%)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household income $22,000 below the California average ($74,176 vs. $96,334).</a:t>
            </a:r>
            <a:endParaRPr lang="en-US" dirty="0"/>
          </a:p>
        </p:txBody>
      </p:sp>
      <p:sp>
        <p:nvSpPr>
          <p:cNvPr id="30" name="Shape 28"/>
          <p:cNvSpPr/>
          <p:nvPr/>
        </p:nvSpPr>
        <p:spPr>
          <a:xfrm>
            <a:off x="594360" y="4443984"/>
            <a:ext cx="640080" cy="64008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0" descr="/home/claude/deck/icons/whea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" y="4604004"/>
            <a:ext cx="320040" cy="32004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371600" y="4443984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12,300+</a:t>
            </a:r>
            <a:endParaRPr lang="en-US" sz="2100" dirty="0"/>
          </a:p>
        </p:txBody>
      </p:sp>
      <p:sp>
        <p:nvSpPr>
          <p:cNvPr id="33" name="Text 30"/>
          <p:cNvSpPr/>
          <p:nvPr/>
        </p:nvSpPr>
        <p:spPr>
          <a:xfrm>
            <a:off x="1371600" y="4828032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farms across the five-county region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4251960" y="4443984"/>
            <a:ext cx="640080" cy="640080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1" descr="/home/claude/deck/icons/chartlin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980" y="4604004"/>
            <a:ext cx="320040" cy="320040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5029200" y="4443984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7–12%</a:t>
            </a:r>
            <a:endParaRPr lang="en-US" sz="2100" dirty="0"/>
          </a:p>
        </p:txBody>
      </p:sp>
      <p:sp>
        <p:nvSpPr>
          <p:cNvPr id="37" name="Text 33"/>
          <p:cNvSpPr/>
          <p:nvPr/>
        </p:nvSpPr>
        <p:spPr>
          <a:xfrm>
            <a:off x="5029200" y="4828032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decline in farm counts, every county, 2017–2022</a:t>
            </a:r>
            <a:endParaRPr lang="en-US" sz="1600" dirty="0"/>
          </a:p>
        </p:txBody>
      </p:sp>
      <p:sp>
        <p:nvSpPr>
          <p:cNvPr id="38" name="Shape 34"/>
          <p:cNvSpPr/>
          <p:nvPr/>
        </p:nvSpPr>
        <p:spPr>
          <a:xfrm>
            <a:off x="7909560" y="4443984"/>
            <a:ext cx="640080" cy="640080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2" descr="/home/claude/deck/icons/baske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9580" y="4604004"/>
            <a:ext cx="320040" cy="320040"/>
          </a:xfrm>
          <a:prstGeom prst="rect">
            <a:avLst/>
          </a:prstGeom>
        </p:spPr>
      </p:pic>
      <p:sp>
        <p:nvSpPr>
          <p:cNvPr id="40" name="Text 35"/>
          <p:cNvSpPr/>
          <p:nvPr/>
        </p:nvSpPr>
        <p:spPr>
          <a:xfrm>
            <a:off x="8686800" y="4443984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1%</a:t>
            </a:r>
            <a:endParaRPr lang="en-US" sz="2100" dirty="0"/>
          </a:p>
        </p:txBody>
      </p:sp>
      <p:sp>
        <p:nvSpPr>
          <p:cNvPr id="41" name="Text 36"/>
          <p:cNvSpPr/>
          <p:nvPr/>
        </p:nvSpPr>
        <p:spPr>
          <a:xfrm>
            <a:off x="8686800" y="4828032"/>
            <a:ext cx="2834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6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farms produce value-added products</a:t>
            </a:r>
            <a:endParaRPr lang="en-US" sz="1600" dirty="0"/>
          </a:p>
        </p:txBody>
      </p:sp>
      <p:sp>
        <p:nvSpPr>
          <p:cNvPr id="42" name="Shape 37"/>
          <p:cNvSpPr/>
          <p:nvPr/>
        </p:nvSpPr>
        <p:spPr>
          <a:xfrm>
            <a:off x="548640" y="5678424"/>
            <a:ext cx="11094415" cy="0"/>
          </a:xfrm>
          <a:prstGeom prst="line">
            <a:avLst/>
          </a:prstGeom>
          <a:noFill/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0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FC8DB6F-A05B-B8A5-7816-0B80C757CA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PURPOSE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Feasibility Study Is Designed to Answer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Commissioned by UC Agriculture &amp; Natural Resources as part of the F3 Local initiative, this study is </a:t>
            </a:r>
            <a:r>
              <a:rPr lang="en-US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assessing the viability of food infrastructure models across the region</a:t>
            </a: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 not proposing a single predetermined solution.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578608" cy="3794760"/>
          </a:xfrm>
          <a:prstGeom prst="roundRect">
            <a:avLst>
              <a:gd name="adj" fmla="val 290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527048" y="2203704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deck/icons/sca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496" y="2359152"/>
            <a:ext cx="310896" cy="31089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29260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 &amp; Scale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31520" y="3591462"/>
            <a:ext cx="2212848" cy="21705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dirty="0"/>
              <a:t>What combination of facility types and scales would best serve the region's needs?</a:t>
            </a:r>
          </a:p>
        </p:txBody>
      </p:sp>
      <p:sp>
        <p:nvSpPr>
          <p:cNvPr id="10" name="Shape 7"/>
          <p:cNvSpPr/>
          <p:nvPr/>
        </p:nvSpPr>
        <p:spPr>
          <a:xfrm>
            <a:off x="3291840" y="2148840"/>
            <a:ext cx="2578608" cy="3794760"/>
          </a:xfrm>
          <a:prstGeom prst="roundRect">
            <a:avLst>
              <a:gd name="adj" fmla="val 290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270248" y="2203704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deck/icons/pi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96" y="2359152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29000" y="29260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Site(s)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3474720" y="3591462"/>
            <a:ext cx="2212848" cy="21705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communities have the highest potential for successful implementation, based on existing infrastructure, market access, and stakeholder interest?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6035040" y="2148840"/>
            <a:ext cx="2578608" cy="3794760"/>
          </a:xfrm>
          <a:prstGeom prst="roundRect">
            <a:avLst>
              <a:gd name="adj" fmla="val 290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7013448" y="2203704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deck/icons/layer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8896" y="2359152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172200" y="29260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Types</a:t>
            </a: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6217920" y="3591462"/>
            <a:ext cx="2212848" cy="21705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infrastructure types - processing, shared kitchens, mobile units, aggregation, food halls, </a:t>
            </a:r>
            <a:r>
              <a:rPr lang="en-US" dirty="0" err="1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etc</a:t>
            </a: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best fit documented needs?</a:t>
            </a: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8778240" y="2148840"/>
            <a:ext cx="2578608" cy="3794760"/>
          </a:xfrm>
          <a:prstGeom prst="roundRect">
            <a:avLst>
              <a:gd name="adj" fmla="val 2909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9756648" y="2203704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home/claude/deck/icons/peoplegroup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096" y="2359152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915400" y="2926080"/>
            <a:ext cx="23042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Audiences</a:t>
            </a:r>
            <a:endParaRPr lang="en-US" dirty="0"/>
          </a:p>
        </p:txBody>
      </p:sp>
      <p:sp>
        <p:nvSpPr>
          <p:cNvPr id="24" name="Text 18"/>
          <p:cNvSpPr/>
          <p:nvPr/>
        </p:nvSpPr>
        <p:spPr>
          <a:xfrm>
            <a:off x="8961120" y="3591462"/>
            <a:ext cx="2212848" cy="21705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producers, entrepreneurs, buyers and/or communities stand to benefit most, and what would it take to serve them well?</a:t>
            </a:r>
            <a:endParaRPr lang="en-US" dirty="0"/>
          </a:p>
        </p:txBody>
      </p:sp>
      <p:sp>
        <p:nvSpPr>
          <p:cNvPr id="25" name="Text 19"/>
          <p:cNvSpPr/>
          <p:nvPr/>
        </p:nvSpPr>
        <p:spPr>
          <a:xfrm>
            <a:off x="548640" y="6151782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session covers the market analysis (Part 1) that grounds these questions in evidence — </a:t>
            </a:r>
          </a:p>
          <a:p>
            <a:pPr marL="0" indent="0">
              <a:buNone/>
            </a:pPr>
            <a:r>
              <a:rPr lang="en-US" sz="2000" b="1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(Part 2) is where we work to develop answers or solutions.</a:t>
            </a:r>
            <a:endParaRPr lang="en-US" sz="2000" b="1" dirty="0"/>
          </a:p>
        </p:txBody>
      </p:sp>
      <p:sp>
        <p:nvSpPr>
          <p:cNvPr id="28" name="Text 21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0C1511F-6626-221F-297C-AF635ACD15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</a:rPr>
              <a:t>Market Analysis Tools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tool offers valuable insight on its own -  the clearest picture of regional opportunities and challenges emerges where they intersect.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578608" cy="428077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2578608" cy="82296"/>
          </a:xfrm>
          <a:prstGeom prst="round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508760" y="2368296"/>
            <a:ext cx="658368" cy="65836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deck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52" y="2532888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3232" y="3154680"/>
            <a:ext cx="22494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Literature Review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49808" y="3840480"/>
            <a:ext cx="2176272" cy="2359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 studies, regional plans, and precedents aligning findings with existing food-system and economic-development initiatives.</a:t>
            </a:r>
            <a:endParaRPr lang="en-US" dirty="0"/>
          </a:p>
        </p:txBody>
      </p:sp>
      <p:pic>
        <p:nvPicPr>
          <p:cNvPr id="11" name="Image 1" descr="/home/claude/deck/icons/arrow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672" y="3566160"/>
            <a:ext cx="256032" cy="25603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291840" y="2057400"/>
            <a:ext cx="2578608" cy="428077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3291840" y="2057400"/>
            <a:ext cx="2578608" cy="82296"/>
          </a:xfrm>
          <a:prstGeom prst="roundRect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251960" y="2368296"/>
            <a:ext cx="658368" cy="658368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deck/icons/char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6552" y="2532888"/>
            <a:ext cx="329184" cy="32918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456432" y="3154680"/>
            <a:ext cx="22494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 Research &amp; Landscape Analysis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3493008" y="3840480"/>
            <a:ext cx="2176272" cy="2359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quantitative picture -  demographics, agriculture, food access, spending, and existing infrastructure.</a:t>
            </a:r>
            <a:endParaRPr lang="en-US" dirty="0"/>
          </a:p>
        </p:txBody>
      </p:sp>
      <p:pic>
        <p:nvPicPr>
          <p:cNvPr id="18" name="Image 3" descr="/home/claude/deck/icons/arrow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872" y="3566160"/>
            <a:ext cx="256032" cy="256032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6035040" y="2057400"/>
            <a:ext cx="2578608" cy="428077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6035040" y="2057400"/>
            <a:ext cx="2578608" cy="82296"/>
          </a:xfrm>
          <a:prstGeom prst="roundRect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6995160" y="2368296"/>
            <a:ext cx="658368" cy="658368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/home/claude/deck/icons/map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9752" y="2532888"/>
            <a:ext cx="329184" cy="329184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199632" y="3154680"/>
            <a:ext cx="22494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Mapping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6236208" y="3840480"/>
            <a:ext cx="2176272" cy="2359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spatial picture - where assets exist, where they don't, and where production and people are most disconnected.</a:t>
            </a:r>
            <a:endParaRPr lang="en-US" dirty="0"/>
          </a:p>
        </p:txBody>
      </p:sp>
      <p:pic>
        <p:nvPicPr>
          <p:cNvPr id="25" name="Image 5" descr="/home/claude/deck/icons/arrow_d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072" y="3566160"/>
            <a:ext cx="256032" cy="256032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8778240" y="2057400"/>
            <a:ext cx="2578608" cy="4280770"/>
          </a:xfrm>
          <a:prstGeom prst="roundRect">
            <a:avLst>
              <a:gd name="adj" fmla="val 2837"/>
            </a:avLst>
          </a:prstGeom>
          <a:solidFill>
            <a:srgbClr val="FFFFFF"/>
          </a:solidFill>
          <a:ln w="127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9"/>
          <p:cNvSpPr/>
          <p:nvPr/>
        </p:nvSpPr>
        <p:spPr>
          <a:xfrm>
            <a:off x="8778240" y="2057400"/>
            <a:ext cx="2578608" cy="82296"/>
          </a:xfrm>
          <a:prstGeom prst="roundRect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0"/>
          <p:cNvSpPr/>
          <p:nvPr/>
        </p:nvSpPr>
        <p:spPr>
          <a:xfrm>
            <a:off x="9738360" y="2368296"/>
            <a:ext cx="658368" cy="658368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6" descr="/home/claude/deck/icons/comment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2952" y="2532888"/>
            <a:ext cx="329184" cy="329184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8942832" y="3154680"/>
            <a:ext cx="22494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Research</a:t>
            </a:r>
            <a:endParaRPr lang="en-US" sz="1600" dirty="0"/>
          </a:p>
        </p:txBody>
      </p:sp>
      <p:sp>
        <p:nvSpPr>
          <p:cNvPr id="31" name="Text 22"/>
          <p:cNvSpPr/>
          <p:nvPr/>
        </p:nvSpPr>
        <p:spPr>
          <a:xfrm>
            <a:off x="8979408" y="3840480"/>
            <a:ext cx="2176272" cy="23591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qualitative picture - what farmers, buyers, and organizations said directly, through interviews, focus groups, and partner surveys.</a:t>
            </a:r>
            <a:endParaRPr lang="en-US" dirty="0"/>
          </a:p>
        </p:txBody>
      </p:sp>
      <p:sp>
        <p:nvSpPr>
          <p:cNvPr id="34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A30F9CE-C5C2-FF08-DC1A-8657660C80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TIMELINE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Today's Findings Fit in the Overall Study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880360"/>
            <a:ext cx="10607040" cy="0"/>
          </a:xfrm>
          <a:prstGeom prst="line">
            <a:avLst/>
          </a:prstGeom>
          <a:noFill/>
          <a:ln w="38100">
            <a:solidFill>
              <a:srgbClr val="D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2880360"/>
            <a:ext cx="6364224" cy="0"/>
          </a:xfrm>
          <a:prstGeom prst="line">
            <a:avLst/>
          </a:prstGeom>
          <a:noFill/>
          <a:ln w="38100">
            <a:solidFill>
              <a:srgbClr val="3E9B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31520" y="2788920"/>
            <a:ext cx="182880" cy="182880"/>
          </a:xfrm>
          <a:prstGeom prst="ellipse">
            <a:avLst/>
          </a:prstGeom>
          <a:solidFill>
            <a:srgbClr val="3E9BD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87890" y="2148840"/>
            <a:ext cx="159519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F3 Food Economy Summit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7890" y="2514600"/>
            <a:ext cx="159519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852928" y="2788920"/>
            <a:ext cx="182880" cy="182880"/>
          </a:xfrm>
          <a:prstGeom prst="ellipse">
            <a:avLst/>
          </a:prstGeom>
          <a:solidFill>
            <a:srgbClr val="3E9BD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984248" y="315468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Landscape &amp; Secondary Research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984248" y="36576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 2025 – Spring 2026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974336" y="2788920"/>
            <a:ext cx="182880" cy="182880"/>
          </a:xfrm>
          <a:prstGeom prst="ellipse">
            <a:avLst/>
          </a:prstGeom>
          <a:solidFill>
            <a:srgbClr val="3E9BD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105656" y="208788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Research &amp; Mapping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105656" y="24765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– Spring 2026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059168" y="2752344"/>
            <a:ext cx="256032" cy="256032"/>
          </a:xfrm>
          <a:prstGeom prst="ellipse">
            <a:avLst/>
          </a:prstGeom>
          <a:solidFill>
            <a:srgbClr val="3E9BD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27064" y="3252216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Analysis Report 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27064" y="36576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— July 2026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0" y="3026665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HERE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217152" y="2788920"/>
            <a:ext cx="182880" cy="182880"/>
          </a:xfrm>
          <a:prstGeom prst="ellipse">
            <a:avLst/>
          </a:prstGeom>
          <a:solidFill>
            <a:srgbClr val="E08A2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348472" y="214884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Modeling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348472" y="249631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– December 2026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11338560" y="2788920"/>
            <a:ext cx="182880" cy="182880"/>
          </a:xfrm>
          <a:prstGeom prst="ellipse">
            <a:avLst/>
          </a:prstGeom>
          <a:solidFill>
            <a:srgbClr val="DDE2E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0469880" y="3154680"/>
            <a:ext cx="16177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Recommendations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0469880" y="3657600"/>
            <a:ext cx="1617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 2026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63880" y="4755134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(this report) is complete. </a:t>
            </a:r>
          </a:p>
          <a:p>
            <a:pPr marL="342900" indent="-34290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z="2000" b="1" i="1" dirty="0">
              <a:solidFill>
                <a:srgbClr val="6B768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— concept modeling — runs now through December 2026 and is where scale, siting, governance, and financial questions get resolved.</a:t>
            </a:r>
            <a:endParaRPr lang="en-US" sz="2000" b="1" dirty="0"/>
          </a:p>
        </p:txBody>
      </p:sp>
      <p:sp>
        <p:nvSpPr>
          <p:cNvPr id="28" name="Text 25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88CFCBA-F2B2-CB74-AA09-197A43B49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474720"/>
            <a:ext cx="7315200" cy="7315200"/>
          </a:xfrm>
          <a:prstGeom prst="ellipse">
            <a:avLst/>
          </a:prstGeom>
          <a:solidFill>
            <a:srgbClr val="1B2A4A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2B3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3657600" y="233172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TWO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0" y="269748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Found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0" y="379476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dirty="0">
                <a:solidFill>
                  <a:srgbClr val="AEBB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multi-method research effort drawing on four complementary sources of evidence. 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729C79-500F-208E-39BC-6344D3DD9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58" y="5926889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BREADTH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Comprehensive Look at the Region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32104" y="236829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deck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36" y="2510028"/>
            <a:ext cx="283464" cy="2834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2313432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20+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868680" y="3017520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&amp; regional plans reviewed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224528" y="2148840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07992" y="2368296"/>
            <a:ext cx="566928" cy="566928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deck/icons/comment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724" y="2510028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84648" y="2313432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</a:t>
            </a:r>
            <a:endParaRPr lang="en-US" sz="2800" dirty="0"/>
          </a:p>
        </p:txBody>
      </p:sp>
      <p:sp>
        <p:nvSpPr>
          <p:cNvPr id="14" name="Text 10"/>
          <p:cNvSpPr/>
          <p:nvPr/>
        </p:nvSpPr>
        <p:spPr>
          <a:xfrm>
            <a:off x="4544568" y="3017520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interviews across 6 categories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7900416" y="2148840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183880" y="2368296"/>
            <a:ext cx="566928" cy="566928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deck/icons/peoplegroup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612" y="2510028"/>
            <a:ext cx="283464" cy="28346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860536" y="2313432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/>
              <a:t>2</a:t>
            </a:r>
          </a:p>
        </p:txBody>
      </p:sp>
      <p:sp>
        <p:nvSpPr>
          <p:cNvPr id="19" name="Text 14"/>
          <p:cNvSpPr/>
          <p:nvPr/>
        </p:nvSpPr>
        <p:spPr>
          <a:xfrm>
            <a:off x="8220456" y="3017520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in-person workshops and activities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548640" y="4041648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 sz="1600"/>
          </a:p>
        </p:txBody>
      </p:sp>
      <p:sp>
        <p:nvSpPr>
          <p:cNvPr id="21" name="Shape 16"/>
          <p:cNvSpPr/>
          <p:nvPr/>
        </p:nvSpPr>
        <p:spPr>
          <a:xfrm>
            <a:off x="832104" y="4261104"/>
            <a:ext cx="566928" cy="566928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home/claude/deck/icons/map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836" y="4402836"/>
            <a:ext cx="283464" cy="28346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08760" y="4206240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24" name="Text 18"/>
          <p:cNvSpPr/>
          <p:nvPr/>
        </p:nvSpPr>
        <p:spPr>
          <a:xfrm>
            <a:off x="868680" y="4910328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 maps + regionwide ecosystem mapping</a:t>
            </a:r>
            <a:endParaRPr lang="en-US" sz="1600" dirty="0"/>
          </a:p>
        </p:txBody>
      </p:sp>
      <p:sp>
        <p:nvSpPr>
          <p:cNvPr id="25" name="Shape 19"/>
          <p:cNvSpPr/>
          <p:nvPr/>
        </p:nvSpPr>
        <p:spPr>
          <a:xfrm>
            <a:off x="4224528" y="4041648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4507992" y="4261104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4" descr="/home/claude/deck/icons/layers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9724" y="4402836"/>
            <a:ext cx="283464" cy="28346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184648" y="4206240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3-4</a:t>
            </a:r>
            <a:endParaRPr lang="en-US" sz="2800" dirty="0"/>
          </a:p>
        </p:txBody>
      </p:sp>
      <p:sp>
        <p:nvSpPr>
          <p:cNvPr id="29" name="Text 22"/>
          <p:cNvSpPr/>
          <p:nvPr/>
        </p:nvSpPr>
        <p:spPr>
          <a:xfrm>
            <a:off x="4544568" y="4910328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complementary partner research streams</a:t>
            </a:r>
            <a:endParaRPr lang="en-US" sz="1600" dirty="0"/>
          </a:p>
        </p:txBody>
      </p:sp>
      <p:sp>
        <p:nvSpPr>
          <p:cNvPr id="30" name="Shape 23"/>
          <p:cNvSpPr/>
          <p:nvPr/>
        </p:nvSpPr>
        <p:spPr>
          <a:xfrm>
            <a:off x="7900416" y="4041648"/>
            <a:ext cx="3493008" cy="1691640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8183880" y="4261104"/>
            <a:ext cx="566928" cy="566928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5" descr="/home/claude/deck/icons/building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5612" y="4402836"/>
            <a:ext cx="283464" cy="283464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860536" y="4206240"/>
            <a:ext cx="24871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800" dirty="0"/>
          </a:p>
        </p:txBody>
      </p:sp>
      <p:sp>
        <p:nvSpPr>
          <p:cNvPr id="34" name="Text 26"/>
          <p:cNvSpPr/>
          <p:nvPr/>
        </p:nvSpPr>
        <p:spPr>
          <a:xfrm>
            <a:off x="8220456" y="4910328"/>
            <a:ext cx="31272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Counties represented</a:t>
            </a:r>
            <a:endParaRPr lang="en-US" sz="1600" dirty="0"/>
          </a:p>
        </p:txBody>
      </p:sp>
      <p:sp>
        <p:nvSpPr>
          <p:cNvPr id="37" name="Text 28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0A6D802-30C3-69BC-5FDB-C2F9E856FE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LITERATURE REVIEW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Research Nationally Points the Same Direction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73024" y="2160738"/>
            <a:ext cx="128016" cy="128016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481327"/>
            <a:ext cx="5989320" cy="1600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“missing middle” of the supply chain - cold storage, processing, commercial kitchens, aggregation - is the consistent gap named across 15+ food system plans nationally.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37032" y="4917717"/>
            <a:ext cx="128016" cy="128016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3440" y="2906477"/>
            <a:ext cx="5989320" cy="1600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Networked, hub-and-spoke models are more commonly documented as successful than single centralized facilities in comparable regions.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579120" y="3547872"/>
            <a:ext cx="128016" cy="128016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4247450"/>
            <a:ext cx="5989320" cy="160007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success depends on trusted relationships and inclusive governance as much as on physical assets, not capital investment alone.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7178040" y="1554480"/>
            <a:ext cx="4434840" cy="4572000"/>
          </a:xfrm>
          <a:prstGeom prst="roundRect">
            <a:avLst>
              <a:gd name="adj" fmla="val 185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98080" y="1783080"/>
            <a:ext cx="3840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STUDIES CITED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498080" y="21945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Veggielution Food Hub Feasibility Study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498080" y="2578608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C4C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Santa Clara County — recommended a phased regional network over one centralized facility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498080" y="3429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England Food Hub Network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498080" y="3813048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C4C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logistics &amp; cross-docking achieved economies of scale without full centralization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498080" y="46634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Butte County Baseline Food Assessment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7498080" y="5047488"/>
            <a:ext cx="3840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200" dirty="0">
                <a:solidFill>
                  <a:srgbClr val="C4CE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 ag economy exporting ~98% of its food while 14–19% of residents face insecurity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ECA7B94-371F-9C75-7BFF-E02CC0DDB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 Agricultural Economy, Small Share Reaching Local Markets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554480"/>
          <a:ext cx="612648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7319010" y="1682496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8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45%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366760" y="1810512"/>
            <a:ext cx="32461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ag sales come from fruit &amp; nut production ($11.37B)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178040" y="2724912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8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~50%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366760" y="2724912"/>
            <a:ext cx="32461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farms operate on 1-49 acres -  too small to invest independently in infrastructure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471410" y="3749040"/>
            <a:ext cx="1371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8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3%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366760" y="3776472"/>
            <a:ext cx="32461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farms sell direct-to-consumer; just 119 farms (&lt; 1%) produce value-added goods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40" y="4892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USDA 2022 Census of Agriculture; CDFA County Crop Reports, 2022–2024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2CCE282-80A5-6E11-2284-E78CD709F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Demand Exists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508760"/>
          <a:ext cx="612648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995160" y="1508760"/>
            <a:ext cx="448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Consumer Spending (avg. household / year)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995160" y="196596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E9B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$6,401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458200" y="189738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spent on food at home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995160" y="274320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E9B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$3,591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458200" y="267462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spent on food away from home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995160" y="352044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E9BD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$1,413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458200" y="3451860"/>
            <a:ext cx="3108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meat, poultry, fish &amp; eggs - the single largest category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40" y="470916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Feeding America Map the Meal Gap, 2023; County Health Rankings, 2024; Esri Consumer Spending, 2024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E59A8F-0EBE-2B6B-2696-4121CC4E5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39" y="658368"/>
            <a:ext cx="11233457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Capacity Is Uneven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596896" cy="2066794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572768" y="1664208"/>
            <a:ext cx="548640" cy="54864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baske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28" y="180136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31520" y="2670048"/>
            <a:ext cx="22311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farmers markets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10128" y="1554480"/>
            <a:ext cx="2596896" cy="2066794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34256" y="1664208"/>
            <a:ext cx="548640" cy="548640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deck/icons/warehous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416" y="180136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47288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493008" y="2670048"/>
            <a:ext cx="22311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food hubs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071616" y="1554480"/>
            <a:ext cx="2596896" cy="2066794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095744" y="1664208"/>
            <a:ext cx="548640" cy="548640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buildin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904" y="180136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08776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254496" y="2670048"/>
            <a:ext cx="223113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kitchens &amp; kitchen incubators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8833104" y="1554480"/>
            <a:ext cx="2596896" cy="2066794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857232" y="1664208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deck/icons/industry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4392" y="1801368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970264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239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015984" y="2670048"/>
            <a:ext cx="2231136" cy="7589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manufacturing establishments</a:t>
            </a:r>
            <a:endParaRPr lang="en-US" sz="1400" dirty="0"/>
          </a:p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(+343 non-employer micro-enterprises)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63880" y="3758433"/>
            <a:ext cx="11064240" cy="2066793"/>
          </a:xfrm>
          <a:prstGeom prst="roundRect">
            <a:avLst>
              <a:gd name="adj" fmla="val 486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 sz="2000" dirty="0"/>
          </a:p>
        </p:txBody>
      </p:sp>
      <p:sp>
        <p:nvSpPr>
          <p:cNvPr id="25" name="Shape 19"/>
          <p:cNvSpPr/>
          <p:nvPr/>
        </p:nvSpPr>
        <p:spPr>
          <a:xfrm>
            <a:off x="861060" y="4211062"/>
            <a:ext cx="777240" cy="777240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/home/claude/deck/icons/exclamation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70" y="4405372"/>
            <a:ext cx="388620" cy="38862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798320" y="3987034"/>
            <a:ext cx="9509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SIZE is a critical lever in supporting capacity, growth and opportunity.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1798320" y="4352793"/>
            <a:ext cx="9418320" cy="139903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Despite a high volume of “food manufacturing” being represented in the region – a large majority are reported to be beyond the reach of existing producers and small food businesses for needed functions (processing, cut/wash/pack, co-pack).  </a:t>
            </a:r>
          </a:p>
          <a:p>
            <a:pPr marL="0" indent="0">
              <a:lnSpc>
                <a:spcPts val="1500"/>
              </a:lnSpc>
              <a:buNone/>
            </a:pPr>
            <a:endParaRPr lang="en-US" sz="1600" dirty="0">
              <a:solidFill>
                <a:srgbClr val="D7DEEA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lnSpc>
                <a:spcPts val="1500"/>
              </a:lnSpc>
              <a:buNone/>
            </a:pPr>
            <a:r>
              <a:rPr lang="en-US" sz="1600" dirty="0">
                <a:solidFill>
                  <a:srgbClr val="D7DEEA"/>
                </a:solidFill>
                <a:latin typeface="Calibri" pitchFamily="34" charset="0"/>
                <a:cs typeface="Calibri" pitchFamily="34" charset="-120"/>
              </a:rPr>
              <a:t>New opportunity will have to be evaluated with </a:t>
            </a:r>
            <a:r>
              <a:rPr lang="en-US" sz="1600" b="1" u="sng" dirty="0">
                <a:solidFill>
                  <a:srgbClr val="D7DEEA"/>
                </a:solidFill>
                <a:latin typeface="Calibri" pitchFamily="34" charset="0"/>
                <a:cs typeface="Calibri" pitchFamily="34" charset="-120"/>
              </a:rPr>
              <a:t>SIZE</a:t>
            </a:r>
            <a:r>
              <a:rPr lang="en-US" sz="1600" dirty="0">
                <a:solidFill>
                  <a:srgbClr val="D7DEEA"/>
                </a:solidFill>
                <a:latin typeface="Calibri" pitchFamily="34" charset="0"/>
                <a:cs typeface="Calibri" pitchFamily="34" charset="-120"/>
              </a:rPr>
              <a:t> as a main factor (both for producer scale and production scale).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563880" y="6058708"/>
            <a:ext cx="10972800" cy="3351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NVA research compilation; CDFA Certified Farmers Market Directory; SAREP Food Hub Directory; U.S. Census Bureau / NAICS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C52CE3C-DEE2-1DC2-1499-1F0B76AFA8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0" cap="none" spc="200" normalizeH="0" baseline="0" noProof="0" dirty="0">
                <a:ln>
                  <a:noFill/>
                </a:ln>
                <a:solidFill>
                  <a:srgbClr val="E08A24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MAPPING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52774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B2A4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Support Organization Density Varies by County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850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>
              <a:lnSpc>
                <a:spcPts val="1500"/>
              </a:lnSpc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Local organizations mapped across six support categories, shown by raw count and adjusted for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population—accounting for the wide range in county sizes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(Fresno's population is roughly 6–7x that of Kings or Madera).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B768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024E134-1CD6-26AE-EC71-A79C04FC7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848126"/>
              </p:ext>
            </p:extLst>
          </p:nvPr>
        </p:nvGraphicFramePr>
        <p:xfrm>
          <a:off x="1783400" y="2221600"/>
          <a:ext cx="8594720" cy="216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County</a:t>
                      </a:r>
                    </a:p>
                  </a:txBody>
                  <a:tcPr marT="18288" marB="18288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Population</a:t>
                      </a:r>
                    </a:p>
                  </a:txBody>
                  <a:tcPr marT="18288" marB="18288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Local Orgs (non-statewide)</a:t>
                      </a:r>
                    </a:p>
                  </a:txBody>
                  <a:tcPr marT="18288" marB="18288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Per 100K Residents</a:t>
                      </a:r>
                    </a:p>
                  </a:txBody>
                  <a:tcPr marT="18288" marB="18288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/>
                        </a:rPr>
                        <a:t>Fresno</a:t>
                      </a:r>
                    </a:p>
                  </a:txBody>
                  <a:tcPr marT="18288" marB="1828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1,012,152</a:t>
                      </a:r>
                    </a:p>
                  </a:txBody>
                  <a:tcPr marT="18288" marB="1828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26313F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T="18288" marB="1828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2.17</a:t>
                      </a:r>
                    </a:p>
                  </a:txBody>
                  <a:tcPr marT="18288" marB="18288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/>
                        </a:rPr>
                        <a:t>Tulare</a:t>
                      </a:r>
                    </a:p>
                  </a:txBody>
                  <a:tcPr marT="18288" marB="18288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475,774</a:t>
                      </a:r>
                    </a:p>
                  </a:txBody>
                  <a:tcPr marT="18288" marB="18288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26313F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T="18288" marB="18288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1.68</a:t>
                      </a:r>
                    </a:p>
                  </a:txBody>
                  <a:tcPr marT="18288" marB="18288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/>
                        </a:rPr>
                        <a:t>Merced</a:t>
                      </a:r>
                    </a:p>
                  </a:txBody>
                  <a:tcPr marT="18288" marB="18288" anchor="ctr">
                    <a:solidFill>
                      <a:srgbClr val="FF2600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285,597</a:t>
                      </a:r>
                    </a:p>
                  </a:txBody>
                  <a:tcPr marT="18288" marB="18288" anchor="ctr">
                    <a:solidFill>
                      <a:srgbClr val="FF2600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6B7686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T="18288" marB="18288" anchor="ctr">
                    <a:solidFill>
                      <a:srgbClr val="FF2600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1.05  (lowest)</a:t>
                      </a:r>
                    </a:p>
                  </a:txBody>
                  <a:tcPr marT="18288" marB="18288" anchor="ctr">
                    <a:solidFill>
                      <a:srgbClr val="FF2600">
                        <a:alpha val="2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/>
                        </a:rPr>
                        <a:t>Kings</a:t>
                      </a:r>
                    </a:p>
                  </a:txBody>
                  <a:tcPr marT="18288" marB="18288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152,830</a:t>
                      </a:r>
                    </a:p>
                  </a:txBody>
                  <a:tcPr marT="18288" marB="18288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E08A2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T="18288" marB="18288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5.89  (highest)</a:t>
                      </a:r>
                    </a:p>
                  </a:txBody>
                  <a:tcPr marT="18288" marB="18288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000">
                <a:tc>
                  <a:txBody>
                    <a:bodyPr/>
                    <a:lstStyle/>
                    <a:p>
                      <a:pPr algn="l"/>
                      <a:r>
                        <a:rPr sz="1400" b="1" i="0" dirty="0">
                          <a:solidFill>
                            <a:srgbClr val="1B2A4A"/>
                          </a:solidFill>
                          <a:latin typeface="Cambria"/>
                        </a:rPr>
                        <a:t>Madera</a:t>
                      </a:r>
                    </a:p>
                  </a:txBody>
                  <a:tcPr marT="18288" marB="1828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158,790</a:t>
                      </a:r>
                    </a:p>
                  </a:txBody>
                  <a:tcPr marT="18288" marB="1828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26313F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T="18288" marB="1828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6313F"/>
                          </a:solidFill>
                          <a:latin typeface="Calibri"/>
                        </a:rPr>
                        <a:t>3.15</a:t>
                      </a:r>
                    </a:p>
                  </a:txBody>
                  <a:tcPr marT="18288" marB="1828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548640" y="4740000"/>
            <a:ext cx="11064240" cy="1733952"/>
          </a:xfrm>
          <a:prstGeom prst="roundRect">
            <a:avLst>
              <a:gd name="adj" fmla="val 15000"/>
            </a:avLst>
          </a:prstGeom>
          <a:solidFill>
            <a:srgbClr val="F5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00" tIns="90000" rIns="320000" bIns="90000" rtlCol="0" anchor="ctr"/>
          <a:lstStyle/>
          <a:p>
            <a:pPr lvl="0" algn="ctr"/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Thirteen statewide organizations provide nominal coverage in every county. 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26313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 algn="ctr"/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Fresno's larger population accounts for much of its lead in raw local organization counts, but on a per-capita </a:t>
            </a:r>
            <a:r>
              <a:rPr lang="en-US" sz="2000" i="1" dirty="0">
                <a:solidFill>
                  <a:srgbClr val="26313F"/>
                </a:solidFill>
              </a:rPr>
              <a:t>basis, </a:t>
            </a:r>
            <a:r>
              <a:rPr lang="en-US" sz="2000" b="1" i="1" dirty="0">
                <a:solidFill>
                  <a:srgbClr val="26313F"/>
                </a:solidFill>
              </a:rPr>
              <a:t>Kings has the highest density of local organizations in the region,</a:t>
            </a:r>
            <a:r>
              <a:rPr kumimoji="0" sz="2000" b="1" i="1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Merced has the lowest.</a:t>
            </a:r>
            <a:r>
              <a:rPr kumimoji="0" sz="2000" b="0" i="1" u="none" strike="noStrike" kern="1200" cap="none" spc="0" normalizeH="0" baseline="0" noProof="0" dirty="0">
                <a:ln>
                  <a:noFill/>
                </a:ln>
                <a:solidFill>
                  <a:srgbClr val="26313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972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Production </a:t>
            </a:r>
          </a:p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Infrastructure </a:t>
            </a:r>
          </a:p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Misaligned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1" y="2319130"/>
            <a:ext cx="3785364" cy="4154822"/>
          </a:xfrm>
          <a:prstGeom prst="roundRect">
            <a:avLst>
              <a:gd name="adj" fmla="val 1856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1686" y="2568024"/>
            <a:ext cx="685800" cy="685800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136" y="2739474"/>
            <a:ext cx="342900" cy="3429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7506" y="2590883"/>
            <a:ext cx="2187714" cy="77724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Agricultural Logistics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07385" y="3368124"/>
            <a:ext cx="3419605" cy="31058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preliminary mapping, at least </a:t>
            </a:r>
            <a:r>
              <a:rPr lang="en-US" sz="1600" b="1" u="sng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distinct corridors </a:t>
            </a:r>
            <a:r>
              <a:rPr lang="en-US" sz="16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showed significant agricultural production with limited processing and logistics connectivity. 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acute: a corridor running north and south of Mendota, in western Fresno and Merced counties.</a:t>
            </a:r>
          </a:p>
          <a:p>
            <a:pPr marL="285750" indent="-2857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D7DEEA"/>
                </a:solidFill>
                <a:latin typeface="Calibri" pitchFamily="34" charset="0"/>
                <a:cs typeface="Calibri" pitchFamily="34" charset="-120"/>
              </a:rPr>
              <a:t>Updated production mapping (RIGHT) shows SMALL scale farms and production capacity is being refined for the next round of site/corridor discussions.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505454" y="-106017"/>
            <a:ext cx="7107426" cy="6964017"/>
          </a:xfrm>
          <a:prstGeom prst="roundRect">
            <a:avLst>
              <a:gd name="adj" fmla="val 1856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0FD0034-0968-E12C-9BDA-E82175054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ADDB54-AE4C-A335-3ED4-B55B151923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8213"/>
          <a:stretch>
            <a:fillRect/>
          </a:stretch>
        </p:blipFill>
        <p:spPr>
          <a:xfrm>
            <a:off x="5087111" y="173990"/>
            <a:ext cx="5600366" cy="66523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Stakeholder Distribution 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2668" y="18059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whea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398" y="1931670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60020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 &amp; farm businesses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224528" y="160020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448556" y="18059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deck/icons/tru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86" y="1931670"/>
            <a:ext cx="251460" cy="251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47488" y="160020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Buyers &amp; distributors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7900416" y="160020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8124444" y="18059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claude/deck/icons/peoplegroup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0174" y="1931670"/>
            <a:ext cx="251460" cy="2514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723376" y="160020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&amp; food access orgs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548640" y="265176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772668" y="28575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/home/claude/deck/icons/baske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398" y="2983230"/>
            <a:ext cx="251460" cy="2514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71600" y="265176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businesses &amp; entrepreneurs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4224528" y="265176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4448556" y="28575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/home/claude/deck/icons/building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4286" y="2983230"/>
            <a:ext cx="251460" cy="25146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047488" y="265176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partners</a:t>
            </a:r>
            <a:endParaRPr lang="en-US" sz="1600" dirty="0"/>
          </a:p>
        </p:txBody>
      </p:sp>
      <p:sp>
        <p:nvSpPr>
          <p:cNvPr id="24" name="Shape 17"/>
          <p:cNvSpPr/>
          <p:nvPr/>
        </p:nvSpPr>
        <p:spPr>
          <a:xfrm>
            <a:off x="7900416" y="2651760"/>
            <a:ext cx="3493008" cy="914400"/>
          </a:xfrm>
          <a:prstGeom prst="roundRect">
            <a:avLst>
              <a:gd name="adj" fmla="val 7000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8124444" y="28575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/home/claude/deck/icons/handshake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0174" y="2983230"/>
            <a:ext cx="251460" cy="25146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8723376" y="2651760"/>
            <a:ext cx="267004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 &amp; program support orgs</a:t>
            </a:r>
            <a:endParaRPr lang="en-US" sz="1600" dirty="0"/>
          </a:p>
        </p:txBody>
      </p:sp>
      <p:sp>
        <p:nvSpPr>
          <p:cNvPr id="28" name="Text 20"/>
          <p:cNvSpPr/>
          <p:nvPr/>
        </p:nvSpPr>
        <p:spPr>
          <a:xfrm>
            <a:off x="548640" y="3703319"/>
            <a:ext cx="11064240" cy="6400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interviews across five counties and statewide partners, spanning six stakeholder categories — including interviews conducted in Spanish with translation support.</a:t>
            </a:r>
            <a:endParaRPr lang="en-US" dirty="0"/>
          </a:p>
        </p:txBody>
      </p:sp>
      <p:sp>
        <p:nvSpPr>
          <p:cNvPr id="29" name="Shape 21"/>
          <p:cNvSpPr/>
          <p:nvPr/>
        </p:nvSpPr>
        <p:spPr>
          <a:xfrm>
            <a:off x="548640" y="4576572"/>
            <a:ext cx="11064240" cy="1874520"/>
          </a:xfrm>
          <a:prstGeom prst="roundRect">
            <a:avLst>
              <a:gd name="adj" fmla="val 4390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914400" y="4805172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concrete illustration: Fresno Unified School District</a:t>
            </a:r>
            <a:endParaRPr lang="en-US" sz="2000" dirty="0"/>
          </a:p>
        </p:txBody>
      </p:sp>
      <p:sp>
        <p:nvSpPr>
          <p:cNvPr id="31" name="Text 23"/>
          <p:cNvSpPr/>
          <p:nvPr/>
        </p:nvSpPr>
        <p:spPr>
          <a:xfrm>
            <a:off x="914400" y="5216652"/>
            <a:ext cx="1033272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b="1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$29M </a:t>
            </a:r>
            <a:r>
              <a:rPr lang="en-US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food budget, with </a:t>
            </a:r>
            <a:r>
              <a:rPr lang="en-US" b="1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$5.4M (≈19%) </a:t>
            </a:r>
            <a:r>
              <a:rPr lang="en-US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directed to locally produced food. Yet stakeholders reported local producers often can't meet institutional requirements — </a:t>
            </a:r>
            <a:r>
              <a:rPr lang="en-US" i="1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because of limited production, but limited access to facilities for washing, processing, packaging, and preparing to spec.</a:t>
            </a:r>
            <a:r>
              <a:rPr lang="en-US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Produce sometimes travels to South San Francisco or Los Angeles for processing before returning to the Valley for distribution.</a:t>
            </a:r>
            <a:endParaRPr lang="en-US" dirty="0"/>
          </a:p>
        </p:txBody>
      </p:sp>
      <p:sp>
        <p:nvSpPr>
          <p:cNvPr id="34" name="Text 25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F1A1D14-7571-473F-BADC-E64C9BB635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Theme Rose to the Top, Consistently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1371600"/>
          </a:xfrm>
          <a:prstGeom prst="roundRect">
            <a:avLst>
              <a:gd name="adj" fmla="val 6000"/>
            </a:avLst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37260" y="1714500"/>
            <a:ext cx="960120" cy="9601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snowflake_white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53287" y="1930527"/>
            <a:ext cx="528066" cy="528066"/>
          </a:xfrm>
          <a:prstGeom prst="rect">
            <a:avLst/>
          </a:prstGeom>
          <a:ln>
            <a:noFill/>
          </a:ln>
        </p:spPr>
      </p:pic>
      <p:sp>
        <p:nvSpPr>
          <p:cNvPr id="7" name="Text 4"/>
          <p:cNvSpPr/>
          <p:nvPr/>
        </p:nvSpPr>
        <p:spPr>
          <a:xfrm>
            <a:off x="2194560" y="17373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Cold storage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2194560" y="2212848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FFF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infrastructure gap most frequently cited across interviews, field visits, and focus groups alike — named more often than any other single need.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007108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deck/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698" y="3371850"/>
            <a:ext cx="297180" cy="2971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Post-harvest processing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804672" y="4480560"/>
            <a:ext cx="30175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Washing, packing &amp; light processing — described as interconnected with cold storage, not separate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4224528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682996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clipboar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586" y="3371850"/>
            <a:ext cx="297180" cy="2971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407408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navigation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4480560" y="4480560"/>
            <a:ext cx="30175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Permitting &amp; administrative complexity, especially for new and small food businesses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7900416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358884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deck/icons/handshak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7474" y="3371850"/>
            <a:ext cx="297180" cy="2971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83296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Relationships &amp; trust</a:t>
            </a:r>
            <a:endParaRPr lang="en-US" sz="2000" dirty="0"/>
          </a:p>
        </p:txBody>
      </p:sp>
      <p:sp>
        <p:nvSpPr>
          <p:cNvPr id="23" name="Text 17"/>
          <p:cNvSpPr/>
          <p:nvPr/>
        </p:nvSpPr>
        <p:spPr>
          <a:xfrm>
            <a:off x="8156448" y="4480560"/>
            <a:ext cx="30175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coordination, buyer relationships, and trusted intermediaries — as important as physical assets</a:t>
            </a:r>
            <a:endParaRPr lang="en-US" sz="1600" dirty="0"/>
          </a:p>
        </p:txBody>
      </p:sp>
      <p:sp>
        <p:nvSpPr>
          <p:cNvPr id="26" name="Text 19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AF24B0-5319-E048-4ADD-EA025CFF05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sp>
        <p:nvSpPr>
          <p:cNvPr id="24" name="Text 0">
            <a:extLst>
              <a:ext uri="{FF2B5EF4-FFF2-40B4-BE49-F238E27FC236}">
                <a16:creationId xmlns:a16="http://schemas.microsoft.com/office/drawing/2014/main" id="{1D97DDBF-1F59-554B-B486-58D3317C4F4F}"/>
              </a:ext>
            </a:extLst>
          </p:cNvPr>
          <p:cNvSpPr/>
          <p:nvPr/>
        </p:nvSpPr>
        <p:spPr>
          <a:xfrm>
            <a:off x="4151376" y="5751576"/>
            <a:ext cx="35844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SERVICE/PROGRAM NEED </a:t>
            </a:r>
            <a:endParaRPr lang="en-US" sz="1250" dirty="0"/>
          </a:p>
        </p:txBody>
      </p:sp>
      <p:sp>
        <p:nvSpPr>
          <p:cNvPr id="25" name="Text 0">
            <a:extLst>
              <a:ext uri="{FF2B5EF4-FFF2-40B4-BE49-F238E27FC236}">
                <a16:creationId xmlns:a16="http://schemas.microsoft.com/office/drawing/2014/main" id="{2E917DB2-6BE9-B1AC-9A6B-E4F97C1625C9}"/>
              </a:ext>
            </a:extLst>
          </p:cNvPr>
          <p:cNvSpPr/>
          <p:nvPr/>
        </p:nvSpPr>
        <p:spPr>
          <a:xfrm>
            <a:off x="7900416" y="5751576"/>
            <a:ext cx="34869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SERVICE/PROGRAM NEED </a:t>
            </a:r>
            <a:endParaRPr lang="en-US" sz="1250" dirty="0"/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E5F8E3FC-817C-2520-D852-CA37C6B3A6E0}"/>
              </a:ext>
            </a:extLst>
          </p:cNvPr>
          <p:cNvSpPr/>
          <p:nvPr/>
        </p:nvSpPr>
        <p:spPr>
          <a:xfrm>
            <a:off x="539496" y="5751576"/>
            <a:ext cx="3529584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OPPORTUNITY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39" y="658368"/>
            <a:ext cx="11233457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the Ground: Field Visits + Interviews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596896" cy="2267712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572768" y="1664208"/>
            <a:ext cx="548640" cy="54864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basket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28" y="1801368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31520" y="2670048"/>
            <a:ext cx="2231136" cy="10627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farm, kitchen &amp; food-service visits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310128" y="1554480"/>
            <a:ext cx="2596896" cy="2267712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334256" y="1664208"/>
            <a:ext cx="548640" cy="548640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deck/icons/warehou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416" y="1801368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47288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$300K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3493008" y="2670048"/>
            <a:ext cx="2231136" cy="10627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cost to build a private 2,000 sq. ft. cold storage facility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071616" y="1554480"/>
            <a:ext cx="2596896" cy="2267712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095744" y="1664208"/>
            <a:ext cx="548640" cy="548640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buil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904" y="180136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08776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$3,000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6254496" y="2670048"/>
            <a:ext cx="2231136" cy="10627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month in electricity — one producer's cost to run existing cold storage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8833104" y="1554480"/>
            <a:ext cx="2596896" cy="2267712"/>
          </a:xfrm>
          <a:prstGeom prst="roundRect">
            <a:avLst>
              <a:gd name="adj" fmla="val 4324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857232" y="1664208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deck/icons/industry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4392" y="1801368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970264" y="2286000"/>
            <a:ext cx="23225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</a:t>
            </a:r>
            <a:endParaRPr lang="en-US" sz="2200" dirty="0"/>
          </a:p>
        </p:txBody>
      </p:sp>
      <p:sp>
        <p:nvSpPr>
          <p:cNvPr id="23" name="Text 17"/>
          <p:cNvSpPr/>
          <p:nvPr/>
        </p:nvSpPr>
        <p:spPr>
          <a:xfrm>
            <a:off x="9015984" y="2670048"/>
            <a:ext cx="2231136" cy="10627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14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registered users at the shared commercial kitchen the site team visited; it is operating near capacity, self-sustaining through user fees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563880" y="4096512"/>
            <a:ext cx="11064240" cy="1691640"/>
          </a:xfrm>
          <a:prstGeom prst="roundRect">
            <a:avLst>
              <a:gd name="adj" fmla="val 4865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861060" y="4549140"/>
            <a:ext cx="777240" cy="777240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/home/claude/deck/icons/exclamation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370" y="4743450"/>
            <a:ext cx="388620" cy="38862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798320" y="4325112"/>
            <a:ext cx="9509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concrete opportunity: Fresno Economic Opportunity Center's plans for an adjacent processing facility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1798320" y="4690872"/>
            <a:ext cx="94183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1500"/>
              </a:lnSpc>
            </a:pPr>
            <a:r>
              <a:rPr lang="en-US" sz="14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FEOC, a multi-program community impact nonprofit operating a production kitchen and a refrigerated delivery fleet, is exploring the development of adjacent property into a processing facility for small- and medium-scale producers — one of several existing organizations positioned to expand regional capacity.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563880" y="5925312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NVA field research — on-site visits to 7 locations and a food entrepreneur focus group, Fresno County, 2026</a:t>
            </a:r>
            <a:endParaRPr lang="en-US" sz="900" dirty="0"/>
          </a:p>
        </p:txBody>
      </p:sp>
      <p:sp>
        <p:nvSpPr>
          <p:cNvPr id="32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C52CE3C-DEE2-1DC2-1499-1F0B76AFA8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RESEARCH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Partner Sources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1371600"/>
          </a:xfrm>
          <a:prstGeom prst="roundRect">
            <a:avLst>
              <a:gd name="adj" fmla="val 6000"/>
            </a:avLst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37260" y="1714500"/>
            <a:ext cx="960120" cy="9601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Cycle with people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53287" y="1930527"/>
            <a:ext cx="528066" cy="5280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194560" y="173736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Triangulated findings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2194560" y="2212848"/>
            <a:ext cx="90525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FFF3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independent partner research efforts — different methods, different stakeholder groups — converge on the same core infrastructure gaps this study identified directly.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007108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deck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698" y="3371850"/>
            <a:ext cx="297180" cy="2971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BIPOC Food Hub Study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804672" y="4480560"/>
            <a:ext cx="30175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13 interviewed farmers, 62% identified </a:t>
            </a: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storage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an unmet need and 85% reported losses from unsold product.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4224528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682996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586" y="3371850"/>
            <a:ext cx="297180" cy="2971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407408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 Needs Assessment</a:t>
            </a:r>
            <a:endParaRPr lang="en-US" sz="1350" dirty="0"/>
          </a:p>
        </p:txBody>
      </p:sp>
      <p:sp>
        <p:nvSpPr>
          <p:cNvPr id="100" name="TAChartLabel0"/>
          <p:cNvSpPr/>
          <p:nvPr/>
        </p:nvSpPr>
        <p:spPr>
          <a:xfrm>
            <a:off x="4480560" y="4480560"/>
            <a:ext cx="3017520" cy="137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8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Business development</a:t>
            </a:r>
            <a:r>
              <a:rPr lang="en-US" sz="800" b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— 37%</a:t>
            </a:r>
          </a:p>
        </p:txBody>
      </p:sp>
      <p:sp>
        <p:nvSpPr>
          <p:cNvPr id="101" name="TAChartTrack0"/>
          <p:cNvSpPr/>
          <p:nvPr/>
        </p:nvSpPr>
        <p:spPr>
          <a:xfrm>
            <a:off x="4480560" y="4617720"/>
            <a:ext cx="3017520" cy="45720"/>
          </a:xfrm>
          <a:prstGeom prst="roundRect">
            <a:avLst>
              <a:gd name="adj" fmla="val 50000"/>
            </a:avLst>
          </a:prstGeom>
          <a:solidFill>
            <a:srgbClr val="E5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TAChartFill0"/>
          <p:cNvSpPr/>
          <p:nvPr/>
        </p:nvSpPr>
        <p:spPr>
          <a:xfrm>
            <a:off x="4480560" y="4617720"/>
            <a:ext cx="2658291" cy="4572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3" name="TAChartLabel1"/>
          <p:cNvSpPr/>
          <p:nvPr/>
        </p:nvSpPr>
        <p:spPr>
          <a:xfrm>
            <a:off x="4480560" y="4745736"/>
            <a:ext cx="3017520" cy="137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8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Regulatory assistance</a:t>
            </a:r>
            <a:r>
              <a:rPr lang="en-US" sz="800" b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— 36%</a:t>
            </a:r>
          </a:p>
        </p:txBody>
      </p:sp>
      <p:sp>
        <p:nvSpPr>
          <p:cNvPr id="104" name="TAChartTrack1"/>
          <p:cNvSpPr/>
          <p:nvPr/>
        </p:nvSpPr>
        <p:spPr>
          <a:xfrm>
            <a:off x="4480560" y="4882896"/>
            <a:ext cx="3017520" cy="45720"/>
          </a:xfrm>
          <a:prstGeom prst="roundRect">
            <a:avLst>
              <a:gd name="adj" fmla="val 50000"/>
            </a:avLst>
          </a:prstGeom>
          <a:solidFill>
            <a:srgbClr val="E5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TAChartFill1"/>
          <p:cNvSpPr/>
          <p:nvPr/>
        </p:nvSpPr>
        <p:spPr>
          <a:xfrm>
            <a:off x="4480560" y="4882896"/>
            <a:ext cx="2586445" cy="4572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TAChartLabel2"/>
          <p:cNvSpPr/>
          <p:nvPr/>
        </p:nvSpPr>
        <p:spPr>
          <a:xfrm>
            <a:off x="4480560" y="5010912"/>
            <a:ext cx="3017520" cy="137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8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Infrastructure &amp; equipment</a:t>
            </a:r>
            <a:r>
              <a:rPr lang="en-US" sz="800" b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— 31%</a:t>
            </a:r>
          </a:p>
        </p:txBody>
      </p:sp>
      <p:sp>
        <p:nvSpPr>
          <p:cNvPr id="107" name="TAChartTrack2"/>
          <p:cNvSpPr/>
          <p:nvPr/>
        </p:nvSpPr>
        <p:spPr>
          <a:xfrm>
            <a:off x="4480560" y="5148072"/>
            <a:ext cx="3017520" cy="45720"/>
          </a:xfrm>
          <a:prstGeom prst="roundRect">
            <a:avLst>
              <a:gd name="adj" fmla="val 50000"/>
            </a:avLst>
          </a:prstGeom>
          <a:solidFill>
            <a:srgbClr val="E5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TAChartFill2"/>
          <p:cNvSpPr/>
          <p:nvPr/>
        </p:nvSpPr>
        <p:spPr>
          <a:xfrm>
            <a:off x="4480560" y="5148072"/>
            <a:ext cx="2227217" cy="4572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TAChartLabel3"/>
          <p:cNvSpPr/>
          <p:nvPr/>
        </p:nvSpPr>
        <p:spPr>
          <a:xfrm>
            <a:off x="4480560" y="5276088"/>
            <a:ext cx="3017520" cy="137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8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Marketing &amp; market access</a:t>
            </a:r>
            <a:r>
              <a:rPr lang="en-US" sz="800" b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— 25%</a:t>
            </a:r>
          </a:p>
        </p:txBody>
      </p:sp>
      <p:sp>
        <p:nvSpPr>
          <p:cNvPr id="110" name="TAChartTrack3"/>
          <p:cNvSpPr/>
          <p:nvPr/>
        </p:nvSpPr>
        <p:spPr>
          <a:xfrm>
            <a:off x="4480560" y="5413248"/>
            <a:ext cx="3017520" cy="45720"/>
          </a:xfrm>
          <a:prstGeom prst="roundRect">
            <a:avLst>
              <a:gd name="adj" fmla="val 50000"/>
            </a:avLst>
          </a:prstGeom>
          <a:solidFill>
            <a:srgbClr val="E5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TAChartFill3"/>
          <p:cNvSpPr/>
          <p:nvPr/>
        </p:nvSpPr>
        <p:spPr>
          <a:xfrm>
            <a:off x="4480560" y="5413248"/>
            <a:ext cx="1796142" cy="4572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2" name="TAChartLabel4"/>
          <p:cNvSpPr/>
          <p:nvPr/>
        </p:nvSpPr>
        <p:spPr>
          <a:xfrm>
            <a:off x="4480560" y="5541264"/>
            <a:ext cx="3017520" cy="1371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8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Grants &amp; funding assistance</a:t>
            </a:r>
            <a:r>
              <a:rPr lang="en-US" sz="800" b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— 23%</a:t>
            </a:r>
          </a:p>
        </p:txBody>
      </p:sp>
      <p:sp>
        <p:nvSpPr>
          <p:cNvPr id="113" name="TAChartTrack4"/>
          <p:cNvSpPr/>
          <p:nvPr/>
        </p:nvSpPr>
        <p:spPr>
          <a:xfrm>
            <a:off x="4480560" y="5678424"/>
            <a:ext cx="3017520" cy="45720"/>
          </a:xfrm>
          <a:prstGeom prst="roundRect">
            <a:avLst>
              <a:gd name="adj" fmla="val 50000"/>
            </a:avLst>
          </a:prstGeom>
          <a:solidFill>
            <a:srgbClr val="E5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4" name="TAChartFill4"/>
          <p:cNvSpPr/>
          <p:nvPr/>
        </p:nvSpPr>
        <p:spPr>
          <a:xfrm>
            <a:off x="4480560" y="5678424"/>
            <a:ext cx="1652451" cy="45720"/>
          </a:xfrm>
          <a:prstGeom prst="roundRect">
            <a:avLst>
              <a:gd name="adj" fmla="val 50000"/>
            </a:avLst>
          </a:prstGeom>
          <a:solidFill>
            <a:srgbClr val="1B2A4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900416" y="3108960"/>
            <a:ext cx="3511296" cy="2834640"/>
          </a:xfrm>
          <a:prstGeom prst="roundRect">
            <a:avLst>
              <a:gd name="adj" fmla="val 258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358884" y="32232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deck/icons/handshak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7474" y="3371850"/>
            <a:ext cx="297180" cy="2971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083296" y="3931920"/>
            <a:ext cx="316382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RFSI Mapping Survey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8156448" y="4480560"/>
            <a:ext cx="30175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cold storage, kitchens &amp; processing assets typically serve one organization at a time, not a connected network.</a:t>
            </a:r>
            <a:endParaRPr lang="en-US" sz="1600" dirty="0"/>
          </a:p>
        </p:txBody>
      </p:sp>
      <p:sp>
        <p:nvSpPr>
          <p:cNvPr id="26" name="Text 19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AF24B0-5319-E048-4ADD-EA025CFF0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sp>
        <p:nvSpPr>
          <p:cNvPr id="24" name="Text 5">
            <a:extLst>
              <a:ext uri="{FF2B5EF4-FFF2-40B4-BE49-F238E27FC236}">
                <a16:creationId xmlns:a16="http://schemas.microsoft.com/office/drawing/2014/main" id="{52ACA190-F511-519E-44AD-52613224F5DA}"/>
              </a:ext>
            </a:extLst>
          </p:cNvPr>
          <p:cNvSpPr/>
          <p:nvPr/>
        </p:nvSpPr>
        <p:spPr>
          <a:xfrm>
            <a:off x="548640" y="6044184"/>
            <a:ext cx="106984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*A 4</a:t>
            </a:r>
            <a:r>
              <a:rPr lang="en-US" sz="1400" i="1" baseline="30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</a:t>
            </a:r>
            <a:r>
              <a:rPr lang="en-US" sz="14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study – focused on consumer access to produce and grocery (and consumer preferences) also conducted in the region is finalizing and will be integrated into study findings at a later date (early fall 2026).</a:t>
            </a:r>
            <a:endParaRPr lang="en-US" sz="1400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CROSS-SOURCE SYNTHESIS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Fragmented System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79"/>
            <a:ext cx="11064240" cy="1777443"/>
          </a:xfrm>
          <a:prstGeom prst="roundRect">
            <a:avLst>
              <a:gd name="adj" fmla="val 666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755648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“The San Joaquin Valley is not starting from a blank slate.” -Interviewee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332787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D7D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kitchens, food hubs, farms, processors, and food recovery organizations already exist throughout the region — but largely operate independently rather than as an integrated network.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22376" y="3771901"/>
            <a:ext cx="566928" cy="566928"/>
          </a:xfrm>
          <a:prstGeom prst="ellipse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deck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3904489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3771901"/>
            <a:ext cx="2624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Interconnected, context-specific needs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48640" y="4457701"/>
            <a:ext cx="3493008" cy="1777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storage, processing, aggregation &amp; distribution reinforce one another — no single facility meets the full range of regional demand.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4398264" y="3771901"/>
            <a:ext cx="566928" cy="566928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deck/icons/rout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996" y="3904489"/>
            <a:ext cx="283464" cy="2834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093208" y="3771901"/>
            <a:ext cx="2624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Accessibility vs. efficiency trade-off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4224528" y="4457701"/>
            <a:ext cx="3493008" cy="1777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Producers want facilities within ~25–30 miles; larger shared infrastructure benefits from economies of scale. Both matter.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8074152" y="3771901"/>
            <a:ext cx="566928" cy="566928"/>
          </a:xfrm>
          <a:prstGeom prst="ellipse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handshak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5884" y="3904489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769096" y="3771901"/>
            <a:ext cx="2624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Compatibility &amp; relationships across infrastructure</a:t>
            </a:r>
            <a:endParaRPr lang="en-US" dirty="0"/>
          </a:p>
        </p:txBody>
      </p:sp>
      <p:sp>
        <p:nvSpPr>
          <p:cNvPr id="18" name="Text 13"/>
          <p:cNvSpPr/>
          <p:nvPr/>
        </p:nvSpPr>
        <p:spPr>
          <a:xfrm>
            <a:off x="7900416" y="4457701"/>
            <a:ext cx="3493008" cy="1777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coordination, multilingual communication, and trusted intermediaries determine whether physical assets get used at all.</a:t>
            </a:r>
            <a:endParaRPr lang="en-US" dirty="0"/>
          </a:p>
        </p:txBody>
      </p:sp>
      <p:sp>
        <p:nvSpPr>
          <p:cNvPr id="21" name="Text 15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847A0CF-23DE-24F5-2C7D-A44CB5E0CC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CONCLUSIONS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Conclusions Ground the Next Phase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25724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325724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280004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needs emerged AND are interconnected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280160" y="1673196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storage, post-harvest processing, aggregation, refrigerated transport, and appropriately scaled value-added processing — limitations in one affect the viability of the others.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36792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377382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331662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connected regional network is a strong opportunity model 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280160" y="2724854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region's scale and diversity suggest a single facility likely can't serve everyone. Some functions favor regional scale; others favor distributed, community-level access.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48640" y="3456002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465459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3419739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Geographic context should inform infrastructure planning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280160" y="3812931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Kings County and portions of Madera, Tulare, and western Fresno/Merced show comparatively fewer assets, need and opportunity aren't evenly distributed.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1C3F05-E7E2-7992-4F36-2E2B05611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sp>
        <p:nvSpPr>
          <p:cNvPr id="16" name="Shape 2">
            <a:extLst>
              <a:ext uri="{FF2B5EF4-FFF2-40B4-BE49-F238E27FC236}">
                <a16:creationId xmlns:a16="http://schemas.microsoft.com/office/drawing/2014/main" id="{3F6FF1DA-9ED4-5F5F-94D8-21F0A67F1A94}"/>
              </a:ext>
            </a:extLst>
          </p:cNvPr>
          <p:cNvSpPr/>
          <p:nvPr/>
        </p:nvSpPr>
        <p:spPr>
          <a:xfrm>
            <a:off x="548640" y="4553536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B3A6F2D-E09B-E5BF-ED10-C8165584CEB1}"/>
              </a:ext>
            </a:extLst>
          </p:cNvPr>
          <p:cNvSpPr/>
          <p:nvPr/>
        </p:nvSpPr>
        <p:spPr>
          <a:xfrm>
            <a:off x="548640" y="4553536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9E7C6D39-2F52-4A76-B029-DF5DA4C57183}"/>
              </a:ext>
            </a:extLst>
          </p:cNvPr>
          <p:cNvSpPr/>
          <p:nvPr/>
        </p:nvSpPr>
        <p:spPr>
          <a:xfrm>
            <a:off x="1280159" y="4507816"/>
            <a:ext cx="10726311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Capacity requires relationships as much as infrastructure.</a:t>
            </a:r>
            <a:endParaRPr lang="en-US" sz="24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AF6CE84E-E553-23AC-7776-FCAC131D7BD2}"/>
              </a:ext>
            </a:extLst>
          </p:cNvPr>
          <p:cNvSpPr/>
          <p:nvPr/>
        </p:nvSpPr>
        <p:spPr>
          <a:xfrm>
            <a:off x="1280160" y="4873576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1500"/>
              </a:lnSpc>
            </a:pPr>
            <a:r>
              <a:rPr lang="en-US" sz="20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Buildings and equipment solutions alone are insufficient. The relationships behind them, supporting market coordination, buyer development, regulatory navigation, and business support, determine whether they get used.</a:t>
            </a:r>
            <a:endParaRPr lang="en-US" sz="2000" dirty="0"/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24AE283E-2A1C-4A06-7358-29DB60F635EC}"/>
              </a:ext>
            </a:extLst>
          </p:cNvPr>
          <p:cNvSpPr/>
          <p:nvPr/>
        </p:nvSpPr>
        <p:spPr>
          <a:xfrm>
            <a:off x="548640" y="5623716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5A9874B1-5CE6-43AC-161C-42A213E75533}"/>
              </a:ext>
            </a:extLst>
          </p:cNvPr>
          <p:cNvSpPr/>
          <p:nvPr/>
        </p:nvSpPr>
        <p:spPr>
          <a:xfrm>
            <a:off x="548640" y="5623716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A7DA2215-F5DA-8287-F8BF-23354FD70BA6}"/>
              </a:ext>
            </a:extLst>
          </p:cNvPr>
          <p:cNvSpPr/>
          <p:nvPr/>
        </p:nvSpPr>
        <p:spPr>
          <a:xfrm>
            <a:off x="1280160" y="557799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Concept modeling should connect opportunity AND capacity</a:t>
            </a:r>
            <a:endParaRPr lang="en-US" sz="240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BD87FAE4-42F6-8241-1D94-FD2F9ED56432}"/>
              </a:ext>
            </a:extLst>
          </p:cNvPr>
          <p:cNvSpPr/>
          <p:nvPr/>
        </p:nvSpPr>
        <p:spPr>
          <a:xfrm>
            <a:off x="1280160" y="5971188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market analysis documents needs — how to best support needed function, adjust to scale, fine tune siting, and address governance and financing are the next steps ahead.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474720"/>
            <a:ext cx="7315200" cy="7315200"/>
          </a:xfrm>
          <a:prstGeom prst="ellipse">
            <a:avLst/>
          </a:prstGeom>
          <a:solidFill>
            <a:srgbClr val="1B2A4A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2B3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3657600" y="233172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6C9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THREE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0" y="269748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Steps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0" y="379476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dirty="0">
                <a:solidFill>
                  <a:srgbClr val="AEBB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concept modeling will help resolve between now and December 2026.</a:t>
            </a: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DFAC7A-D57C-8991-726C-4E53B8C3B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58" y="5926889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— PART 2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Documented Needs to Testable Concepts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takes what this market analysis heard and observed and translates it into concrete infrastructure options for the region.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596896" cy="4279392"/>
          </a:xfrm>
          <a:prstGeom prst="roundRect">
            <a:avLst>
              <a:gd name="adj" fmla="val 281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3317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CC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549908" y="2766060"/>
            <a:ext cx="594360" cy="59436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deck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498" y="2914650"/>
            <a:ext cx="297180" cy="2971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13232" y="3474720"/>
            <a:ext cx="230428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the system, not just one site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768096" y="4069080"/>
            <a:ext cx="2194560" cy="2130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function and scale and how the relationships between existing organizations and facilities (existing or in progress) will impact the overall ”system”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310128" y="2194560"/>
            <a:ext cx="2596896" cy="4279392"/>
          </a:xfrm>
          <a:prstGeom prst="roundRect">
            <a:avLst>
              <a:gd name="adj" fmla="val 281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493008" y="23317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CC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4311396" y="2766060"/>
            <a:ext cx="594360" cy="59436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deck/icons/map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986" y="2914650"/>
            <a:ext cx="297180" cy="2971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74720" y="3474720"/>
            <a:ext cx="230428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Refine the mapping</a:t>
            </a: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3529584" y="4069080"/>
            <a:ext cx="2194560" cy="2130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ts val="1300"/>
              </a:lnSpc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small-farm-filtered agricultural map can now be combined/matched to refined infrastructure</a:t>
            </a:r>
          </a:p>
          <a:p>
            <a:pPr algn="ctr">
              <a:lnSpc>
                <a:spcPts val="1300"/>
              </a:lnSpc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and can highlight what is in progress and where need still exists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071616" y="2194560"/>
            <a:ext cx="2596896" cy="4279392"/>
          </a:xfrm>
          <a:prstGeom prst="roundRect">
            <a:avLst>
              <a:gd name="adj" fmla="val 281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6254496" y="23317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CC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Shape 15"/>
          <p:cNvSpPr/>
          <p:nvPr/>
        </p:nvSpPr>
        <p:spPr>
          <a:xfrm>
            <a:off x="7072884" y="2766060"/>
            <a:ext cx="594360" cy="59436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2" descr="/home/claude/deck/icons/pi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474" y="2914650"/>
            <a:ext cx="297180" cy="29718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236208" y="3557016"/>
            <a:ext cx="230428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Evaluate opportunity corridors</a:t>
            </a: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6291072" y="4069080"/>
            <a:ext cx="2194560" cy="2130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Transportation access, zoning, utilities, wastewater capacity, and proximity to supply &amp; demand</a:t>
            </a:r>
          </a:p>
        </p:txBody>
      </p:sp>
      <p:sp>
        <p:nvSpPr>
          <p:cNvPr id="23" name="Shape 18"/>
          <p:cNvSpPr/>
          <p:nvPr/>
        </p:nvSpPr>
        <p:spPr>
          <a:xfrm>
            <a:off x="8833104" y="2194560"/>
            <a:ext cx="2596896" cy="4279392"/>
          </a:xfrm>
          <a:prstGeom prst="roundRect">
            <a:avLst>
              <a:gd name="adj" fmla="val 281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19"/>
          <p:cNvSpPr/>
          <p:nvPr/>
        </p:nvSpPr>
        <p:spPr>
          <a:xfrm>
            <a:off x="9015984" y="233172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CC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Shape 20"/>
          <p:cNvSpPr/>
          <p:nvPr/>
        </p:nvSpPr>
        <p:spPr>
          <a:xfrm>
            <a:off x="9834372" y="2766060"/>
            <a:ext cx="594360" cy="594360"/>
          </a:xfrm>
          <a:prstGeom prst="ellipse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3" descr="/home/claude/deck/icons/sca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962" y="2914650"/>
            <a:ext cx="297180" cy="29718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997696" y="3474720"/>
            <a:ext cx="230428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Resolve governance &amp; financing</a:t>
            </a:r>
            <a:endParaRPr lang="en-US" dirty="0"/>
          </a:p>
        </p:txBody>
      </p:sp>
      <p:sp>
        <p:nvSpPr>
          <p:cNvPr id="28" name="Text 22"/>
          <p:cNvSpPr/>
          <p:nvPr/>
        </p:nvSpPr>
        <p:spPr>
          <a:xfrm>
            <a:off x="9052560" y="4069080"/>
            <a:ext cx="2194560" cy="2130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structure, operating model, and realistic financial resources to support BOTH function and scale</a:t>
            </a:r>
            <a:endParaRPr lang="en-US" sz="1600" dirty="0"/>
          </a:p>
        </p:txBody>
      </p:sp>
      <p:sp>
        <p:nvSpPr>
          <p:cNvPr id="31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59268C4-AF57-123C-9DD0-41C340B34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— PART 2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Questions Concept Modeling Will Address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1627632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508760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&amp; Audience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which infrastructure and services should be prioritized, and who will they best serve?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" y="2167128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2286000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34440" y="2167128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&amp; Configuration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which functions work regionally vs. locally, and how can they best connect or interact?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2825496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2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294436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34440" y="2825496"/>
            <a:ext cx="10378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Assets &amp; Partnerships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which sites or entities could serve as partners, pilots, or growth opportunities?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548640" y="3483864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3602736"/>
            <a:ext cx="329184" cy="32918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34440" y="3483864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Siting &amp; Accessibility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which locations (corridors) offer the right mix of access, zoning, and support functionality?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548640" y="4142232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4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4261104"/>
            <a:ext cx="329184" cy="32918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34440" y="4142232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Ownership &amp; Governance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how does this structure to support the intended users and services?</a:t>
            </a:r>
            <a:endParaRPr lang="en-US" sz="1600" dirty="0"/>
          </a:p>
        </p:txBody>
      </p:sp>
      <p:sp>
        <p:nvSpPr>
          <p:cNvPr id="19" name="Shape 12"/>
          <p:cNvSpPr/>
          <p:nvPr/>
        </p:nvSpPr>
        <p:spPr>
          <a:xfrm>
            <a:off x="548640" y="480060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5" descr="/home/claude/deck/icons/question_dark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4919472"/>
            <a:ext cx="329184" cy="329184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234440" y="4800600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Feasibility &amp; Resources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what capital and operating costs are needed, and who supports those?</a:t>
            </a:r>
            <a:endParaRPr lang="en-US" sz="1600" dirty="0"/>
          </a:p>
        </p:txBody>
      </p:sp>
      <p:sp>
        <p:nvSpPr>
          <p:cNvPr id="26" name="Text 17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3A215D5-494E-E210-F05C-9CFAFFCB83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sp>
        <p:nvSpPr>
          <p:cNvPr id="24" name="Shape 12">
            <a:extLst>
              <a:ext uri="{FF2B5EF4-FFF2-40B4-BE49-F238E27FC236}">
                <a16:creationId xmlns:a16="http://schemas.microsoft.com/office/drawing/2014/main" id="{B613CB42-0B13-473B-B190-7BFD5588428D}"/>
              </a:ext>
            </a:extLst>
          </p:cNvPr>
          <p:cNvSpPr/>
          <p:nvPr/>
        </p:nvSpPr>
        <p:spPr>
          <a:xfrm>
            <a:off x="548640" y="548640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/home/claude/deck/icons/question_dark.png">
            <a:extLst>
              <a:ext uri="{FF2B5EF4-FFF2-40B4-BE49-F238E27FC236}">
                <a16:creationId xmlns:a16="http://schemas.microsoft.com/office/drawing/2014/main" id="{BFF5A60D-04D0-DE2A-23AE-44D01C0866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9808" y="5605272"/>
            <a:ext cx="329184" cy="329184"/>
          </a:xfrm>
          <a:prstGeom prst="rect">
            <a:avLst/>
          </a:prstGeom>
        </p:spPr>
      </p:pic>
      <p:sp>
        <p:nvSpPr>
          <p:cNvPr id="28" name="Text 13">
            <a:extLst>
              <a:ext uri="{FF2B5EF4-FFF2-40B4-BE49-F238E27FC236}">
                <a16:creationId xmlns:a16="http://schemas.microsoft.com/office/drawing/2014/main" id="{5175AFB0-9AEB-80F2-FB5B-9624E44A17B0}"/>
              </a:ext>
            </a:extLst>
          </p:cNvPr>
          <p:cNvSpPr/>
          <p:nvPr/>
        </p:nvSpPr>
        <p:spPr>
          <a:xfrm>
            <a:off x="1234440" y="5486400"/>
            <a:ext cx="10241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&amp; Capital Sources </a:t>
            </a:r>
            <a:r>
              <a:rPr lang="en-US" sz="1600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what is the existing funding landscape and how does it support this growth/opportunity?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 MODELING — PART 2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Stay Involved Between Now and Finalization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58384" cy="1965960"/>
          </a:xfrm>
          <a:prstGeom prst="roundRect">
            <a:avLst>
              <a:gd name="adj" fmla="val 372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50976" y="2039112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deck/icons/comment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24" y="2194560"/>
            <a:ext cx="310896" cy="3108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947672"/>
            <a:ext cx="40782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discussion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737360" y="2404872"/>
            <a:ext cx="407822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breakout input directly shapes the priorities and concepts that will focus the next round of work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6089904" y="1691640"/>
            <a:ext cx="5358384" cy="1965960"/>
          </a:xfrm>
          <a:prstGeom prst="roundRect">
            <a:avLst>
              <a:gd name="adj" fmla="val 372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492240" y="2039112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deck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688" y="2194560"/>
            <a:ext cx="310896" cy="3108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78624" y="1947672"/>
            <a:ext cx="40782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Targeted follow-up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278624" y="2404872"/>
            <a:ext cx="407822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cs typeface="Calibri" pitchFamily="34" charset="-120"/>
              </a:rPr>
              <a:t>What conversations do we need to allow space for as the concept/model moves forward? (support next steps)</a:t>
            </a:r>
            <a:endParaRPr lang="en-US" dirty="0"/>
          </a:p>
        </p:txBody>
      </p:sp>
      <p:sp>
        <p:nvSpPr>
          <p:cNvPr id="14" name="Shape 10"/>
          <p:cNvSpPr/>
          <p:nvPr/>
        </p:nvSpPr>
        <p:spPr>
          <a:xfrm>
            <a:off x="548640" y="3840480"/>
            <a:ext cx="5358384" cy="1965960"/>
          </a:xfrm>
          <a:prstGeom prst="roundRect">
            <a:avLst>
              <a:gd name="adj" fmla="val 372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950976" y="4187952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deck/icons/calendar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424" y="4343400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096512"/>
            <a:ext cx="40782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Advisory Committee touchpoints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737360" y="4553712"/>
            <a:ext cx="407822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 reviews will be scheduled to shape concept and model, before recommendations are finalized</a:t>
            </a:r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6089904" y="3840480"/>
            <a:ext cx="5358384" cy="1965960"/>
          </a:xfrm>
          <a:prstGeom prst="roundRect">
            <a:avLst>
              <a:gd name="adj" fmla="val 3721"/>
            </a:avLst>
          </a:prstGeom>
          <a:solidFill>
            <a:srgbClr val="F5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492240" y="4187952"/>
            <a:ext cx="621792" cy="621792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deck/icons/hospital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7688" y="4343400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78624" y="4096512"/>
            <a:ext cx="40782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Michelle DiMuzio </a:t>
            </a:r>
            <a:r>
              <a:rPr lang="en-US" sz="1600" b="1" dirty="0" err="1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michelle@newventureadvisors.net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278624" y="4553712"/>
            <a:ext cx="407822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dirty="0">
                <a:solidFill>
                  <a:srgbClr val="2631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point of contact for questions, data requests, or partnership conversations between sessions</a:t>
            </a:r>
            <a:endParaRPr lang="en-US" dirty="0"/>
          </a:p>
        </p:txBody>
      </p:sp>
      <p:sp>
        <p:nvSpPr>
          <p:cNvPr id="26" name="Text 19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B0C7108-E1DD-3500-FD3B-DC60C21C1A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377440"/>
            <a:ext cx="6583680" cy="6583680"/>
          </a:xfrm>
          <a:prstGeom prst="ellipse">
            <a:avLst/>
          </a:prstGeom>
          <a:solidFill>
            <a:srgbClr val="1B2A4A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685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DISCUSSION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85800" y="105156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Breakout Prompts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685800" y="1828800"/>
            <a:ext cx="11201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EBB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now break into small groups to discuss the following — we will share (post call) key takeaways to the full group.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2514600"/>
            <a:ext cx="10835640" cy="1051560"/>
          </a:xfrm>
          <a:prstGeom prst="roundRect">
            <a:avLst>
              <a:gd name="adj" fmla="val 695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85800" y="2514600"/>
            <a:ext cx="82296" cy="1051560"/>
          </a:xfrm>
          <a:prstGeom prst="roundRect">
            <a:avLst/>
          </a:prstGeom>
          <a:solidFill>
            <a:srgbClr val="3E9BD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51560" y="2642616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QUESTION 1 — FUNCTIONS, USERS &amp; SCALE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1051560" y="301752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4CEE0"/>
                </a:solidFill>
                <a:ea typeface="Calibri" pitchFamily="34" charset="-122"/>
                <a:cs typeface="Calibri" pitchFamily="34" charset="-120"/>
              </a:rPr>
              <a:t>Which infrastructure functions — cold storage, processing, aggregation, commercial kitchens — feel most urgent for the users (audience) you represent?  Are there top priorities?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85800" y="3941064"/>
            <a:ext cx="10835640" cy="1051560"/>
          </a:xfrm>
          <a:prstGeom prst="roundRect">
            <a:avLst>
              <a:gd name="adj" fmla="val 695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85800" y="3941064"/>
            <a:ext cx="82296" cy="1051560"/>
          </a:xfrm>
          <a:prstGeom prst="roundRect">
            <a:avLst/>
          </a:prstGeom>
          <a:solidFill>
            <a:srgbClr val="6C9A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51560" y="406908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QUESTION 2 — EXISTING ASSETS &amp; PARTNERSHIPS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051560" y="4443984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4CEE0"/>
                </a:solidFill>
                <a:cs typeface="Calibri" pitchFamily="34" charset="-120"/>
              </a:rPr>
              <a:t>Are there existing facilities, organizations, or sites in your area that could serve as partners, pilot locations, or growth opportunities— rather than starting from scratch?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85800" y="5367528"/>
            <a:ext cx="10835640" cy="1051560"/>
          </a:xfrm>
          <a:prstGeom prst="roundRect">
            <a:avLst>
              <a:gd name="adj" fmla="val 6957"/>
            </a:avLst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85800" y="5367528"/>
            <a:ext cx="82296" cy="1051560"/>
          </a:xfrm>
          <a:prstGeom prst="roundRect">
            <a:avLst/>
          </a:prstGeom>
          <a:solidFill>
            <a:srgbClr val="E08A2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051560" y="5495544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ea typeface="Cambria" pitchFamily="34" charset="-122"/>
                <a:cs typeface="Cambria" pitchFamily="34" charset="-120"/>
              </a:rPr>
              <a:t>QUESTION 3 — GOVERNANCE, FINANCING &amp; IMPLEMENTATION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1051560" y="5870448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4CEE0"/>
                </a:solidFill>
                <a:ea typeface="Calibri" pitchFamily="34" charset="-122"/>
                <a:cs typeface="Calibri" pitchFamily="34" charset="-120"/>
              </a:rPr>
              <a:t>What management or resource model would you trust to run/support shared infrastructure long-term, and what support (multilingual, technical assistance, logistics) would make it most usable for the people you serve?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6DE1C2C-8288-EAFB-ACFF-DAB16FBDC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1515" y="114264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474720"/>
            <a:ext cx="7315200" cy="7315200"/>
          </a:xfrm>
          <a:prstGeom prst="ellipse">
            <a:avLst/>
          </a:prstGeom>
          <a:solidFill>
            <a:srgbClr val="1B2A4A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39496" y="676656"/>
            <a:ext cx="1984248" cy="889487"/>
          </a:xfrm>
          <a:prstGeom prst="roundRect">
            <a:avLst>
              <a:gd name="adj" fmla="val 719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deck/assets/f3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22960"/>
            <a:ext cx="1691640" cy="5968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27432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361188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market analysis report and today's slides are available for reference. </a:t>
            </a:r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4754880" cy="0"/>
          </a:xfrm>
          <a:prstGeom prst="line">
            <a:avLst/>
          </a:prstGeom>
          <a:noFill/>
          <a:ln w="1270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46177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or follow-up? Contact </a:t>
            </a: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michelle@newventureadvisors.net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49377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FAD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Venture Advisors  •  F3 Local Initiative  •  UC Agriculture &amp; Natural Resources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C0AF70-2110-E46E-B3BD-473E04942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614380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474720"/>
            <a:ext cx="7315200" cy="7315200"/>
          </a:xfrm>
          <a:prstGeom prst="ellipse">
            <a:avLst/>
          </a:prstGeom>
          <a:solidFill>
            <a:srgbClr val="1B2A4A">
              <a:alpha val="6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2B3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2000" dirty="0"/>
          </a:p>
        </p:txBody>
      </p:sp>
      <p:sp>
        <p:nvSpPr>
          <p:cNvPr id="4" name="Text 2"/>
          <p:cNvSpPr/>
          <p:nvPr/>
        </p:nvSpPr>
        <p:spPr>
          <a:xfrm>
            <a:off x="3657600" y="2331720"/>
            <a:ext cx="7589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E9B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0" y="269748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 Tables: Primary Research Detail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657600" y="379476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AEBB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Supplementary detail for those who want to go deeper on what different groups said and how the research streams compare.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201168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593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974EE5-FE5C-BE44-E90E-2CA0B4D61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58" y="5926889"/>
            <a:ext cx="2054009" cy="8092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39" y="658368"/>
            <a:ext cx="11233457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Heard, By Group</a:t>
            </a:r>
            <a:endParaRPr lang="en-US" sz="3000" dirty="0"/>
          </a:p>
        </p:txBody>
      </p:sp>
      <p:sp>
        <p:nvSpPr>
          <p:cNvPr id="32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C52CE3C-DEE2-1DC2-1499-1F0B76AFA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69513"/>
              </p:ext>
            </p:extLst>
          </p:nvPr>
        </p:nvGraphicFramePr>
        <p:xfrm>
          <a:off x="548640" y="1554480"/>
          <a:ext cx="11094720" cy="48255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Stakeholder Group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Top Priorities / Needs Cited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Notable Pattern or Distinguishing Note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Agricultural &amp; Farm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Businesses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Cold storage; post-harvest wash/pack; barriers entering institutional &amp; wholesale markets (food safety certs, volume, format)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Strong preference for facilities within 25–30 miles; many rely on informal, self-built solutions rather than shared infrastructure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Buyers &amp; Distributors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(institutional &amp; for-profit)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Reliable volume, food safety certification, consistent delivery, product format/spec compliance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Genuine local-procurement interest (Fresno Unified directs ~19% of its $29M food budget locally) but blocked by processing/prep capacity, not producer interest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Community &amp; Food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Access Organizations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Freezer/cold storage capacity for donated protein; distribution logistics; closing population-vs-retail-access gaps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Emphasize operational capacity (staffing, logistics) as much as physical space — infrastructure alone doesn't close access gaps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Food Businesses &amp;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Entrepreneurs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Capital/financing (ranked #1 in focus group); sales channels &amp; buyer connections; shared processing space; packing; transportation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Existing shared kitchens seen as valuable but underused — awareness and a preference for home-based production limit uptake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Government Partners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Streamlined permitting/zoning support; siting guidance; economic-development framing for investment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Noted the region lacks dedicated staff to help producers navigate permitting — unlike some Northern California counties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2586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1B2A4A"/>
                          </a:solidFill>
                          <a:latin typeface="Calibri"/>
                        </a:rPr>
                        <a:t>Resource &amp; Program</a:t>
                      </a:r>
                    </a:p>
                    <a:p>
                      <a:pPr algn="l"/>
                      <a:r>
                        <a:rPr sz="1200" b="1" dirty="0">
                          <a:solidFill>
                            <a:srgbClr val="1B2A4A"/>
                          </a:solidFill>
                          <a:latin typeface="Calibri"/>
                        </a:rPr>
                        <a:t>Support Organizations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Multilingual technical assistance; regulatory navigation help; business development support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Flagged uneven capacity across counties (Kings &amp; Madera comparatively sparse) and disruption from the end of LFPA funding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08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39" y="658368"/>
            <a:ext cx="11233457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Research Sources Compared</a:t>
            </a:r>
            <a:endParaRPr lang="en-US" sz="3000" dirty="0"/>
          </a:p>
        </p:txBody>
      </p:sp>
      <p:sp>
        <p:nvSpPr>
          <p:cNvPr id="32" name="Text 24"/>
          <p:cNvSpPr/>
          <p:nvPr/>
        </p:nvSpPr>
        <p:spPr>
          <a:xfrm>
            <a:off x="11521440" y="6473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C52CE3C-DEE2-1DC2-1499-1F0B76AFA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2155" y="173990"/>
            <a:ext cx="1015045" cy="420116"/>
          </a:xfrm>
          <a:prstGeom prst="rect">
            <a:avLst/>
          </a:prstGeom>
        </p:spPr>
      </p:pic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325106"/>
              </p:ext>
            </p:extLst>
          </p:nvPr>
        </p:nvGraphicFramePr>
        <p:xfrm>
          <a:off x="548640" y="1554480"/>
          <a:ext cx="11094720" cy="4825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0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Research Stream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Scope &amp; Method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Where It Aligns With Others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Where It Diverges / Adds Tension</a:t>
                      </a:r>
                    </a:p>
                  </a:txBody>
                  <a:tcPr marL="54864" marR="54864" marT="27432" marB="27432" anchor="ctr">
                    <a:solidFill>
                      <a:srgbClr val="1B2A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104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NVA Stakeholder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Interviews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38 interviews, 6 stakeholder categories, regionwide + statewide partners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Cold storage, post-harvest processing &amp; aggregation are the top-cited gaps — consistent with every other source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Only source capturing government-partner and community/food-access perspectives directly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104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NVA Field Visits &amp;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Focus Group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7 on-site visits + entrepreneur focus group (~20 participants), concentrated in Fresno County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Same infrastructure gaps confirmed with concrete costs ($300K to build cold storage, $3K/mo to operate)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Focus group ranked capital/financing above infrastructure as the #1 barrier — a nuance interviews alone didn't surface as sharply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104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BIPOC Food Hub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Study (partner)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13 farmer interviews from a 200+ grower network; English/Spanish/Hmong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Cold storage again the top need (62% unmet); reinforces reliance on a trusted intermediary for multilingual/market support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Sharpest quantified losses in the data — 85% reported losses from unsold product; SJV has less mid-supply-chain infrastructure than the Bay Area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104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TA Needs Assessment</a:t>
                      </a:r>
                    </a:p>
                    <a:p>
                      <a:pPr algn="l"/>
                      <a:r>
                        <a:rPr sz="1200" b="1">
                          <a:solidFill>
                            <a:srgbClr val="1B2A4A"/>
                          </a:solidFill>
                          <a:latin typeface="Calibri"/>
                        </a:rPr>
                        <a:t>(partner)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87 respondents, 4 languages, weighted toward Tulare &amp; Fresno counties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Regulatory/permitting complexity confirmed as a widely shared barrier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26313F"/>
                          </a:solidFill>
                          <a:latin typeface="Calibri"/>
                        </a:rPr>
                        <a:t>The only source ranking business development (37%) and regulatory assistance (36%) above physical infrastructure (31%)</a:t>
                      </a:r>
                    </a:p>
                  </a:txBody>
                  <a:tcPr marL="54864" marR="54864" marT="27432" marB="27432" anchor="ctr">
                    <a:solidFill>
                      <a:srgbClr val="FAF9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1104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1B2A4A"/>
                          </a:solidFill>
                          <a:latin typeface="Calibri"/>
                        </a:rPr>
                        <a:t>RFSI Infrastructure</a:t>
                      </a:r>
                    </a:p>
                    <a:p>
                      <a:pPr algn="l"/>
                      <a:r>
                        <a:rPr sz="1200" b="1" dirty="0">
                          <a:solidFill>
                            <a:srgbClr val="1B2A4A"/>
                          </a:solidFill>
                          <a:latin typeface="Calibri"/>
                        </a:rPr>
                        <a:t>Mapping Survey (partner)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7 regional respondents; ongoing survey, not statistically representative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Confirms "not a blank slate" — cold storage, kitchens &amp; processing assets already exist across organizations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Existing infrastructure typically serves one organization at a time —evidence that coordination, not new construction, is </a:t>
                      </a:r>
                      <a:r>
                        <a:rPr lang="en-US"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a</a:t>
                      </a:r>
                      <a:r>
                        <a:rPr sz="1200" b="0" dirty="0">
                          <a:solidFill>
                            <a:srgbClr val="26313F"/>
                          </a:solidFill>
                          <a:latin typeface="Calibri"/>
                        </a:rPr>
                        <a:t> gap</a:t>
                      </a:r>
                    </a:p>
                  </a:txBody>
                  <a:tcPr marL="54864" marR="54864" marT="27432" marB="27432" anchor="ctr">
                    <a:solidFill>
                      <a:srgbClr val="F5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3609</Words>
  <Application>Microsoft Macintosh PowerPoint</Application>
  <PresentationFormat>Widescreen</PresentationFormat>
  <Paragraphs>460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Andrea J Carbine</cp:lastModifiedBy>
  <cp:revision>8</cp:revision>
  <dcterms:created xsi:type="dcterms:W3CDTF">2026-07-15T21:03:43Z</dcterms:created>
  <dcterms:modified xsi:type="dcterms:W3CDTF">2026-07-31T16:02:26Z</dcterms:modified>
</cp:coreProperties>
</file>