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  <p:sldMasterId id="2147484455" r:id="rId2"/>
    <p:sldMasterId id="2147484465" r:id="rId3"/>
    <p:sldMasterId id="2147484475" r:id="rId4"/>
  </p:sldMasterIdLst>
  <p:notesMasterIdLst>
    <p:notesMasterId r:id="rId33"/>
  </p:notesMasterIdLst>
  <p:handoutMasterIdLst>
    <p:handoutMasterId r:id="rId34"/>
  </p:handoutMasterIdLst>
  <p:sldIdLst>
    <p:sldId id="256" r:id="rId5"/>
    <p:sldId id="383" r:id="rId6"/>
    <p:sldId id="385" r:id="rId7"/>
    <p:sldId id="388" r:id="rId8"/>
    <p:sldId id="389" r:id="rId9"/>
    <p:sldId id="390" r:id="rId10"/>
    <p:sldId id="391" r:id="rId11"/>
    <p:sldId id="392" r:id="rId12"/>
    <p:sldId id="394" r:id="rId13"/>
    <p:sldId id="416" r:id="rId14"/>
    <p:sldId id="395" r:id="rId15"/>
    <p:sldId id="393" r:id="rId16"/>
    <p:sldId id="403" r:id="rId17"/>
    <p:sldId id="408" r:id="rId18"/>
    <p:sldId id="406" r:id="rId19"/>
    <p:sldId id="407" r:id="rId20"/>
    <p:sldId id="412" r:id="rId21"/>
    <p:sldId id="414" r:id="rId22"/>
    <p:sldId id="415" r:id="rId23"/>
    <p:sldId id="369" r:id="rId24"/>
    <p:sldId id="400" r:id="rId25"/>
    <p:sldId id="337" r:id="rId26"/>
    <p:sldId id="402" r:id="rId27"/>
    <p:sldId id="272" r:id="rId28"/>
    <p:sldId id="370" r:id="rId29"/>
    <p:sldId id="371" r:id="rId30"/>
    <p:sldId id="375" r:id="rId31"/>
    <p:sldId id="37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D6"/>
    <a:srgbClr val="E0D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74341" autoAdjust="0"/>
  </p:normalViewPr>
  <p:slideViewPr>
    <p:cSldViewPr>
      <p:cViewPr varScale="1">
        <p:scale>
          <a:sx n="50" d="100"/>
          <a:sy n="50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64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00B5A2-EBB6-47C6-9907-FBB52A5AF365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96ACF3-BED9-4768-9371-CFC6D138BE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68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B0681-F78C-41B0-A055-06E67EE331D9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87681-7FF6-47C2-A1CC-33B476215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722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22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Smoke Management Program,</a:t>
            </a:r>
            <a:r>
              <a:rPr lang="en-US" baseline="0" dirty="0" smtClean="0"/>
              <a:t> includes all the requirements from the regulations, which </a:t>
            </a:r>
            <a:r>
              <a:rPr lang="en-US" baseline="0" dirty="0" smtClean="0"/>
              <a:t>is Agricultural Burning with Prescribed Burning under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5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Title 17 is ultimately a communication </a:t>
            </a: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program</a:t>
            </a:r>
            <a:endParaRPr lang="en-US" sz="2400" dirty="0" smtClean="0">
              <a:solidFill>
                <a:srgbClr val="0070C0"/>
              </a:solidFill>
              <a:cs typeface="Times New Roman" pitchFamily="-32" charset="0"/>
            </a:endParaRP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Planning</a:t>
            </a: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Permitting</a:t>
            </a: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Authorization</a:t>
            </a:r>
            <a:r>
              <a:rPr lang="en-US" sz="2400" baseline="0" dirty="0" smtClean="0">
                <a:solidFill>
                  <a:srgbClr val="0070C0"/>
                </a:solidFill>
                <a:cs typeface="Times New Roman" pitchFamily="-32" charset="0"/>
              </a:rPr>
              <a:t> System</a:t>
            </a: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baseline="0" dirty="0" smtClean="0">
                <a:solidFill>
                  <a:srgbClr val="0070C0"/>
                </a:solidFill>
                <a:cs typeface="Times New Roman" pitchFamily="-32" charset="0"/>
              </a:rPr>
              <a:t>Can use an online system PFIRS</a:t>
            </a:r>
            <a:endParaRPr lang="en-US" sz="2400" dirty="0" smtClean="0">
              <a:solidFill>
                <a:srgbClr val="0070C0"/>
              </a:solidFill>
              <a:cs typeface="Times New Roman" pitchFamily="-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53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Weather – Ignition Prescription:</a:t>
            </a:r>
            <a:r>
              <a:rPr lang="en-US" baseline="0" dirty="0" smtClean="0"/>
              <a:t> Where will the Smoke Go?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Burn Day is based on whether smoke will linger</a:t>
            </a:r>
          </a:p>
          <a:p>
            <a:r>
              <a:rPr lang="en-US" dirty="0" smtClean="0"/>
              <a:t>CARB meteorologists call it based on:</a:t>
            </a:r>
          </a:p>
          <a:p>
            <a:pPr lvl="1"/>
            <a:r>
              <a:rPr lang="en-US" dirty="0" smtClean="0"/>
              <a:t>Surface winds</a:t>
            </a:r>
          </a:p>
          <a:p>
            <a:pPr lvl="1"/>
            <a:r>
              <a:rPr lang="en-US" dirty="0" smtClean="0"/>
              <a:t>Transport winds</a:t>
            </a:r>
          </a:p>
          <a:p>
            <a:pPr lvl="1"/>
            <a:r>
              <a:rPr lang="en-US" dirty="0" smtClean="0"/>
              <a:t>Inversions/Heights</a:t>
            </a:r>
          </a:p>
          <a:p>
            <a:pPr lvl="1"/>
            <a:r>
              <a:rPr lang="en-US" dirty="0" smtClean="0"/>
              <a:t>Forecast</a:t>
            </a:r>
          </a:p>
          <a:p>
            <a:pPr lvl="1"/>
            <a:r>
              <a:rPr lang="en-US" dirty="0" smtClean="0"/>
              <a:t>Population densities</a:t>
            </a:r>
          </a:p>
          <a:p>
            <a:r>
              <a:rPr lang="en-US" dirty="0" smtClean="0"/>
              <a:t>APCD may also call it based on local factors</a:t>
            </a:r>
          </a:p>
          <a:p>
            <a:r>
              <a:rPr lang="en-US" dirty="0" smtClean="0"/>
              <a:t>CalFire may also call it based on fire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76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is Smoke Sensitive Information</a:t>
            </a:r>
            <a:r>
              <a:rPr lang="en-US" baseline="0" dirty="0" smtClean="0"/>
              <a:t> and Public Notification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3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/ No Go is up to Land Owner/Manager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1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/ No Go is up to Land Owner/Manager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1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/ No Go is up to Land Owner/Manager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1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8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  <a:buFont typeface="Arial" pitchFamily="34" charset="0"/>
              <a:buNone/>
            </a:pPr>
            <a:r>
              <a:rPr lang="en-US" sz="2600" dirty="0" smtClean="0"/>
              <a:t>Federal Clean Air Act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National Ambient Air Quality Standards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Attainment deadlines and progress requirements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Planning requirements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Permitting and Enforcement standards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Performance standards for new sources and sources of hazardous air pollutants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Performance standards for fuels and engines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Federal pre-emption of certain actions</a:t>
            </a:r>
          </a:p>
          <a:p>
            <a:pPr>
              <a:lnSpc>
                <a:spcPct val="80000"/>
              </a:lnSpc>
              <a:buSzPct val="70000"/>
              <a:buFont typeface="Arial" pitchFamily="34" charset="0"/>
              <a:buNone/>
            </a:pPr>
            <a:endParaRPr lang="en-US" sz="2600" dirty="0" smtClean="0"/>
          </a:p>
          <a:p>
            <a:pPr>
              <a:lnSpc>
                <a:spcPct val="80000"/>
              </a:lnSpc>
              <a:buSzPct val="70000"/>
              <a:buFont typeface="Arial" pitchFamily="34" charset="0"/>
              <a:buNone/>
            </a:pPr>
            <a:r>
              <a:rPr lang="en-US" sz="2600" dirty="0" smtClean="0"/>
              <a:t>California Clean Air Act and Health &amp; Safety Code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400" dirty="0" smtClean="0"/>
              <a:t>More restrictive ambient standards</a:t>
            </a:r>
            <a:endParaRPr lang="en-US" sz="2000" dirty="0" smtClean="0"/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400" dirty="0" smtClean="0"/>
              <a:t>No set deadlines; “as expeditiously as practicable”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400" dirty="0" smtClean="0"/>
              <a:t>Planning: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Rulemaking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Enforcement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Public Outreach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Transport Mitigation Requirements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400" dirty="0" smtClean="0"/>
              <a:t>Other Programs: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Agricultural Sources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Portable Equipment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Air Toxic Sources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Incentive </a:t>
            </a:r>
            <a:r>
              <a:rPr lang="en-US" sz="2000" dirty="0" smtClean="0"/>
              <a:t>Programs such as Carl Moyer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Mobile Sources and Fuels (some District crossover)</a:t>
            </a:r>
          </a:p>
          <a:p>
            <a:pPr lvl="2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Stationary Sources (some District crossover)</a:t>
            </a:r>
            <a:endParaRPr lang="en-US" dirty="0" smtClean="0"/>
          </a:p>
          <a:p>
            <a:pPr lvl="1">
              <a:buSzPct val="70000"/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SzPct val="70000"/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08D7-1AB7-443C-B405-94E12D906AEA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What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is PFIRS?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indent="-457200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Interfaces between air quality managers, land management agencies, and individuals that conduct prescribed burning in California</a:t>
            </a:r>
          </a:p>
          <a:p>
            <a:pPr marL="465138" indent="-465138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Provides a map of current projects</a:t>
            </a:r>
          </a:p>
          <a:p>
            <a:pPr marL="1371600" lvl="2" indent="-457200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What burns are planned?</a:t>
            </a:r>
          </a:p>
          <a:p>
            <a:pPr marL="1371600" lvl="2" indent="-457200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What burns were occurring? </a:t>
            </a:r>
          </a:p>
          <a:p>
            <a:pPr marL="517525" indent="-517525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Contains a database on smoke management plans, burn approvals, &amp; emissions information </a:t>
            </a:r>
          </a:p>
          <a:p>
            <a:pPr marL="465138" indent="-465138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Shows information statewide:  if the public sees smoke, by looking at the map you can see if it’s from a prescribed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burn</a:t>
            </a:r>
          </a:p>
          <a:p>
            <a:pPr marL="0" indent="0"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Why do we use it?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8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51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SzPct val="75000"/>
              <a:buFontTx/>
              <a:buNone/>
            </a:pPr>
            <a:r>
              <a:rPr lang="en-US" sz="1200" dirty="0" smtClean="0">
                <a:solidFill>
                  <a:srgbClr val="0033CC"/>
                </a:solidFill>
              </a:rPr>
              <a:t>Started as a tool where prescribed burns could be viewed on a map both valley-wide and state-wide</a:t>
            </a:r>
          </a:p>
          <a:p>
            <a:pPr marL="0" indent="0">
              <a:buClr>
                <a:schemeClr val="tx2"/>
              </a:buClr>
              <a:buSzPct val="75000"/>
              <a:buFontTx/>
              <a:buNone/>
            </a:pPr>
            <a:r>
              <a:rPr lang="en-US" sz="1200" dirty="0" smtClean="0">
                <a:solidFill>
                  <a:srgbClr val="0033CC"/>
                </a:solidFill>
              </a:rPr>
              <a:t>Land Managers input project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06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83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9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Burn Day Criteria established by the Air Resources Board</a:t>
            </a:r>
          </a:p>
          <a:p>
            <a:pPr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Factors affecting No Burn Days:</a:t>
            </a:r>
          </a:p>
          <a:p>
            <a:pPr lvl="1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Weather – inversion layers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Warm air aloft sinks; as it continues warm it becomes more stable, creating an inversion over the cooler air below it.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Inversion (the stable air) acts like a lid on the pollution below not allowing it to mix and disperse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Stability is a measure of the atmosphere’s ability to lift smoke away from the ground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More stable less smoke rise  -  Less stable better smoke rise</a:t>
            </a:r>
          </a:p>
          <a:p>
            <a:pPr lvl="1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Poor air quality or “Spare the Air Day”</a:t>
            </a:r>
          </a:p>
          <a:p>
            <a:pPr lvl="1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Fire safety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High fire hazard declared by local fire agencies/CAL FIRE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86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86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7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 Pollution Control Districts (APCDs) and Air Quality Management Districts (AQMDs)</a:t>
            </a:r>
          </a:p>
          <a:p>
            <a:r>
              <a:rPr lang="en-US" dirty="0" smtClean="0"/>
              <a:t>Board of Directors/Board of Supervisors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Operating revenues are primarily from fees as well as state DMV, local mitigation funds and per capita assessment.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6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dirty="0" smtClean="0">
                <a:solidFill>
                  <a:srgbClr val="005A9E"/>
                </a:solidFill>
              </a:rPr>
              <a:t>We have</a:t>
            </a:r>
            <a:r>
              <a:rPr lang="en-US" sz="1200" baseline="0" dirty="0" smtClean="0">
                <a:solidFill>
                  <a:srgbClr val="005A9E"/>
                </a:solidFill>
              </a:rPr>
              <a:t> both Man-made and Natural Sources of air pollution</a:t>
            </a:r>
          </a:p>
          <a:p>
            <a:pPr eaLnBrk="1" hangingPunct="1"/>
            <a:r>
              <a:rPr lang="en-US" sz="1200" baseline="0" dirty="0" smtClean="0">
                <a:solidFill>
                  <a:srgbClr val="005A9E"/>
                </a:solidFill>
              </a:rPr>
              <a:t>Some Natural include Geo-genic, as in from soil/rocks</a:t>
            </a:r>
          </a:p>
          <a:p>
            <a:pPr eaLnBrk="1" hangingPunct="1"/>
            <a:r>
              <a:rPr lang="en-US" sz="1200" baseline="0" dirty="0" smtClean="0">
                <a:solidFill>
                  <a:srgbClr val="005A9E"/>
                </a:solidFill>
              </a:rPr>
              <a:t>And Bio-genic from plants. As an aside liquid amber trees and many oaks have high biogenic emissions</a:t>
            </a:r>
            <a:endParaRPr lang="en-US" sz="1200" dirty="0" smtClean="0">
              <a:solidFill>
                <a:srgbClr val="005A9E"/>
              </a:solidFill>
            </a:endParaRPr>
          </a:p>
          <a:p>
            <a:pPr eaLnBrk="1" hangingPunct="1"/>
            <a:endParaRPr lang="en-US" sz="1200" dirty="0" smtClean="0">
              <a:solidFill>
                <a:srgbClr val="005A9E"/>
              </a:solidFill>
            </a:endParaRPr>
          </a:p>
          <a:p>
            <a:pPr eaLnBrk="1" hangingPunct="1"/>
            <a:r>
              <a:rPr lang="en-US" sz="1200" dirty="0" smtClean="0">
                <a:solidFill>
                  <a:srgbClr val="005A9E"/>
                </a:solidFill>
              </a:rPr>
              <a:t>We have both</a:t>
            </a:r>
            <a:r>
              <a:rPr lang="en-US" sz="1200" baseline="0" dirty="0" smtClean="0">
                <a:solidFill>
                  <a:srgbClr val="005A9E"/>
                </a:solidFill>
              </a:rPr>
              <a:t> federal and state standards for air pollutants</a:t>
            </a:r>
          </a:p>
          <a:p>
            <a:pPr eaLnBrk="1" hangingPunct="1"/>
            <a:r>
              <a:rPr lang="en-US" sz="1200" baseline="0" dirty="0" smtClean="0">
                <a:solidFill>
                  <a:srgbClr val="005A9E"/>
                </a:solidFill>
              </a:rPr>
              <a:t>Ozone or more commonly called smog is created by two chemicals, mixed with high temperatures.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6482A-714A-42FC-9118-1E1801D7844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We have state</a:t>
            </a:r>
            <a:r>
              <a:rPr lang="en-US" baseline="0" dirty="0" smtClean="0">
                <a:latin typeface="Arial" pitchFamily="34" charset="0"/>
              </a:rPr>
              <a:t> and federal standards for particulate matter.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4B8F1-1FAC-479E-A627-5975E309C62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PM 10 and</a:t>
            </a:r>
            <a:r>
              <a:rPr lang="en-US" baseline="0" dirty="0" smtClean="0">
                <a:latin typeface="Arial" pitchFamily="34" charset="0"/>
              </a:rPr>
              <a:t> PM 2.5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28735-D210-4160-9F44-B19B584667F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coughing; chest pain or tightening; dizziness; shortness of breath; inflammation; irritation; allergy; asthma; bronchitis; emphysema; respiratory disease; heart disease; decreased lung function; chronic lung disease; lung 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2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100" dirty="0" smtClean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Stationary sources, portable equipment, and complaints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Environmental review and commenting for land use projects; dust control plans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Air Quality Management Plans, State Implementation Plans, Rule Development, air monitoring, and emission inventories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General education and outreach, media relations, advisories and press releases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Agriculture burning, backyard burning &amp; prescribed fire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SzPct val="70000"/>
              <a:buFont typeface="Wingdings" pitchFamily="2" charset="2"/>
              <a:buBlip>
                <a:blip r:embed="rId3"/>
              </a:buBlip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BC99B7-ADCD-4895-95E7-98FB413C8A02}" type="slidenum">
              <a:rPr lang="en-US" sz="1200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06E18-27A0-4945-A9AE-C608CE87BB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0197-E9D2-4E29-9594-AE9C3B0260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487DD-2B36-46AA-AFF6-4537DF036A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8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1" descr="AirPollution_Logo_No_Tex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1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2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4EC16B-D852-4566-A6E5-97AE818450D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1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1F02-BF3A-4228-B92E-3F5E5D4D3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7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A50A-0E48-4009-9306-626E4EE3F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8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596AF9-B2E2-4E3E-A070-FCE5CEB8001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9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4C8C-88D0-4731-806B-DE7B06C60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9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6953-26F2-4F85-8D25-7FCFE109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2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389B-4D60-4EB4-B166-BC184D74B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57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573-FDD9-4EA3-9D64-AA0FBAAA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2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1" descr="AirPollution_Logo_No_Tex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1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2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4EC16B-D852-4566-A6E5-97AE818450D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6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1F02-BF3A-4228-B92E-3F5E5D4D3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A50A-0E48-4009-9306-626E4EE3F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4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596AF9-B2E2-4E3E-A070-FCE5CEB8001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75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4C8C-88D0-4731-806B-DE7B06C60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38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6953-26F2-4F85-8D25-7FCFE109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67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389B-4D60-4EB4-B166-BC184D74B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4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9E53-2391-44F5-A4DF-A5BD7679CE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573-FDD9-4EA3-9D64-AA0FBAAA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00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1" descr="AirPollution_Logo_No_Tex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1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2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4EC16B-D852-4566-A6E5-97AE818450D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5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1F02-BF3A-4228-B92E-3F5E5D4D3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0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A50A-0E48-4009-9306-626E4EE3F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7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596AF9-B2E2-4E3E-A070-FCE5CEB8001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27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4C8C-88D0-4731-806B-DE7B06C60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42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6953-26F2-4F85-8D25-7FCFE109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37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389B-4D60-4EB4-B166-BC184D74B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573-FDD9-4EA3-9D64-AA0FBAAA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0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0DB58-D0C3-4713-895A-A0D92DAED8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BD844-192D-400C-AE75-26203B908D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3891-E97C-486C-BF61-66777E0BD9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2D29-407F-4C13-96D7-742A80EE94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BA9A-5AE9-41BB-8C2A-9DBDC0269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4D31D-3A55-41DE-8B86-D13169182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73850-EF8C-4D9F-A6EC-B301FC72EF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  <p:sldLayoutId id="2147484453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9206-37E3-40AA-8FE2-0480FDFD41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198" name="Picture 15" descr="AirPollution_Logo"/>
          <p:cNvPicPr>
            <a:picLocks noChangeAspect="1" noChangeArrowheads="1"/>
          </p:cNvPicPr>
          <p:nvPr/>
        </p:nvPicPr>
        <p:blipFill>
          <a:blip r:embed="rId11" cstate="print">
            <a:lum bright="86000" contrast="-70000"/>
          </a:blip>
          <a:srcRect/>
          <a:stretch>
            <a:fillRect/>
          </a:stretch>
        </p:blipFill>
        <p:spPr bwMode="auto">
          <a:xfrm>
            <a:off x="26670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AirPollution_Logo_No_Text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09600"/>
            <a:ext cx="1651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35"/>
          <p:cNvSpPr>
            <a:spLocks noChangeArrowheads="1"/>
          </p:cNvSpPr>
          <p:nvPr/>
        </p:nvSpPr>
        <p:spPr bwMode="auto">
          <a:xfrm>
            <a:off x="533400" y="15240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03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990600" y="1828800"/>
            <a:ext cx="7391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1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6B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60000"/>
        <a:buFont typeface="Wingdings" pitchFamily="2" charset="2"/>
        <a:buChar char="n"/>
        <a:defRPr sz="3200">
          <a:solidFill>
            <a:srgbClr val="006BB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5000"/>
        <a:buFont typeface="Wingdings" pitchFamily="2" charset="2"/>
        <a:buChar char="n"/>
        <a:defRPr sz="2800">
          <a:solidFill>
            <a:srgbClr val="006BB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0000"/>
        <a:buFont typeface="Wingdings" pitchFamily="2" charset="2"/>
        <a:buChar char="n"/>
        <a:defRPr sz="2400">
          <a:solidFill>
            <a:srgbClr val="006BB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55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2673"/>
        </a:buClr>
        <a:buSzPct val="50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9206-37E3-40AA-8FE2-0480FDFD41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198" name="Picture 15" descr="AirPollution_Logo"/>
          <p:cNvPicPr>
            <a:picLocks noChangeAspect="1" noChangeArrowheads="1"/>
          </p:cNvPicPr>
          <p:nvPr/>
        </p:nvPicPr>
        <p:blipFill>
          <a:blip r:embed="rId11" cstate="print">
            <a:lum bright="86000" contrast="-70000"/>
          </a:blip>
          <a:srcRect/>
          <a:stretch>
            <a:fillRect/>
          </a:stretch>
        </p:blipFill>
        <p:spPr bwMode="auto">
          <a:xfrm>
            <a:off x="26670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AirPollution_Logo_No_Text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09600"/>
            <a:ext cx="1651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35"/>
          <p:cNvSpPr>
            <a:spLocks noChangeArrowheads="1"/>
          </p:cNvSpPr>
          <p:nvPr/>
        </p:nvSpPr>
        <p:spPr bwMode="auto">
          <a:xfrm>
            <a:off x="533400" y="15240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03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990600" y="1828800"/>
            <a:ext cx="7391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8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6B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60000"/>
        <a:buFont typeface="Wingdings" pitchFamily="2" charset="2"/>
        <a:buChar char="n"/>
        <a:defRPr sz="3200">
          <a:solidFill>
            <a:srgbClr val="006BB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5000"/>
        <a:buFont typeface="Wingdings" pitchFamily="2" charset="2"/>
        <a:buChar char="n"/>
        <a:defRPr sz="2800">
          <a:solidFill>
            <a:srgbClr val="006BB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0000"/>
        <a:buFont typeface="Wingdings" pitchFamily="2" charset="2"/>
        <a:buChar char="n"/>
        <a:defRPr sz="2400">
          <a:solidFill>
            <a:srgbClr val="006BB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55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2673"/>
        </a:buClr>
        <a:buSzPct val="50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9206-37E3-40AA-8FE2-0480FDFD41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198" name="Picture 15" descr="AirPollution_Logo"/>
          <p:cNvPicPr>
            <a:picLocks noChangeAspect="1" noChangeArrowheads="1"/>
          </p:cNvPicPr>
          <p:nvPr/>
        </p:nvPicPr>
        <p:blipFill>
          <a:blip r:embed="rId11" cstate="print">
            <a:lum bright="86000" contrast="-70000"/>
          </a:blip>
          <a:srcRect/>
          <a:stretch>
            <a:fillRect/>
          </a:stretch>
        </p:blipFill>
        <p:spPr bwMode="auto">
          <a:xfrm>
            <a:off x="26670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AirPollution_Logo_No_Text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09600"/>
            <a:ext cx="1651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35"/>
          <p:cNvSpPr>
            <a:spLocks noChangeArrowheads="1"/>
          </p:cNvSpPr>
          <p:nvPr/>
        </p:nvSpPr>
        <p:spPr bwMode="auto">
          <a:xfrm>
            <a:off x="533400" y="15240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03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990600" y="1828800"/>
            <a:ext cx="7391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9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6B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60000"/>
        <a:buFont typeface="Wingdings" pitchFamily="2" charset="2"/>
        <a:buChar char="n"/>
        <a:defRPr sz="3200">
          <a:solidFill>
            <a:srgbClr val="006BB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5000"/>
        <a:buFont typeface="Wingdings" pitchFamily="2" charset="2"/>
        <a:buChar char="n"/>
        <a:defRPr sz="2800">
          <a:solidFill>
            <a:srgbClr val="006BB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0000"/>
        <a:buFont typeface="Wingdings" pitchFamily="2" charset="2"/>
        <a:buChar char="n"/>
        <a:defRPr sz="2400">
          <a:solidFill>
            <a:srgbClr val="006BB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55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2673"/>
        </a:buClr>
        <a:buSzPct val="50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hobbs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86" y="609600"/>
            <a:ext cx="86868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Prescribed Burning:  Smoke Management Regulations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73152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Ann Hobbs</a:t>
            </a:r>
          </a:p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Burn Program Coordinator</a:t>
            </a:r>
          </a:p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Placer County Air Pollution Control District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19247" y="128812"/>
            <a:ext cx="8915400" cy="150421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9260"/>
            <a:ext cx="9144001" cy="457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Agricultural Burning Regulations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0639" y="650789"/>
            <a:ext cx="7438961" cy="1440255"/>
          </a:xfrm>
          <a:custGeom>
            <a:avLst/>
            <a:gdLst>
              <a:gd name="connsiteX0" fmla="*/ 0 w 1797946"/>
              <a:gd name="connsiteY0" fmla="*/ 179795 h 3113270"/>
              <a:gd name="connsiteX1" fmla="*/ 179795 w 1797946"/>
              <a:gd name="connsiteY1" fmla="*/ 0 h 3113270"/>
              <a:gd name="connsiteX2" fmla="*/ 1618151 w 1797946"/>
              <a:gd name="connsiteY2" fmla="*/ 0 h 3113270"/>
              <a:gd name="connsiteX3" fmla="*/ 1797946 w 1797946"/>
              <a:gd name="connsiteY3" fmla="*/ 179795 h 3113270"/>
              <a:gd name="connsiteX4" fmla="*/ 1797946 w 1797946"/>
              <a:gd name="connsiteY4" fmla="*/ 2933475 h 3113270"/>
              <a:gd name="connsiteX5" fmla="*/ 1618151 w 1797946"/>
              <a:gd name="connsiteY5" fmla="*/ 3113270 h 3113270"/>
              <a:gd name="connsiteX6" fmla="*/ 179795 w 1797946"/>
              <a:gd name="connsiteY6" fmla="*/ 3113270 h 3113270"/>
              <a:gd name="connsiteX7" fmla="*/ 0 w 1797946"/>
              <a:gd name="connsiteY7" fmla="*/ 2933475 h 3113270"/>
              <a:gd name="connsiteX8" fmla="*/ 0 w 1797946"/>
              <a:gd name="connsiteY8" fmla="*/ 179795 h 311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946" h="3113270">
                <a:moveTo>
                  <a:pt x="0" y="179795"/>
                </a:moveTo>
                <a:cubicBezTo>
                  <a:pt x="0" y="80497"/>
                  <a:pt x="80497" y="0"/>
                  <a:pt x="179795" y="0"/>
                </a:cubicBezTo>
                <a:lnTo>
                  <a:pt x="1618151" y="0"/>
                </a:lnTo>
                <a:cubicBezTo>
                  <a:pt x="1717449" y="0"/>
                  <a:pt x="1797946" y="80497"/>
                  <a:pt x="1797946" y="179795"/>
                </a:cubicBezTo>
                <a:lnTo>
                  <a:pt x="1797946" y="2933475"/>
                </a:lnTo>
                <a:cubicBezTo>
                  <a:pt x="1797946" y="3032773"/>
                  <a:pt x="1717449" y="3113270"/>
                  <a:pt x="1618151" y="3113270"/>
                </a:cubicBezTo>
                <a:lnTo>
                  <a:pt x="179795" y="3113270"/>
                </a:lnTo>
                <a:cubicBezTo>
                  <a:pt x="80497" y="3113270"/>
                  <a:pt x="0" y="3032773"/>
                  <a:pt x="0" y="2933475"/>
                </a:cubicBezTo>
                <a:lnTo>
                  <a:pt x="0" y="17979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550" tIns="61550" rIns="61550" bIns="6155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accent6">
                    <a:lumMod val="50000"/>
                  </a:schemeClr>
                </a:solidFill>
              </a:rPr>
              <a:t>California Health &amp; Safety Code Article 3 – Section 41850 Agricultural Burning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administered through the </a:t>
            </a:r>
            <a:r>
              <a:rPr lang="en-US" kern="1200" dirty="0" smtClean="0">
                <a:solidFill>
                  <a:schemeClr val="accent6">
                    <a:lumMod val="50000"/>
                  </a:schemeClr>
                </a:solidFill>
              </a:rPr>
              <a:t>Title 17 California Code of Regulations-Subchapter 2 Smoke Management Guidelines for Agricultural and Prescribed Burning</a:t>
            </a:r>
            <a:endParaRPr lang="en-US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27313" y="2078606"/>
            <a:ext cx="2649287" cy="1226200"/>
            <a:chOff x="1170606" y="3069931"/>
            <a:chExt cx="2649287" cy="1226200"/>
          </a:xfrm>
        </p:grpSpPr>
        <p:sp>
          <p:nvSpPr>
            <p:cNvPr id="13" name="Freeform 12"/>
            <p:cNvSpPr/>
            <p:nvPr/>
          </p:nvSpPr>
          <p:spPr>
            <a:xfrm>
              <a:off x="1170606" y="3507150"/>
              <a:ext cx="2649287" cy="788981"/>
            </a:xfrm>
            <a:custGeom>
              <a:avLst/>
              <a:gdLst>
                <a:gd name="connsiteX0" fmla="*/ 0 w 1797946"/>
                <a:gd name="connsiteY0" fmla="*/ 89897 h 898973"/>
                <a:gd name="connsiteX1" fmla="*/ 89897 w 1797946"/>
                <a:gd name="connsiteY1" fmla="*/ 0 h 898973"/>
                <a:gd name="connsiteX2" fmla="*/ 1708049 w 1797946"/>
                <a:gd name="connsiteY2" fmla="*/ 0 h 898973"/>
                <a:gd name="connsiteX3" fmla="*/ 1797946 w 1797946"/>
                <a:gd name="connsiteY3" fmla="*/ 89897 h 898973"/>
                <a:gd name="connsiteX4" fmla="*/ 1797946 w 1797946"/>
                <a:gd name="connsiteY4" fmla="*/ 809076 h 898973"/>
                <a:gd name="connsiteX5" fmla="*/ 1708049 w 1797946"/>
                <a:gd name="connsiteY5" fmla="*/ 898973 h 898973"/>
                <a:gd name="connsiteX6" fmla="*/ 89897 w 1797946"/>
                <a:gd name="connsiteY6" fmla="*/ 898973 h 898973"/>
                <a:gd name="connsiteX7" fmla="*/ 0 w 1797946"/>
                <a:gd name="connsiteY7" fmla="*/ 809076 h 898973"/>
                <a:gd name="connsiteX8" fmla="*/ 0 w 1797946"/>
                <a:gd name="connsiteY8" fmla="*/ 89897 h 89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46" h="898973">
                  <a:moveTo>
                    <a:pt x="0" y="89897"/>
                  </a:moveTo>
                  <a:cubicBezTo>
                    <a:pt x="0" y="40248"/>
                    <a:pt x="40248" y="0"/>
                    <a:pt x="89897" y="0"/>
                  </a:cubicBezTo>
                  <a:lnTo>
                    <a:pt x="1708049" y="0"/>
                  </a:lnTo>
                  <a:cubicBezTo>
                    <a:pt x="1757698" y="0"/>
                    <a:pt x="1797946" y="40248"/>
                    <a:pt x="1797946" y="89897"/>
                  </a:cubicBezTo>
                  <a:lnTo>
                    <a:pt x="1797946" y="809076"/>
                  </a:lnTo>
                  <a:cubicBezTo>
                    <a:pt x="1797946" y="858725"/>
                    <a:pt x="1757698" y="898973"/>
                    <a:pt x="1708049" y="898973"/>
                  </a:cubicBezTo>
                  <a:lnTo>
                    <a:pt x="89897" y="898973"/>
                  </a:lnTo>
                  <a:cubicBezTo>
                    <a:pt x="40248" y="898973"/>
                    <a:pt x="0" y="858725"/>
                    <a:pt x="0" y="809076"/>
                  </a:cubicBezTo>
                  <a:lnTo>
                    <a:pt x="0" y="8989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20" tIns="35220" rIns="35220" bIns="352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Smoke </a:t>
              </a: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Management Program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549926" y="3069931"/>
              <a:ext cx="0" cy="4372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76600" y="2396271"/>
            <a:ext cx="5408979" cy="2998508"/>
            <a:chOff x="3276600" y="2396271"/>
            <a:chExt cx="5408979" cy="2998508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276600" y="2889396"/>
              <a:ext cx="2286000" cy="209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7" name="Freeform 16"/>
            <p:cNvSpPr/>
            <p:nvPr/>
          </p:nvSpPr>
          <p:spPr>
            <a:xfrm>
              <a:off x="5516611" y="2396271"/>
              <a:ext cx="3168968" cy="2998508"/>
            </a:xfrm>
            <a:custGeom>
              <a:avLst/>
              <a:gdLst>
                <a:gd name="connsiteX0" fmla="*/ 0 w 4165230"/>
                <a:gd name="connsiteY0" fmla="*/ 249350 h 2493500"/>
                <a:gd name="connsiteX1" fmla="*/ 249350 w 4165230"/>
                <a:gd name="connsiteY1" fmla="*/ 0 h 2493500"/>
                <a:gd name="connsiteX2" fmla="*/ 3915880 w 4165230"/>
                <a:gd name="connsiteY2" fmla="*/ 0 h 2493500"/>
                <a:gd name="connsiteX3" fmla="*/ 4165230 w 4165230"/>
                <a:gd name="connsiteY3" fmla="*/ 249350 h 2493500"/>
                <a:gd name="connsiteX4" fmla="*/ 4165230 w 4165230"/>
                <a:gd name="connsiteY4" fmla="*/ 2244150 h 2493500"/>
                <a:gd name="connsiteX5" fmla="*/ 3915880 w 4165230"/>
                <a:gd name="connsiteY5" fmla="*/ 2493500 h 2493500"/>
                <a:gd name="connsiteX6" fmla="*/ 249350 w 4165230"/>
                <a:gd name="connsiteY6" fmla="*/ 2493500 h 2493500"/>
                <a:gd name="connsiteX7" fmla="*/ 0 w 4165230"/>
                <a:gd name="connsiteY7" fmla="*/ 2244150 h 2493500"/>
                <a:gd name="connsiteX8" fmla="*/ 0 w 4165230"/>
                <a:gd name="connsiteY8" fmla="*/ 249350 h 249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5230" h="2493500">
                  <a:moveTo>
                    <a:pt x="0" y="249350"/>
                  </a:moveTo>
                  <a:cubicBezTo>
                    <a:pt x="0" y="111638"/>
                    <a:pt x="111638" y="0"/>
                    <a:pt x="249350" y="0"/>
                  </a:cubicBezTo>
                  <a:lnTo>
                    <a:pt x="3915880" y="0"/>
                  </a:lnTo>
                  <a:cubicBezTo>
                    <a:pt x="4053592" y="0"/>
                    <a:pt x="4165230" y="111638"/>
                    <a:pt x="4165230" y="249350"/>
                  </a:cubicBezTo>
                  <a:lnTo>
                    <a:pt x="4165230" y="2244150"/>
                  </a:lnTo>
                  <a:cubicBezTo>
                    <a:pt x="4165230" y="2381862"/>
                    <a:pt x="4053592" y="2493500"/>
                    <a:pt x="3915880" y="2493500"/>
                  </a:cubicBezTo>
                  <a:lnTo>
                    <a:pt x="249350" y="2493500"/>
                  </a:lnTo>
                  <a:cubicBezTo>
                    <a:pt x="111638" y="2493500"/>
                    <a:pt x="0" y="2381862"/>
                    <a:pt x="0" y="2244150"/>
                  </a:cubicBezTo>
                  <a:lnTo>
                    <a:pt x="0" y="24935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22" tIns="81922" rIns="81922" bIns="8192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50" kern="1200" dirty="0" smtClean="0">
                  <a:solidFill>
                    <a:schemeClr val="accent6">
                      <a:lumMod val="50000"/>
                    </a:schemeClr>
                  </a:solidFill>
                </a:rPr>
                <a:t>Prescribed burning is the planned application and confinement of fire to wildland fuels on lands selected in advance of that application to achieve specific identified objectives</a:t>
              </a: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Wildland Vegetation Management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Forest Management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Range Improvement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Wildlife Habitat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6070" y="4759408"/>
            <a:ext cx="1553398" cy="1571913"/>
            <a:chOff x="1256070" y="4759408"/>
            <a:chExt cx="1553398" cy="1571913"/>
          </a:xfrm>
        </p:grpSpPr>
        <p:sp>
          <p:nvSpPr>
            <p:cNvPr id="19" name="Freeform 18"/>
            <p:cNvSpPr/>
            <p:nvPr/>
          </p:nvSpPr>
          <p:spPr>
            <a:xfrm>
              <a:off x="1256070" y="5264521"/>
              <a:ext cx="1553398" cy="1066800"/>
            </a:xfrm>
            <a:custGeom>
              <a:avLst/>
              <a:gdLst>
                <a:gd name="connsiteX0" fmla="*/ 0 w 1797946"/>
                <a:gd name="connsiteY0" fmla="*/ 89897 h 898973"/>
                <a:gd name="connsiteX1" fmla="*/ 89897 w 1797946"/>
                <a:gd name="connsiteY1" fmla="*/ 0 h 898973"/>
                <a:gd name="connsiteX2" fmla="*/ 1708049 w 1797946"/>
                <a:gd name="connsiteY2" fmla="*/ 0 h 898973"/>
                <a:gd name="connsiteX3" fmla="*/ 1797946 w 1797946"/>
                <a:gd name="connsiteY3" fmla="*/ 89897 h 898973"/>
                <a:gd name="connsiteX4" fmla="*/ 1797946 w 1797946"/>
                <a:gd name="connsiteY4" fmla="*/ 809076 h 898973"/>
                <a:gd name="connsiteX5" fmla="*/ 1708049 w 1797946"/>
                <a:gd name="connsiteY5" fmla="*/ 898973 h 898973"/>
                <a:gd name="connsiteX6" fmla="*/ 89897 w 1797946"/>
                <a:gd name="connsiteY6" fmla="*/ 898973 h 898973"/>
                <a:gd name="connsiteX7" fmla="*/ 0 w 1797946"/>
                <a:gd name="connsiteY7" fmla="*/ 809076 h 898973"/>
                <a:gd name="connsiteX8" fmla="*/ 0 w 1797946"/>
                <a:gd name="connsiteY8" fmla="*/ 89897 h 89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46" h="898973">
                  <a:moveTo>
                    <a:pt x="0" y="89897"/>
                  </a:moveTo>
                  <a:cubicBezTo>
                    <a:pt x="0" y="40248"/>
                    <a:pt x="40248" y="0"/>
                    <a:pt x="89897" y="0"/>
                  </a:cubicBezTo>
                  <a:lnTo>
                    <a:pt x="1708049" y="0"/>
                  </a:lnTo>
                  <a:cubicBezTo>
                    <a:pt x="1757698" y="0"/>
                    <a:pt x="1797946" y="40248"/>
                    <a:pt x="1797946" y="89897"/>
                  </a:cubicBezTo>
                  <a:lnTo>
                    <a:pt x="1797946" y="809076"/>
                  </a:lnTo>
                  <a:cubicBezTo>
                    <a:pt x="1797946" y="858725"/>
                    <a:pt x="1757698" y="898973"/>
                    <a:pt x="1708049" y="898973"/>
                  </a:cubicBezTo>
                  <a:lnTo>
                    <a:pt x="89897" y="898973"/>
                  </a:lnTo>
                  <a:cubicBezTo>
                    <a:pt x="40248" y="898973"/>
                    <a:pt x="0" y="858725"/>
                    <a:pt x="0" y="809076"/>
                  </a:cubicBezTo>
                  <a:lnTo>
                    <a:pt x="0" y="8989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20" tIns="35220" rIns="35220" bIns="352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Submittal of a Smoke Management Plan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2032769" y="4759408"/>
              <a:ext cx="0" cy="5372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017539" y="3798353"/>
            <a:ext cx="4499073" cy="936542"/>
            <a:chOff x="1017539" y="3798353"/>
            <a:chExt cx="4499073" cy="936542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H="1">
              <a:off x="3048000" y="4266624"/>
              <a:ext cx="246861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4" name="Freeform 53"/>
            <p:cNvSpPr/>
            <p:nvPr/>
          </p:nvSpPr>
          <p:spPr>
            <a:xfrm>
              <a:off x="1017539" y="3798353"/>
              <a:ext cx="2030461" cy="936542"/>
            </a:xfrm>
            <a:custGeom>
              <a:avLst/>
              <a:gdLst>
                <a:gd name="connsiteX0" fmla="*/ 0 w 1797946"/>
                <a:gd name="connsiteY0" fmla="*/ 89897 h 898973"/>
                <a:gd name="connsiteX1" fmla="*/ 89897 w 1797946"/>
                <a:gd name="connsiteY1" fmla="*/ 0 h 898973"/>
                <a:gd name="connsiteX2" fmla="*/ 1708049 w 1797946"/>
                <a:gd name="connsiteY2" fmla="*/ 0 h 898973"/>
                <a:gd name="connsiteX3" fmla="*/ 1797946 w 1797946"/>
                <a:gd name="connsiteY3" fmla="*/ 89897 h 898973"/>
                <a:gd name="connsiteX4" fmla="*/ 1797946 w 1797946"/>
                <a:gd name="connsiteY4" fmla="*/ 809076 h 898973"/>
                <a:gd name="connsiteX5" fmla="*/ 1708049 w 1797946"/>
                <a:gd name="connsiteY5" fmla="*/ 898973 h 898973"/>
                <a:gd name="connsiteX6" fmla="*/ 89897 w 1797946"/>
                <a:gd name="connsiteY6" fmla="*/ 898973 h 898973"/>
                <a:gd name="connsiteX7" fmla="*/ 0 w 1797946"/>
                <a:gd name="connsiteY7" fmla="*/ 809076 h 898973"/>
                <a:gd name="connsiteX8" fmla="*/ 0 w 1797946"/>
                <a:gd name="connsiteY8" fmla="*/ 89897 h 89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46" h="898973">
                  <a:moveTo>
                    <a:pt x="0" y="89897"/>
                  </a:moveTo>
                  <a:cubicBezTo>
                    <a:pt x="0" y="40248"/>
                    <a:pt x="40248" y="0"/>
                    <a:pt x="89897" y="0"/>
                  </a:cubicBezTo>
                  <a:lnTo>
                    <a:pt x="1708049" y="0"/>
                  </a:lnTo>
                  <a:cubicBezTo>
                    <a:pt x="1757698" y="0"/>
                    <a:pt x="1797946" y="40248"/>
                    <a:pt x="1797946" y="89897"/>
                  </a:cubicBezTo>
                  <a:lnTo>
                    <a:pt x="1797946" y="809076"/>
                  </a:lnTo>
                  <a:cubicBezTo>
                    <a:pt x="1797946" y="858725"/>
                    <a:pt x="1757698" y="898973"/>
                    <a:pt x="1708049" y="898973"/>
                  </a:cubicBezTo>
                  <a:lnTo>
                    <a:pt x="89897" y="898973"/>
                  </a:lnTo>
                  <a:cubicBezTo>
                    <a:pt x="40248" y="898973"/>
                    <a:pt x="0" y="858725"/>
                    <a:pt x="0" y="809076"/>
                  </a:cubicBezTo>
                  <a:lnTo>
                    <a:pt x="0" y="8989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20" tIns="35220" rIns="35220" bIns="352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District Rule 303 – Smoke Management of Prescri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bed Burning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09468" y="5410200"/>
            <a:ext cx="2276984" cy="936542"/>
            <a:chOff x="2809468" y="5410200"/>
            <a:chExt cx="2276984" cy="936542"/>
          </a:xfrm>
        </p:grpSpPr>
        <p:sp>
          <p:nvSpPr>
            <p:cNvPr id="39" name="Freeform 38"/>
            <p:cNvSpPr/>
            <p:nvPr/>
          </p:nvSpPr>
          <p:spPr>
            <a:xfrm>
              <a:off x="3752748" y="5410200"/>
              <a:ext cx="1333704" cy="936542"/>
            </a:xfrm>
            <a:custGeom>
              <a:avLst/>
              <a:gdLst>
                <a:gd name="connsiteX0" fmla="*/ 0 w 1797946"/>
                <a:gd name="connsiteY0" fmla="*/ 89897 h 898973"/>
                <a:gd name="connsiteX1" fmla="*/ 89897 w 1797946"/>
                <a:gd name="connsiteY1" fmla="*/ 0 h 898973"/>
                <a:gd name="connsiteX2" fmla="*/ 1708049 w 1797946"/>
                <a:gd name="connsiteY2" fmla="*/ 0 h 898973"/>
                <a:gd name="connsiteX3" fmla="*/ 1797946 w 1797946"/>
                <a:gd name="connsiteY3" fmla="*/ 89897 h 898973"/>
                <a:gd name="connsiteX4" fmla="*/ 1797946 w 1797946"/>
                <a:gd name="connsiteY4" fmla="*/ 809076 h 898973"/>
                <a:gd name="connsiteX5" fmla="*/ 1708049 w 1797946"/>
                <a:gd name="connsiteY5" fmla="*/ 898973 h 898973"/>
                <a:gd name="connsiteX6" fmla="*/ 89897 w 1797946"/>
                <a:gd name="connsiteY6" fmla="*/ 898973 h 898973"/>
                <a:gd name="connsiteX7" fmla="*/ 0 w 1797946"/>
                <a:gd name="connsiteY7" fmla="*/ 809076 h 898973"/>
                <a:gd name="connsiteX8" fmla="*/ 0 w 1797946"/>
                <a:gd name="connsiteY8" fmla="*/ 89897 h 89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46" h="898973">
                  <a:moveTo>
                    <a:pt x="0" y="89897"/>
                  </a:moveTo>
                  <a:cubicBezTo>
                    <a:pt x="0" y="40248"/>
                    <a:pt x="40248" y="0"/>
                    <a:pt x="89897" y="0"/>
                  </a:cubicBezTo>
                  <a:lnTo>
                    <a:pt x="1708049" y="0"/>
                  </a:lnTo>
                  <a:cubicBezTo>
                    <a:pt x="1757698" y="0"/>
                    <a:pt x="1797946" y="40248"/>
                    <a:pt x="1797946" y="89897"/>
                  </a:cubicBezTo>
                  <a:lnTo>
                    <a:pt x="1797946" y="809076"/>
                  </a:lnTo>
                  <a:cubicBezTo>
                    <a:pt x="1797946" y="858725"/>
                    <a:pt x="1757698" y="898973"/>
                    <a:pt x="1708049" y="898973"/>
                  </a:cubicBezTo>
                  <a:lnTo>
                    <a:pt x="89897" y="898973"/>
                  </a:lnTo>
                  <a:cubicBezTo>
                    <a:pt x="40248" y="898973"/>
                    <a:pt x="0" y="858725"/>
                    <a:pt x="0" y="809076"/>
                  </a:cubicBezTo>
                  <a:lnTo>
                    <a:pt x="0" y="8989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20" tIns="35220" rIns="35220" bIns="352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Burn Permit Issued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809468" y="5878471"/>
              <a:ext cx="94328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183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05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Title 17 CCR Smoke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anagement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uidelines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810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Required each air district to adopt a Smoke Management Program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Planning: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submits a Smoke Management Plan (SMP)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Permitting: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Air District may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issue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 Burn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Permit or a different type of approval for the SMP</a:t>
            </a:r>
            <a:endParaRPr lang="en-US" sz="2600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Authorization: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Based on the burn day status, the Air District authorizes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burning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Use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Prescribed Fire Information Reporting System (PFIRS)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to manage our burn program</a:t>
            </a:r>
          </a:p>
        </p:txBody>
      </p:sp>
    </p:spTree>
    <p:extLst>
      <p:ext uri="{BB962C8B-B14F-4D97-AF65-F5344CB8AC3E}">
        <p14:creationId xmlns:p14="http://schemas.microsoft.com/office/powerpoint/2010/main" val="34271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0960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Program Objectives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20000" cy="480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2" panose="05020102010507070707" pitchFamily="18" charset="2"/>
              <a:buChar char="®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-32" charset="0"/>
              </a:rPr>
              <a:t>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inimize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smoke impacts to the public and the air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shed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857250" lvl="1" indent="-457200" fontAlgn="auto">
              <a:spcAft>
                <a:spcPts val="0"/>
              </a:spcAft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Allows for the continuation of agricultural and prescribed burning as a resource management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tool</a:t>
            </a:r>
          </a:p>
          <a:p>
            <a:pPr marL="857250" lvl="1" indent="-457200">
              <a:spcAft>
                <a:spcPts val="0"/>
              </a:spcAft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Provides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increased opportunities for agricultural and prescribed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burning</a:t>
            </a:r>
          </a:p>
          <a:p>
            <a:pPr marL="857250" lvl="1" indent="-457200" fontAlgn="auto">
              <a:spcAft>
                <a:spcPts val="0"/>
              </a:spcAft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Helps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 the prevention of catastrophic wildfires by reducing vegetation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through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burning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09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8305800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is Needed for a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Smoke Management Plan (SMP)?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(How Much Smoke is Expected?)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001000" cy="3429000"/>
          </a:xfrm>
        </p:spPr>
        <p:txBody>
          <a:bodyPr>
            <a:normAutofit fontScale="85000" lnSpcReduction="10000"/>
          </a:bodyPr>
          <a:lstStyle/>
          <a:p>
            <a:pPr marL="346075" indent="0"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n-US" altLang="en-US" sz="3800" dirty="0" smtClean="0">
                <a:solidFill>
                  <a:schemeClr val="tx2">
                    <a:lumMod val="50000"/>
                  </a:schemeClr>
                </a:solidFill>
              </a:rPr>
              <a:t>SMP Begins with Basic Information</a:t>
            </a:r>
            <a:endParaRPr lang="en-US" altLang="en-US" sz="3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Landowner Information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Name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Address</a:t>
            </a:r>
            <a:endParaRPr lang="en-US" altLang="en-US" sz="3000" dirty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Contact 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Information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Alternative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Contact Information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endParaRPr lang="en-US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04800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Project Information and Location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</p:spPr>
        <p:txBody>
          <a:bodyPr>
            <a:no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Type of Burn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Broadcast - Acres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Piles – </a:t>
            </a: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Machine/Hand piles </a:t>
            </a: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and how many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Any Stumps?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Entrained Dirt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Vegetation Type – What is being Burned?</a:t>
            </a:r>
            <a:endParaRPr lang="en-US" alt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How Dry/Wet is the Vegetation?</a:t>
            </a:r>
          </a:p>
          <a:p>
            <a:pPr marL="800100" indent="-454025"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	(Fuel Moisture)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How long is the burning expected to last?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Is the burn on a slope and what is its aspect - topography?</a:t>
            </a:r>
          </a:p>
        </p:txBody>
      </p:sp>
    </p:spTree>
    <p:extLst>
      <p:ext uri="{BB962C8B-B14F-4D97-AF65-F5344CB8AC3E}">
        <p14:creationId xmlns:p14="http://schemas.microsoft.com/office/powerpoint/2010/main" val="9303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00999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Weather – Ignition Prescription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Where will the Smoke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52600"/>
            <a:ext cx="7162800" cy="4648200"/>
          </a:xfrm>
        </p:spPr>
        <p:txBody>
          <a:bodyPr>
            <a:normAutofit fontScale="77500" lnSpcReduction="20000"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Burn Days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Marginal? 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Wind Speed and Direction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Forecasts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Surface and Transport Winds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Specific Temperature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Time of Day for Burning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Morning – Evening Variations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Inversions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Relative Humidity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59246"/>
            <a:ext cx="9144001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2286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6400800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Smoke Sensitive Areas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Public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051437"/>
          </a:xfrm>
        </p:spPr>
        <p:txBody>
          <a:bodyPr>
            <a:no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are the closest neighbors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Direction and Distance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Are there any places close that could be impacted by smoke?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Public Notification Contact Methods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Telephone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Email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Flyers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Social Media – Next Door or Neighborhood Facebook Page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Signage</a:t>
            </a:r>
          </a:p>
        </p:txBody>
      </p:sp>
    </p:spTree>
    <p:extLst>
      <p:ext uri="{BB962C8B-B14F-4D97-AF65-F5344CB8AC3E}">
        <p14:creationId xmlns:p14="http://schemas.microsoft.com/office/powerpoint/2010/main" val="19056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Smoke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296355" cy="4953000"/>
          </a:xfrm>
        </p:spPr>
        <p:txBody>
          <a:bodyPr>
            <a:no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What happens if Smoke Becomes a Problem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What Contingencies are considered?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Assess Situation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Stop lighting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Allow burn down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Have Water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Consider Moping Up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Get it all lit faster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Work with Air District Staff</a:t>
            </a:r>
          </a:p>
        </p:txBody>
      </p:sp>
    </p:spTree>
    <p:extLst>
      <p:ext uri="{BB962C8B-B14F-4D97-AF65-F5344CB8AC3E}">
        <p14:creationId xmlns:p14="http://schemas.microsoft.com/office/powerpoint/2010/main" val="20580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SMP Complete – 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96355" cy="4051437"/>
          </a:xfrm>
        </p:spPr>
        <p:txBody>
          <a:bodyPr>
            <a:normAutofit fontScale="85000" lnSpcReduction="20000"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SMP Submitted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District Approves – Disapproves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District issues Air District Burn Permit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Wait for Burn Day to Burn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Request Approval for Ignition Day of Burn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Monitor Burning Conditions when Burning</a:t>
            </a:r>
          </a:p>
        </p:txBody>
      </p:sp>
    </p:spTree>
    <p:extLst>
      <p:ext uri="{BB962C8B-B14F-4D97-AF65-F5344CB8AC3E}">
        <p14:creationId xmlns:p14="http://schemas.microsoft.com/office/powerpoint/2010/main" val="28793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Monitoring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Smoke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296355" cy="3746637"/>
          </a:xfrm>
        </p:spPr>
        <p:txBody>
          <a:bodyPr>
            <a:norm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What is the Plume doing?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Where is it going?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How high is it getting?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Could the neighbors be getting too much smoke?</a:t>
            </a:r>
          </a:p>
        </p:txBody>
      </p:sp>
    </p:spTree>
    <p:extLst>
      <p:ext uri="{BB962C8B-B14F-4D97-AF65-F5344CB8AC3E}">
        <p14:creationId xmlns:p14="http://schemas.microsoft.com/office/powerpoint/2010/main" val="3183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Air Pollution Regulatory Framework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DA046C5A-19B3-4DC4-8AE9-122E7D65D02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8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001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Federal – U.S. Environmental Protection Agency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Clean Air Act  (1970 with amendments in 1990)</a:t>
            </a:r>
          </a:p>
          <a:p>
            <a:pPr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State – California Air Resources Board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California Clean Air Act – 1988</a:t>
            </a:r>
          </a:p>
          <a:p>
            <a:pPr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Local – Air Pollution Control &amp; Air Quality Management Districts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Local Rules and Regulations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Stationary sources of air pollution</a:t>
            </a:r>
          </a:p>
        </p:txBody>
      </p:sp>
    </p:spTree>
    <p:extLst>
      <p:ext uri="{BB962C8B-B14F-4D97-AF65-F5344CB8AC3E}">
        <p14:creationId xmlns:p14="http://schemas.microsoft.com/office/powerpoint/2010/main" val="22219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219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Technical Tools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419600"/>
          </a:xfrm>
        </p:spPr>
        <p:txBody>
          <a:bodyPr>
            <a:normAutofit fontScale="92500" lnSpcReduction="20000"/>
          </a:bodyPr>
          <a:lstStyle/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PFIRS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– Prescribed Burn Information Reporting System</a:t>
            </a:r>
          </a:p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Control Burn Notices (aka burn day)</a:t>
            </a:r>
          </a:p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Sacramento Valley Acreage Allocation</a:t>
            </a:r>
          </a:p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Fire Information Map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Integration of Air Monitoring Information - Statewide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Wildfire Information - Wildfire smoke affects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2500" y="1752600"/>
            <a:ext cx="803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rescribed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ire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nformation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eporting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ystem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597525" cy="7921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FrankRuehl" panose="020E0503060101010101" pitchFamily="34" charset="-79"/>
              </a:rPr>
              <a:t>What is PFIRS ?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52500" y="2969805"/>
            <a:ext cx="7239000" cy="32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D2"/>
              </a:buClr>
              <a:buSzPct val="60000"/>
              <a:buFont typeface="Wingdings" pitchFamily="2" charset="2"/>
              <a:buChar char="n"/>
              <a:defRPr sz="3200">
                <a:solidFill>
                  <a:srgbClr val="006BB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D2"/>
              </a:buClr>
              <a:buSzPct val="55000"/>
              <a:buFont typeface="Wingdings" pitchFamily="2" charset="2"/>
              <a:buChar char="n"/>
              <a:defRPr sz="2800">
                <a:solidFill>
                  <a:srgbClr val="006BB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D2"/>
              </a:buClr>
              <a:buSzPct val="50000"/>
              <a:buFont typeface="Wingdings" pitchFamily="2" charset="2"/>
              <a:buChar char="n"/>
              <a:defRPr sz="2400">
                <a:solidFill>
                  <a:srgbClr val="006BB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55000"/>
              <a:buFont typeface="Wingdings" pitchFamily="2" charset="2"/>
              <a:buChar char="n"/>
              <a:defRPr sz="2000">
                <a:solidFill>
                  <a:srgbClr val="006BB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73"/>
              </a:buClr>
              <a:buSzPct val="50000"/>
              <a:buFont typeface="Wingdings" pitchFamily="2" charset="2"/>
              <a:buChar char="n"/>
              <a:defRPr sz="2000">
                <a:solidFill>
                  <a:srgbClr val="006BB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3600" kern="0" dirty="0" smtClean="0">
                <a:solidFill>
                  <a:srgbClr val="0033CC"/>
                </a:solidFill>
              </a:rPr>
              <a:t> 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Communication tool</a:t>
            </a:r>
          </a:p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 Interactive mapping </a:t>
            </a:r>
          </a:p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 Not a regulatory tool</a:t>
            </a:r>
          </a:p>
          <a:p>
            <a:pPr lvl="2" eaLnBrk="1" hangingPunct="1">
              <a:buClr>
                <a:srgbClr val="0033CC"/>
              </a:buClr>
              <a:buSzPct val="75000"/>
              <a:buBlip>
                <a:blip r:embed="rId3"/>
              </a:buBlip>
              <a:defRPr/>
            </a:pPr>
            <a:endParaRPr lang="en-US" sz="1000" kern="0" dirty="0" smtClean="0">
              <a:solidFill>
                <a:srgbClr val="0033CC"/>
              </a:solidFill>
            </a:endParaRPr>
          </a:p>
          <a:p>
            <a:pPr lvl="1" eaLnBrk="1" hangingPunct="1">
              <a:buClr>
                <a:srgbClr val="0033CC"/>
              </a:buClr>
              <a:buSzPct val="75000"/>
              <a:buFont typeface="Wingdings 2" panose="05020102010507070707" pitchFamily="18" charset="2"/>
              <a:buChar char="®"/>
              <a:defRPr/>
            </a:pPr>
            <a:endParaRPr lang="en-US" sz="3200" kern="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22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PFIRS Overview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6477"/>
            <a:ext cx="4572000" cy="3886200"/>
          </a:xfrm>
        </p:spPr>
        <p:txBody>
          <a:bodyPr anchor="t">
            <a:normAutofit/>
          </a:bodyPr>
          <a:lstStyle/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Land Managers Use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Request An Account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Fill in SMP application 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Review SMP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Approve SMP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Approve Ignitions</a:t>
            </a:r>
          </a:p>
        </p:txBody>
      </p:sp>
      <p:pic>
        <p:nvPicPr>
          <p:cNvPr id="2050" name="Picture 2" descr="C:\Users\Ahobb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1219200"/>
            <a:ext cx="43078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7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" y="0"/>
            <a:ext cx="9143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3" t="18519" r="6771" b="3703"/>
          <a:stretch/>
        </p:blipFill>
        <p:spPr bwMode="auto">
          <a:xfrm>
            <a:off x="-32349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04" y="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Request an Account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57600" y="2209800"/>
            <a:ext cx="1143000" cy="457199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29" y="11502"/>
            <a:ext cx="8229600" cy="67429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PFIRS:  ARB Products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5" t="11429" r="11369"/>
          <a:stretch/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4400" y="914400"/>
            <a:ext cx="2286000" cy="12192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3" t="18333" r="9532" b="35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14400" y="838200"/>
            <a:ext cx="1905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8" y="3531394"/>
            <a:ext cx="57959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5029200" y="2057400"/>
            <a:ext cx="91440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410891" y="4343400"/>
            <a:ext cx="1521618" cy="2500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56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5" t="11429" r="11369"/>
          <a:stretch/>
        </p:blipFill>
        <p:spPr bwMode="auto">
          <a:xfrm>
            <a:off x="0" y="533400"/>
            <a:ext cx="9144000" cy="63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8200" y="1597573"/>
            <a:ext cx="2209800" cy="30742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PFIRS:  Fire Information Map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71500"/>
            <a:ext cx="9144000" cy="6398172"/>
            <a:chOff x="-228600" y="1009651"/>
            <a:chExt cx="9144000" cy="639817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59" t="12448"/>
            <a:stretch/>
          </p:blipFill>
          <p:spPr bwMode="auto">
            <a:xfrm>
              <a:off x="-228600" y="1009651"/>
              <a:ext cx="9144000" cy="639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41047"/>
              <a:ext cx="4276725" cy="3905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-19050" y="5162551"/>
              <a:ext cx="3048000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rPr>
                <a:t>Provides real-time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0033CC"/>
                  </a:solidFill>
                </a:rPr>
                <a:t>information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4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9689" y="180772"/>
            <a:ext cx="1660585" cy="137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97467" cy="5966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Collaboration is KEY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676399"/>
            <a:ext cx="8222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Continue to protect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Air Quality while providing for opportunities to dispose of vegetation by burning where appropriate.</a:t>
            </a: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Continue to strive towards achieving and maintaining air quality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standards</a:t>
            </a: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Work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with those conducting prescribed fire operations to minimize, smoke impacts on the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public.</a:t>
            </a: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Maintain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good working relationships with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cooperators.</a:t>
            </a:r>
          </a:p>
        </p:txBody>
      </p:sp>
    </p:spTree>
    <p:extLst>
      <p:ext uri="{BB962C8B-B14F-4D97-AF65-F5344CB8AC3E}">
        <p14:creationId xmlns:p14="http://schemas.microsoft.com/office/powerpoint/2010/main" val="7984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685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5A9E"/>
                </a:solidFill>
              </a:rPr>
              <a:t>California Air districts</a:t>
            </a:r>
            <a:endParaRPr lang="en-US" sz="3600" dirty="0">
              <a:solidFill>
                <a:srgbClr val="005A9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F8AE6-8DA0-4F83-9926-B10569D00A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 descr="dis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609600"/>
            <a:ext cx="4724401" cy="6248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81200" y="609600"/>
            <a:ext cx="2971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6" idx="1"/>
          </p:cNvCxnSpPr>
          <p:nvPr/>
        </p:nvCxnSpPr>
        <p:spPr bwMode="auto">
          <a:xfrm flipH="1">
            <a:off x="4235198" y="2457450"/>
            <a:ext cx="685800" cy="4000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920998" y="2247900"/>
            <a:ext cx="2051303" cy="419100"/>
          </a:xfrm>
          <a:prstGeom prst="rect">
            <a:avLst/>
          </a:prstGeom>
          <a:solidFill>
            <a:srgbClr val="35C81C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Placer </a:t>
            </a:r>
            <a:r>
              <a:rPr lang="en-US" sz="2400" dirty="0" smtClean="0">
                <a:solidFill>
                  <a:srgbClr val="0070C0"/>
                </a:solidFill>
              </a:rPr>
              <a:t>County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2400300"/>
            <a:ext cx="2508504" cy="457200"/>
          </a:xfrm>
          <a:prstGeom prst="rect">
            <a:avLst/>
          </a:prstGeom>
          <a:solidFill>
            <a:srgbClr val="35C81C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35 Air Districts</a:t>
            </a:r>
          </a:p>
        </p:txBody>
      </p:sp>
    </p:spTree>
    <p:extLst>
      <p:ext uri="{BB962C8B-B14F-4D97-AF65-F5344CB8AC3E}">
        <p14:creationId xmlns:p14="http://schemas.microsoft.com/office/powerpoint/2010/main" val="6859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64008"/>
            <a:ext cx="6096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Major Ozone </a:t>
            </a:r>
            <a:br>
              <a:rPr lang="en-US" sz="3600" dirty="0" smtClean="0"/>
            </a:br>
            <a:r>
              <a:rPr lang="en-US" sz="2400" dirty="0" smtClean="0"/>
              <a:t>Precursors Sources </a:t>
            </a:r>
            <a:endParaRPr lang="en-US" sz="2400" dirty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BEE5A36D-9DEA-4C2C-BC97-630F9E62FD3A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152400" y="228600"/>
            <a:ext cx="2362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0248"/>
            <a:ext cx="6096000" cy="75590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major pm sources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8399FBA-5A8C-432A-AFF9-6EFE28A08C8E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52400" y="228600"/>
            <a:ext cx="2362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495300"/>
            <a:ext cx="60960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particle size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28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8DF1B952-FA26-4A8C-875C-AC30DA6425CF}" type="slidenum">
              <a:rPr lang="en-US" smtClean="0"/>
              <a:pPr/>
              <a:t>6</a:t>
            </a:fld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600200"/>
          <a:ext cx="8686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hoto Editor Photo" r:id="rId4" imgW="5714286" imgH="3990476" progId="">
                  <p:embed/>
                </p:oleObj>
              </mc:Choice>
              <mc:Fallback>
                <p:oleObj name="Photo Editor Photo" r:id="rId4" imgW="5714286" imgH="39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6868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52400" y="228600"/>
            <a:ext cx="2362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6000" cy="1143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F9643B-D544-4186-BDF1-E126EE17BD84}" type="slidenum">
              <a:rPr lang="en-US" sz="1400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sz="1400" dirty="0" smtClean="0">
              <a:solidFill>
                <a:srgbClr val="002060"/>
              </a:solidFill>
            </a:endParaRPr>
          </a:p>
        </p:txBody>
      </p:sp>
      <p:pic>
        <p:nvPicPr>
          <p:cNvPr id="25605" name="Picture 2" descr="T:\APC\PIO\Presentation Resources\how pollutants affect 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9376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3886200" cy="138430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kern="0" cap="all" dirty="0">
                <a:solidFill>
                  <a:srgbClr val="0070C0"/>
                </a:solidFill>
              </a:rPr>
              <a:t>How pollutants affect our health</a:t>
            </a:r>
          </a:p>
        </p:txBody>
      </p:sp>
    </p:spTree>
    <p:extLst>
      <p:ext uri="{BB962C8B-B14F-4D97-AF65-F5344CB8AC3E}">
        <p14:creationId xmlns:p14="http://schemas.microsoft.com/office/powerpoint/2010/main" val="9902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324600" cy="685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Air District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rograms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239000" cy="5105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Permitting and Inspections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CEQA and Land Use Mitigation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Air Quality Planning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Incentive Programs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Public Information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Smoke Management Program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4380D222-BFBC-4919-847B-A7C6EF1C3ED4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4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418">
            <a:off x="497088" y="500275"/>
            <a:ext cx="7908408" cy="558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419" name="Picture 3" descr="C:\Documents and Settings\hkuklo\Desktop\Acrobat Docu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22" y="547358"/>
            <a:ext cx="7277140" cy="5703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http://www.arb.ca.gov/ei/see/agbu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547359"/>
            <a:ext cx="8602145" cy="539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2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5474" name="Picture 2" descr="T:\APC\P&amp;M\AH\BURNING\Prescribed Burning\CDF\Mt. Howell Unit 1\IMG_0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184" y="0"/>
            <a:ext cx="8157761" cy="6671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RightUp">
              <a:rot lat="2100000" lon="21000000" rev="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82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/>
      <a:bodyPr anchor="b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36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2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/>
      <a:bodyPr anchor="b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36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2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/>
      <a:bodyPr anchor="b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36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6928</TotalTime>
  <Words>1381</Words>
  <Application>Microsoft Office PowerPoint</Application>
  <PresentationFormat>On-screen Show (4:3)</PresentationFormat>
  <Paragraphs>245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Autumn</vt:lpstr>
      <vt:lpstr>Theme2</vt:lpstr>
      <vt:lpstr>1_Theme2</vt:lpstr>
      <vt:lpstr>2_Theme2</vt:lpstr>
      <vt:lpstr>Photo Editor Photo</vt:lpstr>
      <vt:lpstr>Prescribed Burning:  Smoke Management Regulations</vt:lpstr>
      <vt:lpstr>Air Pollution Regulatory Framework</vt:lpstr>
      <vt:lpstr>California Air districts</vt:lpstr>
      <vt:lpstr>Major Ozone  Precursors Sources </vt:lpstr>
      <vt:lpstr>major pm sources</vt:lpstr>
      <vt:lpstr>particle size</vt:lpstr>
      <vt:lpstr>PowerPoint Presentation</vt:lpstr>
      <vt:lpstr>Air District Programs</vt:lpstr>
      <vt:lpstr>PowerPoint Presentation</vt:lpstr>
      <vt:lpstr>Agricultural Burning Regulations</vt:lpstr>
      <vt:lpstr> Title 17 CCR Smoke Management Guidelines</vt:lpstr>
      <vt:lpstr>Program Objectives</vt:lpstr>
      <vt:lpstr>What is Needed for a Smoke Management Plan (SMP)? (How Much Smoke is Expected?)</vt:lpstr>
      <vt:lpstr>Project Information and Location Information</vt:lpstr>
      <vt:lpstr>Weather – Ignition Prescription Where will the Smoke Go?</vt:lpstr>
      <vt:lpstr>Smoke Sensitive Areas Public Notification</vt:lpstr>
      <vt:lpstr>Smoke Mitigation</vt:lpstr>
      <vt:lpstr>SMP Complete – What’s Next</vt:lpstr>
      <vt:lpstr>Monitoring Smoke Conditions</vt:lpstr>
      <vt:lpstr>Technical Tools</vt:lpstr>
      <vt:lpstr>What is PFIRS ?</vt:lpstr>
      <vt:lpstr>PFIRS Overview</vt:lpstr>
      <vt:lpstr>PowerPoint Presentation</vt:lpstr>
      <vt:lpstr>Request an Account</vt:lpstr>
      <vt:lpstr>PFIRS:  ARB Products</vt:lpstr>
      <vt:lpstr>PowerPoint Presentation</vt:lpstr>
      <vt:lpstr>PFIRS:  Fire Information Map</vt:lpstr>
      <vt:lpstr>Collaboration is KEY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Hobbs</dc:creator>
  <cp:lastModifiedBy>ahobbs1</cp:lastModifiedBy>
  <cp:revision>183</cp:revision>
  <cp:lastPrinted>2018-05-14T17:02:53Z</cp:lastPrinted>
  <dcterms:created xsi:type="dcterms:W3CDTF">2013-03-26T21:21:36Z</dcterms:created>
  <dcterms:modified xsi:type="dcterms:W3CDTF">2018-10-01T23:44:20Z</dcterms:modified>
</cp:coreProperties>
</file>