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84" r:id="rId3"/>
    <p:sldId id="308" r:id="rId4"/>
    <p:sldId id="309" r:id="rId5"/>
    <p:sldId id="311" r:id="rId6"/>
    <p:sldId id="313" r:id="rId7"/>
    <p:sldId id="286" r:id="rId8"/>
    <p:sldId id="310" r:id="rId9"/>
    <p:sldId id="312" r:id="rId10"/>
    <p:sldId id="285" r:id="rId11"/>
    <p:sldId id="320" r:id="rId12"/>
    <p:sldId id="321" r:id="rId13"/>
    <p:sldId id="322" r:id="rId14"/>
    <p:sldId id="323" r:id="rId15"/>
    <p:sldId id="291" r:id="rId16"/>
    <p:sldId id="292" r:id="rId17"/>
    <p:sldId id="307" r:id="rId18"/>
    <p:sldId id="293" r:id="rId19"/>
    <p:sldId id="294" r:id="rId20"/>
    <p:sldId id="295" r:id="rId21"/>
    <p:sldId id="267" r:id="rId22"/>
    <p:sldId id="276" r:id="rId23"/>
    <p:sldId id="314" r:id="rId24"/>
    <p:sldId id="297" r:id="rId25"/>
    <p:sldId id="298" r:id="rId26"/>
    <p:sldId id="300" r:id="rId27"/>
    <p:sldId id="306" r:id="rId28"/>
    <p:sldId id="301" r:id="rId29"/>
    <p:sldId id="303" r:id="rId30"/>
    <p:sldId id="315" r:id="rId31"/>
    <p:sldId id="316" r:id="rId32"/>
    <p:sldId id="317" r:id="rId33"/>
    <p:sldId id="3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62" d="100"/>
          <a:sy n="62" d="100"/>
        </p:scale>
        <p:origin x="-96" y="-3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E5A89-D5CB-42D7-8F5B-68D04725B6CC}" type="doc">
      <dgm:prSet loTypeId="urn:microsoft.com/office/officeart/2005/8/layout/venn1" loCatId="relationship" qsTypeId="urn:microsoft.com/office/officeart/2005/8/quickstyle/simple1" qsCatId="simple" csTypeId="urn:microsoft.com/office/officeart/2005/8/colors/accent1_2" csCatId="accent1" phldr="1"/>
      <dgm:spPr/>
    </dgm:pt>
    <dgm:pt modelId="{D1C810D8-931E-4A8D-B8A7-7F0EEAC43366}">
      <dgm:prSet phldrT="[Text]" custT="1"/>
      <dgm:spPr/>
      <dgm:t>
        <a:bodyPr/>
        <a:lstStyle/>
        <a:p>
          <a:r>
            <a:rPr lang="en-US" sz="2000" dirty="0" smtClean="0"/>
            <a:t>Severity</a:t>
          </a:r>
          <a:endParaRPr lang="en-US" sz="2000" dirty="0"/>
        </a:p>
      </dgm:t>
    </dgm:pt>
    <dgm:pt modelId="{9E0F59DD-5C35-4D0C-B23A-D994B23BB999}" type="parTrans" cxnId="{DE1FA21C-69AE-499A-A178-2A314A68AA89}">
      <dgm:prSet/>
      <dgm:spPr/>
      <dgm:t>
        <a:bodyPr/>
        <a:lstStyle/>
        <a:p>
          <a:endParaRPr lang="en-US" sz="2000"/>
        </a:p>
      </dgm:t>
    </dgm:pt>
    <dgm:pt modelId="{42130069-24F6-46A5-B346-9A2633995867}" type="sibTrans" cxnId="{DE1FA21C-69AE-499A-A178-2A314A68AA89}">
      <dgm:prSet/>
      <dgm:spPr/>
      <dgm:t>
        <a:bodyPr/>
        <a:lstStyle/>
        <a:p>
          <a:endParaRPr lang="en-US" sz="2000"/>
        </a:p>
      </dgm:t>
    </dgm:pt>
    <dgm:pt modelId="{C8DF518A-1788-43C1-BAD4-D5A6B146544C}">
      <dgm:prSet phldrT="[Text]" custT="1"/>
      <dgm:spPr/>
      <dgm:t>
        <a:bodyPr/>
        <a:lstStyle/>
        <a:p>
          <a:r>
            <a:rPr lang="en-US" sz="2000" dirty="0" smtClean="0"/>
            <a:t>Seasonality</a:t>
          </a:r>
          <a:endParaRPr lang="en-US" sz="2000" dirty="0"/>
        </a:p>
      </dgm:t>
    </dgm:pt>
    <dgm:pt modelId="{766260AD-7759-4397-A74F-28D02296F95D}" type="parTrans" cxnId="{0B39E491-6D3D-4A9B-BD0C-A4F5798420B0}">
      <dgm:prSet/>
      <dgm:spPr/>
      <dgm:t>
        <a:bodyPr/>
        <a:lstStyle/>
        <a:p>
          <a:endParaRPr lang="en-US" sz="2000"/>
        </a:p>
      </dgm:t>
    </dgm:pt>
    <dgm:pt modelId="{2FCAFB62-590D-4587-B604-7A1953F90D92}" type="sibTrans" cxnId="{0B39E491-6D3D-4A9B-BD0C-A4F5798420B0}">
      <dgm:prSet/>
      <dgm:spPr/>
      <dgm:t>
        <a:bodyPr/>
        <a:lstStyle/>
        <a:p>
          <a:endParaRPr lang="en-US" sz="2000"/>
        </a:p>
      </dgm:t>
    </dgm:pt>
    <dgm:pt modelId="{E9C2668F-278D-4CC5-9CA6-6A69DC87E2B6}">
      <dgm:prSet phldrT="[Text]" custT="1"/>
      <dgm:spPr/>
      <dgm:t>
        <a:bodyPr/>
        <a:lstStyle/>
        <a:p>
          <a:r>
            <a:rPr lang="en-US" sz="2000" dirty="0" smtClean="0"/>
            <a:t>Frequency</a:t>
          </a:r>
          <a:endParaRPr lang="en-US" sz="2000" dirty="0"/>
        </a:p>
      </dgm:t>
    </dgm:pt>
    <dgm:pt modelId="{9461211C-5CD0-4135-96AC-2B5D6A07CDBB}" type="parTrans" cxnId="{F77B134F-CE1A-425F-A001-8520D3294284}">
      <dgm:prSet/>
      <dgm:spPr/>
      <dgm:t>
        <a:bodyPr/>
        <a:lstStyle/>
        <a:p>
          <a:endParaRPr lang="en-US" sz="2000"/>
        </a:p>
      </dgm:t>
    </dgm:pt>
    <dgm:pt modelId="{0D0C8589-ABCB-495F-A5D0-9438FE6BFC7A}" type="sibTrans" cxnId="{F77B134F-CE1A-425F-A001-8520D3294284}">
      <dgm:prSet/>
      <dgm:spPr/>
      <dgm:t>
        <a:bodyPr/>
        <a:lstStyle/>
        <a:p>
          <a:endParaRPr lang="en-US" sz="2000"/>
        </a:p>
      </dgm:t>
    </dgm:pt>
    <dgm:pt modelId="{F5D840FD-F7CE-482A-99D4-70BCF57FD37A}">
      <dgm:prSet phldrT="[Text]" custT="1"/>
      <dgm:spPr/>
      <dgm:t>
        <a:bodyPr/>
        <a:lstStyle/>
        <a:p>
          <a:r>
            <a:rPr lang="en-US" sz="2000" dirty="0" smtClean="0"/>
            <a:t>Quality</a:t>
          </a:r>
          <a:endParaRPr lang="en-US" sz="2000" dirty="0"/>
        </a:p>
      </dgm:t>
    </dgm:pt>
    <dgm:pt modelId="{03D5CBE8-265F-43C2-8F5B-E9C992807B23}" type="parTrans" cxnId="{2759534E-C10A-45E2-AEFE-A2F750E3ED4E}">
      <dgm:prSet/>
      <dgm:spPr/>
      <dgm:t>
        <a:bodyPr/>
        <a:lstStyle/>
        <a:p>
          <a:endParaRPr lang="en-US" sz="2000"/>
        </a:p>
      </dgm:t>
    </dgm:pt>
    <dgm:pt modelId="{3A73467C-8FA3-4558-ADF7-AFA8F9083D95}" type="sibTrans" cxnId="{2759534E-C10A-45E2-AEFE-A2F750E3ED4E}">
      <dgm:prSet/>
      <dgm:spPr/>
      <dgm:t>
        <a:bodyPr/>
        <a:lstStyle/>
        <a:p>
          <a:endParaRPr lang="en-US" sz="2000"/>
        </a:p>
      </dgm:t>
    </dgm:pt>
    <dgm:pt modelId="{07D7E969-9126-4F81-8B69-A1CE03A48C78}" type="pres">
      <dgm:prSet presAssocID="{F7EE5A89-D5CB-42D7-8F5B-68D04725B6CC}" presName="compositeShape" presStyleCnt="0">
        <dgm:presLayoutVars>
          <dgm:chMax val="7"/>
          <dgm:dir/>
          <dgm:resizeHandles val="exact"/>
        </dgm:presLayoutVars>
      </dgm:prSet>
      <dgm:spPr/>
    </dgm:pt>
    <dgm:pt modelId="{03221B3E-55BD-4888-8083-B12785524FB8}" type="pres">
      <dgm:prSet presAssocID="{D1C810D8-931E-4A8D-B8A7-7F0EEAC43366}" presName="circ1" presStyleLbl="vennNode1" presStyleIdx="0" presStyleCnt="4"/>
      <dgm:spPr/>
      <dgm:t>
        <a:bodyPr/>
        <a:lstStyle/>
        <a:p>
          <a:endParaRPr lang="en-US"/>
        </a:p>
      </dgm:t>
    </dgm:pt>
    <dgm:pt modelId="{996F5F83-9091-454D-A684-20DA146E7D46}" type="pres">
      <dgm:prSet presAssocID="{D1C810D8-931E-4A8D-B8A7-7F0EEAC43366}" presName="circ1Tx" presStyleLbl="revTx" presStyleIdx="0" presStyleCnt="0">
        <dgm:presLayoutVars>
          <dgm:chMax val="0"/>
          <dgm:chPref val="0"/>
          <dgm:bulletEnabled val="1"/>
        </dgm:presLayoutVars>
      </dgm:prSet>
      <dgm:spPr/>
      <dgm:t>
        <a:bodyPr/>
        <a:lstStyle/>
        <a:p>
          <a:endParaRPr lang="en-US"/>
        </a:p>
      </dgm:t>
    </dgm:pt>
    <dgm:pt modelId="{97C794BD-F6A3-42E7-957B-6860D3AA2AC7}" type="pres">
      <dgm:prSet presAssocID="{C8DF518A-1788-43C1-BAD4-D5A6B146544C}" presName="circ2" presStyleLbl="vennNode1" presStyleIdx="1" presStyleCnt="4" custScaleX="109856"/>
      <dgm:spPr/>
      <dgm:t>
        <a:bodyPr/>
        <a:lstStyle/>
        <a:p>
          <a:endParaRPr lang="en-US"/>
        </a:p>
      </dgm:t>
    </dgm:pt>
    <dgm:pt modelId="{B1613166-EAF5-46C6-9FF6-F5A2F2E27336}" type="pres">
      <dgm:prSet presAssocID="{C8DF518A-1788-43C1-BAD4-D5A6B146544C}" presName="circ2Tx" presStyleLbl="revTx" presStyleIdx="0" presStyleCnt="0">
        <dgm:presLayoutVars>
          <dgm:chMax val="0"/>
          <dgm:chPref val="0"/>
          <dgm:bulletEnabled val="1"/>
        </dgm:presLayoutVars>
      </dgm:prSet>
      <dgm:spPr/>
      <dgm:t>
        <a:bodyPr/>
        <a:lstStyle/>
        <a:p>
          <a:endParaRPr lang="en-US"/>
        </a:p>
      </dgm:t>
    </dgm:pt>
    <dgm:pt modelId="{8B635670-7B54-4328-B2D3-D963E0F9A3B5}" type="pres">
      <dgm:prSet presAssocID="{E9C2668F-278D-4CC5-9CA6-6A69DC87E2B6}" presName="circ3" presStyleLbl="vennNode1" presStyleIdx="2" presStyleCnt="4"/>
      <dgm:spPr/>
      <dgm:t>
        <a:bodyPr/>
        <a:lstStyle/>
        <a:p>
          <a:endParaRPr lang="en-US"/>
        </a:p>
      </dgm:t>
    </dgm:pt>
    <dgm:pt modelId="{32CF57D0-AA6F-4683-A40E-24A3D9FF0B80}" type="pres">
      <dgm:prSet presAssocID="{E9C2668F-278D-4CC5-9CA6-6A69DC87E2B6}" presName="circ3Tx" presStyleLbl="revTx" presStyleIdx="0" presStyleCnt="0">
        <dgm:presLayoutVars>
          <dgm:chMax val="0"/>
          <dgm:chPref val="0"/>
          <dgm:bulletEnabled val="1"/>
        </dgm:presLayoutVars>
      </dgm:prSet>
      <dgm:spPr/>
      <dgm:t>
        <a:bodyPr/>
        <a:lstStyle/>
        <a:p>
          <a:endParaRPr lang="en-US"/>
        </a:p>
      </dgm:t>
    </dgm:pt>
    <dgm:pt modelId="{BF255259-ACF9-4433-A69C-EC28BDCD328C}" type="pres">
      <dgm:prSet presAssocID="{F5D840FD-F7CE-482A-99D4-70BCF57FD37A}" presName="circ4" presStyleLbl="vennNode1" presStyleIdx="3" presStyleCnt="4"/>
      <dgm:spPr/>
      <dgm:t>
        <a:bodyPr/>
        <a:lstStyle/>
        <a:p>
          <a:endParaRPr lang="en-US"/>
        </a:p>
      </dgm:t>
    </dgm:pt>
    <dgm:pt modelId="{2A671C0D-F0D9-4597-8F6B-F26875F00A13}" type="pres">
      <dgm:prSet presAssocID="{F5D840FD-F7CE-482A-99D4-70BCF57FD37A}" presName="circ4Tx" presStyleLbl="revTx" presStyleIdx="0" presStyleCnt="0">
        <dgm:presLayoutVars>
          <dgm:chMax val="0"/>
          <dgm:chPref val="0"/>
          <dgm:bulletEnabled val="1"/>
        </dgm:presLayoutVars>
      </dgm:prSet>
      <dgm:spPr/>
      <dgm:t>
        <a:bodyPr/>
        <a:lstStyle/>
        <a:p>
          <a:endParaRPr lang="en-US"/>
        </a:p>
      </dgm:t>
    </dgm:pt>
  </dgm:ptLst>
  <dgm:cxnLst>
    <dgm:cxn modelId="{0B39E491-6D3D-4A9B-BD0C-A4F5798420B0}" srcId="{F7EE5A89-D5CB-42D7-8F5B-68D04725B6CC}" destId="{C8DF518A-1788-43C1-BAD4-D5A6B146544C}" srcOrd="1" destOrd="0" parTransId="{766260AD-7759-4397-A74F-28D02296F95D}" sibTransId="{2FCAFB62-590D-4587-B604-7A1953F90D92}"/>
    <dgm:cxn modelId="{3546BB90-3DCE-4B17-B67B-9DE5EE3CA1F3}" type="presOf" srcId="{F7EE5A89-D5CB-42D7-8F5B-68D04725B6CC}" destId="{07D7E969-9126-4F81-8B69-A1CE03A48C78}" srcOrd="0" destOrd="0" presId="urn:microsoft.com/office/officeart/2005/8/layout/venn1"/>
    <dgm:cxn modelId="{2575CCD2-F365-4E18-98AD-E7246D100E0C}" type="presOf" srcId="{C8DF518A-1788-43C1-BAD4-D5A6B146544C}" destId="{97C794BD-F6A3-42E7-957B-6860D3AA2AC7}" srcOrd="0" destOrd="0" presId="urn:microsoft.com/office/officeart/2005/8/layout/venn1"/>
    <dgm:cxn modelId="{F77B134F-CE1A-425F-A001-8520D3294284}" srcId="{F7EE5A89-D5CB-42D7-8F5B-68D04725B6CC}" destId="{E9C2668F-278D-4CC5-9CA6-6A69DC87E2B6}" srcOrd="2" destOrd="0" parTransId="{9461211C-5CD0-4135-96AC-2B5D6A07CDBB}" sibTransId="{0D0C8589-ABCB-495F-A5D0-9438FE6BFC7A}"/>
    <dgm:cxn modelId="{DC726C50-C51F-4D55-8283-0B3D9709E468}" type="presOf" srcId="{F5D840FD-F7CE-482A-99D4-70BCF57FD37A}" destId="{2A671C0D-F0D9-4597-8F6B-F26875F00A13}" srcOrd="1" destOrd="0" presId="urn:microsoft.com/office/officeart/2005/8/layout/venn1"/>
    <dgm:cxn modelId="{A7D6C378-BB67-4F6F-A9A7-AE71E0A0EC35}" type="presOf" srcId="{E9C2668F-278D-4CC5-9CA6-6A69DC87E2B6}" destId="{8B635670-7B54-4328-B2D3-D963E0F9A3B5}" srcOrd="0" destOrd="0" presId="urn:microsoft.com/office/officeart/2005/8/layout/venn1"/>
    <dgm:cxn modelId="{D4544F28-2501-4FBA-83AA-DD2417DE1C3A}" type="presOf" srcId="{C8DF518A-1788-43C1-BAD4-D5A6B146544C}" destId="{B1613166-EAF5-46C6-9FF6-F5A2F2E27336}" srcOrd="1" destOrd="0" presId="urn:microsoft.com/office/officeart/2005/8/layout/venn1"/>
    <dgm:cxn modelId="{DE1FA21C-69AE-499A-A178-2A314A68AA89}" srcId="{F7EE5A89-D5CB-42D7-8F5B-68D04725B6CC}" destId="{D1C810D8-931E-4A8D-B8A7-7F0EEAC43366}" srcOrd="0" destOrd="0" parTransId="{9E0F59DD-5C35-4D0C-B23A-D994B23BB999}" sibTransId="{42130069-24F6-46A5-B346-9A2633995867}"/>
    <dgm:cxn modelId="{F39599E2-7217-4BC9-99B3-DDAC6FFEA2D4}" type="presOf" srcId="{E9C2668F-278D-4CC5-9CA6-6A69DC87E2B6}" destId="{32CF57D0-AA6F-4683-A40E-24A3D9FF0B80}" srcOrd="1" destOrd="0" presId="urn:microsoft.com/office/officeart/2005/8/layout/venn1"/>
    <dgm:cxn modelId="{FC9FC023-8AA0-47D0-AAF7-CEDBAC7537D1}" type="presOf" srcId="{D1C810D8-931E-4A8D-B8A7-7F0EEAC43366}" destId="{996F5F83-9091-454D-A684-20DA146E7D46}" srcOrd="1" destOrd="0" presId="urn:microsoft.com/office/officeart/2005/8/layout/venn1"/>
    <dgm:cxn modelId="{C0335A54-DFAB-4E8B-8B38-71E148A534F0}" type="presOf" srcId="{D1C810D8-931E-4A8D-B8A7-7F0EEAC43366}" destId="{03221B3E-55BD-4888-8083-B12785524FB8}" srcOrd="0" destOrd="0" presId="urn:microsoft.com/office/officeart/2005/8/layout/venn1"/>
    <dgm:cxn modelId="{90B54A0D-1AE3-4D7F-AC1F-10EE8F049E62}" type="presOf" srcId="{F5D840FD-F7CE-482A-99D4-70BCF57FD37A}" destId="{BF255259-ACF9-4433-A69C-EC28BDCD328C}" srcOrd="0" destOrd="0" presId="urn:microsoft.com/office/officeart/2005/8/layout/venn1"/>
    <dgm:cxn modelId="{2759534E-C10A-45E2-AEFE-A2F750E3ED4E}" srcId="{F7EE5A89-D5CB-42D7-8F5B-68D04725B6CC}" destId="{F5D840FD-F7CE-482A-99D4-70BCF57FD37A}" srcOrd="3" destOrd="0" parTransId="{03D5CBE8-265F-43C2-8F5B-E9C992807B23}" sibTransId="{3A73467C-8FA3-4558-ADF7-AFA8F9083D95}"/>
    <dgm:cxn modelId="{578475B4-F547-4E60-809E-1B5FE64DBB9A}" type="presParOf" srcId="{07D7E969-9126-4F81-8B69-A1CE03A48C78}" destId="{03221B3E-55BD-4888-8083-B12785524FB8}" srcOrd="0" destOrd="0" presId="urn:microsoft.com/office/officeart/2005/8/layout/venn1"/>
    <dgm:cxn modelId="{1227260D-D278-414F-9B2F-3445F0121247}" type="presParOf" srcId="{07D7E969-9126-4F81-8B69-A1CE03A48C78}" destId="{996F5F83-9091-454D-A684-20DA146E7D46}" srcOrd="1" destOrd="0" presId="urn:microsoft.com/office/officeart/2005/8/layout/venn1"/>
    <dgm:cxn modelId="{31259E01-8F07-455E-B070-B454FC303A76}" type="presParOf" srcId="{07D7E969-9126-4F81-8B69-A1CE03A48C78}" destId="{97C794BD-F6A3-42E7-957B-6860D3AA2AC7}" srcOrd="2" destOrd="0" presId="urn:microsoft.com/office/officeart/2005/8/layout/venn1"/>
    <dgm:cxn modelId="{92F82188-505E-428B-8B35-1BE2499F832E}" type="presParOf" srcId="{07D7E969-9126-4F81-8B69-A1CE03A48C78}" destId="{B1613166-EAF5-46C6-9FF6-F5A2F2E27336}" srcOrd="3" destOrd="0" presId="urn:microsoft.com/office/officeart/2005/8/layout/venn1"/>
    <dgm:cxn modelId="{C88B262F-E88D-4C96-9E76-5ACA827C6A86}" type="presParOf" srcId="{07D7E969-9126-4F81-8B69-A1CE03A48C78}" destId="{8B635670-7B54-4328-B2D3-D963E0F9A3B5}" srcOrd="4" destOrd="0" presId="urn:microsoft.com/office/officeart/2005/8/layout/venn1"/>
    <dgm:cxn modelId="{FA9E5119-FB91-43D9-A1B5-6DE2979BCE96}" type="presParOf" srcId="{07D7E969-9126-4F81-8B69-A1CE03A48C78}" destId="{32CF57D0-AA6F-4683-A40E-24A3D9FF0B80}" srcOrd="5" destOrd="0" presId="urn:microsoft.com/office/officeart/2005/8/layout/venn1"/>
    <dgm:cxn modelId="{5998210F-DBD8-40A1-801D-5BC60B503ED5}" type="presParOf" srcId="{07D7E969-9126-4F81-8B69-A1CE03A48C78}" destId="{BF255259-ACF9-4433-A69C-EC28BDCD328C}" srcOrd="6" destOrd="0" presId="urn:microsoft.com/office/officeart/2005/8/layout/venn1"/>
    <dgm:cxn modelId="{F43F1FB5-9A48-4901-B586-C03A48EBA6F9}" type="presParOf" srcId="{07D7E969-9126-4F81-8B69-A1CE03A48C78}" destId="{2A671C0D-F0D9-4597-8F6B-F26875F00A1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21B3E-55BD-4888-8083-B12785524FB8}">
      <dsp:nvSpPr>
        <dsp:cNvPr id="0" name=""/>
        <dsp:cNvSpPr/>
      </dsp:nvSpPr>
      <dsp:spPr>
        <a:xfrm>
          <a:off x="2585718" y="54186"/>
          <a:ext cx="2817706"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Severity</a:t>
          </a:r>
          <a:endParaRPr lang="en-US" sz="2000" kern="1200" dirty="0"/>
        </a:p>
      </dsp:txBody>
      <dsp:txXfrm>
        <a:off x="2910838" y="433493"/>
        <a:ext cx="2167466" cy="894080"/>
      </dsp:txXfrm>
    </dsp:sp>
    <dsp:sp modelId="{97C794BD-F6A3-42E7-957B-6860D3AA2AC7}">
      <dsp:nvSpPr>
        <dsp:cNvPr id="0" name=""/>
        <dsp:cNvSpPr/>
      </dsp:nvSpPr>
      <dsp:spPr>
        <a:xfrm>
          <a:off x="3693155" y="1300480"/>
          <a:ext cx="3095420"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Seasonality</a:t>
          </a:r>
          <a:endParaRPr lang="en-US" sz="2000" kern="1200" dirty="0"/>
        </a:p>
      </dsp:txBody>
      <dsp:txXfrm>
        <a:off x="5359919" y="1625600"/>
        <a:ext cx="1190546" cy="2167466"/>
      </dsp:txXfrm>
    </dsp:sp>
    <dsp:sp modelId="{8B635670-7B54-4328-B2D3-D963E0F9A3B5}">
      <dsp:nvSpPr>
        <dsp:cNvPr id="0" name=""/>
        <dsp:cNvSpPr/>
      </dsp:nvSpPr>
      <dsp:spPr>
        <a:xfrm>
          <a:off x="2585718" y="2546773"/>
          <a:ext cx="2817706"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Frequency</a:t>
          </a:r>
          <a:endParaRPr lang="en-US" sz="2000" kern="1200" dirty="0"/>
        </a:p>
      </dsp:txBody>
      <dsp:txXfrm>
        <a:off x="2910838" y="4091093"/>
        <a:ext cx="2167466" cy="894080"/>
      </dsp:txXfrm>
    </dsp:sp>
    <dsp:sp modelId="{BF255259-ACF9-4433-A69C-EC28BDCD328C}">
      <dsp:nvSpPr>
        <dsp:cNvPr id="0" name=""/>
        <dsp:cNvSpPr/>
      </dsp:nvSpPr>
      <dsp:spPr>
        <a:xfrm>
          <a:off x="1339424" y="1300480"/>
          <a:ext cx="2817706"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Quality</a:t>
          </a:r>
          <a:endParaRPr lang="en-US" sz="2000" kern="1200" dirty="0"/>
        </a:p>
      </dsp:txBody>
      <dsp:txXfrm>
        <a:off x="1556171" y="1625600"/>
        <a:ext cx="1083733" cy="216746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D20BC-D16E-4002-84DD-30CD2675E470}" type="datetimeFigureOut">
              <a:rPr lang="en-US" smtClean="0"/>
              <a:t>10/4/2018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5ADFB-B622-414A-A731-B1E84CDA39D7}" type="slidenum">
              <a:rPr lang="en-US" smtClean="0"/>
              <a:t>‹#›</a:t>
            </a:fld>
            <a:endParaRPr lang="en-US"/>
          </a:p>
        </p:txBody>
      </p:sp>
    </p:spTree>
    <p:extLst>
      <p:ext uri="{BB962C8B-B14F-4D97-AF65-F5344CB8AC3E}">
        <p14:creationId xmlns:p14="http://schemas.microsoft.com/office/powerpoint/2010/main" val="254091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I was first starting out in forestry, before I got into the academic side of forestry, I worked as a field forester. And like most field foresters, I started out marking trees to cut for a timber harvest. And one of the first trees I had to make a decision about- whether to cut it or leave it, was this tree here in this picture. It is an incense cedar which still stands today, so you can see what decision I made. At the time of the decision, the standard protocol was telling me to cut this tree. This was in a shaded </a:t>
            </a:r>
            <a:r>
              <a:rPr lang="en-US" baseline="0" dirty="0" err="1" smtClean="0"/>
              <a:t>fuelbreak</a:t>
            </a:r>
            <a:r>
              <a:rPr lang="en-US" baseline="0" dirty="0" smtClean="0"/>
              <a:t> and the crown of this tree was connected to another tree and it had a low height to crown base and also it was one of the more valuable trees for timber because it’s an incense cedar. The reason I didn’t mark it was because when I took the long view- when I looked as far down the road as far as I could, it made more sense to leave it when I considered the other less-traditional factors. It has a lot of leaf area, it was one of the bigger incense cedars in the local area, and it seemed to meet these other non-traditional objectives a little better- things like wildlife habitat, water yield, resilience to climatic stress. And so I decided to leave it. And I’m proud of leaving it, but I still wonder how this spot would look if I had cut it. Maybe I’d be telling a story about how it was better to cut this tree and therefore provide more growing space to the one behind it. So as I got into research, I found that I could solve this conundrum that Robert Frost was talking about. We don’t always have to choose one road or the other. And in fact we can experience both roads through the magic of field experiments. Now when I face this decision, I don’t chose one road or the other. I create multiple roads and travel them all and see where they all lead. That’s what I’ve done in the past and it’s what I’d like to do in the future. I want to offer landowners and policy makers and stakeholders a view of the different roads that they can take and what the consequences of taking each road are. </a:t>
            </a:r>
            <a:endParaRPr lang="en-US" dirty="0"/>
          </a:p>
        </p:txBody>
      </p:sp>
      <p:sp>
        <p:nvSpPr>
          <p:cNvPr id="4" name="Slide Number Placeholder 3"/>
          <p:cNvSpPr>
            <a:spLocks noGrp="1"/>
          </p:cNvSpPr>
          <p:nvPr>
            <p:ph type="sldNum" sz="quarter" idx="10"/>
          </p:nvPr>
        </p:nvSpPr>
        <p:spPr/>
        <p:txBody>
          <a:bodyPr/>
          <a:lstStyle/>
          <a:p>
            <a:fld id="{A27BC1EF-6D02-4251-AFC9-6F324B43FEC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4160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BFF0B3-DB79-482C-B518-EA549F6C2E3D}" type="slidenum">
              <a:rPr lang="en-US" altLang="en-US"/>
              <a:pPr>
                <a:spcBef>
                  <a:spcPct val="0"/>
                </a:spcBef>
              </a:pPr>
              <a:t>10</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2911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52645E-3EA7-4789-AA27-D6CC14CCB257}" type="slidenum">
              <a:rPr lang="en-US" altLang="en-US">
                <a:solidFill>
                  <a:srgbClr val="000000"/>
                </a:solidFill>
              </a:rPr>
              <a:pPr>
                <a:spcBef>
                  <a:spcPct val="0"/>
                </a:spcBef>
              </a:pPr>
              <a:t>12</a:t>
            </a:fld>
            <a:endParaRPr lang="en-US" altLang="en-US">
              <a:solidFill>
                <a:srgbClr val="000000"/>
              </a:solidFill>
            </a:endParaRPr>
          </a:p>
        </p:txBody>
      </p:sp>
      <p:sp>
        <p:nvSpPr>
          <p:cNvPr id="70659" name="Rectangle 2"/>
          <p:cNvSpPr>
            <a:spLocks noGrp="1" noRot="1" noChangeAspect="1" noChangeArrowheads="1" noTextEdit="1"/>
          </p:cNvSpPr>
          <p:nvPr>
            <p:ph type="sldImg"/>
          </p:nvPr>
        </p:nvSpPr>
        <p:spPr>
          <a:xfrm>
            <a:off x="382588" y="685800"/>
            <a:ext cx="6096000" cy="3429000"/>
          </a:xfrm>
          <a:ln/>
        </p:spPr>
      </p:sp>
      <p:sp>
        <p:nvSpPr>
          <p:cNvPr id="7066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5842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832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81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62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0"/>
            <a:ext cx="5384800" cy="4495800"/>
          </a:xfrm>
        </p:spPr>
        <p:txBody>
          <a:bodyPr/>
          <a:lstStyle/>
          <a:p>
            <a:pPr lvl="0"/>
            <a:endParaRPr lang="en-US" noProof="0" dirty="0" smtClean="0"/>
          </a:p>
        </p:txBody>
      </p:sp>
      <p:sp>
        <p:nvSpPr>
          <p:cNvPr id="4" name="Text Placeholder 3"/>
          <p:cNvSpPr>
            <a:spLocks noGrp="1"/>
          </p:cNvSpPr>
          <p:nvPr>
            <p:ph type="body"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p:txBody>
          <a:bodyPr/>
          <a:lstStyle>
            <a:lvl1pPr>
              <a:defRPr/>
            </a:lvl1pPr>
          </a:lstStyle>
          <a:p>
            <a:pPr>
              <a:defRPr/>
            </a:pPr>
            <a:endParaRPr lang="en-US" altLang="en-US"/>
          </a:p>
        </p:txBody>
      </p:sp>
      <p:sp>
        <p:nvSpPr>
          <p:cNvPr id="6" name="Rectangle 25"/>
          <p:cNvSpPr>
            <a:spLocks noGrp="1" noChangeArrowheads="1"/>
          </p:cNvSpPr>
          <p:nvPr>
            <p:ph type="ftr" sz="quarter" idx="11"/>
          </p:nvPr>
        </p:nvSpPr>
        <p:spPr/>
        <p:txBody>
          <a:bodyPr/>
          <a:lstStyle>
            <a:lvl1pPr>
              <a:defRPr/>
            </a:lvl1pPr>
          </a:lstStyle>
          <a:p>
            <a:pPr>
              <a:defRPr/>
            </a:pPr>
            <a:endParaRPr lang="en-US" altLang="en-US"/>
          </a:p>
        </p:txBody>
      </p:sp>
      <p:sp>
        <p:nvSpPr>
          <p:cNvPr id="7" name="Rectangle 26"/>
          <p:cNvSpPr>
            <a:spLocks noGrp="1" noChangeArrowheads="1"/>
          </p:cNvSpPr>
          <p:nvPr>
            <p:ph type="sldNum" sz="quarter" idx="12"/>
          </p:nvPr>
        </p:nvSpPr>
        <p:spPr/>
        <p:txBody>
          <a:bodyPr/>
          <a:lstStyle>
            <a:lvl1pPr>
              <a:defRPr/>
            </a:lvl1pPr>
          </a:lstStyle>
          <a:p>
            <a:fld id="{9077EC1C-0B04-4FC2-9E49-C518B678C514}" type="slidenum">
              <a:rPr lang="en-US" altLang="en-US"/>
              <a:pPr/>
              <a:t>‹#›</a:t>
            </a:fld>
            <a:endParaRPr lang="en-US" altLang="en-US"/>
          </a:p>
        </p:txBody>
      </p:sp>
    </p:spTree>
    <p:extLst>
      <p:ext uri="{BB962C8B-B14F-4D97-AF65-F5344CB8AC3E}">
        <p14:creationId xmlns:p14="http://schemas.microsoft.com/office/powerpoint/2010/main" val="1734308123"/>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0"/>
            <a:ext cx="10972800" cy="4495800"/>
          </a:xfrm>
        </p:spPr>
        <p:txBody>
          <a:bodyPr/>
          <a:lstStyle/>
          <a:p>
            <a:pPr lvl="0"/>
            <a:endParaRPr lang="en-US" noProof="0" dirty="0" smtClean="0"/>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fld id="{8D63C720-2A7A-4F23-B3BF-E4CDE5B3D32A}" type="slidenum">
              <a:rPr lang="en-US" altLang="en-US"/>
              <a:pPr/>
              <a:t>‹#›</a:t>
            </a:fld>
            <a:endParaRPr lang="en-US" altLang="en-US"/>
          </a:p>
        </p:txBody>
      </p:sp>
    </p:spTree>
    <p:extLst>
      <p:ext uri="{BB962C8B-B14F-4D97-AF65-F5344CB8AC3E}">
        <p14:creationId xmlns:p14="http://schemas.microsoft.com/office/powerpoint/2010/main" val="14571052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84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581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2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613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2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62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619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03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95712-4038-4A74-B897-9A45D55C6C98}" type="datetimeFigureOut">
              <a:rPr lang="en-US" smtClean="0">
                <a:solidFill>
                  <a:prstClr val="black">
                    <a:tint val="75000"/>
                  </a:prstClr>
                </a:solidFill>
              </a:rPr>
              <a:pPr/>
              <a:t>10/4/2018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736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426244" y="2286362"/>
            <a:ext cx="7588613" cy="2000548"/>
          </a:xfrm>
          <a:prstGeom prst="rect">
            <a:avLst/>
          </a:prstGeom>
          <a:solidFill>
            <a:schemeClr val="tx1"/>
          </a:solidFill>
        </p:spPr>
        <p:txBody>
          <a:bodyPr wrap="square" rtlCol="0">
            <a:spAutoFit/>
          </a:bodyPr>
          <a:lstStyle/>
          <a:p>
            <a:pPr algn="ctr"/>
            <a:endParaRPr lang="en-US" sz="2400" dirty="0" smtClean="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a:p>
            <a:pPr algn="ctr"/>
            <a:r>
              <a:rPr lang="en-US" sz="2800" dirty="0" smtClean="0">
                <a:solidFill>
                  <a:srgbClr val="FFFF00"/>
                </a:solidFill>
                <a:latin typeface="Arial" panose="020B0604020202020204" pitchFamily="34" charset="0"/>
                <a:cs typeface="Arial" panose="020B0604020202020204" pitchFamily="34" charset="0"/>
              </a:rPr>
              <a:t>A long time ago, in a forest far far away…</a:t>
            </a:r>
          </a:p>
          <a:p>
            <a:pPr algn="ctr"/>
            <a:endParaRPr lang="en-US" sz="2400" dirty="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999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77952" y="228600"/>
            <a:ext cx="11326368" cy="1143000"/>
          </a:xfrm>
        </p:spPr>
        <p:txBody>
          <a:bodyPr>
            <a:normAutofit/>
          </a:bodyPr>
          <a:lstStyle/>
          <a:p>
            <a:pPr eaLnBrk="1" hangingPunct="1"/>
            <a:r>
              <a:rPr lang="en-US" altLang="en-US" sz="3200" dirty="0" smtClean="0"/>
              <a:t>Avoiding Fire </a:t>
            </a:r>
            <a:r>
              <a:rPr lang="en-US" altLang="en-US" sz="3200" dirty="0" err="1" smtClean="0"/>
              <a:t>Supplosion</a:t>
            </a:r>
            <a:r>
              <a:rPr lang="en-US" altLang="en-US" sz="3200" dirty="0" smtClean="0"/>
              <a:t> in the Sierra </a:t>
            </a:r>
            <a:r>
              <a:rPr lang="en-US" altLang="en-US" sz="3200" dirty="0"/>
              <a:t>Nevada </a:t>
            </a:r>
            <a:r>
              <a:rPr lang="en-US" altLang="en-US" sz="3200" dirty="0" smtClean="0"/>
              <a:t>mixed conifer forest</a:t>
            </a:r>
            <a:endParaRPr lang="en-US" altLang="en-US" sz="3200" dirty="0"/>
          </a:p>
        </p:txBody>
      </p:sp>
      <p:pic>
        <p:nvPicPr>
          <p:cNvPr id="45059" name="Picture 12" descr="snshad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21526" y="1295400"/>
            <a:ext cx="3317875"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15"/>
          <p:cNvSpPr txBox="1">
            <a:spLocks noChangeArrowheads="1"/>
          </p:cNvSpPr>
          <p:nvPr/>
        </p:nvSpPr>
        <p:spPr bwMode="auto">
          <a:xfrm>
            <a:off x="1752600" y="1524000"/>
            <a:ext cx="53340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800" dirty="0"/>
              <a:t>North boundary = Feather River</a:t>
            </a:r>
          </a:p>
          <a:p>
            <a:pPr eaLnBrk="1" hangingPunct="1">
              <a:spcBef>
                <a:spcPct val="50000"/>
              </a:spcBef>
            </a:pPr>
            <a:r>
              <a:rPr lang="en-US" altLang="en-US" sz="2800" dirty="0"/>
              <a:t> South Boundary = Tehachapi Pass</a:t>
            </a:r>
          </a:p>
          <a:p>
            <a:pPr eaLnBrk="1" hangingPunct="1">
              <a:spcBef>
                <a:spcPct val="50000"/>
              </a:spcBef>
            </a:pPr>
            <a:r>
              <a:rPr lang="en-US" altLang="en-US" sz="1800" dirty="0"/>
              <a:t> </a:t>
            </a:r>
            <a:r>
              <a:rPr lang="en-US" altLang="en-US" sz="2800" dirty="0"/>
              <a:t>15.6 million acres</a:t>
            </a:r>
          </a:p>
          <a:p>
            <a:pPr lvl="1" eaLnBrk="1" hangingPunct="1">
              <a:spcBef>
                <a:spcPct val="50000"/>
              </a:spcBef>
              <a:buFontTx/>
              <a:buChar char="•"/>
            </a:pPr>
            <a:r>
              <a:rPr lang="en-US" altLang="en-US" dirty="0"/>
              <a:t> 50% federal</a:t>
            </a:r>
          </a:p>
          <a:p>
            <a:pPr lvl="1" eaLnBrk="1" hangingPunct="1">
              <a:spcBef>
                <a:spcPct val="50000"/>
              </a:spcBef>
              <a:buFontTx/>
              <a:buChar char="•"/>
            </a:pPr>
            <a:r>
              <a:rPr lang="en-US" altLang="en-US" dirty="0"/>
              <a:t> </a:t>
            </a:r>
            <a:r>
              <a:rPr lang="en-US" altLang="en-US" b="1" dirty="0" smtClean="0"/>
              <a:t>31% private nonindustrial</a:t>
            </a:r>
          </a:p>
          <a:p>
            <a:pPr lvl="1" eaLnBrk="1" hangingPunct="1">
              <a:spcBef>
                <a:spcPct val="50000"/>
              </a:spcBef>
              <a:buFontTx/>
              <a:buChar char="•"/>
            </a:pPr>
            <a:r>
              <a:rPr lang="en-US" altLang="en-US" dirty="0" smtClean="0"/>
              <a:t> 19% private industrial</a:t>
            </a:r>
            <a:endParaRPr lang="en-US" altLang="en-US" dirty="0"/>
          </a:p>
        </p:txBody>
      </p:sp>
    </p:spTree>
    <p:extLst>
      <p:ext uri="{BB962C8B-B14F-4D97-AF65-F5344CB8AC3E}">
        <p14:creationId xmlns:p14="http://schemas.microsoft.com/office/powerpoint/2010/main" val="3222682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30"/>
            <a:ext cx="10972800" cy="1325563"/>
          </a:xfrm>
        </p:spPr>
        <p:txBody>
          <a:bodyPr>
            <a:noAutofit/>
          </a:bodyPr>
          <a:lstStyle/>
          <a:p>
            <a:r>
              <a:rPr lang="en-US" sz="3200" dirty="0" smtClean="0"/>
              <a:t>USFS lands: There is a will, but currently not a way</a:t>
            </a:r>
            <a:endParaRPr lang="en-US" sz="3200" dirty="0"/>
          </a:p>
        </p:txBody>
      </p:sp>
      <p:pic>
        <p:nvPicPr>
          <p:cNvPr id="5" name="Picture 4"/>
          <p:cNvPicPr>
            <a:picLocks noChangeAspect="1"/>
          </p:cNvPicPr>
          <p:nvPr/>
        </p:nvPicPr>
        <p:blipFill>
          <a:blip r:embed="rId2"/>
          <a:stretch>
            <a:fillRect/>
          </a:stretch>
        </p:blipFill>
        <p:spPr>
          <a:xfrm>
            <a:off x="3611266" y="1180368"/>
            <a:ext cx="6590347" cy="5157663"/>
          </a:xfrm>
          <a:prstGeom prst="rect">
            <a:avLst/>
          </a:prstGeom>
        </p:spPr>
      </p:pic>
      <p:sp>
        <p:nvSpPr>
          <p:cNvPr id="6" name="TextBox 5"/>
          <p:cNvSpPr txBox="1"/>
          <p:nvPr/>
        </p:nvSpPr>
        <p:spPr>
          <a:xfrm>
            <a:off x="8445500" y="6338031"/>
            <a:ext cx="3416300" cy="369332"/>
          </a:xfrm>
          <a:prstGeom prst="rect">
            <a:avLst/>
          </a:prstGeom>
          <a:noFill/>
        </p:spPr>
        <p:txBody>
          <a:bodyPr wrap="square" rtlCol="0">
            <a:spAutoFit/>
          </a:bodyPr>
          <a:lstStyle/>
          <a:p>
            <a:r>
              <a:rPr lang="en-US" dirty="0" smtClean="0"/>
              <a:t>North et al. 2014</a:t>
            </a:r>
            <a:endParaRPr lang="en-US" dirty="0"/>
          </a:p>
        </p:txBody>
      </p:sp>
      <p:sp>
        <p:nvSpPr>
          <p:cNvPr id="3" name="TextBox 2"/>
          <p:cNvSpPr txBox="1"/>
          <p:nvPr/>
        </p:nvSpPr>
        <p:spPr>
          <a:xfrm>
            <a:off x="159656" y="1669142"/>
            <a:ext cx="3207658" cy="461665"/>
          </a:xfrm>
          <a:prstGeom prst="rect">
            <a:avLst/>
          </a:prstGeom>
          <a:noFill/>
        </p:spPr>
        <p:txBody>
          <a:bodyPr wrap="square" rtlCol="0">
            <a:spAutoFit/>
          </a:bodyPr>
          <a:lstStyle/>
          <a:p>
            <a:r>
              <a:rPr lang="en-US" sz="2400" dirty="0" smtClean="0"/>
              <a:t>Backlog on USFS lands</a:t>
            </a:r>
            <a:endParaRPr lang="en-US" sz="2400" dirty="0"/>
          </a:p>
        </p:txBody>
      </p:sp>
    </p:spTree>
    <p:extLst>
      <p:ext uri="{BB962C8B-B14F-4D97-AF65-F5344CB8AC3E}">
        <p14:creationId xmlns:p14="http://schemas.microsoft.com/office/powerpoint/2010/main" val="375761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extLst>
              <p:ext uri="{D42A27DB-BD31-4B8C-83A1-F6EECF244321}">
                <p14:modId xmlns:p14="http://schemas.microsoft.com/office/powerpoint/2010/main" val="2146936750"/>
              </p:ext>
            </p:extLst>
          </p:nvPr>
        </p:nvGraphicFramePr>
        <p:xfrm>
          <a:off x="4900837" y="493486"/>
          <a:ext cx="5462588" cy="6172200"/>
        </p:xfrm>
        <a:graphic>
          <a:graphicData uri="http://schemas.openxmlformats.org/presentationml/2006/ole">
            <mc:AlternateContent xmlns:mc="http://schemas.openxmlformats.org/markup-compatibility/2006">
              <mc:Choice xmlns:v="urn:schemas-microsoft-com:vml" Requires="v">
                <p:oleObj spid="_x0000_s1032" name="Acrobat Document" r:id="rId4" imgW="22032000" imgH="31104000" progId="AcroExch.Document.7">
                  <p:embed/>
                </p:oleObj>
              </mc:Choice>
              <mc:Fallback>
                <p:oleObj name="Acrobat Document" r:id="rId4" imgW="22032000" imgH="311040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263" b="14740"/>
                      <a:stretch>
                        <a:fillRect/>
                      </a:stretch>
                    </p:blipFill>
                    <p:spPr bwMode="auto">
                      <a:xfrm>
                        <a:off x="4900837" y="493486"/>
                        <a:ext cx="546258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5" name="Rectangle 3"/>
          <p:cNvSpPr>
            <a:spLocks noChangeArrowheads="1"/>
          </p:cNvSpPr>
          <p:nvPr/>
        </p:nvSpPr>
        <p:spPr bwMode="auto">
          <a:xfrm>
            <a:off x="-1678781" y="-243681"/>
            <a:ext cx="7772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smtClean="0">
                <a:solidFill>
                  <a:srgbClr val="000000"/>
                </a:solidFill>
              </a:rPr>
              <a:t>State Forests</a:t>
            </a:r>
            <a:endParaRPr lang="en-US" altLang="en-US" sz="4000" dirty="0">
              <a:solidFill>
                <a:srgbClr val="000000"/>
              </a:solidFill>
            </a:endParaRPr>
          </a:p>
        </p:txBody>
      </p:sp>
      <p:sp>
        <p:nvSpPr>
          <p:cNvPr id="44036" name="Oval 4"/>
          <p:cNvSpPr>
            <a:spLocks noChangeArrowheads="1"/>
          </p:cNvSpPr>
          <p:nvPr/>
        </p:nvSpPr>
        <p:spPr bwMode="auto">
          <a:xfrm>
            <a:off x="6712969" y="2041298"/>
            <a:ext cx="157162" cy="157163"/>
          </a:xfrm>
          <a:prstGeom prst="ellipse">
            <a:avLst/>
          </a:prstGeom>
          <a:solidFill>
            <a:srgbClr val="3333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44038" name="Oval 6"/>
          <p:cNvSpPr>
            <a:spLocks noChangeArrowheads="1"/>
          </p:cNvSpPr>
          <p:nvPr/>
        </p:nvSpPr>
        <p:spPr bwMode="auto">
          <a:xfrm>
            <a:off x="7710713" y="4379687"/>
            <a:ext cx="157163" cy="157163"/>
          </a:xfrm>
          <a:prstGeom prst="ellipse">
            <a:avLst/>
          </a:prstGeom>
          <a:solidFill>
            <a:srgbClr val="3333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44039" name="Text Box 8"/>
          <p:cNvSpPr txBox="1">
            <a:spLocks noChangeArrowheads="1"/>
          </p:cNvSpPr>
          <p:nvPr/>
        </p:nvSpPr>
        <p:spPr bwMode="auto">
          <a:xfrm>
            <a:off x="6939188" y="1936524"/>
            <a:ext cx="1819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err="1" smtClean="0">
                <a:solidFill>
                  <a:srgbClr val="3333FF"/>
                </a:solidFill>
              </a:rPr>
              <a:t>Latour</a:t>
            </a:r>
            <a:endParaRPr lang="en-US" altLang="en-US" sz="1800" b="1" dirty="0">
              <a:solidFill>
                <a:srgbClr val="3333FF"/>
              </a:solidFill>
            </a:endParaRPr>
          </a:p>
        </p:txBody>
      </p:sp>
      <p:sp>
        <p:nvSpPr>
          <p:cNvPr id="44041" name="Text Box 10"/>
          <p:cNvSpPr txBox="1">
            <a:spLocks noChangeArrowheads="1"/>
          </p:cNvSpPr>
          <p:nvPr/>
        </p:nvSpPr>
        <p:spPr bwMode="auto">
          <a:xfrm>
            <a:off x="7925026" y="4303487"/>
            <a:ext cx="2452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smtClean="0">
                <a:solidFill>
                  <a:srgbClr val="3333FF"/>
                </a:solidFill>
              </a:rPr>
              <a:t>Mt. Home</a:t>
            </a:r>
            <a:endParaRPr lang="en-US" altLang="en-US" sz="1800" b="1" dirty="0">
              <a:solidFill>
                <a:srgbClr val="3333FF"/>
              </a:solidFill>
            </a:endParaRPr>
          </a:p>
        </p:txBody>
      </p:sp>
      <p:sp>
        <p:nvSpPr>
          <p:cNvPr id="44043" name="Oval 5"/>
          <p:cNvSpPr>
            <a:spLocks noChangeArrowheads="1"/>
          </p:cNvSpPr>
          <p:nvPr/>
        </p:nvSpPr>
        <p:spPr bwMode="auto">
          <a:xfrm>
            <a:off x="6410550" y="1707924"/>
            <a:ext cx="157162" cy="157162"/>
          </a:xfrm>
          <a:prstGeom prst="ellipse">
            <a:avLst/>
          </a:prstGeom>
          <a:solidFill>
            <a:srgbClr val="3333FF"/>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44045" name="Text Box 9"/>
          <p:cNvSpPr txBox="1">
            <a:spLocks noChangeArrowheads="1"/>
          </p:cNvSpPr>
          <p:nvPr/>
        </p:nvSpPr>
        <p:spPr bwMode="auto">
          <a:xfrm>
            <a:off x="6577238" y="1560286"/>
            <a:ext cx="2428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Flatwoods</a:t>
            </a:r>
          </a:p>
        </p:txBody>
      </p:sp>
      <p:sp>
        <p:nvSpPr>
          <p:cNvPr id="2" name="TextBox 1"/>
          <p:cNvSpPr txBox="1"/>
          <p:nvPr/>
        </p:nvSpPr>
        <p:spPr>
          <a:xfrm>
            <a:off x="391886" y="1493044"/>
            <a:ext cx="3599543" cy="2308324"/>
          </a:xfrm>
          <a:prstGeom prst="rect">
            <a:avLst/>
          </a:prstGeom>
          <a:noFill/>
        </p:spPr>
        <p:txBody>
          <a:bodyPr wrap="square" rtlCol="0">
            <a:spAutoFit/>
          </a:bodyPr>
          <a:lstStyle/>
          <a:p>
            <a:endParaRPr lang="en-US" sz="2400" dirty="0"/>
          </a:p>
          <a:p>
            <a:r>
              <a:rPr lang="en-US" sz="2400" dirty="0" smtClean="0"/>
              <a:t>State lands 0.1%</a:t>
            </a:r>
          </a:p>
          <a:p>
            <a:r>
              <a:rPr lang="en-US" sz="2400" dirty="0"/>
              <a:t> </a:t>
            </a:r>
            <a:r>
              <a:rPr lang="en-US" sz="2400" dirty="0" smtClean="0"/>
              <a:t> - Not enough </a:t>
            </a:r>
          </a:p>
          <a:p>
            <a:endParaRPr lang="en-US" sz="2400" dirty="0"/>
          </a:p>
          <a:p>
            <a:r>
              <a:rPr lang="en-US" sz="2400" dirty="0" smtClean="0"/>
              <a:t>But research and demonstration may be key</a:t>
            </a:r>
            <a:endParaRPr lang="en-US" sz="2400" dirty="0"/>
          </a:p>
        </p:txBody>
      </p:sp>
    </p:spTree>
    <p:extLst>
      <p:ext uri="{BB962C8B-B14F-4D97-AF65-F5344CB8AC3E}">
        <p14:creationId xmlns:p14="http://schemas.microsoft.com/office/powerpoint/2010/main" val="4195577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263773" y="0"/>
            <a:ext cx="5318626" cy="6858000"/>
          </a:xfrm>
          <a:prstGeom prst="rect">
            <a:avLst/>
          </a:prstGeom>
        </p:spPr>
      </p:pic>
      <p:pic>
        <p:nvPicPr>
          <p:cNvPr id="8" name="Picture 7"/>
          <p:cNvPicPr>
            <a:picLocks noChangeAspect="1"/>
          </p:cNvPicPr>
          <p:nvPr/>
        </p:nvPicPr>
        <p:blipFill rotWithShape="1">
          <a:blip r:embed="rId3"/>
          <a:srcRect r="26770" b="55481"/>
          <a:stretch/>
        </p:blipFill>
        <p:spPr>
          <a:xfrm>
            <a:off x="220639" y="1785746"/>
            <a:ext cx="5854086" cy="3874826"/>
          </a:xfrm>
          <a:prstGeom prst="rect">
            <a:avLst/>
          </a:prstGeom>
        </p:spPr>
      </p:pic>
      <p:sp>
        <p:nvSpPr>
          <p:cNvPr id="9" name="TextBox 8"/>
          <p:cNvSpPr txBox="1"/>
          <p:nvPr/>
        </p:nvSpPr>
        <p:spPr>
          <a:xfrm>
            <a:off x="351268" y="537029"/>
            <a:ext cx="5019018" cy="830997"/>
          </a:xfrm>
          <a:prstGeom prst="rect">
            <a:avLst/>
          </a:prstGeom>
          <a:noFill/>
        </p:spPr>
        <p:txBody>
          <a:bodyPr wrap="square" rtlCol="0">
            <a:spAutoFit/>
          </a:bodyPr>
          <a:lstStyle/>
          <a:p>
            <a:r>
              <a:rPr lang="en-US" sz="2400" dirty="0" smtClean="0"/>
              <a:t>National parks</a:t>
            </a:r>
          </a:p>
          <a:p>
            <a:r>
              <a:rPr lang="en-US" sz="2400" dirty="0" smtClean="0"/>
              <a:t>Closest, but still way off</a:t>
            </a:r>
            <a:endParaRPr lang="en-US" sz="2400" dirty="0"/>
          </a:p>
        </p:txBody>
      </p:sp>
      <p:sp>
        <p:nvSpPr>
          <p:cNvPr id="10" name="TextBox 9"/>
          <p:cNvSpPr txBox="1"/>
          <p:nvPr/>
        </p:nvSpPr>
        <p:spPr>
          <a:xfrm>
            <a:off x="2627086" y="5950857"/>
            <a:ext cx="2917371" cy="369332"/>
          </a:xfrm>
          <a:prstGeom prst="rect">
            <a:avLst/>
          </a:prstGeom>
          <a:noFill/>
        </p:spPr>
        <p:txBody>
          <a:bodyPr wrap="square" rtlCol="0">
            <a:spAutoFit/>
          </a:bodyPr>
          <a:lstStyle/>
          <a:p>
            <a:r>
              <a:rPr lang="en-US" dirty="0" smtClean="0"/>
              <a:t>York et al. 2014</a:t>
            </a:r>
            <a:endParaRPr lang="en-US" dirty="0"/>
          </a:p>
        </p:txBody>
      </p:sp>
    </p:spTree>
    <p:extLst>
      <p:ext uri="{BB962C8B-B14F-4D97-AF65-F5344CB8AC3E}">
        <p14:creationId xmlns:p14="http://schemas.microsoft.com/office/powerpoint/2010/main" val="830134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lands</a:t>
            </a:r>
            <a:endParaRPr lang="en-US" dirty="0"/>
          </a:p>
        </p:txBody>
      </p:sp>
      <p:pic>
        <p:nvPicPr>
          <p:cNvPr id="5" name="Picture 4"/>
          <p:cNvPicPr>
            <a:picLocks noChangeAspect="1"/>
          </p:cNvPicPr>
          <p:nvPr/>
        </p:nvPicPr>
        <p:blipFill>
          <a:blip r:embed="rId2"/>
          <a:stretch>
            <a:fillRect/>
          </a:stretch>
        </p:blipFill>
        <p:spPr>
          <a:xfrm>
            <a:off x="2999725" y="1555719"/>
            <a:ext cx="8718036" cy="4907705"/>
          </a:xfrm>
          <a:prstGeom prst="rect">
            <a:avLst/>
          </a:prstGeom>
        </p:spPr>
      </p:pic>
      <p:sp>
        <p:nvSpPr>
          <p:cNvPr id="6" name="TextBox 5"/>
          <p:cNvSpPr txBox="1"/>
          <p:nvPr/>
        </p:nvSpPr>
        <p:spPr>
          <a:xfrm>
            <a:off x="174171" y="1901371"/>
            <a:ext cx="2235200" cy="830997"/>
          </a:xfrm>
          <a:prstGeom prst="rect">
            <a:avLst/>
          </a:prstGeom>
          <a:noFill/>
        </p:spPr>
        <p:txBody>
          <a:bodyPr wrap="square" rtlCol="0">
            <a:spAutoFit/>
          </a:bodyPr>
          <a:lstStyle/>
          <a:p>
            <a:r>
              <a:rPr lang="en-US" sz="2400" i="1" dirty="0" smtClean="0"/>
              <a:t>Mostly </a:t>
            </a:r>
            <a:r>
              <a:rPr lang="en-US" sz="2400" dirty="0" smtClean="0"/>
              <a:t>don’t want fires</a:t>
            </a:r>
            <a:endParaRPr lang="en-US" sz="2400" i="1" dirty="0"/>
          </a:p>
        </p:txBody>
      </p:sp>
    </p:spTree>
    <p:extLst>
      <p:ext uri="{BB962C8B-B14F-4D97-AF65-F5344CB8AC3E}">
        <p14:creationId xmlns:p14="http://schemas.microsoft.com/office/powerpoint/2010/main" val="1441376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933"/>
            <a:ext cx="10972800" cy="1143000"/>
          </a:xfrm>
        </p:spPr>
        <p:txBody>
          <a:bodyPr/>
          <a:lstStyle/>
          <a:p>
            <a:r>
              <a:rPr lang="en-US" dirty="0" smtClean="0"/>
              <a:t>Private non-industrial – the New Hope?</a:t>
            </a:r>
            <a:endParaRPr lang="en-US" dirty="0"/>
          </a:p>
        </p:txBody>
      </p:sp>
      <p:sp>
        <p:nvSpPr>
          <p:cNvPr id="3" name="Content Placeholder 2"/>
          <p:cNvSpPr>
            <a:spLocks noGrp="1"/>
          </p:cNvSpPr>
          <p:nvPr>
            <p:ph sz="half" idx="1"/>
          </p:nvPr>
        </p:nvSpPr>
        <p:spPr>
          <a:xfrm>
            <a:off x="438150" y="1096823"/>
            <a:ext cx="5384800" cy="4525963"/>
          </a:xfrm>
        </p:spPr>
        <p:txBody>
          <a:bodyPr/>
          <a:lstStyle/>
          <a:p>
            <a:r>
              <a:rPr lang="en-US" dirty="0" smtClean="0"/>
              <a:t>Conservation easements / trusts</a:t>
            </a:r>
          </a:p>
          <a:p>
            <a:r>
              <a:rPr lang="en-US" dirty="0" smtClean="0"/>
              <a:t>University and state lands</a:t>
            </a:r>
          </a:p>
          <a:p>
            <a:r>
              <a:rPr lang="en-US" dirty="0" smtClean="0"/>
              <a:t>Private parcels</a:t>
            </a:r>
          </a:p>
        </p:txBody>
      </p:sp>
      <p:pic>
        <p:nvPicPr>
          <p:cNvPr id="6" name="Picture 5"/>
          <p:cNvPicPr>
            <a:picLocks noChangeAspect="1"/>
          </p:cNvPicPr>
          <p:nvPr/>
        </p:nvPicPr>
        <p:blipFill>
          <a:blip r:embed="rId2"/>
          <a:stretch>
            <a:fillRect/>
          </a:stretch>
        </p:blipFill>
        <p:spPr>
          <a:xfrm>
            <a:off x="6024562" y="1600201"/>
            <a:ext cx="5857875" cy="3895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80" y="2665642"/>
            <a:ext cx="5308044" cy="3981034"/>
          </a:xfrm>
          <a:prstGeom prst="rect">
            <a:avLst/>
          </a:prstGeom>
        </p:spPr>
      </p:pic>
    </p:spTree>
    <p:extLst>
      <p:ext uri="{BB962C8B-B14F-4D97-AF65-F5344CB8AC3E}">
        <p14:creationId xmlns:p14="http://schemas.microsoft.com/office/powerpoint/2010/main" val="2576851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606"/>
            <a:ext cx="10972800" cy="1143000"/>
          </a:xfrm>
        </p:spPr>
        <p:txBody>
          <a:bodyPr/>
          <a:lstStyle/>
          <a:p>
            <a:r>
              <a:rPr lang="en-US" dirty="0" smtClean="0"/>
              <a:t>All Hope is Lost?</a:t>
            </a:r>
            <a:endParaRPr lang="en-US" dirty="0"/>
          </a:p>
        </p:txBody>
      </p:sp>
      <p:sp>
        <p:nvSpPr>
          <p:cNvPr id="3" name="Content Placeholder 2"/>
          <p:cNvSpPr>
            <a:spLocks noGrp="1"/>
          </p:cNvSpPr>
          <p:nvPr>
            <p:ph sz="half" idx="1"/>
          </p:nvPr>
        </p:nvSpPr>
        <p:spPr>
          <a:xfrm>
            <a:off x="266700" y="1671794"/>
            <a:ext cx="5384800" cy="4525963"/>
          </a:xfrm>
        </p:spPr>
        <p:txBody>
          <a:bodyPr/>
          <a:lstStyle/>
          <a:p>
            <a:r>
              <a:rPr lang="en-US" dirty="0" smtClean="0"/>
              <a:t>Suspension of burn permits</a:t>
            </a:r>
          </a:p>
          <a:p>
            <a:r>
              <a:rPr lang="en-US" dirty="0" smtClean="0"/>
              <a:t>Air quality restrictions</a:t>
            </a:r>
          </a:p>
          <a:p>
            <a:r>
              <a:rPr lang="en-US" dirty="0" smtClean="0"/>
              <a:t>Risk of liability</a:t>
            </a:r>
            <a:endParaRPr lang="en-US" dirty="0"/>
          </a:p>
        </p:txBody>
      </p:sp>
      <p:pic>
        <p:nvPicPr>
          <p:cNvPr id="5" name="Picture 4"/>
          <p:cNvPicPr>
            <a:picLocks noChangeAspect="1"/>
          </p:cNvPicPr>
          <p:nvPr/>
        </p:nvPicPr>
        <p:blipFill>
          <a:blip r:embed="rId2"/>
          <a:stretch>
            <a:fillRect/>
          </a:stretch>
        </p:blipFill>
        <p:spPr>
          <a:xfrm>
            <a:off x="5025390" y="1214627"/>
            <a:ext cx="6991350" cy="349567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0257"/>
            <a:ext cx="5425440" cy="305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118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hope that’s been around</a:t>
            </a:r>
            <a:endParaRPr lang="en-US" dirty="0"/>
          </a:p>
        </p:txBody>
      </p:sp>
      <p:sp>
        <p:nvSpPr>
          <p:cNvPr id="3" name="Content Placeholder 2"/>
          <p:cNvSpPr>
            <a:spLocks noGrp="1"/>
          </p:cNvSpPr>
          <p:nvPr>
            <p:ph sz="half" idx="1"/>
          </p:nvPr>
        </p:nvSpPr>
        <p:spPr>
          <a:xfrm>
            <a:off x="213360" y="1590041"/>
            <a:ext cx="5384800" cy="4525963"/>
          </a:xfrm>
        </p:spPr>
        <p:txBody>
          <a:bodyPr/>
          <a:lstStyle/>
          <a:p>
            <a:r>
              <a:rPr lang="en-US" dirty="0" smtClean="0"/>
              <a:t>Winter Burning</a:t>
            </a:r>
          </a:p>
          <a:p>
            <a:r>
              <a:rPr lang="en-US" dirty="0" smtClean="0"/>
              <a:t>Smoke management</a:t>
            </a:r>
          </a:p>
          <a:p>
            <a:r>
              <a:rPr lang="en-US" dirty="0" smtClean="0"/>
              <a:t>Limited </a:t>
            </a:r>
            <a:r>
              <a:rPr lang="en-US" dirty="0" smtClean="0"/>
              <a:t>Liability</a:t>
            </a:r>
          </a:p>
          <a:p>
            <a:r>
              <a:rPr lang="en-US" dirty="0" smtClean="0"/>
              <a:t>Risk can be reduced</a:t>
            </a:r>
          </a:p>
          <a:p>
            <a:pPr lvl="1"/>
            <a:r>
              <a:rPr lang="en-US" dirty="0" smtClean="0"/>
              <a:t>1% of fires escape</a:t>
            </a:r>
            <a:endParaRPr lang="en-US" dirty="0" smtClean="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080" y="1521144"/>
            <a:ext cx="8168640" cy="459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592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Hopes from the Galactic Senate </a:t>
            </a:r>
            <a:endParaRPr lang="en-US" dirty="0"/>
          </a:p>
        </p:txBody>
      </p:sp>
      <p:sp>
        <p:nvSpPr>
          <p:cNvPr id="3" name="Content Placeholder 2"/>
          <p:cNvSpPr>
            <a:spLocks noGrp="1"/>
          </p:cNvSpPr>
          <p:nvPr>
            <p:ph sz="half" idx="1"/>
          </p:nvPr>
        </p:nvSpPr>
        <p:spPr>
          <a:xfrm>
            <a:off x="369570" y="1750537"/>
            <a:ext cx="4053840" cy="4525963"/>
          </a:xfrm>
        </p:spPr>
        <p:txBody>
          <a:bodyPr>
            <a:normAutofit/>
          </a:bodyPr>
          <a:lstStyle/>
          <a:p>
            <a:r>
              <a:rPr lang="en-US" dirty="0" smtClean="0"/>
              <a:t>Funding to conduct fuel </a:t>
            </a:r>
            <a:r>
              <a:rPr lang="en-US" dirty="0" smtClean="0"/>
              <a:t>treatments</a:t>
            </a:r>
          </a:p>
          <a:p>
            <a:r>
              <a:rPr lang="en-US" dirty="0" smtClean="0"/>
              <a:t>Landowner partnerships</a:t>
            </a:r>
            <a:endParaRPr lang="en-US" dirty="0" smtClean="0"/>
          </a:p>
          <a:p>
            <a:r>
              <a:rPr lang="en-US" dirty="0" smtClean="0"/>
              <a:t>Cal Fire goals for </a:t>
            </a:r>
            <a:r>
              <a:rPr lang="en-US" dirty="0" err="1" smtClean="0"/>
              <a:t>rx</a:t>
            </a:r>
            <a:r>
              <a:rPr lang="en-US" dirty="0" smtClean="0"/>
              <a:t> burns</a:t>
            </a:r>
          </a:p>
          <a:p>
            <a:endParaRPr lang="en-US" dirty="0" smtClean="0"/>
          </a:p>
        </p:txBody>
      </p:sp>
      <p:pic>
        <p:nvPicPr>
          <p:cNvPr id="5" name="Picture 4"/>
          <p:cNvPicPr>
            <a:picLocks noChangeAspect="1"/>
          </p:cNvPicPr>
          <p:nvPr/>
        </p:nvPicPr>
        <p:blipFill>
          <a:blip r:embed="rId2"/>
          <a:stretch>
            <a:fillRect/>
          </a:stretch>
        </p:blipFill>
        <p:spPr>
          <a:xfrm>
            <a:off x="4423410" y="1750537"/>
            <a:ext cx="7620000" cy="3448050"/>
          </a:xfrm>
          <a:prstGeom prst="rect">
            <a:avLst/>
          </a:prstGeom>
        </p:spPr>
      </p:pic>
    </p:spTree>
    <p:extLst>
      <p:ext uri="{BB962C8B-B14F-4D97-AF65-F5344CB8AC3E}">
        <p14:creationId xmlns:p14="http://schemas.microsoft.com/office/powerpoint/2010/main" val="2910247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star blowing up’ moment not here yet</a:t>
            </a:r>
            <a:endParaRPr lang="en-US" dirty="0"/>
          </a:p>
        </p:txBody>
      </p:sp>
      <p:sp>
        <p:nvSpPr>
          <p:cNvPr id="3" name="Content Placeholder 2"/>
          <p:cNvSpPr>
            <a:spLocks noGrp="1"/>
          </p:cNvSpPr>
          <p:nvPr>
            <p:ph sz="half" idx="1"/>
          </p:nvPr>
        </p:nvSpPr>
        <p:spPr/>
        <p:txBody>
          <a:bodyPr/>
          <a:lstStyle/>
          <a:p>
            <a:r>
              <a:rPr lang="en-US" dirty="0" smtClean="0"/>
              <a:t>Laying the ground work</a:t>
            </a:r>
            <a:endParaRPr lang="en-US" dirty="0"/>
          </a:p>
        </p:txBody>
      </p:sp>
      <p:pic>
        <p:nvPicPr>
          <p:cNvPr id="5" name="Picture 4"/>
          <p:cNvPicPr>
            <a:picLocks noChangeAspect="1"/>
          </p:cNvPicPr>
          <p:nvPr/>
        </p:nvPicPr>
        <p:blipFill>
          <a:blip r:embed="rId2"/>
          <a:stretch>
            <a:fillRect/>
          </a:stretch>
        </p:blipFill>
        <p:spPr>
          <a:xfrm>
            <a:off x="4007224" y="2399348"/>
            <a:ext cx="7956176" cy="3749348"/>
          </a:xfrm>
          <a:prstGeom prst="rect">
            <a:avLst/>
          </a:prstGeom>
        </p:spPr>
      </p:pic>
    </p:spTree>
    <p:extLst>
      <p:ext uri="{BB962C8B-B14F-4D97-AF65-F5344CB8AC3E}">
        <p14:creationId xmlns:p14="http://schemas.microsoft.com/office/powerpoint/2010/main" val="2272896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998" y="2098397"/>
            <a:ext cx="11694668" cy="1730927"/>
          </a:xfrm>
          <a:prstGeom prst="rect">
            <a:avLst/>
          </a:prstGeom>
        </p:spPr>
      </p:pic>
      <p:sp>
        <p:nvSpPr>
          <p:cNvPr id="3" name="TextBox 2"/>
          <p:cNvSpPr txBox="1"/>
          <p:nvPr/>
        </p:nvSpPr>
        <p:spPr>
          <a:xfrm>
            <a:off x="2487703" y="728364"/>
            <a:ext cx="7373257" cy="769441"/>
          </a:xfrm>
          <a:prstGeom prst="rect">
            <a:avLst/>
          </a:prstGeom>
          <a:noFill/>
        </p:spPr>
        <p:txBody>
          <a:bodyPr wrap="square" rtlCol="0">
            <a:spAutoFit/>
          </a:bodyPr>
          <a:lstStyle/>
          <a:p>
            <a:pPr algn="ctr"/>
            <a:r>
              <a:rPr lang="en-US" sz="4400" dirty="0" smtClean="0">
                <a:solidFill>
                  <a:schemeClr val="bg1"/>
                </a:solidFill>
              </a:rPr>
              <a:t>Using</a:t>
            </a:r>
            <a:endParaRPr lang="en-US" sz="4400" dirty="0">
              <a:solidFill>
                <a:schemeClr val="bg1"/>
              </a:solidFill>
            </a:endParaRPr>
          </a:p>
        </p:txBody>
      </p:sp>
      <p:sp>
        <p:nvSpPr>
          <p:cNvPr id="4" name="TextBox 3"/>
          <p:cNvSpPr txBox="1"/>
          <p:nvPr/>
        </p:nvSpPr>
        <p:spPr>
          <a:xfrm>
            <a:off x="2384071" y="4209180"/>
            <a:ext cx="7373257" cy="769441"/>
          </a:xfrm>
          <a:prstGeom prst="rect">
            <a:avLst/>
          </a:prstGeom>
          <a:noFill/>
        </p:spPr>
        <p:txBody>
          <a:bodyPr wrap="square" rtlCol="0">
            <a:spAutoFit/>
          </a:bodyPr>
          <a:lstStyle/>
          <a:p>
            <a:pPr algn="ctr"/>
            <a:r>
              <a:rPr lang="en-US" sz="4400" dirty="0" smtClean="0">
                <a:solidFill>
                  <a:schemeClr val="bg1"/>
                </a:solidFill>
              </a:rPr>
              <a:t>To manage forest ecosystems</a:t>
            </a:r>
            <a:endParaRPr lang="en-US" sz="4400" dirty="0">
              <a:solidFill>
                <a:schemeClr val="bg1"/>
              </a:solidFill>
            </a:endParaRPr>
          </a:p>
        </p:txBody>
      </p:sp>
    </p:spTree>
    <p:extLst>
      <p:ext uri="{BB962C8B-B14F-4D97-AF65-F5344CB8AC3E}">
        <p14:creationId xmlns:p14="http://schemas.microsoft.com/office/powerpoint/2010/main" val="3517066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2" y="274638"/>
            <a:ext cx="11679936" cy="1143000"/>
          </a:xfrm>
        </p:spPr>
        <p:txBody>
          <a:bodyPr>
            <a:noAutofit/>
          </a:bodyPr>
          <a:lstStyle/>
          <a:p>
            <a:r>
              <a:rPr lang="en-US" sz="3600" dirty="0" smtClean="0"/>
              <a:t>Can’t currently do true ecosystem management with fire</a:t>
            </a:r>
            <a:br>
              <a:rPr lang="en-US" sz="3600" dirty="0" smtClean="0"/>
            </a:br>
            <a:r>
              <a:rPr lang="en-US" sz="3600" dirty="0" smtClean="0"/>
              <a:t>Can do Pyro-</a:t>
            </a:r>
            <a:r>
              <a:rPr lang="en-US" sz="3600" dirty="0" err="1" smtClean="0"/>
              <a:t>silviculture</a:t>
            </a:r>
            <a:r>
              <a:rPr lang="en-US" sz="3600" dirty="0" smtClean="0"/>
              <a:t> in stands</a:t>
            </a:r>
            <a:endParaRPr lang="en-US" sz="3600" dirty="0"/>
          </a:p>
        </p:txBody>
      </p:sp>
      <p:sp>
        <p:nvSpPr>
          <p:cNvPr id="3" name="Content Placeholder 2"/>
          <p:cNvSpPr>
            <a:spLocks noGrp="1"/>
          </p:cNvSpPr>
          <p:nvPr>
            <p:ph sz="half" idx="1"/>
          </p:nvPr>
        </p:nvSpPr>
        <p:spPr>
          <a:xfrm>
            <a:off x="316992" y="1575817"/>
            <a:ext cx="5265420" cy="4789169"/>
          </a:xfrm>
        </p:spPr>
        <p:txBody>
          <a:bodyPr/>
          <a:lstStyle/>
          <a:p>
            <a:pPr marL="0" indent="0">
              <a:buNone/>
            </a:pPr>
            <a:r>
              <a:rPr lang="en-US" dirty="0" err="1" smtClean="0"/>
              <a:t>Pyrosilviculture</a:t>
            </a:r>
            <a:endParaRPr lang="en-US" dirty="0"/>
          </a:p>
          <a:p>
            <a:r>
              <a:rPr lang="en-US" dirty="0" smtClean="0"/>
              <a:t>The integration of fire ecology, history, and use into decisions about forest manipulation</a:t>
            </a:r>
          </a:p>
          <a:p>
            <a:r>
              <a:rPr lang="en-US" dirty="0" smtClean="0"/>
              <a:t>If you are not ready to use fire, try using it as a guide</a:t>
            </a:r>
          </a:p>
          <a:p>
            <a:r>
              <a:rPr lang="en-US" dirty="0" smtClean="0"/>
              <a:t>Mimic the disturbance regime</a:t>
            </a:r>
          </a:p>
          <a:p>
            <a:pPr marL="0" indent="0">
              <a:buNone/>
            </a:pPr>
            <a:endParaRPr lang="en-US" dirty="0"/>
          </a:p>
        </p:txBody>
      </p:sp>
      <p:graphicFrame>
        <p:nvGraphicFramePr>
          <p:cNvPr id="7" name="Diagram 6"/>
          <p:cNvGraphicFramePr/>
          <p:nvPr>
            <p:extLst/>
          </p:nvPr>
        </p:nvGraphicFramePr>
        <p:xfrm>
          <a:off x="4064000"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7827" y="2764896"/>
            <a:ext cx="1451208" cy="2065776"/>
          </a:xfrm>
          <a:prstGeom prst="rect">
            <a:avLst/>
          </a:prstGeom>
        </p:spPr>
      </p:pic>
    </p:spTree>
    <p:extLst>
      <p:ext uri="{BB962C8B-B14F-4D97-AF65-F5344CB8AC3E}">
        <p14:creationId xmlns:p14="http://schemas.microsoft.com/office/powerpoint/2010/main" val="2579381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220" y="411481"/>
            <a:ext cx="4640580" cy="830997"/>
          </a:xfrm>
          <a:prstGeom prst="rect">
            <a:avLst/>
          </a:prstGeom>
          <a:noFill/>
        </p:spPr>
        <p:txBody>
          <a:bodyPr wrap="square" rtlCol="0">
            <a:spAutoFit/>
          </a:bodyPr>
          <a:lstStyle/>
          <a:p>
            <a:r>
              <a:rPr lang="en-US" sz="2400" dirty="0" smtClean="0"/>
              <a:t>An example from Blodgett Forest’s expansion of Rx fire use</a:t>
            </a:r>
            <a:endParaRPr lang="en-US" sz="2400" dirty="0"/>
          </a:p>
        </p:txBody>
      </p:sp>
      <p:sp>
        <p:nvSpPr>
          <p:cNvPr id="4" name="TextBox 3"/>
          <p:cNvSpPr txBox="1"/>
          <p:nvPr/>
        </p:nvSpPr>
        <p:spPr>
          <a:xfrm>
            <a:off x="308610" y="1405889"/>
            <a:ext cx="5513966" cy="2677656"/>
          </a:xfrm>
          <a:prstGeom prst="rect">
            <a:avLst/>
          </a:prstGeom>
          <a:noFill/>
        </p:spPr>
        <p:txBody>
          <a:bodyPr wrap="square" rtlCol="0">
            <a:spAutoFit/>
          </a:bodyPr>
          <a:lstStyle/>
          <a:p>
            <a:r>
              <a:rPr lang="en-US" sz="2400" dirty="0" smtClean="0"/>
              <a:t>Blodgett Forest:</a:t>
            </a:r>
          </a:p>
          <a:p>
            <a:r>
              <a:rPr lang="en-US" sz="2400" dirty="0" smtClean="0"/>
              <a:t>Private land (UC Board of Regents)</a:t>
            </a:r>
          </a:p>
          <a:p>
            <a:r>
              <a:rPr lang="en-US" sz="2400" dirty="0" smtClean="0"/>
              <a:t>2,900 acres</a:t>
            </a:r>
          </a:p>
          <a:p>
            <a:r>
              <a:rPr lang="en-US" sz="2400" dirty="0" smtClean="0"/>
              <a:t>Productive mixed conifer (60” </a:t>
            </a:r>
            <a:r>
              <a:rPr lang="en-US" sz="2400" dirty="0" err="1" smtClean="0"/>
              <a:t>precip</a:t>
            </a:r>
            <a:r>
              <a:rPr lang="en-US" sz="2400" dirty="0" smtClean="0"/>
              <a:t>/</a:t>
            </a:r>
            <a:r>
              <a:rPr lang="en-US" sz="2400" dirty="0" err="1" smtClean="0"/>
              <a:t>yr</a:t>
            </a:r>
            <a:r>
              <a:rPr lang="en-US" sz="2400" dirty="0" smtClean="0"/>
              <a:t>)</a:t>
            </a:r>
          </a:p>
          <a:p>
            <a:r>
              <a:rPr lang="en-US" sz="2400" dirty="0" smtClean="0"/>
              <a:t>4000 </a:t>
            </a:r>
            <a:r>
              <a:rPr lang="en-US" sz="2400" dirty="0" err="1" smtClean="0"/>
              <a:t>ft</a:t>
            </a:r>
            <a:r>
              <a:rPr lang="en-US" sz="2400" dirty="0" smtClean="0"/>
              <a:t> elevation</a:t>
            </a:r>
            <a:endParaRPr lang="en-US" sz="2400" dirty="0" smtClean="0"/>
          </a:p>
          <a:p>
            <a:r>
              <a:rPr lang="en-US" sz="2400" dirty="0" smtClean="0"/>
              <a:t>Point FRI: 12 </a:t>
            </a:r>
            <a:r>
              <a:rPr lang="en-US" sz="2400" dirty="0" err="1" smtClean="0"/>
              <a:t>yr</a:t>
            </a:r>
            <a:r>
              <a:rPr lang="en-US" sz="2400" dirty="0" smtClean="0"/>
              <a:t> median, 40 </a:t>
            </a:r>
            <a:r>
              <a:rPr lang="en-US" sz="2400" dirty="0" err="1" smtClean="0"/>
              <a:t>yr</a:t>
            </a:r>
            <a:r>
              <a:rPr lang="en-US" sz="2400" dirty="0" smtClean="0"/>
              <a:t> max</a:t>
            </a:r>
          </a:p>
          <a:p>
            <a:endParaRPr lang="en-US"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361" t="34815" r="43130" b="11481"/>
          <a:stretch/>
        </p:blipFill>
        <p:spPr>
          <a:xfrm>
            <a:off x="5984543" y="235684"/>
            <a:ext cx="3716049" cy="6491893"/>
          </a:xfrm>
          <a:prstGeom prst="rect">
            <a:avLst/>
          </a:prstGeom>
        </p:spPr>
      </p:pic>
    </p:spTree>
    <p:extLst>
      <p:ext uri="{BB962C8B-B14F-4D97-AF65-F5344CB8AC3E}">
        <p14:creationId xmlns:p14="http://schemas.microsoft.com/office/powerpoint/2010/main" val="1709824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354331"/>
            <a:ext cx="4914900" cy="461665"/>
          </a:xfrm>
          <a:prstGeom prst="rect">
            <a:avLst/>
          </a:prstGeom>
          <a:noFill/>
        </p:spPr>
        <p:txBody>
          <a:bodyPr wrap="square" rtlCol="0">
            <a:spAutoFit/>
          </a:bodyPr>
          <a:lstStyle/>
          <a:p>
            <a:r>
              <a:rPr lang="en-US" sz="2400" dirty="0" smtClean="0"/>
              <a:t>Why expand use of fire at Blodgett?</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0" y="251460"/>
            <a:ext cx="4678680" cy="6238240"/>
          </a:xfrm>
          <a:prstGeom prst="rect">
            <a:avLst/>
          </a:prstGeom>
        </p:spPr>
      </p:pic>
      <p:sp>
        <p:nvSpPr>
          <p:cNvPr id="4" name="TextBox 3"/>
          <p:cNvSpPr txBox="1"/>
          <p:nvPr/>
        </p:nvSpPr>
        <p:spPr>
          <a:xfrm>
            <a:off x="251460" y="1154430"/>
            <a:ext cx="3749040" cy="2677656"/>
          </a:xfrm>
          <a:prstGeom prst="rect">
            <a:avLst/>
          </a:prstGeom>
          <a:noFill/>
        </p:spPr>
        <p:txBody>
          <a:bodyPr wrap="square" rtlCol="0">
            <a:spAutoFit/>
          </a:bodyPr>
          <a:lstStyle/>
          <a:p>
            <a:r>
              <a:rPr lang="en-US" sz="2400" dirty="0" smtClean="0"/>
              <a:t>Research</a:t>
            </a:r>
          </a:p>
          <a:p>
            <a:r>
              <a:rPr lang="en-US" sz="2400" dirty="0" smtClean="0"/>
              <a:t>Resilience</a:t>
            </a:r>
          </a:p>
          <a:p>
            <a:r>
              <a:rPr lang="en-US" sz="2400" dirty="0" smtClean="0"/>
              <a:t>Protect timber</a:t>
            </a:r>
          </a:p>
          <a:p>
            <a:r>
              <a:rPr lang="en-US" sz="2400" dirty="0" smtClean="0"/>
              <a:t>Protect habitat diversity</a:t>
            </a:r>
          </a:p>
          <a:p>
            <a:r>
              <a:rPr lang="en-US" sz="2400" dirty="0" smtClean="0"/>
              <a:t>Protect infrastructure</a:t>
            </a:r>
          </a:p>
          <a:p>
            <a:r>
              <a:rPr lang="en-US" sz="2400" dirty="0" smtClean="0"/>
              <a:t>To be a good neighbor</a:t>
            </a:r>
          </a:p>
          <a:p>
            <a:r>
              <a:rPr lang="en-US" sz="2400" dirty="0" smtClean="0"/>
              <a:t>Demonstration/Education</a:t>
            </a:r>
          </a:p>
        </p:txBody>
      </p:sp>
      <p:sp>
        <p:nvSpPr>
          <p:cNvPr id="5" name="TextBox 4"/>
          <p:cNvSpPr txBox="1"/>
          <p:nvPr/>
        </p:nvSpPr>
        <p:spPr>
          <a:xfrm>
            <a:off x="2640330" y="5143500"/>
            <a:ext cx="2526030" cy="707886"/>
          </a:xfrm>
          <a:prstGeom prst="rect">
            <a:avLst/>
          </a:prstGeom>
          <a:noFill/>
        </p:spPr>
        <p:txBody>
          <a:bodyPr wrap="square" rtlCol="0">
            <a:spAutoFit/>
          </a:bodyPr>
          <a:lstStyle/>
          <a:p>
            <a:r>
              <a:rPr lang="en-US" sz="2000" dirty="0" smtClean="0"/>
              <a:t>Experimental young stand burning</a:t>
            </a:r>
            <a:endParaRPr lang="en-US" sz="2000" dirty="0"/>
          </a:p>
        </p:txBody>
      </p:sp>
    </p:spTree>
    <p:extLst>
      <p:ext uri="{BB962C8B-B14F-4D97-AF65-F5344CB8AC3E}">
        <p14:creationId xmlns:p14="http://schemas.microsoft.com/office/powerpoint/2010/main" val="4060422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984" y="417576"/>
            <a:ext cx="10570464" cy="461665"/>
          </a:xfrm>
          <a:prstGeom prst="rect">
            <a:avLst/>
          </a:prstGeom>
          <a:noFill/>
        </p:spPr>
        <p:txBody>
          <a:bodyPr wrap="square" rtlCol="0">
            <a:spAutoFit/>
          </a:bodyPr>
          <a:lstStyle/>
          <a:p>
            <a:r>
              <a:rPr lang="en-US" sz="2400" dirty="0" smtClean="0"/>
              <a:t>Risk Reduction – how we’ve done it</a:t>
            </a:r>
            <a:endParaRPr lang="en-US" sz="2400" dirty="0"/>
          </a:p>
        </p:txBody>
      </p:sp>
      <p:sp>
        <p:nvSpPr>
          <p:cNvPr id="3" name="TextBox 2"/>
          <p:cNvSpPr txBox="1"/>
          <p:nvPr/>
        </p:nvSpPr>
        <p:spPr>
          <a:xfrm>
            <a:off x="353568" y="1019663"/>
            <a:ext cx="7351776"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F</a:t>
            </a:r>
            <a:r>
              <a:rPr lang="en-US" sz="2000" dirty="0" smtClean="0"/>
              <a:t>rom pile burning to </a:t>
            </a:r>
            <a:r>
              <a:rPr lang="en-US" sz="2000" i="1" dirty="0" smtClean="0"/>
              <a:t>small</a:t>
            </a:r>
            <a:r>
              <a:rPr lang="en-US" sz="2000" dirty="0" smtClean="0"/>
              <a:t> broadcast burns</a:t>
            </a:r>
          </a:p>
          <a:p>
            <a:pPr marL="285750" indent="-285750">
              <a:buFont typeface="Arial" panose="020B0604020202020204" pitchFamily="34" charset="0"/>
              <a:buChar char="•"/>
            </a:pPr>
            <a:r>
              <a:rPr lang="en-US" sz="2000" dirty="0" smtClean="0"/>
              <a:t>From small broadcast burns to small and medium burns</a:t>
            </a:r>
          </a:p>
          <a:p>
            <a:pPr marL="742950" lvl="1" indent="-285750">
              <a:buFont typeface="Arial" panose="020B0604020202020204" pitchFamily="34" charset="0"/>
              <a:buChar char="•"/>
            </a:pPr>
            <a:r>
              <a:rPr lang="en-US" sz="2000" dirty="0" smtClean="0"/>
              <a:t>0.10 acres to 40 acres (still do small burns)</a:t>
            </a:r>
            <a:endParaRPr lang="en-US" sz="2000" dirty="0"/>
          </a:p>
        </p:txBody>
      </p:sp>
      <p:pic>
        <p:nvPicPr>
          <p:cNvPr id="4" name="Picture 3"/>
          <p:cNvPicPr>
            <a:picLocks noChangeAspect="1"/>
          </p:cNvPicPr>
          <p:nvPr/>
        </p:nvPicPr>
        <p:blipFill>
          <a:blip r:embed="rId2"/>
          <a:stretch>
            <a:fillRect/>
          </a:stretch>
        </p:blipFill>
        <p:spPr>
          <a:xfrm>
            <a:off x="7638287" y="92857"/>
            <a:ext cx="4023579" cy="302524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705" t="7682" r="5765" b="24801"/>
          <a:stretch/>
        </p:blipFill>
        <p:spPr>
          <a:xfrm>
            <a:off x="252985" y="2246376"/>
            <a:ext cx="7156704" cy="4124466"/>
          </a:xfrm>
          <a:prstGeom prst="rect">
            <a:avLst/>
          </a:prstGeom>
        </p:spPr>
      </p:pic>
      <p:sp>
        <p:nvSpPr>
          <p:cNvPr id="7" name="Freeform 6"/>
          <p:cNvSpPr/>
          <p:nvPr/>
        </p:nvSpPr>
        <p:spPr>
          <a:xfrm>
            <a:off x="1045464" y="2868168"/>
            <a:ext cx="219456" cy="182880"/>
          </a:xfrm>
          <a:custGeom>
            <a:avLst/>
            <a:gdLst>
              <a:gd name="connsiteX0" fmla="*/ 0 w 219456"/>
              <a:gd name="connsiteY0" fmla="*/ 182880 h 182880"/>
              <a:gd name="connsiteX1" fmla="*/ 146304 w 219456"/>
              <a:gd name="connsiteY1" fmla="*/ 0 h 182880"/>
              <a:gd name="connsiteX2" fmla="*/ 146304 w 219456"/>
              <a:gd name="connsiteY2" fmla="*/ 0 h 182880"/>
              <a:gd name="connsiteX3" fmla="*/ 219456 w 219456"/>
              <a:gd name="connsiteY3" fmla="*/ 182880 h 182880"/>
              <a:gd name="connsiteX4" fmla="*/ 109728 w 219456"/>
              <a:gd name="connsiteY4" fmla="*/ 182880 h 182880"/>
              <a:gd name="connsiteX5" fmla="*/ 0 w 219456"/>
              <a:gd name="connsiteY5"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56" h="182880">
                <a:moveTo>
                  <a:pt x="0" y="182880"/>
                </a:moveTo>
                <a:lnTo>
                  <a:pt x="146304" y="0"/>
                </a:lnTo>
                <a:lnTo>
                  <a:pt x="146304" y="0"/>
                </a:lnTo>
                <a:lnTo>
                  <a:pt x="219456" y="182880"/>
                </a:lnTo>
                <a:lnTo>
                  <a:pt x="109728" y="182880"/>
                </a:lnTo>
                <a:lnTo>
                  <a:pt x="0" y="18288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06552" y="3087624"/>
            <a:ext cx="1085088" cy="548640"/>
          </a:xfrm>
          <a:custGeom>
            <a:avLst/>
            <a:gdLst>
              <a:gd name="connsiteX0" fmla="*/ 0 w 1085088"/>
              <a:gd name="connsiteY0" fmla="*/ 402336 h 548640"/>
              <a:gd name="connsiteX1" fmla="*/ 121920 w 1085088"/>
              <a:gd name="connsiteY1" fmla="*/ 548640 h 548640"/>
              <a:gd name="connsiteX2" fmla="*/ 341376 w 1085088"/>
              <a:gd name="connsiteY2" fmla="*/ 390144 h 548640"/>
              <a:gd name="connsiteX3" fmla="*/ 487680 w 1085088"/>
              <a:gd name="connsiteY3" fmla="*/ 329184 h 548640"/>
              <a:gd name="connsiteX4" fmla="*/ 707136 w 1085088"/>
              <a:gd name="connsiteY4" fmla="*/ 280416 h 548640"/>
              <a:gd name="connsiteX5" fmla="*/ 1048512 w 1085088"/>
              <a:gd name="connsiteY5" fmla="*/ 280416 h 548640"/>
              <a:gd name="connsiteX6" fmla="*/ 1085088 w 1085088"/>
              <a:gd name="connsiteY6" fmla="*/ 73152 h 548640"/>
              <a:gd name="connsiteX7" fmla="*/ 585216 w 1085088"/>
              <a:gd name="connsiteY7" fmla="*/ 0 h 548640"/>
              <a:gd name="connsiteX8" fmla="*/ 414528 w 1085088"/>
              <a:gd name="connsiteY8" fmla="*/ 24384 h 548640"/>
              <a:gd name="connsiteX9" fmla="*/ 195072 w 1085088"/>
              <a:gd name="connsiteY9" fmla="*/ 219456 h 548640"/>
              <a:gd name="connsiteX10" fmla="*/ 0 w 1085088"/>
              <a:gd name="connsiteY10" fmla="*/ 402336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088" h="548640">
                <a:moveTo>
                  <a:pt x="0" y="402336"/>
                </a:moveTo>
                <a:lnTo>
                  <a:pt x="121920" y="548640"/>
                </a:lnTo>
                <a:lnTo>
                  <a:pt x="341376" y="390144"/>
                </a:lnTo>
                <a:lnTo>
                  <a:pt x="487680" y="329184"/>
                </a:lnTo>
                <a:lnTo>
                  <a:pt x="707136" y="280416"/>
                </a:lnTo>
                <a:lnTo>
                  <a:pt x="1048512" y="280416"/>
                </a:lnTo>
                <a:lnTo>
                  <a:pt x="1085088" y="73152"/>
                </a:lnTo>
                <a:lnTo>
                  <a:pt x="585216" y="0"/>
                </a:lnTo>
                <a:lnTo>
                  <a:pt x="414528" y="24384"/>
                </a:lnTo>
                <a:lnTo>
                  <a:pt x="195072" y="219456"/>
                </a:lnTo>
                <a:lnTo>
                  <a:pt x="0" y="40233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51960" y="2514600"/>
            <a:ext cx="1743456" cy="1097280"/>
          </a:xfrm>
          <a:custGeom>
            <a:avLst/>
            <a:gdLst>
              <a:gd name="connsiteX0" fmla="*/ 487680 w 1743456"/>
              <a:gd name="connsiteY0" fmla="*/ 0 h 1097280"/>
              <a:gd name="connsiteX1" fmla="*/ 158496 w 1743456"/>
              <a:gd name="connsiteY1" fmla="*/ 316992 h 1097280"/>
              <a:gd name="connsiteX2" fmla="*/ 134112 w 1743456"/>
              <a:gd name="connsiteY2" fmla="*/ 499872 h 1097280"/>
              <a:gd name="connsiteX3" fmla="*/ 0 w 1743456"/>
              <a:gd name="connsiteY3" fmla="*/ 841248 h 1097280"/>
              <a:gd name="connsiteX4" fmla="*/ 0 w 1743456"/>
              <a:gd name="connsiteY4" fmla="*/ 975360 h 1097280"/>
              <a:gd name="connsiteX5" fmla="*/ 329184 w 1743456"/>
              <a:gd name="connsiteY5" fmla="*/ 816864 h 1097280"/>
              <a:gd name="connsiteX6" fmla="*/ 487680 w 1743456"/>
              <a:gd name="connsiteY6" fmla="*/ 829056 h 1097280"/>
              <a:gd name="connsiteX7" fmla="*/ 487680 w 1743456"/>
              <a:gd name="connsiteY7" fmla="*/ 1097280 h 1097280"/>
              <a:gd name="connsiteX8" fmla="*/ 768096 w 1743456"/>
              <a:gd name="connsiteY8" fmla="*/ 780288 h 1097280"/>
              <a:gd name="connsiteX9" fmla="*/ 1341120 w 1743456"/>
              <a:gd name="connsiteY9" fmla="*/ 463296 h 1097280"/>
              <a:gd name="connsiteX10" fmla="*/ 1743456 w 1743456"/>
              <a:gd name="connsiteY10" fmla="*/ 24384 h 1097280"/>
              <a:gd name="connsiteX11" fmla="*/ 487680 w 1743456"/>
              <a:gd name="connsiteY11"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456" h="1097280">
                <a:moveTo>
                  <a:pt x="487680" y="0"/>
                </a:moveTo>
                <a:lnTo>
                  <a:pt x="158496" y="316992"/>
                </a:lnTo>
                <a:lnTo>
                  <a:pt x="134112" y="499872"/>
                </a:lnTo>
                <a:lnTo>
                  <a:pt x="0" y="841248"/>
                </a:lnTo>
                <a:lnTo>
                  <a:pt x="0" y="975360"/>
                </a:lnTo>
                <a:lnTo>
                  <a:pt x="329184" y="816864"/>
                </a:lnTo>
                <a:lnTo>
                  <a:pt x="487680" y="829056"/>
                </a:lnTo>
                <a:lnTo>
                  <a:pt x="487680" y="1097280"/>
                </a:lnTo>
                <a:lnTo>
                  <a:pt x="768096" y="780288"/>
                </a:lnTo>
                <a:lnTo>
                  <a:pt x="1341120" y="463296"/>
                </a:lnTo>
                <a:lnTo>
                  <a:pt x="1743456" y="24384"/>
                </a:lnTo>
                <a:lnTo>
                  <a:pt x="48768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264920" y="2502408"/>
            <a:ext cx="3450336" cy="1377696"/>
          </a:xfrm>
          <a:custGeom>
            <a:avLst/>
            <a:gdLst>
              <a:gd name="connsiteX0" fmla="*/ 0 w 3450336"/>
              <a:gd name="connsiteY0" fmla="*/ 341376 h 1377696"/>
              <a:gd name="connsiteX1" fmla="*/ 73152 w 3450336"/>
              <a:gd name="connsiteY1" fmla="*/ 573024 h 1377696"/>
              <a:gd name="connsiteX2" fmla="*/ 670560 w 3450336"/>
              <a:gd name="connsiteY2" fmla="*/ 609600 h 1377696"/>
              <a:gd name="connsiteX3" fmla="*/ 1499616 w 3450336"/>
              <a:gd name="connsiteY3" fmla="*/ 731520 h 1377696"/>
              <a:gd name="connsiteX4" fmla="*/ 2194560 w 3450336"/>
              <a:gd name="connsiteY4" fmla="*/ 890016 h 1377696"/>
              <a:gd name="connsiteX5" fmla="*/ 2621280 w 3450336"/>
              <a:gd name="connsiteY5" fmla="*/ 1097280 h 1377696"/>
              <a:gd name="connsiteX6" fmla="*/ 2865120 w 3450336"/>
              <a:gd name="connsiteY6" fmla="*/ 1377696 h 1377696"/>
              <a:gd name="connsiteX7" fmla="*/ 2913888 w 3450336"/>
              <a:gd name="connsiteY7" fmla="*/ 975360 h 1377696"/>
              <a:gd name="connsiteX8" fmla="*/ 3096768 w 3450336"/>
              <a:gd name="connsiteY8" fmla="*/ 329184 h 1377696"/>
              <a:gd name="connsiteX9" fmla="*/ 3450336 w 3450336"/>
              <a:gd name="connsiteY9" fmla="*/ 0 h 1377696"/>
              <a:gd name="connsiteX10" fmla="*/ 585216 w 3450336"/>
              <a:gd name="connsiteY10" fmla="*/ 73152 h 1377696"/>
              <a:gd name="connsiteX11" fmla="*/ 0 w 3450336"/>
              <a:gd name="connsiteY11" fmla="*/ 341376 h 137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0336" h="1377696">
                <a:moveTo>
                  <a:pt x="0" y="341376"/>
                </a:moveTo>
                <a:lnTo>
                  <a:pt x="73152" y="573024"/>
                </a:lnTo>
                <a:lnTo>
                  <a:pt x="670560" y="609600"/>
                </a:lnTo>
                <a:lnTo>
                  <a:pt x="1499616" y="731520"/>
                </a:lnTo>
                <a:lnTo>
                  <a:pt x="2194560" y="890016"/>
                </a:lnTo>
                <a:lnTo>
                  <a:pt x="2621280" y="1097280"/>
                </a:lnTo>
                <a:lnTo>
                  <a:pt x="2865120" y="1377696"/>
                </a:lnTo>
                <a:lnTo>
                  <a:pt x="2913888" y="975360"/>
                </a:lnTo>
                <a:lnTo>
                  <a:pt x="3096768" y="329184"/>
                </a:lnTo>
                <a:lnTo>
                  <a:pt x="3450336" y="0"/>
                </a:lnTo>
                <a:lnTo>
                  <a:pt x="585216" y="73152"/>
                </a:lnTo>
                <a:lnTo>
                  <a:pt x="0" y="34137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276344" y="3404616"/>
            <a:ext cx="414528" cy="573024"/>
          </a:xfrm>
          <a:custGeom>
            <a:avLst/>
            <a:gdLst>
              <a:gd name="connsiteX0" fmla="*/ 85344 w 414528"/>
              <a:gd name="connsiteY0" fmla="*/ 573024 h 573024"/>
              <a:gd name="connsiteX1" fmla="*/ 0 w 414528"/>
              <a:gd name="connsiteY1" fmla="*/ 524256 h 573024"/>
              <a:gd name="connsiteX2" fmla="*/ 0 w 414528"/>
              <a:gd name="connsiteY2" fmla="*/ 219456 h 573024"/>
              <a:gd name="connsiteX3" fmla="*/ 207264 w 414528"/>
              <a:gd name="connsiteY3" fmla="*/ 24384 h 573024"/>
              <a:gd name="connsiteX4" fmla="*/ 390144 w 414528"/>
              <a:gd name="connsiteY4" fmla="*/ 0 h 573024"/>
              <a:gd name="connsiteX5" fmla="*/ 414528 w 414528"/>
              <a:gd name="connsiteY5" fmla="*/ 207264 h 573024"/>
              <a:gd name="connsiteX6" fmla="*/ 85344 w 414528"/>
              <a:gd name="connsiteY6" fmla="*/ 573024 h 5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528" h="573024">
                <a:moveTo>
                  <a:pt x="85344" y="573024"/>
                </a:moveTo>
                <a:lnTo>
                  <a:pt x="0" y="524256"/>
                </a:lnTo>
                <a:lnTo>
                  <a:pt x="0" y="219456"/>
                </a:lnTo>
                <a:lnTo>
                  <a:pt x="207264" y="24384"/>
                </a:lnTo>
                <a:lnTo>
                  <a:pt x="390144" y="0"/>
                </a:lnTo>
                <a:lnTo>
                  <a:pt x="414528" y="207264"/>
                </a:lnTo>
                <a:lnTo>
                  <a:pt x="85344" y="57302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691640" y="3160776"/>
            <a:ext cx="1950720" cy="2206752"/>
          </a:xfrm>
          <a:custGeom>
            <a:avLst/>
            <a:gdLst>
              <a:gd name="connsiteX0" fmla="*/ 0 w 1950720"/>
              <a:gd name="connsiteY0" fmla="*/ 231648 h 2206752"/>
              <a:gd name="connsiteX1" fmla="*/ 402336 w 1950720"/>
              <a:gd name="connsiteY1" fmla="*/ 438912 h 2206752"/>
              <a:gd name="connsiteX2" fmla="*/ 536448 w 1950720"/>
              <a:gd name="connsiteY2" fmla="*/ 694944 h 2206752"/>
              <a:gd name="connsiteX3" fmla="*/ 609600 w 1950720"/>
              <a:gd name="connsiteY3" fmla="*/ 1036320 h 2206752"/>
              <a:gd name="connsiteX4" fmla="*/ 512064 w 1950720"/>
              <a:gd name="connsiteY4" fmla="*/ 1292352 h 2206752"/>
              <a:gd name="connsiteX5" fmla="*/ 402336 w 1950720"/>
              <a:gd name="connsiteY5" fmla="*/ 1572768 h 2206752"/>
              <a:gd name="connsiteX6" fmla="*/ 499872 w 1950720"/>
              <a:gd name="connsiteY6" fmla="*/ 1889760 h 2206752"/>
              <a:gd name="connsiteX7" fmla="*/ 865632 w 1950720"/>
              <a:gd name="connsiteY7" fmla="*/ 1865376 h 2206752"/>
              <a:gd name="connsiteX8" fmla="*/ 1097280 w 1950720"/>
              <a:gd name="connsiteY8" fmla="*/ 2206752 h 2206752"/>
              <a:gd name="connsiteX9" fmla="*/ 1950720 w 1950720"/>
              <a:gd name="connsiteY9" fmla="*/ 1816608 h 2206752"/>
              <a:gd name="connsiteX10" fmla="*/ 1816608 w 1950720"/>
              <a:gd name="connsiteY10" fmla="*/ 1524000 h 2206752"/>
              <a:gd name="connsiteX11" fmla="*/ 1182624 w 1950720"/>
              <a:gd name="connsiteY11" fmla="*/ 1743456 h 2206752"/>
              <a:gd name="connsiteX12" fmla="*/ 841248 w 1950720"/>
              <a:gd name="connsiteY12" fmla="*/ 1780032 h 2206752"/>
              <a:gd name="connsiteX13" fmla="*/ 536448 w 1950720"/>
              <a:gd name="connsiteY13" fmla="*/ 1658112 h 2206752"/>
              <a:gd name="connsiteX14" fmla="*/ 804672 w 1950720"/>
              <a:gd name="connsiteY14" fmla="*/ 1085088 h 2206752"/>
              <a:gd name="connsiteX15" fmla="*/ 707136 w 1950720"/>
              <a:gd name="connsiteY15" fmla="*/ 560832 h 2206752"/>
              <a:gd name="connsiteX16" fmla="*/ 377952 w 1950720"/>
              <a:gd name="connsiteY16" fmla="*/ 195072 h 2206752"/>
              <a:gd name="connsiteX17" fmla="*/ 24384 w 1950720"/>
              <a:gd name="connsiteY17" fmla="*/ 0 h 2206752"/>
              <a:gd name="connsiteX18" fmla="*/ 0 w 1950720"/>
              <a:gd name="connsiteY18" fmla="*/ 231648 h 220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0720" h="2206752">
                <a:moveTo>
                  <a:pt x="0" y="231648"/>
                </a:moveTo>
                <a:lnTo>
                  <a:pt x="402336" y="438912"/>
                </a:lnTo>
                <a:lnTo>
                  <a:pt x="536448" y="694944"/>
                </a:lnTo>
                <a:lnTo>
                  <a:pt x="609600" y="1036320"/>
                </a:lnTo>
                <a:lnTo>
                  <a:pt x="512064" y="1292352"/>
                </a:lnTo>
                <a:lnTo>
                  <a:pt x="402336" y="1572768"/>
                </a:lnTo>
                <a:lnTo>
                  <a:pt x="499872" y="1889760"/>
                </a:lnTo>
                <a:lnTo>
                  <a:pt x="865632" y="1865376"/>
                </a:lnTo>
                <a:lnTo>
                  <a:pt x="1097280" y="2206752"/>
                </a:lnTo>
                <a:lnTo>
                  <a:pt x="1950720" y="1816608"/>
                </a:lnTo>
                <a:lnTo>
                  <a:pt x="1816608" y="1524000"/>
                </a:lnTo>
                <a:lnTo>
                  <a:pt x="1182624" y="1743456"/>
                </a:lnTo>
                <a:lnTo>
                  <a:pt x="841248" y="1780032"/>
                </a:lnTo>
                <a:lnTo>
                  <a:pt x="536448" y="1658112"/>
                </a:lnTo>
                <a:lnTo>
                  <a:pt x="804672" y="1085088"/>
                </a:lnTo>
                <a:lnTo>
                  <a:pt x="707136" y="560832"/>
                </a:lnTo>
                <a:lnTo>
                  <a:pt x="377952" y="195072"/>
                </a:lnTo>
                <a:lnTo>
                  <a:pt x="24384" y="0"/>
                </a:lnTo>
                <a:lnTo>
                  <a:pt x="0" y="23164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996440" y="3258312"/>
            <a:ext cx="1853184" cy="1584960"/>
          </a:xfrm>
          <a:custGeom>
            <a:avLst/>
            <a:gdLst>
              <a:gd name="connsiteX0" fmla="*/ 0 w 1853184"/>
              <a:gd name="connsiteY0" fmla="*/ 12192 h 1584960"/>
              <a:gd name="connsiteX1" fmla="*/ 451104 w 1853184"/>
              <a:gd name="connsiteY1" fmla="*/ 426720 h 1584960"/>
              <a:gd name="connsiteX2" fmla="*/ 609600 w 1853184"/>
              <a:gd name="connsiteY2" fmla="*/ 1085088 h 1584960"/>
              <a:gd name="connsiteX3" fmla="*/ 414528 w 1853184"/>
              <a:gd name="connsiteY3" fmla="*/ 1438656 h 1584960"/>
              <a:gd name="connsiteX4" fmla="*/ 426720 w 1853184"/>
              <a:gd name="connsiteY4" fmla="*/ 1584960 h 1584960"/>
              <a:gd name="connsiteX5" fmla="*/ 816864 w 1853184"/>
              <a:gd name="connsiteY5" fmla="*/ 1560576 h 1584960"/>
              <a:gd name="connsiteX6" fmla="*/ 1450848 w 1853184"/>
              <a:gd name="connsiteY6" fmla="*/ 1402080 h 1584960"/>
              <a:gd name="connsiteX7" fmla="*/ 1402080 w 1853184"/>
              <a:gd name="connsiteY7" fmla="*/ 1255776 h 1584960"/>
              <a:gd name="connsiteX8" fmla="*/ 1133856 w 1853184"/>
              <a:gd name="connsiteY8" fmla="*/ 1414272 h 1584960"/>
              <a:gd name="connsiteX9" fmla="*/ 926592 w 1853184"/>
              <a:gd name="connsiteY9" fmla="*/ 1280160 h 1584960"/>
              <a:gd name="connsiteX10" fmla="*/ 1182624 w 1853184"/>
              <a:gd name="connsiteY10" fmla="*/ 1097280 h 1584960"/>
              <a:gd name="connsiteX11" fmla="*/ 1475232 w 1853184"/>
              <a:gd name="connsiteY11" fmla="*/ 914400 h 1584960"/>
              <a:gd name="connsiteX12" fmla="*/ 1853184 w 1853184"/>
              <a:gd name="connsiteY12" fmla="*/ 499872 h 1584960"/>
              <a:gd name="connsiteX13" fmla="*/ 999744 w 1853184"/>
              <a:gd name="connsiteY13" fmla="*/ 158496 h 1584960"/>
              <a:gd name="connsiteX14" fmla="*/ 243840 w 1853184"/>
              <a:gd name="connsiteY14" fmla="*/ 0 h 1584960"/>
              <a:gd name="connsiteX15" fmla="*/ 0 w 1853184"/>
              <a:gd name="connsiteY15" fmla="*/ 12192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3184" h="1584960">
                <a:moveTo>
                  <a:pt x="0" y="12192"/>
                </a:moveTo>
                <a:lnTo>
                  <a:pt x="451104" y="426720"/>
                </a:lnTo>
                <a:lnTo>
                  <a:pt x="609600" y="1085088"/>
                </a:lnTo>
                <a:lnTo>
                  <a:pt x="414528" y="1438656"/>
                </a:lnTo>
                <a:lnTo>
                  <a:pt x="426720" y="1584960"/>
                </a:lnTo>
                <a:lnTo>
                  <a:pt x="816864" y="1560576"/>
                </a:lnTo>
                <a:lnTo>
                  <a:pt x="1450848" y="1402080"/>
                </a:lnTo>
                <a:lnTo>
                  <a:pt x="1402080" y="1255776"/>
                </a:lnTo>
                <a:lnTo>
                  <a:pt x="1133856" y="1414272"/>
                </a:lnTo>
                <a:lnTo>
                  <a:pt x="926592" y="1280160"/>
                </a:lnTo>
                <a:lnTo>
                  <a:pt x="1182624" y="1097280"/>
                </a:lnTo>
                <a:lnTo>
                  <a:pt x="1475232" y="914400"/>
                </a:lnTo>
                <a:lnTo>
                  <a:pt x="1853184" y="499872"/>
                </a:lnTo>
                <a:lnTo>
                  <a:pt x="999744" y="158496"/>
                </a:lnTo>
                <a:lnTo>
                  <a:pt x="243840" y="0"/>
                </a:lnTo>
                <a:lnTo>
                  <a:pt x="0" y="1219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191000" y="3148584"/>
            <a:ext cx="2231136" cy="2011680"/>
          </a:xfrm>
          <a:custGeom>
            <a:avLst/>
            <a:gdLst>
              <a:gd name="connsiteX0" fmla="*/ 1975104 w 2231136"/>
              <a:gd name="connsiteY0" fmla="*/ 0 h 2011680"/>
              <a:gd name="connsiteX1" fmla="*/ 1438656 w 2231136"/>
              <a:gd name="connsiteY1" fmla="*/ 463296 h 2011680"/>
              <a:gd name="connsiteX2" fmla="*/ 963168 w 2231136"/>
              <a:gd name="connsiteY2" fmla="*/ 975360 h 2011680"/>
              <a:gd name="connsiteX3" fmla="*/ 426720 w 2231136"/>
              <a:gd name="connsiteY3" fmla="*/ 1389888 h 2011680"/>
              <a:gd name="connsiteX4" fmla="*/ 0 w 2231136"/>
              <a:gd name="connsiteY4" fmla="*/ 1731264 h 2011680"/>
              <a:gd name="connsiteX5" fmla="*/ 158496 w 2231136"/>
              <a:gd name="connsiteY5" fmla="*/ 2011680 h 2011680"/>
              <a:gd name="connsiteX6" fmla="*/ 792480 w 2231136"/>
              <a:gd name="connsiteY6" fmla="*/ 1487424 h 2011680"/>
              <a:gd name="connsiteX7" fmla="*/ 1341120 w 2231136"/>
              <a:gd name="connsiteY7" fmla="*/ 1097280 h 2011680"/>
              <a:gd name="connsiteX8" fmla="*/ 1524000 w 2231136"/>
              <a:gd name="connsiteY8" fmla="*/ 963168 h 2011680"/>
              <a:gd name="connsiteX9" fmla="*/ 1853184 w 2231136"/>
              <a:gd name="connsiteY9" fmla="*/ 987552 h 2011680"/>
              <a:gd name="connsiteX10" fmla="*/ 2218944 w 2231136"/>
              <a:gd name="connsiteY10" fmla="*/ 499872 h 2011680"/>
              <a:gd name="connsiteX11" fmla="*/ 2231136 w 2231136"/>
              <a:gd name="connsiteY11" fmla="*/ 158496 h 2011680"/>
              <a:gd name="connsiteX12" fmla="*/ 1975104 w 2231136"/>
              <a:gd name="connsiteY12"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1136" h="2011680">
                <a:moveTo>
                  <a:pt x="1975104" y="0"/>
                </a:moveTo>
                <a:lnTo>
                  <a:pt x="1438656" y="463296"/>
                </a:lnTo>
                <a:lnTo>
                  <a:pt x="963168" y="975360"/>
                </a:lnTo>
                <a:lnTo>
                  <a:pt x="426720" y="1389888"/>
                </a:lnTo>
                <a:lnTo>
                  <a:pt x="0" y="1731264"/>
                </a:lnTo>
                <a:lnTo>
                  <a:pt x="158496" y="2011680"/>
                </a:lnTo>
                <a:lnTo>
                  <a:pt x="792480" y="1487424"/>
                </a:lnTo>
                <a:lnTo>
                  <a:pt x="1341120" y="1097280"/>
                </a:lnTo>
                <a:lnTo>
                  <a:pt x="1524000" y="963168"/>
                </a:lnTo>
                <a:lnTo>
                  <a:pt x="1853184" y="987552"/>
                </a:lnTo>
                <a:lnTo>
                  <a:pt x="2218944" y="499872"/>
                </a:lnTo>
                <a:lnTo>
                  <a:pt x="2231136" y="158496"/>
                </a:lnTo>
                <a:lnTo>
                  <a:pt x="197510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485888" y="3115056"/>
            <a:ext cx="4553712"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From park-like structures with little fuel to dense structures with heavier fuel</a:t>
            </a:r>
          </a:p>
          <a:p>
            <a:pPr marL="285750" indent="-285750">
              <a:buFont typeface="Arial" panose="020B0604020202020204" pitchFamily="34" charset="0"/>
              <a:buChar char="•"/>
            </a:pPr>
            <a:r>
              <a:rPr lang="en-US" sz="2000" dirty="0" smtClean="0"/>
              <a:t>Started with fire suppression equipment:</a:t>
            </a:r>
          </a:p>
          <a:p>
            <a:pPr marL="742950" lvl="1" indent="-285750">
              <a:buFont typeface="Arial" panose="020B0604020202020204" pitchFamily="34" charset="0"/>
              <a:buChar char="•"/>
            </a:pPr>
            <a:r>
              <a:rPr lang="en-US" sz="2000" dirty="0" smtClean="0"/>
              <a:t>Quick attack</a:t>
            </a:r>
          </a:p>
          <a:p>
            <a:pPr marL="742950" lvl="1" indent="-285750">
              <a:buFont typeface="Arial" panose="020B0604020202020204" pitchFamily="34" charset="0"/>
              <a:buChar char="•"/>
            </a:pPr>
            <a:r>
              <a:rPr lang="en-US" sz="2000" dirty="0" smtClean="0"/>
              <a:t>Water tender</a:t>
            </a:r>
          </a:p>
          <a:p>
            <a:pPr marL="742950" lvl="1" indent="-285750">
              <a:buFont typeface="Arial" panose="020B0604020202020204" pitchFamily="34" charset="0"/>
              <a:buChar char="•"/>
            </a:pPr>
            <a:r>
              <a:rPr lang="en-US" sz="2000" dirty="0" smtClean="0"/>
              <a:t>Hose</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Added:</a:t>
            </a:r>
          </a:p>
          <a:p>
            <a:pPr marL="742950" lvl="1" indent="-285750">
              <a:buFont typeface="Arial" panose="020B0604020202020204" pitchFamily="34" charset="0"/>
              <a:buChar char="•"/>
            </a:pPr>
            <a:r>
              <a:rPr lang="en-US" sz="2000" dirty="0" smtClean="0"/>
              <a:t>Brush </a:t>
            </a:r>
            <a:r>
              <a:rPr lang="en-US" sz="2000" dirty="0" smtClean="0"/>
              <a:t>rig, UTV </a:t>
            </a:r>
            <a:r>
              <a:rPr lang="en-US" sz="2000" dirty="0" smtClean="0"/>
              <a:t>pumper</a:t>
            </a:r>
          </a:p>
          <a:p>
            <a:pPr marL="742950" lvl="1" indent="-285750">
              <a:buFont typeface="Arial" panose="020B0604020202020204" pitchFamily="34" charset="0"/>
              <a:buChar char="•"/>
            </a:pPr>
            <a:r>
              <a:rPr lang="en-US" sz="2000" dirty="0" err="1" smtClean="0"/>
              <a:t>Fol</a:t>
            </a:r>
            <a:r>
              <a:rPr lang="en-US" sz="2000" dirty="0" smtClean="0"/>
              <a:t>-da-tanks and pumps (2)</a:t>
            </a:r>
            <a:endParaRPr lang="en-US" sz="2000" dirty="0"/>
          </a:p>
        </p:txBody>
      </p:sp>
      <p:sp>
        <p:nvSpPr>
          <p:cNvPr id="16" name="Freeform 15"/>
          <p:cNvSpPr/>
          <p:nvPr/>
        </p:nvSpPr>
        <p:spPr>
          <a:xfrm>
            <a:off x="1240536" y="2343912"/>
            <a:ext cx="560832" cy="377952"/>
          </a:xfrm>
          <a:custGeom>
            <a:avLst/>
            <a:gdLst>
              <a:gd name="connsiteX0" fmla="*/ 560832 w 560832"/>
              <a:gd name="connsiteY0" fmla="*/ 170688 h 377952"/>
              <a:gd name="connsiteX1" fmla="*/ 207264 w 560832"/>
              <a:gd name="connsiteY1" fmla="*/ 377952 h 377952"/>
              <a:gd name="connsiteX2" fmla="*/ 24384 w 560832"/>
              <a:gd name="connsiteY2" fmla="*/ 231648 h 377952"/>
              <a:gd name="connsiteX3" fmla="*/ 0 w 560832"/>
              <a:gd name="connsiteY3" fmla="*/ 12192 h 377952"/>
              <a:gd name="connsiteX4" fmla="*/ 268224 w 560832"/>
              <a:gd name="connsiteY4" fmla="*/ 0 h 377952"/>
              <a:gd name="connsiteX5" fmla="*/ 560832 w 560832"/>
              <a:gd name="connsiteY5" fmla="*/ 170688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832" h="377952">
                <a:moveTo>
                  <a:pt x="560832" y="170688"/>
                </a:moveTo>
                <a:lnTo>
                  <a:pt x="207264" y="377952"/>
                </a:lnTo>
                <a:lnTo>
                  <a:pt x="24384" y="231648"/>
                </a:lnTo>
                <a:lnTo>
                  <a:pt x="0" y="12192"/>
                </a:lnTo>
                <a:lnTo>
                  <a:pt x="268224" y="0"/>
                </a:lnTo>
                <a:lnTo>
                  <a:pt x="560832" y="17068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60248" y="2782824"/>
            <a:ext cx="512064" cy="670560"/>
          </a:xfrm>
          <a:custGeom>
            <a:avLst/>
            <a:gdLst>
              <a:gd name="connsiteX0" fmla="*/ 60960 w 512064"/>
              <a:gd name="connsiteY0" fmla="*/ 670560 h 670560"/>
              <a:gd name="connsiteX1" fmla="*/ 0 w 512064"/>
              <a:gd name="connsiteY1" fmla="*/ 487680 h 670560"/>
              <a:gd name="connsiteX2" fmla="*/ 146304 w 512064"/>
              <a:gd name="connsiteY2" fmla="*/ 158496 h 670560"/>
              <a:gd name="connsiteX3" fmla="*/ 329184 w 512064"/>
              <a:gd name="connsiteY3" fmla="*/ 0 h 670560"/>
              <a:gd name="connsiteX4" fmla="*/ 438912 w 512064"/>
              <a:gd name="connsiteY4" fmla="*/ 207264 h 670560"/>
              <a:gd name="connsiteX5" fmla="*/ 512064 w 512064"/>
              <a:gd name="connsiteY5" fmla="*/ 304800 h 670560"/>
              <a:gd name="connsiteX6" fmla="*/ 60960 w 512064"/>
              <a:gd name="connsiteY6" fmla="*/ 67056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064" h="670560">
                <a:moveTo>
                  <a:pt x="60960" y="670560"/>
                </a:moveTo>
                <a:lnTo>
                  <a:pt x="0" y="487680"/>
                </a:lnTo>
                <a:lnTo>
                  <a:pt x="146304" y="158496"/>
                </a:lnTo>
                <a:lnTo>
                  <a:pt x="329184" y="0"/>
                </a:lnTo>
                <a:lnTo>
                  <a:pt x="438912" y="207264"/>
                </a:lnTo>
                <a:lnTo>
                  <a:pt x="512064" y="304800"/>
                </a:lnTo>
                <a:lnTo>
                  <a:pt x="60960" y="6705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16280" y="4245864"/>
            <a:ext cx="1511808" cy="923330"/>
          </a:xfrm>
          <a:prstGeom prst="rect">
            <a:avLst/>
          </a:prstGeom>
          <a:noFill/>
        </p:spPr>
        <p:txBody>
          <a:bodyPr wrap="square" rtlCol="0">
            <a:spAutoFit/>
          </a:bodyPr>
          <a:lstStyle/>
          <a:p>
            <a:r>
              <a:rPr lang="en-US" dirty="0" smtClean="0"/>
              <a:t>60 acres</a:t>
            </a:r>
          </a:p>
          <a:p>
            <a:r>
              <a:rPr lang="en-US" dirty="0" smtClean="0"/>
              <a:t>Burn ~6 acres/</a:t>
            </a:r>
            <a:r>
              <a:rPr lang="en-US" dirty="0" err="1" smtClean="0"/>
              <a:t>yr</a:t>
            </a:r>
            <a:endParaRPr lang="en-US" dirty="0"/>
          </a:p>
        </p:txBody>
      </p:sp>
    </p:spTree>
    <p:extLst>
      <p:ext uri="{BB962C8B-B14F-4D97-AF65-F5344CB8AC3E}">
        <p14:creationId xmlns:p14="http://schemas.microsoft.com/office/powerpoint/2010/main" val="153379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170" y="261658"/>
            <a:ext cx="2286000" cy="461665"/>
          </a:xfrm>
          <a:prstGeom prst="rect">
            <a:avLst/>
          </a:prstGeom>
          <a:noFill/>
        </p:spPr>
        <p:txBody>
          <a:bodyPr wrap="square" rtlCol="0">
            <a:spAutoFit/>
          </a:bodyPr>
          <a:lstStyle/>
          <a:p>
            <a:r>
              <a:rPr lang="en-US" sz="2400" dirty="0" smtClean="0"/>
              <a:t>When?</a:t>
            </a:r>
          </a:p>
        </p:txBody>
      </p:sp>
      <p:sp>
        <p:nvSpPr>
          <p:cNvPr id="4" name="TextBox 3"/>
          <p:cNvSpPr txBox="1"/>
          <p:nvPr/>
        </p:nvSpPr>
        <p:spPr>
          <a:xfrm>
            <a:off x="217170" y="681466"/>
            <a:ext cx="473202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Fall with permit (USFS or Cal Fire)</a:t>
            </a:r>
          </a:p>
          <a:p>
            <a:pPr marL="342900" indent="-342900">
              <a:buFont typeface="Arial" panose="020B0604020202020204" pitchFamily="34" charset="0"/>
              <a:buChar char="•"/>
            </a:pPr>
            <a:r>
              <a:rPr lang="en-US" sz="2400" dirty="0" smtClean="0"/>
              <a:t>Fire and Fire Surrogate burns</a:t>
            </a:r>
          </a:p>
          <a:p>
            <a:pPr marL="342900" indent="-342900">
              <a:buFont typeface="Arial" panose="020B0604020202020204" pitchFamily="34" charset="0"/>
              <a:buChar char="•"/>
            </a:pPr>
            <a:r>
              <a:rPr lang="en-US" sz="2400" dirty="0" smtClean="0"/>
              <a:t>With and w/o Cal Fire help</a:t>
            </a:r>
          </a:p>
          <a:p>
            <a:pPr marL="342900" indent="-342900">
              <a:buFont typeface="Arial" panose="020B0604020202020204" pitchFamily="34" charset="0"/>
              <a:buChar char="•"/>
            </a:pPr>
            <a:r>
              <a:rPr lang="en-US" sz="2400" dirty="0" smtClean="0"/>
              <a:t>Night and day</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880" y="205740"/>
            <a:ext cx="4678680" cy="62382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 y="2259747"/>
            <a:ext cx="5958840" cy="4469130"/>
          </a:xfrm>
          <a:prstGeom prst="rect">
            <a:avLst/>
          </a:prstGeom>
        </p:spPr>
      </p:pic>
    </p:spTree>
    <p:extLst>
      <p:ext uri="{BB962C8B-B14F-4D97-AF65-F5344CB8AC3E}">
        <p14:creationId xmlns:p14="http://schemas.microsoft.com/office/powerpoint/2010/main" val="85206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37160"/>
            <a:ext cx="2286000" cy="461665"/>
          </a:xfrm>
          <a:prstGeom prst="rect">
            <a:avLst/>
          </a:prstGeom>
          <a:noFill/>
        </p:spPr>
        <p:txBody>
          <a:bodyPr wrap="square" rtlCol="0">
            <a:spAutoFit/>
          </a:bodyPr>
          <a:lstStyle/>
          <a:p>
            <a:r>
              <a:rPr lang="en-US" sz="2400" dirty="0" smtClean="0"/>
              <a:t>When?</a:t>
            </a:r>
          </a:p>
        </p:txBody>
      </p:sp>
      <p:sp>
        <p:nvSpPr>
          <p:cNvPr id="4" name="TextBox 3"/>
          <p:cNvSpPr txBox="1"/>
          <p:nvPr/>
        </p:nvSpPr>
        <p:spPr>
          <a:xfrm>
            <a:off x="217170" y="579358"/>
            <a:ext cx="1114425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Winter (Jan – April), without permit; must be NIMBLE</a:t>
            </a:r>
          </a:p>
          <a:p>
            <a:pPr marL="342900" indent="-342900">
              <a:buFont typeface="Arial" panose="020B0604020202020204" pitchFamily="34" charset="0"/>
              <a:buChar char="•"/>
            </a:pPr>
            <a:r>
              <a:rPr lang="en-US" sz="2400" dirty="0" smtClean="0"/>
              <a:t>With Blodgett staff (1-4)</a:t>
            </a:r>
          </a:p>
          <a:p>
            <a:pPr marL="342900" indent="-342900">
              <a:buFont typeface="Arial" panose="020B0604020202020204" pitchFamily="34" charset="0"/>
              <a:buChar char="•"/>
            </a:pPr>
            <a:r>
              <a:rPr lang="en-US" sz="2400" dirty="0" smtClean="0"/>
              <a:t>Feasible </a:t>
            </a:r>
            <a:r>
              <a:rPr lang="en-US" sz="2400" dirty="0" smtClean="0"/>
              <a:t>where canopy cover was low (50%)</a:t>
            </a:r>
          </a:p>
          <a:p>
            <a:pPr marL="342900" indent="-342900">
              <a:buFont typeface="Arial" panose="020B0604020202020204" pitchFamily="34" charset="0"/>
              <a:buChar char="•"/>
            </a:pPr>
            <a:r>
              <a:rPr lang="en-US" sz="2400" dirty="0" smtClean="0"/>
              <a:t>Feasible where fuel bed was dry: masticated fuel, pine needle beds</a:t>
            </a:r>
          </a:p>
          <a:p>
            <a:pPr marL="342900" indent="-342900">
              <a:buFont typeface="Arial" panose="020B0604020202020204" pitchFamily="34" charset="0"/>
              <a:buChar char="•"/>
            </a:pPr>
            <a:r>
              <a:rPr lang="en-US" sz="2400" dirty="0" smtClean="0"/>
              <a:t>Feasible where plants were flammable: Bear clover, bracken fern</a:t>
            </a:r>
          </a:p>
          <a:p>
            <a:pPr marL="342900" indent="-342900">
              <a:buFont typeface="Arial" panose="020B0604020202020204" pitchFamily="34" charset="0"/>
              <a:buChar char="•"/>
            </a:pPr>
            <a:endParaRPr lang="en-US" sz="2400" dirty="0"/>
          </a:p>
        </p:txBody>
      </p:sp>
      <p:sp>
        <p:nvSpPr>
          <p:cNvPr id="3" name="TextBox 2"/>
          <p:cNvSpPr txBox="1"/>
          <p:nvPr/>
        </p:nvSpPr>
        <p:spPr>
          <a:xfrm>
            <a:off x="7322820" y="3300403"/>
            <a:ext cx="3627120" cy="1077218"/>
          </a:xfrm>
          <a:prstGeom prst="rect">
            <a:avLst/>
          </a:prstGeom>
          <a:noFill/>
        </p:spPr>
        <p:txBody>
          <a:bodyPr wrap="square" rtlCol="0">
            <a:spAutoFit/>
          </a:bodyPr>
          <a:lstStyle/>
          <a:p>
            <a:r>
              <a:rPr lang="en-US" sz="3200" dirty="0" smtClean="0"/>
              <a:t>Feb 9, 2018</a:t>
            </a:r>
          </a:p>
          <a:p>
            <a:r>
              <a:rPr lang="en-US" sz="3200" dirty="0" smtClean="0"/>
              <a:t>4,000’ elevation</a:t>
            </a:r>
            <a:endParaRPr lang="en-US" sz="3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1180" y="2690234"/>
            <a:ext cx="5041583" cy="378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179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37160"/>
            <a:ext cx="2286000" cy="461665"/>
          </a:xfrm>
          <a:prstGeom prst="rect">
            <a:avLst/>
          </a:prstGeom>
          <a:noFill/>
        </p:spPr>
        <p:txBody>
          <a:bodyPr wrap="square" rtlCol="0">
            <a:spAutoFit/>
          </a:bodyPr>
          <a:lstStyle/>
          <a:p>
            <a:r>
              <a:rPr lang="en-US" sz="2400" dirty="0" smtClean="0"/>
              <a:t>When?</a:t>
            </a:r>
          </a:p>
        </p:txBody>
      </p:sp>
      <p:sp>
        <p:nvSpPr>
          <p:cNvPr id="4" name="TextBox 3"/>
          <p:cNvSpPr txBox="1"/>
          <p:nvPr/>
        </p:nvSpPr>
        <p:spPr>
          <a:xfrm>
            <a:off x="217170" y="579358"/>
            <a:ext cx="1114425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Spring, with/without permit (~April-June)</a:t>
            </a:r>
          </a:p>
          <a:p>
            <a:pPr marL="342900" indent="-342900">
              <a:buFont typeface="Arial" panose="020B0604020202020204" pitchFamily="34" charset="0"/>
              <a:buChar char="•"/>
            </a:pPr>
            <a:r>
              <a:rPr lang="en-US" sz="2400" dirty="0" smtClean="0"/>
              <a:t>Have shied away b/c not synchronous with natural regime</a:t>
            </a:r>
          </a:p>
          <a:p>
            <a:pPr marL="342900" indent="-342900">
              <a:buFont typeface="Arial" panose="020B0604020202020204" pitchFamily="34" charset="0"/>
              <a:buChar char="•"/>
            </a:pPr>
            <a:r>
              <a:rPr lang="en-US" sz="2400" dirty="0" smtClean="0"/>
              <a:t>E.g. ground nesting song birds</a:t>
            </a:r>
          </a:p>
          <a:p>
            <a:pPr marL="342900" indent="-342900">
              <a:buFont typeface="Arial" panose="020B0604020202020204" pitchFamily="34" charset="0"/>
              <a:buChar char="•"/>
            </a:pPr>
            <a:endParaRPr lang="en-US" sz="2400" dirty="0"/>
          </a:p>
        </p:txBody>
      </p:sp>
      <p:pic>
        <p:nvPicPr>
          <p:cNvPr id="6" name="Picture 2" descr="F:\Robert York_Backup\2010-08-27_08-31-08\Memeo\2010-08-27_08-31-08\C_\aRob\Pictures\ipod pics\IMG_2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6390" y="1661160"/>
            <a:ext cx="5036820" cy="5036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421" y="3326249"/>
            <a:ext cx="4377354" cy="830997"/>
          </a:xfrm>
          <a:prstGeom prst="rect">
            <a:avLst/>
          </a:prstGeom>
          <a:noFill/>
        </p:spPr>
        <p:txBody>
          <a:bodyPr wrap="square" rtlCol="0">
            <a:spAutoFit/>
          </a:bodyPr>
          <a:lstStyle/>
          <a:p>
            <a:r>
              <a:rPr lang="en-US" sz="2400" dirty="0" smtClean="0"/>
              <a:t>Young stand undesired </a:t>
            </a:r>
            <a:r>
              <a:rPr lang="en-US" sz="2400" dirty="0" smtClean="0"/>
              <a:t>effects</a:t>
            </a:r>
          </a:p>
          <a:p>
            <a:r>
              <a:rPr lang="en-US" sz="2400" dirty="0" smtClean="0"/>
              <a:t>“Fire is a blunt tool”</a:t>
            </a:r>
            <a:endParaRPr lang="en-US" sz="2400" dirty="0"/>
          </a:p>
        </p:txBody>
      </p:sp>
    </p:spTree>
    <p:extLst>
      <p:ext uri="{BB962C8B-B14F-4D97-AF65-F5344CB8AC3E}">
        <p14:creationId xmlns:p14="http://schemas.microsoft.com/office/powerpoint/2010/main" val="1004367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37160"/>
            <a:ext cx="4922968" cy="4893647"/>
          </a:xfrm>
          <a:prstGeom prst="rect">
            <a:avLst/>
          </a:prstGeom>
          <a:noFill/>
        </p:spPr>
        <p:txBody>
          <a:bodyPr wrap="square" rtlCol="0">
            <a:spAutoFit/>
          </a:bodyPr>
          <a:lstStyle/>
          <a:p>
            <a:r>
              <a:rPr lang="en-US" sz="2400" dirty="0" smtClean="0"/>
              <a:t>Where?</a:t>
            </a:r>
          </a:p>
          <a:p>
            <a:endParaRPr lang="en-US" sz="2400" dirty="0"/>
          </a:p>
          <a:p>
            <a:r>
              <a:rPr lang="en-US" sz="2400" dirty="0" smtClean="0"/>
              <a:t>Has evolved from strategic placement (</a:t>
            </a:r>
            <a:r>
              <a:rPr lang="en-US" sz="2400" dirty="0" err="1" smtClean="0"/>
              <a:t>fuelbreaks</a:t>
            </a:r>
            <a:r>
              <a:rPr lang="en-US" sz="2400" dirty="0" smtClean="0"/>
              <a:t>) to stand-wide </a:t>
            </a:r>
          </a:p>
          <a:p>
            <a:endParaRPr lang="en-US" sz="2400" dirty="0"/>
          </a:p>
          <a:p>
            <a:r>
              <a:rPr lang="en-US" sz="2400" dirty="0" smtClean="0"/>
              <a:t>1 to 30 acres at a time</a:t>
            </a:r>
          </a:p>
          <a:p>
            <a:endParaRPr lang="en-US" sz="2400" dirty="0"/>
          </a:p>
          <a:p>
            <a:r>
              <a:rPr lang="en-US" sz="2400" dirty="0" smtClean="0"/>
              <a:t>Area regulation:</a:t>
            </a:r>
          </a:p>
          <a:p>
            <a:endParaRPr lang="en-US" sz="2400" dirty="0"/>
          </a:p>
          <a:p>
            <a:r>
              <a:rPr lang="en-US" sz="2400" dirty="0" smtClean="0"/>
              <a:t>Treatable acres (A) = 2000</a:t>
            </a:r>
          </a:p>
          <a:p>
            <a:r>
              <a:rPr lang="en-US" sz="2400" dirty="0" smtClean="0"/>
              <a:t>Rotation (R) = 13 </a:t>
            </a:r>
            <a:r>
              <a:rPr lang="en-US" sz="2400" dirty="0" err="1" smtClean="0"/>
              <a:t>yrs</a:t>
            </a:r>
            <a:r>
              <a:rPr lang="en-US" sz="2400" dirty="0" smtClean="0"/>
              <a:t> (the FRI)</a:t>
            </a:r>
          </a:p>
          <a:p>
            <a:endParaRPr lang="en-US" sz="2400" dirty="0"/>
          </a:p>
          <a:p>
            <a:r>
              <a:rPr lang="en-US" sz="2400" dirty="0" smtClean="0"/>
              <a:t>Per </a:t>
            </a:r>
            <a:r>
              <a:rPr lang="en-US" sz="2400" dirty="0" err="1" smtClean="0"/>
              <a:t>yr</a:t>
            </a:r>
            <a:r>
              <a:rPr lang="en-US" sz="2400" dirty="0" smtClean="0"/>
              <a:t> target A</a:t>
            </a:r>
            <a:r>
              <a:rPr lang="en-US" sz="1600" dirty="0" smtClean="0"/>
              <a:t>i </a:t>
            </a:r>
            <a:r>
              <a:rPr lang="en-US" sz="2400" dirty="0" smtClean="0"/>
              <a:t>= A/R = 154 acres/</a:t>
            </a:r>
            <a:r>
              <a:rPr lang="en-US" sz="2400" dirty="0" err="1" smtClean="0"/>
              <a:t>yr</a:t>
            </a:r>
            <a:endParaRPr lang="en-US" sz="2400" dirty="0" smtClean="0"/>
          </a:p>
        </p:txBody>
      </p:sp>
      <p:pic>
        <p:nvPicPr>
          <p:cNvPr id="3" name="Picture 2"/>
          <p:cNvPicPr>
            <a:picLocks noChangeAspect="1"/>
          </p:cNvPicPr>
          <p:nvPr/>
        </p:nvPicPr>
        <p:blipFill>
          <a:blip r:embed="rId2"/>
          <a:stretch>
            <a:fillRect/>
          </a:stretch>
        </p:blipFill>
        <p:spPr>
          <a:xfrm>
            <a:off x="5883293" y="0"/>
            <a:ext cx="4240345" cy="6858000"/>
          </a:xfrm>
          <a:prstGeom prst="rect">
            <a:avLst/>
          </a:prstGeom>
        </p:spPr>
      </p:pic>
    </p:spTree>
    <p:extLst>
      <p:ext uri="{BB962C8B-B14F-4D97-AF65-F5344CB8AC3E}">
        <p14:creationId xmlns:p14="http://schemas.microsoft.com/office/powerpoint/2010/main" val="1800395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74" y="1374914"/>
            <a:ext cx="4717774" cy="4893364"/>
          </a:xfrm>
        </p:spPr>
        <p:txBody>
          <a:bodyPr/>
          <a:lstStyle/>
          <a:p>
            <a:pPr marL="0" indent="0">
              <a:buNone/>
            </a:pPr>
            <a:r>
              <a:rPr lang="en-US" dirty="0" smtClean="0"/>
              <a:t>Getting there…</a:t>
            </a:r>
          </a:p>
          <a:p>
            <a:pPr marL="0" indent="0">
              <a:buNone/>
            </a:pPr>
            <a:r>
              <a:rPr lang="en-US" dirty="0" smtClean="0"/>
              <a:t>Fire was necessary, but not sufficient</a:t>
            </a:r>
          </a:p>
          <a:p>
            <a:pPr marL="0" indent="0">
              <a:buNone/>
            </a:pPr>
            <a:r>
              <a:rPr lang="en-US" dirty="0" smtClean="0"/>
              <a:t>Chainsaws were necessary, but not sufficient</a:t>
            </a:r>
            <a:endParaRPr lang="en-US" dirty="0"/>
          </a:p>
        </p:txBody>
      </p:sp>
      <p:pic>
        <p:nvPicPr>
          <p:cNvPr id="4" name="Picture 3"/>
          <p:cNvPicPr>
            <a:picLocks noChangeAspect="1"/>
          </p:cNvPicPr>
          <p:nvPr/>
        </p:nvPicPr>
        <p:blipFill>
          <a:blip r:embed="rId2"/>
          <a:stretch>
            <a:fillRect/>
          </a:stretch>
        </p:blipFill>
        <p:spPr>
          <a:xfrm>
            <a:off x="5587457" y="0"/>
            <a:ext cx="4240345" cy="6858000"/>
          </a:xfrm>
          <a:prstGeom prst="rect">
            <a:avLst/>
          </a:prstGeom>
        </p:spPr>
      </p:pic>
      <p:sp>
        <p:nvSpPr>
          <p:cNvPr id="5" name="TextBox 4"/>
          <p:cNvSpPr txBox="1"/>
          <p:nvPr/>
        </p:nvSpPr>
        <p:spPr>
          <a:xfrm>
            <a:off x="410817" y="198783"/>
            <a:ext cx="2716696" cy="523220"/>
          </a:xfrm>
          <a:prstGeom prst="rect">
            <a:avLst/>
          </a:prstGeom>
          <a:noFill/>
        </p:spPr>
        <p:txBody>
          <a:bodyPr wrap="square" rtlCol="0">
            <a:spAutoFit/>
          </a:bodyPr>
          <a:lstStyle/>
          <a:p>
            <a:r>
              <a:rPr lang="en-US" sz="2800" dirty="0" smtClean="0">
                <a:solidFill>
                  <a:prstClr val="black"/>
                </a:solidFill>
              </a:rPr>
              <a:t>Has it worked?</a:t>
            </a:r>
            <a:endParaRPr lang="en-US" sz="2800" dirty="0">
              <a:solidFill>
                <a:prstClr val="black"/>
              </a:solidFill>
            </a:endParaRPr>
          </a:p>
        </p:txBody>
      </p:sp>
    </p:spTree>
    <p:extLst>
      <p:ext uri="{BB962C8B-B14F-4D97-AF65-F5344CB8AC3E}">
        <p14:creationId xmlns:p14="http://schemas.microsoft.com/office/powerpoint/2010/main" val="4174355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74" y="1374914"/>
            <a:ext cx="4913388" cy="4837627"/>
          </a:xfrm>
        </p:spPr>
        <p:txBody>
          <a:bodyPr/>
          <a:lstStyle/>
          <a:p>
            <a:pPr marL="0" indent="0">
              <a:buNone/>
            </a:pPr>
            <a:r>
              <a:rPr lang="en-US" dirty="0" smtClean="0"/>
              <a:t>Build upon foundation</a:t>
            </a:r>
            <a:r>
              <a:rPr lang="en-US" dirty="0"/>
              <a:t> </a:t>
            </a:r>
            <a:r>
              <a:rPr lang="en-US" dirty="0" smtClean="0"/>
              <a:t>with more burning, plus:</a:t>
            </a:r>
          </a:p>
          <a:p>
            <a:r>
              <a:rPr lang="en-US" dirty="0" smtClean="0"/>
              <a:t>Co-op with neighbor (SPI</a:t>
            </a:r>
            <a:r>
              <a:rPr lang="en-US" dirty="0" smtClean="0"/>
              <a:t>)</a:t>
            </a:r>
          </a:p>
          <a:p>
            <a:r>
              <a:rPr lang="en-US" dirty="0" smtClean="0"/>
              <a:t>Maintenance burns</a:t>
            </a:r>
            <a:endParaRPr lang="en-US" dirty="0"/>
          </a:p>
        </p:txBody>
      </p:sp>
      <p:sp>
        <p:nvSpPr>
          <p:cNvPr id="5" name="TextBox 4"/>
          <p:cNvSpPr txBox="1"/>
          <p:nvPr/>
        </p:nvSpPr>
        <p:spPr>
          <a:xfrm>
            <a:off x="410817" y="198783"/>
            <a:ext cx="2716696" cy="523220"/>
          </a:xfrm>
          <a:prstGeom prst="rect">
            <a:avLst/>
          </a:prstGeom>
          <a:noFill/>
        </p:spPr>
        <p:txBody>
          <a:bodyPr wrap="square" rtlCol="0">
            <a:spAutoFit/>
          </a:bodyPr>
          <a:lstStyle/>
          <a:p>
            <a:r>
              <a:rPr lang="en-US" sz="2800" dirty="0" smtClean="0">
                <a:solidFill>
                  <a:prstClr val="black"/>
                </a:solidFill>
              </a:rPr>
              <a:t>The future:</a:t>
            </a:r>
            <a:endParaRPr lang="en-US" sz="2800"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162" y="0"/>
            <a:ext cx="5300970" cy="6858000"/>
          </a:xfrm>
          <a:prstGeom prst="rect">
            <a:avLst/>
          </a:prstGeom>
        </p:spPr>
      </p:pic>
    </p:spTree>
    <p:extLst>
      <p:ext uri="{BB962C8B-B14F-4D97-AF65-F5344CB8AC3E}">
        <p14:creationId xmlns:p14="http://schemas.microsoft.com/office/powerpoint/2010/main" val="1196529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676400" y="152400"/>
            <a:ext cx="8458200" cy="1143000"/>
          </a:xfrm>
        </p:spPr>
        <p:txBody>
          <a:bodyPr/>
          <a:lstStyle/>
          <a:p>
            <a:pPr eaLnBrk="1" hangingPunct="1"/>
            <a:r>
              <a:rPr lang="en-US" altLang="en-US" sz="3200"/>
              <a:t>Native Americans Burned for Specific Objectives</a:t>
            </a:r>
          </a:p>
        </p:txBody>
      </p:sp>
      <p:sp>
        <p:nvSpPr>
          <p:cNvPr id="45059" name="Rectangle 3"/>
          <p:cNvSpPr>
            <a:spLocks noGrp="1" noChangeArrowheads="1"/>
          </p:cNvSpPr>
          <p:nvPr>
            <p:ph type="body" sz="half" idx="2"/>
          </p:nvPr>
        </p:nvSpPr>
        <p:spPr>
          <a:xfrm>
            <a:off x="6518275" y="1517904"/>
            <a:ext cx="4114800" cy="4572000"/>
          </a:xfrm>
        </p:spPr>
        <p:txBody>
          <a:bodyPr>
            <a:normAutofit/>
          </a:bodyPr>
          <a:lstStyle/>
          <a:p>
            <a:pPr eaLnBrk="1" hangingPunct="1">
              <a:lnSpc>
                <a:spcPct val="90000"/>
              </a:lnSpc>
            </a:pPr>
            <a:r>
              <a:rPr lang="en-US" altLang="en-US" sz="2800" dirty="0"/>
              <a:t>Evidence</a:t>
            </a:r>
          </a:p>
          <a:p>
            <a:pPr lvl="1" eaLnBrk="1" hangingPunct="1">
              <a:lnSpc>
                <a:spcPct val="90000"/>
              </a:lnSpc>
            </a:pPr>
            <a:r>
              <a:rPr lang="en-US" altLang="en-US" dirty="0" smtClean="0"/>
              <a:t>Footnotes of early explorers</a:t>
            </a:r>
          </a:p>
          <a:p>
            <a:pPr lvl="1" eaLnBrk="1" hangingPunct="1">
              <a:lnSpc>
                <a:spcPct val="90000"/>
              </a:lnSpc>
            </a:pPr>
            <a:r>
              <a:rPr lang="en-US" altLang="en-US" dirty="0" smtClean="0"/>
              <a:t>Interviews of elders for their traditions</a:t>
            </a:r>
          </a:p>
          <a:p>
            <a:pPr lvl="1" eaLnBrk="1" hangingPunct="1">
              <a:lnSpc>
                <a:spcPct val="90000"/>
              </a:lnSpc>
            </a:pPr>
            <a:r>
              <a:rPr lang="en-US" altLang="en-US" u="sng" dirty="0" smtClean="0"/>
              <a:t>Fire scar studies</a:t>
            </a:r>
          </a:p>
          <a:p>
            <a:pPr eaLnBrk="1" hangingPunct="1">
              <a:lnSpc>
                <a:spcPct val="90000"/>
              </a:lnSpc>
            </a:pPr>
            <a:endParaRPr lang="en-US" altLang="en-US" sz="2800" dirty="0"/>
          </a:p>
        </p:txBody>
      </p:sp>
      <p:pic>
        <p:nvPicPr>
          <p:cNvPr id="45060" name="Picture 4" descr="worldgallery-uk_1667_675062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58368" y="1981200"/>
            <a:ext cx="5410200" cy="32464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7855333"/>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142"/>
            <a:ext cx="10972800" cy="1143000"/>
          </a:xfrm>
        </p:spPr>
        <p:txBody>
          <a:bodyPr/>
          <a:lstStyle/>
          <a:p>
            <a:r>
              <a:rPr lang="en-US" dirty="0" smtClean="0"/>
              <a:t>What we will burn at Blodgett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504" y="1167384"/>
            <a:ext cx="7258304" cy="5443728"/>
          </a:xfrm>
          <a:prstGeom prst="rect">
            <a:avLst/>
          </a:prstGeom>
        </p:spPr>
      </p:pic>
      <p:sp>
        <p:nvSpPr>
          <p:cNvPr id="5" name="TextBox 4"/>
          <p:cNvSpPr txBox="1"/>
          <p:nvPr/>
        </p:nvSpPr>
        <p:spPr>
          <a:xfrm>
            <a:off x="365760" y="979528"/>
            <a:ext cx="3291840" cy="5324535"/>
          </a:xfrm>
          <a:prstGeom prst="rect">
            <a:avLst/>
          </a:prstGeom>
          <a:noFill/>
        </p:spPr>
        <p:txBody>
          <a:bodyPr wrap="square" rtlCol="0">
            <a:spAutoFit/>
          </a:bodyPr>
          <a:lstStyle/>
          <a:p>
            <a:r>
              <a:rPr lang="en-US" sz="2000" dirty="0" smtClean="0"/>
              <a:t>Environmental Prescription:</a:t>
            </a:r>
          </a:p>
          <a:p>
            <a:r>
              <a:rPr lang="en-US" sz="2000" dirty="0" smtClean="0"/>
              <a:t>Mid-flame wind: 1.5-3mph</a:t>
            </a:r>
          </a:p>
          <a:p>
            <a:r>
              <a:rPr lang="en-US" sz="2000" dirty="0" smtClean="0"/>
              <a:t>Temp: 38-85</a:t>
            </a:r>
          </a:p>
          <a:p>
            <a:r>
              <a:rPr lang="en-US" sz="2000" dirty="0" smtClean="0"/>
              <a:t>10-hr Fuel Moisture: 5 – 14%</a:t>
            </a:r>
          </a:p>
          <a:p>
            <a:r>
              <a:rPr lang="en-US" sz="2000" dirty="0" smtClean="0"/>
              <a:t>RH: 20-70% </a:t>
            </a:r>
          </a:p>
          <a:p>
            <a:endParaRPr lang="en-US" sz="2000" dirty="0"/>
          </a:p>
          <a:p>
            <a:r>
              <a:rPr lang="en-US" sz="2000" dirty="0" smtClean="0"/>
              <a:t>Resources:</a:t>
            </a:r>
          </a:p>
          <a:p>
            <a:r>
              <a:rPr lang="en-US" sz="2000" dirty="0" smtClean="0"/>
              <a:t>Cal Fire?</a:t>
            </a:r>
          </a:p>
          <a:p>
            <a:r>
              <a:rPr lang="en-US" sz="2000" dirty="0" smtClean="0"/>
              <a:t>3000 gal water tender</a:t>
            </a:r>
          </a:p>
          <a:p>
            <a:r>
              <a:rPr lang="en-US" sz="2000" dirty="0" smtClean="0"/>
              <a:t>Hose lay</a:t>
            </a:r>
          </a:p>
          <a:p>
            <a:r>
              <a:rPr lang="en-US" sz="2000" dirty="0" smtClean="0"/>
              <a:t>Brush rig</a:t>
            </a:r>
          </a:p>
          <a:p>
            <a:r>
              <a:rPr lang="en-US" sz="2000" b="1" dirty="0" smtClean="0"/>
              <a:t>Taco wagon</a:t>
            </a:r>
          </a:p>
          <a:p>
            <a:endParaRPr lang="en-US" sz="2000" dirty="0"/>
          </a:p>
          <a:p>
            <a:r>
              <a:rPr lang="en-US" sz="2000" dirty="0" smtClean="0"/>
              <a:t>Objectives:</a:t>
            </a:r>
          </a:p>
          <a:p>
            <a:r>
              <a:rPr lang="en-US" sz="2000" dirty="0" smtClean="0"/>
              <a:t>Support research</a:t>
            </a:r>
            <a:endParaRPr lang="en-US" sz="2000" dirty="0"/>
          </a:p>
          <a:p>
            <a:r>
              <a:rPr lang="en-US" sz="2000" dirty="0" smtClean="0"/>
              <a:t>Consume surface fuel</a:t>
            </a:r>
          </a:p>
          <a:p>
            <a:r>
              <a:rPr lang="en-US" sz="2000" b="1" dirty="0" smtClean="0"/>
              <a:t>Learn!</a:t>
            </a:r>
          </a:p>
        </p:txBody>
      </p:sp>
    </p:spTree>
    <p:extLst>
      <p:ext uri="{BB962C8B-B14F-4D97-AF65-F5344CB8AC3E}">
        <p14:creationId xmlns:p14="http://schemas.microsoft.com/office/powerpoint/2010/main" val="3803080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48" y="354150"/>
            <a:ext cx="10972800" cy="1143000"/>
          </a:xfrm>
        </p:spPr>
        <p:txBody>
          <a:bodyPr>
            <a:normAutofit fontScale="90000"/>
          </a:bodyPr>
          <a:lstStyle/>
          <a:p>
            <a:r>
              <a:rPr lang="en-US" dirty="0" smtClean="0"/>
              <a:t>Some interesting features of burn</a:t>
            </a:r>
            <a:br>
              <a:rPr lang="en-US" dirty="0" smtClean="0"/>
            </a:br>
            <a:r>
              <a:rPr lang="en-US" dirty="0" smtClean="0"/>
              <a:t>Nested young tree patches, aged 2 to 30 years old</a:t>
            </a:r>
            <a:br>
              <a:rPr lang="en-US" dirty="0" smtClean="0"/>
            </a:br>
            <a:r>
              <a:rPr lang="en-US" dirty="0" smtClean="0"/>
              <a:t>Nested shrub patches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836" y="2120348"/>
            <a:ext cx="5685182" cy="4263887"/>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929" y="2027583"/>
            <a:ext cx="5808869" cy="4356652"/>
          </a:xfrm>
          <a:prstGeom prst="rect">
            <a:avLst/>
          </a:prstGeom>
        </p:spPr>
      </p:pic>
    </p:spTree>
    <p:extLst>
      <p:ext uri="{BB962C8B-B14F-4D97-AF65-F5344CB8AC3E}">
        <p14:creationId xmlns:p14="http://schemas.microsoft.com/office/powerpoint/2010/main" val="3159864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will burn on my 10 acres</a:t>
            </a:r>
            <a:endParaRPr lang="en-US" dirty="0"/>
          </a:p>
        </p:txBody>
      </p:sp>
      <p:sp>
        <p:nvSpPr>
          <p:cNvPr id="3" name="Content Placeholder 2"/>
          <p:cNvSpPr>
            <a:spLocks noGrp="1"/>
          </p:cNvSpPr>
          <p:nvPr>
            <p:ph idx="1"/>
          </p:nvPr>
        </p:nvSpPr>
        <p:spPr>
          <a:xfrm>
            <a:off x="371060" y="1808275"/>
            <a:ext cx="10972800" cy="4525963"/>
          </a:xfrm>
        </p:spPr>
        <p:txBody>
          <a:bodyPr>
            <a:normAutofit fontScale="92500" lnSpcReduction="20000"/>
          </a:bodyPr>
          <a:lstStyle/>
          <a:p>
            <a:r>
              <a:rPr lang="en-US" dirty="0" smtClean="0"/>
              <a:t>3000 </a:t>
            </a:r>
            <a:r>
              <a:rPr lang="en-US" dirty="0" err="1" smtClean="0"/>
              <a:t>ft</a:t>
            </a:r>
            <a:r>
              <a:rPr lang="en-US" dirty="0" smtClean="0"/>
              <a:t> elevation, south aspect</a:t>
            </a:r>
          </a:p>
          <a:p>
            <a:r>
              <a:rPr lang="en-US" dirty="0" smtClean="0"/>
              <a:t>Probably “chunk and skunk”</a:t>
            </a:r>
          </a:p>
          <a:p>
            <a:r>
              <a:rPr lang="en-US" dirty="0" smtClean="0"/>
              <a:t>Windrows of litter</a:t>
            </a:r>
          </a:p>
          <a:p>
            <a:r>
              <a:rPr lang="en-US" dirty="0" smtClean="0"/>
              <a:t>Corner of two roads</a:t>
            </a:r>
          </a:p>
          <a:p>
            <a:r>
              <a:rPr lang="en-US" dirty="0" smtClean="0"/>
              <a:t>~ 2 acres</a:t>
            </a:r>
          </a:p>
          <a:p>
            <a:r>
              <a:rPr lang="en-US" dirty="0" smtClean="0"/>
              <a:t>After fire season (no permit)</a:t>
            </a:r>
          </a:p>
          <a:p>
            <a:r>
              <a:rPr lang="en-US" dirty="0" smtClean="0"/>
              <a:t>Neighbors notified</a:t>
            </a:r>
          </a:p>
          <a:p>
            <a:r>
              <a:rPr lang="en-US" dirty="0" smtClean="0"/>
              <a:t>My kids’ help patrol</a:t>
            </a:r>
          </a:p>
          <a:p>
            <a:r>
              <a:rPr lang="en-US" dirty="0" smtClean="0"/>
              <a:t>Containment = </a:t>
            </a:r>
            <a:r>
              <a:rPr lang="en-US" dirty="0" err="1" smtClean="0"/>
              <a:t>McLoed</a:t>
            </a:r>
            <a:r>
              <a:rPr lang="en-US" dirty="0" smtClean="0"/>
              <a:t> and Indian Pump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356" y="1313921"/>
            <a:ext cx="5308044" cy="3981034"/>
          </a:xfrm>
          <a:prstGeom prst="rect">
            <a:avLst/>
          </a:prstGeom>
        </p:spPr>
      </p:pic>
    </p:spTree>
    <p:extLst>
      <p:ext uri="{BB962C8B-B14F-4D97-AF65-F5344CB8AC3E}">
        <p14:creationId xmlns:p14="http://schemas.microsoft.com/office/powerpoint/2010/main" val="28711550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70"/>
          <a:stretch/>
        </p:blipFill>
        <p:spPr bwMode="auto">
          <a:xfrm>
            <a:off x="756700" y="856446"/>
            <a:ext cx="4678680" cy="389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77" t="5520" r="6312" b="14800"/>
          <a:stretch/>
        </p:blipFill>
        <p:spPr bwMode="auto">
          <a:xfrm>
            <a:off x="7299960" y="1004054"/>
            <a:ext cx="2849880" cy="369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728667" y="395553"/>
            <a:ext cx="3200400" cy="461665"/>
          </a:xfrm>
          <a:prstGeom prst="rect">
            <a:avLst/>
          </a:prstGeom>
          <a:noFill/>
        </p:spPr>
        <p:txBody>
          <a:bodyPr wrap="square" rtlCol="0">
            <a:spAutoFit/>
          </a:bodyPr>
          <a:lstStyle/>
          <a:p>
            <a:r>
              <a:rPr lang="en-US" sz="2400" dirty="0" smtClean="0"/>
              <a:t>Harold Biswell</a:t>
            </a:r>
            <a:endParaRPr lang="en-US" sz="2400" dirty="0"/>
          </a:p>
        </p:txBody>
      </p:sp>
      <p:sp>
        <p:nvSpPr>
          <p:cNvPr id="7" name="TextBox 6"/>
          <p:cNvSpPr txBox="1"/>
          <p:nvPr/>
        </p:nvSpPr>
        <p:spPr>
          <a:xfrm>
            <a:off x="2464242" y="164721"/>
            <a:ext cx="3200400" cy="461665"/>
          </a:xfrm>
          <a:prstGeom prst="rect">
            <a:avLst/>
          </a:prstGeom>
          <a:noFill/>
        </p:spPr>
        <p:txBody>
          <a:bodyPr wrap="square" rtlCol="0">
            <a:spAutoFit/>
          </a:bodyPr>
          <a:lstStyle/>
          <a:p>
            <a:r>
              <a:rPr lang="en-US" sz="2400" dirty="0" smtClean="0"/>
              <a:t>Obi Wan</a:t>
            </a:r>
            <a:endParaRPr lang="en-US" sz="2400" dirty="0"/>
          </a:p>
        </p:txBody>
      </p:sp>
      <p:sp>
        <p:nvSpPr>
          <p:cNvPr id="8" name="TextBox 7"/>
          <p:cNvSpPr txBox="1"/>
          <p:nvPr/>
        </p:nvSpPr>
        <p:spPr>
          <a:xfrm>
            <a:off x="5943600" y="2316659"/>
            <a:ext cx="716280" cy="584775"/>
          </a:xfrm>
          <a:prstGeom prst="rect">
            <a:avLst/>
          </a:prstGeom>
          <a:noFill/>
        </p:spPr>
        <p:txBody>
          <a:bodyPr wrap="square" rtlCol="0">
            <a:spAutoFit/>
          </a:bodyPr>
          <a:lstStyle/>
          <a:p>
            <a:r>
              <a:rPr lang="en-US" sz="3200" dirty="0"/>
              <a:t>=</a:t>
            </a:r>
          </a:p>
        </p:txBody>
      </p:sp>
      <p:sp>
        <p:nvSpPr>
          <p:cNvPr id="9" name="TextBox 8"/>
          <p:cNvSpPr txBox="1"/>
          <p:nvPr/>
        </p:nvSpPr>
        <p:spPr>
          <a:xfrm>
            <a:off x="777240" y="4800600"/>
            <a:ext cx="10332720" cy="1815882"/>
          </a:xfrm>
          <a:prstGeom prst="rect">
            <a:avLst/>
          </a:prstGeom>
          <a:noFill/>
        </p:spPr>
        <p:txBody>
          <a:bodyPr wrap="square" rtlCol="0">
            <a:spAutoFit/>
          </a:bodyPr>
          <a:lstStyle/>
          <a:p>
            <a:r>
              <a:rPr lang="en-US" sz="2800" dirty="0" smtClean="0"/>
              <a:t>“The truths we cling to depend greatly on our point of view”</a:t>
            </a:r>
          </a:p>
          <a:p>
            <a:pPr lvl="8"/>
            <a:r>
              <a:rPr lang="en-US" sz="2800" dirty="0" smtClean="0"/>
              <a:t>- Obi Wan</a:t>
            </a:r>
          </a:p>
          <a:p>
            <a:r>
              <a:rPr lang="en-US" sz="2800" dirty="0" smtClean="0"/>
              <a:t>“Fire in the Sierra Nevada is as important as rain”</a:t>
            </a:r>
          </a:p>
          <a:p>
            <a:r>
              <a:rPr lang="en-US" sz="2800" dirty="0"/>
              <a:t>	</a:t>
            </a:r>
            <a:r>
              <a:rPr lang="en-US" sz="2800" dirty="0" smtClean="0"/>
              <a:t>			- Harold Biswell</a:t>
            </a:r>
            <a:endParaRPr lang="en-US" sz="2800" dirty="0"/>
          </a:p>
        </p:txBody>
      </p:sp>
    </p:spTree>
    <p:extLst>
      <p:ext uri="{BB962C8B-B14F-4D97-AF65-F5344CB8AC3E}">
        <p14:creationId xmlns:p14="http://schemas.microsoft.com/office/powerpoint/2010/main" val="3183811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07994" y="-30480"/>
            <a:ext cx="9529763" cy="1524000"/>
          </a:xfrm>
        </p:spPr>
        <p:txBody>
          <a:bodyPr/>
          <a:lstStyle/>
          <a:p>
            <a:pPr eaLnBrk="1" hangingPunct="1"/>
            <a:r>
              <a:rPr lang="en-US" altLang="en-US" sz="2800" dirty="0"/>
              <a:t>Composite Fire History of Blodgett Forest</a:t>
            </a:r>
            <a:br>
              <a:rPr lang="en-US" altLang="en-US" sz="2800" dirty="0"/>
            </a:br>
            <a:r>
              <a:rPr lang="en-US" altLang="en-US" sz="2800" dirty="0"/>
              <a:t>Median fire return interval 4-5 </a:t>
            </a:r>
            <a:r>
              <a:rPr lang="en-US" altLang="en-US" sz="2800" dirty="0" smtClean="0"/>
              <a:t>years </a:t>
            </a:r>
            <a:endParaRPr lang="en-US" altLang="en-US" sz="2800" dirty="0"/>
          </a:p>
        </p:txBody>
      </p:sp>
      <p:sp>
        <p:nvSpPr>
          <p:cNvPr id="46084" name="Rectangle 4"/>
          <p:cNvSpPr>
            <a:spLocks noChangeArrowheads="1"/>
          </p:cNvSpPr>
          <p:nvPr/>
        </p:nvSpPr>
        <p:spPr bwMode="auto">
          <a:xfrm>
            <a:off x="2781300" y="11858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46085" name="Picture 5" descr="blodgettv_4"/>
          <p:cNvPicPr>
            <a:picLocks noGrp="1" noChangeAspect="1" noChangeArrowheads="1"/>
          </p:cNvPicPr>
          <p:nvPr>
            <p:ph type="chart" idx="1"/>
          </p:nvPr>
        </p:nvPicPr>
        <p:blipFill>
          <a:blip r:embed="rId2">
            <a:extLst>
              <a:ext uri="{28A0092B-C50C-407E-A947-70E740481C1C}">
                <a14:useLocalDpi xmlns:a14="http://schemas.microsoft.com/office/drawing/2010/main" val="0"/>
              </a:ext>
            </a:extLst>
          </a:blip>
          <a:srcRect/>
          <a:stretch>
            <a:fillRect/>
          </a:stretch>
        </p:blipFill>
        <p:spPr>
          <a:xfrm>
            <a:off x="4229038" y="1697736"/>
            <a:ext cx="7318375" cy="495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Box 1"/>
          <p:cNvSpPr txBox="1">
            <a:spLocks noChangeArrowheads="1"/>
          </p:cNvSpPr>
          <p:nvPr/>
        </p:nvSpPr>
        <p:spPr bwMode="auto">
          <a:xfrm>
            <a:off x="1008888" y="6280848"/>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dirty="0">
                <a:latin typeface="Arial" panose="020B0604020202020204" pitchFamily="34" charset="0"/>
              </a:rPr>
              <a:t>Stephens and Collins 2004</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 y="3168108"/>
            <a:ext cx="4046411" cy="270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8617" y="2239209"/>
            <a:ext cx="3159443" cy="707886"/>
          </a:xfrm>
          <a:prstGeom prst="rect">
            <a:avLst/>
          </a:prstGeom>
          <a:noFill/>
        </p:spPr>
        <p:txBody>
          <a:bodyPr wrap="square" rtlCol="0">
            <a:spAutoFit/>
          </a:bodyPr>
          <a:lstStyle/>
          <a:p>
            <a:r>
              <a:rPr lang="en-US" altLang="en-US" sz="2000" dirty="0"/>
              <a:t>79% latewood fires, 21% dormant</a:t>
            </a:r>
            <a:endParaRPr lang="en-US" sz="2000" dirty="0"/>
          </a:p>
        </p:txBody>
      </p:sp>
      <p:cxnSp>
        <p:nvCxnSpPr>
          <p:cNvPr id="5" name="Straight Arrow Connector 4"/>
          <p:cNvCxnSpPr/>
          <p:nvPr/>
        </p:nvCxnSpPr>
        <p:spPr>
          <a:xfrm>
            <a:off x="10134600" y="1063167"/>
            <a:ext cx="0" cy="78087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0520" y="232170"/>
            <a:ext cx="3832860" cy="830997"/>
          </a:xfrm>
          <a:prstGeom prst="rect">
            <a:avLst/>
          </a:prstGeom>
          <a:noFill/>
        </p:spPr>
        <p:txBody>
          <a:bodyPr wrap="square" rtlCol="0">
            <a:spAutoFit/>
          </a:bodyPr>
          <a:lstStyle/>
          <a:p>
            <a:r>
              <a:rPr lang="en-US" sz="2400" dirty="0" smtClean="0"/>
              <a:t>1905: End of fire as an ecosystem process</a:t>
            </a:r>
            <a:endParaRPr lang="en-US" sz="2400" dirty="0"/>
          </a:p>
        </p:txBody>
      </p:sp>
    </p:spTree>
    <p:extLst>
      <p:ext uri="{BB962C8B-B14F-4D97-AF65-F5344CB8AC3E}">
        <p14:creationId xmlns:p14="http://schemas.microsoft.com/office/powerpoint/2010/main" val="3447959774"/>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3256"/>
            <a:ext cx="10972800" cy="1143000"/>
          </a:xfrm>
        </p:spPr>
        <p:txBody>
          <a:bodyPr/>
          <a:lstStyle/>
          <a:p>
            <a:r>
              <a:rPr lang="en-US" dirty="0" smtClean="0"/>
              <a:t>How was fire an ecosystem process?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4" r="5206" b="11664"/>
          <a:stretch/>
        </p:blipFill>
        <p:spPr bwMode="auto">
          <a:xfrm>
            <a:off x="353568" y="3371552"/>
            <a:ext cx="4654526" cy="346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1376" y="1091184"/>
            <a:ext cx="6376416" cy="2308324"/>
          </a:xfrm>
          <a:prstGeom prst="rect">
            <a:avLst/>
          </a:prstGeom>
          <a:noFill/>
        </p:spPr>
        <p:txBody>
          <a:bodyPr wrap="square" rtlCol="0">
            <a:spAutoFit/>
          </a:bodyPr>
          <a:lstStyle/>
          <a:p>
            <a:r>
              <a:rPr lang="en-US" sz="2400" dirty="0" smtClean="0"/>
              <a:t>Nutrient cycling</a:t>
            </a:r>
          </a:p>
          <a:p>
            <a:r>
              <a:rPr lang="en-US" sz="2400" dirty="0" smtClean="0"/>
              <a:t>Wildlife habitat variability</a:t>
            </a:r>
          </a:p>
          <a:p>
            <a:r>
              <a:rPr lang="en-US" sz="2400" dirty="0" smtClean="0"/>
              <a:t>Plant species </a:t>
            </a:r>
            <a:r>
              <a:rPr lang="en-US" sz="2400" dirty="0" smtClean="0"/>
              <a:t>diversity = stability</a:t>
            </a:r>
            <a:endParaRPr lang="en-US" sz="2400" dirty="0" smtClean="0"/>
          </a:p>
          <a:p>
            <a:r>
              <a:rPr lang="en-US" sz="2400" dirty="0" smtClean="0"/>
              <a:t>“Stocking” was kept WAY below carrying capacity</a:t>
            </a:r>
          </a:p>
          <a:p>
            <a:r>
              <a:rPr lang="en-US" sz="2400" dirty="0"/>
              <a:t>	</a:t>
            </a:r>
            <a:r>
              <a:rPr lang="en-US" sz="2400" dirty="0" smtClean="0"/>
              <a:t>60 v. 250 ft2/acre</a:t>
            </a:r>
          </a:p>
          <a:p>
            <a:r>
              <a:rPr lang="en-US" sz="2400" dirty="0" smtClean="0"/>
              <a:t>All species are </a:t>
            </a:r>
            <a:r>
              <a:rPr lang="en-US" sz="2400" i="1" dirty="0" smtClean="0"/>
              <a:t>adapted</a:t>
            </a:r>
            <a:r>
              <a:rPr lang="en-US" sz="2400" dirty="0" smtClean="0"/>
              <a:t> to fire</a:t>
            </a:r>
            <a:endParaRPr lang="en-US" sz="2400" dirty="0"/>
          </a:p>
        </p:txBody>
      </p:sp>
      <p:pic>
        <p:nvPicPr>
          <p:cNvPr id="8" name="Picture 7"/>
          <p:cNvPicPr>
            <a:picLocks noChangeAspect="1"/>
          </p:cNvPicPr>
          <p:nvPr/>
        </p:nvPicPr>
        <p:blipFill>
          <a:blip r:embed="rId3"/>
          <a:stretch>
            <a:fillRect/>
          </a:stretch>
        </p:blipFill>
        <p:spPr>
          <a:xfrm>
            <a:off x="6883908" y="1194816"/>
            <a:ext cx="3857244" cy="4628693"/>
          </a:xfrm>
          <a:prstGeom prst="rect">
            <a:avLst/>
          </a:prstGeom>
        </p:spPr>
      </p:pic>
      <p:sp>
        <p:nvSpPr>
          <p:cNvPr id="9" name="TextBox 8"/>
          <p:cNvSpPr txBox="1"/>
          <p:nvPr/>
        </p:nvSpPr>
        <p:spPr>
          <a:xfrm>
            <a:off x="5352288" y="6004545"/>
            <a:ext cx="6559296" cy="830997"/>
          </a:xfrm>
          <a:prstGeom prst="rect">
            <a:avLst/>
          </a:prstGeom>
          <a:noFill/>
        </p:spPr>
        <p:txBody>
          <a:bodyPr wrap="square" rtlCol="0">
            <a:spAutoFit/>
          </a:bodyPr>
          <a:lstStyle/>
          <a:p>
            <a:r>
              <a:rPr lang="en-US" sz="2400" dirty="0" smtClean="0"/>
              <a:t>Yoda and fire- bringing balance to the force and ecosystem, respectively</a:t>
            </a:r>
            <a:endParaRPr lang="en-US" sz="2400" dirty="0"/>
          </a:p>
        </p:txBody>
      </p:sp>
    </p:spTree>
    <p:extLst>
      <p:ext uri="{BB962C8B-B14F-4D97-AF65-F5344CB8AC3E}">
        <p14:creationId xmlns:p14="http://schemas.microsoft.com/office/powerpoint/2010/main" val="24209453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280" y="1561148"/>
            <a:ext cx="5562600" cy="428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61278"/>
            <a:ext cx="10972800" cy="1143000"/>
          </a:xfrm>
        </p:spPr>
        <p:txBody>
          <a:bodyPr/>
          <a:lstStyle/>
          <a:p>
            <a:r>
              <a:rPr lang="en-US" dirty="0" smtClean="0"/>
              <a:t>Fire is still an ecosystem process</a:t>
            </a:r>
            <a:endParaRPr lang="en-US" dirty="0"/>
          </a:p>
        </p:txBody>
      </p:sp>
      <p:sp>
        <p:nvSpPr>
          <p:cNvPr id="3" name="Content Placeholder 2"/>
          <p:cNvSpPr>
            <a:spLocks noGrp="1"/>
          </p:cNvSpPr>
          <p:nvPr>
            <p:ph idx="1"/>
          </p:nvPr>
        </p:nvSpPr>
        <p:spPr>
          <a:xfrm>
            <a:off x="274320" y="1417321"/>
            <a:ext cx="6019800" cy="4525963"/>
          </a:xfrm>
        </p:spPr>
        <p:txBody>
          <a:bodyPr/>
          <a:lstStyle/>
          <a:p>
            <a:r>
              <a:rPr lang="en-US" dirty="0" smtClean="0"/>
              <a:t>It’s function is different</a:t>
            </a:r>
            <a:endParaRPr lang="en-US" dirty="0"/>
          </a:p>
          <a:p>
            <a:r>
              <a:rPr lang="en-US" i="1" dirty="0" smtClean="0"/>
              <a:t>Often </a:t>
            </a:r>
            <a:r>
              <a:rPr lang="en-US" dirty="0" smtClean="0"/>
              <a:t>high severity</a:t>
            </a:r>
          </a:p>
          <a:p>
            <a:r>
              <a:rPr lang="en-US" dirty="0" smtClean="0"/>
              <a:t>Conversion: forest to </a:t>
            </a:r>
            <a:r>
              <a:rPr lang="en-US" dirty="0" err="1" smtClean="0"/>
              <a:t>shrubland</a:t>
            </a:r>
            <a:endParaRPr lang="en-US" dirty="0" smtClean="0"/>
          </a:p>
          <a:p>
            <a:pPr lvl="1"/>
            <a:r>
              <a:rPr lang="en-US" dirty="0" smtClean="0"/>
              <a:t>(Forests going to the dark side)</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714"/>
          <a:stretch/>
        </p:blipFill>
        <p:spPr bwMode="auto">
          <a:xfrm>
            <a:off x="609600" y="3680302"/>
            <a:ext cx="4718686" cy="305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547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202068"/>
            <a:ext cx="11811000" cy="1143000"/>
          </a:xfrm>
        </p:spPr>
        <p:txBody>
          <a:bodyPr>
            <a:normAutofit/>
          </a:bodyPr>
          <a:lstStyle/>
          <a:p>
            <a:r>
              <a:rPr lang="en-US" sz="3600" dirty="0" smtClean="0"/>
              <a:t>Fire as it once was is essentially gone from the ecosystem</a:t>
            </a:r>
            <a:endParaRPr lang="en-US" sz="3600" dirty="0"/>
          </a:p>
        </p:txBody>
      </p:sp>
      <p:pic>
        <p:nvPicPr>
          <p:cNvPr id="5" name="Picture 4"/>
          <p:cNvPicPr>
            <a:picLocks noChangeAspect="1"/>
          </p:cNvPicPr>
          <p:nvPr/>
        </p:nvPicPr>
        <p:blipFill>
          <a:blip r:embed="rId2"/>
          <a:stretch>
            <a:fillRect/>
          </a:stretch>
        </p:blipFill>
        <p:spPr>
          <a:xfrm>
            <a:off x="4510460" y="1345068"/>
            <a:ext cx="4862285" cy="5402539"/>
          </a:xfrm>
          <a:prstGeom prst="rect">
            <a:avLst/>
          </a:prstGeom>
        </p:spPr>
      </p:pic>
      <p:sp>
        <p:nvSpPr>
          <p:cNvPr id="6" name="TextBox 5"/>
          <p:cNvSpPr txBox="1"/>
          <p:nvPr/>
        </p:nvSpPr>
        <p:spPr>
          <a:xfrm>
            <a:off x="9372745" y="6378275"/>
            <a:ext cx="2989943" cy="369332"/>
          </a:xfrm>
          <a:prstGeom prst="rect">
            <a:avLst/>
          </a:prstGeom>
          <a:noFill/>
        </p:spPr>
        <p:txBody>
          <a:bodyPr wrap="square" rtlCol="0">
            <a:spAutoFit/>
          </a:bodyPr>
          <a:lstStyle/>
          <a:p>
            <a:r>
              <a:rPr lang="en-US" dirty="0" smtClean="0"/>
              <a:t>Keeley and Safford 2016</a:t>
            </a:r>
            <a:endParaRPr lang="en-US" dirty="0"/>
          </a:p>
        </p:txBody>
      </p:sp>
      <p:pic>
        <p:nvPicPr>
          <p:cNvPr id="3" name="Picture 2"/>
          <p:cNvPicPr>
            <a:picLocks noChangeAspect="1"/>
          </p:cNvPicPr>
          <p:nvPr/>
        </p:nvPicPr>
        <p:blipFill rotWithShape="1">
          <a:blip r:embed="rId3"/>
          <a:srcRect r="19600"/>
          <a:stretch/>
        </p:blipFill>
        <p:spPr>
          <a:xfrm>
            <a:off x="428244" y="2488068"/>
            <a:ext cx="4594860" cy="3095625"/>
          </a:xfrm>
          <a:prstGeom prst="rect">
            <a:avLst/>
          </a:prstGeom>
        </p:spPr>
      </p:pic>
      <p:sp>
        <p:nvSpPr>
          <p:cNvPr id="4" name="TextBox 3"/>
          <p:cNvSpPr txBox="1"/>
          <p:nvPr/>
        </p:nvSpPr>
        <p:spPr>
          <a:xfrm>
            <a:off x="213360" y="5718048"/>
            <a:ext cx="3724656" cy="830997"/>
          </a:xfrm>
          <a:prstGeom prst="rect">
            <a:avLst/>
          </a:prstGeom>
          <a:noFill/>
        </p:spPr>
        <p:txBody>
          <a:bodyPr wrap="square" rtlCol="0">
            <a:spAutoFit/>
          </a:bodyPr>
          <a:lstStyle/>
          <a:p>
            <a:r>
              <a:rPr lang="en-US" sz="2400" dirty="0" smtClean="0"/>
              <a:t>Good fire and Obi Wan</a:t>
            </a:r>
          </a:p>
          <a:p>
            <a:r>
              <a:rPr lang="en-US" sz="2400" dirty="0"/>
              <a:t>	</a:t>
            </a:r>
            <a:r>
              <a:rPr lang="en-US" sz="2400" dirty="0" smtClean="0"/>
              <a:t>-Both </a:t>
            </a:r>
            <a:r>
              <a:rPr lang="en-US" sz="2400" dirty="0" smtClean="0"/>
              <a:t>in hiding</a:t>
            </a:r>
            <a:endParaRPr lang="en-US" sz="2400" dirty="0"/>
          </a:p>
        </p:txBody>
      </p:sp>
    </p:spTree>
    <p:extLst>
      <p:ext uri="{BB962C8B-B14F-4D97-AF65-F5344CB8AC3E}">
        <p14:creationId xmlns:p14="http://schemas.microsoft.com/office/powerpoint/2010/main" val="3733555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39714"/>
            <a:ext cx="7772400" cy="522287"/>
          </a:xfrm>
        </p:spPr>
        <p:txBody>
          <a:bodyPr>
            <a:normAutofit fontScale="90000"/>
          </a:bodyPr>
          <a:lstStyle/>
          <a:p>
            <a:pPr eaLnBrk="1" hangingPunct="1"/>
            <a:r>
              <a:rPr lang="en-US" altLang="en-US" dirty="0" smtClean="0"/>
              <a:t>Fire Suppression ~ Order 66</a:t>
            </a:r>
          </a:p>
        </p:txBody>
      </p:sp>
      <p:sp>
        <p:nvSpPr>
          <p:cNvPr id="47107" name="Rectangle 3"/>
          <p:cNvSpPr>
            <a:spLocks noGrp="1" noChangeArrowheads="1"/>
          </p:cNvSpPr>
          <p:nvPr>
            <p:ph type="body" idx="1"/>
          </p:nvPr>
        </p:nvSpPr>
        <p:spPr>
          <a:xfrm>
            <a:off x="377952" y="838200"/>
            <a:ext cx="11387328" cy="5867400"/>
          </a:xfrm>
        </p:spPr>
        <p:txBody>
          <a:bodyPr>
            <a:normAutofit/>
          </a:bodyPr>
          <a:lstStyle/>
          <a:p>
            <a:pPr eaLnBrk="1" hangingPunct="1">
              <a:lnSpc>
                <a:spcPct val="90000"/>
              </a:lnSpc>
            </a:pPr>
            <a:r>
              <a:rPr lang="en-US" altLang="en-US" sz="2800" dirty="0" smtClean="0"/>
              <a:t>98-99 percent of all wildland fires out at less than 5 acres in size</a:t>
            </a:r>
          </a:p>
          <a:p>
            <a:pPr eaLnBrk="1" hangingPunct="1">
              <a:lnSpc>
                <a:spcPct val="90000"/>
              </a:lnSpc>
            </a:pPr>
            <a:r>
              <a:rPr lang="en-US" altLang="en-US" sz="2800" dirty="0" smtClean="0"/>
              <a:t>95% of area burned today is from 1-2% of the fires that escape initial attack </a:t>
            </a:r>
          </a:p>
          <a:p>
            <a:pPr eaLnBrk="1" hangingPunct="1">
              <a:lnSpc>
                <a:spcPct val="90000"/>
              </a:lnSpc>
            </a:pPr>
            <a:r>
              <a:rPr lang="en-US" altLang="en-US" sz="2800" dirty="0" smtClean="0"/>
              <a:t>1.1 million acres of forests per year once burned in CA</a:t>
            </a:r>
          </a:p>
          <a:p>
            <a:pPr lvl="1" eaLnBrk="1" hangingPunct="1">
              <a:lnSpc>
                <a:spcPct val="90000"/>
              </a:lnSpc>
            </a:pPr>
            <a:r>
              <a:rPr lang="en-US" altLang="en-US" sz="2400" dirty="0" smtClean="0"/>
              <a:t>10-25% of this area burns today, much at high severity</a:t>
            </a:r>
          </a:p>
        </p:txBody>
      </p:sp>
      <p:pic>
        <p:nvPicPr>
          <p:cNvPr id="2" name="Picture 1"/>
          <p:cNvPicPr>
            <a:picLocks noChangeAspect="1"/>
          </p:cNvPicPr>
          <p:nvPr/>
        </p:nvPicPr>
        <p:blipFill>
          <a:blip r:embed="rId2"/>
          <a:stretch>
            <a:fillRect/>
          </a:stretch>
        </p:blipFill>
        <p:spPr>
          <a:xfrm>
            <a:off x="1445133" y="2721864"/>
            <a:ext cx="9221260" cy="3953255"/>
          </a:xfrm>
          <a:prstGeom prst="rect">
            <a:avLst/>
          </a:prstGeom>
        </p:spPr>
      </p:pic>
    </p:spTree>
    <p:extLst>
      <p:ext uri="{BB962C8B-B14F-4D97-AF65-F5344CB8AC3E}">
        <p14:creationId xmlns:p14="http://schemas.microsoft.com/office/powerpoint/2010/main" val="171017709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a:t>
            </a:r>
            <a:r>
              <a:rPr lang="en-US" dirty="0" err="1" smtClean="0"/>
              <a:t>Supplosion</a:t>
            </a:r>
            <a:endParaRPr lang="en-US" dirty="0"/>
          </a:p>
        </p:txBody>
      </p:sp>
      <p:sp>
        <p:nvSpPr>
          <p:cNvPr id="3" name="Content Placeholder 2"/>
          <p:cNvSpPr>
            <a:spLocks noGrp="1"/>
          </p:cNvSpPr>
          <p:nvPr>
            <p:ph idx="1"/>
          </p:nvPr>
        </p:nvSpPr>
        <p:spPr>
          <a:xfrm>
            <a:off x="323088" y="1075945"/>
            <a:ext cx="10972800" cy="4525963"/>
          </a:xfrm>
        </p:spPr>
        <p:txBody>
          <a:bodyPr/>
          <a:lstStyle/>
          <a:p>
            <a:r>
              <a:rPr lang="en-US" dirty="0" smtClean="0"/>
              <a:t>Not yet in the dictionary (not even the Urban Dictionary):</a:t>
            </a:r>
          </a:p>
          <a:p>
            <a:pPr lvl="1"/>
            <a:r>
              <a:rPr lang="en-US" dirty="0" smtClean="0"/>
              <a:t>“When a fire occurs and burns with high intensity, as a result of past fire suppression”</a:t>
            </a:r>
          </a:p>
          <a:p>
            <a:pPr lvl="1"/>
            <a:r>
              <a:rPr lang="en-US" dirty="0" smtClean="0"/>
              <a:t>“The King Fire killed all trees across a 50,000 </a:t>
            </a:r>
          </a:p>
          <a:p>
            <a:pPr marL="457200" lvl="1" indent="0">
              <a:buNone/>
            </a:pPr>
            <a:r>
              <a:rPr lang="en-US" dirty="0"/>
              <a:t>a</a:t>
            </a:r>
            <a:r>
              <a:rPr lang="en-US" dirty="0" smtClean="0"/>
              <a:t>cre patch. Wow, that’s crazy fire </a:t>
            </a:r>
            <a:r>
              <a:rPr lang="en-US" dirty="0" err="1" smtClean="0"/>
              <a:t>supplosion</a:t>
            </a:r>
            <a:r>
              <a:rPr lang="en-US" dirty="0" smtClean="0"/>
              <a:t>!”</a:t>
            </a:r>
          </a:p>
          <a:p>
            <a:pPr marL="457200" lvl="1" indent="0">
              <a:buNone/>
            </a:pPr>
            <a:endParaRPr lang="en-US" dirty="0"/>
          </a:p>
          <a:p>
            <a:pPr marL="0" indent="0">
              <a:buNone/>
            </a:pPr>
            <a:endParaRPr lang="en-US" dirty="0"/>
          </a:p>
        </p:txBody>
      </p:sp>
      <p:pic>
        <p:nvPicPr>
          <p:cNvPr id="4" name="Picture 3"/>
          <p:cNvPicPr>
            <a:picLocks noChangeAspect="1"/>
          </p:cNvPicPr>
          <p:nvPr/>
        </p:nvPicPr>
        <p:blipFill rotWithShape="1">
          <a:blip r:embed="rId2"/>
          <a:srcRect l="17608" t="7822" r="31654"/>
          <a:stretch/>
        </p:blipFill>
        <p:spPr>
          <a:xfrm>
            <a:off x="7907811" y="2337183"/>
            <a:ext cx="3795486" cy="4066032"/>
          </a:xfrm>
          <a:prstGeom prst="rect">
            <a:avLst/>
          </a:prstGeom>
        </p:spPr>
      </p:pic>
      <p:pic>
        <p:nvPicPr>
          <p:cNvPr id="5" name="Picture 4"/>
          <p:cNvPicPr>
            <a:picLocks noChangeAspect="1"/>
          </p:cNvPicPr>
          <p:nvPr/>
        </p:nvPicPr>
        <p:blipFill rotWithShape="1">
          <a:blip r:embed="rId3"/>
          <a:srcRect t="32874" r="43600"/>
          <a:stretch/>
        </p:blipFill>
        <p:spPr>
          <a:xfrm>
            <a:off x="341376" y="3678788"/>
            <a:ext cx="5498592" cy="2760873"/>
          </a:xfrm>
          <a:prstGeom prst="rect">
            <a:avLst/>
          </a:prstGeom>
        </p:spPr>
      </p:pic>
      <p:sp>
        <p:nvSpPr>
          <p:cNvPr id="6" name="TextBox 5"/>
          <p:cNvSpPr txBox="1"/>
          <p:nvPr/>
        </p:nvSpPr>
        <p:spPr>
          <a:xfrm>
            <a:off x="3645408" y="6403215"/>
            <a:ext cx="5084064" cy="369332"/>
          </a:xfrm>
          <a:prstGeom prst="rect">
            <a:avLst/>
          </a:prstGeom>
          <a:noFill/>
        </p:spPr>
        <p:txBody>
          <a:bodyPr wrap="square" rtlCol="0">
            <a:spAutoFit/>
          </a:bodyPr>
          <a:lstStyle/>
          <a:p>
            <a:r>
              <a:rPr lang="en-US" dirty="0" smtClean="0"/>
              <a:t>Death star and Fire </a:t>
            </a:r>
            <a:r>
              <a:rPr lang="en-US" dirty="0" err="1" smtClean="0"/>
              <a:t>supplosion</a:t>
            </a:r>
            <a:r>
              <a:rPr lang="en-US" dirty="0" smtClean="0"/>
              <a:t> doing some damage</a:t>
            </a:r>
            <a:endParaRPr lang="en-US" dirty="0"/>
          </a:p>
        </p:txBody>
      </p:sp>
    </p:spTree>
    <p:extLst>
      <p:ext uri="{BB962C8B-B14F-4D97-AF65-F5344CB8AC3E}">
        <p14:creationId xmlns:p14="http://schemas.microsoft.com/office/powerpoint/2010/main" val="3926286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1504</TotalTime>
  <Words>1431</Words>
  <Application>Microsoft Office PowerPoint</Application>
  <PresentationFormat>Custom</PresentationFormat>
  <Paragraphs>205</Paragraphs>
  <Slides>33</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2_Office Theme</vt:lpstr>
      <vt:lpstr>Acrobat Document</vt:lpstr>
      <vt:lpstr>PowerPoint Presentation</vt:lpstr>
      <vt:lpstr>PowerPoint Presentation</vt:lpstr>
      <vt:lpstr>Native Americans Burned for Specific Objectives</vt:lpstr>
      <vt:lpstr>Composite Fire History of Blodgett Forest Median fire return interval 4-5 years </vt:lpstr>
      <vt:lpstr>How was fire an ecosystem process?</vt:lpstr>
      <vt:lpstr>Fire is still an ecosystem process</vt:lpstr>
      <vt:lpstr>Fire as it once was is essentially gone from the ecosystem</vt:lpstr>
      <vt:lpstr>Fire Suppression ~ Order 66</vt:lpstr>
      <vt:lpstr>Fire Supplosion</vt:lpstr>
      <vt:lpstr>Avoiding Fire Supplosion in the Sierra Nevada mixed conifer forest</vt:lpstr>
      <vt:lpstr>USFS lands: There is a will, but currently not a way</vt:lpstr>
      <vt:lpstr>PowerPoint Presentation</vt:lpstr>
      <vt:lpstr>PowerPoint Presentation</vt:lpstr>
      <vt:lpstr>Industrial lands</vt:lpstr>
      <vt:lpstr>Private non-industrial – the New Hope?</vt:lpstr>
      <vt:lpstr>All Hope is Lost?</vt:lpstr>
      <vt:lpstr>Some hope that’s been around</vt:lpstr>
      <vt:lpstr>New Hopes from the Galactic Senate </vt:lpstr>
      <vt:lpstr>‘Death star blowing up’ moment not here yet</vt:lpstr>
      <vt:lpstr>Can’t currently do true ecosystem management with fire Can do Pyro-silviculture in stands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will burn at Blodgett</vt:lpstr>
      <vt:lpstr>Some interesting features of burn Nested young tree patches, aged 2 to 30 years old Nested shrub patches</vt:lpstr>
      <vt:lpstr>What I will burn on my 10 acres</vt:lpstr>
      <vt:lpstr>PowerPoint Presentation</vt:lpstr>
    </vt:vector>
  </TitlesOfParts>
  <Company>UC Center for Forestry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York</dc:creator>
  <cp:lastModifiedBy>_</cp:lastModifiedBy>
  <cp:revision>89</cp:revision>
  <dcterms:created xsi:type="dcterms:W3CDTF">2018-05-07T17:50:11Z</dcterms:created>
  <dcterms:modified xsi:type="dcterms:W3CDTF">2018-10-04T13:11:35Z</dcterms:modified>
</cp:coreProperties>
</file>