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1" r:id="rId1"/>
    <p:sldMasterId id="2147484455" r:id="rId2"/>
    <p:sldMasterId id="2147484465" r:id="rId3"/>
    <p:sldMasterId id="2147484475" r:id="rId4"/>
  </p:sldMasterIdLst>
  <p:notesMasterIdLst>
    <p:notesMasterId r:id="rId35"/>
  </p:notesMasterIdLst>
  <p:handoutMasterIdLst>
    <p:handoutMasterId r:id="rId36"/>
  </p:handoutMasterIdLst>
  <p:sldIdLst>
    <p:sldId id="256" r:id="rId5"/>
    <p:sldId id="383" r:id="rId6"/>
    <p:sldId id="388" r:id="rId7"/>
    <p:sldId id="389" r:id="rId8"/>
    <p:sldId id="390" r:id="rId9"/>
    <p:sldId id="391" r:id="rId10"/>
    <p:sldId id="385" r:id="rId11"/>
    <p:sldId id="392" r:id="rId12"/>
    <p:sldId id="394" r:id="rId13"/>
    <p:sldId id="416" r:id="rId14"/>
    <p:sldId id="395" r:id="rId15"/>
    <p:sldId id="393" r:id="rId16"/>
    <p:sldId id="417" r:id="rId17"/>
    <p:sldId id="403" r:id="rId18"/>
    <p:sldId id="408" r:id="rId19"/>
    <p:sldId id="407" r:id="rId20"/>
    <p:sldId id="406" r:id="rId21"/>
    <p:sldId id="412" r:id="rId22"/>
    <p:sldId id="414" r:id="rId23"/>
    <p:sldId id="415" r:id="rId24"/>
    <p:sldId id="369" r:id="rId25"/>
    <p:sldId id="400" r:id="rId26"/>
    <p:sldId id="337" r:id="rId27"/>
    <p:sldId id="402" r:id="rId28"/>
    <p:sldId id="272" r:id="rId29"/>
    <p:sldId id="370" r:id="rId30"/>
    <p:sldId id="371" r:id="rId31"/>
    <p:sldId id="375" r:id="rId32"/>
    <p:sldId id="378" r:id="rId33"/>
    <p:sldId id="418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0D6"/>
    <a:srgbClr val="E0D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71307" autoAdjust="0"/>
  </p:normalViewPr>
  <p:slideViewPr>
    <p:cSldViewPr>
      <p:cViewPr varScale="1">
        <p:scale>
          <a:sx n="62" d="100"/>
          <a:sy n="62" d="100"/>
        </p:scale>
        <p:origin x="215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900B5A2-EBB6-47C6-9907-FBB52A5AF365}" type="datetimeFigureOut">
              <a:rPr lang="en-US" smtClean="0"/>
              <a:pPr/>
              <a:t>10/4/2018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96ACF3-BED9-4768-9371-CFC6D138BE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689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B0681-F78C-41B0-A055-06E67EE331D9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87681-7FF6-47C2-A1CC-33B476215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7722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22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California Health and Safety Code: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Defines</a:t>
            </a:r>
            <a:r>
              <a:rPr lang="en-US" baseline="0" dirty="0" smtClean="0"/>
              <a:t> Agricultural Burning which includes Prescribed Burning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Same definition in the Public Resources Code (CAL FIRE’s), changed in 2004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Requires District to adopt a Smoke Management Program which is approved by the state</a:t>
            </a:r>
          </a:p>
          <a:p>
            <a:endParaRPr lang="en-US" dirty="0" smtClean="0"/>
          </a:p>
          <a:p>
            <a:r>
              <a:rPr lang="en-US" dirty="0" smtClean="0"/>
              <a:t>District</a:t>
            </a:r>
            <a:r>
              <a:rPr lang="en-US" baseline="0" dirty="0" smtClean="0"/>
              <a:t> Rules also may have the same language that the state requires, but may not depending if they are updated or not.</a:t>
            </a:r>
          </a:p>
          <a:p>
            <a:r>
              <a:rPr lang="en-US" baseline="0" dirty="0" smtClean="0"/>
              <a:t>Regardless, the state rules on this are required to be followed as per the adopted program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Submittal of a Smoke Management Plan which will be covered more in-depth shortly</a:t>
            </a:r>
          </a:p>
          <a:p>
            <a:endParaRPr lang="en-US" baseline="0" dirty="0" smtClean="0"/>
          </a:p>
          <a:p>
            <a:r>
              <a:rPr lang="en-US" baseline="0" dirty="0" smtClean="0"/>
              <a:t>Issuance of a burn permit. Each District may be a bit different.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in some cases there could be burn permit fees associated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3556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4950" lvl="0" indent="-292100" algn="just" fontAlgn="auto">
              <a:spcAft>
                <a:spcPts val="0"/>
              </a:spcAft>
              <a:buSzPct val="75000"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70C0"/>
                </a:solidFill>
                <a:cs typeface="Times New Roman" pitchFamily="-32" charset="0"/>
              </a:rPr>
              <a:t>Title 17 is ultimately a communication program</a:t>
            </a:r>
          </a:p>
          <a:p>
            <a:pPr marL="234950" lvl="0" indent="-292100" algn="just" fontAlgn="auto">
              <a:spcAft>
                <a:spcPts val="0"/>
              </a:spcAft>
              <a:buSzPct val="75000"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70C0"/>
                </a:solidFill>
                <a:cs typeface="Times New Roman" pitchFamily="-32" charset="0"/>
              </a:rPr>
              <a:t>Planning</a:t>
            </a:r>
          </a:p>
          <a:p>
            <a:pPr marL="234950" lvl="0" indent="-292100" algn="just" fontAlgn="auto">
              <a:spcAft>
                <a:spcPts val="0"/>
              </a:spcAft>
              <a:buSzPct val="75000"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70C0"/>
                </a:solidFill>
                <a:cs typeface="Times New Roman" pitchFamily="-32" charset="0"/>
              </a:rPr>
              <a:t>Permitting</a:t>
            </a:r>
          </a:p>
          <a:p>
            <a:pPr marL="234950" lvl="0" indent="-292100" algn="just" fontAlgn="auto">
              <a:spcAft>
                <a:spcPts val="0"/>
              </a:spcAft>
              <a:buSzPct val="75000"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70C0"/>
                </a:solidFill>
                <a:cs typeface="Times New Roman" pitchFamily="-32" charset="0"/>
              </a:rPr>
              <a:t>Authorization</a:t>
            </a:r>
            <a:r>
              <a:rPr lang="en-US" sz="2400" baseline="0" dirty="0" smtClean="0">
                <a:solidFill>
                  <a:srgbClr val="0070C0"/>
                </a:solidFill>
                <a:cs typeface="Times New Roman" pitchFamily="-32" charset="0"/>
              </a:rPr>
              <a:t> System</a:t>
            </a:r>
          </a:p>
          <a:p>
            <a:pPr marL="234950" lvl="0" indent="-292100" algn="just" fontAlgn="auto">
              <a:spcAft>
                <a:spcPts val="0"/>
              </a:spcAft>
              <a:buSzPct val="75000"/>
              <a:buFont typeface="Arial" pitchFamily="34" charset="0"/>
              <a:buChar char="•"/>
              <a:defRPr/>
            </a:pPr>
            <a:r>
              <a:rPr lang="en-US" sz="2400" baseline="0" dirty="0" smtClean="0">
                <a:solidFill>
                  <a:srgbClr val="0070C0"/>
                </a:solidFill>
                <a:cs typeface="Times New Roman" pitchFamily="-32" charset="0"/>
              </a:rPr>
              <a:t>Can use an online system PFIRS</a:t>
            </a:r>
            <a:endParaRPr lang="en-US" sz="2400" dirty="0" smtClean="0">
              <a:solidFill>
                <a:srgbClr val="0070C0"/>
              </a:solidFill>
              <a:cs typeface="Times New Roman" pitchFamily="-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71EBF5-4002-4FB0-9819-CEFF3E13A46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869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PM</a:t>
            </a:r>
            <a:r>
              <a:rPr lang="en-US" baseline="0" dirty="0" smtClean="0"/>
              <a:t> 10 was the regulatory level at the time that the regulations were created and have not been changed.  Calculations are part of the SMP handed 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153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153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 of Burn:</a:t>
            </a:r>
          </a:p>
          <a:p>
            <a:r>
              <a:rPr lang="en-US" dirty="0" err="1" smtClean="0"/>
              <a:t>Underburn</a:t>
            </a:r>
            <a:r>
              <a:rPr lang="en-US" dirty="0" smtClean="0"/>
              <a:t>/Broadcast</a:t>
            </a:r>
          </a:p>
          <a:p>
            <a:r>
              <a:rPr lang="en-US" dirty="0" smtClean="0"/>
              <a:t>Machine</a:t>
            </a:r>
            <a:r>
              <a:rPr lang="en-US" baseline="0" dirty="0" smtClean="0"/>
              <a:t> Piles how are they built – with a brush rack to keep out dirt</a:t>
            </a:r>
          </a:p>
          <a:p>
            <a:r>
              <a:rPr lang="en-US" baseline="0" dirty="0" smtClean="0"/>
              <a:t>	Stumps can be burned but with the caveat:  Free from dirt, split at cut point if over 12” </a:t>
            </a:r>
            <a:r>
              <a:rPr lang="en-US" baseline="0" dirty="0" err="1" smtClean="0"/>
              <a:t>diamater</a:t>
            </a:r>
            <a:endParaRPr lang="en-US" baseline="0" dirty="0" smtClean="0"/>
          </a:p>
          <a:p>
            <a:r>
              <a:rPr lang="en-US" baseline="0" dirty="0" smtClean="0"/>
              <a:t>	Stumps need a lot of fuel to burn.</a:t>
            </a:r>
          </a:p>
          <a:p>
            <a:r>
              <a:rPr lang="en-US" baseline="0" dirty="0" smtClean="0"/>
              <a:t>Hand piles</a:t>
            </a:r>
          </a:p>
          <a:p>
            <a:r>
              <a:rPr lang="en-US" baseline="0" dirty="0" smtClean="0"/>
              <a:t>Vegetation to be burned.  How big?</a:t>
            </a:r>
          </a:p>
          <a:p>
            <a:r>
              <a:rPr lang="en-US" baseline="0" dirty="0" smtClean="0"/>
              <a:t>When was it cut?  Dry vegetation burns better than wet (woodstove firewood example)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long will it burn?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Slope can determine how a burn travels, up or down hill</a:t>
            </a:r>
          </a:p>
          <a:p>
            <a:r>
              <a:rPr lang="en-US" baseline="0" dirty="0" smtClean="0"/>
              <a:t>Aspect – South drier North wetter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82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 is Smoke Sensitive Information</a:t>
            </a:r>
            <a:r>
              <a:rPr lang="en-US" baseline="0" dirty="0" smtClean="0"/>
              <a:t> and Public Notification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238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Weather – Ignition Prescription:</a:t>
            </a:r>
            <a:r>
              <a:rPr lang="en-US" baseline="0" dirty="0" smtClean="0"/>
              <a:t> Where will the Smoke Go?</a:t>
            </a:r>
          </a:p>
          <a:p>
            <a:endParaRPr lang="en-US" dirty="0" smtClean="0"/>
          </a:p>
          <a:p>
            <a:r>
              <a:rPr lang="en-US" dirty="0" smtClean="0"/>
              <a:t>Burn Days:</a:t>
            </a:r>
          </a:p>
          <a:p>
            <a:r>
              <a:rPr lang="en-US" dirty="0" smtClean="0"/>
              <a:t>No Burn</a:t>
            </a:r>
          </a:p>
          <a:p>
            <a:r>
              <a:rPr lang="en-US" dirty="0" smtClean="0"/>
              <a:t>Burn Day:</a:t>
            </a:r>
          </a:p>
          <a:p>
            <a:r>
              <a:rPr lang="en-US" dirty="0" smtClean="0"/>
              <a:t>	Marginal</a:t>
            </a:r>
          </a:p>
          <a:p>
            <a:r>
              <a:rPr lang="en-US" dirty="0" smtClean="0"/>
              <a:t>	Fair</a:t>
            </a:r>
          </a:p>
          <a:p>
            <a:r>
              <a:rPr lang="en-US" dirty="0" smtClean="0"/>
              <a:t>	Good</a:t>
            </a:r>
          </a:p>
          <a:p>
            <a:r>
              <a:rPr lang="en-US" dirty="0" smtClean="0"/>
              <a:t>	Superior</a:t>
            </a:r>
          </a:p>
          <a:p>
            <a:endParaRPr lang="en-US" dirty="0" smtClean="0"/>
          </a:p>
          <a:p>
            <a:r>
              <a:rPr lang="en-US" dirty="0" smtClean="0"/>
              <a:t>FYI:</a:t>
            </a:r>
            <a:r>
              <a:rPr lang="en-US" baseline="0" dirty="0" smtClean="0"/>
              <a:t> </a:t>
            </a:r>
            <a:r>
              <a:rPr lang="en-US" dirty="0" smtClean="0"/>
              <a:t>No Burn Day is based on whether smoke will linger</a:t>
            </a:r>
          </a:p>
          <a:p>
            <a:r>
              <a:rPr lang="en-US" dirty="0" smtClean="0"/>
              <a:t>CARB meteorologists call it based on:</a:t>
            </a:r>
          </a:p>
          <a:p>
            <a:pPr lvl="1"/>
            <a:r>
              <a:rPr lang="en-US" dirty="0" smtClean="0"/>
              <a:t>Surface winds</a:t>
            </a:r>
          </a:p>
          <a:p>
            <a:pPr lvl="1"/>
            <a:r>
              <a:rPr lang="en-US" dirty="0" smtClean="0"/>
              <a:t>Transport winds</a:t>
            </a:r>
          </a:p>
          <a:p>
            <a:pPr lvl="1"/>
            <a:r>
              <a:rPr lang="en-US" dirty="0" smtClean="0"/>
              <a:t>Inversions/Heights</a:t>
            </a:r>
          </a:p>
          <a:p>
            <a:pPr lvl="1"/>
            <a:r>
              <a:rPr lang="en-US" dirty="0" smtClean="0"/>
              <a:t>Forecast</a:t>
            </a:r>
          </a:p>
          <a:p>
            <a:pPr lvl="1"/>
            <a:r>
              <a:rPr lang="en-US" dirty="0" smtClean="0"/>
              <a:t>Population densities</a:t>
            </a:r>
          </a:p>
          <a:p>
            <a:r>
              <a:rPr lang="en-US" dirty="0" smtClean="0"/>
              <a:t>APCD may also call it based on local factors</a:t>
            </a:r>
          </a:p>
          <a:p>
            <a:r>
              <a:rPr lang="en-US" dirty="0" smtClean="0"/>
              <a:t>CalFire may also call it based on fire conditions</a:t>
            </a:r>
          </a:p>
          <a:p>
            <a:endParaRPr lang="en-US" dirty="0" smtClean="0"/>
          </a:p>
          <a:p>
            <a:r>
              <a:rPr lang="en-US" dirty="0" smtClean="0"/>
              <a:t>Wind Speed and Direction – where will the smoke go</a:t>
            </a:r>
          </a:p>
          <a:p>
            <a:endParaRPr lang="en-US" dirty="0" smtClean="0"/>
          </a:p>
          <a:p>
            <a:r>
              <a:rPr lang="en-US" dirty="0" smtClean="0"/>
              <a:t>Need a specific temperature</a:t>
            </a:r>
            <a:r>
              <a:rPr lang="en-US" baseline="0" dirty="0" smtClean="0"/>
              <a:t> for burning?</a:t>
            </a:r>
          </a:p>
          <a:p>
            <a:endParaRPr lang="en-US" baseline="0" dirty="0" smtClean="0"/>
          </a:p>
          <a:p>
            <a:r>
              <a:rPr lang="en-US" baseline="0" dirty="0" smtClean="0"/>
              <a:t>Time of day and Relative Humidity.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761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/ No Go is up to Land Owner/Manager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316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/ No Go is up to Land Owner/Manager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31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SzPct val="70000"/>
              <a:buFont typeface="Arial" pitchFamily="34" charset="0"/>
              <a:buNone/>
            </a:pPr>
            <a:r>
              <a:rPr lang="en-US" sz="2600" dirty="0" smtClean="0"/>
              <a:t>Federal Clean Air Act</a:t>
            </a:r>
          </a:p>
          <a:p>
            <a:pPr lvl="1">
              <a:buSzPct val="70000"/>
              <a:buFont typeface="Arial" pitchFamily="34" charset="0"/>
              <a:buChar char="•"/>
            </a:pPr>
            <a:r>
              <a:rPr lang="en-US" sz="2400" dirty="0" smtClean="0"/>
              <a:t>National Ambient Air Quality Standards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Planning requirements for attaining air quality standards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Interstate commerce</a:t>
            </a:r>
          </a:p>
          <a:p>
            <a:pPr>
              <a:lnSpc>
                <a:spcPct val="80000"/>
              </a:lnSpc>
              <a:buSzPct val="70000"/>
              <a:buFont typeface="Arial" pitchFamily="34" charset="0"/>
              <a:buNone/>
            </a:pPr>
            <a:endParaRPr lang="en-US" sz="2600" dirty="0" smtClean="0"/>
          </a:p>
          <a:p>
            <a:pPr>
              <a:lnSpc>
                <a:spcPct val="80000"/>
              </a:lnSpc>
              <a:buSzPct val="70000"/>
              <a:buFont typeface="Arial" pitchFamily="34" charset="0"/>
              <a:buNone/>
            </a:pPr>
            <a:r>
              <a:rPr lang="en-US" sz="2600" dirty="0" smtClean="0"/>
              <a:t>California Clean Air Act and Health &amp; Safety Code</a:t>
            </a:r>
          </a:p>
          <a:p>
            <a:pPr lvl="1">
              <a:lnSpc>
                <a:spcPct val="80000"/>
              </a:lnSpc>
              <a:buSzPct val="70000"/>
              <a:buFont typeface="Arial" pitchFamily="34" charset="0"/>
              <a:buChar char="•"/>
            </a:pPr>
            <a:r>
              <a:rPr lang="en-US" sz="2400" dirty="0" smtClean="0"/>
              <a:t>More restrictive ambient standards</a:t>
            </a:r>
            <a:endParaRPr lang="en-US" sz="2000" dirty="0" smtClean="0"/>
          </a:p>
          <a:p>
            <a:pPr lvl="1">
              <a:lnSpc>
                <a:spcPct val="80000"/>
              </a:lnSpc>
              <a:buSzPct val="70000"/>
              <a:buFont typeface="Arial" pitchFamily="34" charset="0"/>
              <a:buChar char="•"/>
            </a:pPr>
            <a:r>
              <a:rPr lang="en-US" sz="2400" dirty="0" smtClean="0"/>
              <a:t>Planning</a:t>
            </a:r>
          </a:p>
          <a:p>
            <a:pPr lvl="1">
              <a:lnSpc>
                <a:spcPct val="80000"/>
              </a:lnSpc>
              <a:buSzPct val="70000"/>
              <a:buFont typeface="Arial" pitchFamily="34" charset="0"/>
              <a:buChar char="•"/>
            </a:pPr>
            <a:r>
              <a:rPr lang="en-US" sz="2000" dirty="0" smtClean="0"/>
              <a:t>Rulemaking</a:t>
            </a:r>
          </a:p>
          <a:p>
            <a:pPr lvl="1">
              <a:lnSpc>
                <a:spcPct val="80000"/>
              </a:lnSpc>
              <a:buSzPct val="70000"/>
              <a:buFont typeface="Arial" pitchFamily="34" charset="0"/>
              <a:buChar char="•"/>
            </a:pPr>
            <a:r>
              <a:rPr lang="en-US" sz="2000" dirty="0" smtClean="0"/>
              <a:t>Enforcement</a:t>
            </a:r>
          </a:p>
          <a:p>
            <a:pPr lvl="1">
              <a:lnSpc>
                <a:spcPct val="80000"/>
              </a:lnSpc>
              <a:buSzPct val="70000"/>
              <a:buFont typeface="Arial" pitchFamily="34" charset="0"/>
              <a:buChar char="•"/>
            </a:pPr>
            <a:r>
              <a:rPr lang="en-US" sz="2000" dirty="0" smtClean="0"/>
              <a:t>Public Outreach</a:t>
            </a:r>
          </a:p>
          <a:p>
            <a:pPr lvl="1">
              <a:lnSpc>
                <a:spcPct val="80000"/>
              </a:lnSpc>
              <a:buSzPct val="70000"/>
              <a:buFont typeface="Arial" pitchFamily="34" charset="0"/>
              <a:buChar char="•"/>
            </a:pPr>
            <a:r>
              <a:rPr lang="en-US" sz="2000" dirty="0" smtClean="0"/>
              <a:t>Agricultural Sources</a:t>
            </a:r>
          </a:p>
          <a:p>
            <a:pPr lvl="1">
              <a:lnSpc>
                <a:spcPct val="80000"/>
              </a:lnSpc>
              <a:buSzPct val="70000"/>
              <a:buFont typeface="Arial" pitchFamily="34" charset="0"/>
              <a:buChar char="•"/>
            </a:pPr>
            <a:r>
              <a:rPr lang="en-US" sz="2000" dirty="0" smtClean="0"/>
              <a:t>Portable Equipment</a:t>
            </a:r>
          </a:p>
          <a:p>
            <a:pPr lvl="1">
              <a:lnSpc>
                <a:spcPct val="80000"/>
              </a:lnSpc>
              <a:buSzPct val="70000"/>
              <a:buFont typeface="Arial" pitchFamily="34" charset="0"/>
              <a:buChar char="•"/>
            </a:pPr>
            <a:r>
              <a:rPr lang="en-US" sz="2000" dirty="0" smtClean="0"/>
              <a:t>Air Toxic Sources</a:t>
            </a:r>
          </a:p>
          <a:p>
            <a:pPr lvl="1">
              <a:lnSpc>
                <a:spcPct val="80000"/>
              </a:lnSpc>
              <a:buSzPct val="70000"/>
              <a:buFont typeface="Arial" pitchFamily="34" charset="0"/>
              <a:buChar char="•"/>
            </a:pPr>
            <a:r>
              <a:rPr lang="en-US" sz="2000" dirty="0" smtClean="0"/>
              <a:t>Incentive Programs such as Carl Moyer</a:t>
            </a:r>
          </a:p>
          <a:p>
            <a:pPr lvl="1">
              <a:lnSpc>
                <a:spcPct val="80000"/>
              </a:lnSpc>
              <a:buSzPct val="70000"/>
              <a:buFont typeface="Arial" pitchFamily="34" charset="0"/>
              <a:buChar char="•"/>
            </a:pPr>
            <a:r>
              <a:rPr lang="en-US" sz="2000" dirty="0" smtClean="0"/>
              <a:t>Mobile Sources and Fuels (some District crossover)</a:t>
            </a:r>
          </a:p>
          <a:p>
            <a:pPr lvl="1">
              <a:lnSpc>
                <a:spcPct val="80000"/>
              </a:lnSpc>
              <a:buSzPct val="70000"/>
              <a:buFont typeface="Arial" pitchFamily="34" charset="0"/>
              <a:buChar char="•"/>
            </a:pPr>
            <a:r>
              <a:rPr lang="en-US" sz="2000" dirty="0" smtClean="0"/>
              <a:t>Stationary Sources (some District crossover)</a:t>
            </a:r>
          </a:p>
          <a:p>
            <a:pPr lvl="1">
              <a:lnSpc>
                <a:spcPct val="80000"/>
              </a:lnSpc>
              <a:buSzPct val="70000"/>
              <a:buFont typeface="Arial" pitchFamily="34" charset="0"/>
              <a:buChar char="•"/>
            </a:pPr>
            <a:endParaRPr lang="en-US" sz="2000" dirty="0" smtClean="0"/>
          </a:p>
          <a:p>
            <a:pPr lvl="1">
              <a:lnSpc>
                <a:spcPct val="80000"/>
              </a:lnSpc>
              <a:buSzPct val="70000"/>
              <a:buFont typeface="Arial" pitchFamily="34" charset="0"/>
              <a:buNone/>
            </a:pPr>
            <a:r>
              <a:rPr lang="en-US" sz="2000" dirty="0" smtClean="0"/>
              <a:t>Next slide is a transition into air</a:t>
            </a:r>
            <a:r>
              <a:rPr lang="en-US" sz="2000" baseline="0" dirty="0" smtClean="0"/>
              <a:t> quality standards.</a:t>
            </a:r>
            <a:endParaRPr lang="en-US" dirty="0" smtClean="0"/>
          </a:p>
          <a:p>
            <a:pPr lvl="1">
              <a:buSzPct val="70000"/>
              <a:buFont typeface="Arial" pitchFamily="34" charset="0"/>
              <a:buChar char="•"/>
            </a:pPr>
            <a:endParaRPr lang="en-US" sz="2400" dirty="0" smtClean="0"/>
          </a:p>
          <a:p>
            <a:pPr lvl="0">
              <a:buSzPct val="70000"/>
              <a:buFont typeface="Arial" pitchFamily="34" charset="0"/>
              <a:buChar char="•"/>
            </a:pPr>
            <a:endParaRPr lang="en-US" sz="2400" dirty="0" smtClean="0"/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C008D7-1AB7-443C-B405-94E12D906AEA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/ No Go is up to Land Owner/Manager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316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845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What is PFIRS?</a:t>
            </a:r>
          </a:p>
          <a:p>
            <a:pPr lvl="1" indent="-457200">
              <a:buClr>
                <a:schemeClr val="tx2"/>
              </a:buClr>
              <a:buFont typeface="Wingdings 2" panose="05020102010507070707" pitchFamily="18" charset="2"/>
              <a:buChar char="®"/>
              <a:defRPr/>
            </a:pP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Interfaces between air quality managers, land management agencies, and individuals that conduct prescribed burning in California</a:t>
            </a:r>
          </a:p>
          <a:p>
            <a:pPr marL="465138" indent="-465138">
              <a:buClr>
                <a:schemeClr val="tx2"/>
              </a:buClr>
              <a:buFont typeface="Wingdings 2" panose="05020102010507070707" pitchFamily="18" charset="2"/>
              <a:buChar char="®"/>
              <a:defRPr/>
            </a:pP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Provides a map of current projects</a:t>
            </a:r>
          </a:p>
          <a:p>
            <a:pPr marL="1371600" lvl="2" indent="-457200">
              <a:buClr>
                <a:schemeClr val="tx2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®"/>
              <a:defRPr/>
            </a:pP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What burns are planned?</a:t>
            </a:r>
          </a:p>
          <a:p>
            <a:pPr marL="1371600" lvl="2" indent="-457200">
              <a:buClr>
                <a:schemeClr val="tx2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®"/>
              <a:defRPr/>
            </a:pP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What burns were occurring? </a:t>
            </a:r>
          </a:p>
          <a:p>
            <a:pPr marL="517525" indent="-517525">
              <a:buClr>
                <a:schemeClr val="tx2"/>
              </a:buClr>
              <a:buFont typeface="Wingdings 2" panose="05020102010507070707" pitchFamily="18" charset="2"/>
              <a:buChar char="®"/>
              <a:defRPr/>
            </a:pP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Contains a database on smoke management plans, burn approvals, &amp; emissions information </a:t>
            </a:r>
          </a:p>
          <a:p>
            <a:pPr marL="465138" indent="-465138">
              <a:buClr>
                <a:schemeClr val="tx2"/>
              </a:buClr>
              <a:buFont typeface="Wingdings 2" panose="05020102010507070707" pitchFamily="18" charset="2"/>
              <a:buChar char="®"/>
              <a:defRPr/>
            </a:pP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Shows information statewide:  if the public sees smoke, by looking at the map you can see if it’s from a prescribed burn</a:t>
            </a:r>
          </a:p>
          <a:p>
            <a:pPr marL="0" indent="0"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endParaRPr lang="en-US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We</a:t>
            </a:r>
            <a:r>
              <a:rPr lang="en-US" sz="1200" baseline="0" dirty="0" smtClean="0">
                <a:solidFill>
                  <a:schemeClr val="tx2">
                    <a:lumMod val="50000"/>
                  </a:schemeClr>
                </a:solidFill>
              </a:rPr>
              <a:t> use it because its less paper, but for some a paper version of the SMP works better. We would work with folk on what would be the best choice to use.</a:t>
            </a:r>
            <a:endParaRPr lang="en-US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71EBF5-4002-4FB0-9819-CEFF3E13A46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6184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7516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tx2"/>
              </a:buClr>
              <a:buSzPct val="75000"/>
              <a:buFontTx/>
              <a:buNone/>
            </a:pPr>
            <a:r>
              <a:rPr lang="en-US" sz="1200" dirty="0" smtClean="0">
                <a:solidFill>
                  <a:srgbClr val="0033CC"/>
                </a:solidFill>
              </a:rPr>
              <a:t>Started as a tool where prescribed burns could be viewed on a map both valley-wide and state-wide</a:t>
            </a:r>
          </a:p>
          <a:p>
            <a:pPr marL="0" indent="0">
              <a:buClr>
                <a:schemeClr val="tx2"/>
              </a:buClr>
              <a:buSzPct val="75000"/>
              <a:buFontTx/>
              <a:buNone/>
            </a:pPr>
            <a:r>
              <a:rPr lang="en-US" sz="1200" dirty="0" smtClean="0">
                <a:solidFill>
                  <a:srgbClr val="0033CC"/>
                </a:solidFill>
              </a:rPr>
              <a:t>Land Managers input project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064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6838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092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SzPct val="70000"/>
              <a:buFontTx/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Burn Day Criteria established by the Air Resources Board</a:t>
            </a:r>
          </a:p>
          <a:p>
            <a:pPr>
              <a:lnSpc>
                <a:spcPct val="90000"/>
              </a:lnSpc>
              <a:buSzPct val="70000"/>
              <a:buFontTx/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Factors affecting No Burn Days:</a:t>
            </a:r>
          </a:p>
          <a:p>
            <a:pPr lvl="1">
              <a:lnSpc>
                <a:spcPct val="90000"/>
              </a:lnSpc>
              <a:buSzPct val="70000"/>
              <a:buFontTx/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Weather – inversion layers</a:t>
            </a:r>
          </a:p>
          <a:p>
            <a:pPr lvl="2">
              <a:lnSpc>
                <a:spcPct val="90000"/>
              </a:lnSpc>
              <a:buSzPct val="70000"/>
              <a:buFontTx/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Warm air aloft sinks; as it continues warm it becomes more stable, creating an inversion over the cooler air below it.</a:t>
            </a:r>
          </a:p>
          <a:p>
            <a:pPr lvl="2">
              <a:lnSpc>
                <a:spcPct val="90000"/>
              </a:lnSpc>
              <a:buSzPct val="70000"/>
              <a:buFontTx/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Inversion (the stable air) acts like a lid on the pollution below not allowing it to mix and disperse</a:t>
            </a:r>
          </a:p>
          <a:p>
            <a:pPr lvl="2">
              <a:lnSpc>
                <a:spcPct val="90000"/>
              </a:lnSpc>
              <a:buSzPct val="70000"/>
              <a:buFontTx/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Stability is a measure of the atmosphere’s ability to lift smoke away from the ground</a:t>
            </a:r>
          </a:p>
          <a:p>
            <a:pPr lvl="2">
              <a:lnSpc>
                <a:spcPct val="90000"/>
              </a:lnSpc>
              <a:buSzPct val="70000"/>
              <a:buFontTx/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More stable less smoke rise  -  Less stable better smoke rise</a:t>
            </a:r>
          </a:p>
          <a:p>
            <a:pPr lvl="1">
              <a:lnSpc>
                <a:spcPct val="90000"/>
              </a:lnSpc>
              <a:buSzPct val="70000"/>
              <a:buFontTx/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Poor air quality or “Spare the Air Day”</a:t>
            </a:r>
          </a:p>
          <a:p>
            <a:pPr lvl="1">
              <a:lnSpc>
                <a:spcPct val="90000"/>
              </a:lnSpc>
              <a:buSzPct val="70000"/>
              <a:buFontTx/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Fire safety</a:t>
            </a:r>
          </a:p>
          <a:p>
            <a:pPr lvl="2">
              <a:lnSpc>
                <a:spcPct val="90000"/>
              </a:lnSpc>
              <a:buSzPct val="70000"/>
              <a:buFontTx/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High fire hazard declared by local fire agencies/CAL FIRE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868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7863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77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200" dirty="0" smtClean="0">
                <a:solidFill>
                  <a:srgbClr val="005A9E"/>
                </a:solidFill>
              </a:rPr>
              <a:t>We have</a:t>
            </a:r>
            <a:r>
              <a:rPr lang="en-US" sz="1200" baseline="0" dirty="0" smtClean="0">
                <a:solidFill>
                  <a:srgbClr val="005A9E"/>
                </a:solidFill>
              </a:rPr>
              <a:t> both Man-made and Natural Sources of air pollution</a:t>
            </a:r>
          </a:p>
          <a:p>
            <a:pPr eaLnBrk="1" hangingPunct="1"/>
            <a:r>
              <a:rPr lang="en-US" sz="1200" baseline="0" dirty="0" smtClean="0">
                <a:solidFill>
                  <a:srgbClr val="005A9E"/>
                </a:solidFill>
              </a:rPr>
              <a:t>Some Natural include Geo-genic, as in from soil/rocks</a:t>
            </a:r>
          </a:p>
          <a:p>
            <a:pPr eaLnBrk="1" hangingPunct="1"/>
            <a:r>
              <a:rPr lang="en-US" sz="1200" baseline="0" dirty="0" smtClean="0">
                <a:solidFill>
                  <a:srgbClr val="005A9E"/>
                </a:solidFill>
              </a:rPr>
              <a:t>Bio-genic is from plants. As an aside liquid amber trees and many oaks have high biogenic emissions</a:t>
            </a:r>
            <a:endParaRPr lang="en-US" sz="1200" dirty="0" smtClean="0">
              <a:solidFill>
                <a:srgbClr val="005A9E"/>
              </a:solidFill>
            </a:endParaRPr>
          </a:p>
          <a:p>
            <a:pPr eaLnBrk="1" hangingPunct="1"/>
            <a:endParaRPr lang="en-US" sz="1200" dirty="0" smtClean="0">
              <a:solidFill>
                <a:srgbClr val="005A9E"/>
              </a:solidFill>
            </a:endParaRPr>
          </a:p>
          <a:p>
            <a:pPr eaLnBrk="1" hangingPunct="1"/>
            <a:r>
              <a:rPr lang="en-US" sz="1200" dirty="0" smtClean="0">
                <a:solidFill>
                  <a:srgbClr val="005A9E"/>
                </a:solidFill>
              </a:rPr>
              <a:t>We have both</a:t>
            </a:r>
            <a:r>
              <a:rPr lang="en-US" sz="1200" baseline="0" dirty="0" smtClean="0">
                <a:solidFill>
                  <a:srgbClr val="005A9E"/>
                </a:solidFill>
              </a:rPr>
              <a:t> federal and state standards for air pollutants</a:t>
            </a:r>
          </a:p>
          <a:p>
            <a:pPr eaLnBrk="1" hangingPunct="1"/>
            <a:r>
              <a:rPr lang="en-US" sz="1200" baseline="0" dirty="0" smtClean="0">
                <a:solidFill>
                  <a:srgbClr val="005A9E"/>
                </a:solidFill>
              </a:rPr>
              <a:t>Ozone or more commonly called smog is created by two chemicals, mixed with high temperatures. 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46482A-714A-42FC-9118-1E1801D7844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77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We have state</a:t>
            </a:r>
            <a:r>
              <a:rPr lang="en-US" baseline="0" dirty="0" smtClean="0">
                <a:latin typeface="Arial" pitchFamily="34" charset="0"/>
              </a:rPr>
              <a:t> and federal standards for particulate matter.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74B8F1-1FAC-479E-A627-5975E309C62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PM 10 and</a:t>
            </a:r>
            <a:r>
              <a:rPr lang="en-US" baseline="0" dirty="0" smtClean="0">
                <a:latin typeface="Arial" pitchFamily="34" charset="0"/>
              </a:rPr>
              <a:t> PM 2.5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28735-D210-4160-9F44-B19B584667F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Health Affects such as:</a:t>
            </a:r>
          </a:p>
          <a:p>
            <a:endParaRPr lang="en-US" dirty="0" smtClean="0"/>
          </a:p>
          <a:p>
            <a:r>
              <a:rPr lang="en-US" dirty="0" smtClean="0"/>
              <a:t>Air</a:t>
            </a:r>
            <a:r>
              <a:rPr lang="en-US" baseline="0" dirty="0" smtClean="0"/>
              <a:t>way </a:t>
            </a:r>
            <a:r>
              <a:rPr lang="en-US" baseline="0" dirty="0" err="1" smtClean="0"/>
              <a:t>Inflamation</a:t>
            </a:r>
            <a:endParaRPr lang="en-US" baseline="0" dirty="0" smtClean="0"/>
          </a:p>
          <a:p>
            <a:r>
              <a:rPr lang="en-US" baseline="0" dirty="0" smtClean="0"/>
              <a:t>Effects on Lung Function</a:t>
            </a:r>
          </a:p>
          <a:p>
            <a:r>
              <a:rPr lang="en-US" baseline="0" dirty="0" smtClean="0"/>
              <a:t>Increased </a:t>
            </a:r>
            <a:r>
              <a:rPr lang="en-US" baseline="0" dirty="0" err="1" smtClean="0"/>
              <a:t>Susecptability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Respitroy</a:t>
            </a:r>
            <a:r>
              <a:rPr lang="en-US" baseline="0" dirty="0" smtClean="0"/>
              <a:t> Infection</a:t>
            </a:r>
          </a:p>
          <a:p>
            <a:r>
              <a:rPr lang="en-US" baseline="0" dirty="0" smtClean="0"/>
              <a:t>Vascular </a:t>
            </a:r>
            <a:r>
              <a:rPr lang="en-US" baseline="0" dirty="0" err="1" smtClean="0"/>
              <a:t>Inflamation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Take home is very small PM2.5 particles can get into one’s lungs and then more than likely don’t come out.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71EBF5-4002-4FB0-9819-CEFF3E13A46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25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35 - Air Pollution Control Districts (APCDs) and Air Quality Management Districts (AQMDs)</a:t>
            </a:r>
          </a:p>
          <a:p>
            <a:endParaRPr lang="en-US" dirty="0" smtClean="0"/>
          </a:p>
          <a:p>
            <a:r>
              <a:rPr lang="en-US" dirty="0" smtClean="0"/>
              <a:t>Board of Directors/Board of Supervisors</a:t>
            </a: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70C0"/>
                </a:solidFill>
              </a:rPr>
              <a:t>Operating revenues</a:t>
            </a:r>
            <a:r>
              <a:rPr lang="en-US" sz="1200" baseline="0" dirty="0" smtClean="0">
                <a:solidFill>
                  <a:srgbClr val="0070C0"/>
                </a:solidFill>
              </a:rPr>
              <a:t> can come </a:t>
            </a:r>
            <a:r>
              <a:rPr lang="en-US" sz="1200" dirty="0" smtClean="0">
                <a:solidFill>
                  <a:srgbClr val="0070C0"/>
                </a:solidFill>
              </a:rPr>
              <a:t>from</a:t>
            </a:r>
            <a:r>
              <a:rPr lang="en-US" sz="1200" baseline="0" dirty="0" smtClean="0">
                <a:solidFill>
                  <a:srgbClr val="0070C0"/>
                </a:solidFill>
              </a:rPr>
              <a:t> any combination of the following:</a:t>
            </a:r>
            <a:endParaRPr lang="en-US" sz="1200" dirty="0" smtClean="0">
              <a:solidFill>
                <a:srgbClr val="0070C0"/>
              </a:solidFill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rgbClr val="0070C0"/>
                </a:solidFill>
              </a:rPr>
              <a:t>Fees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rgbClr val="0070C0"/>
                </a:solidFill>
              </a:rPr>
              <a:t>Designated</a:t>
            </a:r>
            <a:r>
              <a:rPr lang="en-US" sz="1200" baseline="0" dirty="0" smtClean="0">
                <a:solidFill>
                  <a:srgbClr val="0070C0"/>
                </a:solidFill>
              </a:rPr>
              <a:t> funds from the US EPA (</a:t>
            </a:r>
            <a:r>
              <a:rPr lang="en-US" sz="1200" baseline="0" dirty="0" err="1" smtClean="0">
                <a:solidFill>
                  <a:srgbClr val="0070C0"/>
                </a:solidFill>
              </a:rPr>
              <a:t>fyi</a:t>
            </a:r>
            <a:r>
              <a:rPr lang="en-US" sz="1200" baseline="0" dirty="0" smtClean="0">
                <a:solidFill>
                  <a:srgbClr val="0070C0"/>
                </a:solidFill>
              </a:rPr>
              <a:t>, that’s subvention)</a:t>
            </a:r>
            <a:endParaRPr lang="en-US" sz="1200" dirty="0" smtClean="0">
              <a:solidFill>
                <a:srgbClr val="0070C0"/>
              </a:solidFill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rgbClr val="0070C0"/>
                </a:solidFill>
              </a:rPr>
              <a:t>state DMV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rgbClr val="0070C0"/>
                </a:solidFill>
              </a:rPr>
              <a:t>local mitigation funds and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rgbClr val="0070C0"/>
                </a:solidFill>
              </a:rPr>
              <a:t>per capita assessment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71EBF5-4002-4FB0-9819-CEFF3E13A46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62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100" dirty="0" smtClean="0"/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Stationary sources, portable equipment, and complaints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Environmental review and commenting for land use projects; dust control plans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Air Quality Management Plans, State Implementation Plans, Rule Development, air monitoring, and emission inventories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General education and outreach, media relations, advisories and press releases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Agriculture burning, backyard burning &amp; prescribed fire 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Wingdings" pitchFamily="2" charset="2"/>
              <a:buBlip>
                <a:blip r:embed="rId3"/>
              </a:buBlip>
              <a:tabLst/>
              <a:defRPr/>
            </a:pPr>
            <a:endParaRPr lang="en-US" sz="2000" dirty="0" smtClean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SzPct val="70000"/>
              <a:buFont typeface="Wingdings" pitchFamily="2" charset="2"/>
              <a:buBlip>
                <a:blip r:embed="rId3"/>
              </a:buBlip>
              <a:defRPr/>
            </a:pPr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71EBF5-4002-4FB0-9819-CEFF3E13A46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Typical burn pile</a:t>
            </a:r>
          </a:p>
          <a:p>
            <a:r>
              <a:rPr lang="en-US" dirty="0" smtClean="0">
                <a:latin typeface="Arial" pitchFamily="34" charset="0"/>
              </a:rPr>
              <a:t>Illegal burn</a:t>
            </a:r>
          </a:p>
          <a:p>
            <a:r>
              <a:rPr lang="en-US" dirty="0" smtClean="0">
                <a:latin typeface="Arial" pitchFamily="34" charset="0"/>
              </a:rPr>
              <a:t>Ag Burning</a:t>
            </a:r>
            <a:r>
              <a:rPr lang="en-US" baseline="0" dirty="0" smtClean="0">
                <a:latin typeface="Arial" pitchFamily="34" charset="0"/>
              </a:rPr>
              <a:t> (rice stubble in Sacramento Valley)</a:t>
            </a:r>
          </a:p>
          <a:p>
            <a:r>
              <a:rPr lang="en-US" baseline="0" dirty="0" smtClean="0">
                <a:latin typeface="Arial" pitchFamily="34" charset="0"/>
              </a:rPr>
              <a:t>Prescribed burn on Cal Fire’s property – Mt. Howell, Colfax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DBC99B7-ADCD-4895-95E7-98FB413C8A02}" type="slidenum">
              <a:rPr lang="en-US" sz="1200" smtClean="0">
                <a:solidFill>
                  <a:prstClr val="black"/>
                </a:solidFill>
              </a:rPr>
              <a:pPr eaLnBrk="1" hangingPunct="1"/>
              <a:t>9</a:t>
            </a:fld>
            <a:endParaRPr lang="en-US" sz="12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D06E18-27A0-4945-A9AE-C608CE87BB2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40197-E9D2-4E29-9594-AE9C3B0260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487DD-2B36-46AA-AFF6-4537DF036A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PCD Logo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095999" cy="1143000"/>
          </a:xfrm>
        </p:spPr>
        <p:txBody>
          <a:bodyPr/>
          <a:lstStyle>
            <a:lvl1pPr>
              <a:defRPr>
                <a:solidFill>
                  <a:srgbClr val="005A9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90600" y="2133600"/>
            <a:ext cx="7239000" cy="3352800"/>
          </a:xfrm>
        </p:spPr>
        <p:txBody>
          <a:bodyPr/>
          <a:lstStyle>
            <a:lvl1pPr>
              <a:defRPr>
                <a:solidFill>
                  <a:srgbClr val="005A9E"/>
                </a:solidFill>
              </a:defRPr>
            </a:lvl1pPr>
            <a:lvl2pPr>
              <a:defRPr>
                <a:solidFill>
                  <a:srgbClr val="005A9E"/>
                </a:solidFill>
              </a:defRPr>
            </a:lvl2pPr>
            <a:lvl3pPr>
              <a:defRPr>
                <a:solidFill>
                  <a:srgbClr val="005A9E"/>
                </a:solidFill>
              </a:defRPr>
            </a:lvl3pPr>
            <a:lvl4pPr>
              <a:defRPr>
                <a:solidFill>
                  <a:srgbClr val="005A9E"/>
                </a:solidFill>
              </a:defRPr>
            </a:lvl4pPr>
            <a:lvl5pPr>
              <a:defRPr>
                <a:solidFill>
                  <a:srgbClr val="005A9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43D8C-0389-4360-9777-6886CB1EA5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87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APCD Logo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AirPollution_Logo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971800" y="2895600"/>
            <a:ext cx="53340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35"/>
          <p:cNvSpPr>
            <a:spLocks noChangeArrowheads="1"/>
          </p:cNvSpPr>
          <p:nvPr/>
        </p:nvSpPr>
        <p:spPr bwMode="auto">
          <a:xfrm>
            <a:off x="533400" y="1752600"/>
            <a:ext cx="8001000" cy="4571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  <a:alpha val="13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  <a:ln w="76200" cmpd="sng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6" name="Picture 11" descr="AirPollution_Logo_No_Text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9600"/>
            <a:ext cx="16002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AirPollution_Logo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971800" y="2895600"/>
            <a:ext cx="53340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AirPollution_Logo_No_Text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9600"/>
            <a:ext cx="16002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914400" y="2209800"/>
            <a:ext cx="7620000" cy="274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1038"/>
          <p:cNvSpPr>
            <a:spLocks noGrp="1" noChangeArrowheads="1"/>
          </p:cNvSpPr>
          <p:nvPr>
            <p:ph type="dt" sz="half" idx="11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11" name="Rectangle 1039"/>
          <p:cNvSpPr>
            <a:spLocks noGrp="1" noChangeArrowheads="1"/>
          </p:cNvSpPr>
          <p:nvPr>
            <p:ph type="ftr" sz="quarter" idx="12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12" name="Rectangle 1040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54EC16B-D852-4566-A6E5-97AE818450D7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918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F1F02-BF3A-4228-B92E-3F5E5D4D39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173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AA50A-0E48-4009-9306-626E4EE3FC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74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CD Logo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095999" cy="1143000"/>
          </a:xfrm>
        </p:spPr>
        <p:txBody>
          <a:bodyPr/>
          <a:lstStyle>
            <a:lvl1pPr>
              <a:defRPr>
                <a:solidFill>
                  <a:srgbClr val="005A9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90600" y="2133600"/>
            <a:ext cx="7239000" cy="3352800"/>
          </a:xfrm>
        </p:spPr>
        <p:txBody>
          <a:bodyPr/>
          <a:lstStyle>
            <a:lvl1pPr>
              <a:defRPr>
                <a:solidFill>
                  <a:srgbClr val="005A9E"/>
                </a:solidFill>
              </a:defRPr>
            </a:lvl1pPr>
            <a:lvl2pPr>
              <a:defRPr>
                <a:solidFill>
                  <a:srgbClr val="005A9E"/>
                </a:solidFill>
              </a:defRPr>
            </a:lvl2pPr>
            <a:lvl3pPr>
              <a:defRPr>
                <a:solidFill>
                  <a:srgbClr val="005A9E"/>
                </a:solidFill>
              </a:defRPr>
            </a:lvl3pPr>
            <a:lvl4pPr>
              <a:defRPr>
                <a:solidFill>
                  <a:srgbClr val="005A9E"/>
                </a:solidFill>
              </a:defRPr>
            </a:lvl4pPr>
            <a:lvl5pPr>
              <a:defRPr>
                <a:solidFill>
                  <a:srgbClr val="005A9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43D8C-0389-4360-9777-6886CB1EA5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187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PCD Logo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AirPollution_Logo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971800" y="2895600"/>
            <a:ext cx="53340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35"/>
          <p:cNvSpPr>
            <a:spLocks noChangeArrowheads="1"/>
          </p:cNvSpPr>
          <p:nvPr/>
        </p:nvSpPr>
        <p:spPr bwMode="auto">
          <a:xfrm>
            <a:off x="533400" y="1752600"/>
            <a:ext cx="8001000" cy="4571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  <a:alpha val="13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  <a:ln w="76200" cmpd="sng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6" name="Picture 19" descr="AirPollution_Logo_No_Text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9600"/>
            <a:ext cx="16002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914400" y="2209800"/>
            <a:ext cx="7620000" cy="274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dt" sz="half" idx="11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8" name="Rectangle 1039"/>
          <p:cNvSpPr>
            <a:spLocks noGrp="1" noChangeArrowheads="1"/>
          </p:cNvSpPr>
          <p:nvPr>
            <p:ph type="ftr" sz="quarter" idx="12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9" name="Rectangle 1040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5596AF9-B2E2-4E3E-A070-FCE5CEB8001E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93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04C8C-88D0-4731-806B-DE7B06C60E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197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46953-26F2-4F85-8D25-7FCFE10906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29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F7EBF-C9E1-4566-AC8E-556E71593B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CD Logo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095999" cy="1143000"/>
          </a:xfrm>
        </p:spPr>
        <p:txBody>
          <a:bodyPr/>
          <a:lstStyle>
            <a:lvl1pPr>
              <a:defRPr>
                <a:solidFill>
                  <a:srgbClr val="005A9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90600" y="2133600"/>
            <a:ext cx="7239000" cy="3352800"/>
          </a:xfrm>
        </p:spPr>
        <p:txBody>
          <a:bodyPr/>
          <a:lstStyle>
            <a:lvl1pPr>
              <a:defRPr>
                <a:solidFill>
                  <a:srgbClr val="005A9E"/>
                </a:solidFill>
              </a:defRPr>
            </a:lvl1pPr>
            <a:lvl2pPr>
              <a:defRPr>
                <a:solidFill>
                  <a:srgbClr val="005A9E"/>
                </a:solidFill>
              </a:defRPr>
            </a:lvl2pPr>
            <a:lvl3pPr>
              <a:defRPr>
                <a:solidFill>
                  <a:srgbClr val="005A9E"/>
                </a:solidFill>
              </a:defRPr>
            </a:lvl3pPr>
            <a:lvl4pPr>
              <a:defRPr>
                <a:solidFill>
                  <a:srgbClr val="005A9E"/>
                </a:solidFill>
              </a:defRPr>
            </a:lvl4pPr>
            <a:lvl5pPr>
              <a:defRPr>
                <a:solidFill>
                  <a:srgbClr val="005A9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7389B-4D60-4EB4-B166-BC184D74B5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57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B8573-FDD9-4EA3-9D64-AA0FBAAA8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424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APCD Logo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AirPollution_Logo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971800" y="2895600"/>
            <a:ext cx="53340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35"/>
          <p:cNvSpPr>
            <a:spLocks noChangeArrowheads="1"/>
          </p:cNvSpPr>
          <p:nvPr/>
        </p:nvSpPr>
        <p:spPr bwMode="auto">
          <a:xfrm>
            <a:off x="533400" y="1752600"/>
            <a:ext cx="8001000" cy="4571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  <a:alpha val="13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  <a:ln w="76200" cmpd="sng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6" name="Picture 11" descr="AirPollution_Logo_No_Text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9600"/>
            <a:ext cx="16002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AirPollution_Logo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971800" y="2895600"/>
            <a:ext cx="53340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AirPollution_Logo_No_Text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9600"/>
            <a:ext cx="16002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914400" y="2209800"/>
            <a:ext cx="7620000" cy="274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1038"/>
          <p:cNvSpPr>
            <a:spLocks noGrp="1" noChangeArrowheads="1"/>
          </p:cNvSpPr>
          <p:nvPr>
            <p:ph type="dt" sz="half" idx="11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11" name="Rectangle 1039"/>
          <p:cNvSpPr>
            <a:spLocks noGrp="1" noChangeArrowheads="1"/>
          </p:cNvSpPr>
          <p:nvPr>
            <p:ph type="ftr" sz="quarter" idx="12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12" name="Rectangle 1040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54EC16B-D852-4566-A6E5-97AE818450D7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16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F1F02-BF3A-4228-B92E-3F5E5D4D39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640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AA50A-0E48-4009-9306-626E4EE3FC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845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CD Logo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095999" cy="1143000"/>
          </a:xfrm>
        </p:spPr>
        <p:txBody>
          <a:bodyPr/>
          <a:lstStyle>
            <a:lvl1pPr>
              <a:defRPr>
                <a:solidFill>
                  <a:srgbClr val="005A9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90600" y="2133600"/>
            <a:ext cx="7239000" cy="3352800"/>
          </a:xfrm>
        </p:spPr>
        <p:txBody>
          <a:bodyPr/>
          <a:lstStyle>
            <a:lvl1pPr>
              <a:defRPr>
                <a:solidFill>
                  <a:srgbClr val="005A9E"/>
                </a:solidFill>
              </a:defRPr>
            </a:lvl1pPr>
            <a:lvl2pPr>
              <a:defRPr>
                <a:solidFill>
                  <a:srgbClr val="005A9E"/>
                </a:solidFill>
              </a:defRPr>
            </a:lvl2pPr>
            <a:lvl3pPr>
              <a:defRPr>
                <a:solidFill>
                  <a:srgbClr val="005A9E"/>
                </a:solidFill>
              </a:defRPr>
            </a:lvl3pPr>
            <a:lvl4pPr>
              <a:defRPr>
                <a:solidFill>
                  <a:srgbClr val="005A9E"/>
                </a:solidFill>
              </a:defRPr>
            </a:lvl4pPr>
            <a:lvl5pPr>
              <a:defRPr>
                <a:solidFill>
                  <a:srgbClr val="005A9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43D8C-0389-4360-9777-6886CB1EA5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07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PCD Logo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AirPollution_Logo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971800" y="2895600"/>
            <a:ext cx="53340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35"/>
          <p:cNvSpPr>
            <a:spLocks noChangeArrowheads="1"/>
          </p:cNvSpPr>
          <p:nvPr/>
        </p:nvSpPr>
        <p:spPr bwMode="auto">
          <a:xfrm>
            <a:off x="533400" y="1752600"/>
            <a:ext cx="8001000" cy="4571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  <a:alpha val="13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  <a:ln w="76200" cmpd="sng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6" name="Picture 19" descr="AirPollution_Logo_No_Text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9600"/>
            <a:ext cx="16002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914400" y="2209800"/>
            <a:ext cx="7620000" cy="274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dt" sz="half" idx="11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8" name="Rectangle 1039"/>
          <p:cNvSpPr>
            <a:spLocks noGrp="1" noChangeArrowheads="1"/>
          </p:cNvSpPr>
          <p:nvPr>
            <p:ph type="ftr" sz="quarter" idx="12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9" name="Rectangle 1040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5596AF9-B2E2-4E3E-A070-FCE5CEB8001E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375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04C8C-88D0-4731-806B-DE7B06C60E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382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46953-26F2-4F85-8D25-7FCFE10906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1670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CD Logo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095999" cy="1143000"/>
          </a:xfrm>
        </p:spPr>
        <p:txBody>
          <a:bodyPr/>
          <a:lstStyle>
            <a:lvl1pPr>
              <a:defRPr>
                <a:solidFill>
                  <a:srgbClr val="005A9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90600" y="2133600"/>
            <a:ext cx="7239000" cy="3352800"/>
          </a:xfrm>
        </p:spPr>
        <p:txBody>
          <a:bodyPr/>
          <a:lstStyle>
            <a:lvl1pPr>
              <a:defRPr>
                <a:solidFill>
                  <a:srgbClr val="005A9E"/>
                </a:solidFill>
              </a:defRPr>
            </a:lvl1pPr>
            <a:lvl2pPr>
              <a:defRPr>
                <a:solidFill>
                  <a:srgbClr val="005A9E"/>
                </a:solidFill>
              </a:defRPr>
            </a:lvl2pPr>
            <a:lvl3pPr>
              <a:defRPr>
                <a:solidFill>
                  <a:srgbClr val="005A9E"/>
                </a:solidFill>
              </a:defRPr>
            </a:lvl3pPr>
            <a:lvl4pPr>
              <a:defRPr>
                <a:solidFill>
                  <a:srgbClr val="005A9E"/>
                </a:solidFill>
              </a:defRPr>
            </a:lvl4pPr>
            <a:lvl5pPr>
              <a:defRPr>
                <a:solidFill>
                  <a:srgbClr val="005A9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7389B-4D60-4EB4-B166-BC184D74B5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546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9E53-2391-44F5-A4DF-A5BD7679CEB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B8573-FDD9-4EA3-9D64-AA0FBAAA8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1008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APCD Logo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AirPollution_Logo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971800" y="2895600"/>
            <a:ext cx="53340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35"/>
          <p:cNvSpPr>
            <a:spLocks noChangeArrowheads="1"/>
          </p:cNvSpPr>
          <p:nvPr/>
        </p:nvSpPr>
        <p:spPr bwMode="auto">
          <a:xfrm>
            <a:off x="533400" y="1752600"/>
            <a:ext cx="8001000" cy="4571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  <a:alpha val="13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  <a:ln w="76200" cmpd="sng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6" name="Picture 11" descr="AirPollution_Logo_No_Text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9600"/>
            <a:ext cx="16002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AirPollution_Logo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971800" y="2895600"/>
            <a:ext cx="53340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AirPollution_Logo_No_Text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9600"/>
            <a:ext cx="16002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914400" y="2209800"/>
            <a:ext cx="7620000" cy="274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1038"/>
          <p:cNvSpPr>
            <a:spLocks noGrp="1" noChangeArrowheads="1"/>
          </p:cNvSpPr>
          <p:nvPr>
            <p:ph type="dt" sz="half" idx="11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11" name="Rectangle 1039"/>
          <p:cNvSpPr>
            <a:spLocks noGrp="1" noChangeArrowheads="1"/>
          </p:cNvSpPr>
          <p:nvPr>
            <p:ph type="ftr" sz="quarter" idx="12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12" name="Rectangle 1040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54EC16B-D852-4566-A6E5-97AE818450D7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55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F1F02-BF3A-4228-B92E-3F5E5D4D39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208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AA50A-0E48-4009-9306-626E4EE3FC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96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CD Logo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095999" cy="1143000"/>
          </a:xfrm>
        </p:spPr>
        <p:txBody>
          <a:bodyPr/>
          <a:lstStyle>
            <a:lvl1pPr>
              <a:defRPr>
                <a:solidFill>
                  <a:srgbClr val="005A9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90600" y="2133600"/>
            <a:ext cx="7239000" cy="3352800"/>
          </a:xfrm>
        </p:spPr>
        <p:txBody>
          <a:bodyPr/>
          <a:lstStyle>
            <a:lvl1pPr>
              <a:defRPr>
                <a:solidFill>
                  <a:srgbClr val="005A9E"/>
                </a:solidFill>
              </a:defRPr>
            </a:lvl1pPr>
            <a:lvl2pPr>
              <a:defRPr>
                <a:solidFill>
                  <a:srgbClr val="005A9E"/>
                </a:solidFill>
              </a:defRPr>
            </a:lvl2pPr>
            <a:lvl3pPr>
              <a:defRPr>
                <a:solidFill>
                  <a:srgbClr val="005A9E"/>
                </a:solidFill>
              </a:defRPr>
            </a:lvl3pPr>
            <a:lvl4pPr>
              <a:defRPr>
                <a:solidFill>
                  <a:srgbClr val="005A9E"/>
                </a:solidFill>
              </a:defRPr>
            </a:lvl4pPr>
            <a:lvl5pPr>
              <a:defRPr>
                <a:solidFill>
                  <a:srgbClr val="005A9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43D8C-0389-4360-9777-6886CB1EA5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70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PCD Logo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AirPollution_Logo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971800" y="2895600"/>
            <a:ext cx="53340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35"/>
          <p:cNvSpPr>
            <a:spLocks noChangeArrowheads="1"/>
          </p:cNvSpPr>
          <p:nvPr/>
        </p:nvSpPr>
        <p:spPr bwMode="auto">
          <a:xfrm>
            <a:off x="533400" y="1752600"/>
            <a:ext cx="8001000" cy="4571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  <a:alpha val="13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  <a:ln w="76200" cmpd="sng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6" name="Picture 19" descr="AirPollution_Logo_No_Text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9600"/>
            <a:ext cx="16002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914400" y="2209800"/>
            <a:ext cx="7620000" cy="274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dt" sz="half" idx="11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8" name="Rectangle 1039"/>
          <p:cNvSpPr>
            <a:spLocks noGrp="1" noChangeArrowheads="1"/>
          </p:cNvSpPr>
          <p:nvPr>
            <p:ph type="ftr" sz="quarter" idx="12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9" name="Rectangle 1040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5596AF9-B2E2-4E3E-A070-FCE5CEB8001E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278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04C8C-88D0-4731-806B-DE7B06C60E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042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46953-26F2-4F85-8D25-7FCFE10906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8377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CD Logo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095999" cy="1143000"/>
          </a:xfrm>
        </p:spPr>
        <p:txBody>
          <a:bodyPr/>
          <a:lstStyle>
            <a:lvl1pPr>
              <a:defRPr>
                <a:solidFill>
                  <a:srgbClr val="005A9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90600" y="2133600"/>
            <a:ext cx="7239000" cy="3352800"/>
          </a:xfrm>
        </p:spPr>
        <p:txBody>
          <a:bodyPr/>
          <a:lstStyle>
            <a:lvl1pPr>
              <a:defRPr>
                <a:solidFill>
                  <a:srgbClr val="005A9E"/>
                </a:solidFill>
              </a:defRPr>
            </a:lvl1pPr>
            <a:lvl2pPr>
              <a:defRPr>
                <a:solidFill>
                  <a:srgbClr val="005A9E"/>
                </a:solidFill>
              </a:defRPr>
            </a:lvl2pPr>
            <a:lvl3pPr>
              <a:defRPr>
                <a:solidFill>
                  <a:srgbClr val="005A9E"/>
                </a:solidFill>
              </a:defRPr>
            </a:lvl3pPr>
            <a:lvl4pPr>
              <a:defRPr>
                <a:solidFill>
                  <a:srgbClr val="005A9E"/>
                </a:solidFill>
              </a:defRPr>
            </a:lvl4pPr>
            <a:lvl5pPr>
              <a:defRPr>
                <a:solidFill>
                  <a:srgbClr val="005A9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7389B-4D60-4EB4-B166-BC184D74B5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442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B8573-FDD9-4EA3-9D64-AA0FBAAA8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0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0DB58-D0C3-4713-895A-A0D92DAED89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3BD844-192D-400C-AE75-26203B908D6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93891-E97C-486C-BF61-66777E0BD9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C2D29-407F-4C13-96D7-742A80EE942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56BA9A-5AE9-41BB-8C2A-9DBDC026927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4D31D-3A55-41DE-8B86-D13169182FC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673850-EF8C-4D9F-A6EC-B301FC72EF8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2" r:id="rId1"/>
    <p:sldLayoutId id="2147484443" r:id="rId2"/>
    <p:sldLayoutId id="2147484444" r:id="rId3"/>
    <p:sldLayoutId id="2147484445" r:id="rId4"/>
    <p:sldLayoutId id="2147484446" r:id="rId5"/>
    <p:sldLayoutId id="2147484447" r:id="rId6"/>
    <p:sldLayoutId id="2147484448" r:id="rId7"/>
    <p:sldLayoutId id="2147484449" r:id="rId8"/>
    <p:sldLayoutId id="2147484450" r:id="rId9"/>
    <p:sldLayoutId id="2147484451" r:id="rId10"/>
    <p:sldLayoutId id="2147484452" r:id="rId11"/>
    <p:sldLayoutId id="2147484453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228600"/>
            <a:ext cx="6096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80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206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880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206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880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206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819206-37E3-40AA-8FE2-0480FDFD41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8198" name="Picture 15" descr="AirPollution_Logo"/>
          <p:cNvPicPr>
            <a:picLocks noChangeAspect="1" noChangeArrowheads="1"/>
          </p:cNvPicPr>
          <p:nvPr/>
        </p:nvPicPr>
        <p:blipFill>
          <a:blip r:embed="rId11" cstate="print">
            <a:lum bright="86000" contrast="-70000"/>
          </a:blip>
          <a:srcRect/>
          <a:stretch>
            <a:fillRect/>
          </a:stretch>
        </p:blipFill>
        <p:spPr bwMode="auto">
          <a:xfrm>
            <a:off x="2667000" y="2895600"/>
            <a:ext cx="53340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3" descr="AirPollution_Logo_No_Text2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" y="609600"/>
            <a:ext cx="16510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035"/>
          <p:cNvSpPr>
            <a:spLocks noChangeArrowheads="1"/>
          </p:cNvSpPr>
          <p:nvPr/>
        </p:nvSpPr>
        <p:spPr bwMode="auto">
          <a:xfrm>
            <a:off x="533400" y="1524000"/>
            <a:ext cx="8001000" cy="4571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  <a:alpha val="13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  <a:ln w="76200" cmpd="sng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203" name="Text Placeholder 18"/>
          <p:cNvSpPr>
            <a:spLocks noGrp="1"/>
          </p:cNvSpPr>
          <p:nvPr>
            <p:ph type="body" idx="1"/>
          </p:nvPr>
        </p:nvSpPr>
        <p:spPr bwMode="auto">
          <a:xfrm>
            <a:off x="990600" y="1828800"/>
            <a:ext cx="73914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614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  <p:sldLayoutId id="2147484457" r:id="rId2"/>
    <p:sldLayoutId id="2147484458" r:id="rId3"/>
    <p:sldLayoutId id="2147484459" r:id="rId4"/>
    <p:sldLayoutId id="2147484460" r:id="rId5"/>
    <p:sldLayoutId id="2147484461" r:id="rId6"/>
    <p:sldLayoutId id="2147484462" r:id="rId7"/>
    <p:sldLayoutId id="2147484463" r:id="rId8"/>
    <p:sldLayoutId id="214748446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cap="all">
          <a:solidFill>
            <a:srgbClr val="006BB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BBC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BBC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BBC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BBC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8D2"/>
        </a:buClr>
        <a:buSzPct val="60000"/>
        <a:buFont typeface="Wingdings" pitchFamily="2" charset="2"/>
        <a:buChar char="n"/>
        <a:defRPr sz="3200">
          <a:solidFill>
            <a:srgbClr val="006BB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8D2"/>
        </a:buClr>
        <a:buSzPct val="55000"/>
        <a:buFont typeface="Wingdings" pitchFamily="2" charset="2"/>
        <a:buChar char="n"/>
        <a:defRPr sz="2800">
          <a:solidFill>
            <a:srgbClr val="006BB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8D2"/>
        </a:buClr>
        <a:buSzPct val="50000"/>
        <a:buFont typeface="Wingdings" pitchFamily="2" charset="2"/>
        <a:buChar char="n"/>
        <a:defRPr sz="2400">
          <a:solidFill>
            <a:srgbClr val="006BB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575D1"/>
        </a:buClr>
        <a:buSzPct val="55000"/>
        <a:buFont typeface="Wingdings" pitchFamily="2" charset="2"/>
        <a:buChar char="n"/>
        <a:defRPr sz="2000">
          <a:solidFill>
            <a:srgbClr val="006BB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62673"/>
        </a:buClr>
        <a:buSzPct val="50000"/>
        <a:buFont typeface="Wingdings" pitchFamily="2" charset="2"/>
        <a:buChar char="n"/>
        <a:defRPr sz="2000">
          <a:solidFill>
            <a:srgbClr val="006BB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228600"/>
            <a:ext cx="6096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80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206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880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206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880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206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819206-37E3-40AA-8FE2-0480FDFD41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8198" name="Picture 15" descr="AirPollution_Logo"/>
          <p:cNvPicPr>
            <a:picLocks noChangeAspect="1" noChangeArrowheads="1"/>
          </p:cNvPicPr>
          <p:nvPr/>
        </p:nvPicPr>
        <p:blipFill>
          <a:blip r:embed="rId11" cstate="print">
            <a:lum bright="86000" contrast="-70000"/>
          </a:blip>
          <a:srcRect/>
          <a:stretch>
            <a:fillRect/>
          </a:stretch>
        </p:blipFill>
        <p:spPr bwMode="auto">
          <a:xfrm>
            <a:off x="2667000" y="2895600"/>
            <a:ext cx="53340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3" descr="AirPollution_Logo_No_Text2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" y="609600"/>
            <a:ext cx="16510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035"/>
          <p:cNvSpPr>
            <a:spLocks noChangeArrowheads="1"/>
          </p:cNvSpPr>
          <p:nvPr/>
        </p:nvSpPr>
        <p:spPr bwMode="auto">
          <a:xfrm>
            <a:off x="533400" y="1524000"/>
            <a:ext cx="8001000" cy="4571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  <a:alpha val="13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  <a:ln w="76200" cmpd="sng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203" name="Text Placeholder 18"/>
          <p:cNvSpPr>
            <a:spLocks noGrp="1"/>
          </p:cNvSpPr>
          <p:nvPr>
            <p:ph type="body" idx="1"/>
          </p:nvPr>
        </p:nvSpPr>
        <p:spPr bwMode="auto">
          <a:xfrm>
            <a:off x="990600" y="1828800"/>
            <a:ext cx="73914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980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6" r:id="rId1"/>
    <p:sldLayoutId id="2147484467" r:id="rId2"/>
    <p:sldLayoutId id="2147484468" r:id="rId3"/>
    <p:sldLayoutId id="2147484469" r:id="rId4"/>
    <p:sldLayoutId id="2147484470" r:id="rId5"/>
    <p:sldLayoutId id="2147484471" r:id="rId6"/>
    <p:sldLayoutId id="2147484472" r:id="rId7"/>
    <p:sldLayoutId id="2147484473" r:id="rId8"/>
    <p:sldLayoutId id="214748447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cap="all">
          <a:solidFill>
            <a:srgbClr val="006BB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BBC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BBC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BBC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BBC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8D2"/>
        </a:buClr>
        <a:buSzPct val="60000"/>
        <a:buFont typeface="Wingdings" pitchFamily="2" charset="2"/>
        <a:buChar char="n"/>
        <a:defRPr sz="3200">
          <a:solidFill>
            <a:srgbClr val="006BB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8D2"/>
        </a:buClr>
        <a:buSzPct val="55000"/>
        <a:buFont typeface="Wingdings" pitchFamily="2" charset="2"/>
        <a:buChar char="n"/>
        <a:defRPr sz="2800">
          <a:solidFill>
            <a:srgbClr val="006BB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8D2"/>
        </a:buClr>
        <a:buSzPct val="50000"/>
        <a:buFont typeface="Wingdings" pitchFamily="2" charset="2"/>
        <a:buChar char="n"/>
        <a:defRPr sz="2400">
          <a:solidFill>
            <a:srgbClr val="006BB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575D1"/>
        </a:buClr>
        <a:buSzPct val="55000"/>
        <a:buFont typeface="Wingdings" pitchFamily="2" charset="2"/>
        <a:buChar char="n"/>
        <a:defRPr sz="2000">
          <a:solidFill>
            <a:srgbClr val="006BB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62673"/>
        </a:buClr>
        <a:buSzPct val="50000"/>
        <a:buFont typeface="Wingdings" pitchFamily="2" charset="2"/>
        <a:buChar char="n"/>
        <a:defRPr sz="2000">
          <a:solidFill>
            <a:srgbClr val="006BB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228600"/>
            <a:ext cx="6096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80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206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880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206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880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206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819206-37E3-40AA-8FE2-0480FDFD41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8198" name="Picture 15" descr="AirPollution_Logo"/>
          <p:cNvPicPr>
            <a:picLocks noChangeAspect="1" noChangeArrowheads="1"/>
          </p:cNvPicPr>
          <p:nvPr/>
        </p:nvPicPr>
        <p:blipFill>
          <a:blip r:embed="rId11" cstate="print">
            <a:lum bright="86000" contrast="-70000"/>
          </a:blip>
          <a:srcRect/>
          <a:stretch>
            <a:fillRect/>
          </a:stretch>
        </p:blipFill>
        <p:spPr bwMode="auto">
          <a:xfrm>
            <a:off x="2667000" y="2895600"/>
            <a:ext cx="53340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3" descr="AirPollution_Logo_No_Text2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" y="609600"/>
            <a:ext cx="16510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035"/>
          <p:cNvSpPr>
            <a:spLocks noChangeArrowheads="1"/>
          </p:cNvSpPr>
          <p:nvPr/>
        </p:nvSpPr>
        <p:spPr bwMode="auto">
          <a:xfrm>
            <a:off x="533400" y="1524000"/>
            <a:ext cx="8001000" cy="4571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  <a:alpha val="13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  <a:ln w="76200" cmpd="sng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203" name="Text Placeholder 18"/>
          <p:cNvSpPr>
            <a:spLocks noGrp="1"/>
          </p:cNvSpPr>
          <p:nvPr>
            <p:ph type="body" idx="1"/>
          </p:nvPr>
        </p:nvSpPr>
        <p:spPr bwMode="auto">
          <a:xfrm>
            <a:off x="990600" y="1828800"/>
            <a:ext cx="73914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96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6" r:id="rId1"/>
    <p:sldLayoutId id="2147484477" r:id="rId2"/>
    <p:sldLayoutId id="2147484478" r:id="rId3"/>
    <p:sldLayoutId id="2147484479" r:id="rId4"/>
    <p:sldLayoutId id="2147484480" r:id="rId5"/>
    <p:sldLayoutId id="2147484481" r:id="rId6"/>
    <p:sldLayoutId id="2147484482" r:id="rId7"/>
    <p:sldLayoutId id="2147484483" r:id="rId8"/>
    <p:sldLayoutId id="214748448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cap="all">
          <a:solidFill>
            <a:srgbClr val="006BB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BBC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BBC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BBC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BBC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8D2"/>
        </a:buClr>
        <a:buSzPct val="60000"/>
        <a:buFont typeface="Wingdings" pitchFamily="2" charset="2"/>
        <a:buChar char="n"/>
        <a:defRPr sz="3200">
          <a:solidFill>
            <a:srgbClr val="006BB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8D2"/>
        </a:buClr>
        <a:buSzPct val="55000"/>
        <a:buFont typeface="Wingdings" pitchFamily="2" charset="2"/>
        <a:buChar char="n"/>
        <a:defRPr sz="2800">
          <a:solidFill>
            <a:srgbClr val="006BB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8D2"/>
        </a:buClr>
        <a:buSzPct val="50000"/>
        <a:buFont typeface="Wingdings" pitchFamily="2" charset="2"/>
        <a:buChar char="n"/>
        <a:defRPr sz="2400">
          <a:solidFill>
            <a:srgbClr val="006BB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575D1"/>
        </a:buClr>
        <a:buSzPct val="55000"/>
        <a:buFont typeface="Wingdings" pitchFamily="2" charset="2"/>
        <a:buChar char="n"/>
        <a:defRPr sz="2000">
          <a:solidFill>
            <a:srgbClr val="006BB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62673"/>
        </a:buClr>
        <a:buSzPct val="50000"/>
        <a:buFont typeface="Wingdings" pitchFamily="2" charset="2"/>
        <a:buChar char="n"/>
        <a:defRPr sz="2000">
          <a:solidFill>
            <a:srgbClr val="006BB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sl.arb.ca.gov/pfirs/index.php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ather.gov/" TargetMode="External"/><Relationship Id="rId5" Type="http://schemas.openxmlformats.org/officeDocument/2006/relationships/hyperlink" Target="https://californiasmokeinfo.blogspot.com/p/fire-potential_27.html" TargetMode="External"/><Relationship Id="rId4" Type="http://schemas.openxmlformats.org/officeDocument/2006/relationships/hyperlink" Target="http://www.capcoa.org/district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hobbs\Desktop\download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886" y="609600"/>
            <a:ext cx="8686800" cy="147002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Prescribed Burning:  Smoke Management Regulations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57800"/>
            <a:ext cx="7315200" cy="1447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Doug Carson</a:t>
            </a:r>
          </a:p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Air Pollution Control Specialist II</a:t>
            </a:r>
          </a:p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Calaveras County Air Pollution Control District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D06E18-27A0-4945-A9AE-C608CE87BB2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119247" y="128812"/>
            <a:ext cx="8915400" cy="1504216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9260"/>
            <a:ext cx="9144001" cy="457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Agricultural Burning Regulations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90639" y="650789"/>
            <a:ext cx="7438961" cy="1440255"/>
          </a:xfrm>
          <a:custGeom>
            <a:avLst/>
            <a:gdLst>
              <a:gd name="connsiteX0" fmla="*/ 0 w 1797946"/>
              <a:gd name="connsiteY0" fmla="*/ 179795 h 3113270"/>
              <a:gd name="connsiteX1" fmla="*/ 179795 w 1797946"/>
              <a:gd name="connsiteY1" fmla="*/ 0 h 3113270"/>
              <a:gd name="connsiteX2" fmla="*/ 1618151 w 1797946"/>
              <a:gd name="connsiteY2" fmla="*/ 0 h 3113270"/>
              <a:gd name="connsiteX3" fmla="*/ 1797946 w 1797946"/>
              <a:gd name="connsiteY3" fmla="*/ 179795 h 3113270"/>
              <a:gd name="connsiteX4" fmla="*/ 1797946 w 1797946"/>
              <a:gd name="connsiteY4" fmla="*/ 2933475 h 3113270"/>
              <a:gd name="connsiteX5" fmla="*/ 1618151 w 1797946"/>
              <a:gd name="connsiteY5" fmla="*/ 3113270 h 3113270"/>
              <a:gd name="connsiteX6" fmla="*/ 179795 w 1797946"/>
              <a:gd name="connsiteY6" fmla="*/ 3113270 h 3113270"/>
              <a:gd name="connsiteX7" fmla="*/ 0 w 1797946"/>
              <a:gd name="connsiteY7" fmla="*/ 2933475 h 3113270"/>
              <a:gd name="connsiteX8" fmla="*/ 0 w 1797946"/>
              <a:gd name="connsiteY8" fmla="*/ 179795 h 311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7946" h="3113270">
                <a:moveTo>
                  <a:pt x="0" y="179795"/>
                </a:moveTo>
                <a:cubicBezTo>
                  <a:pt x="0" y="80497"/>
                  <a:pt x="80497" y="0"/>
                  <a:pt x="179795" y="0"/>
                </a:cubicBezTo>
                <a:lnTo>
                  <a:pt x="1618151" y="0"/>
                </a:lnTo>
                <a:cubicBezTo>
                  <a:pt x="1717449" y="0"/>
                  <a:pt x="1797946" y="80497"/>
                  <a:pt x="1797946" y="179795"/>
                </a:cubicBezTo>
                <a:lnTo>
                  <a:pt x="1797946" y="2933475"/>
                </a:lnTo>
                <a:cubicBezTo>
                  <a:pt x="1797946" y="3032773"/>
                  <a:pt x="1717449" y="3113270"/>
                  <a:pt x="1618151" y="3113270"/>
                </a:cubicBezTo>
                <a:lnTo>
                  <a:pt x="179795" y="3113270"/>
                </a:lnTo>
                <a:cubicBezTo>
                  <a:pt x="80497" y="3113270"/>
                  <a:pt x="0" y="3032773"/>
                  <a:pt x="0" y="2933475"/>
                </a:cubicBezTo>
                <a:lnTo>
                  <a:pt x="0" y="17979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1550" tIns="61550" rIns="61550" bIns="6155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solidFill>
                  <a:schemeClr val="accent6">
                    <a:lumMod val="50000"/>
                  </a:schemeClr>
                </a:solidFill>
              </a:rPr>
              <a:t>California Health &amp; Safety Code Article 3 – Section 41850 Agricultural Burning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administered through the </a:t>
            </a:r>
            <a:r>
              <a:rPr lang="en-US" kern="1200" dirty="0" smtClean="0">
                <a:solidFill>
                  <a:schemeClr val="accent6">
                    <a:lumMod val="50000"/>
                  </a:schemeClr>
                </a:solidFill>
              </a:rPr>
              <a:t>Title 17 California Code of Regulations-Subchapter 2 Smoke Management Guidelines for Agricultural and Prescribed Burning</a:t>
            </a:r>
            <a:endParaRPr lang="en-US" kern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04800" y="2105535"/>
            <a:ext cx="3518035" cy="4594149"/>
            <a:chOff x="304800" y="2105535"/>
            <a:chExt cx="3518035" cy="4594149"/>
          </a:xfrm>
        </p:grpSpPr>
        <p:cxnSp>
          <p:nvCxnSpPr>
            <p:cNvPr id="47" name="Straight Arrow Connector 46"/>
            <p:cNvCxnSpPr/>
            <p:nvPr/>
          </p:nvCxnSpPr>
          <p:spPr bwMode="auto">
            <a:xfrm>
              <a:off x="2038414" y="2105535"/>
              <a:ext cx="0" cy="43721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50000"/>
                </a:schemeClr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7" name="Freeform 16"/>
            <p:cNvSpPr/>
            <p:nvPr/>
          </p:nvSpPr>
          <p:spPr>
            <a:xfrm>
              <a:off x="304800" y="2542754"/>
              <a:ext cx="3518035" cy="4156930"/>
            </a:xfrm>
            <a:custGeom>
              <a:avLst/>
              <a:gdLst>
                <a:gd name="connsiteX0" fmla="*/ 0 w 4165230"/>
                <a:gd name="connsiteY0" fmla="*/ 249350 h 2493500"/>
                <a:gd name="connsiteX1" fmla="*/ 249350 w 4165230"/>
                <a:gd name="connsiteY1" fmla="*/ 0 h 2493500"/>
                <a:gd name="connsiteX2" fmla="*/ 3915880 w 4165230"/>
                <a:gd name="connsiteY2" fmla="*/ 0 h 2493500"/>
                <a:gd name="connsiteX3" fmla="*/ 4165230 w 4165230"/>
                <a:gd name="connsiteY3" fmla="*/ 249350 h 2493500"/>
                <a:gd name="connsiteX4" fmla="*/ 4165230 w 4165230"/>
                <a:gd name="connsiteY4" fmla="*/ 2244150 h 2493500"/>
                <a:gd name="connsiteX5" fmla="*/ 3915880 w 4165230"/>
                <a:gd name="connsiteY5" fmla="*/ 2493500 h 2493500"/>
                <a:gd name="connsiteX6" fmla="*/ 249350 w 4165230"/>
                <a:gd name="connsiteY6" fmla="*/ 2493500 h 2493500"/>
                <a:gd name="connsiteX7" fmla="*/ 0 w 4165230"/>
                <a:gd name="connsiteY7" fmla="*/ 2244150 h 2493500"/>
                <a:gd name="connsiteX8" fmla="*/ 0 w 4165230"/>
                <a:gd name="connsiteY8" fmla="*/ 249350 h 249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5230" h="2493500">
                  <a:moveTo>
                    <a:pt x="0" y="249350"/>
                  </a:moveTo>
                  <a:cubicBezTo>
                    <a:pt x="0" y="111638"/>
                    <a:pt x="111638" y="0"/>
                    <a:pt x="249350" y="0"/>
                  </a:cubicBezTo>
                  <a:lnTo>
                    <a:pt x="3915880" y="0"/>
                  </a:lnTo>
                  <a:cubicBezTo>
                    <a:pt x="4053592" y="0"/>
                    <a:pt x="4165230" y="111638"/>
                    <a:pt x="4165230" y="249350"/>
                  </a:cubicBezTo>
                  <a:lnTo>
                    <a:pt x="4165230" y="2244150"/>
                  </a:lnTo>
                  <a:cubicBezTo>
                    <a:pt x="4165230" y="2381862"/>
                    <a:pt x="4053592" y="2493500"/>
                    <a:pt x="3915880" y="2493500"/>
                  </a:cubicBezTo>
                  <a:lnTo>
                    <a:pt x="249350" y="2493500"/>
                  </a:lnTo>
                  <a:cubicBezTo>
                    <a:pt x="111638" y="2493500"/>
                    <a:pt x="0" y="2381862"/>
                    <a:pt x="0" y="2244150"/>
                  </a:cubicBezTo>
                  <a:lnTo>
                    <a:pt x="0" y="24935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922" tIns="81922" rIns="81922" bIns="8192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50" kern="1200" dirty="0" smtClean="0">
                  <a:solidFill>
                    <a:schemeClr val="accent6">
                      <a:lumMod val="50000"/>
                    </a:schemeClr>
                  </a:solidFill>
                </a:rPr>
                <a:t>Prescribed burning is the planned application and confinement of fire to wildland fuels on lands selected in advance of that application to achieve specific identified objectives</a:t>
              </a:r>
              <a:r>
                <a:rPr lang="en-US" sz="1600" kern="1200" dirty="0" smtClean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solidFill>
                    <a:schemeClr val="accent6">
                      <a:lumMod val="50000"/>
                    </a:schemeClr>
                  </a:solidFill>
                </a:rPr>
                <a:t>Prevention of high intensity wildland fires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solidFill>
                    <a:schemeClr val="accent6">
                      <a:lumMod val="50000"/>
                    </a:schemeClr>
                  </a:solidFill>
                </a:rPr>
                <a:t>Watershed Management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solidFill>
                    <a:schemeClr val="accent6">
                      <a:lumMod val="50000"/>
                    </a:schemeClr>
                  </a:solidFill>
                </a:rPr>
                <a:t>Range Improvement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solidFill>
                    <a:schemeClr val="accent6">
                      <a:lumMod val="50000"/>
                    </a:schemeClr>
                  </a:solidFill>
                </a:rPr>
                <a:t>Vegetation Management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solidFill>
                    <a:schemeClr val="accent6">
                      <a:lumMod val="50000"/>
                    </a:schemeClr>
                  </a:solidFill>
                </a:rPr>
                <a:t>Forest Improvement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solidFill>
                    <a:schemeClr val="accent6">
                      <a:lumMod val="50000"/>
                    </a:schemeClr>
                  </a:solidFill>
                </a:rPr>
                <a:t>Wildlife Habitat Improvement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solidFill>
                    <a:schemeClr val="accent6">
                      <a:lumMod val="50000"/>
                    </a:schemeClr>
                  </a:solidFill>
                </a:rPr>
                <a:t>Air Quality Maintenance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solidFill>
                    <a:schemeClr val="accent6">
                      <a:lumMod val="50000"/>
                    </a:schemeClr>
                  </a:solidFill>
                </a:rPr>
                <a:t>Planned Application of Fire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77232" y="4798195"/>
            <a:ext cx="1553398" cy="1571913"/>
            <a:chOff x="1256070" y="4759408"/>
            <a:chExt cx="1553398" cy="1571913"/>
          </a:xfrm>
        </p:grpSpPr>
        <p:sp>
          <p:nvSpPr>
            <p:cNvPr id="19" name="Freeform 18"/>
            <p:cNvSpPr/>
            <p:nvPr/>
          </p:nvSpPr>
          <p:spPr>
            <a:xfrm>
              <a:off x="1256070" y="5264521"/>
              <a:ext cx="1553398" cy="1066800"/>
            </a:xfrm>
            <a:custGeom>
              <a:avLst/>
              <a:gdLst>
                <a:gd name="connsiteX0" fmla="*/ 0 w 1797946"/>
                <a:gd name="connsiteY0" fmla="*/ 89897 h 898973"/>
                <a:gd name="connsiteX1" fmla="*/ 89897 w 1797946"/>
                <a:gd name="connsiteY1" fmla="*/ 0 h 898973"/>
                <a:gd name="connsiteX2" fmla="*/ 1708049 w 1797946"/>
                <a:gd name="connsiteY2" fmla="*/ 0 h 898973"/>
                <a:gd name="connsiteX3" fmla="*/ 1797946 w 1797946"/>
                <a:gd name="connsiteY3" fmla="*/ 89897 h 898973"/>
                <a:gd name="connsiteX4" fmla="*/ 1797946 w 1797946"/>
                <a:gd name="connsiteY4" fmla="*/ 809076 h 898973"/>
                <a:gd name="connsiteX5" fmla="*/ 1708049 w 1797946"/>
                <a:gd name="connsiteY5" fmla="*/ 898973 h 898973"/>
                <a:gd name="connsiteX6" fmla="*/ 89897 w 1797946"/>
                <a:gd name="connsiteY6" fmla="*/ 898973 h 898973"/>
                <a:gd name="connsiteX7" fmla="*/ 0 w 1797946"/>
                <a:gd name="connsiteY7" fmla="*/ 809076 h 898973"/>
                <a:gd name="connsiteX8" fmla="*/ 0 w 1797946"/>
                <a:gd name="connsiteY8" fmla="*/ 89897 h 898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7946" h="898973">
                  <a:moveTo>
                    <a:pt x="0" y="89897"/>
                  </a:moveTo>
                  <a:cubicBezTo>
                    <a:pt x="0" y="40248"/>
                    <a:pt x="40248" y="0"/>
                    <a:pt x="89897" y="0"/>
                  </a:cubicBezTo>
                  <a:lnTo>
                    <a:pt x="1708049" y="0"/>
                  </a:lnTo>
                  <a:cubicBezTo>
                    <a:pt x="1757698" y="0"/>
                    <a:pt x="1797946" y="40248"/>
                    <a:pt x="1797946" y="89897"/>
                  </a:cubicBezTo>
                  <a:lnTo>
                    <a:pt x="1797946" y="809076"/>
                  </a:lnTo>
                  <a:cubicBezTo>
                    <a:pt x="1797946" y="858725"/>
                    <a:pt x="1757698" y="898973"/>
                    <a:pt x="1708049" y="898973"/>
                  </a:cubicBezTo>
                  <a:lnTo>
                    <a:pt x="89897" y="898973"/>
                  </a:lnTo>
                  <a:cubicBezTo>
                    <a:pt x="40248" y="898973"/>
                    <a:pt x="0" y="858725"/>
                    <a:pt x="0" y="809076"/>
                  </a:cubicBezTo>
                  <a:lnTo>
                    <a:pt x="0" y="8989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220" tIns="35220" rIns="35220" bIns="3522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chemeClr val="accent6">
                      <a:lumMod val="50000"/>
                    </a:schemeClr>
                  </a:solidFill>
                </a:rPr>
                <a:t>Submittal of a Smoke Management Plan</a:t>
              </a:r>
              <a:endParaRPr lang="en-US" sz="1600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>
              <a:off x="2032769" y="4759408"/>
              <a:ext cx="0" cy="53721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50000"/>
                </a:schemeClr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37" name="Group 36"/>
          <p:cNvGrpSpPr/>
          <p:nvPr/>
        </p:nvGrpSpPr>
        <p:grpSpPr>
          <a:xfrm>
            <a:off x="5867400" y="3331734"/>
            <a:ext cx="2030461" cy="1491008"/>
            <a:chOff x="5867400" y="3331734"/>
            <a:chExt cx="2030461" cy="1491008"/>
          </a:xfrm>
        </p:grpSpPr>
        <p:cxnSp>
          <p:nvCxnSpPr>
            <p:cNvPr id="51" name="Straight Arrow Connector 50"/>
            <p:cNvCxnSpPr/>
            <p:nvPr/>
          </p:nvCxnSpPr>
          <p:spPr bwMode="auto">
            <a:xfrm>
              <a:off x="6853932" y="3331734"/>
              <a:ext cx="0" cy="55446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50000"/>
                </a:schemeClr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54" name="Freeform 53"/>
            <p:cNvSpPr/>
            <p:nvPr/>
          </p:nvSpPr>
          <p:spPr>
            <a:xfrm>
              <a:off x="5867400" y="3886200"/>
              <a:ext cx="2030461" cy="936542"/>
            </a:xfrm>
            <a:custGeom>
              <a:avLst/>
              <a:gdLst>
                <a:gd name="connsiteX0" fmla="*/ 0 w 1797946"/>
                <a:gd name="connsiteY0" fmla="*/ 89897 h 898973"/>
                <a:gd name="connsiteX1" fmla="*/ 89897 w 1797946"/>
                <a:gd name="connsiteY1" fmla="*/ 0 h 898973"/>
                <a:gd name="connsiteX2" fmla="*/ 1708049 w 1797946"/>
                <a:gd name="connsiteY2" fmla="*/ 0 h 898973"/>
                <a:gd name="connsiteX3" fmla="*/ 1797946 w 1797946"/>
                <a:gd name="connsiteY3" fmla="*/ 89897 h 898973"/>
                <a:gd name="connsiteX4" fmla="*/ 1797946 w 1797946"/>
                <a:gd name="connsiteY4" fmla="*/ 809076 h 898973"/>
                <a:gd name="connsiteX5" fmla="*/ 1708049 w 1797946"/>
                <a:gd name="connsiteY5" fmla="*/ 898973 h 898973"/>
                <a:gd name="connsiteX6" fmla="*/ 89897 w 1797946"/>
                <a:gd name="connsiteY6" fmla="*/ 898973 h 898973"/>
                <a:gd name="connsiteX7" fmla="*/ 0 w 1797946"/>
                <a:gd name="connsiteY7" fmla="*/ 809076 h 898973"/>
                <a:gd name="connsiteX8" fmla="*/ 0 w 1797946"/>
                <a:gd name="connsiteY8" fmla="*/ 89897 h 898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7946" h="898973">
                  <a:moveTo>
                    <a:pt x="0" y="89897"/>
                  </a:moveTo>
                  <a:cubicBezTo>
                    <a:pt x="0" y="40248"/>
                    <a:pt x="40248" y="0"/>
                    <a:pt x="89897" y="0"/>
                  </a:cubicBezTo>
                  <a:lnTo>
                    <a:pt x="1708049" y="0"/>
                  </a:lnTo>
                  <a:cubicBezTo>
                    <a:pt x="1757698" y="0"/>
                    <a:pt x="1797946" y="40248"/>
                    <a:pt x="1797946" y="89897"/>
                  </a:cubicBezTo>
                  <a:lnTo>
                    <a:pt x="1797946" y="809076"/>
                  </a:lnTo>
                  <a:cubicBezTo>
                    <a:pt x="1797946" y="858725"/>
                    <a:pt x="1757698" y="898973"/>
                    <a:pt x="1708049" y="898973"/>
                  </a:cubicBezTo>
                  <a:lnTo>
                    <a:pt x="89897" y="898973"/>
                  </a:lnTo>
                  <a:cubicBezTo>
                    <a:pt x="40248" y="898973"/>
                    <a:pt x="0" y="858725"/>
                    <a:pt x="0" y="809076"/>
                  </a:cubicBezTo>
                  <a:lnTo>
                    <a:pt x="0" y="8989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220" tIns="35220" rIns="35220" bIns="3522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chemeClr val="accent6">
                      <a:lumMod val="50000"/>
                    </a:schemeClr>
                  </a:solidFill>
                </a:rPr>
                <a:t>District Rules – Smoke Management of Prescri</a:t>
              </a:r>
              <a:r>
                <a:rPr lang="en-US" sz="1600" dirty="0" smtClean="0">
                  <a:solidFill>
                    <a:schemeClr val="accent6">
                      <a:lumMod val="50000"/>
                    </a:schemeClr>
                  </a:solidFill>
                </a:rPr>
                <a:t>bed Burning</a:t>
              </a:r>
              <a:endParaRPr lang="en-US" sz="1600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186523" y="5268778"/>
            <a:ext cx="1890709" cy="1266118"/>
            <a:chOff x="4186523" y="5268778"/>
            <a:chExt cx="1890709" cy="1266118"/>
          </a:xfrm>
        </p:grpSpPr>
        <p:sp>
          <p:nvSpPr>
            <p:cNvPr id="39" name="Freeform 38"/>
            <p:cNvSpPr/>
            <p:nvPr/>
          </p:nvSpPr>
          <p:spPr>
            <a:xfrm>
              <a:off x="4186523" y="5268778"/>
              <a:ext cx="1333704" cy="1266118"/>
            </a:xfrm>
            <a:custGeom>
              <a:avLst/>
              <a:gdLst>
                <a:gd name="connsiteX0" fmla="*/ 0 w 1797946"/>
                <a:gd name="connsiteY0" fmla="*/ 89897 h 898973"/>
                <a:gd name="connsiteX1" fmla="*/ 89897 w 1797946"/>
                <a:gd name="connsiteY1" fmla="*/ 0 h 898973"/>
                <a:gd name="connsiteX2" fmla="*/ 1708049 w 1797946"/>
                <a:gd name="connsiteY2" fmla="*/ 0 h 898973"/>
                <a:gd name="connsiteX3" fmla="*/ 1797946 w 1797946"/>
                <a:gd name="connsiteY3" fmla="*/ 89897 h 898973"/>
                <a:gd name="connsiteX4" fmla="*/ 1797946 w 1797946"/>
                <a:gd name="connsiteY4" fmla="*/ 809076 h 898973"/>
                <a:gd name="connsiteX5" fmla="*/ 1708049 w 1797946"/>
                <a:gd name="connsiteY5" fmla="*/ 898973 h 898973"/>
                <a:gd name="connsiteX6" fmla="*/ 89897 w 1797946"/>
                <a:gd name="connsiteY6" fmla="*/ 898973 h 898973"/>
                <a:gd name="connsiteX7" fmla="*/ 0 w 1797946"/>
                <a:gd name="connsiteY7" fmla="*/ 809076 h 898973"/>
                <a:gd name="connsiteX8" fmla="*/ 0 w 1797946"/>
                <a:gd name="connsiteY8" fmla="*/ 89897 h 898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7946" h="898973">
                  <a:moveTo>
                    <a:pt x="0" y="89897"/>
                  </a:moveTo>
                  <a:cubicBezTo>
                    <a:pt x="0" y="40248"/>
                    <a:pt x="40248" y="0"/>
                    <a:pt x="89897" y="0"/>
                  </a:cubicBezTo>
                  <a:lnTo>
                    <a:pt x="1708049" y="0"/>
                  </a:lnTo>
                  <a:cubicBezTo>
                    <a:pt x="1757698" y="0"/>
                    <a:pt x="1797946" y="40248"/>
                    <a:pt x="1797946" y="89897"/>
                  </a:cubicBezTo>
                  <a:lnTo>
                    <a:pt x="1797946" y="809076"/>
                  </a:lnTo>
                  <a:cubicBezTo>
                    <a:pt x="1797946" y="858725"/>
                    <a:pt x="1757698" y="898973"/>
                    <a:pt x="1708049" y="898973"/>
                  </a:cubicBezTo>
                  <a:lnTo>
                    <a:pt x="89897" y="898973"/>
                  </a:lnTo>
                  <a:cubicBezTo>
                    <a:pt x="40248" y="898973"/>
                    <a:pt x="0" y="858725"/>
                    <a:pt x="0" y="809076"/>
                  </a:cubicBezTo>
                  <a:lnTo>
                    <a:pt x="0" y="8989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220" tIns="35220" rIns="35220" bIns="3522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chemeClr val="accent6">
                      <a:lumMod val="50000"/>
                    </a:schemeClr>
                  </a:solidFill>
                </a:rPr>
                <a:t>Burn Permit Issued and Fees Paid</a:t>
              </a:r>
              <a:endParaRPr lang="en-US" sz="1600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 flipH="1">
              <a:off x="5520227" y="5901837"/>
              <a:ext cx="557005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50000"/>
                </a:schemeClr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3822835" y="2105535"/>
            <a:ext cx="4346679" cy="1226200"/>
            <a:chOff x="3822835" y="2105535"/>
            <a:chExt cx="4346679" cy="1226200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3822835" y="2979646"/>
              <a:ext cx="169739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50000"/>
                </a:schemeClr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grpSp>
          <p:nvGrpSpPr>
            <p:cNvPr id="29" name="Group 28"/>
            <p:cNvGrpSpPr/>
            <p:nvPr/>
          </p:nvGrpSpPr>
          <p:grpSpPr>
            <a:xfrm>
              <a:off x="5520227" y="2105535"/>
              <a:ext cx="2649287" cy="1226200"/>
              <a:chOff x="5520227" y="2105535"/>
              <a:chExt cx="2649287" cy="1226200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5520227" y="2542754"/>
                <a:ext cx="2649287" cy="788981"/>
              </a:xfrm>
              <a:custGeom>
                <a:avLst/>
                <a:gdLst>
                  <a:gd name="connsiteX0" fmla="*/ 0 w 1797946"/>
                  <a:gd name="connsiteY0" fmla="*/ 89897 h 898973"/>
                  <a:gd name="connsiteX1" fmla="*/ 89897 w 1797946"/>
                  <a:gd name="connsiteY1" fmla="*/ 0 h 898973"/>
                  <a:gd name="connsiteX2" fmla="*/ 1708049 w 1797946"/>
                  <a:gd name="connsiteY2" fmla="*/ 0 h 898973"/>
                  <a:gd name="connsiteX3" fmla="*/ 1797946 w 1797946"/>
                  <a:gd name="connsiteY3" fmla="*/ 89897 h 898973"/>
                  <a:gd name="connsiteX4" fmla="*/ 1797946 w 1797946"/>
                  <a:gd name="connsiteY4" fmla="*/ 809076 h 898973"/>
                  <a:gd name="connsiteX5" fmla="*/ 1708049 w 1797946"/>
                  <a:gd name="connsiteY5" fmla="*/ 898973 h 898973"/>
                  <a:gd name="connsiteX6" fmla="*/ 89897 w 1797946"/>
                  <a:gd name="connsiteY6" fmla="*/ 898973 h 898973"/>
                  <a:gd name="connsiteX7" fmla="*/ 0 w 1797946"/>
                  <a:gd name="connsiteY7" fmla="*/ 809076 h 898973"/>
                  <a:gd name="connsiteX8" fmla="*/ 0 w 1797946"/>
                  <a:gd name="connsiteY8" fmla="*/ 89897 h 898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7946" h="898973">
                    <a:moveTo>
                      <a:pt x="0" y="89897"/>
                    </a:moveTo>
                    <a:cubicBezTo>
                      <a:pt x="0" y="40248"/>
                      <a:pt x="40248" y="0"/>
                      <a:pt x="89897" y="0"/>
                    </a:cubicBezTo>
                    <a:lnTo>
                      <a:pt x="1708049" y="0"/>
                    </a:lnTo>
                    <a:cubicBezTo>
                      <a:pt x="1757698" y="0"/>
                      <a:pt x="1797946" y="40248"/>
                      <a:pt x="1797946" y="89897"/>
                    </a:cubicBezTo>
                    <a:lnTo>
                      <a:pt x="1797946" y="809076"/>
                    </a:lnTo>
                    <a:cubicBezTo>
                      <a:pt x="1797946" y="858725"/>
                      <a:pt x="1757698" y="898973"/>
                      <a:pt x="1708049" y="898973"/>
                    </a:cubicBezTo>
                    <a:lnTo>
                      <a:pt x="89897" y="898973"/>
                    </a:lnTo>
                    <a:cubicBezTo>
                      <a:pt x="40248" y="898973"/>
                      <a:pt x="0" y="858725"/>
                      <a:pt x="0" y="809076"/>
                    </a:cubicBezTo>
                    <a:lnTo>
                      <a:pt x="0" y="89897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5220" tIns="35220" rIns="35220" bIns="3522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Smoke Management Program</a:t>
                </a:r>
                <a:endParaRPr lang="en-US" sz="1600" kern="12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21" name="Straight Arrow Connector 20"/>
              <p:cNvCxnSpPr/>
              <p:nvPr/>
            </p:nvCxnSpPr>
            <p:spPr bwMode="auto">
              <a:xfrm>
                <a:off x="6853931" y="2105535"/>
                <a:ext cx="0" cy="437219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>
                    <a:lumMod val="50000"/>
                  </a:schemeClr>
                </a:solidFill>
                <a:prstDash val="solid"/>
                <a:miter lim="800000"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F7EBF-C9E1-4566-AC8E-556E71593B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3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705600" cy="1219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Title 17 CCR Smoke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M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anagement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G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uidelines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8229600" cy="381000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75000"/>
              <a:buFont typeface="Wingdings 2" panose="05020102010507070707" pitchFamily="18" charset="2"/>
              <a:buChar char="®"/>
              <a:defRPr/>
            </a:pPr>
            <a:r>
              <a:rPr lang="en-US" sz="26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Required each air district to adopt a Smoke Management Program</a:t>
            </a:r>
          </a:p>
          <a:p>
            <a:pPr algn="just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75000"/>
              <a:buFont typeface="Wingdings 2" panose="05020102010507070707" pitchFamily="18" charset="2"/>
              <a:buChar char="®"/>
              <a:defRPr/>
            </a:pP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Planning: 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submits a Smoke Management Plan (SMP)</a:t>
            </a:r>
          </a:p>
          <a:p>
            <a:pPr algn="just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75000"/>
              <a:buFont typeface="Wingdings 2" panose="05020102010507070707" pitchFamily="18" charset="2"/>
              <a:buChar char="®"/>
              <a:defRPr/>
            </a:pP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Permitting: 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Air District may 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issue 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a Burn 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Permit or a different type of approval for the SMP</a:t>
            </a:r>
            <a:endParaRPr lang="en-US" sz="2600" dirty="0">
              <a:solidFill>
                <a:schemeClr val="accent6">
                  <a:lumMod val="50000"/>
                </a:schemeClr>
              </a:solidFill>
              <a:cs typeface="Arial" charset="0"/>
            </a:endParaRPr>
          </a:p>
          <a:p>
            <a:pPr algn="just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75000"/>
              <a:buFont typeface="Wingdings 2" panose="05020102010507070707" pitchFamily="18" charset="2"/>
              <a:buChar char="®"/>
              <a:defRPr/>
            </a:pP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Authorization: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Based on the burn day status, the Air District authorizes 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burning</a:t>
            </a:r>
          </a:p>
          <a:p>
            <a:pPr algn="just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75000"/>
              <a:buFont typeface="Wingdings 2" panose="05020102010507070707" pitchFamily="18" charset="2"/>
              <a:buChar char="®"/>
              <a:defRPr/>
            </a:pP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Use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Prescribed Fire Information Reporting System (PFIRS) to manage our burn program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F7EBF-C9E1-4566-AC8E-556E71593B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7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6096000" cy="685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Program Objectives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620000" cy="4800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 2" panose="05020102010507070707" pitchFamily="18" charset="2"/>
              <a:buChar char="®"/>
              <a:defRPr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-32" charset="0"/>
              </a:rPr>
              <a:t>M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inimize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smoke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impacts to the public and the air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shed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pPr marL="857250" lvl="1" indent="-457200" fontAlgn="auto">
              <a:spcAft>
                <a:spcPts val="0"/>
              </a:spcAft>
              <a:buSzPct val="75000"/>
              <a:buFont typeface="Wingdings 2" panose="05020102010507070707" pitchFamily="18" charset="2"/>
              <a:buChar char="®"/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Allows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for the continuation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of agricultural and prescribed burning as a resource management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tool</a:t>
            </a:r>
          </a:p>
          <a:p>
            <a:pPr marL="857250" lvl="1" indent="-457200">
              <a:spcAft>
                <a:spcPts val="0"/>
              </a:spcAft>
              <a:buSzPct val="75000"/>
              <a:buFont typeface="Wingdings 2" panose="05020102010507070707" pitchFamily="18" charset="2"/>
              <a:buChar char="®"/>
              <a:defRPr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Provides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increased opportunities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for agricultural and prescribed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burning</a:t>
            </a:r>
          </a:p>
          <a:p>
            <a:pPr marL="857250" lvl="1" indent="-457200" fontAlgn="auto">
              <a:spcAft>
                <a:spcPts val="0"/>
              </a:spcAft>
              <a:buSzPct val="75000"/>
              <a:buFont typeface="Wingdings 2" panose="05020102010507070707" pitchFamily="18" charset="2"/>
              <a:buChar char="®"/>
              <a:defRPr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Helps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in the prevention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of catastrophic wildfires by reducing vegetation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through burning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F7EBF-C9E1-4566-AC8E-556E71593B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09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75724"/>
            <a:ext cx="8305800" cy="9244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When is a Smoke Management Plan Needed?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4648200"/>
          </a:xfrm>
        </p:spPr>
        <p:txBody>
          <a:bodyPr>
            <a:normAutofit fontScale="77500" lnSpcReduction="20000"/>
          </a:bodyPr>
          <a:lstStyle/>
          <a:p>
            <a:pPr marL="346075" indent="0">
              <a:buClr>
                <a:schemeClr val="tx2">
                  <a:lumMod val="75000"/>
                </a:schemeClr>
              </a:buClr>
              <a:buSzPct val="100000"/>
              <a:buNone/>
            </a:pPr>
            <a:r>
              <a:rPr lang="en-US" altLang="en-US" sz="3800" dirty="0" smtClean="0">
                <a:solidFill>
                  <a:schemeClr val="tx2">
                    <a:lumMod val="50000"/>
                  </a:schemeClr>
                </a:solidFill>
              </a:rPr>
              <a:t>Four levels to determine if and how much of a SMP is or is not needed.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200" b="1" dirty="0" smtClean="0">
                <a:solidFill>
                  <a:schemeClr val="tx2">
                    <a:lumMod val="50000"/>
                  </a:schemeClr>
                </a:solidFill>
              </a:rPr>
              <a:t>Less than 1 ton </a:t>
            </a:r>
            <a:r>
              <a:rPr lang="en-US" altLang="en-US" sz="3200" u="sng" dirty="0" smtClean="0">
                <a:solidFill>
                  <a:schemeClr val="tx2">
                    <a:lumMod val="50000"/>
                  </a:schemeClr>
                </a:solidFill>
              </a:rPr>
              <a:t>of Particulate Matter </a:t>
            </a:r>
            <a:r>
              <a:rPr lang="en-US" altLang="en-US" sz="3200" dirty="0" smtClean="0">
                <a:solidFill>
                  <a:schemeClr val="tx2">
                    <a:lumMod val="50000"/>
                  </a:schemeClr>
                </a:solidFill>
              </a:rPr>
              <a:t>and/or less than 10 acres (see end of handout)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200" b="1" dirty="0" smtClean="0">
                <a:solidFill>
                  <a:schemeClr val="tx2">
                    <a:lumMod val="50000"/>
                  </a:schemeClr>
                </a:solidFill>
              </a:rPr>
              <a:t>1 to 10 tons </a:t>
            </a:r>
            <a:r>
              <a:rPr lang="en-US" altLang="en-US" sz="3200" dirty="0" smtClean="0">
                <a:solidFill>
                  <a:schemeClr val="tx2">
                    <a:lumMod val="50000"/>
                  </a:schemeClr>
                </a:solidFill>
              </a:rPr>
              <a:t>of Particulate Matter and/or 10 to 100 acres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200" b="1" dirty="0" smtClean="0">
                <a:solidFill>
                  <a:schemeClr val="tx2">
                    <a:lumMod val="50000"/>
                  </a:schemeClr>
                </a:solidFill>
              </a:rPr>
              <a:t>10 tons </a:t>
            </a:r>
            <a:r>
              <a:rPr lang="en-US" altLang="en-US" sz="3200" dirty="0" smtClean="0">
                <a:solidFill>
                  <a:schemeClr val="tx2">
                    <a:lumMod val="50000"/>
                  </a:schemeClr>
                </a:solidFill>
              </a:rPr>
              <a:t>of Particulate Matter and/or over 250 acres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200" b="1" dirty="0" smtClean="0">
                <a:solidFill>
                  <a:schemeClr val="tx2">
                    <a:lumMod val="50000"/>
                  </a:schemeClr>
                </a:solidFill>
              </a:rPr>
              <a:t>Regardless of size </a:t>
            </a:r>
            <a:r>
              <a:rPr lang="en-US" altLang="en-US" sz="3200" dirty="0" smtClean="0">
                <a:solidFill>
                  <a:schemeClr val="tx2">
                    <a:lumMod val="50000"/>
                  </a:schemeClr>
                </a:solidFill>
              </a:rPr>
              <a:t>and Particulate matter, potential to impact a smoke sensitive area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200" b="1" dirty="0" smtClean="0">
                <a:solidFill>
                  <a:schemeClr val="tx2">
                    <a:lumMod val="50000"/>
                  </a:schemeClr>
                </a:solidFill>
              </a:rPr>
              <a:t>Contact your air district </a:t>
            </a:r>
            <a:r>
              <a:rPr lang="en-US" altLang="en-US" sz="3200" dirty="0" smtClean="0">
                <a:solidFill>
                  <a:schemeClr val="tx2">
                    <a:lumMod val="50000"/>
                  </a:schemeClr>
                </a:solidFill>
              </a:rPr>
              <a:t>to help decide the level needed</a:t>
            </a:r>
            <a:endParaRPr lang="en-US" alt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F7EBF-C9E1-4566-AC8E-556E71593B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88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75724"/>
            <a:ext cx="8305800" cy="9244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What is Needed for a Smoke Management Plan (SMP)?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(How Much Smoke is Expected?)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8001000" cy="3429000"/>
          </a:xfrm>
        </p:spPr>
        <p:txBody>
          <a:bodyPr>
            <a:normAutofit fontScale="70000" lnSpcReduction="20000"/>
          </a:bodyPr>
          <a:lstStyle/>
          <a:p>
            <a:pPr marL="346075" indent="0">
              <a:buClr>
                <a:schemeClr val="tx2">
                  <a:lumMod val="75000"/>
                </a:schemeClr>
              </a:buClr>
              <a:buSzPct val="100000"/>
              <a:buNone/>
            </a:pPr>
            <a:r>
              <a:rPr lang="en-US" altLang="en-US" sz="3800" dirty="0" smtClean="0">
                <a:solidFill>
                  <a:schemeClr val="tx2">
                    <a:lumMod val="50000"/>
                  </a:schemeClr>
                </a:solidFill>
              </a:rPr>
              <a:t>SMP Begins with Basic Information (Sec.1)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400" dirty="0" smtClean="0">
                <a:solidFill>
                  <a:schemeClr val="tx2">
                    <a:lumMod val="50000"/>
                  </a:schemeClr>
                </a:solidFill>
              </a:rPr>
              <a:t>Landowner Information</a:t>
            </a:r>
          </a:p>
          <a:p>
            <a:pPr marL="1203325" lvl="1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400" dirty="0" smtClean="0">
                <a:solidFill>
                  <a:schemeClr val="tx2">
                    <a:lumMod val="50000"/>
                  </a:schemeClr>
                </a:solidFill>
              </a:rPr>
              <a:t>Name</a:t>
            </a:r>
          </a:p>
          <a:p>
            <a:pPr marL="1203325" lvl="1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400" dirty="0" smtClean="0">
                <a:solidFill>
                  <a:schemeClr val="tx2">
                    <a:lumMod val="50000"/>
                  </a:schemeClr>
                </a:solidFill>
              </a:rPr>
              <a:t>Address</a:t>
            </a:r>
            <a:endParaRPr lang="en-US" altLang="en-US" sz="3400" dirty="0">
              <a:solidFill>
                <a:schemeClr val="tx2">
                  <a:lumMod val="50000"/>
                </a:schemeClr>
              </a:solidFill>
            </a:endParaRP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400" dirty="0" smtClean="0">
                <a:solidFill>
                  <a:schemeClr val="tx2">
                    <a:lumMod val="50000"/>
                  </a:schemeClr>
                </a:solidFill>
              </a:rPr>
              <a:t>Prescribed Burn Staff Contact Information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400" dirty="0" smtClean="0">
                <a:solidFill>
                  <a:schemeClr val="tx2">
                    <a:lumMod val="50000"/>
                  </a:schemeClr>
                </a:solidFill>
              </a:rPr>
              <a:t>Alternative </a:t>
            </a:r>
            <a:r>
              <a:rPr lang="en-US" altLang="en-US" sz="3400" dirty="0">
                <a:solidFill>
                  <a:schemeClr val="tx2">
                    <a:lumMod val="50000"/>
                  </a:schemeClr>
                </a:solidFill>
              </a:rPr>
              <a:t>Contact Information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400" dirty="0" smtClean="0">
                <a:solidFill>
                  <a:schemeClr val="tx2">
                    <a:lumMod val="50000"/>
                  </a:schemeClr>
                </a:solidFill>
              </a:rPr>
              <a:t>Map of the location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endParaRPr lang="en-US" alt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F7EBF-C9E1-4566-AC8E-556E71593B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27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226190"/>
            <a:ext cx="6915358" cy="9244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Project Information and Location Information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(Sec. 1)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458200" cy="4876800"/>
          </a:xfrm>
        </p:spPr>
        <p:txBody>
          <a:bodyPr>
            <a:noAutofit/>
          </a:bodyPr>
          <a:lstStyle/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Type of Burn</a:t>
            </a:r>
          </a:p>
          <a:p>
            <a:pPr marL="1203325" lvl="1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200" dirty="0" smtClean="0">
                <a:solidFill>
                  <a:schemeClr val="tx2">
                    <a:lumMod val="50000"/>
                  </a:schemeClr>
                </a:solidFill>
              </a:rPr>
              <a:t>Broadcast/Understory - Acres</a:t>
            </a:r>
          </a:p>
          <a:p>
            <a:pPr marL="1203325" lvl="1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200" dirty="0" smtClean="0">
                <a:solidFill>
                  <a:schemeClr val="tx2">
                    <a:lumMod val="50000"/>
                  </a:schemeClr>
                </a:solidFill>
              </a:rPr>
              <a:t>Piles – Machine/Hand piles and how many</a:t>
            </a:r>
          </a:p>
          <a:p>
            <a:pPr marL="1603375" lvl="2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200" dirty="0" smtClean="0">
                <a:solidFill>
                  <a:schemeClr val="tx2">
                    <a:lumMod val="50000"/>
                  </a:schemeClr>
                </a:solidFill>
              </a:rPr>
              <a:t>Any Stumps?</a:t>
            </a:r>
          </a:p>
          <a:p>
            <a:pPr marL="1603375" lvl="2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200" dirty="0" smtClean="0">
                <a:solidFill>
                  <a:schemeClr val="tx2">
                    <a:lumMod val="50000"/>
                  </a:schemeClr>
                </a:solidFill>
              </a:rPr>
              <a:t>Dirt in the piles?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Vegetation Type – What is being Burned?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How Dry/Wet is the Vegetation? (Fuel Moisture)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How long is the burning expected to last?</a:t>
            </a:r>
            <a:endParaRPr lang="en-US" alt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Is the burn on a slope and what is its aspect - topography?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How much PM10 will be created?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F7EBF-C9E1-4566-AC8E-556E71593B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6915358" cy="9244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Smoke Sensitive Areas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Public Notification (Sec.1&amp;3)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924800" cy="4051437"/>
          </a:xfrm>
        </p:spPr>
        <p:txBody>
          <a:bodyPr>
            <a:noAutofit/>
          </a:bodyPr>
          <a:lstStyle/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Where 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</a:rPr>
              <a:t>are the closest neighbors</a:t>
            </a: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  <a:p>
            <a:pPr marL="1203325" lvl="1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Direction and Distance</a:t>
            </a:r>
            <a:endParaRPr lang="en-US" alt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</a:rPr>
              <a:t>Are there any places close that could be impacted by smoke?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Public Notification Contact Methods</a:t>
            </a:r>
          </a:p>
          <a:p>
            <a:pPr marL="1203325" lvl="1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Telephone</a:t>
            </a:r>
          </a:p>
          <a:p>
            <a:pPr marL="1203325" lvl="1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Email</a:t>
            </a:r>
          </a:p>
          <a:p>
            <a:pPr marL="1203325" lvl="1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Flyers</a:t>
            </a:r>
          </a:p>
          <a:p>
            <a:pPr marL="1203325" lvl="1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Social Media – Next Door or Neighborhood Facebook Page</a:t>
            </a:r>
          </a:p>
          <a:p>
            <a:pPr marL="1203325" lvl="1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Signage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F7EBF-C9E1-4566-AC8E-556E71593B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65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00999" cy="9244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Weather – Ignition Prescription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Where will the Smoke Go? 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(Sec. 1&amp;2)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52600"/>
            <a:ext cx="7162800" cy="4648200"/>
          </a:xfrm>
        </p:spPr>
        <p:txBody>
          <a:bodyPr>
            <a:normAutofit fontScale="77500" lnSpcReduction="20000"/>
          </a:bodyPr>
          <a:lstStyle/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200" dirty="0" smtClean="0">
                <a:solidFill>
                  <a:schemeClr val="tx2">
                    <a:lumMod val="50000"/>
                  </a:schemeClr>
                </a:solidFill>
              </a:rPr>
              <a:t>Burn Days</a:t>
            </a:r>
          </a:p>
          <a:p>
            <a:pPr marL="1203325" lvl="1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000" dirty="0" smtClean="0">
                <a:solidFill>
                  <a:schemeClr val="tx2">
                    <a:lumMod val="50000"/>
                  </a:schemeClr>
                </a:solidFill>
              </a:rPr>
              <a:t>Marginal? 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200" dirty="0" smtClean="0">
                <a:solidFill>
                  <a:schemeClr val="tx2">
                    <a:lumMod val="50000"/>
                  </a:schemeClr>
                </a:solidFill>
              </a:rPr>
              <a:t>Wind Speed and Direction</a:t>
            </a:r>
          </a:p>
          <a:p>
            <a:pPr marL="1203325" lvl="1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000" dirty="0" smtClean="0">
                <a:solidFill>
                  <a:schemeClr val="tx2">
                    <a:lumMod val="50000"/>
                  </a:schemeClr>
                </a:solidFill>
              </a:rPr>
              <a:t>Forecasts</a:t>
            </a:r>
          </a:p>
          <a:p>
            <a:pPr marL="1203325" lvl="1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000" dirty="0" smtClean="0">
                <a:solidFill>
                  <a:schemeClr val="tx2">
                    <a:lumMod val="50000"/>
                  </a:schemeClr>
                </a:solidFill>
              </a:rPr>
              <a:t>Surface and Transport Winds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200" dirty="0" smtClean="0">
                <a:solidFill>
                  <a:schemeClr val="tx2">
                    <a:lumMod val="50000"/>
                  </a:schemeClr>
                </a:solidFill>
              </a:rPr>
              <a:t>Specific Temperature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200" dirty="0" smtClean="0">
                <a:solidFill>
                  <a:schemeClr val="tx2">
                    <a:lumMod val="50000"/>
                  </a:schemeClr>
                </a:solidFill>
              </a:rPr>
              <a:t>Time of Day for Burning</a:t>
            </a:r>
          </a:p>
          <a:p>
            <a:pPr marL="1203325" lvl="1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000" dirty="0" smtClean="0">
                <a:solidFill>
                  <a:schemeClr val="tx2">
                    <a:lumMod val="50000"/>
                  </a:schemeClr>
                </a:solidFill>
              </a:rPr>
              <a:t>Morning – Evening Variations</a:t>
            </a:r>
          </a:p>
          <a:p>
            <a:pPr marL="1203325" lvl="1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000" dirty="0" smtClean="0">
                <a:solidFill>
                  <a:schemeClr val="tx2">
                    <a:lumMod val="50000"/>
                  </a:schemeClr>
                </a:solidFill>
              </a:rPr>
              <a:t>Inversions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200" dirty="0" smtClean="0">
                <a:solidFill>
                  <a:schemeClr val="tx2">
                    <a:lumMod val="50000"/>
                  </a:schemeClr>
                </a:solidFill>
              </a:rPr>
              <a:t>Relative Humidity</a:t>
            </a:r>
          </a:p>
        </p:txBody>
      </p:sp>
      <p:pic>
        <p:nvPicPr>
          <p:cNvPr id="4" name="Content Placeholder 4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611"/>
            <a:ext cx="9144001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1800" y="319838"/>
            <a:ext cx="3352800" cy="289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67400" y="6400800"/>
            <a:ext cx="3276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F7EBF-C9E1-4566-AC8E-556E71593B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82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8" y="152400"/>
            <a:ext cx="6915358" cy="9244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Smoke Mitigation (Sec.2)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489" y="1157926"/>
            <a:ext cx="8229599" cy="4953000"/>
          </a:xfrm>
        </p:spPr>
        <p:txBody>
          <a:bodyPr>
            <a:noAutofit/>
          </a:bodyPr>
          <a:lstStyle/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What happens if Smoke Becomes a Problem?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What Contingencies are Considered?</a:t>
            </a:r>
          </a:p>
          <a:p>
            <a:pPr marL="1603375" lvl="2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Is there a containment line?</a:t>
            </a:r>
          </a:p>
          <a:p>
            <a:pPr marL="1603375" lvl="2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Stop lighting</a:t>
            </a:r>
          </a:p>
          <a:p>
            <a:pPr marL="1603375" lvl="2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Allow burn down</a:t>
            </a:r>
          </a:p>
          <a:p>
            <a:pPr marL="1603375" lvl="2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Have Water</a:t>
            </a:r>
          </a:p>
          <a:p>
            <a:pPr marL="1603375" lvl="2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Consider Mopping Up</a:t>
            </a:r>
          </a:p>
          <a:p>
            <a:pPr marL="1603375" lvl="2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Get it all lit faster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How will you Monitor Smoke? (Sec.4)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Work with Air District Staff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F7EBF-C9E1-4566-AC8E-556E71593B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6915358" cy="9244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SMP Complete – What’s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296355" cy="3886200"/>
          </a:xfrm>
        </p:spPr>
        <p:txBody>
          <a:bodyPr>
            <a:normAutofit fontScale="92500" lnSpcReduction="10000"/>
          </a:bodyPr>
          <a:lstStyle/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200" dirty="0" smtClean="0">
                <a:solidFill>
                  <a:schemeClr val="tx2">
                    <a:lumMod val="50000"/>
                  </a:schemeClr>
                </a:solidFill>
              </a:rPr>
              <a:t>SMP Submitted to District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200" dirty="0" smtClean="0">
                <a:solidFill>
                  <a:schemeClr val="tx2">
                    <a:lumMod val="50000"/>
                  </a:schemeClr>
                </a:solidFill>
              </a:rPr>
              <a:t>District Approves – Disapproves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200" dirty="0" smtClean="0">
                <a:solidFill>
                  <a:schemeClr val="tx2">
                    <a:lumMod val="50000"/>
                  </a:schemeClr>
                </a:solidFill>
              </a:rPr>
              <a:t>District issues Air District Burn Permit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200" dirty="0" smtClean="0">
                <a:solidFill>
                  <a:schemeClr val="tx2">
                    <a:lumMod val="50000"/>
                  </a:schemeClr>
                </a:solidFill>
              </a:rPr>
              <a:t>Wait for Burn Day to Burn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200" dirty="0" smtClean="0">
                <a:solidFill>
                  <a:schemeClr val="tx2">
                    <a:lumMod val="50000"/>
                  </a:schemeClr>
                </a:solidFill>
              </a:rPr>
              <a:t>Request Approval for Ignition Day of Burn (Sec.5)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F7EBF-C9E1-4566-AC8E-556E71593B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0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3914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Air Pollution Regulatory Framework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315" name="Slide Number Placeholder 2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fld id="{DA046C5A-19B3-4DC4-8AE9-122E7D65D021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4813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3400" y="1371600"/>
            <a:ext cx="80010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SzPct val="75000"/>
              <a:buFont typeface="Wingdings 2" panose="05020102010507070707" pitchFamily="18" charset="2"/>
              <a:buChar char="®"/>
            </a:pP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Federal – U.S. Environmental Protection Agency</a:t>
            </a:r>
          </a:p>
          <a:p>
            <a:pPr lvl="1" eaLnBrk="1" hangingPunct="1">
              <a:lnSpc>
                <a:spcPct val="80000"/>
              </a:lnSpc>
              <a:buSzPct val="75000"/>
              <a:buFont typeface="Wingdings 2" panose="05020102010507070707" pitchFamily="18" charset="2"/>
              <a:buChar char="®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Clean Air Act  (1970 with amendments in 1990)</a:t>
            </a:r>
          </a:p>
          <a:p>
            <a:pPr eaLnBrk="1" hangingPunct="1">
              <a:lnSpc>
                <a:spcPct val="80000"/>
              </a:lnSpc>
              <a:buSzPct val="75000"/>
              <a:buFont typeface="Wingdings 2" panose="05020102010507070707" pitchFamily="18" charset="2"/>
              <a:buChar char="®"/>
            </a:pP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State – California Air Resources Board</a:t>
            </a:r>
          </a:p>
          <a:p>
            <a:pPr lvl="1" eaLnBrk="1" hangingPunct="1">
              <a:lnSpc>
                <a:spcPct val="80000"/>
              </a:lnSpc>
              <a:buSzPct val="75000"/>
              <a:buFont typeface="Wingdings 2" panose="05020102010507070707" pitchFamily="18" charset="2"/>
              <a:buChar char="®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California Clean Air Act – 1988</a:t>
            </a:r>
          </a:p>
          <a:p>
            <a:pPr eaLnBrk="1" hangingPunct="1">
              <a:lnSpc>
                <a:spcPct val="80000"/>
              </a:lnSpc>
              <a:buSzPct val="75000"/>
              <a:buFont typeface="Wingdings 2" panose="05020102010507070707" pitchFamily="18" charset="2"/>
              <a:buChar char="®"/>
            </a:pP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Local – Air Pollution Control &amp; Air Quality Management Districts</a:t>
            </a:r>
          </a:p>
          <a:p>
            <a:pPr lvl="1" eaLnBrk="1" hangingPunct="1">
              <a:lnSpc>
                <a:spcPct val="80000"/>
              </a:lnSpc>
              <a:buSzPct val="75000"/>
              <a:buFont typeface="Wingdings 2" panose="05020102010507070707" pitchFamily="18" charset="2"/>
              <a:buChar char="®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Local Rules and Regulations</a:t>
            </a:r>
          </a:p>
          <a:p>
            <a:pPr lvl="1" eaLnBrk="1" hangingPunct="1">
              <a:lnSpc>
                <a:spcPct val="80000"/>
              </a:lnSpc>
              <a:buSzPct val="75000"/>
              <a:buFont typeface="Wingdings 2" panose="05020102010507070707" pitchFamily="18" charset="2"/>
              <a:buChar char="®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Stationary sources of air pollution</a:t>
            </a:r>
          </a:p>
        </p:txBody>
      </p:sp>
    </p:spTree>
    <p:extLst>
      <p:ext uri="{BB962C8B-B14F-4D97-AF65-F5344CB8AC3E}">
        <p14:creationId xmlns:p14="http://schemas.microsoft.com/office/powerpoint/2010/main" val="222195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6915358" cy="9244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Monitoring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Smoke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296355" cy="3746637"/>
          </a:xfrm>
        </p:spPr>
        <p:txBody>
          <a:bodyPr>
            <a:normAutofit/>
          </a:bodyPr>
          <a:lstStyle/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200" dirty="0" smtClean="0">
                <a:solidFill>
                  <a:schemeClr val="tx2">
                    <a:lumMod val="50000"/>
                  </a:schemeClr>
                </a:solidFill>
              </a:rPr>
              <a:t>What is the Plume doing?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200" dirty="0" smtClean="0">
                <a:solidFill>
                  <a:schemeClr val="tx2">
                    <a:lumMod val="50000"/>
                  </a:schemeClr>
                </a:solidFill>
              </a:rPr>
              <a:t>Where is it going?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200" dirty="0" smtClean="0">
                <a:solidFill>
                  <a:schemeClr val="tx2">
                    <a:lumMod val="50000"/>
                  </a:schemeClr>
                </a:solidFill>
              </a:rPr>
              <a:t>How high is it getting?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200" dirty="0" smtClean="0">
                <a:solidFill>
                  <a:schemeClr val="tx2">
                    <a:lumMod val="50000"/>
                  </a:schemeClr>
                </a:solidFill>
              </a:rPr>
              <a:t>Could the neighbors be getting too much smoke?</a:t>
            </a:r>
          </a:p>
          <a:p>
            <a:pPr marL="803275" indent="-457200">
              <a:buClr>
                <a:schemeClr val="tx2">
                  <a:lumMod val="75000"/>
                </a:schemeClr>
              </a:buClr>
              <a:buSzPct val="100000"/>
              <a:buFont typeface="Wingdings 2" panose="05020102010507070707" pitchFamily="18" charset="2"/>
              <a:buChar char="®"/>
            </a:pPr>
            <a:r>
              <a:rPr lang="en-US" altLang="en-US" sz="3200" dirty="0" smtClean="0">
                <a:solidFill>
                  <a:schemeClr val="tx2">
                    <a:lumMod val="50000"/>
                  </a:schemeClr>
                </a:solidFill>
              </a:rPr>
              <a:t>Post-burn report (Sec.6)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F7EBF-C9E1-4566-AC8E-556E71593B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08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12192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Technical Tools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96200" cy="4419600"/>
          </a:xfrm>
        </p:spPr>
        <p:txBody>
          <a:bodyPr>
            <a:normAutofit fontScale="92500" lnSpcReduction="20000"/>
          </a:bodyPr>
          <a:lstStyle/>
          <a:p>
            <a:pPr>
              <a:buSzPct val="75000"/>
              <a:buFont typeface="Wingdings 2" panose="05020102010507070707" pitchFamily="18" charset="2"/>
              <a:buChar char="®"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PFIRS – Prescribed Burn Information Reporting System</a:t>
            </a:r>
          </a:p>
          <a:p>
            <a:pPr>
              <a:buSzPct val="75000"/>
              <a:buFont typeface="Wingdings 2" panose="05020102010507070707" pitchFamily="18" charset="2"/>
              <a:buChar char="®"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Control Burn Notices (aka burn day)</a:t>
            </a:r>
          </a:p>
          <a:p>
            <a:pPr>
              <a:buSzPct val="75000"/>
              <a:buFont typeface="Wingdings 2" panose="05020102010507070707" pitchFamily="18" charset="2"/>
              <a:buChar char="®"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Sacramento Valley Acreage Allocation</a:t>
            </a:r>
          </a:p>
          <a:p>
            <a:pPr>
              <a:buSzPct val="75000"/>
              <a:buFont typeface="Wingdings 2" panose="05020102010507070707" pitchFamily="18" charset="2"/>
              <a:buChar char="®"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Fire Information Map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 2" panose="05020102010507070707" pitchFamily="18" charset="2"/>
              <a:buChar char="®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Integration of Air Monitoring Information - Statewide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 2" panose="05020102010507070707" pitchFamily="18" charset="2"/>
              <a:buChar char="®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Wildfire Information - Wildfire smoke affects allocation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F7EBF-C9E1-4566-AC8E-556E71593B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56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52500" y="1752600"/>
            <a:ext cx="8039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sz="3200" b="1" kern="0" dirty="0" smtClean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en-US" sz="3200" kern="0" dirty="0" smtClean="0">
                <a:solidFill>
                  <a:schemeClr val="accent6">
                    <a:lumMod val="50000"/>
                  </a:schemeClr>
                </a:solidFill>
              </a:rPr>
              <a:t>rescribed </a:t>
            </a:r>
            <a:r>
              <a:rPr lang="en-US" sz="3200" b="1" kern="0" dirty="0" smtClean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en-US" sz="3200" kern="0" dirty="0" smtClean="0">
                <a:solidFill>
                  <a:schemeClr val="accent6">
                    <a:lumMod val="50000"/>
                  </a:schemeClr>
                </a:solidFill>
              </a:rPr>
              <a:t>ire </a:t>
            </a:r>
            <a:r>
              <a:rPr lang="en-US" sz="3200" b="1" kern="0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sz="3200" kern="0" dirty="0" smtClean="0">
                <a:solidFill>
                  <a:schemeClr val="accent6">
                    <a:lumMod val="50000"/>
                  </a:schemeClr>
                </a:solidFill>
              </a:rPr>
              <a:t>nformation </a:t>
            </a:r>
            <a:r>
              <a:rPr lang="en-US" sz="3200" b="1" kern="0" dirty="0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sz="3200" kern="0" dirty="0" smtClean="0">
                <a:solidFill>
                  <a:schemeClr val="accent6">
                    <a:lumMod val="50000"/>
                  </a:schemeClr>
                </a:solidFill>
              </a:rPr>
              <a:t>eporting </a:t>
            </a:r>
            <a:r>
              <a:rPr lang="en-US" sz="3200" b="1" kern="0" dirty="0" smtClean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sz="3200" kern="0" dirty="0" smtClean="0">
                <a:solidFill>
                  <a:schemeClr val="accent6">
                    <a:lumMod val="50000"/>
                  </a:schemeClr>
                </a:solidFill>
              </a:rPr>
              <a:t>ystem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5597525" cy="792163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cs typeface="FrankRuehl" panose="020E0503060101010101" pitchFamily="34" charset="-79"/>
              </a:rPr>
              <a:t>What is PFIRS ?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52500" y="2969805"/>
            <a:ext cx="7239000" cy="320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8D2"/>
              </a:buClr>
              <a:buSzPct val="60000"/>
              <a:buFont typeface="Wingdings" pitchFamily="2" charset="2"/>
              <a:buChar char="n"/>
              <a:defRPr sz="3200">
                <a:solidFill>
                  <a:srgbClr val="006BB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8D2"/>
              </a:buClr>
              <a:buSzPct val="55000"/>
              <a:buFont typeface="Wingdings" pitchFamily="2" charset="2"/>
              <a:buChar char="n"/>
              <a:defRPr sz="2800">
                <a:solidFill>
                  <a:srgbClr val="006BB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8D2"/>
              </a:buClr>
              <a:buSzPct val="50000"/>
              <a:buFont typeface="Wingdings" pitchFamily="2" charset="2"/>
              <a:buChar char="n"/>
              <a:defRPr sz="2400">
                <a:solidFill>
                  <a:srgbClr val="006BB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575D1"/>
              </a:buClr>
              <a:buSzPct val="55000"/>
              <a:buFont typeface="Wingdings" pitchFamily="2" charset="2"/>
              <a:buChar char="n"/>
              <a:defRPr sz="2000">
                <a:solidFill>
                  <a:srgbClr val="006BB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673"/>
              </a:buClr>
              <a:buSzPct val="50000"/>
              <a:buFont typeface="Wingdings" pitchFamily="2" charset="2"/>
              <a:buChar char="n"/>
              <a:defRPr sz="2000">
                <a:solidFill>
                  <a:srgbClr val="006BBC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buClr>
                <a:schemeClr val="tx2">
                  <a:lumMod val="50000"/>
                </a:schemeClr>
              </a:buClr>
              <a:buSzPct val="75000"/>
              <a:buFont typeface="Wingdings 2" panose="05020102010507070707" pitchFamily="18" charset="2"/>
              <a:buChar char="®"/>
              <a:defRPr/>
            </a:pPr>
            <a:r>
              <a:rPr lang="en-US" sz="3600" kern="0" dirty="0" smtClean="0">
                <a:solidFill>
                  <a:srgbClr val="0033CC"/>
                </a:solidFill>
              </a:rPr>
              <a:t> </a:t>
            </a:r>
            <a:r>
              <a:rPr lang="en-US" sz="3200" kern="0" dirty="0" smtClean="0">
                <a:solidFill>
                  <a:schemeClr val="accent6">
                    <a:lumMod val="50000"/>
                  </a:schemeClr>
                </a:solidFill>
              </a:rPr>
              <a:t>Communication tool</a:t>
            </a:r>
          </a:p>
          <a:p>
            <a:pPr lvl="1" eaLnBrk="1" hangingPunct="1">
              <a:buClr>
                <a:schemeClr val="tx2">
                  <a:lumMod val="50000"/>
                </a:schemeClr>
              </a:buClr>
              <a:buSzPct val="75000"/>
              <a:buFont typeface="Wingdings 2" panose="05020102010507070707" pitchFamily="18" charset="2"/>
              <a:buChar char="®"/>
              <a:defRPr/>
            </a:pPr>
            <a:r>
              <a:rPr lang="en-US" sz="3200" kern="0" dirty="0" smtClean="0">
                <a:solidFill>
                  <a:schemeClr val="accent6">
                    <a:lumMod val="50000"/>
                  </a:schemeClr>
                </a:solidFill>
              </a:rPr>
              <a:t> Interactive mapping </a:t>
            </a:r>
          </a:p>
          <a:p>
            <a:pPr lvl="1" eaLnBrk="1" hangingPunct="1">
              <a:buClr>
                <a:schemeClr val="tx2">
                  <a:lumMod val="50000"/>
                </a:schemeClr>
              </a:buClr>
              <a:buSzPct val="75000"/>
              <a:buFont typeface="Wingdings 2" panose="05020102010507070707" pitchFamily="18" charset="2"/>
              <a:buChar char="®"/>
              <a:defRPr/>
            </a:pPr>
            <a:r>
              <a:rPr lang="en-US" sz="3200" kern="0" dirty="0" smtClean="0">
                <a:solidFill>
                  <a:schemeClr val="accent6">
                    <a:lumMod val="50000"/>
                  </a:schemeClr>
                </a:solidFill>
              </a:rPr>
              <a:t> Not a regulatory tool</a:t>
            </a:r>
          </a:p>
          <a:p>
            <a:pPr lvl="2" eaLnBrk="1" hangingPunct="1">
              <a:buClr>
                <a:srgbClr val="0033CC"/>
              </a:buClr>
              <a:buSzPct val="75000"/>
              <a:buBlip>
                <a:blip r:embed="rId3"/>
              </a:buBlip>
              <a:defRPr/>
            </a:pPr>
            <a:endParaRPr lang="en-US" sz="1000" kern="0" dirty="0" smtClean="0">
              <a:solidFill>
                <a:srgbClr val="0033CC"/>
              </a:solidFill>
            </a:endParaRPr>
          </a:p>
          <a:p>
            <a:pPr lvl="1" eaLnBrk="1" hangingPunct="1">
              <a:buClr>
                <a:srgbClr val="0033CC"/>
              </a:buClr>
              <a:buSzPct val="75000"/>
              <a:buFont typeface="Wingdings 2" panose="05020102010507070707" pitchFamily="18" charset="2"/>
              <a:buChar char="®"/>
              <a:defRPr/>
            </a:pPr>
            <a:endParaRPr lang="en-US" sz="3200" kern="0" dirty="0" smtClean="0">
              <a:solidFill>
                <a:srgbClr val="0033C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F7EBF-C9E1-4566-AC8E-556E71593B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6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22238"/>
            <a:ext cx="8229600" cy="944562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</a:rPr>
              <a:t>PFIRS Overview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0" y="1576477"/>
            <a:ext cx="4572000" cy="3886200"/>
          </a:xfrm>
        </p:spPr>
        <p:txBody>
          <a:bodyPr anchor="t">
            <a:normAutofit/>
          </a:bodyPr>
          <a:lstStyle/>
          <a:p>
            <a:pPr marL="803275" indent="-457200"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</a:rPr>
              <a:t>Land Manager Use</a:t>
            </a:r>
          </a:p>
          <a:p>
            <a:pPr marL="803275" indent="-457200"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</a:rPr>
              <a:t>Request An Account</a:t>
            </a:r>
          </a:p>
          <a:p>
            <a:pPr marL="803275" indent="-457200"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</a:rPr>
              <a:t>Fill in SMP application </a:t>
            </a:r>
          </a:p>
          <a:p>
            <a:pPr marL="803275" indent="-457200"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</a:rPr>
              <a:t>Review SMP</a:t>
            </a:r>
          </a:p>
          <a:p>
            <a:pPr marL="803275" indent="-457200"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</a:rPr>
              <a:t>Approve SMP</a:t>
            </a:r>
          </a:p>
          <a:p>
            <a:pPr marL="803275" indent="-457200">
              <a:buSzPct val="100000"/>
              <a:buFont typeface="Wingdings 2" panose="05020102010507070707" pitchFamily="18" charset="2"/>
              <a:buChar char="®"/>
            </a:pP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</a:rPr>
              <a:t>Approve Ignitions</a:t>
            </a:r>
          </a:p>
        </p:txBody>
      </p:sp>
      <p:pic>
        <p:nvPicPr>
          <p:cNvPr id="2050" name="Picture 2" descr="C:\Users\Ahobbs\Desktop\download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57" y="1219200"/>
            <a:ext cx="430784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F7EBF-C9E1-4566-AC8E-556E71593B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5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7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5" y="0"/>
            <a:ext cx="9143995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F7EBF-C9E1-4566-AC8E-556E71593B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67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3" t="18519" r="6771" b="3703"/>
          <a:stretch/>
        </p:blipFill>
        <p:spPr bwMode="auto">
          <a:xfrm>
            <a:off x="-32349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504" y="0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Request an Account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657600" y="2209800"/>
            <a:ext cx="1143000" cy="457199"/>
          </a:xfrm>
          <a:prstGeom prst="ellipse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F7EBF-C9E1-4566-AC8E-556E71593B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129" y="11502"/>
            <a:ext cx="8229600" cy="67429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PFIRS:  ARB Products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5" t="11429" r="11369"/>
          <a:stretch/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914400" y="914400"/>
            <a:ext cx="2286000" cy="1219200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F7EBF-C9E1-4566-AC8E-556E71593B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83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3" t="18333" r="9532" b="351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914400" y="838200"/>
            <a:ext cx="1905000" cy="457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18" y="3531394"/>
            <a:ext cx="5795963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>
            <a:off x="5029200" y="2057400"/>
            <a:ext cx="914400" cy="1828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1410891" y="4343400"/>
            <a:ext cx="1521618" cy="25003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F7EBF-C9E1-4566-AC8E-556E71593B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6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5" t="11429" r="11369"/>
          <a:stretch/>
        </p:blipFill>
        <p:spPr bwMode="auto">
          <a:xfrm>
            <a:off x="0" y="533400"/>
            <a:ext cx="9144000" cy="639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838200" y="1597573"/>
            <a:ext cx="2209800" cy="307427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PFIRS:  Fire Information Map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571500"/>
            <a:ext cx="9144000" cy="6398172"/>
            <a:chOff x="-228600" y="1009651"/>
            <a:chExt cx="9144000" cy="6398172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59" t="12448"/>
            <a:stretch/>
          </p:blipFill>
          <p:spPr bwMode="auto">
            <a:xfrm>
              <a:off x="-228600" y="1009651"/>
              <a:ext cx="9144000" cy="6398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41047"/>
              <a:ext cx="4276725" cy="39052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-19050" y="5162551"/>
              <a:ext cx="3048000" cy="9144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</a:rPr>
                <a:t>Provides real-time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solidFill>
                    <a:srgbClr val="0033CC"/>
                  </a:solidFill>
                </a:rPr>
                <a:t>information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F7EBF-C9E1-4566-AC8E-556E71593B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1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dex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09689" y="180772"/>
            <a:ext cx="1660585" cy="1371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97467" cy="59666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Collaboration is KEY</a:t>
            </a:r>
            <a:endParaRPr lang="en-US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400" y="1676399"/>
            <a:ext cx="82224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/>
              </a:buClr>
              <a:buSzPct val="75000"/>
              <a:buFont typeface="Wingdings 2" panose="05020102010507070707" pitchFamily="18" charset="2"/>
              <a:buChar char="®"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Continue to protect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Air Quality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while providing for opportunities to dispose of vegetation by burning where appropriate.</a:t>
            </a:r>
          </a:p>
          <a:p>
            <a:pPr marL="457200" indent="-457200">
              <a:buClr>
                <a:schemeClr val="tx2"/>
              </a:buClr>
              <a:buSzPct val="75000"/>
              <a:buFont typeface="Wingdings 2" panose="05020102010507070707" pitchFamily="18" charset="2"/>
              <a:buChar char="®"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Continue to strive towards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achieving and maintaining air quality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standards</a:t>
            </a:r>
          </a:p>
          <a:p>
            <a:pPr marL="457200" indent="-457200">
              <a:buClr>
                <a:schemeClr val="tx2"/>
              </a:buClr>
              <a:buSzPct val="75000"/>
              <a:buFont typeface="Wingdings 2" panose="05020102010507070707" pitchFamily="18" charset="2"/>
              <a:buChar char="®"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Work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with those conducting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prescribed fire operations to minimize, smoke impacts on the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public.</a:t>
            </a:r>
          </a:p>
          <a:p>
            <a:pPr marL="457200" indent="-457200">
              <a:buClr>
                <a:schemeClr val="tx2"/>
              </a:buClr>
              <a:buSzPct val="75000"/>
              <a:buFont typeface="Wingdings 2" panose="05020102010507070707" pitchFamily="18" charset="2"/>
              <a:buChar char="®"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Maintain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good working relationships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with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cooperators.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F7EBF-C9E1-4566-AC8E-556E71593B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1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52600" y="64008"/>
            <a:ext cx="6096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/>
              <a:t>Major Ozone </a:t>
            </a:r>
            <a:br>
              <a:rPr lang="en-US" sz="3600" dirty="0" smtClean="0"/>
            </a:br>
            <a:r>
              <a:rPr lang="en-US" sz="2400" dirty="0" smtClean="0"/>
              <a:t>Precursors Sources </a:t>
            </a:r>
            <a:endParaRPr lang="en-US" sz="2400" dirty="0"/>
          </a:p>
        </p:txBody>
      </p:sp>
      <p:sp>
        <p:nvSpPr>
          <p:cNvPr id="15363" name="Slide Number Placeholder 2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fld id="{BEE5A36D-9DEA-4C2C-BC97-630F9E62FD3A}" type="slidenum">
              <a:rPr lang="en-US" smtClean="0"/>
              <a:pPr/>
              <a:t>3</a:t>
            </a:fld>
            <a:endParaRPr lang="en-US" dirty="0" smtClean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152400" y="228600"/>
            <a:ext cx="2362200" cy="1219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30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97467" cy="596660"/>
          </a:xfrm>
        </p:spPr>
        <p:txBody>
          <a:bodyPr>
            <a:noAutofit/>
          </a:bodyPr>
          <a:lstStyle/>
          <a:p>
            <a:pPr algn="ctr"/>
            <a:r>
              <a:rPr lang="en-US" sz="4400" b="1" smtClean="0">
                <a:solidFill>
                  <a:schemeClr val="accent6">
                    <a:lumMod val="50000"/>
                  </a:schemeClr>
                </a:solidFill>
              </a:rPr>
              <a:t>Helpful Websites</a:t>
            </a:r>
            <a:endParaRPr lang="en-US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957" y="1371600"/>
            <a:ext cx="8509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/>
              </a:buClr>
              <a:buSzPct val="75000"/>
              <a:buFont typeface="Wingdings 2" panose="05020102010507070707" pitchFamily="18" charset="2"/>
              <a:buChar char="®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Prescribed Fire Information Reporting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System: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hlinkClick r:id="rId3"/>
              </a:rPr>
              <a:t>https://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ssl.arb.ca.gov/pfirs/index.php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Clr>
                <a:schemeClr val="tx2"/>
              </a:buClr>
              <a:buSzPct val="75000"/>
              <a:buFont typeface="Wingdings 2" panose="05020102010507070707" pitchFamily="18" charset="2"/>
              <a:buChar char="®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California Local Air District Directory</a:t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hlinkClick r:id="rId4"/>
              </a:rPr>
              <a:t>http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hlinkClick r:id="rId4"/>
              </a:rPr>
              <a:t>://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hlinkClick r:id="rId4"/>
              </a:rPr>
              <a:t>www.capcoa.org/districts/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Clr>
                <a:schemeClr val="tx2"/>
              </a:buClr>
              <a:buSzPct val="75000"/>
              <a:buFont typeface="Wingdings 2" panose="05020102010507070707" pitchFamily="18" charset="2"/>
              <a:buChar char="®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Northern and Southern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Predictive Services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hlinkClick r:id="rId5"/>
              </a:rPr>
              <a:t>https://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hlinkClick r:id="rId5"/>
              </a:rPr>
              <a:t>californiasmokeinfo.blogspot.com/p/fire-potential_27.html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Clr>
                <a:schemeClr val="tx2"/>
              </a:buClr>
              <a:buSzPct val="75000"/>
              <a:buFont typeface="Wingdings 2" panose="05020102010507070707" pitchFamily="18" charset="2"/>
              <a:buChar char="®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National Weather Service</a:t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hlinkClick r:id="rId6"/>
              </a:rPr>
              <a:t>https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hlinkClick r:id="rId6"/>
              </a:rPr>
              <a:t>://www.weather.gov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hlinkClick r:id="rId6"/>
              </a:rPr>
              <a:t>/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F7EBF-C9E1-4566-AC8E-556E71593B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60248"/>
            <a:ext cx="6096000" cy="755904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/>
              <a:t>major pm sources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fld id="{A8399FBA-5A8C-432A-AFF9-6EFE28A08C8E}" type="slidenum">
              <a:rPr lang="en-US" smtClean="0"/>
              <a:pPr/>
              <a:t>4</a:t>
            </a:fld>
            <a:endParaRPr lang="en-US" dirty="0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152400" y="228600"/>
            <a:ext cx="2362200" cy="1219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0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0" y="495300"/>
            <a:ext cx="60960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/>
              <a:t>particle size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028" name="Slide Number Placeholder 2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fld id="{8DF1B952-FA26-4A8C-875C-AC30DA6425CF}" type="slidenum">
              <a:rPr lang="en-US" smtClean="0"/>
              <a:pPr/>
              <a:t>5</a:t>
            </a:fld>
            <a:endParaRPr lang="en-US" dirty="0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8600" y="1600200"/>
          <a:ext cx="86868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Photo Editor Photo" r:id="rId4" imgW="5714286" imgH="3990476" progId="">
                  <p:embed/>
                </p:oleObj>
              </mc:Choice>
              <mc:Fallback>
                <p:oleObj name="Photo Editor Photo" r:id="rId4" imgW="5714286" imgH="39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00200"/>
                        <a:ext cx="86868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152400" y="228600"/>
            <a:ext cx="2362200" cy="1219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78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096000" cy="11430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560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6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5F9643B-D544-4186-BDF1-E126EE17BD84}" type="slidenum">
              <a:rPr lang="en-US" sz="1400" smtClean="0">
                <a:solidFill>
                  <a:srgbClr val="002060"/>
                </a:solidFill>
              </a:rPr>
              <a:pPr eaLnBrk="1" hangingPunct="1"/>
              <a:t>6</a:t>
            </a:fld>
            <a:endParaRPr lang="en-US" sz="1400" dirty="0" smtClean="0">
              <a:solidFill>
                <a:srgbClr val="002060"/>
              </a:solidFill>
            </a:endParaRPr>
          </a:p>
        </p:txBody>
      </p:sp>
      <p:pic>
        <p:nvPicPr>
          <p:cNvPr id="25605" name="Picture 2" descr="T:\APC\PIO\Presentation Resources\how pollutants affect syst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9376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152400"/>
            <a:ext cx="3886200" cy="1384300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en-US" sz="2800" b="1" kern="0" cap="all" dirty="0">
                <a:solidFill>
                  <a:srgbClr val="0070C0"/>
                </a:solidFill>
              </a:rPr>
              <a:t>How pollutants affect our health</a:t>
            </a:r>
          </a:p>
        </p:txBody>
      </p:sp>
    </p:spTree>
    <p:extLst>
      <p:ext uri="{BB962C8B-B14F-4D97-AF65-F5344CB8AC3E}">
        <p14:creationId xmlns:p14="http://schemas.microsoft.com/office/powerpoint/2010/main" val="99025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924800" cy="6858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005A9E"/>
                </a:solidFill>
              </a:rPr>
              <a:t>California Air districts</a:t>
            </a:r>
            <a:endParaRPr lang="en-US" sz="3600" dirty="0">
              <a:solidFill>
                <a:srgbClr val="005A9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F8AE6-8DA0-4F83-9926-B10569D00A8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" name="Picture 9" descr="disma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670780"/>
            <a:ext cx="4724401" cy="6172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981200" y="609600"/>
            <a:ext cx="29718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>
            <a:stCxn id="16" idx="1"/>
          </p:cNvCxnSpPr>
          <p:nvPr/>
        </p:nvCxnSpPr>
        <p:spPr bwMode="auto">
          <a:xfrm flipH="1">
            <a:off x="3997450" y="2565705"/>
            <a:ext cx="1149098" cy="80669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5146548" y="2356155"/>
            <a:ext cx="2549652" cy="419100"/>
          </a:xfrm>
          <a:prstGeom prst="rect">
            <a:avLst/>
          </a:prstGeom>
          <a:solidFill>
            <a:srgbClr val="35C81C">
              <a:alpha val="65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70C0"/>
                </a:solidFill>
              </a:rPr>
              <a:t>Calaveras </a:t>
            </a:r>
            <a:r>
              <a:rPr lang="en-US" sz="2400" dirty="0" smtClean="0">
                <a:solidFill>
                  <a:srgbClr val="0070C0"/>
                </a:solidFill>
              </a:rPr>
              <a:t>County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806697" y="1190625"/>
            <a:ext cx="2508504" cy="457200"/>
          </a:xfrm>
          <a:prstGeom prst="rect">
            <a:avLst/>
          </a:prstGeom>
          <a:solidFill>
            <a:srgbClr val="35C81C">
              <a:alpha val="65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70C0"/>
                </a:solidFill>
              </a:rPr>
              <a:t>35 Air Districts</a:t>
            </a:r>
          </a:p>
        </p:txBody>
      </p:sp>
    </p:spTree>
    <p:extLst>
      <p:ext uri="{BB962C8B-B14F-4D97-AF65-F5344CB8AC3E}">
        <p14:creationId xmlns:p14="http://schemas.microsoft.com/office/powerpoint/2010/main" val="68592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6324600" cy="6858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Air District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rograms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524000"/>
            <a:ext cx="7239000" cy="51054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Char char="®"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Permitting and Inspections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Char char="®"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CEQA and Land Use Mitigation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Char char="®"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Air Quality Planning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Char char="®"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Incentive Programs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Char char="®"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Public Information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Char char="®"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Smoke Management Program 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fld id="{4380D222-BFBC-4919-847B-A7C6EF1C3ED4}" type="slidenum">
              <a:rPr lang="en-US" smtClean="0"/>
              <a:pPr/>
              <a:t>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149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4418">
            <a:off x="497088" y="500275"/>
            <a:ext cx="7908408" cy="55815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0419" name="Picture 3" descr="C:\Documents and Settings\hkuklo\Desktop\Acrobat Docu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722" y="547358"/>
            <a:ext cx="7277140" cy="57038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4" descr="http://www.arb.ca.gov/ei/see/agbur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6200" y="547359"/>
            <a:ext cx="8602145" cy="53962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12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5474" name="Picture 2" descr="T:\APC\P&amp;M\AH\BURNING\Prescribed Burning\CDF\Mt. Howell Unit 1\IMG_00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8184" y="0"/>
            <a:ext cx="8157761" cy="66711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isometricRightUp">
              <a:rot lat="2100000" lon="21000000" rev="0"/>
            </a:camera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EA43D8C-0389-4360-9777-6886CB1EA5A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0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2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/>
      <a:bodyPr anchor="b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None/>
          <a:tabLst/>
          <a:defRPr kumimoji="0" sz="3600" b="0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eme2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/>
      <a:bodyPr anchor="b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None/>
          <a:tabLst/>
          <a:defRPr kumimoji="0" sz="3600" b="0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heme2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/>
      <a:bodyPr anchor="b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None/>
          <a:tabLst/>
          <a:defRPr kumimoji="0" sz="3600" b="0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TC102455610[[fn=Autumn]]</Template>
  <TotalTime>7363</TotalTime>
  <Words>1750</Words>
  <Application>Microsoft Office PowerPoint</Application>
  <PresentationFormat>On-screen Show (4:3)</PresentationFormat>
  <Paragraphs>341</Paragraphs>
  <Slides>30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Arial</vt:lpstr>
      <vt:lpstr>Calibri</vt:lpstr>
      <vt:lpstr>Courier New</vt:lpstr>
      <vt:lpstr>FrankRuehl</vt:lpstr>
      <vt:lpstr>Tahoma</vt:lpstr>
      <vt:lpstr>Times New Roman</vt:lpstr>
      <vt:lpstr>Trebuchet MS</vt:lpstr>
      <vt:lpstr>Verdana</vt:lpstr>
      <vt:lpstr>Wingdings</vt:lpstr>
      <vt:lpstr>Wingdings 2</vt:lpstr>
      <vt:lpstr>Autumn</vt:lpstr>
      <vt:lpstr>Theme2</vt:lpstr>
      <vt:lpstr>1_Theme2</vt:lpstr>
      <vt:lpstr>2_Theme2</vt:lpstr>
      <vt:lpstr>Photo Editor Photo</vt:lpstr>
      <vt:lpstr>Prescribed Burning:  Smoke Management Regulations</vt:lpstr>
      <vt:lpstr>Air Pollution Regulatory Framework</vt:lpstr>
      <vt:lpstr>Major Ozone  Precursors Sources </vt:lpstr>
      <vt:lpstr>major pm sources</vt:lpstr>
      <vt:lpstr>particle size</vt:lpstr>
      <vt:lpstr>PowerPoint Presentation</vt:lpstr>
      <vt:lpstr>California Air districts</vt:lpstr>
      <vt:lpstr>Air District Programs</vt:lpstr>
      <vt:lpstr>PowerPoint Presentation</vt:lpstr>
      <vt:lpstr>Agricultural Burning Regulations</vt:lpstr>
      <vt:lpstr> Title 17 CCR Smoke Management Guidelines</vt:lpstr>
      <vt:lpstr>Program Objectives</vt:lpstr>
      <vt:lpstr>When is a Smoke Management Plan Needed?</vt:lpstr>
      <vt:lpstr>What is Needed for a Smoke Management Plan (SMP)? (How Much Smoke is Expected?)</vt:lpstr>
      <vt:lpstr>Project Information and Location Information (Sec. 1)</vt:lpstr>
      <vt:lpstr>Smoke Sensitive Areas Public Notification (Sec.1&amp;3)</vt:lpstr>
      <vt:lpstr>Weather – Ignition Prescription Where will the Smoke Go?  (Sec. 1&amp;2)</vt:lpstr>
      <vt:lpstr>Smoke Mitigation (Sec.2)</vt:lpstr>
      <vt:lpstr>SMP Complete – What’s Next</vt:lpstr>
      <vt:lpstr>Monitoring Smoke Conditions</vt:lpstr>
      <vt:lpstr>Technical Tools</vt:lpstr>
      <vt:lpstr>What is PFIRS ?</vt:lpstr>
      <vt:lpstr>PFIRS Overview</vt:lpstr>
      <vt:lpstr>PowerPoint Presentation</vt:lpstr>
      <vt:lpstr>Request an Account</vt:lpstr>
      <vt:lpstr>PFIRS:  ARB Products</vt:lpstr>
      <vt:lpstr>PowerPoint Presentation</vt:lpstr>
      <vt:lpstr>PFIRS:  Fire Information Map</vt:lpstr>
      <vt:lpstr>Collaboration is KEY</vt:lpstr>
      <vt:lpstr>Helpful Websites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Ursula Parker</dc:creator>
  <cp:lastModifiedBy>ANRadmin</cp:lastModifiedBy>
  <cp:revision>208</cp:revision>
  <cp:lastPrinted>2018-05-14T17:02:53Z</cp:lastPrinted>
  <dcterms:created xsi:type="dcterms:W3CDTF">2013-03-26T21:21:36Z</dcterms:created>
  <dcterms:modified xsi:type="dcterms:W3CDTF">2018-10-04T19:20:24Z</dcterms:modified>
</cp:coreProperties>
</file>