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>
  <p:sldMasterIdLst>
    <p:sldMasterId id="2147483648" r:id="rId2"/>
    <p:sldMasterId id="2147483660" r:id="rId3"/>
  </p:sldMasterIdLst>
  <p:notesMasterIdLst>
    <p:notesMasterId r:id="rId32"/>
  </p:notesMasterIdLst>
  <p:sldIdLst>
    <p:sldId id="256" r:id="rId4"/>
    <p:sldId id="337" r:id="rId5"/>
    <p:sldId id="357" r:id="rId6"/>
    <p:sldId id="349" r:id="rId7"/>
    <p:sldId id="350" r:id="rId8"/>
    <p:sldId id="351" r:id="rId9"/>
    <p:sldId id="352" r:id="rId10"/>
    <p:sldId id="361" r:id="rId11"/>
    <p:sldId id="338" r:id="rId12"/>
    <p:sldId id="340" r:id="rId13"/>
    <p:sldId id="334" r:id="rId14"/>
    <p:sldId id="363" r:id="rId15"/>
    <p:sldId id="314" r:id="rId16"/>
    <p:sldId id="291" r:id="rId17"/>
    <p:sldId id="315" r:id="rId18"/>
    <p:sldId id="316" r:id="rId19"/>
    <p:sldId id="347" r:id="rId20"/>
    <p:sldId id="354" r:id="rId21"/>
    <p:sldId id="327" r:id="rId22"/>
    <p:sldId id="360" r:id="rId23"/>
    <p:sldId id="365" r:id="rId24"/>
    <p:sldId id="366" r:id="rId25"/>
    <p:sldId id="362" r:id="rId26"/>
    <p:sldId id="318" r:id="rId27"/>
    <p:sldId id="348" r:id="rId28"/>
    <p:sldId id="358" r:id="rId29"/>
    <p:sldId id="359" r:id="rId30"/>
    <p:sldId id="364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uel Sandoval" initials="Sa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FF"/>
    <a:srgbClr val="C00000"/>
    <a:srgbClr val="FF8F8F"/>
    <a:srgbClr val="C99700"/>
    <a:srgbClr val="FFCC99"/>
    <a:srgbClr val="FFCCCC"/>
    <a:srgbClr val="CCECFF"/>
    <a:srgbClr val="CCFFCC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40" autoAdjust="0"/>
  </p:normalViewPr>
  <p:slideViewPr>
    <p:cSldViewPr snapToGrid="0"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755" cy="464660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578" y="0"/>
            <a:ext cx="3041755" cy="464660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2534814E-B2BA-4E59-A531-3596E2FDA4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2" y="4420633"/>
            <a:ext cx="5615303" cy="4186712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674"/>
            <a:ext cx="3041755" cy="46466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578" y="8839674"/>
            <a:ext cx="3041755" cy="46466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00043344-9024-4280-80F5-126047420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drought index calculated</a:t>
            </a:r>
            <a:r>
              <a:rPr lang="en-US" baseline="0" dirty="0" smtClean="0"/>
              <a:t> based on the precipitation that the state receives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Border strip, otherwise known as border check or bay irrigation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D20F8F-B3A0-465C-A2C5-4272F8BE0711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31767-D1A3-4648-B372-2E096E58CC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0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Percolation, Root Zone Residence Time, Topographic Limitations, Chemical Limitations, and Surface Condition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suitability of a soil landscape to accommodate deep percolation, maintain a freely drained root zone, distribute water evenly on the landscape, minimize groundwater contamination by salts, and resist erosion and soil crust formation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drought index calculated</a:t>
            </a:r>
            <a:r>
              <a:rPr lang="en-US" baseline="0" dirty="0" smtClean="0"/>
              <a:t> based on the precipitation that the state receives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Prerequisite</a:t>
            </a:r>
            <a:r>
              <a:rPr lang="en-US" baseline="0" dirty="0" smtClean="0"/>
              <a:t> work to enable planning of and evaluation of future groundwater banking investigations in years 2 and 3 of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Soils, geology and groundwater levels have priority because we want to get water fast into the ground, without contaminating the groundwater and we want to achieve high recovery</a:t>
            </a:r>
            <a:r>
              <a:rPr lang="en-US" baseline="0" dirty="0" smtClean="0"/>
              <a:t> rates</a:t>
            </a:r>
          </a:p>
          <a:p>
            <a:r>
              <a:rPr lang="en-US" baseline="0" dirty="0" smtClean="0"/>
              <a:t>Water balance analysis – using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3344-9024-4280-80F5-126047420BC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title slide image graphic-B2.jpg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"/>
            <a:ext cx="9144000" cy="6758609"/>
          </a:xfrm>
          <a:prstGeom prst="rect">
            <a:avLst/>
          </a:prstGeom>
        </p:spPr>
      </p:pic>
      <p:sp>
        <p:nvSpPr>
          <p:cNvPr id="4127" name="Rectangle 3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94353" y="2816237"/>
            <a:ext cx="7010400" cy="478439"/>
          </a:xfrm>
        </p:spPr>
        <p:txBody>
          <a:bodyPr/>
          <a:lstStyle>
            <a:lvl1pPr>
              <a:defRPr b="0" cap="all" baseline="0">
                <a:solidFill>
                  <a:srgbClr val="002855"/>
                </a:solidFill>
              </a:defRPr>
            </a:lvl1pPr>
          </a:lstStyle>
          <a:p>
            <a:r>
              <a:rPr lang="en-US" dirty="0" smtClean="0"/>
              <a:t>FIRST PART OF TITLE</a:t>
            </a:r>
            <a:endParaRPr lang="en-US" dirty="0"/>
          </a:p>
        </p:txBody>
      </p:sp>
      <p:sp>
        <p:nvSpPr>
          <p:cNvPr id="4128" name="Rectangle 3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4353" y="3950685"/>
            <a:ext cx="7010400" cy="747123"/>
          </a:xfrm>
        </p:spPr>
        <p:txBody>
          <a:bodyPr/>
          <a:lstStyle>
            <a:lvl1pPr marL="0" indent="0">
              <a:buFontTx/>
              <a:buNone/>
              <a:defRPr sz="1600" b="0" cap="all"/>
            </a:lvl1pPr>
          </a:lstStyle>
          <a:p>
            <a:r>
              <a:rPr lang="en-US" dirty="0" smtClean="0"/>
              <a:t>ADDITIONAL SUBTITLE IF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96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58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52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8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24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84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1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6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24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45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6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857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6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2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 slide page background-2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792"/>
            <a:ext cx="9144000" cy="5506752"/>
          </a:xfrm>
          <a:prstGeom prst="rect">
            <a:avLst/>
          </a:prstGeom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auto">
          <a:xfrm>
            <a:off x="1536610" y="150966"/>
            <a:ext cx="7010400" cy="4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002855"/>
                </a:solidFill>
                <a:latin typeface="Lucida Sans"/>
                <a:ea typeface="+mj-ea"/>
                <a:cs typeface="Lucida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cap="all" baseline="0" dirty="0" smtClean="0">
                <a:solidFill>
                  <a:srgbClr val="C99700"/>
                </a:solidFill>
              </a:rPr>
              <a:t>The Dilemma of Water Management </a:t>
            </a:r>
            <a:endParaRPr lang="en-US" sz="1600" cap="all" baseline="0" dirty="0">
              <a:solidFill>
                <a:srgbClr val="C997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6FCB84-60B3-424C-8775-305FE74395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F885A9-B6EB-4C30-8328-6F84E22B45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48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Dilemma of Water Management –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3" y="4112612"/>
            <a:ext cx="7010400" cy="747123"/>
          </a:xfrm>
        </p:spPr>
        <p:txBody>
          <a:bodyPr/>
          <a:lstStyle/>
          <a:p>
            <a:r>
              <a:rPr lang="en-US" cap="none" dirty="0" smtClean="0"/>
              <a:t>Helen </a:t>
            </a:r>
            <a:r>
              <a:rPr lang="en-US" cap="none" dirty="0" err="1" smtClean="0"/>
              <a:t>Dahlke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Assistant Professor in Integrated Hydrologic Sciences, Dept. of Land, Air and Water Resources, UC Davis</a:t>
            </a:r>
            <a:endParaRPr lang="en-US" cap="none" dirty="0"/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 bwMode="auto">
          <a:xfrm>
            <a:off x="594353" y="3345023"/>
            <a:ext cx="7010400" cy="4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002855"/>
                </a:solidFill>
                <a:latin typeface="Lucida Sans"/>
                <a:ea typeface="+mj-ea"/>
                <a:cs typeface="Lucida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9pPr>
          </a:lstStyle>
          <a:p>
            <a:r>
              <a:rPr lang="en-US" cap="all" dirty="0">
                <a:solidFill>
                  <a:srgbClr val="C99700"/>
                </a:solidFill>
              </a:rPr>
              <a:t>Soil Storage and Surface/Ground Water </a:t>
            </a:r>
            <a:r>
              <a:rPr lang="en-US" cap="all" dirty="0" smtClean="0">
                <a:solidFill>
                  <a:srgbClr val="C99700"/>
                </a:solidFill>
              </a:rPr>
              <a:t>Interactions</a:t>
            </a:r>
            <a:endParaRPr lang="en-US" cap="all" dirty="0">
              <a:solidFill>
                <a:srgbClr val="C99700"/>
              </a:solidFill>
            </a:endParaRPr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594353" y="4884301"/>
            <a:ext cx="7010400" cy="101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endParaRPr lang="en-US" sz="1200" cap="all" dirty="0" smtClean="0"/>
          </a:p>
          <a:p>
            <a:r>
              <a:rPr lang="en-US" sz="1200" cap="all" dirty="0" smtClean="0"/>
              <a:t>December 9, 2014</a:t>
            </a:r>
          </a:p>
          <a:p>
            <a:r>
              <a:rPr lang="en-US" sz="1200" cap="all" dirty="0" smtClean="0">
                <a:solidFill>
                  <a:srgbClr val="C99700"/>
                </a:solidFill>
              </a:rPr>
              <a:t>Email: </a:t>
            </a:r>
            <a:r>
              <a:rPr lang="en-US" sz="1200" dirty="0" smtClean="0">
                <a:solidFill>
                  <a:srgbClr val="C99700"/>
                </a:solidFill>
              </a:rPr>
              <a:t>hdahlke@ucdavis.edu</a:t>
            </a:r>
          </a:p>
        </p:txBody>
      </p:sp>
      <p:pic>
        <p:nvPicPr>
          <p:cNvPr id="9" name="Picture 8" descr="20130906_1025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994620"/>
            <a:ext cx="1714500" cy="1491932"/>
          </a:xfrm>
          <a:prstGeom prst="rect">
            <a:avLst/>
          </a:prstGeom>
        </p:spPr>
      </p:pic>
      <p:pic>
        <p:nvPicPr>
          <p:cNvPr id="10" name="Picture 9" descr="20130709_1412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786" y="994620"/>
            <a:ext cx="1729614" cy="1491932"/>
          </a:xfrm>
          <a:prstGeom prst="rect">
            <a:avLst/>
          </a:prstGeom>
        </p:spPr>
      </p:pic>
      <p:pic>
        <p:nvPicPr>
          <p:cNvPr id="11" name="Picture 10" descr="20130528_0905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996192"/>
            <a:ext cx="1733550" cy="1490360"/>
          </a:xfrm>
          <a:prstGeom prst="rect">
            <a:avLst/>
          </a:prstGeom>
        </p:spPr>
      </p:pic>
      <p:pic>
        <p:nvPicPr>
          <p:cNvPr id="12" name="Picture 11" descr="20140117_16024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4250" y="998404"/>
            <a:ext cx="1784350" cy="14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22514" y="5939475"/>
            <a:ext cx="1491343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53886"/>
            <a:ext cx="7772400" cy="838200"/>
          </a:xfrm>
        </p:spPr>
        <p:txBody>
          <a:bodyPr/>
          <a:lstStyle/>
          <a:p>
            <a:r>
              <a:rPr lang="en-US" dirty="0" smtClean="0"/>
              <a:t>What form of banking is an agricultural systems approach?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345871"/>
            <a:ext cx="7772400" cy="729343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Direct percolation … but possibly not in the form we might first envision.</a:t>
            </a:r>
            <a:endParaRPr lang="en-US" dirty="0"/>
          </a:p>
        </p:txBody>
      </p:sp>
      <p:pic>
        <p:nvPicPr>
          <p:cNvPr id="65540" name="Picture 4" descr="Leaky Ac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04" y="3298373"/>
            <a:ext cx="4057650" cy="2928256"/>
          </a:xfrm>
          <a:prstGeom prst="rect">
            <a:avLst/>
          </a:prstGeom>
          <a:noFill/>
        </p:spPr>
      </p:pic>
      <p:pic>
        <p:nvPicPr>
          <p:cNvPr id="65541" name="Picture 5" descr="C:\Backup of Doc Old\Groundwater\Groundwater July 05 Forward\Conjunctive Mgt 021006\Photos &amp; Illustations\Figure 2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970" y="3329372"/>
            <a:ext cx="4093029" cy="289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338815"/>
          </a:xfrm>
        </p:spPr>
        <p:txBody>
          <a:bodyPr/>
          <a:lstStyle/>
          <a:p>
            <a:pPr algn="ctr"/>
            <a:r>
              <a:rPr lang="en-US" dirty="0" smtClean="0"/>
              <a:t>UC Davis groundwater banking 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44" y="2884722"/>
            <a:ext cx="1589314" cy="827312"/>
          </a:xfrm>
        </p:spPr>
        <p:txBody>
          <a:bodyPr lIns="0" rIns="0"/>
          <a:lstStyle/>
          <a:p>
            <a:pPr marL="0" indent="0" algn="ctr">
              <a:buNone/>
            </a:pPr>
            <a:r>
              <a:rPr lang="en-US" sz="1200" dirty="0"/>
              <a:t>Helen E. </a:t>
            </a:r>
            <a:r>
              <a:rPr lang="en-US" sz="1200" dirty="0" err="1"/>
              <a:t>Dahlke</a:t>
            </a:r>
            <a:r>
              <a:rPr lang="en-US" sz="1200" b="0" dirty="0"/>
              <a:t>, </a:t>
            </a:r>
            <a:r>
              <a:rPr lang="en-US" sz="1200" b="0" dirty="0" smtClean="0"/>
              <a:t>Asst. Prof. </a:t>
            </a:r>
            <a:r>
              <a:rPr lang="en-US" sz="1200" b="0" dirty="0"/>
              <a:t>in Integrated Hydrologic </a:t>
            </a:r>
            <a:r>
              <a:rPr lang="en-US" sz="1200" b="0" dirty="0" smtClean="0"/>
              <a:t>Sciences, UC Davis</a:t>
            </a:r>
            <a:endParaRPr lang="en-US" sz="12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5402" y="2884721"/>
            <a:ext cx="1583870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Thomas Harter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Prof. and CE Specialist in Groundwater Hydrology, UC Davis</a:t>
            </a:r>
            <a:endParaRPr lang="en-US" sz="1200" b="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72035" y="5769436"/>
            <a:ext cx="1458164" cy="9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Steve </a:t>
            </a:r>
            <a:r>
              <a:rPr lang="en-US" sz="1200" kern="0" dirty="0" err="1" smtClean="0"/>
              <a:t>Orloff</a:t>
            </a:r>
            <a:r>
              <a:rPr lang="en-US" sz="1200" b="0" kern="0" dirty="0" smtClean="0"/>
              <a:t>, CE </a:t>
            </a:r>
            <a:r>
              <a:rPr lang="en-US" sz="1200" b="0" kern="0" dirty="0"/>
              <a:t>County Director and Farm Advisor, Siskiyou County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95286" y="5754454"/>
            <a:ext cx="1273628" cy="11035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Daniel Putnam</a:t>
            </a:r>
            <a:r>
              <a:rPr lang="en-US" sz="1200" b="0" kern="0" dirty="0"/>
              <a:t>, </a:t>
            </a:r>
            <a:r>
              <a:rPr lang="en-US" sz="1200" b="0" dirty="0"/>
              <a:t>CE Agronomist and Forage </a:t>
            </a:r>
            <a:r>
              <a:rPr lang="en-US" sz="1200" b="0" dirty="0" smtClean="0"/>
              <a:t>Specialist, </a:t>
            </a:r>
            <a:r>
              <a:rPr lang="en-US" sz="1200" b="0" kern="0" dirty="0" smtClean="0"/>
              <a:t>UC Davis</a:t>
            </a:r>
            <a:endParaRPr lang="en-US" sz="1200" b="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15124" y="2937789"/>
            <a:ext cx="1773919" cy="101237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Samuel Sandoval Solis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Asst. Prof. and CE Specialist in </a:t>
            </a:r>
            <a:r>
              <a:rPr lang="en-US" sz="1200" b="0" dirty="0"/>
              <a:t>Water </a:t>
            </a:r>
            <a:r>
              <a:rPr lang="en-US" sz="1200" b="0" dirty="0" smtClean="0"/>
              <a:t>Management, UC Davis </a:t>
            </a:r>
            <a:endParaRPr lang="en-US" sz="1200" b="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73298" y="2937789"/>
            <a:ext cx="1665513" cy="101237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Daniele </a:t>
            </a:r>
            <a:r>
              <a:rPr lang="en-US" sz="1200" kern="0" dirty="0" err="1"/>
              <a:t>Zaccaria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Asst. Prof. and CE Specialist in Agricultural Water Management, UC Davis</a:t>
            </a:r>
            <a:endParaRPr lang="en-US" sz="1200" b="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39272" y="2941185"/>
            <a:ext cx="1641873" cy="101237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 smtClean="0"/>
              <a:t>Toby </a:t>
            </a:r>
            <a:r>
              <a:rPr lang="en-US" sz="1200" kern="0" dirty="0" err="1" smtClean="0"/>
              <a:t>O’Geen</a:t>
            </a:r>
            <a:r>
              <a:rPr lang="en-US" sz="1200" b="0" kern="0" dirty="0" smtClean="0"/>
              <a:t>, Prof. and </a:t>
            </a:r>
            <a:r>
              <a:rPr lang="en-US" sz="1200" b="0" kern="0" dirty="0"/>
              <a:t>CE </a:t>
            </a:r>
            <a:r>
              <a:rPr lang="en-US" sz="1200" b="0" kern="0" dirty="0" smtClean="0"/>
              <a:t>Soil Resources Specialist, UC Davis</a:t>
            </a:r>
            <a:endParaRPr lang="en-US" sz="1200" b="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4644" y="5860608"/>
            <a:ext cx="1778387" cy="101237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 err="1"/>
              <a:t>Josué</a:t>
            </a:r>
            <a:r>
              <a:rPr lang="en-US" sz="1200" kern="0" dirty="0"/>
              <a:t> </a:t>
            </a:r>
            <a:r>
              <a:rPr lang="en-US" sz="1200" kern="0" dirty="0" err="1"/>
              <a:t>Medellín-Azuara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Professional Researcher in Hydro-economic modeling, UC Davis</a:t>
            </a:r>
            <a:endParaRPr lang="en-US" sz="1200" b="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184572" y="5769436"/>
            <a:ext cx="1347243" cy="101237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Mark Lundy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CE </a:t>
            </a:r>
            <a:r>
              <a:rPr lang="en-US" sz="1200" b="0" kern="0" dirty="0"/>
              <a:t>Agronomy Advisor, Colusa County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44417"/>
            <a:ext cx="1249003" cy="13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spc.agu.org/2014/files/2014/04/Harter-photo-150x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035" y="1547813"/>
            <a:ext cx="1249003" cy="1249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jpeg;base64,/9j/4AAQSkZJRgABAQAAAQABAAD/2wCEAAkGBxQTEhQUEhQVFhUXFxgYFxgYGBsXFRcaGBgXGhgVGBcaHCggGBwlHR0YITEiJSkrLi4uFx8zODMsNygtLisBCgoKDg0OGhAQGCwcHRwsLCwsLCwsLCwsLCwsLC0sLCwsLCwsLCwsLCwsLCwsLCwsLCwsKywsLCwsLCwsLDc3LP/AABEIAPkAugMBIgACEQEDEQH/xAAbAAABBQEBAAAAAAAAAAAAAAADAAECBAUGB//EAEkQAAECAwUEBgYFCgUEAwAAAAECEQADIQQSMUFRBSIyYRNSYnGBkQYzQqGx0SNyc5LBFENTY4KiwsPh8FSys9PxFTSDkySj0v/EABkBAAIDAQAAAAAAAAAAAAAAAAABAgMEBf/EACYRAAICAQQDAAIDAQEAAAAAAAABAhEDBBIhMRNBUSJhI1KBMhT/2gAMAwEAAhEDEQA/ANRoV2C3YV2O2cAGBCuwS7CuwADaFdgjQ4EAAmh7sEuwrsAA2hXYJdhXYBgwmFdgl2FdgAg0K7E7sO0AA2hNBLsK7AANoa7BbsK7AAK7DtBLsK7AAJoTQS7D3YBAmhXYJdhXYAJ3YV2C3YV2FZIEEw92CXYV2CwB3YV2C3YV2CwB3YV2CXYz9p7SEqgqrTIczClNRVscYtvgttFW0bRlI4lh9BU+6MuzybTaibgKgMTRKU++Bp2MkcajeKEzAlIckElwdGSCqMk9X/VGiOnb7Zam+kEsYJWfIfExKzekEldCSn6wp5iLE/ZcgCb0clbbgllZAILBS3D5ghqZxU2tsWzqWsyxMlgJPRgi9eWCQpNHOgGEVrVSLP8AzKjYlkGoII5Vid2OU/6UtIWqVMSQhIUplMajIUJ590ClbcmoaoUOdXi6Oqj7KZaeSOwuwrsVdlbQTOS4oRiNP6ReuxpjJNWihqgV2HuwW7DXYdgDuwrsEuwrsFgDuw12C3YV2CwBXYV2C3Ya7BYBLsK7BLsPdiFjoFdhXYLdh7sFgCuwrsFuwrsFioqWybcQpWg9+UcPOmFRJdyTUx0fpzbOispbFRAHxPujiNmzlAC93iMWolbo1YVSs9C2AE/kt0Alar+8CbtcHGbO/lAbSpCAHWkKQlV0ClTViE1qWD3owP8AqiygIBUAMnYZe+gx0gSJSlYJJ7gTGWjVv9I20W6SRvq3rnVerFw50ZIhrJbZRQkqISp6gAhI3smNKB4xpljmfopnfdMDmIIFQRDFbOol743Vg4NVKxRAABBAIosjHKPPtsWzo6Zv/SNA0NPk0ZNusHSqqW0hoLvsu+ifpCETkBYYLN0nIPgT4/GPULseHW/ZipYd3DY4GPW/Qu3GdZJalcaXQrV0nE8yGPjGzTz42mXUQSpo1rsK7BrsK7GmzOBuwrsGuwrsFgBuwrsFuwrsFgCuw12DXYV2CwK6toSgHK0tHJz/AEvV07JYyrzM1SM4zLftIBICcw/96Ryi7SorSag1amI/GObl1Db/ABfRvhp1XJ7bZrWhfCQeWcWbseZ7D2mFSwbxvJ4mOESs3pDOFooskYVqG7o0eZUv2UeHs9Kuw4THLj0oUmqkpPmIKr0kV1QPj4RZvRDxMD6Z2Jc5UmWlLpF5S9BgAVHAZ4xzVot1llG7eM+Z1JPD4zTRu4GML0q29aZqrsx5cs1CBnzVXeJgno3ZgE4VOPyjn5sjuzpabTp8M6KyW+0L4ESZCcrqekX99b/CNezy5iqLnzld6ykeSWEULIAKRq2ZByjI5yZ28eDHFdFyVYtCrvvK+cQtElQHrFdxVeHkp4IosKwGYCRh/ffBbH4ov0ZFrWMFIQvmRcPgpDRmWiXKxdcv62+j7wAIHhGvaU8ox7WmjHvaHHJIpzaTG1witOs+7lMRqk3h46eMdT6BrH0qBmQsDwY/AR55bZCkKCpaik8sO6NX0L26tFqF9jeSU6CjmNuDJ+Ss42p021Oj1u7CuxSkbYlkVdJ7nHmIsC3S+uPh8Y37jn7GFuwrsTSQcIdoLFtB3Ya7BWgC7QgFioPpBYbSV2FdiYh2gsNp4mCSKOcBybnFIu6impzq7NkOURmWi7KBOJbxhS6gUIz0S2TmOEkzrIv7GnlIWFs6uTB4qrtTTAQS4wameBgUmebyiwAOYNHEW7t9QL3VDLI4RLe06ZGkXtoWsKYOzan4tGjYJt5Iq8YMxeZfxZ/CNTYaixBLd5o50jRgyPdbI5IccBdrbFv3ZxBYOnChz+cNYBdBYeXujes61LlLRikMeQekZMqxublca+cLK7bNemVJNBrNPOCEvqY07Jbuj4g/j8orzLKvglkJAGOJc5xGRslaN5c29/y9cooSN+6SOjk2q+kUiva7RdQa50jJs9qIXTD3QC1z1dIknDlEaZcroCuepSmJPdh/zFO1hb5/ERrHY8qZvKvvhQtCTYEyyCFLbRRcQ6KGps5eeglB1ED2BIaclWNfJ8fiY39pSE1bOJbK2bdKJmRbuqItUq5KXh3umac03VMC41humgc+a6j30iAMdCHXJx8nEnt6svWa2qRVJIMbEjb6W3hvcsD8o5tj4QgIlZU1ZuWra6lUDAcsYpqmkxQvRITTDsKL8qeoVBIi0NqzNR5RkC0NC/Ku6CwpHkn5UVADTWL613rrK9kZ+45RjJ5xqbJQHD1f2WMc2S9nQQrTOu9Zj3EFtB+MWhaCoi6dHOYirtJF5zhy+MWbAUsKVY1dvOIOKasjQaZNBIvJ8Wcw8i0FC07zpOHIjAEZQ8xKSHwBNPIxmT5xStncBtKxKK+EpLg9P9HJqVzBLJosMci8T2pYzJtKknMAj3/iI530ZkzVTETQwSFhy+mWrkaR3HpjLV0stZGIUjyYj4mIzbbtmvS/818KdkSVPmYnPQWYQrKWETmTvfEN3w6VKijY7NeWEpqcIP6S7FXJSlRZtRlFjYtqlySSQbxLPk0WPSrbCZiAkA1YNDFyZ9jlEpSXcHMYwW2yHRFCwz7gCYuzJziIuVElRz1uwbPAeMaEqddlBHVND3GKe1k74bUfGKnpRaWQhKTvKyGIZ/xiad0Y8stqky+DEhHI7P2opKmUWGYxp5xsDbUulanl/WNscy98HClBo178IKjOVtBIbed+WEHlWkLZiK4axPyL6RotX4mFxASFGqbphdArT3GH5EG1k4a6IgEL0AGpLD3w1xeg8xC8iDYzh1ej04u6ByN4RORsWcMiAxoCDHa9CYbojHL8rNG9nCSdhz3rLJ7yPnF+zbBUGKkqxwF33ucI61Ms8ocSjA8jYb2Zo2FLKWCyHyIcA+UVFeicp36ZRphd/HGN4yjqIXR8xCU2vZLyMr7G2fLkP9IpT5EM3lGptHaJmBAKiQlQZ+5opiUdYiqVziNtvlluPUSi0vRqSiff+FIhMSSRqYezWiiT4GDnZfTqpRi97SLI8HYTb6NROw0hDuCvE1Hk0ZU+yjE+Dx0Fi2QoNvS1CmKWLDWsUNuWVSKJMsJIO8kOauGrhE0hNyuqObtC03wkF1HIV/4EaHRsknJm73ipZrPvFVVNiTU+cTm2jAeMRlQO12Zm0pN9V28UvmMQAcucUhsBDqJm3i+6VXnHjFyWu/NU2Q+Ji10J5e6K7rg5Wqn/ACUY8nYCWVfmIcuQWOOWTwOz+jgC0lcxBF51AA4aCNvozm0OJZ5QrZlv9BDs+ydUeUIWGyhmA8oh0ULoYdv6O/0GSmSlgkkAF+TwTpE/pD5CKplRHooLf0Vh1hBxmOzZHL+sCUEE8Z9/ziPRZwuhOo84Lf0NxJUgg5tETJPJ46hfpGg42GQf2iP4YF/1uVibBK/9p+ULavpLb+zneiP/ADEyhVKRuq21Z8TYE+E4xE7Xsv8AgVeE4/OHsX0W39mGEnSJdH3RtnaNkzsc7wnD5wyrZYyz2W0jumJ+cGxfQ2mERyEXdnWAzbxAohClqpkkEt3lmi+LVYjToLX95BjsNnbMly5d1CVATLpN4gqYtukjuPnFmPHbu7DaebWZylyGJALaOHjr9igKkgDHOOWQCESiQyrjK+skkH8I0Nk7U6NVcDCkr6O5j/FI3xY5gOJIg1r2YVJ3gAPfEFbYTkYHatvpZuUEei9uTohZtnJlIU5BfHRhHDbRmgLVdwy58o1trbcN0gUfLEmMWzSqX1Y5DT+sCIT5dIDYU3V3faUCfEYxfIbR4xZk8i0oaoShRUBmHAbHvPhHY2eXY7qSu1hCiBulCqP8YcsbatHG1K/lZlBHWp3VeGUlWQ841VmxdMEG1pa6lQVdLEuXEFKbE/8A3qPuKiGx9Fagl2Y6paoiJas2jXex/wCLR9xUK7Yv8Yj7ioXjZDaZaZZiNwvgI1bljytqPuKiCjZAX/LEfcV8oPHINpmoQYkUd0XAbL/jE/cVC/8Aif4xH3FQeOQqZUSScaQRKaVwiE8AVT/fhDhz5eYimyYpqH0+cRQac8qROYwwr8s2jZ2PsJU9lNdR1jTwGvfEopy6I0ZKFOah409m7DnzqhN1HWXQeGZjrbD6PyJVQm8R7S3Khz0AHnGtezrS7ye8cToM2Eao4P7BRhbJ9F5SFgr+kWCDjQYMbvI6k4RsEsH0ct3ElonMJBOQC01yAZJwwDuRhnEZ8xi+GeuD3h5GLkkuEM4j0msHRlYS90LvA5b9Sx73jDApHotssqZiChWDXCdM5avM/vHSOE2ls9UlZlr8DkoHBQiqcKZ1dNnU47X2ikhatYn0T4kn3QAruwX8oF1xFZrUUUp6AHo3xh0r3YCVFR74Fb5jJaHVhaVsyOj6ScoglwQlLZ5t746ZEtlMOFqUwY+eEZ3o7s8hpqgRvuAfa3fm0a6MRXvzxp5RrxwVcnB1WTdLgr/koC1TLrKUwL6JfANSChYegJ1MWlECgo1M2wBBBIpRjpxaRr+jez0TVkKAIAwOb5g/3gYryaaL5TozqTswUVcNDibTDOtOcddtL0WzknD2DiTyz8C0ctaZBlkhYKVaHvMYZwcWWgigFg0JX90iUu7/AGYUtSdTnEbGkDSAcMPKGCOz74IUXi1cA/n/AMRPz84dhtKV5ID/AN98XbFZZ09QTJSSWqaXR3n2YtbE2Aq1LBqlCSHW2PIcy3g8d/ZLKiVKKZSQlIQVA4FRYh1HM0+EW4sO7l9CMTZ/ofLQL883yA7Je7TuqcOQjpgm6CGZKUXmFKVzy4Tg0NaR63lKbP8AWxOckEqDfm9D241xio9DGViRoi8aHGtX8IHNFJn2STU5jpMvKEtWJfGTkCcL2nfE1sSr7LMfXiQEbQfXYUSFChOAVoeyIHaiyroqeJINK1oeRAPcx5CCqDuOtKag7xifrQKdIvlJF4Ey6F8N5J7gawAUZ1ou+ySkgj6wq6eSk186ZtK0SUT0ATBeIorIhJwWGzB3vvCBld6rFqFSWIP105+WDZHGKV9GXNWqo5EaU107slVfZFNp2ch6Q7KNnWxIKTVKtatXm/hWMFcp3jo5dqTOC1TUqIWk3Hc3RUJS2DAMPjGGJBQoyybzVSesOfMHHw1imUK5Onp9Tu4kCs8sk0DwWz2BK1AzH15Mk5jmWHcTm0X5UkhLAgXmelSxrU4QM2dilTuSCMTyOGDVHiIshBdsy6jVOT2x6JT5j5eAwDZcv70idmlMd4DMVbFt7wa8P2YjKT7RwAvd56p7yPf5mSWISaMoZKwXuE/eKouSMLZWmy2AO7wtRhVL6VNb0bfonOaekVAN5GAbAFPKoAHeRGXatK0X1SzLF4c+JZEG2SoCbLJzIBoTUPWgoQAo4+yIb6EjvwTQB3q4pVQrhzxygdsskualpqEqTdvVr904honKViss4ur8Lt1XPAK90SUw0YKbA8Mz5KLdyYpavs0HH7W9Fijek7wFSg0UO7rAV50jmkqS5CgX0OXKPU2elHZSMMxgfIg+MYW3NhItG+hkzGSXHCp71FDLDGM+TCquIjjRNSCG8fCIGadW5ND2qyKlruqSUlOIOrZH8YEVcvhGZr6NSo9csUtKGQkXUpoGwwBB1JZ4io/Rtgbiw2JcUydqmJiY/PeApQVSBiWapgM6jHBpjHM3ZhSTlqU+UdEAlpX6wgGsonTC/wAxrpBljfND6vXmqKaBeEsG8XlqQcup3dqDSt5QdOMsZ8+/nABOVijH1eoPU1rnApI4eI3pTaYN3db3RKyj1NBWXr9lp3w9mqJWPCc+SOfKACVnW5lnVGp1lnKGkgfRYcJFToEfKBy5Xq2TheFTyPM9URBKVC6zBlqTnnfAyHKABzKN1F0JvAkP3X90sMCwH/AgO0uiEgqFDvUU7XsLpOt4d2eEHTOZnIpNb7yu/RYirbpSphICkhHSIK9cEOBXNJ/dgEcJZd0EBwEl1PdU26nIkmikqwyBi3tDZ6UKQpBvBIABFFBV1ajeBPJPfWOptlkQH6VKVXFJJVgbhIKgSDgxmeUCm7OQkqCS6SClhVr24CGrr5Q20Q5XRzK1XSqrNKo4b9KOT4J8oFaEusOzM2ftLU/7qAcdIv2+RdWveoSEhwxujeVp1lj9mKKVUSo3XJWSKZidz/tomQoIpKVdHcd1l1NgWugd1bmmEVp0tRYgEKKDmeyfa7Sj5RvejeziZiJq2ugqSASN4grL+BSPKN+VZUlSSUINZgqBgFKYYdmByoko2cNapZU5ALlII3hilRINC3tI8osbLs6lTUUUxUlT0ID7pp5HDOOwkbPlJuES0YqBpo/LsCISpDAslrqQQxbgUFfh74N4bGXEq3U41CkGgxHh2T5xBSiRS85l6Zioy5iJTqEhjxoViPaISc/rQpQa6SFUK0Y6Etn2RECwiTv3t7FBwfiBl6fVMKXS8x9lTbtaFXLnAUPd9rgSrHqb2vdB0F8zXpAzc3FW5awAZ+19npnyiGeZRi7EGjAg0ZshWsefLsBBIJYjEXTTlHo9vnFKCoZISpizE1FfdX+xUX+TEkqUkKJcgguCcQWDO+kVzxbuQ4NUTbwmBJKiUhQowvDI+IT5xOaoF2IAmIcd4/opP3YyzMKCGJVcF9VS7qe8ByopQ7hB5NFXaAJVSrhluAacyRU5JiyhWHlTHu1VxkUHWvUontCC2c/SChwUKntpIxVzimJ1Ju9wlMygfIK0PUMXJQab7VFEZjG6eWkAxWRNJO6OBql8pffpD2UMJVBgfcnu5RCyjdk0PCcT2U6qh0J4N0YrGWi+XKEMIkUTQcah/qiJHw9aP8yfnEEPSg9Yr4zOUIqorhpNT8ZRgEKawEzCikq/dlnI8oa0p9cAoVlgjvuzRryT5Q1oXSdUcIP7h58oLNmb6heFUfxLGvOABlVUQS4XLINObaaKgBIUJbuHuuQNQSeWLwaRM9WXxRp9mYDZVhQSScAcRoDyhASt1ikmlDi4c0NDrzJ8YqWfZktPRkAPeUKknKaMHaLyF0S5BqoH/wCz5CEg0Rh6wjzMwfjDsGkCScGb1qx/qc+cPLRw0T61Y8zM5cxEVeFJw/eCf/1EwmmApOT71IOnagAZeVE0mq/eBOnbhWdODjELBror5Aw0xNVUHrZZ8xKByhwGHCKTWxyX4frIABzTQU9jXq111eCWgcVDxy1CutwHPUK84DKS9GxCxQ9sDUQp6nKKGolvXtA69qGBKQmiXCuBQx0IT1oexh0y8eJQY9y8/wCsMA12iuOaMftVD2uQiViwHF6w485Z/EwAZe31kWcNQlMtIzFSlwQcQzxfG0EihLEYjoypjmHz74wvSmaGlSuElaqgl9xSmYDmAeYBEbaNqIAAJukBilgWIyfNof8AhF9gbl9IAreJX+yGuuOYuYdqkCsydx0BAuA3S5O4d5GLkBwM/ZMWJ4dSgN17qHGQZ2Y5spu9or256kJSE8N4YBiGLEcN68OYJgQFqVOC5hYgCbK8QUqKSMcguComcCnOCCW5g6Dl7ozbFa96XgCFKS2LXkElONWKB7ovTFs4cUCiBStxRUBjoYTQ0WbPhK4sFDPJLfhC6u6eNWf2o60QkKwF4livAahTHhgifZqr1isldaZoIQxgnDdHruXX8dYZaTdmUSN5J/dlHJPKGOdFUnJzOapWp5xGejdn7vsg1I6nfygAPaHecKerGuk4ctImlzMBcVRzyWnnziKpbzFborL5daby5w8l3llhw/7XKAAEuawlbw4eXVRzhrGt0pZQ9r4d8DvH6MOGHfyGsGsL3UYcJ16ggYicolk1HGr4zu1EJeB4aTke/ovmT4waW7Jw4zrrNisQbkygotB90g9WAZKegsugouUfLojpyh5iWE3dFFoOOiZJ05QrSik/dHAD5IVy7MQtLNO3TwA4jIKHW7MMB7QljM3RTo1YjI93ZhrUllKF32pJx7SBryiVrHrd01lajLpu1AJhdZLK4pOf6363OAA0hLBBY8axxfadrUCKoLkUVu3c/wBYgdbQRYWWGCqTRmfaunrdqA2RLoWWU5Q4xx3ueoHnAJlhY4qKpNSceumWNe0YVnVuHi45Z0FejB/GB2iaN8i9ghX3VE66JETwQviP0YVpw3+7SADj9tIJtpSwTvJY5OTfw8/I6x1g2nLzmAHMEFwdDuxz0+z39orAyCFB8lJS/wAtaAxvX0mpElzWrPXVzjDYvZQsltJUyty6SpXVBLlh7zTJIiz0aSkJICUpSAEqoLxCXPeBdAZqqMYstbzFpL3QSV3nY6prk4L8kgZxppmvxOAQVXS94XQwcasXzD90DFY6ZPqzum6oqvMQ7FCApuYKo10A3hUcTHHNLnPnGcuUS/SJBKRLBL4kqWTlnSkaU0EBRAAO8R3hAGmsDGgKQRdYg7qXoPaQU68vfBBMFN788ch+kUNOcEmFiQGa8B4BNM+cDemI9cPfMHPnCJDKULq6n1iDQfYHIRKe303Gfo+11Zg/CIT1bs3eHsnLqoOvKCWo1nV/N6DSdyhAGPHgeDM9o6mAIwl7o4eXVlwRK/pE1VVHPrp5c4qpU4l8eB63VTz5QwGsyHUjdDC9pkUnSLFmG6jdTS+PKmkVUkBKWSX38+yvVXKD2SVRIusXmijdrnAJBZSaDdHGrTrzOUV1yxcm7uaTl1JXPlFtdkuXRU7746qWWqrnFSbRE3i4Rmf0YOsIbJ2hIecLp9VkRpO0MQm4L4qydT+s584lalVm1X6vn+uGkQWoOA5rLIqPqjq84Yip6R24ykKWEqUShmrmsg+5RMEEwFyCpvoDn+lB07oqbetJEsrTvtKe6GcsxYNiTE9lWgGQC7OiUQCA/snTuijHlc5yjXEeP9L8mJRxxlfLLlrVVSQVcaDnklB07MSlqCUiqmuaHK5y5wKbNBmHeDXhplLPKK9vnjo0AKHtCgGF4jTkI0UZwq/VLLqfohkf1zZRelC8E1VvS+7Q8slmATCkghKnF2WMBg63y0I84JKWyZZc0vpLDQLHV1QPdANHMWWbetk6iryUoU2LshLpJ57ycfajVXZJJJJRUlzUtXuEc96NWh7QqY+K5jjNlrASa5eqNBnF+ZPmgkJlgpBIBOJAwMOhFCzLAmbxLAm+4cKVSjNma95TGrNUaOHUWLPVISXatKHEghyo5ARz3TMq/UsXAAxfDLT48o2Am+ycVKu3lA0u5JfqkUFMLxpAJG+ZIL7vtoGIy6IDEvmYvTWrujLT2lgfwwKVJSHLKe8oiuN1q0PYHmIRLvx4Sjn1lc4iSHuv7I9YnTO4NOcIAtgn1qf80o9XnDKA3qK9YjXWV2ohMZl7qqLSf9E9aBDCWkkJn4UQDn1Dy5Qa0vfmBxWXz1mjWK9oSGn7n5vs9SbziyfWcIqjl11cucAAQvel7w4OXWlHWKqCLsveyOQ6i9AdIPZyppRZI3Dr1ZR6sQF4lFQBeUM/1w1gAeUOGquNSc9ZqdO6DWYl3BVxzGd9CYrzpzMLw9enTOYg66KMPZJva9pemcsH8YBGhPmld01DLaj5KUHw5RnTuCbvHgGI7H1eRixLVQbw9adP0i4AtRuTd4ep/gm6HuhDZG1rYzTewlaDScdImFbw3hRH8X1uUNbXabUVlc8ukfPSHmvemcJZHP8AWnTuhiK4JM2Thwp10HfBrMC0qg4Of6vsxNEj6RBKBw4AhqGXq2sBkJH0e77Oo7HajNp8coSm37lZfnmpKNekDUCyKJ4DrqjsxXqVy0uALqXxy6U8tBDTl7gZJog6ao7UTkJabRI4ro/9SjkDrGszkgWSWIe6B5FteUR2/bOjss5QUHQokBhmUkDHtQiq6zs6t0M+N7OmpjH9O7WRIUh+OdKBu4sES1qz0TACM/0YSywAyQqURk9E0yZwCNfVxvpVMIBu41x/rHNbHUUzQQGukqc43VOVDE6zBHTLsMokkrnu9WvM/KmEAjlFKrSuIDcILgeQc+ERtVtuSiXICXvKNCcHHzOGAEETxy/2f4IyNuf9qv6o+Jg9iR6cmYpwklXtp14mLuxyHviSrRuqJLHo0nDNN5/ZycQab/H/AAoiCOFX2c2EyQSdMAMzewUk4DAEV4eyYeeoNOF44j/KgdXlBbX+d+zT/OglpwneHwEAwFr/AD4dfqu1pO5QUEdInjqjtdcfOGteM77L/ehkesR9X+NEIZVlgXZO6eEiv2Y1V2YkmgTuD1rZP6xY0PWhSOGT3fy1xZV/PT/qpg9iRk2iab2Q+lB8kIVy0i/YndW8DvrGeUsDU6Rjfn/2/wCTBbRxn68z4Kh+hLs3EqVu4etOv6RcVFhV2bRJ+hGvUmjqxmyMB9sf9ZUKzYL+yHwnQhmnaw97dTWUrTU8ucMpQacbnsDT9Ge7WLJ4f/Gr4xEcE36o/wAkAxBbLHGGRzPtgZE9WKlnVSXVXB2v1XKLlq4/2R/nXFSTwy/qf7MMRWUHQOL1ZPtdQd0FU3S4Fn/lL1VyEVxwf+JX+QRYl8X9/opkAjPl2gXqJDk4nmtxkczGF6azHnyZZoCtai1eCSgVpnWNfTvlf6scv6Qf94PH+XDD6WtjraYgl/aQScXD4d5SdOONE7cUjcuKVd3XYVaj4ZxmbO9aPrj+XHVWbgT9UfCGI//Z"/>
          <p:cNvSpPr>
            <a:spLocks noChangeAspect="1" noChangeArrowheads="1"/>
          </p:cNvSpPr>
          <p:nvPr/>
        </p:nvSpPr>
        <p:spPr bwMode="auto">
          <a:xfrm>
            <a:off x="155575" y="-1423988"/>
            <a:ext cx="2219325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xQTEhQUEhQVFhUXFxgYFxgYGBsXFRcaGBgXGhgVGBcaHCggGBwlHR0YITEiJSkrLi4uFx8zODMsNygtLisBCgoKDg0OGhAQGCwcHRwsLCwsLCwsLCwsLCwsLC0sLCwsLCwsLCwsLCwsLCwsLCwsLCwsKywsLCwsLCwsLDc3LP/AABEIAPkAugMBIgACEQEDEQH/xAAbAAABBQEBAAAAAAAAAAAAAAADAAECBAUGB//EAEkQAAECAwUEBgYFCgUEAwAAAAECEQADIQQSMUFRBSIyYRNSYnGBkQYzQqGx0SNyc5LBFENTY4KiwsPh8FSys9PxFTSDkySj0v/EABkBAAIDAQAAAAAAAAAAAAAAAAABAgMEBf/EACYRAAICAQQDAAIDAQEAAAAAAAABAhEDBBIhMRNBUSJhI1KBMhT/2gAMAwEAAhEDEQA/ANRoV2C3YV2O2cAGBCuwS7CuwADaFdgjQ4EAAmh7sEuwrsAA2hXYJdhXYBgwmFdgl2FdgAg0K7E7sO0AA2hNBLsK7AANoa7BbsK7AAK7DtBLsK7AAJoTQS7D3YBAmhXYJdhXYAJ3YV2C3YV2FZIEEw92CXYV2CwB3YV2C3YV2CwB3YV2CXYz9p7SEqgqrTIczClNRVscYtvgttFW0bRlI4lh9BU+6MuzybTaibgKgMTRKU++Bp2MkcajeKEzAlIckElwdGSCqMk9X/VGiOnb7Zam+kEsYJWfIfExKzekEldCSn6wp5iLE/ZcgCb0clbbgllZAILBS3D5ghqZxU2tsWzqWsyxMlgJPRgi9eWCQpNHOgGEVrVSLP8AzKjYlkGoII5Vid2OU/6UtIWqVMSQhIUplMajIUJ590ClbcmoaoUOdXi6Oqj7KZaeSOwuwrsVdlbQTOS4oRiNP6ReuxpjJNWihqgV2HuwW7DXYdgDuwrsEuwrsFgDuw12C3YV2CwBXYV2C3Ya7BYBLsK7BLsPdiFjoFdhXYLdh7sFgCuwrsFuwrsFioqWybcQpWg9+UcPOmFRJdyTUx0fpzbOispbFRAHxPujiNmzlAC93iMWolbo1YVSs9C2AE/kt0Alar+8CbtcHGbO/lAbSpCAHWkKQlV0ClTViE1qWD3owP8AqiygIBUAMnYZe+gx0gSJSlYJJ7gTGWjVv9I20W6SRvq3rnVerFw50ZIhrJbZRQkqISp6gAhI3smNKB4xpljmfopnfdMDmIIFQRDFbOol743Vg4NVKxRAABBAIosjHKPPtsWzo6Zv/SNA0NPk0ZNusHSqqW0hoLvsu+ifpCETkBYYLN0nIPgT4/GPULseHW/ZipYd3DY4GPW/Qu3GdZJalcaXQrV0nE8yGPjGzTz42mXUQSpo1rsK7BrsK7GmzOBuwrsGuwrsFgBuwrsFuwrsFgCuw12DXYV2CwK6toSgHK0tHJz/AEvV07JYyrzM1SM4zLftIBICcw/96Ryi7SorSag1amI/GObl1Db/ABfRvhp1XJ7bZrWhfCQeWcWbseZ7D2mFSwbxvJ4mOESs3pDOFooskYVqG7o0eZUv2UeHs9Kuw4THLj0oUmqkpPmIKr0kV1QPj4RZvRDxMD6Z2Jc5UmWlLpF5S9BgAVHAZ4xzVot1llG7eM+Z1JPD4zTRu4GML0q29aZqrsx5cs1CBnzVXeJgno3ZgE4VOPyjn5sjuzpabTp8M6KyW+0L4ESZCcrqekX99b/CNezy5iqLnzld6ykeSWEULIAKRq2ZByjI5yZ28eDHFdFyVYtCrvvK+cQtElQHrFdxVeHkp4IosKwGYCRh/ffBbH4ov0ZFrWMFIQvmRcPgpDRmWiXKxdcv62+j7wAIHhGvaU8ox7WmjHvaHHJIpzaTG1witOs+7lMRqk3h46eMdT6BrH0qBmQsDwY/AR55bZCkKCpaik8sO6NX0L26tFqF9jeSU6CjmNuDJ+Ss42p021Oj1u7CuxSkbYlkVdJ7nHmIsC3S+uPh8Y37jn7GFuwrsTSQcIdoLFtB3Ya7BWgC7QgFioPpBYbSV2FdiYh2gsNp4mCSKOcBybnFIu6impzq7NkOURmWi7KBOJbxhS6gUIz0S2TmOEkzrIv7GnlIWFs6uTB4qrtTTAQS4wameBgUmebyiwAOYNHEW7t9QL3VDLI4RLe06ZGkXtoWsKYOzan4tGjYJt5Iq8YMxeZfxZ/CNTYaixBLd5o50jRgyPdbI5IccBdrbFv3ZxBYOnChz+cNYBdBYeXujes61LlLRikMeQekZMqxublca+cLK7bNemVJNBrNPOCEvqY07Jbuj4g/j8orzLKvglkJAGOJc5xGRslaN5c29/y9cooSN+6SOjk2q+kUiva7RdQa50jJs9qIXTD3QC1z1dIknDlEaZcroCuepSmJPdh/zFO1hb5/ERrHY8qZvKvvhQtCTYEyyCFLbRRcQ6KGps5eeglB1ED2BIaclWNfJ8fiY39pSE1bOJbK2bdKJmRbuqItUq5KXh3umac03VMC41humgc+a6j30iAMdCHXJx8nEnt6svWa2qRVJIMbEjb6W3hvcsD8o5tj4QgIlZU1ZuWra6lUDAcsYpqmkxQvRITTDsKL8qeoVBIi0NqzNR5RkC0NC/Ku6CwpHkn5UVADTWL613rrK9kZ+45RjJ5xqbJQHD1f2WMc2S9nQQrTOu9Zj3EFtB+MWhaCoi6dHOYirtJF5zhy+MWbAUsKVY1dvOIOKasjQaZNBIvJ8Wcw8i0FC07zpOHIjAEZQ8xKSHwBNPIxmT5xStncBtKxKK+EpLg9P9HJqVzBLJosMci8T2pYzJtKknMAj3/iI530ZkzVTETQwSFhy+mWrkaR3HpjLV0stZGIUjyYj4mIzbbtmvS/818KdkSVPmYnPQWYQrKWETmTvfEN3w6VKijY7NeWEpqcIP6S7FXJSlRZtRlFjYtqlySSQbxLPk0WPSrbCZiAkA1YNDFyZ9jlEpSXcHMYwW2yHRFCwz7gCYuzJziIuVElRz1uwbPAeMaEqddlBHVND3GKe1k74bUfGKnpRaWQhKTvKyGIZ/xiad0Y8stqky+DEhHI7P2opKmUWGYxp5xsDbUulanl/WNscy98HClBo178IKjOVtBIbed+WEHlWkLZiK4axPyL6RotX4mFxASFGqbphdArT3GH5EG1k4a6IgEL0AGpLD3w1xeg8xC8iDYzh1ej04u6ByN4RORsWcMiAxoCDHa9CYbojHL8rNG9nCSdhz3rLJ7yPnF+zbBUGKkqxwF33ucI61Ms8ocSjA8jYb2Zo2FLKWCyHyIcA+UVFeicp36ZRphd/HGN4yjqIXR8xCU2vZLyMr7G2fLkP9IpT5EM3lGptHaJmBAKiQlQZ+5opiUdYiqVziNtvlluPUSi0vRqSiff+FIhMSSRqYezWiiT4GDnZfTqpRi97SLI8HYTb6NROw0hDuCvE1Hk0ZU+yjE+Dx0Fi2QoNvS1CmKWLDWsUNuWVSKJMsJIO8kOauGrhE0hNyuqObtC03wkF1HIV/4EaHRsknJm73ipZrPvFVVNiTU+cTm2jAeMRlQO12Zm0pN9V28UvmMQAcucUhsBDqJm3i+6VXnHjFyWu/NU2Q+Ji10J5e6K7rg5Wqn/ACUY8nYCWVfmIcuQWOOWTwOz+jgC0lcxBF51AA4aCNvozm0OJZ5QrZlv9BDs+ydUeUIWGyhmA8oh0ULoYdv6O/0GSmSlgkkAF+TwTpE/pD5CKplRHooLf0Vh1hBxmOzZHL+sCUEE8Z9/ziPRZwuhOo84Lf0NxJUgg5tETJPJ46hfpGg42GQf2iP4YF/1uVibBK/9p+ULavpLb+zneiP/ADEyhVKRuq21Z8TYE+E4xE7Xsv8AgVeE4/OHsX0W39mGEnSJdH3RtnaNkzsc7wnD5wyrZYyz2W0jumJ+cGxfQ2mERyEXdnWAzbxAohClqpkkEt3lmi+LVYjToLX95BjsNnbMly5d1CVATLpN4gqYtukjuPnFmPHbu7DaebWZylyGJALaOHjr9igKkgDHOOWQCESiQyrjK+skkH8I0Nk7U6NVcDCkr6O5j/FI3xY5gOJIg1r2YVJ3gAPfEFbYTkYHatvpZuUEei9uTohZtnJlIU5BfHRhHDbRmgLVdwy58o1trbcN0gUfLEmMWzSqX1Y5DT+sCIT5dIDYU3V3faUCfEYxfIbR4xZk8i0oaoShRUBmHAbHvPhHY2eXY7qSu1hCiBulCqP8YcsbatHG1K/lZlBHWp3VeGUlWQ841VmxdMEG1pa6lQVdLEuXEFKbE/8A3qPuKiGx9Fagl2Y6paoiJas2jXex/wCLR9xUK7Yv8Yj7ioXjZDaZaZZiNwvgI1bljytqPuKiCjZAX/LEfcV8oPHINpmoQYkUd0XAbL/jE/cVC/8Aif4xH3FQeOQqZUSScaQRKaVwiE8AVT/fhDhz5eYimyYpqH0+cRQac8qROYwwr8s2jZ2PsJU9lNdR1jTwGvfEopy6I0ZKFOah409m7DnzqhN1HWXQeGZjrbD6PyJVQm8R7S3Khz0AHnGtezrS7ye8cToM2Eao4P7BRhbJ9F5SFgr+kWCDjQYMbvI6k4RsEsH0ct3ElonMJBOQC01yAZJwwDuRhnEZ8xi+GeuD3h5GLkkuEM4j0msHRlYS90LvA5b9Sx73jDApHotssqZiChWDXCdM5avM/vHSOE2ls9UlZlr8DkoHBQiqcKZ1dNnU47X2ikhatYn0T4kn3QAruwX8oF1xFZrUUUp6AHo3xh0r3YCVFR74Fb5jJaHVhaVsyOj6ScoglwQlLZ5t746ZEtlMOFqUwY+eEZ3o7s8hpqgRvuAfa3fm0a6MRXvzxp5RrxwVcnB1WTdLgr/koC1TLrKUwL6JfANSChYegJ1MWlECgo1M2wBBBIpRjpxaRr+jez0TVkKAIAwOb5g/3gYryaaL5TozqTswUVcNDibTDOtOcddtL0WzknD2DiTyz8C0ctaZBlkhYKVaHvMYZwcWWgigFg0JX90iUu7/AGYUtSdTnEbGkDSAcMPKGCOz74IUXi1cA/n/AMRPz84dhtKV5ID/AN98XbFZZ09QTJSSWqaXR3n2YtbE2Aq1LBqlCSHW2PIcy3g8d/ZLKiVKKZSQlIQVA4FRYh1HM0+EW4sO7l9CMTZ/ofLQL883yA7Je7TuqcOQjpgm6CGZKUXmFKVzy4Tg0NaR63lKbP8AWxOckEqDfm9D241xio9DGViRoi8aHGtX8IHNFJn2STU5jpMvKEtWJfGTkCcL2nfE1sSr7LMfXiQEbQfXYUSFChOAVoeyIHaiyroqeJINK1oeRAPcx5CCqDuOtKag7xifrQKdIvlJF4Ey6F8N5J7gawAUZ1ou+ySkgj6wq6eSk186ZtK0SUT0ATBeIorIhJwWGzB3vvCBld6rFqFSWIP105+WDZHGKV9GXNWqo5EaU107slVfZFNp2ch6Q7KNnWxIKTVKtatXm/hWMFcp3jo5dqTOC1TUqIWk3Hc3RUJS2DAMPjGGJBQoyybzVSesOfMHHw1imUK5Onp9Tu4kCs8sk0DwWz2BK1AzH15Mk5jmWHcTm0X5UkhLAgXmelSxrU4QM2dilTuSCMTyOGDVHiIshBdsy6jVOT2x6JT5j5eAwDZcv70idmlMd4DMVbFt7wa8P2YjKT7RwAvd56p7yPf5mSWISaMoZKwXuE/eKouSMLZWmy2AO7wtRhVL6VNb0bfonOaekVAN5GAbAFPKoAHeRGXatK0X1SzLF4c+JZEG2SoCbLJzIBoTUPWgoQAo4+yIb6EjvwTQB3q4pVQrhzxygdsskualpqEqTdvVr904honKViss4ur8Lt1XPAK90SUw0YKbA8Mz5KLdyYpavs0HH7W9Fijek7wFSg0UO7rAV50jmkqS5CgX0OXKPU2elHZSMMxgfIg+MYW3NhItG+hkzGSXHCp71FDLDGM+TCquIjjRNSCG8fCIGadW5ND2qyKlruqSUlOIOrZH8YEVcvhGZr6NSo9csUtKGQkXUpoGwwBB1JZ4io/Rtgbiw2JcUydqmJiY/PeApQVSBiWapgM6jHBpjHM3ZhSTlqU+UdEAlpX6wgGsonTC/wAxrpBljfND6vXmqKaBeEsG8XlqQcup3dqDSt5QdOMsZ8+/nABOVijH1eoPU1rnApI4eI3pTaYN3db3RKyj1NBWXr9lp3w9mqJWPCc+SOfKACVnW5lnVGp1lnKGkgfRYcJFToEfKBy5Xq2TheFTyPM9URBKVC6zBlqTnnfAyHKABzKN1F0JvAkP3X90sMCwH/AgO0uiEgqFDvUU7XsLpOt4d2eEHTOZnIpNb7yu/RYirbpSphICkhHSIK9cEOBXNJ/dgEcJZd0EBwEl1PdU26nIkmikqwyBi3tDZ6UKQpBvBIABFFBV1ajeBPJPfWOptlkQH6VKVXFJJVgbhIKgSDgxmeUCm7OQkqCS6SClhVr24CGrr5Q20Q5XRzK1XSqrNKo4b9KOT4J8oFaEusOzM2ftLU/7qAcdIv2+RdWveoSEhwxujeVp1lj9mKKVUSo3XJWSKZidz/tomQoIpKVdHcd1l1NgWugd1bmmEVp0tRYgEKKDmeyfa7Sj5RvejeziZiJq2ugqSASN4grL+BSPKN+VZUlSSUINZgqBgFKYYdmByoko2cNapZU5ALlII3hilRINC3tI8osbLs6lTUUUxUlT0ID7pp5HDOOwkbPlJuES0YqBpo/LsCISpDAslrqQQxbgUFfh74N4bGXEq3U41CkGgxHh2T5xBSiRS85l6Zioy5iJTqEhjxoViPaISc/rQpQa6SFUK0Y6Etn2RECwiTv3t7FBwfiBl6fVMKXS8x9lTbtaFXLnAUPd9rgSrHqb2vdB0F8zXpAzc3FW5awAZ+19npnyiGeZRi7EGjAg0ZshWsefLsBBIJYjEXTTlHo9vnFKCoZISpizE1FfdX+xUX+TEkqUkKJcgguCcQWDO+kVzxbuQ4NUTbwmBJKiUhQowvDI+IT5xOaoF2IAmIcd4/opP3YyzMKCGJVcF9VS7qe8ByopQ7hB5NFXaAJVSrhluAacyRU5JiyhWHlTHu1VxkUHWvUontCC2c/SChwUKntpIxVzimJ1Ju9wlMygfIK0PUMXJQab7VFEZjG6eWkAxWRNJO6OBql8pffpD2UMJVBgfcnu5RCyjdk0PCcT2U6qh0J4N0YrGWi+XKEMIkUTQcah/qiJHw9aP8yfnEEPSg9Yr4zOUIqorhpNT8ZRgEKawEzCikq/dlnI8oa0p9cAoVlgjvuzRryT5Q1oXSdUcIP7h58oLNmb6heFUfxLGvOABlVUQS4XLINObaaKgBIUJbuHuuQNQSeWLwaRM9WXxRp9mYDZVhQSScAcRoDyhASt1ikmlDi4c0NDrzJ8YqWfZktPRkAPeUKknKaMHaLyF0S5BqoH/wCz5CEg0Rh6wjzMwfjDsGkCScGb1qx/qc+cPLRw0T61Y8zM5cxEVeFJw/eCf/1EwmmApOT71IOnagAZeVE0mq/eBOnbhWdODjELBror5Aw0xNVUHrZZ8xKByhwGHCKTWxyX4frIABzTQU9jXq111eCWgcVDxy1CutwHPUK84DKS9GxCxQ9sDUQp6nKKGolvXtA69qGBKQmiXCuBQx0IT1oexh0y8eJQY9y8/wCsMA12iuOaMftVD2uQiViwHF6w485Z/EwAZe31kWcNQlMtIzFSlwQcQzxfG0EihLEYjoypjmHz74wvSmaGlSuElaqgl9xSmYDmAeYBEbaNqIAAJukBilgWIyfNof8AhF9gbl9IAreJX+yGuuOYuYdqkCsydx0BAuA3S5O4d5GLkBwM/ZMWJ4dSgN17qHGQZ2Y5spu9or256kJSE8N4YBiGLEcN68OYJgQFqVOC5hYgCbK8QUqKSMcguComcCnOCCW5g6Dl7ozbFa96XgCFKS2LXkElONWKB7ovTFs4cUCiBStxRUBjoYTQ0WbPhK4sFDPJLfhC6u6eNWf2o60QkKwF4livAahTHhgifZqr1isldaZoIQxgnDdHruXX8dYZaTdmUSN5J/dlHJPKGOdFUnJzOapWp5xGejdn7vsg1I6nfygAPaHecKerGuk4ctImlzMBcVRzyWnnziKpbzFborL5daby5w8l3llhw/7XKAAEuawlbw4eXVRzhrGt0pZQ9r4d8DvH6MOGHfyGsGsL3UYcJ16ggYicolk1HGr4zu1EJeB4aTke/ovmT4waW7Jw4zrrNisQbkygotB90g9WAZKegsugouUfLojpyh5iWE3dFFoOOiZJ05QrSik/dHAD5IVy7MQtLNO3TwA4jIKHW7MMB7QljM3RTo1YjI93ZhrUllKF32pJx7SBryiVrHrd01lajLpu1AJhdZLK4pOf6363OAA0hLBBY8axxfadrUCKoLkUVu3c/wBYgdbQRYWWGCqTRmfaunrdqA2RLoWWU5Q4xx3ueoHnAJlhY4qKpNSceumWNe0YVnVuHi45Z0FejB/GB2iaN8i9ghX3VE66JETwQviP0YVpw3+7SADj9tIJtpSwTvJY5OTfw8/I6x1g2nLzmAHMEFwdDuxz0+z39orAyCFB8lJS/wAtaAxvX0mpElzWrPXVzjDYvZQsltJUyty6SpXVBLlh7zTJIiz0aSkJICUpSAEqoLxCXPeBdAZqqMYstbzFpL3QSV3nY6prk4L8kgZxppmvxOAQVXS94XQwcasXzD90DFY6ZPqzum6oqvMQ7FCApuYKo10A3hUcTHHNLnPnGcuUS/SJBKRLBL4kqWTlnSkaU0EBRAAO8R3hAGmsDGgKQRdYg7qXoPaQU68vfBBMFN788ch+kUNOcEmFiQGa8B4BNM+cDemI9cPfMHPnCJDKULq6n1iDQfYHIRKe303Gfo+11Zg/CIT1bs3eHsnLqoOvKCWo1nV/N6DSdyhAGPHgeDM9o6mAIwl7o4eXVlwRK/pE1VVHPrp5c4qpU4l8eB63VTz5QwGsyHUjdDC9pkUnSLFmG6jdTS+PKmkVUkBKWSX38+yvVXKD2SVRIusXmijdrnAJBZSaDdHGrTrzOUV1yxcm7uaTl1JXPlFtdkuXRU7746qWWqrnFSbRE3i4Rmf0YOsIbJ2hIecLp9VkRpO0MQm4L4qydT+s584lalVm1X6vn+uGkQWoOA5rLIqPqjq84Yip6R24ykKWEqUShmrmsg+5RMEEwFyCpvoDn+lB07oqbetJEsrTvtKe6GcsxYNiTE9lWgGQC7OiUQCA/snTuijHlc5yjXEeP9L8mJRxxlfLLlrVVSQVcaDnklB07MSlqCUiqmuaHK5y5wKbNBmHeDXhplLPKK9vnjo0AKHtCgGF4jTkI0UZwq/VLLqfohkf1zZRelC8E1VvS+7Q8slmATCkghKnF2WMBg63y0I84JKWyZZc0vpLDQLHV1QPdANHMWWbetk6iryUoU2LshLpJ57ycfajVXZJJJJRUlzUtXuEc96NWh7QqY+K5jjNlrASa5eqNBnF+ZPmgkJlgpBIBOJAwMOhFCzLAmbxLAm+4cKVSjNma95TGrNUaOHUWLPVISXatKHEghyo5ARz3TMq/UsXAAxfDLT48o2Am+ycVKu3lA0u5JfqkUFMLxpAJG+ZIL7vtoGIy6IDEvmYvTWrujLT2lgfwwKVJSHLKe8oiuN1q0PYHmIRLvx4Sjn1lc4iSHuv7I9YnTO4NOcIAtgn1qf80o9XnDKA3qK9YjXWV2ohMZl7qqLSf9E9aBDCWkkJn4UQDn1Dy5Qa0vfmBxWXz1mjWK9oSGn7n5vs9SbziyfWcIqjl11cucAAQvel7w4OXWlHWKqCLsveyOQ6i9AdIPZyppRZI3Dr1ZR6sQF4lFQBeUM/1w1gAeUOGquNSc9ZqdO6DWYl3BVxzGd9CYrzpzMLw9enTOYg66KMPZJva9pemcsH8YBGhPmld01DLaj5KUHw5RnTuCbvHgGI7H1eRixLVQbw9adP0i4AtRuTd4ep/gm6HuhDZG1rYzTewlaDScdImFbw3hRH8X1uUNbXabUVlc8ukfPSHmvemcJZHP8AWnTuhiK4JM2Thwp10HfBrMC0qg4Of6vsxNEj6RBKBw4AhqGXq2sBkJH0e77Oo7HajNp8coSm37lZfnmpKNekDUCyKJ4DrqjsxXqVy0uALqXxy6U8tBDTl7gZJog6ao7UTkJabRI4ro/9SjkDrGszkgWSWIe6B5FteUR2/bOjss5QUHQokBhmUkDHtQiq6zs6t0M+N7OmpjH9O7WRIUh+OdKBu4sES1qz0TACM/0YSywAyQqURk9E0yZwCNfVxvpVMIBu41x/rHNbHUUzQQGukqc43VOVDE6zBHTLsMokkrnu9WvM/KmEAjlFKrSuIDcILgeQc+ERtVtuSiXICXvKNCcHHzOGAEETxy/2f4IyNuf9qv6o+Jg9iR6cmYpwklXtp14mLuxyHviSrRuqJLHo0nDNN5/ZycQab/H/AAoiCOFX2c2EyQSdMAMzewUk4DAEV4eyYeeoNOF44j/KgdXlBbX+d+zT/OglpwneHwEAwFr/AD4dfqu1pO5QUEdInjqjtdcfOGteM77L/ehkesR9X+NEIZVlgXZO6eEiv2Y1V2YkmgTuD1rZP6xY0PWhSOGT3fy1xZV/PT/qpg9iRk2iab2Q+lB8kIVy0i/YndW8DvrGeUsDU6Rjfn/2/wCTBbRxn68z4Kh+hLs3EqVu4etOv6RcVFhV2bRJ+hGvUmjqxmyMB9sf9ZUKzYL+yHwnQhmnaw97dTWUrTU8ucMpQacbnsDT9Ge7WLJ4f/Gr4xEcE36o/wAkAxBbLHGGRzPtgZE9WKlnVSXVXB2v1XKLlq4/2R/nXFSTwy/qf7MMRWUHQOL1ZPtdQd0FU3S4Fn/lL1VyEVxwf+JX+QRYl8X9/opkAjPl2gXqJDk4nmtxkczGF6azHnyZZoCtai1eCSgVpnWNfTvlf6scv6Qf94PH+XDD6WtjraYgl/aQScXD4d5SdOONE7cUjcuKVd3XYVaj4ZxmbO9aPrj+XHVWbgT9UfCGI//Z"/>
          <p:cNvSpPr>
            <a:spLocks noChangeAspect="1" noChangeArrowheads="1"/>
          </p:cNvSpPr>
          <p:nvPr/>
        </p:nvSpPr>
        <p:spPr bwMode="auto">
          <a:xfrm>
            <a:off x="307975" y="-1271588"/>
            <a:ext cx="2219325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2" descr="data:image/jpeg;base64,/9j/4AAQSkZJRgABAQAAAQABAAD/2wCEAAkGBxQTEhQUEhQVFhUXFxgYFxgYGBsXFRcaGBgXGhgVGBcaHCggGBwlHR0YITEiJSkrLi4uFx8zODMsNygtLisBCgoKDg0OGhAQGCwcHRwsLCwsLCwsLCwsLCwsLC0sLCwsLCwsLCwsLCwsLCwsLCwsLCwsKywsLCwsLCwsLDc3LP/AABEIAPkAugMBIgACEQEDEQH/xAAbAAABBQEBAAAAAAAAAAAAAAADAAECBAUGB//EAEkQAAECAwUEBgYFCgUEAwAAAAECEQADIQQSMUFRBSIyYRNSYnGBkQYzQqGx0SNyc5LBFENTY4KiwsPh8FSys9PxFTSDkySj0v/EABkBAAIDAQAAAAAAAAAAAAAAAAABAgMEBf/EACYRAAICAQQDAAIDAQEAAAAAAAABAhEDBBIhMRNBUSJhI1KBMhT/2gAMAwEAAhEDEQA/ANRoV2C3YV2O2cAGBCuwS7CuwADaFdgjQ4EAAmh7sEuwrsAA2hXYJdhXYBgwmFdgl2FdgAg0K7E7sO0AA2hNBLsK7AANoa7BbsK7AAK7DtBLsK7AAJoTQS7D3YBAmhXYJdhXYAJ3YV2C3YV2FZIEEw92CXYV2CwB3YV2C3YV2CwB3YV2CXYz9p7SEqgqrTIczClNRVscYtvgttFW0bRlI4lh9BU+6MuzybTaibgKgMTRKU++Bp2MkcajeKEzAlIckElwdGSCqMk9X/VGiOnb7Zam+kEsYJWfIfExKzekEldCSn6wp5iLE/ZcgCb0clbbgllZAILBS3D5ghqZxU2tsWzqWsyxMlgJPRgi9eWCQpNHOgGEVrVSLP8AzKjYlkGoII5Vid2OU/6UtIWqVMSQhIUplMajIUJ590ClbcmoaoUOdXi6Oqj7KZaeSOwuwrsVdlbQTOS4oRiNP6ReuxpjJNWihqgV2HuwW7DXYdgDuwrsEuwrsFgDuw12C3YV2CwBXYV2C3Ya7BYBLsK7BLsPdiFjoFdhXYLdh7sFgCuwrsFuwrsFioqWybcQpWg9+UcPOmFRJdyTUx0fpzbOispbFRAHxPujiNmzlAC93iMWolbo1YVSs9C2AE/kt0Alar+8CbtcHGbO/lAbSpCAHWkKQlV0ClTViE1qWD3owP8AqiygIBUAMnYZe+gx0gSJSlYJJ7gTGWjVv9I20W6SRvq3rnVerFw50ZIhrJbZRQkqISp6gAhI3smNKB4xpljmfopnfdMDmIIFQRDFbOol743Vg4NVKxRAABBAIosjHKPPtsWzo6Zv/SNA0NPk0ZNusHSqqW0hoLvsu+ifpCETkBYYLN0nIPgT4/GPULseHW/ZipYd3DY4GPW/Qu3GdZJalcaXQrV0nE8yGPjGzTz42mXUQSpo1rsK7BrsK7GmzOBuwrsGuwrsFgBuwrsFuwrsFgCuw12DXYV2CwK6toSgHK0tHJz/AEvV07JYyrzM1SM4zLftIBICcw/96Ryi7SorSag1amI/GObl1Db/ABfRvhp1XJ7bZrWhfCQeWcWbseZ7D2mFSwbxvJ4mOESs3pDOFooskYVqG7o0eZUv2UeHs9Kuw4THLj0oUmqkpPmIKr0kV1QPj4RZvRDxMD6Z2Jc5UmWlLpF5S9BgAVHAZ4xzVot1llG7eM+Z1JPD4zTRu4GML0q29aZqrsx5cs1CBnzVXeJgno3ZgE4VOPyjn5sjuzpabTp8M6KyW+0L4ESZCcrqekX99b/CNezy5iqLnzld6ykeSWEULIAKRq2ZByjI5yZ28eDHFdFyVYtCrvvK+cQtElQHrFdxVeHkp4IosKwGYCRh/ffBbH4ov0ZFrWMFIQvmRcPgpDRmWiXKxdcv62+j7wAIHhGvaU8ox7WmjHvaHHJIpzaTG1witOs+7lMRqk3h46eMdT6BrH0qBmQsDwY/AR55bZCkKCpaik8sO6NX0L26tFqF9jeSU6CjmNuDJ+Ss42p021Oj1u7CuxSkbYlkVdJ7nHmIsC3S+uPh8Y37jn7GFuwrsTSQcIdoLFtB3Ya7BWgC7QgFioPpBYbSV2FdiYh2gsNp4mCSKOcBybnFIu6impzq7NkOURmWi7KBOJbxhS6gUIz0S2TmOEkzrIv7GnlIWFs6uTB4qrtTTAQS4wameBgUmebyiwAOYNHEW7t9QL3VDLI4RLe06ZGkXtoWsKYOzan4tGjYJt5Iq8YMxeZfxZ/CNTYaixBLd5o50jRgyPdbI5IccBdrbFv3ZxBYOnChz+cNYBdBYeXujes61LlLRikMeQekZMqxublca+cLK7bNemVJNBrNPOCEvqY07Jbuj4g/j8orzLKvglkJAGOJc5xGRslaN5c29/y9cooSN+6SOjk2q+kUiva7RdQa50jJs9qIXTD3QC1z1dIknDlEaZcroCuepSmJPdh/zFO1hb5/ERrHY8qZvKvvhQtCTYEyyCFLbRRcQ6KGps5eeglB1ED2BIaclWNfJ8fiY39pSE1bOJbK2bdKJmRbuqItUq5KXh3umac03VMC41humgc+a6j30iAMdCHXJx8nEnt6svWa2qRVJIMbEjb6W3hvcsD8o5tj4QgIlZU1ZuWra6lUDAcsYpqmkxQvRITTDsKL8qeoVBIi0NqzNR5RkC0NC/Ku6CwpHkn5UVADTWL613rrK9kZ+45RjJ5xqbJQHD1f2WMc2S9nQQrTOu9Zj3EFtB+MWhaCoi6dHOYirtJF5zhy+MWbAUsKVY1dvOIOKasjQaZNBIvJ8Wcw8i0FC07zpOHIjAEZQ8xKSHwBNPIxmT5xStncBtKxKK+EpLg9P9HJqVzBLJosMci8T2pYzJtKknMAj3/iI530ZkzVTETQwSFhy+mWrkaR3HpjLV0stZGIUjyYj4mIzbbtmvS/818KdkSVPmYnPQWYQrKWETmTvfEN3w6VKijY7NeWEpqcIP6S7FXJSlRZtRlFjYtqlySSQbxLPk0WPSrbCZiAkA1YNDFyZ9jlEpSXcHMYwW2yHRFCwz7gCYuzJziIuVElRz1uwbPAeMaEqddlBHVND3GKe1k74bUfGKnpRaWQhKTvKyGIZ/xiad0Y8stqky+DEhHI7P2opKmUWGYxp5xsDbUulanl/WNscy98HClBo178IKjOVtBIbed+WEHlWkLZiK4axPyL6RotX4mFxASFGqbphdArT3GH5EG1k4a6IgEL0AGpLD3w1xeg8xC8iDYzh1ej04u6ByN4RORsWcMiAxoCDHa9CYbojHL8rNG9nCSdhz3rLJ7yPnF+zbBUGKkqxwF33ucI61Ms8ocSjA8jYb2Zo2FLKWCyHyIcA+UVFeicp36ZRphd/HGN4yjqIXR8xCU2vZLyMr7G2fLkP9IpT5EM3lGptHaJmBAKiQlQZ+5opiUdYiqVziNtvlluPUSi0vRqSiff+FIhMSSRqYezWiiT4GDnZfTqpRi97SLI8HYTb6NROw0hDuCvE1Hk0ZU+yjE+Dx0Fi2QoNvS1CmKWLDWsUNuWVSKJMsJIO8kOauGrhE0hNyuqObtC03wkF1HIV/4EaHRsknJm73ipZrPvFVVNiTU+cTm2jAeMRlQO12Zm0pN9V28UvmMQAcucUhsBDqJm3i+6VXnHjFyWu/NU2Q+Ji10J5e6K7rg5Wqn/ACUY8nYCWVfmIcuQWOOWTwOz+jgC0lcxBF51AA4aCNvozm0OJZ5QrZlv9BDs+ydUeUIWGyhmA8oh0ULoYdv6O/0GSmSlgkkAF+TwTpE/pD5CKplRHooLf0Vh1hBxmOzZHL+sCUEE8Z9/ziPRZwuhOo84Lf0NxJUgg5tETJPJ46hfpGg42GQf2iP4YF/1uVibBK/9p+ULavpLb+zneiP/ADEyhVKRuq21Z8TYE+E4xE7Xsv8AgVeE4/OHsX0W39mGEnSJdH3RtnaNkzsc7wnD5wyrZYyz2W0jumJ+cGxfQ2mERyEXdnWAzbxAohClqpkkEt3lmi+LVYjToLX95BjsNnbMly5d1CVATLpN4gqYtukjuPnFmPHbu7DaebWZylyGJALaOHjr9igKkgDHOOWQCESiQyrjK+skkH8I0Nk7U6NVcDCkr6O5j/FI3xY5gOJIg1r2YVJ3gAPfEFbYTkYHatvpZuUEei9uTohZtnJlIU5BfHRhHDbRmgLVdwy58o1trbcN0gUfLEmMWzSqX1Y5DT+sCIT5dIDYU3V3faUCfEYxfIbR4xZk8i0oaoShRUBmHAbHvPhHY2eXY7qSu1hCiBulCqP8YcsbatHG1K/lZlBHWp3VeGUlWQ841VmxdMEG1pa6lQVdLEuXEFKbE/8A3qPuKiGx9Fagl2Y6paoiJas2jXex/wCLR9xUK7Yv8Yj7ioXjZDaZaZZiNwvgI1bljytqPuKiCjZAX/LEfcV8oPHINpmoQYkUd0XAbL/jE/cVC/8Aif4xH3FQeOQqZUSScaQRKaVwiE8AVT/fhDhz5eYimyYpqH0+cRQac8qROYwwr8s2jZ2PsJU9lNdR1jTwGvfEopy6I0ZKFOah409m7DnzqhN1HWXQeGZjrbD6PyJVQm8R7S3Khz0AHnGtezrS7ye8cToM2Eao4P7BRhbJ9F5SFgr+kWCDjQYMbvI6k4RsEsH0ct3ElonMJBOQC01yAZJwwDuRhnEZ8xi+GeuD3h5GLkkuEM4j0msHRlYS90LvA5b9Sx73jDApHotssqZiChWDXCdM5avM/vHSOE2ls9UlZlr8DkoHBQiqcKZ1dNnU47X2ikhatYn0T4kn3QAruwX8oF1xFZrUUUp6AHo3xh0r3YCVFR74Fb5jJaHVhaVsyOj6ScoglwQlLZ5t746ZEtlMOFqUwY+eEZ3o7s8hpqgRvuAfa3fm0a6MRXvzxp5RrxwVcnB1WTdLgr/koC1TLrKUwL6JfANSChYegJ1MWlECgo1M2wBBBIpRjpxaRr+jez0TVkKAIAwOb5g/3gYryaaL5TozqTswUVcNDibTDOtOcddtL0WzknD2DiTyz8C0ctaZBlkhYKVaHvMYZwcWWgigFg0JX90iUu7/AGYUtSdTnEbGkDSAcMPKGCOz74IUXi1cA/n/AMRPz84dhtKV5ID/AN98XbFZZ09QTJSSWqaXR3n2YtbE2Aq1LBqlCSHW2PIcy3g8d/ZLKiVKKZSQlIQVA4FRYh1HM0+EW4sO7l9CMTZ/ofLQL883yA7Je7TuqcOQjpgm6CGZKUXmFKVzy4Tg0NaR63lKbP8AWxOckEqDfm9D241xio9DGViRoi8aHGtX8IHNFJn2STU5jpMvKEtWJfGTkCcL2nfE1sSr7LMfXiQEbQfXYUSFChOAVoeyIHaiyroqeJINK1oeRAPcx5CCqDuOtKag7xifrQKdIvlJF4Ey6F8N5J7gawAUZ1ou+ySkgj6wq6eSk186ZtK0SUT0ATBeIorIhJwWGzB3vvCBld6rFqFSWIP105+WDZHGKV9GXNWqo5EaU107slVfZFNp2ch6Q7KNnWxIKTVKtatXm/hWMFcp3jo5dqTOC1TUqIWk3Hc3RUJS2DAMPjGGJBQoyybzVSesOfMHHw1imUK5Onp9Tu4kCs8sk0DwWz2BK1AzH15Mk5jmWHcTm0X5UkhLAgXmelSxrU4QM2dilTuSCMTyOGDVHiIshBdsy6jVOT2x6JT5j5eAwDZcv70idmlMd4DMVbFt7wa8P2YjKT7RwAvd56p7yPf5mSWISaMoZKwXuE/eKouSMLZWmy2AO7wtRhVL6VNb0bfonOaekVAN5GAbAFPKoAHeRGXatK0X1SzLF4c+JZEG2SoCbLJzIBoTUPWgoQAo4+yIb6EjvwTQB3q4pVQrhzxygdsskualpqEqTdvVr904honKViss4ur8Lt1XPAK90SUw0YKbA8Mz5KLdyYpavs0HH7W9Fijek7wFSg0UO7rAV50jmkqS5CgX0OXKPU2elHZSMMxgfIg+MYW3NhItG+hkzGSXHCp71FDLDGM+TCquIjjRNSCG8fCIGadW5ND2qyKlruqSUlOIOrZH8YEVcvhGZr6NSo9csUtKGQkXUpoGwwBB1JZ4io/Rtgbiw2JcUydqmJiY/PeApQVSBiWapgM6jHBpjHM3ZhSTlqU+UdEAlpX6wgGsonTC/wAxrpBljfND6vXmqKaBeEsG8XlqQcup3dqDSt5QdOMsZ8+/nABOVijH1eoPU1rnApI4eI3pTaYN3db3RKyj1NBWXr9lp3w9mqJWPCc+SOfKACVnW5lnVGp1lnKGkgfRYcJFToEfKBy5Xq2TheFTyPM9URBKVC6zBlqTnnfAyHKABzKN1F0JvAkP3X90sMCwH/AgO0uiEgqFDvUU7XsLpOt4d2eEHTOZnIpNb7yu/RYirbpSphICkhHSIK9cEOBXNJ/dgEcJZd0EBwEl1PdU26nIkmikqwyBi3tDZ6UKQpBvBIABFFBV1ajeBPJPfWOptlkQH6VKVXFJJVgbhIKgSDgxmeUCm7OQkqCS6SClhVr24CGrr5Q20Q5XRzK1XSqrNKo4b9KOT4J8oFaEusOzM2ftLU/7qAcdIv2+RdWveoSEhwxujeVp1lj9mKKVUSo3XJWSKZidz/tomQoIpKVdHcd1l1NgWugd1bmmEVp0tRYgEKKDmeyfa7Sj5RvejeziZiJq2ugqSASN4grL+BSPKN+VZUlSSUINZgqBgFKYYdmByoko2cNapZU5ALlII3hilRINC3tI8osbLs6lTUUUxUlT0ID7pp5HDOOwkbPlJuES0YqBpo/LsCISpDAslrqQQxbgUFfh74N4bGXEq3U41CkGgxHh2T5xBSiRS85l6Zioy5iJTqEhjxoViPaISc/rQpQa6SFUK0Y6Etn2RECwiTv3t7FBwfiBl6fVMKXS8x9lTbtaFXLnAUPd9rgSrHqb2vdB0F8zXpAzc3FW5awAZ+19npnyiGeZRi7EGjAg0ZshWsefLsBBIJYjEXTTlHo9vnFKCoZISpizE1FfdX+xUX+TEkqUkKJcgguCcQWDO+kVzxbuQ4NUTbwmBJKiUhQowvDI+IT5xOaoF2IAmIcd4/opP3YyzMKCGJVcF9VS7qe8ByopQ7hB5NFXaAJVSrhluAacyRU5JiyhWHlTHu1VxkUHWvUontCC2c/SChwUKntpIxVzimJ1Ju9wlMygfIK0PUMXJQab7VFEZjG6eWkAxWRNJO6OBql8pffpD2UMJVBgfcnu5RCyjdk0PCcT2U6qh0J4N0YrGWi+XKEMIkUTQcah/qiJHw9aP8yfnEEPSg9Yr4zOUIqorhpNT8ZRgEKawEzCikq/dlnI8oa0p9cAoVlgjvuzRryT5Q1oXSdUcIP7h58oLNmb6heFUfxLGvOABlVUQS4XLINObaaKgBIUJbuHuuQNQSeWLwaRM9WXxRp9mYDZVhQSScAcRoDyhASt1ikmlDi4c0NDrzJ8YqWfZktPRkAPeUKknKaMHaLyF0S5BqoH/wCz5CEg0Rh6wjzMwfjDsGkCScGb1qx/qc+cPLRw0T61Y8zM5cxEVeFJw/eCf/1EwmmApOT71IOnagAZeVE0mq/eBOnbhWdODjELBror5Aw0xNVUHrZZ8xKByhwGHCKTWxyX4frIABzTQU9jXq111eCWgcVDxy1CutwHPUK84DKS9GxCxQ9sDUQp6nKKGolvXtA69qGBKQmiXCuBQx0IT1oexh0y8eJQY9y8/wCsMA12iuOaMftVD2uQiViwHF6w485Z/EwAZe31kWcNQlMtIzFSlwQcQzxfG0EihLEYjoypjmHz74wvSmaGlSuElaqgl9xSmYDmAeYBEbaNqIAAJukBilgWIyfNof8AhF9gbl9IAreJX+yGuuOYuYdqkCsydx0BAuA3S5O4d5GLkBwM/ZMWJ4dSgN17qHGQZ2Y5spu9or256kJSE8N4YBiGLEcN68OYJgQFqVOC5hYgCbK8QUqKSMcguComcCnOCCW5g6Dl7ozbFa96XgCFKS2LXkElONWKB7ovTFs4cUCiBStxRUBjoYTQ0WbPhK4sFDPJLfhC6u6eNWf2o60QkKwF4livAahTHhgifZqr1isldaZoIQxgnDdHruXX8dYZaTdmUSN5J/dlHJPKGOdFUnJzOapWp5xGejdn7vsg1I6nfygAPaHecKerGuk4ctImlzMBcVRzyWnnziKpbzFborL5daby5w8l3llhw/7XKAAEuawlbw4eXVRzhrGt0pZQ9r4d8DvH6MOGHfyGsGsL3UYcJ16ggYicolk1HGr4zu1EJeB4aTke/ovmT4waW7Jw4zrrNisQbkygotB90g9WAZKegsugouUfLojpyh5iWE3dFFoOOiZJ05QrSik/dHAD5IVy7MQtLNO3TwA4jIKHW7MMB7QljM3RTo1YjI93ZhrUllKF32pJx7SBryiVrHrd01lajLpu1AJhdZLK4pOf6363OAA0hLBBY8axxfadrUCKoLkUVu3c/wBYgdbQRYWWGCqTRmfaunrdqA2RLoWWU5Q4xx3ueoHnAJlhY4qKpNSceumWNe0YVnVuHi45Z0FejB/GB2iaN8i9ghX3VE66JETwQviP0YVpw3+7SADj9tIJtpSwTvJY5OTfw8/I6x1g2nLzmAHMEFwdDuxz0+z39orAyCFB8lJS/wAtaAxvX0mpElzWrPXVzjDYvZQsltJUyty6SpXVBLlh7zTJIiz0aSkJICUpSAEqoLxCXPeBdAZqqMYstbzFpL3QSV3nY6prk4L8kgZxppmvxOAQVXS94XQwcasXzD90DFY6ZPqzum6oqvMQ7FCApuYKo10A3hUcTHHNLnPnGcuUS/SJBKRLBL4kqWTlnSkaU0EBRAAO8R3hAGmsDGgKQRdYg7qXoPaQU68vfBBMFN788ch+kUNOcEmFiQGa8B4BNM+cDemI9cPfMHPnCJDKULq6n1iDQfYHIRKe303Gfo+11Zg/CIT1bs3eHsnLqoOvKCWo1nV/N6DSdyhAGPHgeDM9o6mAIwl7o4eXVlwRK/pE1VVHPrp5c4qpU4l8eB63VTz5QwGsyHUjdDC9pkUnSLFmG6jdTS+PKmkVUkBKWSX38+yvVXKD2SVRIusXmijdrnAJBZSaDdHGrTrzOUV1yxcm7uaTl1JXPlFtdkuXRU7746qWWqrnFSbRE3i4Rmf0YOsIbJ2hIecLp9VkRpO0MQm4L4qydT+s584lalVm1X6vn+uGkQWoOA5rLIqPqjq84Yip6R24ykKWEqUShmrmsg+5RMEEwFyCpvoDn+lB07oqbetJEsrTvtKe6GcsxYNiTE9lWgGQC7OiUQCA/snTuijHlc5yjXEeP9L8mJRxxlfLLlrVVSQVcaDnklB07MSlqCUiqmuaHK5y5wKbNBmHeDXhplLPKK9vnjo0AKHtCgGF4jTkI0UZwq/VLLqfohkf1zZRelC8E1VvS+7Q8slmATCkghKnF2WMBg63y0I84JKWyZZc0vpLDQLHV1QPdANHMWWbetk6iryUoU2LshLpJ57ycfajVXZJJJJRUlzUtXuEc96NWh7QqY+K5jjNlrASa5eqNBnF+ZPmgkJlgpBIBOJAwMOhFCzLAmbxLAm+4cKVSjNma95TGrNUaOHUWLPVISXatKHEghyo5ARz3TMq/UsXAAxfDLT48o2Am+ycVKu3lA0u5JfqkUFMLxpAJG+ZIL7vtoGIy6IDEvmYvTWrujLT2lgfwwKVJSHLKe8oiuN1q0PYHmIRLvx4Sjn1lc4iSHuv7I9YnTO4NOcIAtgn1qf80o9XnDKA3qK9YjXWV2ohMZl7qqLSf9E9aBDCWkkJn4UQDn1Dy5Qa0vfmBxWXz1mjWK9oSGn7n5vs9SbziyfWcIqjl11cucAAQvel7w4OXWlHWKqCLsveyOQ6i9AdIPZyppRZI3Dr1ZR6sQF4lFQBeUM/1w1gAeUOGquNSc9ZqdO6DWYl3BVxzGd9CYrzpzMLw9enTOYg66KMPZJva9pemcsH8YBGhPmld01DLaj5KUHw5RnTuCbvHgGI7H1eRixLVQbw9adP0i4AtRuTd4ep/gm6HuhDZG1rYzTewlaDScdImFbw3hRH8X1uUNbXabUVlc8ukfPSHmvemcJZHP8AWnTuhiK4JM2Thwp10HfBrMC0qg4Of6vsxNEj6RBKBw4AhqGXq2sBkJH0e77Oo7HajNp8coSm37lZfnmpKNekDUCyKJ4DrqjsxXqVy0uALqXxy6U8tBDTl7gZJog6ao7UTkJabRI4ro/9SjkDrGszkgWSWIe6B5FteUR2/bOjss5QUHQokBhmUkDHtQiq6zs6t0M+N7OmpjH9O7WRIUh+OdKBu4sES1qz0TACM/0YSywAyQqURk9E0yZwCNfVxvpVMIBu41x/rHNbHUUzQQGukqc43VOVDE6zBHTLsMokkrnu9WvM/KmEAjlFKrSuIDcILgeQc+ERtVtuSiXICXvKNCcHHzOGAEETxy/2f4IyNuf9qv6o+Jg9iR6cmYpwklXtp14mLuxyHviSrRuqJLHo0nDNN5/ZycQab/H/AAoiCOFX2c2EyQSdMAMzewUk4DAEV4eyYeeoNOF44j/KgdXlBbX+d+zT/OglpwneHwEAwFr/AD4dfqu1pO5QUEdInjqjtdcfOGteM77L/ehkesR9X+NEIZVlgXZO6eEiv2Y1V2YkmgTuD1rZP6xY0PWhSOGT3fy1xZV/PT/qpg9iRk2iab2Q+lB8kIVy0i/YndW8DvrGeUsDU6Rjfn/2/wCTBbRxn68z4Kh+hLs3EqVu4etOv6RcVFhV2bRJ+hGvUmjqxmyMB9sf9ZUKzYL+yHwnQhmnaw97dTWUrTU8ucMpQacbnsDT9Ge7WLJ4f/Gr4xEcE36o/wAkAxBbLHGGRzPtgZE9WKlnVSXVXB2v1XKLlq4/2R/nXFSTwy/qf7MMRWUHQOL1ZPtdQd0FU3S4Fn/lL1VyEVxwf+JX+QRYl8X9/opkAjPl2gXqJDk4nmtxkczGF6azHnyZZoCtai1eCSgVpnWNfTvlf6scv6Qf94PH+XDD6WtjraYgl/aQScXD4d5SdOONE7cUjcuKVd3XYVaj4ZxmbO9aPrj+XHVWbgT9UfCGI//Z"/>
          <p:cNvSpPr>
            <a:spLocks noChangeAspect="1" noChangeArrowheads="1"/>
          </p:cNvSpPr>
          <p:nvPr/>
        </p:nvSpPr>
        <p:spPr bwMode="auto">
          <a:xfrm>
            <a:off x="460375" y="-1119188"/>
            <a:ext cx="2219325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data:image/jpeg;base64,/9j/4AAQSkZJRgABAQAAAQABAAD/2wCEAAkGBxQTEhQUEhQVFhUXFxgYFxgYGBsXFRcaGBgXGhgVGBcaHCggGBwlHR0YITEiJSkrLi4uFx8zODMsNygtLisBCgoKDg0OGhAQGCwcHRwsLCwsLCwsLCwsLCwsLC0sLCwsLCwsLCwsLCwsLCwsLCwsLCwsKywsLCwsLCwsLDc3LP/AABEIAPkAugMBIgACEQEDEQH/xAAbAAABBQEBAAAAAAAAAAAAAAADAAECBAUGB//EAEkQAAECAwUEBgYFCgUEAwAAAAECEQADIQQSMUFRBSIyYRNSYnGBkQYzQqGx0SNyc5LBFENTY4KiwsPh8FSys9PxFTSDkySj0v/EABkBAAIDAQAAAAAAAAAAAAAAAAABAgMEBf/EACYRAAICAQQDAAIDAQEAAAAAAAABAhEDBBIhMRNBUSJhI1KBMhT/2gAMAwEAAhEDEQA/ANRoV2C3YV2O2cAGBCuwS7CuwADaFdgjQ4EAAmh7sEuwrsAA2hXYJdhXYBgwmFdgl2FdgAg0K7E7sO0AA2hNBLsK7AANoa7BbsK7AAK7DtBLsK7AAJoTQS7D3YBAmhXYJdhXYAJ3YV2C3YV2FZIEEw92CXYV2CwB3YV2C3YV2CwB3YV2CXYz9p7SEqgqrTIczClNRVscYtvgttFW0bRlI4lh9BU+6MuzybTaibgKgMTRKU++Bp2MkcajeKEzAlIckElwdGSCqMk9X/VGiOnb7Zam+kEsYJWfIfExKzekEldCSn6wp5iLE/ZcgCb0clbbgllZAILBS3D5ghqZxU2tsWzqWsyxMlgJPRgi9eWCQpNHOgGEVrVSLP8AzKjYlkGoII5Vid2OU/6UtIWqVMSQhIUplMajIUJ590ClbcmoaoUOdXi6Oqj7KZaeSOwuwrsVdlbQTOS4oRiNP6ReuxpjJNWihqgV2HuwW7DXYdgDuwrsEuwrsFgDuw12C3YV2CwBXYV2C3Ya7BYBLsK7BLsPdiFjoFdhXYLdh7sFgCuwrsFuwrsFioqWybcQpWg9+UcPOmFRJdyTUx0fpzbOispbFRAHxPujiNmzlAC93iMWolbo1YVSs9C2AE/kt0Alar+8CbtcHGbO/lAbSpCAHWkKQlV0ClTViE1qWD3owP8AqiygIBUAMnYZe+gx0gSJSlYJJ7gTGWjVv9I20W6SRvq3rnVerFw50ZIhrJbZRQkqISp6gAhI3smNKB4xpljmfopnfdMDmIIFQRDFbOol743Vg4NVKxRAABBAIosjHKPPtsWzo6Zv/SNA0NPk0ZNusHSqqW0hoLvsu+ifpCETkBYYLN0nIPgT4/GPULseHW/ZipYd3DY4GPW/Qu3GdZJalcaXQrV0nE8yGPjGzTz42mXUQSpo1rsK7BrsK7GmzOBuwrsGuwrsFgBuwrsFuwrsFgCuw12DXYV2CwK6toSgHK0tHJz/AEvV07JYyrzM1SM4zLftIBICcw/96Ryi7SorSag1amI/GObl1Db/ABfRvhp1XJ7bZrWhfCQeWcWbseZ7D2mFSwbxvJ4mOESs3pDOFooskYVqG7o0eZUv2UeHs9Kuw4THLj0oUmqkpPmIKr0kV1QPj4RZvRDxMD6Z2Jc5UmWlLpF5S9BgAVHAZ4xzVot1llG7eM+Z1JPD4zTRu4GML0q29aZqrsx5cs1CBnzVXeJgno3ZgE4VOPyjn5sjuzpabTp8M6KyW+0L4ESZCcrqekX99b/CNezy5iqLnzld6ykeSWEULIAKRq2ZByjI5yZ28eDHFdFyVYtCrvvK+cQtElQHrFdxVeHkp4IosKwGYCRh/ffBbH4ov0ZFrWMFIQvmRcPgpDRmWiXKxdcv62+j7wAIHhGvaU8ox7WmjHvaHHJIpzaTG1witOs+7lMRqk3h46eMdT6BrH0qBmQsDwY/AR55bZCkKCpaik8sO6NX0L26tFqF9jeSU6CjmNuDJ+Ss42p021Oj1u7CuxSkbYlkVdJ7nHmIsC3S+uPh8Y37jn7GFuwrsTSQcIdoLFtB3Ya7BWgC7QgFioPpBYbSV2FdiYh2gsNp4mCSKOcBybnFIu6impzq7NkOURmWi7KBOJbxhS6gUIz0S2TmOEkzrIv7GnlIWFs6uTB4qrtTTAQS4wameBgUmebyiwAOYNHEW7t9QL3VDLI4RLe06ZGkXtoWsKYOzan4tGjYJt5Iq8YMxeZfxZ/CNTYaixBLd5o50jRgyPdbI5IccBdrbFv3ZxBYOnChz+cNYBdBYeXujes61LlLRikMeQekZMqxublca+cLK7bNemVJNBrNPOCEvqY07Jbuj4g/j8orzLKvglkJAGOJc5xGRslaN5c29/y9cooSN+6SOjk2q+kUiva7RdQa50jJs9qIXTD3QC1z1dIknDlEaZcroCuepSmJPdh/zFO1hb5/ERrHY8qZvKvvhQtCTYEyyCFLbRRcQ6KGps5eeglB1ED2BIaclWNfJ8fiY39pSE1bOJbK2bdKJmRbuqItUq5KXh3umac03VMC41humgc+a6j30iAMdCHXJx8nEnt6svWa2qRVJIMbEjb6W3hvcsD8o5tj4QgIlZU1ZuWra6lUDAcsYpqmkxQvRITTDsKL8qeoVBIi0NqzNR5RkC0NC/Ku6CwpHkn5UVADTWL613rrK9kZ+45RjJ5xqbJQHD1f2WMc2S9nQQrTOu9Zj3EFtB+MWhaCoi6dHOYirtJF5zhy+MWbAUsKVY1dvOIOKasjQaZNBIvJ8Wcw8i0FC07zpOHIjAEZQ8xKSHwBNPIxmT5xStncBtKxKK+EpLg9P9HJqVzBLJosMci8T2pYzJtKknMAj3/iI530ZkzVTETQwSFhy+mWrkaR3HpjLV0stZGIUjyYj4mIzbbtmvS/818KdkSVPmYnPQWYQrKWETmTvfEN3w6VKijY7NeWEpqcIP6S7FXJSlRZtRlFjYtqlySSQbxLPk0WPSrbCZiAkA1YNDFyZ9jlEpSXcHMYwW2yHRFCwz7gCYuzJziIuVElRz1uwbPAeMaEqddlBHVND3GKe1k74bUfGKnpRaWQhKTvKyGIZ/xiad0Y8stqky+DEhHI7P2opKmUWGYxp5xsDbUulanl/WNscy98HClBo178IKjOVtBIbed+WEHlWkLZiK4axPyL6RotX4mFxASFGqbphdArT3GH5EG1k4a6IgEL0AGpLD3w1xeg8xC8iDYzh1ej04u6ByN4RORsWcMiAxoCDHa9CYbojHL8rNG9nCSdhz3rLJ7yPnF+zbBUGKkqxwF33ucI61Ms8ocSjA8jYb2Zo2FLKWCyHyIcA+UVFeicp36ZRphd/HGN4yjqIXR8xCU2vZLyMr7G2fLkP9IpT5EM3lGptHaJmBAKiQlQZ+5opiUdYiqVziNtvlluPUSi0vRqSiff+FIhMSSRqYezWiiT4GDnZfTqpRi97SLI8HYTb6NROw0hDuCvE1Hk0ZU+yjE+Dx0Fi2QoNvS1CmKWLDWsUNuWVSKJMsJIO8kOauGrhE0hNyuqObtC03wkF1HIV/4EaHRsknJm73ipZrPvFVVNiTU+cTm2jAeMRlQO12Zm0pN9V28UvmMQAcucUhsBDqJm3i+6VXnHjFyWu/NU2Q+Ji10J5e6K7rg5Wqn/ACUY8nYCWVfmIcuQWOOWTwOz+jgC0lcxBF51AA4aCNvozm0OJZ5QrZlv9BDs+ydUeUIWGyhmA8oh0ULoYdv6O/0GSmSlgkkAF+TwTpE/pD5CKplRHooLf0Vh1hBxmOzZHL+sCUEE8Z9/ziPRZwuhOo84Lf0NxJUgg5tETJPJ46hfpGg42GQf2iP4YF/1uVibBK/9p+ULavpLb+zneiP/ADEyhVKRuq21Z8TYE+E4xE7Xsv8AgVeE4/OHsX0W39mGEnSJdH3RtnaNkzsc7wnD5wyrZYyz2W0jumJ+cGxfQ2mERyEXdnWAzbxAohClqpkkEt3lmi+LVYjToLX95BjsNnbMly5d1CVATLpN4gqYtukjuPnFmPHbu7DaebWZylyGJALaOHjr9igKkgDHOOWQCESiQyrjK+skkH8I0Nk7U6NVcDCkr6O5j/FI3xY5gOJIg1r2YVJ3gAPfEFbYTkYHatvpZuUEei9uTohZtnJlIU5BfHRhHDbRmgLVdwy58o1trbcN0gUfLEmMWzSqX1Y5DT+sCIT5dIDYU3V3faUCfEYxfIbR4xZk8i0oaoShRUBmHAbHvPhHY2eXY7qSu1hCiBulCqP8YcsbatHG1K/lZlBHWp3VeGUlWQ841VmxdMEG1pa6lQVdLEuXEFKbE/8A3qPuKiGx9Fagl2Y6paoiJas2jXex/wCLR9xUK7Yv8Yj7ioXjZDaZaZZiNwvgI1bljytqPuKiCjZAX/LEfcV8oPHINpmoQYkUd0XAbL/jE/cVC/8Aif4xH3FQeOQqZUSScaQRKaVwiE8AVT/fhDhz5eYimyYpqH0+cRQac8qROYwwr8s2jZ2PsJU9lNdR1jTwGvfEopy6I0ZKFOah409m7DnzqhN1HWXQeGZjrbD6PyJVQm8R7S3Khz0AHnGtezrS7ye8cToM2Eao4P7BRhbJ9F5SFgr+kWCDjQYMbvI6k4RsEsH0ct3ElonMJBOQC01yAZJwwDuRhnEZ8xi+GeuD3h5GLkkuEM4j0msHRlYS90LvA5b9Sx73jDApHotssqZiChWDXCdM5avM/vHSOE2ls9UlZlr8DkoHBQiqcKZ1dNnU47X2ikhatYn0T4kn3QAruwX8oF1xFZrUUUp6AHo3xh0r3YCVFR74Fb5jJaHVhaVsyOj6ScoglwQlLZ5t746ZEtlMOFqUwY+eEZ3o7s8hpqgRvuAfa3fm0a6MRXvzxp5RrxwVcnB1WTdLgr/koC1TLrKUwL6JfANSChYegJ1MWlECgo1M2wBBBIpRjpxaRr+jez0TVkKAIAwOb5g/3gYryaaL5TozqTswUVcNDibTDOtOcddtL0WzknD2DiTyz8C0ctaZBlkhYKVaHvMYZwcWWgigFg0JX90iUu7/AGYUtSdTnEbGkDSAcMPKGCOz74IUXi1cA/n/AMRPz84dhtKV5ID/AN98XbFZZ09QTJSSWqaXR3n2YtbE2Aq1LBqlCSHW2PIcy3g8d/ZLKiVKKZSQlIQVA4FRYh1HM0+EW4sO7l9CMTZ/ofLQL883yA7Je7TuqcOQjpgm6CGZKUXmFKVzy4Tg0NaR63lKbP8AWxOckEqDfm9D241xio9DGViRoi8aHGtX8IHNFJn2STU5jpMvKEtWJfGTkCcL2nfE1sSr7LMfXiQEbQfXYUSFChOAVoeyIHaiyroqeJINK1oeRAPcx5CCqDuOtKag7xifrQKdIvlJF4Ey6F8N5J7gawAUZ1ou+ySkgj6wq6eSk186ZtK0SUT0ATBeIorIhJwWGzB3vvCBld6rFqFSWIP105+WDZHGKV9GXNWqo5EaU107slVfZFNp2ch6Q7KNnWxIKTVKtatXm/hWMFcp3jo5dqTOC1TUqIWk3Hc3RUJS2DAMPjGGJBQoyybzVSesOfMHHw1imUK5Onp9Tu4kCs8sk0DwWz2BK1AzH15Mk5jmWHcTm0X5UkhLAgXmelSxrU4QM2dilTuSCMTyOGDVHiIshBdsy6jVOT2x6JT5j5eAwDZcv70idmlMd4DMVbFt7wa8P2YjKT7RwAvd56p7yPf5mSWISaMoZKwXuE/eKouSMLZWmy2AO7wtRhVL6VNb0bfonOaekVAN5GAbAFPKoAHeRGXatK0X1SzLF4c+JZEG2SoCbLJzIBoTUPWgoQAo4+yIb6EjvwTQB3q4pVQrhzxygdsskualpqEqTdvVr904honKViss4ur8Lt1XPAK90SUw0YKbA8Mz5KLdyYpavs0HH7W9Fijek7wFSg0UO7rAV50jmkqS5CgX0OXKPU2elHZSMMxgfIg+MYW3NhItG+hkzGSXHCp71FDLDGM+TCquIjjRNSCG8fCIGadW5ND2qyKlruqSUlOIOrZH8YEVcvhGZr6NSo9csUtKGQkXUpoGwwBB1JZ4io/Rtgbiw2JcUydqmJiY/PeApQVSBiWapgM6jHBpjHM3ZhSTlqU+UdEAlpX6wgGsonTC/wAxrpBljfND6vXmqKaBeEsG8XlqQcup3dqDSt5QdOMsZ8+/nABOVijH1eoPU1rnApI4eI3pTaYN3db3RKyj1NBWXr9lp3w9mqJWPCc+SOfKACVnW5lnVGp1lnKGkgfRYcJFToEfKBy5Xq2TheFTyPM9URBKVC6zBlqTnnfAyHKABzKN1F0JvAkP3X90sMCwH/AgO0uiEgqFDvUU7XsLpOt4d2eEHTOZnIpNb7yu/RYirbpSphICkhHSIK9cEOBXNJ/dgEcJZd0EBwEl1PdU26nIkmikqwyBi3tDZ6UKQpBvBIABFFBV1ajeBPJPfWOptlkQH6VKVXFJJVgbhIKgSDgxmeUCm7OQkqCS6SClhVr24CGrr5Q20Q5XRzK1XSqrNKo4b9KOT4J8oFaEusOzM2ftLU/7qAcdIv2+RdWveoSEhwxujeVp1lj9mKKVUSo3XJWSKZidz/tomQoIpKVdHcd1l1NgWugd1bmmEVp0tRYgEKKDmeyfa7Sj5RvejeziZiJq2ugqSASN4grL+BSPKN+VZUlSSUINZgqBgFKYYdmByoko2cNapZU5ALlII3hilRINC3tI8osbLs6lTUUUxUlT0ID7pp5HDOOwkbPlJuES0YqBpo/LsCISpDAslrqQQxbgUFfh74N4bGXEq3U41CkGgxHh2T5xBSiRS85l6Zioy5iJTqEhjxoViPaISc/rQpQa6SFUK0Y6Etn2RECwiTv3t7FBwfiBl6fVMKXS8x9lTbtaFXLnAUPd9rgSrHqb2vdB0F8zXpAzc3FW5awAZ+19npnyiGeZRi7EGjAg0ZshWsefLsBBIJYjEXTTlHo9vnFKCoZISpizE1FfdX+xUX+TEkqUkKJcgguCcQWDO+kVzxbuQ4NUTbwmBJKiUhQowvDI+IT5xOaoF2IAmIcd4/opP3YyzMKCGJVcF9VS7qe8ByopQ7hB5NFXaAJVSrhluAacyRU5JiyhWHlTHu1VxkUHWvUontCC2c/SChwUKntpIxVzimJ1Ju9wlMygfIK0PUMXJQab7VFEZjG6eWkAxWRNJO6OBql8pffpD2UMJVBgfcnu5RCyjdk0PCcT2U6qh0J4N0YrGWi+XKEMIkUTQcah/qiJHw9aP8yfnEEPSg9Yr4zOUIqorhpNT8ZRgEKawEzCikq/dlnI8oa0p9cAoVlgjvuzRryT5Q1oXSdUcIP7h58oLNmb6heFUfxLGvOABlVUQS4XLINObaaKgBIUJbuHuuQNQSeWLwaRM9WXxRp9mYDZVhQSScAcRoDyhASt1ikmlDi4c0NDrzJ8YqWfZktPRkAPeUKknKaMHaLyF0S5BqoH/wCz5CEg0Rh6wjzMwfjDsGkCScGb1qx/qc+cPLRw0T61Y8zM5cxEVeFJw/eCf/1EwmmApOT71IOnagAZeVE0mq/eBOnbhWdODjELBror5Aw0xNVUHrZZ8xKByhwGHCKTWxyX4frIABzTQU9jXq111eCWgcVDxy1CutwHPUK84DKS9GxCxQ9sDUQp6nKKGolvXtA69qGBKQmiXCuBQx0IT1oexh0y8eJQY9y8/wCsMA12iuOaMftVD2uQiViwHF6w485Z/EwAZe31kWcNQlMtIzFSlwQcQzxfG0EihLEYjoypjmHz74wvSmaGlSuElaqgl9xSmYDmAeYBEbaNqIAAJukBilgWIyfNof8AhF9gbl9IAreJX+yGuuOYuYdqkCsydx0BAuA3S5O4d5GLkBwM/ZMWJ4dSgN17qHGQZ2Y5spu9or256kJSE8N4YBiGLEcN68OYJgQFqVOC5hYgCbK8QUqKSMcguComcCnOCCW5g6Dl7ozbFa96XgCFKS2LXkElONWKB7ovTFs4cUCiBStxRUBjoYTQ0WbPhK4sFDPJLfhC6u6eNWf2o60QkKwF4livAahTHhgifZqr1isldaZoIQxgnDdHruXX8dYZaTdmUSN5J/dlHJPKGOdFUnJzOapWp5xGejdn7vsg1I6nfygAPaHecKerGuk4ctImlzMBcVRzyWnnziKpbzFborL5daby5w8l3llhw/7XKAAEuawlbw4eXVRzhrGt0pZQ9r4d8DvH6MOGHfyGsGsL3UYcJ16ggYicolk1HGr4zu1EJeB4aTke/ovmT4waW7Jw4zrrNisQbkygotB90g9WAZKegsugouUfLojpyh5iWE3dFFoOOiZJ05QrSik/dHAD5IVy7MQtLNO3TwA4jIKHW7MMB7QljM3RTo1YjI93ZhrUllKF32pJx7SBryiVrHrd01lajLpu1AJhdZLK4pOf6363OAA0hLBBY8axxfadrUCKoLkUVu3c/wBYgdbQRYWWGCqTRmfaunrdqA2RLoWWU5Q4xx3ueoHnAJlhY4qKpNSceumWNe0YVnVuHi45Z0FejB/GB2iaN8i9ghX3VE66JETwQviP0YVpw3+7SADj9tIJtpSwTvJY5OTfw8/I6x1g2nLzmAHMEFwdDuxz0+z39orAyCFB8lJS/wAtaAxvX0mpElzWrPXVzjDYvZQsltJUyty6SpXVBLlh7zTJIiz0aSkJICUpSAEqoLxCXPeBdAZqqMYstbzFpL3QSV3nY6prk4L8kgZxppmvxOAQVXS94XQwcasXzD90DFY6ZPqzum6oqvMQ7FCApuYKo10A3hUcTHHNLnPnGcuUS/SJBKRLBL4kqWTlnSkaU0EBRAAO8R3hAGmsDGgKQRdYg7qXoPaQU68vfBBMFN788ch+kUNOcEmFiQGa8B4BNM+cDemI9cPfMHPnCJDKULq6n1iDQfYHIRKe303Gfo+11Zg/CIT1bs3eHsnLqoOvKCWo1nV/N6DSdyhAGPHgeDM9o6mAIwl7o4eXVlwRK/pE1VVHPrp5c4qpU4l8eB63VTz5QwGsyHUjdDC9pkUnSLFmG6jdTS+PKmkVUkBKWSX38+yvVXKD2SVRIusXmijdrnAJBZSaDdHGrTrzOUV1yxcm7uaTl1JXPlFtdkuXRU7746qWWqrnFSbRE3i4Rmf0YOsIbJ2hIecLp9VkRpO0MQm4L4qydT+s584lalVm1X6vn+uGkQWoOA5rLIqPqjq84Yip6R24ykKWEqUShmrmsg+5RMEEwFyCpvoDn+lB07oqbetJEsrTvtKe6GcsxYNiTE9lWgGQC7OiUQCA/snTuijHlc5yjXEeP9L8mJRxxlfLLlrVVSQVcaDnklB07MSlqCUiqmuaHK5y5wKbNBmHeDXhplLPKK9vnjo0AKHtCgGF4jTkI0UZwq/VLLqfohkf1zZRelC8E1VvS+7Q8slmATCkghKnF2WMBg63y0I84JKWyZZc0vpLDQLHV1QPdANHMWWbetk6iryUoU2LshLpJ57ycfajVXZJJJJRUlzUtXuEc96NWh7QqY+K5jjNlrASa5eqNBnF+ZPmgkJlgpBIBOJAwMOhFCzLAmbxLAm+4cKVSjNma95TGrNUaOHUWLPVISXatKHEghyo5ARz3TMq/UsXAAxfDLT48o2Am+ycVKu3lA0u5JfqkUFMLxpAJG+ZIL7vtoGIy6IDEvmYvTWrujLT2lgfwwKVJSHLKe8oiuN1q0PYHmIRLvx4Sjn1lc4iSHuv7I9YnTO4NOcIAtgn1qf80o9XnDKA3qK9YjXWV2ohMZl7qqLSf9E9aBDCWkkJn4UQDn1Dy5Qa0vfmBxWXz1mjWK9oSGn7n5vs9SbziyfWcIqjl11cucAAQvel7w4OXWlHWKqCLsveyOQ6i9AdIPZyppRZI3Dr1ZR6sQF4lFQBeUM/1w1gAeUOGquNSc9ZqdO6DWYl3BVxzGd9CYrzpzMLw9enTOYg66KMPZJva9pemcsH8YBGhPmld01DLaj5KUHw5RnTuCbvHgGI7H1eRixLVQbw9adP0i4AtRuTd4ep/gm6HuhDZG1rYzTewlaDScdImFbw3hRH8X1uUNbXabUVlc8ukfPSHmvemcJZHP8AWnTuhiK4JM2Thwp10HfBrMC0qg4Of6vsxNEj6RBKBw4AhqGXq2sBkJH0e77Oo7HajNp8coSm37lZfnmpKNekDUCyKJ4DrqjsxXqVy0uALqXxy6U8tBDTl7gZJog6ao7UTkJabRI4ro/9SjkDrGszkgWSWIe6B5FteUR2/bOjss5QUHQokBhmUkDHtQiq6zs6t0M+N7OmpjH9O7WRIUh+OdKBu4sES1qz0TACM/0YSywAyQqURk9E0yZwCNfVxvpVMIBu41x/rHNbHUUzQQGukqc43VOVDE6zBHTLsMokkrnu9WvM/KmEAjlFKrSuIDcILgeQc+ERtVtuSiXICXvKNCcHHzOGAEETxy/2f4IyNuf9qv6o+Jg9iR6cmYpwklXtp14mLuxyHviSrRuqJLHo0nDNN5/ZycQab/H/AAoiCOFX2c2EyQSdMAMzewUk4DAEV4eyYeeoNOF44j/KgdXlBbX+d+zT/OglpwneHwEAwFr/AD4dfqu1pO5QUEdInjqjtdcfOGteM77L/ehkesR9X+NEIZVlgXZO6eEiv2Y1V2YkmgTuD1rZP6xY0PWhSOGT3fy1xZV/PT/qpg9iRk2iab2Q+lB8kIVy0i/YndW8DvrGeUsDU6Rjfn/2/wCTBbRxn68z4Kh+hLs3EqVu4etOv6RcVFhV2bRJ+hGvUmjqxmyMB9sf9ZUKzYL+yHwnQhmnaw97dTWUrTU8ucMpQacbnsDT9Ge7WLJ4f/Gr4xEcE36o/wAkAxBbLHGGRzPtgZE9WKlnVSXVXB2v1XKLlq4/2R/nXFSTwy/qf7MMRWUHQOL1ZPtdQd0FU3S4Fn/lL1VyEVxwf+JX+QRYl8X9/opkAjPl2gXqJDk4nmtxkczGF6azHnyZZoCtai1eCSgVpnWNfTvlf6scv6Qf94PH+XDD6WtjraYgl/aQScXD4d5SdOONE7cUjcuKVd3XYVaj4ZxmbO9aPrj+XHVWbgT9UfCGI//Z"/>
          <p:cNvSpPr>
            <a:spLocks noChangeAspect="1" noChangeArrowheads="1"/>
          </p:cNvSpPr>
          <p:nvPr/>
        </p:nvSpPr>
        <p:spPr bwMode="auto">
          <a:xfrm>
            <a:off x="612775" y="-966788"/>
            <a:ext cx="2219325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2035" y="4386954"/>
            <a:ext cx="1354749" cy="13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http://www.plantsciences.ucdavis.edu/plantsciences/databases/directory/images/dhputn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4301234"/>
            <a:ext cx="984591" cy="135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ucanr.edu/dirphotos/2053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786" y="1547813"/>
            <a:ext cx="1190625" cy="139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caes.ucdavis.edu/about/directory/fsd/zaccaria/image_normal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5987" y="1450529"/>
            <a:ext cx="1245828" cy="140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4" descr="data:image/jpeg;base64,/9j/4AAQSkZJRgABAQAAAQABAAD/2wCEAAkGBxQTEhQUExQWFBQWGBcYFxgYGBgXFRcVFBQYFhcUFxcYHCggGBwlHBQUITEhJSkrLi4uFx8zODMsNygtLisBCgoKDg0OGxAQGywmICQsLCwsLCwsLCwsLCwsLCwsLCwsLCwsLCwsLCwsLCwsLCwsLCwsLCwsLCwsLCwsLCwsLP/AABEIAOEA4AMBIgACEQEDEQH/xAAbAAACAgMBAAAAAAAAAAAAAAAEBQMGAAIHAf/EAD4QAAECBAMECQMDAgMJAAAAAAEAAgMEESEFEjFBUXHwBiJhgZGhscHREzLhI0LxFNIHM1IVYnKCkqKywuL/xAAZAQADAQEBAAAAAAAAAAAAAAABAgMEAAX/xAApEQACAgICAgEDBAMBAAAAAAAAAQIRAyESMQRBEyJRYRQycYEVI9EF/9oADAMBAAIRAxEAPwCKa6NPc8/S+2u0q/YHCyNaDsCDf+mTlWsOcJJ2leKtoZJIsT4w13LlnTnFnx4mQWa3XtKucaM8w3AGi53PsNXAmp3oN/UgSeitxmUNEVJtsSVhlHGpDSQNSmsPB4ggfUIo3ZvpvV5SVEqMlGHKCLk6NCMnAIRGYaq99GcNlxCY6jSaC/ddVPps5hi9QjShCimPVIX4RNNe/KQACr3KQYDIdsunZquTxImU2N1jsTiAfeeCf4nPZykkdZlcQhGGaEbfFc/xvEM7yDvSaVmYl8rtdingyMR7qKkMfF2xrsseEwP0w6vBMYsdhoLVtT3S4w3Q2BptwSXFYpBGUk0S8eT7O6LnLQmA12ItmLwTEa2oqqNL4o76dCb0S6Th0iFxdqljhfbOUjrLsYhMiAVF01gzDHbQuMzLjmzA6aXUjOkUQGmaiSeGV6Dyo6pPYfDiuplBVX6W4JDAawWLj1d4KFwvpnks5pPaChcWxN0zGY4GmU1C5Rmjm1Qrx/AXQGBxcCN21IZUtqcysvSR0R+UG9Nyr39KeCtB6JvsKlslCaUOxRGMSRuC1iMLeCgDiSmqwltwTpK6ohgZraqeJ0kiS8R7qXOxV/BI7YdTqSvZyKXkk6rPOFzp9HcmRfXMWK6NENXuNT7DwQ8zDBcXKMvUL4TjoVZIU69PzFdETgMNtb3KDxeVNAWaqDB5eMDUqS0U9lh6QwQ2E4t1oufMwGM+hIpXWqusbE/2xPNBz2NMbZuqR7do5qxRElGsa2CAK7T2bUv6TYlkhiFsp5J1Ky2d2c6lEx8BhRAcwqU2l2B2UvCscLIZGemtjs4KuxZpznkk1urh0gwSDCh0aBXzqqW6VIOqvj4PYjtEzng3QkU1KkfLOpVTyciSCXWCrHRyVjfBoLCyopUb9apvgrrk7fUhVJ04IYIaVHCnYhqMxui8DkmUovESbY4kvNKdtlX5xmZzspru3JaIUU01K1+hFbfKeN0YeOo+zuJs2WdtW0tCJdcoVs65tiDqtxMA6GhXSxyFcWg6M4ZstdLpHNtIfQXW8RjidboyWhDU7F37TpOwnCIwB69tyn/qqRC5umxTQ4LHZSaKOcgNDurpTuqoOaYqI34g9zrlbxYjSyp+5DtICjfdBIajaKcwoh2y+XQ1RDXtolhjnMVSKfQGHy0ZreK3izSTNidaqLLwRVGWNdi2RxIt1MZyjUDmutIhTOFnHdZiLdEyM2AkkzPZhoghiwrSt1iimyllziyrIlzRV3F+jtXAsNF7Dxag1UMTpMBat0Wq6DaDcPBhWcj5mYa2GXDcqLiOOxHPHVo0lPJTEYYhVcb3Rf5OuxLhkJ03HeYlmDQGyXdJpJsGLRqkj48c5MIdld6TxIzosQuiG6aMXYjJJeK3bolOK4gXmg0BAAC2xKMGdUd6YdDMFMVxivFh9vad63YsaWx4oHkMEe4ZnDuTaTw7IefRWp8jQKAyl1STo0Qx2R4fLA8PhMWSdBoCsloNE0gsspqVlHCkVjFcAbEFm0PgqlieBvh3GgXWoMBeTWFNc02T7XRNpPs4iyYoaFEtFRWqadLcBMF5eAQ3n5SKSi0NDvtzsSzjatGecadDSHYWut4EUk0IUP8AVAOA7VasYkYf04UVtjavaCvNy5uEoprsnZW44oVoZeoR2JQ9CoobU6lo6ybAsLZELmnXYkGMSboURzSNCrxEkmw4P1WO/UA8a7KJVN4c94MSLqd6eE6dsbiU1qliA7iE6ksGzvdSuVp2XVgkcNh3z0OW91aWRI5Y2ynS+FvNwNVL/s52cNpQ+VFf4/0/p9UAW2KrR4zg7MRT0opRzc5UFxSZYYmIdWgSV0ahJ2qMRnaAKeRlC917fhU4pCbAziD6m9lHLh2YPd9ta3TyJh8OGLpbMTYDS0BTtLRzJ8UxhkRoa0fhKnR3GwJPYgybomSfQ1XKCSB2NMEkcz+tYBRYowMiGlxRZ/VEjq24KCZqWOO0DVLBNz2NEQRwYj6bXGg9F1vAZMQoLWjWg9FzPBoWaYhg7DXnwXVGGgXoOVMvjjZ7FKiotHvXjXKE5WzZCNIKYEXBcgg5SwnpUxmhlCiXR8OJUJVCRUJyvGRCUQbHsNbGhuYRqCuKTMmYURzHatJA9l3h5XM/8QJICOIg2i/cmi9kZrRT4ta1VgmMYL4bW7GpU9gpooojqNWfLjVmZ6YZOT1ctNihM/RL4ZrqiYOHvikBotv3IcIJbBse9FJl8WN1jVo0C6LPYc2JDykLnUnJRZJ7XkEtOtl0DC8aEwwZOHes+Xito046qmV2LBbKNubX12qs4zPBxAadbncrj0wwGJFo6vVGo2qjz0mGUGqOOn/Is2+gqUdEiOaG1y1vTcrbHwXPDHVttVbwbGGQmUpceaskHpS10EilDSl0Jpp3R0aK6yz7hWKQkg7KRYDaqmyYLjVOMJxPLZXkhY0mN8ZwxuXMdiosc9YgaK/zhMWEaakKkTuHuh63KROLYJ1ehaYNdFo6NksdVvLQyHV2L2M0OfwTiDLDhRtStJmMCyI3gfBbQ44DcqDIHWpexSY19VsKNOj76RmuXTIcSrQuXSP+YDzai6XIspDFd1VqydmrEeletSid6QQmEitac2QkLpRDO8KbgzRGcfZahosY9IoeOA+Q8UbMTrWNzJaK6H8tERraLnM30vLDZteNlvKdMor7NAruuVWKZnnKN6OhPNFQOm0S/arJhGLvitpFZlcNDsKQ9OZUgB4227xdFakTluIjwMtfXMBYdxS/EpG5y/bsTDotK/UL9gFjuqNQnU5LwiA0lY82bjnoyNbKfhuH/Ue1m8rr3Rro5DhgHKFy2ciCBFBhniF1LonizokNtRSyn5Df9DRRY5vCobxQtBVUiOgycQ0o2t6K5OfQLn3SWWZ9cRHnuKyx29jdbIekuMRXs/TaQ3fS5CoGIF7T1wRXeujYzjMFkA0oSBYbyufz80Y1LZQL962eOm/QkmLoblZpAsdCy0vSneqtE+6id4U1zqAC6tm62CL2By0JwCNlW37VqYo0XrIlCEZTFv7lqk472st3BLoAdEjAPWDGA1tLJjh87CDc7iK0ss7T7Q12Kek0u2GQG6qqxXFp0THHMVESKSNBogpiZzCwV4J1s5mQxUJ3hGDBzXPc+hBytFqE0vWvEKusmDsCtnR+LWC8bQ6viBT/AMSj0V8eCnkUWKZfC4kOKKgFrXdY1uAL1NdlFZZnEfqQ6w3NykUBF83C9vNbz8vmiwtxLmO7WOBqD2ajvUU1JNhgw2DKGnqgaZTcU7yR3Kqlass4cZUVefZDZ/mG+6yAEeE6zGVOuY6imzUW7k/fhgLsxALt5uvHyuzKAipjPEBS0elLA1pSm+vaVZpln6NSw0DaknY7ht8QkcCWrEbuBFaacFfpaX+pAe06FpHih2yiWmc2mSWuBHWcLio0ppsoF7JYs/V8FxG00r7J/Hw3KKE07Tt79K9i3lYTdsRvkut1QOCu7oJwqZhxWhwABGoIp6rbGsz2uZl/RazO6mrXAmlL2BofBGycFn7auP8AutLvMCgTMSZc2JmbTO3KG2rlAdrS1SXHyQVoEknoBwuWEOE3I1obEubbHbO4HVcynI5zEVNiR5rrTowMNpNgyhPYGi/ouPRTmcTvJPiapI7dsn5UVFRX8m7XVXYMIxGHClQbWaPRUPo90SiRQHAgVR2MdHo8IsYXEtJ5Kz5nGbqzKrRbIHTRj20Aukr3CYiuL9Bpu4qB+EsY1prdBzWJtg03rK9P6OznIr+PQcsWg+3YgnRTSgRmJzec5il4fdelCT4iUZLQjW4XRehckzMCVW8CgF9qXKv3R7AyzrE314LH5OS3Q0UcjiOIUkvnNqEqeLLq34DgwZDD4mpv+FoeRRVsVbErMCe5mZ1uxJYpIJbXSyu+PYiwQiGkVp3qhlpcU0JuezqoDjUqpoUUAUUcSXo6hTCWwgxGVBp+FRtUcCwogrZWbAQQ8W6rhQ91/ZLMJwsA9caG/wDKs/12NdDa0akNtsBt7qUmrHxvjNP8jKRcC529vvf2WT0BrjcVPgfELeCzK4cKcabfVbTGpVFo9GW5CqJIN/3v+t3ytG4a3tPFzj6lHB4UMxE3INssox+xBKQKusAGivkrLhL6Ch0O3tVPjTMQDKw5b1rbb2FGys642zZToDTbvomTa2SbW0WCbbkvsK0gtbWtAhJWFELaRH5qGx2rQRfpuoTbYg7Q8aa7LHL6LZx0S+VmKotjqpuVkZqgCfgEQI5P7mRSOwBjtVx0BdsxuahtlIrnGjTDcO05mkBo7STRc/6FYJDj5vqCtNlad6TJJQjZDyW20W3/AAxxBv0qOcMw36p90hiMcQTs0G1cyxJjZOao09UX12HtWmOdJjEytYTbUrKsTlteyF6N8cxH9Y0Nhbs4KvTsyXurVSPOZRwpF73ZWCpV4wUVYhC6JVHYdh5ebKOYw90M0eKFO+j8YNe1tNq7JOo2jkXDoxgwhgEq7wgMtkvlmgMBCJkolSvP7dluJx2YjdZoaKmo8inOJ41lhBpBrSiDj4TFhuDiw2Wk3+oBUaLTcWZ+hbDhOjOs0oqYwF0MZnAg71cMDmYMNoJoClfSjpRBeMrL8NEflk3SQ9aKZEkXG9Ko7DYrmdUUodUbJz7SzRaSsmYjiWqql9xbJ40PK2taoFkwR1hqDXvF00lsPdmIfU7kyZ0b6hckU0dsil8chxCyvUdUAg6V0tvCZzWqpUs6kfJlJvSoCusxcAqvK2a8eRy7Fc3EyhA1JOqazLARdKDKk/a4tOwhNHRobbCPo7TYIn6DbEEW1uEqfJuB6zncbFFQZUf6z5fCe2UjijWx/LRWEWiAntsoJ0MrRxFeI8VDISUI6guO8k08EdMSEMN6rQOAXNuhZQinohwZxqRWoGh7E6Y+gJOwHySnCxlCIxKMBCcK0LuqOLre5PcprWyeRqjl5m4sRrREe9zW/aCSQOCYw8SfBALBfyoru/osz6PVF6JFNyIYKOFFFTU+0Yab2xZIQf6oufFu7TgEjfJUiFouA437Ko9j3BzsmiEzua7MRVVimmAJdJgEAWdzdXfoHhIu51KlUiGyJEdmYKnsVs6HTURj8r6hTy9BRcsU6NQot3AW0VWmMJZCiWV1jxzQU2pVN4YHdfas38FOJLJzwDadiNkZgVSCWjUJbTRH4ddxJslvegsaYjFhOYa0VExRsIB2UiqHxCbcX2JI3BSYthDvp5w3t7UYJJqyDdlXjxS6tCgWwL3Tw4W/JnDbI7CsGzirgtjyJINaEzIdG2Vh6MykSualk0l8AaG6J9hMHIylF0YfIdx9gMKQJfmITR0AltAFMCtw8haI4IRBsRsw5kN+Yi52oadiBzqBH4xU7EtZLmx5ssUl/ttDp8RfHCEYKJlOw0vLt61JGy6PIrK7UM2TLjrRSmNQqVsymSaDyixlh8jlFapk7RJYc6i2TBIRoVy9ImYKFK+k8CIfokD9PNqP9eyu61acSm0rDJKcyENr3vgvu1zG23EE0I3H4XQx87iSzP6bJMPjBkEF5FhdI8eYyNDcWDNbYlXSiWjh/wBDQC9f9TdhRMrHMvBo5pdQaBYvhnD10StM57EMSEcpFKml0dFkzbNodidzcL+pOYty0uAgpqQL6A7FqUJSSaJt0Q4TiIgRC2mZtqb+CfQJrPFa6lAlErhoabhN4DBVJLxuTthTLZEngAAlL8Ydny0OWq1hAam6gm6G42JPg9FFKtluwqVYRU0qUg6WYiZc1YK1S7CMTiB2WtkB0wjE04ofpnGSTC5qXRa8MlYRoTTem2Iw2uhlopoqJAERuhITqQmYpArdSXiOxExjJYbSHQjSy9kpdrbdqnZMODFU8QxoiJlbrVaM2FtJDJWXYQBRethClkJh8YuhglbunQCrY0sS2clYSZUoiHIkhTSE011kZEcGjWgRlO1oPGuxXMYRUJHjsEQITz+6lArJExQA0Fz5Kq9LHlzb7a18PwreP4s+fyTVJdEMmSL+mImZFzw2u3tB8Ql8cIfAZomE0E3FijI91nemz0FtADmVWfSRAYt2wEeQvE1gQwm0s3YENLwE4lIVErlYyiES0OgQXRiZMXEIxH2w2sb2EnN8O8Vvik3kYd9LKb/D/DywPe77nnMd4AFAD3GvetHiq5kvJaUC0Ylh7YrRYZm/afUcCqxOQAKhyugSvF8LhxbuBB3g0NfRasmLm9GCM6WyjxXNbUBLfqCqeYt0UigF0F31B/pNn/DlT4j3NcWuBDhqCKEcQpcHDTGvl0MYsyK2WQ5i4CAgtJNV6S6uhQ0GmdHwuQa+Ha5S+fwZ7SaNshOi2P8A07RLBWub6RwMhNR5KWXMuki2PDatsoeHSUR0QgC4S7pXDexzQ8UurPguNw/qvNLVslPTKebMRGhos2pr5JHNykPHGkrNf9pDcjJTFeCrH9O5RtzttUhBLQzWy0Yhj+UEJHIOMSJmI2oBslEc7UlXfBsDLWAv6vYfu8E8YSnqOwNxhuQ/w6D+mEI/DyXVRsOJlGUeJstXxCdtOH5Wv/HqbTm/6RjflVqJ7CAZoSSsiR9pPnzzRDubvPmsgwhWtBr4lb8eGGNVFGaeSU+2EwN+/nnigMYFT3JjDSaPicGJEyNfUk0rQ5K10D6ZSa7AUZ9HQeylQoBgxXtpQFxLeBJ09O5NGmqezGFiKwtNA4EljuOw9hSUwHMOVwoQvDz43GR7WDIpRPGsRUKGoobUTBsoF0kTwmURLo1Ahs6Kl8LdEu7qM8zwHuU0YuTpAlKMVbFQaY0QA/aLn2HeVd8DgZWnnYCl8rJNrQABosN/aSn0oyjaL1MWL44flnlZ8vyS/BOh47aghTPcocypH7mdgUvFIF/Oo9efVeTuGwZgfqMDiND+4cCLoyI3tWpA28+KpKpAVrorcx0UA/yzUbjr46FLHSgaS1zSCOxXUkclemGHagHuvRYsvhqW46NePy2tSVnPpjDA6trJDPYflO1ddElDOopVau6OQjegK87Ip4f3L/hpUseRaOQy0g/YDRGQsNiDrZTRdSGDMGwKX+gZSlFn/VtPonTRz2XlgQpmYCXm1Bx0CPlZWpoB+E5ADRTXtW/xMEs0rf7Rs+dY1S7B5DDocFvVF9rj9x/tCme7nXzXj3KIu509bL3YxjBUkeVKTk7Z4a80Wc80+FleebLUjs90ewGwFTTnnuW8aM2GKuNAPE8AEOXkWrSvGvdWtFBEhA9vG/ndc7SO0xNieMujVYKsh7trv+Ls7PFRyMTIRsI0N9nsmzpVp2c+aHi4fXSnh8VSck9BphMGfc1xdk6p1ANb7xz3JuZdkZgqKjYdHN71W4Ti2x5smeGzeQ6dU602doUp4k0Ux5WmZFwFw+whw7bH4WS+CxCb0aO01PcArDDeCFsDRYXgjZvXkSoElsOZDuBV2838BsWk5MtH3OAA1313AL2cm6WGvpzVIZp5e6jbAbd9db8fIBa8OFLZly5WzMTxskFjBQGtQPudXef2jsv6hD4VHmIdxFcAf2khzR3Ov4EIyVw8Dt8D7FFfTps9b+i0OS6M9PsNl8afTrsB7WkivcRTzRcLE2u/a7wB9Ck4PDyqPU+aMliTyT6oKKYbG8KYa61SD2gtP/cBVRZubewQ4ijT2CmYK/wu40ddm7eardhWp3ey255pVKcTsdzsW7ai4PdsQjIn45Pwp2O551SSjemMmFQ4wNjY86rd0vuQzxZbQYxFCPtPodq8vyP/ADoy+rHr8GnHnfUiunK2tNK1qdu5RviVHP8AKEdELiandQeyncbD05Ht4L2I1CPGPSMkm5O2bNdzzz2LAea09Qo4br8+G31UruefwmUhaNWnm34Xrhyfz8rXn9q9HNvgrmcRvh14d/tVCRIZG5MKcn8j3Wuv4/BK7k/Z3FATYu/nxUwvz/K3iQRz+QovobqeIS0g7MiQg6x58/ZCOhFnDhfzojA47aeP8ra3Dw9qLlaO0z2Qnw00rb0JOzs+UymJjY3bzbt1QcphQeRXTWmzjW9kVOQi3q6dt9O5BqLYyckhXFJecrdNpGvD18UXLSwaP5+VtChgbPL5apQBzT+1M3YqPCPzyXLVsv8AiwUzW89VSNA5yrqCRMgjkj4XsQbBfxU5O71C9hw6X59UegGsGXp/BRHd5H5Wp7vL5Wzbn+PhBsJuxvDy/K1jutz7n2UnZzz3IWacdL+f4SrbCeS7qm3lT2CMa7nnnsQeHG5J99qIfuHgd3Zz4LpHIJY/YtJQ6t3H1548EPCi9YDw553KQHK8oUdZVQev3ehRT9AK19zzx4IGI6hB3Hy28jwRkV9zzz4pmKjyHqOefJE7Dz/HkhIf3c8+QRkPTn8LkE0bzzde5eeqvQOeaFYeeSEwDzLu9/Yrwjn+QtwOafBXoHPWRAR05t7EL0jm+7vW7hzf4Wp509wloY1I55atcl6b+G225bHnT+7tW0uavA3Hfuvv7EegDRgyZabBSh2jxG4IKbfnca07Pt00RsbT+R8JfH2H59wUiSuxmz1rNtPL4UjW83WsLnT2KmaOb/KcBg5v+F6PXtHwtr85l4K9tv8Ai52Ljj0c6fCla3nkLVvf5/K3GnPuUGcZXm/4WzRzyStQL8/2qRptz+PRKEwnnT4S6aNefwmDjTmnwlcy6juPO9GIGGYe3qu/C3DybEdo4c/yo5GJRrvn/wClK8AXC72EHY/9Tnn4RUzrxHpZBSt3E7vb09kRBdUO7D4V57EX2BFYm9HcAp2/5nd/6r1YlYEbyup4lFwdB/zLFiIUeftK8lufFYsT+gGRdT3qSHqsWLmBGDnyW4581ixAZGkRby/3rFiHo43ibUKNFixMALdoFG3bzuWLFyOPTsWN1KxYicTwdQjWaL1YpyGRFE2c7FJB0KxYgw+yJuvihZ/YvViICWS0K9/a3naVixA4FkNvAe6llft53rFid9gR/9k="/>
          <p:cNvSpPr>
            <a:spLocks noChangeAspect="1" noChangeArrowheads="1"/>
          </p:cNvSpPr>
          <p:nvPr/>
        </p:nvSpPr>
        <p:spPr bwMode="auto">
          <a:xfrm>
            <a:off x="155575" y="-2338388"/>
            <a:ext cx="4867275" cy="487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xQTEhQUExQWFBQWGBcYFxgYGBgXFRcVFBQYFhcUFxcYHCggGBwlHBQUITEhJSkrLi4uFx8zODMsNygtLisBCgoKDg0OGxAQGywmICQsLCwsLCwsLCwsLCwsLCwsLCwsLCwsLCwsLCwsLCwsLCwsLCwsLCwsLCwsLCwsLCwsLP/AABEIAOEA4AMBIgACEQEDEQH/xAAbAAACAgMBAAAAAAAAAAAAAAAEBQMGAAIHAf/EAD4QAAECBAMECQMDAgMJAAAAAAEAAgMEESEFEjFBUXHwBiJhgZGhscHREzLhI0LxFNIHM1IVYnKCkqKywuL/xAAZAQADAQEBAAAAAAAAAAAAAAABAgMEAAX/xAApEQACAgICAgEDBAMBAAAAAAAAAQIRAyESMQRBEyJRYRQycYEVI9EF/9oADAMBAAIRAxEAPwCKa6NPc8/S+2u0q/YHCyNaDsCDf+mTlWsOcJJ2leKtoZJIsT4w13LlnTnFnx4mQWa3XtKucaM8w3AGi53PsNXAmp3oN/UgSeitxmUNEVJtsSVhlHGpDSQNSmsPB4ggfUIo3ZvpvV5SVEqMlGHKCLk6NCMnAIRGYaq99GcNlxCY6jSaC/ddVPps5hi9QjShCimPVIX4RNNe/KQACr3KQYDIdsunZquTxImU2N1jsTiAfeeCf4nPZykkdZlcQhGGaEbfFc/xvEM7yDvSaVmYl8rtdingyMR7qKkMfF2xrsseEwP0w6vBMYsdhoLVtT3S4w3Q2BptwSXFYpBGUk0S8eT7O6LnLQmA12ItmLwTEa2oqqNL4o76dCb0S6Th0iFxdqljhfbOUjrLsYhMiAVF01gzDHbQuMzLjmzA6aXUjOkUQGmaiSeGV6Dyo6pPYfDiuplBVX6W4JDAawWLj1d4KFwvpnks5pPaChcWxN0zGY4GmU1C5Rmjm1Qrx/AXQGBxcCN21IZUtqcysvSR0R+UG9Nyr39KeCtB6JvsKlslCaUOxRGMSRuC1iMLeCgDiSmqwltwTpK6ohgZraqeJ0kiS8R7qXOxV/BI7YdTqSvZyKXkk6rPOFzp9HcmRfXMWK6NENXuNT7DwQ8zDBcXKMvUL4TjoVZIU69PzFdETgMNtb3KDxeVNAWaqDB5eMDUqS0U9lh6QwQ2E4t1oufMwGM+hIpXWqusbE/2xPNBz2NMbZuqR7do5qxRElGsa2CAK7T2bUv6TYlkhiFsp5J1Ky2d2c6lEx8BhRAcwqU2l2B2UvCscLIZGemtjs4KuxZpznkk1urh0gwSDCh0aBXzqqW6VIOqvj4PYjtEzng3QkU1KkfLOpVTyciSCXWCrHRyVjfBoLCyopUb9apvgrrk7fUhVJ04IYIaVHCnYhqMxui8DkmUovESbY4kvNKdtlX5xmZzspru3JaIUU01K1+hFbfKeN0YeOo+zuJs2WdtW0tCJdcoVs65tiDqtxMA6GhXSxyFcWg6M4ZstdLpHNtIfQXW8RjidboyWhDU7F37TpOwnCIwB69tyn/qqRC5umxTQ4LHZSaKOcgNDurpTuqoOaYqI34g9zrlbxYjSyp+5DtICjfdBIajaKcwoh2y+XQ1RDXtolhjnMVSKfQGHy0ZreK3izSTNidaqLLwRVGWNdi2RxIt1MZyjUDmutIhTOFnHdZiLdEyM2AkkzPZhoghiwrSt1iimyllziyrIlzRV3F+jtXAsNF7Dxag1UMTpMBat0Wq6DaDcPBhWcj5mYa2GXDcqLiOOxHPHVo0lPJTEYYhVcb3Rf5OuxLhkJ03HeYlmDQGyXdJpJsGLRqkj48c5MIdld6TxIzosQuiG6aMXYjJJeK3bolOK4gXmg0BAAC2xKMGdUd6YdDMFMVxivFh9vad63YsaWx4oHkMEe4ZnDuTaTw7IefRWp8jQKAyl1STo0Qx2R4fLA8PhMWSdBoCsloNE0gsspqVlHCkVjFcAbEFm0PgqlieBvh3GgXWoMBeTWFNc02T7XRNpPs4iyYoaFEtFRWqadLcBMF5eAQ3n5SKSi0NDvtzsSzjatGecadDSHYWut4EUk0IUP8AVAOA7VasYkYf04UVtjavaCvNy5uEoprsnZW44oVoZeoR2JQ9CoobU6lo6ybAsLZELmnXYkGMSboURzSNCrxEkmw4P1WO/UA8a7KJVN4c94MSLqd6eE6dsbiU1qliA7iE6ksGzvdSuVp2XVgkcNh3z0OW91aWRI5Y2ynS+FvNwNVL/s52cNpQ+VFf4/0/p9UAW2KrR4zg7MRT0opRzc5UFxSZYYmIdWgSV0ahJ2qMRnaAKeRlC917fhU4pCbAziD6m9lHLh2YPd9ta3TyJh8OGLpbMTYDS0BTtLRzJ8UxhkRoa0fhKnR3GwJPYgybomSfQ1XKCSB2NMEkcz+tYBRYowMiGlxRZ/VEjq24KCZqWOO0DVLBNz2NEQRwYj6bXGg9F1vAZMQoLWjWg9FzPBoWaYhg7DXnwXVGGgXoOVMvjjZ7FKiotHvXjXKE5WzZCNIKYEXBcgg5SwnpUxmhlCiXR8OJUJVCRUJyvGRCUQbHsNbGhuYRqCuKTMmYURzHatJA9l3h5XM/8QJICOIg2i/cmi9kZrRT4ta1VgmMYL4bW7GpU9gpooojqNWfLjVmZ6YZOT1ctNihM/RL4ZrqiYOHvikBotv3IcIJbBse9FJl8WN1jVo0C6LPYc2JDykLnUnJRZJ7XkEtOtl0DC8aEwwZOHes+Xito046qmV2LBbKNubX12qs4zPBxAadbncrj0wwGJFo6vVGo2qjz0mGUGqOOn/Is2+gqUdEiOaG1y1vTcrbHwXPDHVttVbwbGGQmUpceaskHpS10EilDSl0Jpp3R0aK6yz7hWKQkg7KRYDaqmyYLjVOMJxPLZXkhY0mN8ZwxuXMdiosc9YgaK/zhMWEaakKkTuHuh63KROLYJ1ehaYNdFo6NksdVvLQyHV2L2M0OfwTiDLDhRtStJmMCyI3gfBbQ44DcqDIHWpexSY19VsKNOj76RmuXTIcSrQuXSP+YDzai6XIspDFd1VqydmrEeletSid6QQmEitac2QkLpRDO8KbgzRGcfZahosY9IoeOA+Q8UbMTrWNzJaK6H8tERraLnM30vLDZteNlvKdMor7NAruuVWKZnnKN6OhPNFQOm0S/arJhGLvitpFZlcNDsKQ9OZUgB4227xdFakTluIjwMtfXMBYdxS/EpG5y/bsTDotK/UL9gFjuqNQnU5LwiA0lY82bjnoyNbKfhuH/Ue1m8rr3Rro5DhgHKFy2ciCBFBhniF1LonizokNtRSyn5Df9DRRY5vCobxQtBVUiOgycQ0o2t6K5OfQLn3SWWZ9cRHnuKyx29jdbIekuMRXs/TaQ3fS5CoGIF7T1wRXeujYzjMFkA0oSBYbyufz80Y1LZQL962eOm/QkmLoblZpAsdCy0vSneqtE+6id4U1zqAC6tm62CL2By0JwCNlW37VqYo0XrIlCEZTFv7lqk472st3BLoAdEjAPWDGA1tLJjh87CDc7iK0ss7T7Q12Kek0u2GQG6qqxXFp0THHMVESKSNBogpiZzCwV4J1s5mQxUJ3hGDBzXPc+hBytFqE0vWvEKusmDsCtnR+LWC8bQ6viBT/AMSj0V8eCnkUWKZfC4kOKKgFrXdY1uAL1NdlFZZnEfqQ6w3NykUBF83C9vNbz8vmiwtxLmO7WOBqD2ajvUU1JNhgw2DKGnqgaZTcU7yR3Kqlass4cZUVefZDZ/mG+6yAEeE6zGVOuY6imzUW7k/fhgLsxALt5uvHyuzKAipjPEBS0elLA1pSm+vaVZpln6NSw0DaknY7ht8QkcCWrEbuBFaacFfpaX+pAe06FpHih2yiWmc2mSWuBHWcLio0ppsoF7JYs/V8FxG00r7J/Hw3KKE07Tt79K9i3lYTdsRvkut1QOCu7oJwqZhxWhwABGoIp6rbGsz2uZl/RazO6mrXAmlL2BofBGycFn7auP8AutLvMCgTMSZc2JmbTO3KG2rlAdrS1SXHyQVoEknoBwuWEOE3I1obEubbHbO4HVcynI5zEVNiR5rrTowMNpNgyhPYGi/ouPRTmcTvJPiapI7dsn5UVFRX8m7XVXYMIxGHClQbWaPRUPo90SiRQHAgVR2MdHo8IsYXEtJ5Kz5nGbqzKrRbIHTRj20Aukr3CYiuL9Bpu4qB+EsY1prdBzWJtg03rK9P6OznIr+PQcsWg+3YgnRTSgRmJzec5il4fdelCT4iUZLQjW4XRehckzMCVW8CgF9qXKv3R7AyzrE314LH5OS3Q0UcjiOIUkvnNqEqeLLq34DgwZDD4mpv+FoeRRVsVbErMCe5mZ1uxJYpIJbXSyu+PYiwQiGkVp3qhlpcU0JuezqoDjUqpoUUAUUcSXo6hTCWwgxGVBp+FRtUcCwogrZWbAQQ8W6rhQ91/ZLMJwsA9caG/wDKs/12NdDa0akNtsBt7qUmrHxvjNP8jKRcC529vvf2WT0BrjcVPgfELeCzK4cKcabfVbTGpVFo9GW5CqJIN/3v+t3ytG4a3tPFzj6lHB4UMxE3INssox+xBKQKusAGivkrLhL6Ch0O3tVPjTMQDKw5b1rbb2FGys642zZToDTbvomTa2SbW0WCbbkvsK0gtbWtAhJWFELaRH5qGx2rQRfpuoTbYg7Q8aa7LHL6LZx0S+VmKotjqpuVkZqgCfgEQI5P7mRSOwBjtVx0BdsxuahtlIrnGjTDcO05mkBo7STRc/6FYJDj5vqCtNlad6TJJQjZDyW20W3/AAxxBv0qOcMw36p90hiMcQTs0G1cyxJjZOao09UX12HtWmOdJjEytYTbUrKsTlteyF6N8cxH9Y0Nhbs4KvTsyXurVSPOZRwpF73ZWCpV4wUVYhC6JVHYdh5ebKOYw90M0eKFO+j8YNe1tNq7JOo2jkXDoxgwhgEq7wgMtkvlmgMBCJkolSvP7dluJx2YjdZoaKmo8inOJ41lhBpBrSiDj4TFhuDiw2Wk3+oBUaLTcWZ+hbDhOjOs0oqYwF0MZnAg71cMDmYMNoJoClfSjpRBeMrL8NEflk3SQ9aKZEkXG9Ko7DYrmdUUodUbJz7SzRaSsmYjiWqql9xbJ40PK2taoFkwR1hqDXvF00lsPdmIfU7kyZ0b6hckU0dsil8chxCyvUdUAg6V0tvCZzWqpUs6kfJlJvSoCusxcAqvK2a8eRy7Fc3EyhA1JOqazLARdKDKk/a4tOwhNHRobbCPo7TYIn6DbEEW1uEqfJuB6zncbFFQZUf6z5fCe2UjijWx/LRWEWiAntsoJ0MrRxFeI8VDISUI6guO8k08EdMSEMN6rQOAXNuhZQinohwZxqRWoGh7E6Y+gJOwHySnCxlCIxKMBCcK0LuqOLre5PcprWyeRqjl5m4sRrREe9zW/aCSQOCYw8SfBALBfyoru/osz6PVF6JFNyIYKOFFFTU+0Yab2xZIQf6oufFu7TgEjfJUiFouA437Ko9j3BzsmiEzua7MRVVimmAJdJgEAWdzdXfoHhIu51KlUiGyJEdmYKnsVs6HTURj8r6hTy9BRcsU6NQot3AW0VWmMJZCiWV1jxzQU2pVN4YHdfas38FOJLJzwDadiNkZgVSCWjUJbTRH4ddxJslvegsaYjFhOYa0VExRsIB2UiqHxCbcX2JI3BSYthDvp5w3t7UYJJqyDdlXjxS6tCgWwL3Tw4W/JnDbI7CsGzirgtjyJINaEzIdG2Vh6MykSualk0l8AaG6J9hMHIylF0YfIdx9gMKQJfmITR0AltAFMCtw8haI4IRBsRsw5kN+Yi52oadiBzqBH4xU7EtZLmx5ssUl/ttDp8RfHCEYKJlOw0vLt61JGy6PIrK7UM2TLjrRSmNQqVsymSaDyixlh8jlFapk7RJYc6i2TBIRoVy9ImYKFK+k8CIfokD9PNqP9eyu61acSm0rDJKcyENr3vgvu1zG23EE0I3H4XQx87iSzP6bJMPjBkEF5FhdI8eYyNDcWDNbYlXSiWjh/wBDQC9f9TdhRMrHMvBo5pdQaBYvhnD10StM57EMSEcpFKml0dFkzbNodidzcL+pOYty0uAgpqQL6A7FqUJSSaJt0Q4TiIgRC2mZtqb+CfQJrPFa6lAlErhoabhN4DBVJLxuTthTLZEngAAlL8Ydny0OWq1hAam6gm6G42JPg9FFKtluwqVYRU0qUg6WYiZc1YK1S7CMTiB2WtkB0wjE04ofpnGSTC5qXRa8MlYRoTTem2Iw2uhlopoqJAERuhITqQmYpArdSXiOxExjJYbSHQjSy9kpdrbdqnZMODFU8QxoiJlbrVaM2FtJDJWXYQBRethClkJh8YuhglbunQCrY0sS2clYSZUoiHIkhTSE011kZEcGjWgRlO1oPGuxXMYRUJHjsEQITz+6lArJExQA0Fz5Kq9LHlzb7a18PwreP4s+fyTVJdEMmSL+mImZFzw2u3tB8Ql8cIfAZomE0E3FijI91nemz0FtADmVWfSRAYt2wEeQvE1gQwm0s3YENLwE4lIVErlYyiES0OgQXRiZMXEIxH2w2sb2EnN8O8Vvik3kYd9LKb/D/DywPe77nnMd4AFAD3GvetHiq5kvJaUC0Ylh7YrRYZm/afUcCqxOQAKhyugSvF8LhxbuBB3g0NfRasmLm9GCM6WyjxXNbUBLfqCqeYt0UigF0F31B/pNn/DlT4j3NcWuBDhqCKEcQpcHDTGvl0MYsyK2WQ5i4CAgtJNV6S6uhQ0GmdHwuQa+Ha5S+fwZ7SaNshOi2P8A07RLBWub6RwMhNR5KWXMuki2PDatsoeHSUR0QgC4S7pXDexzQ8UurPguNw/qvNLVslPTKebMRGhos2pr5JHNykPHGkrNf9pDcjJTFeCrH9O5RtzttUhBLQzWy0Yhj+UEJHIOMSJmI2oBslEc7UlXfBsDLWAv6vYfu8E8YSnqOwNxhuQ/w6D+mEI/DyXVRsOJlGUeJstXxCdtOH5Wv/HqbTm/6RjflVqJ7CAZoSSsiR9pPnzzRDubvPmsgwhWtBr4lb8eGGNVFGaeSU+2EwN+/nnigMYFT3JjDSaPicGJEyNfUk0rQ5K10D6ZSa7AUZ9HQeylQoBgxXtpQFxLeBJ09O5NGmqezGFiKwtNA4EljuOw9hSUwHMOVwoQvDz43GR7WDIpRPGsRUKGoobUTBsoF0kTwmURLo1Ahs6Kl8LdEu7qM8zwHuU0YuTpAlKMVbFQaY0QA/aLn2HeVd8DgZWnnYCl8rJNrQABosN/aSn0oyjaL1MWL44flnlZ8vyS/BOh47aghTPcocypH7mdgUvFIF/Oo9efVeTuGwZgfqMDiND+4cCLoyI3tWpA28+KpKpAVrorcx0UA/yzUbjr46FLHSgaS1zSCOxXUkclemGHagHuvRYsvhqW46NePy2tSVnPpjDA6trJDPYflO1ddElDOopVau6OQjegK87Ip4f3L/hpUseRaOQy0g/YDRGQsNiDrZTRdSGDMGwKX+gZSlFn/VtPonTRz2XlgQpmYCXm1Bx0CPlZWpoB+E5ADRTXtW/xMEs0rf7Rs+dY1S7B5DDocFvVF9rj9x/tCme7nXzXj3KIu509bL3YxjBUkeVKTk7Z4a80Wc80+FleebLUjs90ewGwFTTnnuW8aM2GKuNAPE8AEOXkWrSvGvdWtFBEhA9vG/ndc7SO0xNieMujVYKsh7trv+Ls7PFRyMTIRsI0N9nsmzpVp2c+aHi4fXSnh8VSck9BphMGfc1xdk6p1ANb7xz3JuZdkZgqKjYdHN71W4Ti2x5smeGzeQ6dU602doUp4k0Ux5WmZFwFw+whw7bH4WS+CxCb0aO01PcArDDeCFsDRYXgjZvXkSoElsOZDuBV2838BsWk5MtH3OAA1313AL2cm6WGvpzVIZp5e6jbAbd9db8fIBa8OFLZly5WzMTxskFjBQGtQPudXef2jsv6hD4VHmIdxFcAf2khzR3Ov4EIyVw8Dt8D7FFfTps9b+i0OS6M9PsNl8afTrsB7WkivcRTzRcLE2u/a7wB9Ck4PDyqPU+aMliTyT6oKKYbG8KYa61SD2gtP/cBVRZubewQ4ijT2CmYK/wu40ddm7eardhWp3ey255pVKcTsdzsW7ai4PdsQjIn45Pwp2O551SSjemMmFQ4wNjY86rd0vuQzxZbQYxFCPtPodq8vyP/ADoy+rHr8GnHnfUiunK2tNK1qdu5RviVHP8AKEdELiandQeyncbD05Ht4L2I1CPGPSMkm5O2bNdzzz2LAea09Qo4br8+G31UruefwmUhaNWnm34Xrhyfz8rXn9q9HNvgrmcRvh14d/tVCRIZG5MKcn8j3Wuv4/BK7k/Z3FATYu/nxUwvz/K3iQRz+QovobqeIS0g7MiQg6x58/ZCOhFnDhfzojA47aeP8ra3Dw9qLlaO0z2Qnw00rb0JOzs+UymJjY3bzbt1QcphQeRXTWmzjW9kVOQi3q6dt9O5BqLYyckhXFJecrdNpGvD18UXLSwaP5+VtChgbPL5apQBzT+1M3YqPCPzyXLVsv8AiwUzW89VSNA5yrqCRMgjkj4XsQbBfxU5O71C9hw6X59UegGsGXp/BRHd5H5Wp7vL5Wzbn+PhBsJuxvDy/K1jutz7n2UnZzz3IWacdL+f4SrbCeS7qm3lT2CMa7nnnsQeHG5J99qIfuHgd3Zz4LpHIJY/YtJQ6t3H1548EPCi9YDw553KQHK8oUdZVQev3ehRT9AK19zzx4IGI6hB3Hy28jwRkV9zzz4pmKjyHqOefJE7Dz/HkhIf3c8+QRkPTn8LkE0bzzde5eeqvQOeaFYeeSEwDzLu9/Yrwjn+QtwOafBXoHPWRAR05t7EL0jm+7vW7hzf4Wp509wloY1I55atcl6b+G225bHnT+7tW0uavA3Hfuvv7EegDRgyZabBSh2jxG4IKbfnca07Pt00RsbT+R8JfH2H59wUiSuxmz1rNtPL4UjW83WsLnT2KmaOb/KcBg5v+F6PXtHwtr85l4K9tv8Ai52Ljj0c6fCla3nkLVvf5/K3GnPuUGcZXm/4WzRzyStQL8/2qRptz+PRKEwnnT4S6aNefwmDjTmnwlcy6juPO9GIGGYe3qu/C3DybEdo4c/yo5GJRrvn/wClK8AXC72EHY/9Tnn4RUzrxHpZBSt3E7vb09kRBdUO7D4V57EX2BFYm9HcAp2/5nd/6r1YlYEbyup4lFwdB/zLFiIUeftK8lufFYsT+gGRdT3qSHqsWLmBGDnyW4581ixAZGkRby/3rFiHo43ibUKNFixMALdoFG3bzuWLFyOPTsWN1KxYicTwdQjWaL1YpyGRFE2c7FJB0KxYgw+yJuvihZ/YvViICWS0K9/a3naVixA4FkNvAe6llft53rFid9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8" name="Picture 28" descr="https://lh6.googleusercontent.com/-KkEfaQ3SJrw/U7Do96yZUdI/AAAAAAAAFAc/MR6e2lG4T7g/w829-h830-no/IMG_942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887" y="4301234"/>
            <a:ext cx="1467237" cy="142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http://images.winecommunicationsgroup.com/image/wv_2010-06-04_Toby-OGeen20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60"/>
          <a:stretch/>
        </p:blipFill>
        <p:spPr bwMode="auto">
          <a:xfrm>
            <a:off x="5475514" y="1477744"/>
            <a:ext cx="1336270" cy="1377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4572" y="4376064"/>
            <a:ext cx="1454239" cy="139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Photo of Allan Fulton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1956" y="4376064"/>
            <a:ext cx="1349828" cy="135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61956" y="5740854"/>
            <a:ext cx="1485900" cy="9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/>
              <a:t>Allan Fulton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CE Irrigation </a:t>
            </a:r>
            <a:r>
              <a:rPr lang="en-US" sz="1200" b="0" kern="0" dirty="0"/>
              <a:t>and Water Resources Advisor, Tehama County</a:t>
            </a:r>
          </a:p>
        </p:txBody>
      </p:sp>
    </p:spTree>
    <p:extLst>
      <p:ext uri="{BB962C8B-B14F-4D97-AF65-F5344CB8AC3E}">
        <p14:creationId xmlns:p14="http://schemas.microsoft.com/office/powerpoint/2010/main" val="38047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99405" y="2557132"/>
            <a:ext cx="8263595" cy="4071610"/>
            <a:chOff x="499405" y="2514600"/>
            <a:chExt cx="8263595" cy="407161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05" y="2514600"/>
              <a:ext cx="8111195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59301" y="6324600"/>
              <a:ext cx="18036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Figure: </a:t>
              </a:r>
              <a:r>
                <a:rPr lang="en-US" sz="11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Faunt</a:t>
              </a:r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2009, p. 22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Graph of DAILY Discharge, cubic feet per seco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576" y="1334696"/>
            <a:ext cx="2471118" cy="183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7567658" y="1858389"/>
            <a:ext cx="326755" cy="8955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4004932"/>
            <a:ext cx="685800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43200" y="3547732"/>
            <a:ext cx="685800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28398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6327" y="34113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3310938">
            <a:off x="6605200" y="3375376"/>
            <a:ext cx="260171" cy="665525"/>
          </a:xfrm>
          <a:prstGeom prst="downArrow">
            <a:avLst>
              <a:gd name="adj1" fmla="val 42886"/>
              <a:gd name="adj2" fmla="val 6411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0" name="Striped Right Arrow 19"/>
          <p:cNvSpPr/>
          <p:nvPr/>
        </p:nvSpPr>
        <p:spPr bwMode="auto">
          <a:xfrm rot="5400000">
            <a:off x="5368939" y="4701920"/>
            <a:ext cx="533400" cy="358623"/>
          </a:xfrm>
          <a:prstGeom prst="stripedRightArrow">
            <a:avLst>
              <a:gd name="adj1" fmla="val 43377"/>
              <a:gd name="adj2" fmla="val 50000"/>
            </a:avLst>
          </a:prstGeom>
          <a:solidFill>
            <a:srgbClr val="FF000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5" name="Circular Arrow 24"/>
          <p:cNvSpPr/>
          <p:nvPr/>
        </p:nvSpPr>
        <p:spPr bwMode="auto">
          <a:xfrm rot="9244468">
            <a:off x="4943918" y="4577186"/>
            <a:ext cx="1083201" cy="904948"/>
          </a:xfrm>
          <a:prstGeom prst="circularArrow">
            <a:avLst>
              <a:gd name="adj1" fmla="val 6481"/>
              <a:gd name="adj2" fmla="val 788286"/>
              <a:gd name="adj3" fmla="val 20438199"/>
              <a:gd name="adj4" fmla="val 14486205"/>
              <a:gd name="adj5" fmla="val 9593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5029201" y="4467533"/>
            <a:ext cx="182880" cy="704024"/>
          </a:xfrm>
          <a:prstGeom prst="downArrow">
            <a:avLst>
              <a:gd name="adj1" fmla="val 42886"/>
              <a:gd name="adj2" fmla="val 6411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080000">
            <a:off x="5063915" y="3861420"/>
            <a:ext cx="140760" cy="525824"/>
          </a:xfrm>
          <a:prstGeom prst="downArrow">
            <a:avLst>
              <a:gd name="adj1" fmla="val 42886"/>
              <a:gd name="adj2" fmla="val 6411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4680000">
            <a:off x="4687020" y="4380515"/>
            <a:ext cx="140760" cy="525824"/>
          </a:xfrm>
          <a:prstGeom prst="downArrow">
            <a:avLst>
              <a:gd name="adj1" fmla="val 42886"/>
              <a:gd name="adj2" fmla="val 6411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5000000" flipH="1">
            <a:off x="5472770" y="4202877"/>
            <a:ext cx="140760" cy="525824"/>
          </a:xfrm>
          <a:prstGeom prst="downArrow">
            <a:avLst>
              <a:gd name="adj1" fmla="val 42886"/>
              <a:gd name="adj2" fmla="val 64117"/>
            </a:avLst>
          </a:prstGeom>
          <a:solidFill>
            <a:schemeClr val="bg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9" y="140772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0" indent="-169863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2"/>
                </a:solidFill>
                <a:latin typeface="Verdana"/>
              </a:rPr>
              <a:t>Surface water source and conveyance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189" y="2251257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169863" indent="-169863">
              <a:buFont typeface="Arial" panose="020B0604020202020204" pitchFamily="34" charset="0"/>
              <a:buChar char="•"/>
              <a:defRPr sz="2000" b="1">
                <a:solidFill>
                  <a:srgbClr val="002062"/>
                </a:solidFill>
                <a:latin typeface="+mn-lt"/>
              </a:defRPr>
            </a:lvl1pPr>
          </a:lstStyle>
          <a:p>
            <a:r>
              <a:rPr lang="en-US" sz="1800" dirty="0"/>
              <a:t>“Clean” recharge and effective retention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189" y="1834562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169863" indent="-169863">
              <a:buFont typeface="Arial" panose="020B0604020202020204" pitchFamily="34" charset="0"/>
              <a:buChar char="•"/>
              <a:defRPr sz="2000" b="1">
                <a:solidFill>
                  <a:srgbClr val="002062"/>
                </a:solidFill>
                <a:latin typeface="+mn-lt"/>
              </a:defRPr>
            </a:lvl1pPr>
          </a:lstStyle>
          <a:p>
            <a:r>
              <a:rPr lang="en-US" sz="1800" dirty="0"/>
              <a:t>Suitable cropping system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6189" y="2667951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169863" indent="-169863">
              <a:buFont typeface="Arial" panose="020B0604020202020204" pitchFamily="34" charset="0"/>
              <a:buChar char="•"/>
              <a:defRPr sz="2000" b="1">
                <a:solidFill>
                  <a:srgbClr val="002062"/>
                </a:solidFill>
                <a:latin typeface="+mn-lt"/>
              </a:defRPr>
            </a:lvl1pPr>
          </a:lstStyle>
          <a:p>
            <a:r>
              <a:rPr lang="en-US" sz="1800" dirty="0"/>
              <a:t>Cost-benefit, legal constraints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85799" y="990600"/>
            <a:ext cx="8335939" cy="344096"/>
          </a:xfrm>
        </p:spPr>
        <p:txBody>
          <a:bodyPr/>
          <a:lstStyle/>
          <a:p>
            <a:r>
              <a:rPr lang="en-US" sz="2200" dirty="0" smtClean="0"/>
              <a:t>Feasibility study of agricultural groundwater banking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93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8" grpId="0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755352"/>
          </a:xfrm>
        </p:spPr>
        <p:txBody>
          <a:bodyPr/>
          <a:lstStyle/>
          <a:p>
            <a:r>
              <a:rPr lang="en-US" dirty="0" smtClean="0"/>
              <a:t>Begin with emphasis on agricultural systems growing alfalfa and irrigated pasture.  Why?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877343"/>
            <a:ext cx="7772400" cy="4604728"/>
          </a:xfrm>
          <a:solidFill>
            <a:srgbClr val="FFFFFF"/>
          </a:solidFill>
        </p:spPr>
        <p:txBody>
          <a:bodyPr/>
          <a:lstStyle/>
          <a:p>
            <a:pPr marL="334963" indent="-334963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Verdana"/>
                <a:cs typeface="+mn-cs"/>
              </a:rPr>
              <a:t>Large acreage in CA (~ 1.5 million acres) </a:t>
            </a:r>
            <a:r>
              <a:rPr lang="en-US" kern="1200" dirty="0">
                <a:latin typeface="Verdana"/>
                <a:cs typeface="+mn-cs"/>
                <a:sym typeface="Wingdings" panose="05000000000000000000" pitchFamily="2" charset="2"/>
              </a:rPr>
              <a:t> higher probability to find land parcels with the right soils and suitable groundwater aquifers for banking</a:t>
            </a:r>
          </a:p>
          <a:p>
            <a:pPr marL="334963" indent="-334963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Verdana"/>
                <a:cs typeface="+mn-cs"/>
                <a:sym typeface="Wingdings" panose="05000000000000000000" pitchFamily="2" charset="2"/>
              </a:rPr>
              <a:t>Relatively low use of fertilizers, pesticides  low risk for leaching</a:t>
            </a:r>
          </a:p>
          <a:p>
            <a:pPr marL="334963" indent="-334963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Verdana"/>
                <a:cs typeface="+mn-cs"/>
                <a:sym typeface="Wingdings" panose="05000000000000000000" pitchFamily="2" charset="2"/>
              </a:rPr>
              <a:t>Flood irrigation with surface water more common  suitable conveyance system for banking</a:t>
            </a:r>
          </a:p>
          <a:p>
            <a:pPr marL="334963" indent="-334963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Verdana"/>
                <a:cs typeface="+mn-cs"/>
                <a:sym typeface="Wingdings" panose="05000000000000000000" pitchFamily="2" charset="2"/>
              </a:rPr>
              <a:t>Preliminary assessment suggests Costs/Benefits more favorable than other crops</a:t>
            </a:r>
          </a:p>
          <a:p>
            <a:pPr marL="334963" indent="-334963" eaLnBrk="0" hangingPunc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Verdana"/>
                <a:cs typeface="+mn-cs"/>
                <a:sym typeface="Wingdings" panose="05000000000000000000" pitchFamily="2" charset="2"/>
              </a:rPr>
              <a:t>But we are also interested in other annual low-value, low-nutrient crops and possibly tree crops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0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950"/>
            <a:ext cx="7772400" cy="47434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Commitment from two water/irrigation districts</a:t>
            </a:r>
          </a:p>
          <a:p>
            <a:pPr lvl="1"/>
            <a:r>
              <a:rPr lang="en-US" sz="1800" dirty="0" smtClean="0"/>
              <a:t>Scott Valley Irrigation District</a:t>
            </a:r>
          </a:p>
          <a:p>
            <a:pPr lvl="1"/>
            <a:r>
              <a:rPr lang="en-US" sz="1800" dirty="0" smtClean="0"/>
              <a:t>Orland-Artois Water District (OAWD)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000" dirty="0" smtClean="0"/>
              <a:t>Potential interest</a:t>
            </a:r>
          </a:p>
          <a:p>
            <a:pPr lvl="1"/>
            <a:r>
              <a:rPr lang="en-US" sz="1800" dirty="0" smtClean="0"/>
              <a:t>Lower Tule River ID and </a:t>
            </a:r>
            <a:r>
              <a:rPr lang="en-US" sz="1800" dirty="0" err="1" smtClean="0"/>
              <a:t>Pixley</a:t>
            </a:r>
            <a:r>
              <a:rPr lang="en-US" sz="1800" dirty="0" smtClean="0"/>
              <a:t> ID</a:t>
            </a:r>
          </a:p>
          <a:p>
            <a:pPr lvl="1"/>
            <a:r>
              <a:rPr lang="en-US" sz="1800" dirty="0" smtClean="0"/>
              <a:t>Tulare ID </a:t>
            </a:r>
          </a:p>
          <a:p>
            <a:pPr lvl="1"/>
            <a:r>
              <a:rPr lang="en-US" sz="1800" dirty="0" smtClean="0"/>
              <a:t>Mono </a:t>
            </a:r>
            <a:r>
              <a:rPr lang="en-US" sz="1800" dirty="0"/>
              <a:t>County Resource Conservation </a:t>
            </a:r>
            <a:r>
              <a:rPr lang="en-US" sz="1800" dirty="0" smtClean="0"/>
              <a:t>District</a:t>
            </a:r>
          </a:p>
          <a:p>
            <a:pPr lvl="1"/>
            <a:r>
              <a:rPr lang="en-US" sz="1800" dirty="0" smtClean="0"/>
              <a:t>Madera ID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14350"/>
          </a:xfrm>
        </p:spPr>
        <p:txBody>
          <a:bodyPr/>
          <a:lstStyle/>
          <a:p>
            <a:r>
              <a:rPr lang="en-US" dirty="0" smtClean="0"/>
              <a:t>Current status of project?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11629" y="5935924"/>
            <a:ext cx="1534885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Valley</a:t>
            </a:r>
            <a:endParaRPr lang="en-US" dirty="0"/>
          </a:p>
        </p:txBody>
      </p:sp>
      <p:pic>
        <p:nvPicPr>
          <p:cNvPr id="6" name="Picture 5" descr="Screen Shot 2014-11-09 at 5.12.3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10"/>
            <a:ext cx="653686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91" y="0"/>
            <a:ext cx="3950208" cy="222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619" y="2221992"/>
            <a:ext cx="3944667" cy="2218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754" y="4440867"/>
            <a:ext cx="2837048" cy="2468443"/>
          </a:xfrm>
          <a:prstGeom prst="rect">
            <a:avLst/>
          </a:prstGeom>
        </p:spPr>
      </p:pic>
      <p:sp>
        <p:nvSpPr>
          <p:cNvPr id="12" name="5-Point Star 11"/>
          <p:cNvSpPr>
            <a:spLocks noChangeAspect="1"/>
          </p:cNvSpPr>
          <p:nvPr/>
        </p:nvSpPr>
        <p:spPr bwMode="auto">
          <a:xfrm>
            <a:off x="3192233" y="1686883"/>
            <a:ext cx="283833" cy="283833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85800" y="93506"/>
            <a:ext cx="3766457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C99700"/>
                </a:solidFill>
                <a:latin typeface="Arial"/>
                <a:cs typeface="Arial"/>
              </a:rPr>
              <a:t>Scott Valley</a:t>
            </a:r>
          </a:p>
        </p:txBody>
      </p:sp>
    </p:spTree>
    <p:extLst>
      <p:ext uri="{BB962C8B-B14F-4D97-AF65-F5344CB8AC3E}">
        <p14:creationId xmlns:p14="http://schemas.microsoft.com/office/powerpoint/2010/main" val="5272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1"/>
            <a:ext cx="4270435" cy="587205"/>
          </a:xfrm>
        </p:spPr>
        <p:txBody>
          <a:bodyPr/>
          <a:lstStyle/>
          <a:p>
            <a:r>
              <a:rPr lang="en-US" dirty="0" smtClean="0"/>
              <a:t>Field level recharge study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5" y="1577805"/>
            <a:ext cx="4663440" cy="301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13" y="4801833"/>
            <a:ext cx="5955017" cy="2045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90" y="990601"/>
            <a:ext cx="3939427" cy="39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807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99700"/>
                </a:solidFill>
              </a:rPr>
              <a:t>Glenn County, Target Work Area - Groundwater elevation change from Spring 2004 through Spring 2014 </a:t>
            </a:r>
            <a:endParaRPr lang="en-US" sz="2600" b="1" dirty="0">
              <a:solidFill>
                <a:srgbClr val="C997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15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36914"/>
            <a:ext cx="1231825" cy="12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522514" y="5889171"/>
            <a:ext cx="1524000" cy="4789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796" y="1504950"/>
            <a:ext cx="7772400" cy="998538"/>
          </a:xfrm>
          <a:solidFill>
            <a:srgbClr val="FFFFFF"/>
          </a:solidFill>
        </p:spPr>
        <p:txBody>
          <a:bodyPr/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ea typeface="+mn-ea"/>
              </a:rPr>
              <a:t>Assess site specific feasibility for groundwater banking based on a farm’s soils, climatic, water supply and water-</a:t>
            </a:r>
            <a:r>
              <a:rPr lang="en-US" sz="2000" kern="1200" dirty="0" smtClean="0">
                <a:ea typeface="+mn-ea"/>
              </a:rPr>
              <a:t>infrastructure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ea typeface="+mn-ea"/>
              </a:rPr>
              <a:t>Estimate production risks with flooding specific crops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Provide crop-specific and soil-landscape specific management guidelines to minimize risk to crop while banking groundwater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Give a holistic estimate of on-farm costs of groundwater banking:</a:t>
            </a:r>
          </a:p>
          <a:p>
            <a:pPr marL="800100" lvl="3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smtClean="0"/>
              <a:t>costs </a:t>
            </a:r>
            <a:r>
              <a:rPr lang="en-US" sz="2000" dirty="0"/>
              <a:t>associated with </a:t>
            </a:r>
            <a:r>
              <a:rPr lang="en-US" sz="2000" dirty="0" smtClean="0"/>
              <a:t>yield, reduction </a:t>
            </a:r>
            <a:r>
              <a:rPr lang="en-US" sz="2000" dirty="0"/>
              <a:t>in crop quality, water, labor, permits, and other management practices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990600"/>
            <a:ext cx="7772400" cy="3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C2990E"/>
                </a:solidFill>
                <a:latin typeface="Lucida Sans"/>
                <a:ea typeface="+mj-ea"/>
                <a:cs typeface="Lucida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9pPr>
          </a:lstStyle>
          <a:p>
            <a:r>
              <a:rPr lang="en-US" sz="2200" kern="0" dirty="0"/>
              <a:t>Outcomes:  web-based decision support tools to:</a:t>
            </a:r>
          </a:p>
        </p:txBody>
      </p:sp>
    </p:spTree>
    <p:extLst>
      <p:ext uri="{BB962C8B-B14F-4D97-AF65-F5344CB8AC3E}">
        <p14:creationId xmlns:p14="http://schemas.microsoft.com/office/powerpoint/2010/main" val="30869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2360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Thank you!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99700"/>
                </a:solidFill>
              </a:rPr>
              <a:t>Questions?</a:t>
            </a:r>
            <a:endParaRPr lang="en-US" sz="6600" dirty="0">
              <a:solidFill>
                <a:srgbClr val="C9970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22514" y="5941367"/>
            <a:ext cx="154577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2999" y="0"/>
            <a:ext cx="9141001" cy="103904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7" name="Picture 16" descr="Screen Shot 2014-11-09 at 4.05.1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03" y="830643"/>
            <a:ext cx="1703965" cy="1772349"/>
          </a:xfrm>
          <a:prstGeom prst="rect">
            <a:avLst/>
          </a:prstGeom>
        </p:spPr>
      </p:pic>
      <p:sp>
        <p:nvSpPr>
          <p:cNvPr id="27" name="Rectangle 26"/>
          <p:cNvSpPr>
            <a:spLocks/>
          </p:cNvSpPr>
          <p:nvPr/>
        </p:nvSpPr>
        <p:spPr>
          <a:xfrm>
            <a:off x="4611903" y="565720"/>
            <a:ext cx="1050674" cy="30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May 2014</a:t>
            </a:r>
          </a:p>
        </p:txBody>
      </p:sp>
      <p:pic>
        <p:nvPicPr>
          <p:cNvPr id="8" name="Picture 7" descr="Screen Shot 2014-11-09 at 3.59.01 PM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816" y="866769"/>
            <a:ext cx="1716174" cy="1790653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6137774" y="571756"/>
            <a:ext cx="1058202" cy="3110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Aug 2014</a:t>
            </a:r>
          </a:p>
        </p:txBody>
      </p:sp>
      <p:pic>
        <p:nvPicPr>
          <p:cNvPr id="32" name="Picture 31" descr="Screen Shot 2014-11-09 at 3.57.18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872" y="2349537"/>
            <a:ext cx="1736236" cy="229541"/>
          </a:xfrm>
          <a:prstGeom prst="rect">
            <a:avLst/>
          </a:prstGeom>
        </p:spPr>
      </p:pic>
      <p:pic>
        <p:nvPicPr>
          <p:cNvPr id="23" name="Picture 22" descr="Screen Shot 2014-11-09 at 4.06.34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292" y="846728"/>
            <a:ext cx="1789670" cy="1821580"/>
          </a:xfrm>
          <a:prstGeom prst="rect">
            <a:avLst/>
          </a:prstGeom>
        </p:spPr>
      </p:pic>
      <p:sp>
        <p:nvSpPr>
          <p:cNvPr id="35" name="Rectangle 34"/>
          <p:cNvSpPr>
            <a:spLocks/>
          </p:cNvSpPr>
          <p:nvPr/>
        </p:nvSpPr>
        <p:spPr>
          <a:xfrm>
            <a:off x="1530263" y="568737"/>
            <a:ext cx="1103520" cy="31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Nov 2013</a:t>
            </a:r>
          </a:p>
        </p:txBody>
      </p:sp>
      <p:pic>
        <p:nvPicPr>
          <p:cNvPr id="26" name="Picture 25" descr="Screen Shot 2014-11-09 at 4.10.33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3" y="890598"/>
            <a:ext cx="1539406" cy="1777710"/>
          </a:xfrm>
          <a:prstGeom prst="rect">
            <a:avLst/>
          </a:prstGeom>
        </p:spPr>
      </p:pic>
      <p:pic>
        <p:nvPicPr>
          <p:cNvPr id="16" name="Picture 15" descr="Screen Shot 2014-11-09 at 3.57.18 PM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03" y="2403488"/>
            <a:ext cx="1676535" cy="224024"/>
          </a:xfrm>
          <a:prstGeom prst="rect">
            <a:avLst/>
          </a:prstGeom>
        </p:spPr>
      </p:pic>
      <p:sp>
        <p:nvSpPr>
          <p:cNvPr id="38" name="Rectangle 37"/>
          <p:cNvSpPr>
            <a:spLocks/>
          </p:cNvSpPr>
          <p:nvPr/>
        </p:nvSpPr>
        <p:spPr>
          <a:xfrm>
            <a:off x="55714" y="558026"/>
            <a:ext cx="1343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Aug 2013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685800" y="51435"/>
            <a:ext cx="7772400" cy="468086"/>
          </a:xfrm>
        </p:spPr>
        <p:txBody>
          <a:bodyPr/>
          <a:lstStyle/>
          <a:p>
            <a:r>
              <a:rPr lang="en-US" dirty="0" smtClean="0"/>
              <a:t>Signs of a 3-year drought – NOAA drought index</a:t>
            </a:r>
            <a:endParaRPr lang="en-US" dirty="0"/>
          </a:p>
        </p:txBody>
      </p:sp>
      <p:pic>
        <p:nvPicPr>
          <p:cNvPr id="21" name="Picture 20" descr="Screen Shot 2014-11-09 at 4.06.08 PM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669" y="815263"/>
            <a:ext cx="1544058" cy="1853045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/>
        </p:nvSpPr>
        <p:spPr>
          <a:xfrm>
            <a:off x="3223738" y="561852"/>
            <a:ext cx="1230087" cy="33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Jan 2014</a:t>
            </a:r>
          </a:p>
        </p:txBody>
      </p:sp>
      <p:pic>
        <p:nvPicPr>
          <p:cNvPr id="33" name="Picture 32" descr="Screen Shot 2014-11-09 at 3.57.18 PM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057" y="2410407"/>
            <a:ext cx="1705914" cy="275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868" y="824549"/>
            <a:ext cx="1556132" cy="17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>
            <a:spLocks/>
          </p:cNvSpPr>
          <p:nvPr/>
        </p:nvSpPr>
        <p:spPr>
          <a:xfrm>
            <a:off x="7532420" y="558026"/>
            <a:ext cx="105082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Dec 2014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46" y="2803057"/>
            <a:ext cx="3688063" cy="40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920" y="2963191"/>
            <a:ext cx="5071079" cy="3378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6225069" y="6545333"/>
            <a:ext cx="2919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Source: </a:t>
            </a:r>
            <a:r>
              <a:rPr lang="en-US" sz="1600" dirty="0" err="1" smtClean="0">
                <a:solidFill>
                  <a:schemeClr val="accent3"/>
                </a:solidFill>
              </a:rPr>
              <a:t>www.watereducation.org</a:t>
            </a:r>
            <a:endParaRPr lang="en-US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1514" y="188301"/>
            <a:ext cx="5106682" cy="66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47904" y="4055343"/>
            <a:ext cx="519725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C99700"/>
                </a:solidFill>
                <a:latin typeface="Lucida Sans"/>
                <a:cs typeface="Lucida Sans"/>
              </a:rPr>
              <a:t>Soil characteristics: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Hydraulic conductivity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Occurrence of water restrictive layers,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Topographic Limitations (slope),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Chemical Limitations (EC),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Surface </a:t>
            </a:r>
            <a:r>
              <a:rPr lang="en-US" sz="1800" b="1" dirty="0">
                <a:solidFill>
                  <a:srgbClr val="002062"/>
                </a:solidFill>
                <a:latin typeface="Lucida Sans"/>
                <a:cs typeface="Lucida Sans"/>
              </a:rPr>
              <a:t>Condition </a:t>
            </a: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(e.g. </a:t>
            </a:r>
            <a:r>
              <a:rPr lang="en-US" sz="1800" b="1" dirty="0" err="1" smtClean="0">
                <a:solidFill>
                  <a:srgbClr val="002062"/>
                </a:solidFill>
                <a:latin typeface="Lucida Sans"/>
                <a:cs typeface="Lucida Sans"/>
              </a:rPr>
              <a:t>erodibility</a:t>
            </a:r>
            <a:r>
              <a:rPr lang="en-US" sz="1800" b="1" dirty="0" smtClean="0">
                <a:solidFill>
                  <a:srgbClr val="002062"/>
                </a:solidFill>
                <a:latin typeface="Lucida Sans"/>
                <a:cs typeface="Lucida Sans"/>
              </a:rPr>
              <a:t>) </a:t>
            </a:r>
            <a:endParaRPr lang="en-US" sz="1800" b="1" dirty="0">
              <a:solidFill>
                <a:srgbClr val="002062"/>
              </a:solidFill>
              <a:latin typeface="Lucida Sans"/>
              <a:cs typeface="Lucida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7904" y="31359"/>
            <a:ext cx="7772400" cy="538012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Which soils are suitable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533408" y="5661277"/>
            <a:ext cx="2150533" cy="110913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376716"/>
          </a:xfrm>
        </p:spPr>
        <p:txBody>
          <a:bodyPr/>
          <a:lstStyle/>
          <a:p>
            <a:pPr algn="ctr"/>
            <a:r>
              <a:rPr lang="en-US" sz="2000" dirty="0" smtClean="0"/>
              <a:t>Alfalfa flooding tolerance study – UC Davis Farm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569" y="1603941"/>
            <a:ext cx="4222169" cy="4696418"/>
          </a:xfrm>
        </p:spPr>
        <p:txBody>
          <a:bodyPr/>
          <a:lstStyle/>
          <a:p>
            <a:r>
              <a:rPr lang="en-US" dirty="0" smtClean="0"/>
              <a:t>Test 2 different water application durations at 3 different times during winter season </a:t>
            </a:r>
            <a:br>
              <a:rPr lang="en-US" dirty="0" smtClean="0"/>
            </a:br>
            <a:r>
              <a:rPr lang="en-US" dirty="0" smtClean="0"/>
              <a:t>(3 x 2 + 1 control)</a:t>
            </a:r>
          </a:p>
          <a:p>
            <a:endParaRPr lang="en-US" dirty="0" smtClean="0"/>
          </a:p>
          <a:p>
            <a:r>
              <a:rPr lang="en-US" dirty="0" smtClean="0"/>
              <a:t>Measure plant parameters:</a:t>
            </a:r>
            <a:br>
              <a:rPr lang="en-US" dirty="0" smtClean="0"/>
            </a:br>
            <a:r>
              <a:rPr lang="en-US" b="0" dirty="0" smtClean="0"/>
              <a:t>initial stand density, vigor, stem count, yield</a:t>
            </a:r>
          </a:p>
          <a:p>
            <a:endParaRPr lang="en-US" sz="1100" b="0" dirty="0" smtClean="0"/>
          </a:p>
          <a:p>
            <a:r>
              <a:rPr lang="en-US" dirty="0" smtClean="0"/>
              <a:t>Measure physical parameters: </a:t>
            </a:r>
            <a:br>
              <a:rPr lang="en-US" dirty="0" smtClean="0"/>
            </a:br>
            <a:r>
              <a:rPr lang="en-US" b="0" dirty="0" smtClean="0"/>
              <a:t>Soil moisture, soil, air, water temperature, redox potential, control volume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16013" y="1792022"/>
            <a:ext cx="1786467" cy="2370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16013" y="2029090"/>
            <a:ext cx="1786467" cy="23706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16013" y="2266157"/>
            <a:ext cx="1786467" cy="237067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16013" y="2503233"/>
            <a:ext cx="1786467" cy="23706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16013" y="2740300"/>
            <a:ext cx="1786467" cy="237067"/>
          </a:xfrm>
          <a:prstGeom prst="rect">
            <a:avLst/>
          </a:prstGeom>
          <a:solidFill>
            <a:srgbClr val="FF8F8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16013" y="2977367"/>
            <a:ext cx="1786467" cy="237067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16013" y="3214434"/>
            <a:ext cx="1786467" cy="23706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6013" y="3451514"/>
            <a:ext cx="1786467" cy="2370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16013" y="3688582"/>
            <a:ext cx="1786467" cy="23706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16013" y="3925649"/>
            <a:ext cx="1786467" cy="237067"/>
          </a:xfrm>
          <a:prstGeom prst="rect">
            <a:avLst/>
          </a:prstGeom>
          <a:solidFill>
            <a:srgbClr val="FF8F8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16013" y="4162725"/>
            <a:ext cx="1786467" cy="23706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6013" y="4399792"/>
            <a:ext cx="1786467" cy="237067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16013" y="4636859"/>
            <a:ext cx="1786467" cy="23706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16013" y="4873926"/>
            <a:ext cx="1786467" cy="237067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16013" y="5111005"/>
            <a:ext cx="1786467" cy="23706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16013" y="5348073"/>
            <a:ext cx="1786467" cy="237067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16013" y="5585140"/>
            <a:ext cx="1786467" cy="23706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16013" y="5822216"/>
            <a:ext cx="1786467" cy="2370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6013" y="6059283"/>
            <a:ext cx="1786467" cy="237067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16013" y="6296350"/>
            <a:ext cx="1786467" cy="237067"/>
          </a:xfrm>
          <a:prstGeom prst="rect">
            <a:avLst/>
          </a:prstGeom>
          <a:solidFill>
            <a:srgbClr val="FF8F8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16013" y="6533417"/>
            <a:ext cx="1786467" cy="23706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04341" y="1792022"/>
            <a:ext cx="0" cy="4978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 bwMode="auto">
          <a:xfrm rot="16200000">
            <a:off x="211672" y="4239849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+mn-lt"/>
              </a:rPr>
              <a:t>470 </a:t>
            </a:r>
            <a:r>
              <a:rPr lang="en-US" sz="1800" dirty="0" err="1" smtClean="0">
                <a:solidFill>
                  <a:schemeClr val="bg2"/>
                </a:solidFill>
                <a:latin typeface="+mn-lt"/>
              </a:rPr>
              <a:t>ft</a:t>
            </a: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016013" y="1665012"/>
            <a:ext cx="17864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 bwMode="auto">
          <a:xfrm>
            <a:off x="1468259" y="1338118"/>
            <a:ext cx="73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+mn-lt"/>
              </a:rPr>
              <a:t>70 </a:t>
            </a:r>
            <a:r>
              <a:rPr lang="en-US" sz="1800" dirty="0" err="1" smtClean="0">
                <a:solidFill>
                  <a:schemeClr val="bg2"/>
                </a:solidFill>
                <a:latin typeface="+mn-lt"/>
              </a:rPr>
              <a:t>ft</a:t>
            </a: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Right Brace 31"/>
          <p:cNvSpPr/>
          <p:nvPr/>
        </p:nvSpPr>
        <p:spPr bwMode="auto">
          <a:xfrm>
            <a:off x="2878667" y="1792022"/>
            <a:ext cx="228600" cy="1659479"/>
          </a:xfrm>
          <a:prstGeom prst="rightBrace">
            <a:avLst/>
          </a:prstGeom>
          <a:solidFill>
            <a:schemeClr val="accent1"/>
          </a:solidFill>
          <a:ln w="1905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 bwMode="auto">
          <a:xfrm>
            <a:off x="2878667" y="3451526"/>
            <a:ext cx="228600" cy="1659479"/>
          </a:xfrm>
          <a:prstGeom prst="rightBrace">
            <a:avLst/>
          </a:prstGeom>
          <a:solidFill>
            <a:schemeClr val="accent1"/>
          </a:solidFill>
          <a:ln w="1905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 bwMode="auto">
          <a:xfrm>
            <a:off x="2887133" y="5111009"/>
            <a:ext cx="228600" cy="1659479"/>
          </a:xfrm>
          <a:prstGeom prst="rightBrace">
            <a:avLst/>
          </a:prstGeom>
          <a:solidFill>
            <a:schemeClr val="accent1"/>
          </a:solidFill>
          <a:ln w="1905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 bwMode="auto">
          <a:xfrm>
            <a:off x="3242733" y="2417134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2062"/>
                </a:solidFill>
                <a:latin typeface="Lucida Sans"/>
                <a:cs typeface="Lucida Sans"/>
              </a:rPr>
              <a:t>7 treatments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166017" y="4096587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2062"/>
                </a:solidFill>
                <a:latin typeface="Lucida Sans"/>
                <a:cs typeface="Lucida Sans"/>
              </a:rPr>
              <a:t>7 treatments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3242733" y="5756082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2062"/>
                </a:solidFill>
                <a:latin typeface="Lucida Sans"/>
                <a:cs typeface="Lucida Sans"/>
              </a:rPr>
              <a:t>7 treatments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016013" y="1792022"/>
            <a:ext cx="1786467" cy="1659504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16012" y="3451489"/>
            <a:ext cx="1786467" cy="1659504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016011" y="5111009"/>
            <a:ext cx="1786467" cy="1659504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2999" y="0"/>
            <a:ext cx="9141001" cy="103904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7" name="Picture 16" descr="Screen Shot 2014-11-09 at 4.05.1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03" y="830643"/>
            <a:ext cx="1703965" cy="1772349"/>
          </a:xfrm>
          <a:prstGeom prst="rect">
            <a:avLst/>
          </a:prstGeom>
        </p:spPr>
      </p:pic>
      <p:sp>
        <p:nvSpPr>
          <p:cNvPr id="27" name="Rectangle 26"/>
          <p:cNvSpPr>
            <a:spLocks/>
          </p:cNvSpPr>
          <p:nvPr/>
        </p:nvSpPr>
        <p:spPr>
          <a:xfrm>
            <a:off x="4611903" y="565720"/>
            <a:ext cx="1050674" cy="30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May 2014</a:t>
            </a:r>
          </a:p>
        </p:txBody>
      </p:sp>
      <p:pic>
        <p:nvPicPr>
          <p:cNvPr id="8" name="Picture 7" descr="Screen Shot 2014-11-09 at 3.59.01 PM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816" y="866769"/>
            <a:ext cx="1716174" cy="1790653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6137774" y="571756"/>
            <a:ext cx="1058202" cy="3110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Aug 2014</a:t>
            </a:r>
          </a:p>
        </p:txBody>
      </p:sp>
      <p:pic>
        <p:nvPicPr>
          <p:cNvPr id="32" name="Picture 31" descr="Screen Shot 2014-11-09 at 3.57.18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872" y="2349537"/>
            <a:ext cx="1736236" cy="229541"/>
          </a:xfrm>
          <a:prstGeom prst="rect">
            <a:avLst/>
          </a:prstGeom>
        </p:spPr>
      </p:pic>
      <p:pic>
        <p:nvPicPr>
          <p:cNvPr id="23" name="Picture 22" descr="Screen Shot 2014-11-09 at 4.06.34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292" y="846728"/>
            <a:ext cx="1789670" cy="1821580"/>
          </a:xfrm>
          <a:prstGeom prst="rect">
            <a:avLst/>
          </a:prstGeom>
        </p:spPr>
      </p:pic>
      <p:sp>
        <p:nvSpPr>
          <p:cNvPr id="35" name="Rectangle 34"/>
          <p:cNvSpPr>
            <a:spLocks/>
          </p:cNvSpPr>
          <p:nvPr/>
        </p:nvSpPr>
        <p:spPr>
          <a:xfrm>
            <a:off x="1530263" y="568737"/>
            <a:ext cx="1103520" cy="31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Nov 2013</a:t>
            </a:r>
          </a:p>
        </p:txBody>
      </p:sp>
      <p:pic>
        <p:nvPicPr>
          <p:cNvPr id="26" name="Picture 25" descr="Screen Shot 2014-11-09 at 4.10.33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3" y="890598"/>
            <a:ext cx="1539406" cy="1777710"/>
          </a:xfrm>
          <a:prstGeom prst="rect">
            <a:avLst/>
          </a:prstGeom>
        </p:spPr>
      </p:pic>
      <p:pic>
        <p:nvPicPr>
          <p:cNvPr id="16" name="Picture 15" descr="Screen Shot 2014-11-09 at 3.57.18 PM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03" y="2403488"/>
            <a:ext cx="1676535" cy="224024"/>
          </a:xfrm>
          <a:prstGeom prst="rect">
            <a:avLst/>
          </a:prstGeom>
        </p:spPr>
      </p:pic>
      <p:sp>
        <p:nvSpPr>
          <p:cNvPr id="38" name="Rectangle 37"/>
          <p:cNvSpPr>
            <a:spLocks/>
          </p:cNvSpPr>
          <p:nvPr/>
        </p:nvSpPr>
        <p:spPr>
          <a:xfrm>
            <a:off x="55714" y="558026"/>
            <a:ext cx="1343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Aug 2013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685800" y="51435"/>
            <a:ext cx="7772400" cy="468086"/>
          </a:xfrm>
        </p:spPr>
        <p:txBody>
          <a:bodyPr/>
          <a:lstStyle/>
          <a:p>
            <a:r>
              <a:rPr lang="en-US" dirty="0" smtClean="0"/>
              <a:t>Signs of a 3-year drought – NOAA drought index</a:t>
            </a:r>
            <a:endParaRPr lang="en-US" dirty="0"/>
          </a:p>
        </p:txBody>
      </p:sp>
      <p:pic>
        <p:nvPicPr>
          <p:cNvPr id="21" name="Picture 20" descr="Screen Shot 2014-11-09 at 4.06.08 PM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669" y="815263"/>
            <a:ext cx="1544058" cy="1853045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/>
        </p:nvSpPr>
        <p:spPr>
          <a:xfrm>
            <a:off x="3223738" y="561852"/>
            <a:ext cx="1230087" cy="33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Jan 2014</a:t>
            </a:r>
          </a:p>
        </p:txBody>
      </p:sp>
      <p:pic>
        <p:nvPicPr>
          <p:cNvPr id="33" name="Picture 32" descr="Screen Shot 2014-11-09 at 3.57.18 PM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057" y="2410407"/>
            <a:ext cx="1705914" cy="275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868" y="824549"/>
            <a:ext cx="1556132" cy="17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>
            <a:spLocks/>
          </p:cNvSpPr>
          <p:nvPr/>
        </p:nvSpPr>
        <p:spPr>
          <a:xfrm>
            <a:off x="7532420" y="558026"/>
            <a:ext cx="105082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855"/>
                </a:solidFill>
              </a:rPr>
              <a:t>Dec 2014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913" y="3979520"/>
            <a:ext cx="4572000" cy="27432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4578388" y="2949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Annual Precipitation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Driest year to date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903" y="2949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average temperature: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warmest year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" y="3597914"/>
            <a:ext cx="4519262" cy="32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45440" y="5455920"/>
            <a:ext cx="2397760" cy="12598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14350"/>
          </a:xfrm>
        </p:spPr>
        <p:txBody>
          <a:bodyPr/>
          <a:lstStyle/>
          <a:p>
            <a:r>
              <a:rPr lang="en-US" dirty="0" smtClean="0"/>
              <a:t>Prerequisite work in OAWD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950"/>
            <a:ext cx="7772400" cy="47434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GIS analysis:</a:t>
            </a:r>
          </a:p>
          <a:p>
            <a:pPr indent="-223838"/>
            <a:r>
              <a:rPr lang="en-US" dirty="0" smtClean="0"/>
              <a:t>Land use (1993-2014)</a:t>
            </a:r>
          </a:p>
          <a:p>
            <a:pPr indent="-223838"/>
            <a:r>
              <a:rPr lang="en-US" dirty="0" smtClean="0"/>
              <a:t>Water infrastructure (digitized)</a:t>
            </a:r>
          </a:p>
          <a:p>
            <a:pPr indent="-223838"/>
            <a:r>
              <a:rPr lang="en-US" dirty="0" smtClean="0"/>
              <a:t>Soil suitability index for groundwater banking </a:t>
            </a:r>
          </a:p>
          <a:p>
            <a:pPr indent="-223838"/>
            <a:r>
              <a:rPr lang="en-US" dirty="0" smtClean="0"/>
              <a:t>Groundwater level data</a:t>
            </a:r>
          </a:p>
          <a:p>
            <a:pPr marL="0" indent="0">
              <a:buNone/>
            </a:pPr>
            <a:r>
              <a:rPr lang="en-US" dirty="0" smtClean="0"/>
              <a:t>Surface water availability:</a:t>
            </a:r>
          </a:p>
          <a:p>
            <a:pPr indent="-223838"/>
            <a:r>
              <a:rPr lang="en-US" dirty="0" smtClean="0"/>
              <a:t>Analysis of annual and daily historic stream flow data </a:t>
            </a:r>
          </a:p>
          <a:p>
            <a:pPr indent="-223838"/>
            <a:r>
              <a:rPr lang="en-US" dirty="0" smtClean="0"/>
              <a:t>Constraint - capacity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Modeling:</a:t>
            </a:r>
          </a:p>
          <a:p>
            <a:pPr marL="457200" indent="-228600"/>
            <a:r>
              <a:rPr lang="en-US" dirty="0" smtClean="0"/>
              <a:t>CVHM – development of groundwater depression</a:t>
            </a:r>
            <a:br>
              <a:rPr lang="en-US" dirty="0" smtClean="0"/>
            </a:br>
            <a:r>
              <a:rPr lang="en-US" dirty="0" smtClean="0"/>
              <a:t>based on historic land use and water use data (change </a:t>
            </a:r>
            <a:br>
              <a:rPr lang="en-US" dirty="0" smtClean="0"/>
            </a:br>
            <a:r>
              <a:rPr lang="en-US" dirty="0" smtClean="0"/>
              <a:t>in GW level and pump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533400" y="5941368"/>
            <a:ext cx="1545771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66057"/>
          </a:xfrm>
        </p:spPr>
        <p:txBody>
          <a:bodyPr/>
          <a:lstStyle/>
          <a:p>
            <a:r>
              <a:rPr lang="en-US" dirty="0" smtClean="0"/>
              <a:t>Timeline/Tasks – August 1, 2014 – July 31,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674168"/>
            <a:ext cx="2492829" cy="42672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336699"/>
                </a:solidFill>
              </a:rPr>
              <a:t>2014/15</a:t>
            </a:r>
          </a:p>
          <a:p>
            <a:pPr>
              <a:buNone/>
            </a:pPr>
            <a:endParaRPr lang="en-US" sz="1000" dirty="0" smtClean="0">
              <a:solidFill>
                <a:srgbClr val="336699"/>
              </a:solidFill>
            </a:endParaRPr>
          </a:p>
          <a:p>
            <a:r>
              <a:rPr lang="en-US" sz="1600" dirty="0" smtClean="0">
                <a:solidFill>
                  <a:srgbClr val="336699"/>
                </a:solidFill>
              </a:rPr>
              <a:t>Identify cooperators and field sites.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Complete water balance for study areas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Develop flood/storm water availability index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Develop and calibrate groundwater model with historic data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341913" y="1674168"/>
            <a:ext cx="2525487" cy="44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2015/16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kern="0" dirty="0" smtClean="0">
              <a:solidFill>
                <a:srgbClr val="00B050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Perform crop flooding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rgbClr val="00B050"/>
                </a:solidFill>
                <a:latin typeface="Lucida Sans"/>
                <a:cs typeface="Lucida Sans"/>
              </a:rPr>
              <a:t>Develop land and crop suitability indices for flooding/banking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rgbClr val="00B050"/>
                </a:solidFill>
                <a:latin typeface="Lucida Sans"/>
                <a:cs typeface="Lucida Sans"/>
              </a:rPr>
              <a:t>Apply groundwater model to simulate larger scale potential for banking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rgbClr val="00B050"/>
                </a:solidFill>
                <a:latin typeface="Lucida Sans"/>
                <a:cs typeface="Lucida Sans"/>
              </a:rPr>
              <a:t>Perform farm economic 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kern="0" dirty="0" smtClean="0">
              <a:solidFill>
                <a:srgbClr val="00206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kern="0" dirty="0" smtClean="0">
              <a:solidFill>
                <a:srgbClr val="00206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rgbClr val="00206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204856" y="1674168"/>
            <a:ext cx="25254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2016/17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kern="0" dirty="0" smtClean="0">
              <a:solidFill>
                <a:schemeClr val="bg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Wrap up flooding experiments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2"/>
                </a:solidFill>
                <a:latin typeface="Lucida Sans"/>
                <a:cs typeface="Lucida Sans"/>
              </a:rPr>
              <a:t>Finish large scale modeling and assessment of banking potential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2"/>
                </a:solidFill>
                <a:latin typeface="Lucida Sans"/>
                <a:cs typeface="Lucida Sans"/>
              </a:rPr>
              <a:t>Avail web-based decision support tools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2"/>
                </a:solidFill>
                <a:latin typeface="Lucida Sans"/>
                <a:cs typeface="Lucida Sans"/>
              </a:rPr>
              <a:t>Provide stakeholder workshops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bg2"/>
                </a:solidFill>
                <a:latin typeface="Lucida Sans"/>
                <a:cs typeface="Lucida Sans"/>
              </a:rPr>
              <a:t>Publish findings and experience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kern="0" dirty="0" smtClean="0">
              <a:solidFill>
                <a:srgbClr val="00206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rgbClr val="002062"/>
              </a:solidFill>
              <a:latin typeface="Lucida Sans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82600"/>
          </a:xfrm>
        </p:spPr>
        <p:txBody>
          <a:bodyPr/>
          <a:lstStyle/>
          <a:p>
            <a:r>
              <a:rPr lang="en-US" dirty="0" smtClean="0"/>
              <a:t>Historic Snowpack trends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504440" y="2012188"/>
            <a:ext cx="2243823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2855"/>
                </a:solidFill>
                <a:latin typeface="Arial"/>
                <a:cs typeface="Arial"/>
              </a:rPr>
              <a:t>Trend: 0.92 °C/decade</a:t>
            </a:r>
          </a:p>
        </p:txBody>
      </p:sp>
      <p:pic>
        <p:nvPicPr>
          <p:cNvPr id="2050" name="Picture 2" descr="http://www.enjoytahoe.com/wp-content/uploads/2014/05/2013_Snowfall_Snowpack_Chart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0161"/>
            <a:ext cx="9128336" cy="4564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400800" y="5465135"/>
            <a:ext cx="404037" cy="5422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01162" y="5465135"/>
            <a:ext cx="404037" cy="5422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 supplies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2" y="2209800"/>
            <a:ext cx="3893096" cy="42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4.bp.blogspot.com/-Ss8vLHOo65Q/T06HjjIsC7I/AAAAAAAAGEI/T_7Ne6uwE1Y/s1600/ca-valley-dust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6" y="2626478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2651" y="5475767"/>
            <a:ext cx="3019647" cy="138223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69325"/>
          </a:xfrm>
        </p:spPr>
        <p:txBody>
          <a:bodyPr/>
          <a:lstStyle/>
          <a:p>
            <a:r>
              <a:rPr lang="en-US" sz="2200" dirty="0" smtClean="0"/>
              <a:t>What is the proposed work?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-1967023" y="2254102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99700"/>
                </a:solidFill>
              </a:rPr>
              <a:t>j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221452"/>
            <a:ext cx="7772400" cy="53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Conduct water balance analysis to estimate current and future water supply/demand, availability and amount of water needed to stabilize water reliability </a:t>
            </a:r>
          </a:p>
          <a:p>
            <a:pPr marL="169863" lvl="0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Identify potential groundwater banking sites through GIS analysis of land use, soils, geology, groundwater levels, irrigation practices, and existing drainages and canals </a:t>
            </a:r>
          </a:p>
          <a:p>
            <a:pPr marL="169863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Estimate surface water surplus frequency and magnitude for banking</a:t>
            </a:r>
          </a:p>
          <a:p>
            <a:pPr marL="169863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</a:rPr>
              <a:t>Surface water-groundwater modeling </a:t>
            </a: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 estimate storage capacity, specific and safe yield,  recovery and contaminant transport potential</a:t>
            </a:r>
          </a:p>
          <a:p>
            <a:pPr marL="169863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On-farm experiments </a:t>
            </a:r>
          </a:p>
          <a:p>
            <a:pPr marL="627063" lvl="1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Soils and hydrologic investigations</a:t>
            </a:r>
          </a:p>
          <a:p>
            <a:pPr marL="627063" lvl="1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Crop suitability for groundwater banking</a:t>
            </a:r>
          </a:p>
          <a:p>
            <a:pPr marL="627063" lvl="1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Demonstrating feasible </a:t>
            </a:r>
            <a:r>
              <a:rPr lang="en-US" sz="1800" b="1" dirty="0" smtClean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BMPs to </a:t>
            </a: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groundwater banking </a:t>
            </a:r>
          </a:p>
          <a:p>
            <a:pPr marL="169863" indent="-169863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2062"/>
                </a:solidFill>
                <a:latin typeface="+mn-lt"/>
                <a:sym typeface="Wingdings" panose="05000000000000000000" pitchFamily="2" charset="2"/>
              </a:rPr>
              <a:t>Cost-benefit analysis based on existing  agricultural systems, water infrastructure,  and institutional constraints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2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238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46314"/>
          </a:xfrm>
        </p:spPr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Bent-Up Arrow 2"/>
          <p:cNvSpPr/>
          <p:nvPr/>
        </p:nvSpPr>
        <p:spPr bwMode="auto">
          <a:xfrm rot="5400000">
            <a:off x="2106550" y="5692714"/>
            <a:ext cx="572391" cy="841095"/>
          </a:xfrm>
          <a:prstGeom prst="bentUpArrow">
            <a:avLst>
              <a:gd name="adj1" fmla="val 35650"/>
              <a:gd name="adj2" fmla="val 34763"/>
              <a:gd name="adj3" fmla="val 40975"/>
            </a:avLst>
          </a:prstGeom>
          <a:solidFill>
            <a:schemeClr val="bg1">
              <a:alpha val="82000"/>
            </a:schemeClr>
          </a:solidFill>
          <a:ln w="9525" cap="flat" cmpd="sng" algn="ctr">
            <a:solidFill>
              <a:srgbClr val="AAAA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2644570" y="2237291"/>
            <a:ext cx="374208" cy="476290"/>
          </a:xfrm>
          <a:prstGeom prst="downArrow">
            <a:avLst/>
          </a:prstGeom>
          <a:solidFill>
            <a:srgbClr val="3366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79738" y="2119305"/>
            <a:ext cx="14549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Precipitation</a:t>
            </a:r>
          </a:p>
          <a:p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~ 200 MAF</a:t>
            </a: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2146374" y="2237291"/>
            <a:ext cx="374208" cy="476290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3700" y="2115552"/>
            <a:ext cx="2109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Evapotranspiration</a:t>
            </a:r>
          </a:p>
          <a:p>
            <a:pPr algn="r"/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~ 125 MAF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1052138" y="2955217"/>
            <a:ext cx="2733949" cy="2956560"/>
          </a:xfrm>
          <a:prstGeom prst="can">
            <a:avLst>
              <a:gd name="adj" fmla="val 17568"/>
            </a:avLst>
          </a:prstGeom>
          <a:gradFill flip="none" rotWithShape="1">
            <a:gsLst>
              <a:gs pos="0">
                <a:srgbClr val="336699">
                  <a:alpha val="66000"/>
                </a:srgbClr>
              </a:gs>
              <a:gs pos="100000">
                <a:prstClr val="white"/>
              </a:gs>
            </a:gsLst>
            <a:lin ang="14220000" scaled="0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219" y="3453057"/>
            <a:ext cx="2065668" cy="2374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808177" y="5900488"/>
            <a:ext cx="2149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Water available </a:t>
            </a:r>
            <a:b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2855"/>
                </a:solidFill>
                <a:latin typeface="Arial"/>
                <a:cs typeface="Arial"/>
              </a:rPr>
              <a:t>as runoff ~ 75 MAF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86387" y="1653889"/>
            <a:ext cx="430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The California Water Budget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59" y="1004524"/>
            <a:ext cx="4322042" cy="2881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5450645" y="3975982"/>
            <a:ext cx="3007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997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Storages in California</a:t>
            </a:r>
          </a:p>
        </p:txBody>
      </p:sp>
      <p:sp>
        <p:nvSpPr>
          <p:cNvPr id="14" name="Rectangle 13"/>
          <p:cNvSpPr/>
          <p:nvPr/>
        </p:nvSpPr>
        <p:spPr>
          <a:xfrm rot="17745485">
            <a:off x="5740205" y="2011545"/>
            <a:ext cx="1580318" cy="40011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RUNOFF</a:t>
            </a:r>
            <a:endParaRPr lang="en-US" sz="2000" b="1" cap="none" spc="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7745485">
            <a:off x="7195783" y="1984660"/>
            <a:ext cx="1703315" cy="40011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NO RUNOFF</a:t>
            </a:r>
            <a:endParaRPr lang="en-US" sz="2000" b="1" cap="none" spc="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50645" y="4561114"/>
            <a:ext cx="3007555" cy="435429"/>
          </a:xfrm>
          <a:prstGeom prst="rect">
            <a:avLst/>
          </a:prstGeom>
          <a:solidFill>
            <a:srgbClr val="336699">
              <a:alpha val="80000"/>
            </a:srgbClr>
          </a:solidFill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450645" y="5327070"/>
            <a:ext cx="3007555" cy="435429"/>
          </a:xfrm>
          <a:prstGeom prst="rect">
            <a:avLst/>
          </a:prstGeom>
          <a:solidFill>
            <a:srgbClr val="336699">
              <a:alpha val="80000"/>
            </a:srgbClr>
          </a:solidFill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RESERVOIRS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50645" y="6093026"/>
            <a:ext cx="3007555" cy="435429"/>
          </a:xfrm>
          <a:prstGeom prst="rect">
            <a:avLst/>
          </a:prstGeom>
          <a:solidFill>
            <a:srgbClr val="336699">
              <a:alpha val="80000"/>
            </a:srgbClr>
          </a:solidFill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 bwMode="auto">
          <a:xfrm>
            <a:off x="6954423" y="4996543"/>
            <a:ext cx="0" cy="3305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 bwMode="auto">
          <a:xfrm>
            <a:off x="6954423" y="5762499"/>
            <a:ext cx="0" cy="3305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454162" y="5227351"/>
            <a:ext cx="983122" cy="673137"/>
            <a:chOff x="6395359" y="5227351"/>
            <a:chExt cx="1118127" cy="724160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 flipV="1">
              <a:off x="6395359" y="5227351"/>
              <a:ext cx="1118127" cy="7241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395359" y="5227351"/>
              <a:ext cx="1118127" cy="724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6462862" y="4433497"/>
            <a:ext cx="983122" cy="673137"/>
            <a:chOff x="6395359" y="5227351"/>
            <a:chExt cx="1118127" cy="724160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 flipV="1">
              <a:off x="6395359" y="5227351"/>
              <a:ext cx="1118127" cy="7241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395359" y="5227351"/>
              <a:ext cx="1118127" cy="724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413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04" y="961403"/>
            <a:ext cx="8458200" cy="446314"/>
          </a:xfrm>
        </p:spPr>
        <p:txBody>
          <a:bodyPr/>
          <a:lstStyle/>
          <a:p>
            <a:r>
              <a:rPr lang="en-US" sz="2300" dirty="0" smtClean="0"/>
              <a:t>Changes in cropping patterns in the Sacramento Valley</a:t>
            </a: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7514"/>
              </p:ext>
            </p:extLst>
          </p:nvPr>
        </p:nvGraphicFramePr>
        <p:xfrm>
          <a:off x="1981200" y="2184831"/>
          <a:ext cx="5910943" cy="4320572"/>
        </p:xfrm>
        <a:graphic>
          <a:graphicData uri="http://schemas.openxmlformats.org/drawingml/2006/table">
            <a:tbl>
              <a:tblPr/>
              <a:tblGrid>
                <a:gridCol w="2144166"/>
                <a:gridCol w="1159009"/>
                <a:gridCol w="1352176"/>
                <a:gridCol w="1255592"/>
              </a:tblGrid>
              <a:tr h="396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Crop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2003-05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2009-12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Change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8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Deciduous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Nuts &amp; Fruits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219,182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258,113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38,931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Olive &amp; Citrus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28,997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37,002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18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Vineyard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3,676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15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Rice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348,389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350,316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Pasture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112,623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127,528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14,905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Grain &amp; Hay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71,774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61,434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-10,340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Field Crops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58,440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37,874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-20,566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Truck Crops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33,788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33,594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30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Idle Land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32,204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26,609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-5,595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7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909,397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936,146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26,749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44286" y="5870611"/>
            <a:ext cx="143691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95" y="5226958"/>
            <a:ext cx="1621391" cy="16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1981200" y="6545095"/>
            <a:ext cx="5728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C99700"/>
                </a:solidFill>
              </a:rPr>
              <a:t>Source:  Northern Region, Land Use Section, 2012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923314" y="2699657"/>
            <a:ext cx="69668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9770" y="5036457"/>
            <a:ext cx="78676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5800" y="1784526"/>
            <a:ext cx="8109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Average values (in acres) for five northern Sacramento Valley counties.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923314" y="6161142"/>
            <a:ext cx="78676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685800" y="1584471"/>
            <a:ext cx="8109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Average values (in acres) for five northern Sacramento Valley counties.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69777"/>
              </p:ext>
            </p:extLst>
          </p:nvPr>
        </p:nvGraphicFramePr>
        <p:xfrm>
          <a:off x="1948543" y="1966562"/>
          <a:ext cx="5728880" cy="4190415"/>
        </p:xfrm>
        <a:graphic>
          <a:graphicData uri="http://schemas.openxmlformats.org/drawingml/2006/table">
            <a:tbl>
              <a:tblPr/>
              <a:tblGrid>
                <a:gridCol w="2240816"/>
                <a:gridCol w="1162688"/>
                <a:gridCol w="1162688"/>
                <a:gridCol w="1162688"/>
              </a:tblGrid>
              <a:tr h="50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Irrigation 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2003-05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2009-12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Change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7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Basin Flood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353,691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354, 238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0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Surface Drip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60,232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83,393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23,161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0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Micro Sprinkler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46,725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88,390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41,665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0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Border Strip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117,521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76,581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-40,940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0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Furrow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87,912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59,392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-28,520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59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Hand Move Sprinkler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24,704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19,609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-5,095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7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Buried Drip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2,515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86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Solid Set Sprinkler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00743" y="5914153"/>
            <a:ext cx="14478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0757"/>
            <a:ext cx="1697141" cy="17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1948543" y="6206541"/>
            <a:ext cx="5728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C99700"/>
                </a:solidFill>
              </a:rPr>
              <a:t>Source:  Northern Region, Land Use Section, 2012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752135" y="3516085"/>
            <a:ext cx="69668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94713" y="4535714"/>
            <a:ext cx="78676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07095" y="4034971"/>
            <a:ext cx="78676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52135" y="3015342"/>
            <a:ext cx="696686" cy="3374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98523" y="932205"/>
            <a:ext cx="8910427" cy="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C2990E"/>
                </a:solidFill>
                <a:latin typeface="Lucida Sans"/>
                <a:ea typeface="+mj-ea"/>
                <a:cs typeface="Lucida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9pPr>
          </a:lstStyle>
          <a:p>
            <a:r>
              <a:rPr lang="en-US" sz="2300" kern="0" dirty="0" smtClean="0"/>
              <a:t>Changes in irrigation methods in the Sacramento Valley</a:t>
            </a: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29045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973" y="3789697"/>
            <a:ext cx="4757056" cy="30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56" y="1488009"/>
            <a:ext cx="7933407" cy="2421434"/>
          </a:xfrm>
          <a:solidFill>
            <a:schemeClr val="accent1"/>
          </a:solidFill>
        </p:spPr>
        <p:txBody>
          <a:bodyPr lIns="0" r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 smtClean="0"/>
              <a:t>Advantages: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Reduced crop stress, more efficient crop fertilization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Increased yields, improved crop quality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More food grown per unit of water and land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Important to feed growing US and world population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Even though acreage of perennial crops in CA has increased in the 2000’s, the total water going to CA farms has held steady.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In the last 20 years, almond growers have reduced the amount of water they use per pound of almonds by 33%  </a:t>
            </a:r>
          </a:p>
          <a:p>
            <a:pPr lvl="1">
              <a:spcAft>
                <a:spcPts val="300"/>
              </a:spcAft>
            </a:pPr>
            <a:endParaRPr lang="en-US" sz="1200" dirty="0" smtClean="0"/>
          </a:p>
          <a:p>
            <a:pPr lvl="1">
              <a:spcAft>
                <a:spcPts val="300"/>
              </a:spcAft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5" y="904811"/>
            <a:ext cx="8866633" cy="583198"/>
          </a:xfrm>
        </p:spPr>
        <p:txBody>
          <a:bodyPr/>
          <a:lstStyle/>
          <a:p>
            <a:r>
              <a:rPr lang="en-US" sz="1600" dirty="0" smtClean="0"/>
              <a:t>Farm level decisions are part of active soil storage and groundwater management – Example:  Conversion from flood to drip and micro irrigation in CA agriculture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59956" y="5897825"/>
            <a:ext cx="1540987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59956" y="5930482"/>
            <a:ext cx="149744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C997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30" y="4119225"/>
            <a:ext cx="4211399" cy="29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607755"/>
            <a:ext cx="8229600" cy="2441734"/>
          </a:xfrm>
          <a:solidFill>
            <a:schemeClr val="accent1"/>
          </a:solidFill>
        </p:spPr>
        <p:txBody>
          <a:bodyPr lIns="0" r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 smtClean="0"/>
              <a:t>Consequences (unintended) of drip/micro irrigation :</a:t>
            </a:r>
          </a:p>
          <a:p>
            <a:pPr>
              <a:spcAft>
                <a:spcPts val="300"/>
              </a:spcAft>
            </a:pPr>
            <a:r>
              <a:rPr lang="en-US" sz="1600" dirty="0" smtClean="0"/>
              <a:t>Less deep percolation of water protects groundwater quality but decreases groundwater recharge 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Irrigation “inefficiency” is a major source of </a:t>
            </a:r>
            <a:r>
              <a:rPr lang="en-US" sz="1600" i="1" dirty="0"/>
              <a:t>groundwater recharge</a:t>
            </a:r>
            <a:r>
              <a:rPr lang="en-US" sz="1600" dirty="0" smtClean="0"/>
              <a:t>!</a:t>
            </a:r>
          </a:p>
          <a:p>
            <a:pPr>
              <a:spcAft>
                <a:spcPts val="300"/>
              </a:spcAft>
            </a:pPr>
            <a:r>
              <a:rPr lang="en-US" sz="1600" dirty="0" smtClean="0"/>
              <a:t>More reliance on  groundwater than surface water for drip/micro-irrigation</a:t>
            </a:r>
          </a:p>
          <a:p>
            <a:pPr lvl="1">
              <a:spcAft>
                <a:spcPts val="300"/>
              </a:spcAft>
            </a:pPr>
            <a:r>
              <a:rPr lang="en-US" sz="1400" dirty="0" smtClean="0"/>
              <a:t>Large uncertainty about surface water availability (for many reasons)</a:t>
            </a:r>
          </a:p>
          <a:p>
            <a:pPr lvl="1">
              <a:spcAft>
                <a:spcPts val="300"/>
              </a:spcAft>
            </a:pPr>
            <a:r>
              <a:rPr lang="en-US" sz="1400" dirty="0" smtClean="0"/>
              <a:t>More flexibility to meet high frequency, low volume demand of drip and micro irrigation</a:t>
            </a:r>
          </a:p>
          <a:p>
            <a:pPr lvl="1">
              <a:spcAft>
                <a:spcPts val="300"/>
              </a:spcAft>
            </a:pPr>
            <a:r>
              <a:rPr lang="en-US" sz="1400" dirty="0" smtClean="0"/>
              <a:t>Less filtering and clogging problems with drip and micro irrigation</a:t>
            </a:r>
          </a:p>
          <a:p>
            <a:pPr lvl="1">
              <a:spcAft>
                <a:spcPts val="300"/>
              </a:spcAft>
              <a:buNone/>
            </a:pPr>
            <a:endParaRPr lang="en-US" sz="1400" dirty="0" smtClean="0"/>
          </a:p>
          <a:p>
            <a:pPr lvl="1">
              <a:spcAft>
                <a:spcPts val="300"/>
              </a:spcAft>
            </a:pPr>
            <a:endParaRPr lang="en-US" sz="1200" dirty="0" smtClean="0"/>
          </a:p>
          <a:p>
            <a:pPr lvl="1">
              <a:spcAft>
                <a:spcPts val="300"/>
              </a:spcAft>
            </a:pPr>
            <a:endParaRPr lang="en-US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744" y="4239276"/>
            <a:ext cx="4125231" cy="28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64955" y="904811"/>
            <a:ext cx="8866633" cy="5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C2990E"/>
                </a:solidFill>
                <a:latin typeface="Lucida Sans"/>
                <a:ea typeface="+mj-ea"/>
                <a:cs typeface="Lucida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2990E"/>
                </a:solidFill>
                <a:latin typeface="Verdana" pitchFamily="1" charset="0"/>
              </a:defRPr>
            </a:lvl9pPr>
          </a:lstStyle>
          <a:p>
            <a:r>
              <a:rPr lang="en-US" sz="1600" smtClean="0"/>
              <a:t>Farm level decisions are part of active soil storage and groundwater management – Example:  Conversion from flood to drip and micro irrigation in CA agriculture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8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990600"/>
            <a:ext cx="8262257" cy="348343"/>
          </a:xfrm>
        </p:spPr>
        <p:txBody>
          <a:bodyPr/>
          <a:lstStyle/>
          <a:p>
            <a:r>
              <a:rPr lang="en-US" sz="2200" dirty="0" smtClean="0"/>
              <a:t>What is groundwater banking?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58683"/>
            <a:ext cx="7772400" cy="1937656"/>
          </a:xfrm>
        </p:spPr>
        <p:txBody>
          <a:bodyPr/>
          <a:lstStyle/>
          <a:p>
            <a:r>
              <a:rPr lang="en-US" dirty="0" smtClean="0"/>
              <a:t>…is the active and intentional recharge of groundwater aquifers during years when rainfall is abundant to increase water supply reliability during drought years 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86116" y="2616011"/>
            <a:ext cx="3999457" cy="37120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800" kern="0" dirty="0" smtClean="0">
                <a:solidFill>
                  <a:schemeClr val="tx2"/>
                </a:solidFill>
              </a:rPr>
              <a:t>General</a:t>
            </a:r>
          </a:p>
          <a:p>
            <a:pPr marL="228600" indent="-228600"/>
            <a:r>
              <a:rPr lang="en-US" sz="1800" b="0" kern="0" dirty="0" smtClean="0"/>
              <a:t>Have a void in a groundwater aquifer to store recharge</a:t>
            </a:r>
          </a:p>
          <a:p>
            <a:pPr marL="228600" indent="-228600"/>
            <a:r>
              <a:rPr lang="en-US" sz="1800" b="0" kern="0" dirty="0" smtClean="0"/>
              <a:t>Have source of surface water to infiltrate and recharge</a:t>
            </a:r>
          </a:p>
          <a:p>
            <a:pPr marL="228600" indent="-228600"/>
            <a:r>
              <a:rPr lang="en-US" sz="1800" b="0" kern="0" dirty="0" smtClean="0"/>
              <a:t>Banking implies a savings account for a “not so rainy day”</a:t>
            </a:r>
          </a:p>
          <a:p>
            <a:pPr marL="228600" indent="-228600"/>
            <a:r>
              <a:rPr lang="en-US" sz="1800" b="0" kern="0" dirty="0" smtClean="0"/>
              <a:t>Water banking implies managing for a drought when a drought is </a:t>
            </a:r>
            <a:r>
              <a:rPr lang="en-US" sz="1800" kern="0" dirty="0" smtClean="0"/>
              <a:t>not</a:t>
            </a:r>
            <a:r>
              <a:rPr lang="en-US" sz="1800" b="0" kern="0" dirty="0" smtClean="0"/>
              <a:t> occurring.</a:t>
            </a:r>
          </a:p>
          <a:p>
            <a:pPr marL="228600" indent="-228600"/>
            <a:r>
              <a:rPr lang="en-US" sz="1800" b="0" kern="0" dirty="0" smtClean="0"/>
              <a:t>Less costly than surface storage</a:t>
            </a:r>
          </a:p>
          <a:p>
            <a:pPr marL="228600" indent="-228600"/>
            <a:r>
              <a:rPr lang="en-US" sz="1800" b="0" kern="0" dirty="0" smtClean="0"/>
              <a:t>Ecosystem advantages</a:t>
            </a:r>
          </a:p>
          <a:p>
            <a:endParaRPr lang="en-US" sz="1800" b="0" kern="0" dirty="0" smtClean="0"/>
          </a:p>
          <a:p>
            <a:endParaRPr lang="en-US" sz="1800" kern="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837973" y="2616011"/>
            <a:ext cx="38100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206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800" kern="0" dirty="0" smtClean="0">
                <a:solidFill>
                  <a:schemeClr val="tx2"/>
                </a:solidFill>
              </a:rPr>
              <a:t>Many forms of banking</a:t>
            </a:r>
          </a:p>
          <a:p>
            <a:r>
              <a:rPr lang="en-US" sz="1800" b="0" kern="0" dirty="0" smtClean="0"/>
              <a:t>Natural recharge</a:t>
            </a:r>
          </a:p>
          <a:p>
            <a:r>
              <a:rPr lang="en-US" sz="1800" b="0" kern="0" dirty="0" smtClean="0"/>
              <a:t>Direct percolation recharge</a:t>
            </a:r>
          </a:p>
          <a:p>
            <a:r>
              <a:rPr lang="en-US" sz="1800" b="0" kern="0" dirty="0" smtClean="0"/>
              <a:t>In-lieu recharge</a:t>
            </a:r>
          </a:p>
          <a:p>
            <a:r>
              <a:rPr lang="en-US" sz="1800" b="0" kern="0" dirty="0" smtClean="0"/>
              <a:t>Fallowing</a:t>
            </a:r>
          </a:p>
          <a:p>
            <a:r>
              <a:rPr lang="en-US" sz="1800" b="0" kern="0" dirty="0" smtClean="0"/>
              <a:t>Aquifer injection</a:t>
            </a: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9334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9"/>
            <a:ext cx="8316686" cy="838200"/>
          </a:xfrm>
        </p:spPr>
        <p:txBody>
          <a:bodyPr/>
          <a:lstStyle/>
          <a:p>
            <a:pPr algn="ctr"/>
            <a:r>
              <a:rPr lang="en-US" sz="2000" dirty="0" smtClean="0"/>
              <a:t>Concept of groundwater banking (GB) through active groundwater management </a:t>
            </a:r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54629"/>
            <a:ext cx="6248400" cy="431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12648" y="5867400"/>
            <a:ext cx="8368066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eaLnBrk="1" hangingPunct="1"/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AAAB2"/>
                </a:solidFill>
                <a:effectLst/>
                <a:uLnTx/>
                <a:uFillTx/>
                <a:latin typeface="Lucida Sans"/>
                <a:ea typeface="+mj-ea"/>
                <a:cs typeface="Lucida Sans"/>
              </a:rPr>
              <a:t>(Source: Sacramento Valley Groundwater Assessment – Call to Action, Tech Supplement, June 2014)</a:t>
            </a:r>
            <a:r>
              <a:rPr lang="en-US" sz="1400" b="1" kern="0" dirty="0" smtClean="0">
                <a:solidFill>
                  <a:srgbClr val="AAAAB2"/>
                </a:solidFill>
                <a:latin typeface="Lucida Sans"/>
                <a:ea typeface="+mj-ea"/>
                <a:cs typeface="Lucida Sans"/>
              </a:rPr>
              <a:t> http://www.norcalwater.org/groundwater-technicalsupplement/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AAAAB2"/>
              </a:solidFill>
              <a:effectLst/>
              <a:uLnTx/>
              <a:uFillTx/>
              <a:latin typeface="Lucida Sans"/>
              <a:ea typeface="+mj-ea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davis-presentation-template">
  <a:themeElements>
    <a:clrScheme name="UC Davis">
      <a:dk1>
        <a:srgbClr val="000000"/>
      </a:dk1>
      <a:lt1>
        <a:srgbClr val="FFFFFF"/>
      </a:lt1>
      <a:dk2>
        <a:srgbClr val="10034C"/>
      </a:dk2>
      <a:lt2>
        <a:srgbClr val="D5A953"/>
      </a:lt2>
      <a:accent1>
        <a:srgbClr val="FFFFFF"/>
      </a:accent1>
      <a:accent2>
        <a:srgbClr val="FFFFFF"/>
      </a:accent2>
      <a:accent3>
        <a:srgbClr val="AAAAB2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dirty="0" smtClean="0">
            <a:solidFill>
              <a:srgbClr val="C99700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82C2B97-BF9E-4E6C-A687-EAADB28DCA1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7428</TotalTime>
  <Words>1519</Words>
  <Application>Microsoft Office PowerPoint</Application>
  <PresentationFormat>On-screen Show (4:3)</PresentationFormat>
  <Paragraphs>301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Lucida Sans</vt:lpstr>
      <vt:lpstr>Times</vt:lpstr>
      <vt:lpstr>Times New Roman</vt:lpstr>
      <vt:lpstr>Verdana</vt:lpstr>
      <vt:lpstr>Wingdings</vt:lpstr>
      <vt:lpstr>ucdavis-presentation-template</vt:lpstr>
      <vt:lpstr>Office Theme</vt:lpstr>
      <vt:lpstr>The Dilemma of Water Management – </vt:lpstr>
      <vt:lpstr>Signs of a 3-year drought – NOAA drought index</vt:lpstr>
      <vt:lpstr>How did we get here?</vt:lpstr>
      <vt:lpstr>Changes in cropping patterns in the Sacramento Valley</vt:lpstr>
      <vt:lpstr>PowerPoint Presentation</vt:lpstr>
      <vt:lpstr>Farm level decisions are part of active soil storage and groundwater management – Example:  Conversion from flood to drip and micro irrigation in CA agriculture</vt:lpstr>
      <vt:lpstr>PowerPoint Presentation</vt:lpstr>
      <vt:lpstr>What is groundwater banking?</vt:lpstr>
      <vt:lpstr>Concept of groundwater banking (GB) through active groundwater management </vt:lpstr>
      <vt:lpstr>What form of banking is an agricultural systems approach? </vt:lpstr>
      <vt:lpstr>UC Davis groundwater banking project team</vt:lpstr>
      <vt:lpstr>Feasibility study of agricultural groundwater banking</vt:lpstr>
      <vt:lpstr>Begin with emphasis on agricultural systems growing alfalfa and irrigated pasture.  Why?</vt:lpstr>
      <vt:lpstr>Current status of project?</vt:lpstr>
      <vt:lpstr>Scott Valley</vt:lpstr>
      <vt:lpstr>Field level recharge study</vt:lpstr>
      <vt:lpstr>PowerPoint Presentation</vt:lpstr>
      <vt:lpstr>PowerPoint Presentation</vt:lpstr>
      <vt:lpstr>PowerPoint Presentation</vt:lpstr>
      <vt:lpstr>PowerPoint Presentation</vt:lpstr>
      <vt:lpstr>Which soils are suitable</vt:lpstr>
      <vt:lpstr>Alfalfa flooding tolerance study – UC Davis Farm</vt:lpstr>
      <vt:lpstr>Signs of a 3-year drought – NOAA drought index</vt:lpstr>
      <vt:lpstr>Prerequisite work in OAWD</vt:lpstr>
      <vt:lpstr>Timeline/Tasks – August 1, 2014 – July 31, 2017</vt:lpstr>
      <vt:lpstr>Historic Snowpack trends</vt:lpstr>
      <vt:lpstr>Surface water supplies </vt:lpstr>
      <vt:lpstr>What is the proposed work?</vt:lpstr>
    </vt:vector>
  </TitlesOfParts>
  <Company>LAWR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Sciences Graduate Group</dc:title>
  <dc:creator>Helen E Dahlke</dc:creator>
  <cp:lastModifiedBy>stfeirer@ucdavis.edu</cp:lastModifiedBy>
  <cp:revision>284</cp:revision>
  <cp:lastPrinted>2014-02-19T22:42:54Z</cp:lastPrinted>
  <dcterms:created xsi:type="dcterms:W3CDTF">2014-03-04T18:58:46Z</dcterms:created>
  <dcterms:modified xsi:type="dcterms:W3CDTF">2015-01-07T16:46:44Z</dcterms:modified>
</cp:coreProperties>
</file>