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4" r:id="rId2"/>
    <p:sldId id="275" r:id="rId3"/>
    <p:sldId id="276" r:id="rId4"/>
    <p:sldId id="278" r:id="rId5"/>
    <p:sldId id="281" r:id="rId6"/>
    <p:sldId id="280" r:id="rId7"/>
    <p:sldId id="279" r:id="rId8"/>
    <p:sldId id="277" r:id="rId9"/>
    <p:sldId id="256" r:id="rId10"/>
    <p:sldId id="282" r:id="rId11"/>
    <p:sldId id="283" r:id="rId12"/>
    <p:sldId id="284" r:id="rId13"/>
    <p:sldId id="290" r:id="rId14"/>
    <p:sldId id="286" r:id="rId15"/>
    <p:sldId id="288" r:id="rId16"/>
    <p:sldId id="287" r:id="rId17"/>
    <p:sldId id="285" r:id="rId18"/>
    <p:sldId id="289" r:id="rId19"/>
    <p:sldId id="292" r:id="rId20"/>
    <p:sldId id="295" r:id="rId21"/>
    <p:sldId id="293" r:id="rId22"/>
    <p:sldId id="294" r:id="rId23"/>
    <p:sldId id="296" r:id="rId24"/>
    <p:sldId id="297" r:id="rId25"/>
    <p:sldId id="298" r:id="rId26"/>
    <p:sldId id="299" r:id="rId27"/>
    <p:sldId id="300" r:id="rId28"/>
    <p:sldId id="291" r:id="rId29"/>
    <p:sldId id="303" r:id="rId30"/>
    <p:sldId id="302" r:id="rId31"/>
    <p:sldId id="301" r:id="rId32"/>
    <p:sldId id="304" r:id="rId33"/>
    <p:sldId id="306" r:id="rId34"/>
    <p:sldId id="305" r:id="rId35"/>
    <p:sldId id="307" r:id="rId36"/>
    <p:sldId id="308" r:id="rId37"/>
    <p:sldId id="309" r:id="rId38"/>
    <p:sldId id="311" r:id="rId39"/>
    <p:sldId id="312" r:id="rId40"/>
    <p:sldId id="31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h nguyen" initials="cv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0" autoAdjust="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Urban Areas (km</a:t>
            </a:r>
            <a:r>
              <a:rPr lang="en-US">
                <a:latin typeface="Times New Roman" panose="02020603050405020304" pitchFamily="18" charset="0"/>
                <a:cs typeface="Times New Roman" panose="02020603050405020304" pitchFamily="18" charset="0"/>
              </a:rPr>
              <a:t>²</a:t>
            </a:r>
            <a:r>
              <a:rPr lang="en-US"/>
              <a:t>)</a:t>
            </a:r>
          </a:p>
        </c:rich>
      </c:tx>
      <c:layout/>
      <c:overlay val="0"/>
    </c:title>
    <c:autoTitleDeleted val="0"/>
    <c:plotArea>
      <c:layout/>
      <c:barChart>
        <c:barDir val="col"/>
        <c:grouping val="clustered"/>
        <c:varyColors val="0"/>
        <c:ser>
          <c:idx val="0"/>
          <c:order val="0"/>
          <c:tx>
            <c:strRef>
              <c:f>urbanareas!$B$10</c:f>
              <c:strCache>
                <c:ptCount val="1"/>
                <c:pt idx="0">
                  <c:v>Urban Areas (sq km)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urbanareas!$A$11:$A$14</c:f>
              <c:strCache>
                <c:ptCount val="4"/>
                <c:pt idx="0">
                  <c:v>City Limits</c:v>
                </c:pt>
                <c:pt idx="1">
                  <c:v>Census</c:v>
                </c:pt>
                <c:pt idx="2">
                  <c:v>Cal Veg</c:v>
                </c:pt>
                <c:pt idx="3">
                  <c:v>Combined</c:v>
                </c:pt>
              </c:strCache>
            </c:strRef>
          </c:cat>
          <c:val>
            <c:numRef>
              <c:f>urbanareas!$B$11:$B$14</c:f>
              <c:numCache>
                <c:formatCode>0</c:formatCode>
                <c:ptCount val="4"/>
                <c:pt idx="0">
                  <c:v>89.559299999999993</c:v>
                </c:pt>
                <c:pt idx="1">
                  <c:v>69.670399999999916</c:v>
                </c:pt>
                <c:pt idx="2">
                  <c:v>106.52279999999998</c:v>
                </c:pt>
                <c:pt idx="3">
                  <c:v>160.62840000000025</c:v>
                </c:pt>
              </c:numCache>
            </c:numRef>
          </c:val>
        </c:ser>
        <c:dLbls>
          <c:showLegendKey val="0"/>
          <c:showVal val="0"/>
          <c:showCatName val="0"/>
          <c:showSerName val="0"/>
          <c:showPercent val="0"/>
          <c:showBubbleSize val="0"/>
        </c:dLbls>
        <c:gapWidth val="150"/>
        <c:axId val="113388928"/>
        <c:axId val="113427584"/>
      </c:barChart>
      <c:catAx>
        <c:axId val="113388928"/>
        <c:scaling>
          <c:orientation val="minMax"/>
        </c:scaling>
        <c:delete val="0"/>
        <c:axPos val="b"/>
        <c:numFmt formatCode="General" sourceLinked="0"/>
        <c:majorTickMark val="out"/>
        <c:minorTickMark val="none"/>
        <c:tickLblPos val="nextTo"/>
        <c:crossAx val="113427584"/>
        <c:crosses val="autoZero"/>
        <c:auto val="1"/>
        <c:lblAlgn val="ctr"/>
        <c:lblOffset val="100"/>
        <c:noMultiLvlLbl val="0"/>
      </c:catAx>
      <c:valAx>
        <c:axId val="113427584"/>
        <c:scaling>
          <c:orientation val="minMax"/>
        </c:scaling>
        <c:delete val="0"/>
        <c:axPos val="l"/>
        <c:majorGridlines/>
        <c:numFmt formatCode="0" sourceLinked="1"/>
        <c:majorTickMark val="out"/>
        <c:minorTickMark val="none"/>
        <c:tickLblPos val="nextTo"/>
        <c:crossAx val="11338892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66E5C-7045-4894-BF18-1675B4582792}" type="datetimeFigureOut">
              <a:rPr lang="en-US" smtClean="0"/>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20BE4-5547-4C49-9007-0508B70DCDEA}" type="slidenum">
              <a:rPr lang="en-US" smtClean="0"/>
              <a:t>‹#›</a:t>
            </a:fld>
            <a:endParaRPr lang="en-US"/>
          </a:p>
        </p:txBody>
      </p:sp>
    </p:spTree>
    <p:extLst>
      <p:ext uri="{BB962C8B-B14F-4D97-AF65-F5344CB8AC3E}">
        <p14:creationId xmlns:p14="http://schemas.microsoft.com/office/powerpoint/2010/main" val="59859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animals had access to clean drinking water upon waking up and recovered without disturbances.</a:t>
            </a:r>
            <a:endParaRPr lang="en-US" dirty="0"/>
          </a:p>
        </p:txBody>
      </p:sp>
      <p:sp>
        <p:nvSpPr>
          <p:cNvPr id="4" name="Slide Number Placeholder 3"/>
          <p:cNvSpPr>
            <a:spLocks noGrp="1"/>
          </p:cNvSpPr>
          <p:nvPr>
            <p:ph type="sldNum" sz="quarter" idx="10"/>
          </p:nvPr>
        </p:nvSpPr>
        <p:spPr/>
        <p:txBody>
          <a:bodyPr/>
          <a:lstStyle/>
          <a:p>
            <a:fld id="{09A20BE4-5547-4C49-9007-0508B70DCDEA}" type="slidenum">
              <a:rPr lang="en-US" smtClean="0"/>
              <a:t>5</a:t>
            </a:fld>
            <a:endParaRPr lang="en-US"/>
          </a:p>
        </p:txBody>
      </p:sp>
    </p:spTree>
    <p:extLst>
      <p:ext uri="{BB962C8B-B14F-4D97-AF65-F5344CB8AC3E}">
        <p14:creationId xmlns:p14="http://schemas.microsoft.com/office/powerpoint/2010/main" val="349281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Cotton</a:t>
            </a:r>
            <a:r>
              <a:rPr lang="en-US" baseline="0" dirty="0" smtClean="0"/>
              <a:t> spacers allow dropping, but</a:t>
            </a:r>
            <a:r>
              <a:rPr lang="en-US" dirty="0" smtClean="0"/>
              <a:t> at unpredictable rates.</a:t>
            </a:r>
            <a:r>
              <a:rPr lang="en-US" baseline="0" dirty="0" smtClean="0"/>
              <a:t>  It p</a:t>
            </a:r>
            <a:r>
              <a:rPr lang="en-US" dirty="0" smtClean="0"/>
              <a:t>rovided a sure way for the animal to shed the collar after approximately two years. </a:t>
            </a:r>
            <a:endParaRPr lang="en-US" dirty="0"/>
          </a:p>
        </p:txBody>
      </p:sp>
      <p:sp>
        <p:nvSpPr>
          <p:cNvPr id="4" name="Slide Number Placeholder 3"/>
          <p:cNvSpPr>
            <a:spLocks noGrp="1"/>
          </p:cNvSpPr>
          <p:nvPr>
            <p:ph type="sldNum" sz="quarter" idx="10"/>
          </p:nvPr>
        </p:nvSpPr>
        <p:spPr/>
        <p:txBody>
          <a:bodyPr/>
          <a:lstStyle/>
          <a:p>
            <a:fld id="{09A20BE4-5547-4C49-9007-0508B70DCDEA}" type="slidenum">
              <a:rPr lang="en-US" smtClean="0"/>
              <a:t>6</a:t>
            </a:fld>
            <a:endParaRPr lang="en-US"/>
          </a:p>
        </p:txBody>
      </p:sp>
    </p:spTree>
    <p:extLst>
      <p:ext uri="{BB962C8B-B14F-4D97-AF65-F5344CB8AC3E}">
        <p14:creationId xmlns:p14="http://schemas.microsoft.com/office/powerpoint/2010/main" val="92462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Bear 13209 and 15444</a:t>
            </a:r>
            <a:r>
              <a:rPr lang="en-US" baseline="0" dirty="0" smtClean="0"/>
              <a:t> are same bear.  Collars got switched out. </a:t>
            </a:r>
            <a:endParaRPr lang="en-US" dirty="0"/>
          </a:p>
        </p:txBody>
      </p:sp>
      <p:sp>
        <p:nvSpPr>
          <p:cNvPr id="4" name="Slide Number Placeholder 3"/>
          <p:cNvSpPr>
            <a:spLocks noGrp="1"/>
          </p:cNvSpPr>
          <p:nvPr>
            <p:ph type="sldNum" sz="quarter" idx="10"/>
          </p:nvPr>
        </p:nvSpPr>
        <p:spPr/>
        <p:txBody>
          <a:bodyPr/>
          <a:lstStyle/>
          <a:p>
            <a:fld id="{09A20BE4-5547-4C49-9007-0508B70DCDEA}" type="slidenum">
              <a:rPr lang="en-US" smtClean="0"/>
              <a:t>11</a:t>
            </a:fld>
            <a:endParaRPr lang="en-US"/>
          </a:p>
        </p:txBody>
      </p:sp>
    </p:spTree>
    <p:extLst>
      <p:ext uri="{BB962C8B-B14F-4D97-AF65-F5344CB8AC3E}">
        <p14:creationId xmlns:p14="http://schemas.microsoft.com/office/powerpoint/2010/main" val="384285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size of the home range might indicate how much space a bear needs, how this area varies across seasons and how this overlaps with urban areas. This is a key step when trying to understand potential for conflict and mitigation strategies.</a:t>
            </a:r>
            <a:endParaRPr lang="en-US" dirty="0"/>
          </a:p>
        </p:txBody>
      </p:sp>
      <p:sp>
        <p:nvSpPr>
          <p:cNvPr id="4" name="Slide Number Placeholder 3"/>
          <p:cNvSpPr>
            <a:spLocks noGrp="1"/>
          </p:cNvSpPr>
          <p:nvPr>
            <p:ph type="sldNum" sz="quarter" idx="10"/>
          </p:nvPr>
        </p:nvSpPr>
        <p:spPr/>
        <p:txBody>
          <a:bodyPr/>
          <a:lstStyle/>
          <a:p>
            <a:fld id="{09A20BE4-5547-4C49-9007-0508B70DCDEA}" type="slidenum">
              <a:rPr lang="en-US" smtClean="0"/>
              <a:t>12</a:t>
            </a:fld>
            <a:endParaRPr lang="en-US"/>
          </a:p>
        </p:txBody>
      </p:sp>
    </p:spTree>
    <p:extLst>
      <p:ext uri="{BB962C8B-B14F-4D97-AF65-F5344CB8AC3E}">
        <p14:creationId xmlns:p14="http://schemas.microsoft.com/office/powerpoint/2010/main" val="195831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Males had larger home ranges (4X) than females or females with cubs</a:t>
            </a:r>
          </a:p>
          <a:p>
            <a:r>
              <a:rPr lang="en-US" dirty="0" smtClean="0"/>
              <a:t>Differences between male and female home ranges were considerable, the fall of 2014 females recorded a home range of 28.75km², females with cubs 24.68km² and males 102.48km²</a:t>
            </a:r>
          </a:p>
          <a:p>
            <a:r>
              <a:rPr lang="en-US" dirty="0" smtClean="0"/>
              <a:t>Females without cubs at times recorded a smaller home range than females with cubs; for instance, the Fall of 2013 or Spring of 2015, but in the Spring of 2014 recorded a higher than females home range. </a:t>
            </a:r>
          </a:p>
          <a:p>
            <a:endParaRPr lang="en-US" dirty="0"/>
          </a:p>
        </p:txBody>
      </p:sp>
      <p:sp>
        <p:nvSpPr>
          <p:cNvPr id="4" name="Slide Number Placeholder 3"/>
          <p:cNvSpPr>
            <a:spLocks noGrp="1"/>
          </p:cNvSpPr>
          <p:nvPr>
            <p:ph type="sldNum" sz="quarter" idx="10"/>
          </p:nvPr>
        </p:nvSpPr>
        <p:spPr/>
        <p:txBody>
          <a:bodyPr/>
          <a:lstStyle/>
          <a:p>
            <a:fld id="{09A20BE4-5547-4C49-9007-0508B70DCDEA}" type="slidenum">
              <a:rPr lang="en-US" smtClean="0"/>
              <a:t>23</a:t>
            </a:fld>
            <a:endParaRPr lang="en-US"/>
          </a:p>
        </p:txBody>
      </p:sp>
    </p:spTree>
    <p:extLst>
      <p:ext uri="{BB962C8B-B14F-4D97-AF65-F5344CB8AC3E}">
        <p14:creationId xmlns:p14="http://schemas.microsoft.com/office/powerpoint/2010/main" val="180429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20BE4-5547-4C49-9007-0508B70DCDEA}" type="slidenum">
              <a:rPr lang="en-US" smtClean="0"/>
              <a:t>28</a:t>
            </a:fld>
            <a:endParaRPr lang="en-US"/>
          </a:p>
        </p:txBody>
      </p:sp>
    </p:spTree>
    <p:extLst>
      <p:ext uri="{BB962C8B-B14F-4D97-AF65-F5344CB8AC3E}">
        <p14:creationId xmlns:p14="http://schemas.microsoft.com/office/powerpoint/2010/main" val="12898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20BE4-5547-4C49-9007-0508B70DCDEA}" type="slidenum">
              <a:rPr lang="en-US" smtClean="0"/>
              <a:t>29</a:t>
            </a:fld>
            <a:endParaRPr lang="en-US"/>
          </a:p>
        </p:txBody>
      </p:sp>
    </p:spTree>
    <p:extLst>
      <p:ext uri="{BB962C8B-B14F-4D97-AF65-F5344CB8AC3E}">
        <p14:creationId xmlns:p14="http://schemas.microsoft.com/office/powerpoint/2010/main" val="279112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City Limits data were collected from the Tahoe Regional Planning Agency (TRPA), and identified town and city boundaries. In the Basin, South Lake Tahoe is the only true city, the definition of City Limits intended to include all population centers, and no changes to the original definition by TRPA were made. City Limits might understate areas by not including developed areas with the definition, or overstate by including areas that have not been developed.</a:t>
            </a:r>
          </a:p>
          <a:p>
            <a:r>
              <a:rPr lang="en-US" dirty="0" smtClean="0"/>
              <a:t>Remote sensing data (</a:t>
            </a:r>
            <a:r>
              <a:rPr lang="en-US" dirty="0" err="1" smtClean="0"/>
              <a:t>eVeg</a:t>
            </a:r>
            <a:r>
              <a:rPr lang="en-US" dirty="0" smtClean="0"/>
              <a:t> Forest Service Tiles 17Am 17B, 21A, 21B in 1:24,000 and 1:100,000 when 24k was unavailable for 17B and 21A) used satellite data to remotely sense ground cover (USDA Forest Service Pacific Southwest Region 2010). Areas were classified in various categories, roads and buildings were the main spatial elements defined as urban. This approach was thought to increase the urban area, in comparison to City Limits. The number of GPS locations found in urban areas was expected to increase with this definition, especially since major roads were now also included in this definition. Remote Sensing might be limited in penetrating forest cover, and might miss structures under heavy canopy cover (</a:t>
            </a:r>
            <a:r>
              <a:rPr lang="en-US" dirty="0" err="1" smtClean="0"/>
              <a:t>Fassnacht</a:t>
            </a:r>
            <a:r>
              <a:rPr lang="en-US" dirty="0" smtClean="0"/>
              <a:t> et al. 2006). </a:t>
            </a:r>
          </a:p>
          <a:p>
            <a:r>
              <a:rPr lang="en-US" dirty="0" smtClean="0"/>
              <a:t>Census data was selected because census data included all surveyed homes, and is not gathered through remote sensing. Every home in the Basin was effectively part of the urban definition. Vacation cabins in the forest might not fit the classic "urban" definition, but were included.  On the other hand, buildings other than homes might be omitted, which should be part of the urban definition.</a:t>
            </a:r>
          </a:p>
          <a:p>
            <a:endParaRPr lang="en-US" dirty="0"/>
          </a:p>
        </p:txBody>
      </p:sp>
      <p:sp>
        <p:nvSpPr>
          <p:cNvPr id="4" name="Slide Number Placeholder 3"/>
          <p:cNvSpPr>
            <a:spLocks noGrp="1"/>
          </p:cNvSpPr>
          <p:nvPr>
            <p:ph type="sldNum" sz="quarter" idx="10"/>
          </p:nvPr>
        </p:nvSpPr>
        <p:spPr/>
        <p:txBody>
          <a:bodyPr/>
          <a:lstStyle/>
          <a:p>
            <a:fld id="{09A20BE4-5547-4C49-9007-0508B70DCDEA}" type="slidenum">
              <a:rPr lang="en-US" smtClean="0"/>
              <a:t>30</a:t>
            </a:fld>
            <a:endParaRPr lang="en-US"/>
          </a:p>
        </p:txBody>
      </p:sp>
    </p:spTree>
    <p:extLst>
      <p:ext uri="{BB962C8B-B14F-4D97-AF65-F5344CB8AC3E}">
        <p14:creationId xmlns:p14="http://schemas.microsoft.com/office/powerpoint/2010/main" val="405104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Red=wild;</a:t>
            </a:r>
            <a:r>
              <a:rPr lang="en-US" baseline="0" dirty="0" smtClean="0"/>
              <a:t> blue=urban</a:t>
            </a:r>
            <a:endParaRPr lang="en-US" dirty="0"/>
          </a:p>
        </p:txBody>
      </p:sp>
      <p:sp>
        <p:nvSpPr>
          <p:cNvPr id="4" name="Slide Number Placeholder 3"/>
          <p:cNvSpPr>
            <a:spLocks noGrp="1"/>
          </p:cNvSpPr>
          <p:nvPr>
            <p:ph type="sldNum" sz="quarter" idx="10"/>
          </p:nvPr>
        </p:nvSpPr>
        <p:spPr/>
        <p:txBody>
          <a:bodyPr/>
          <a:lstStyle/>
          <a:p>
            <a:fld id="{09A20BE4-5547-4C49-9007-0508B70DCDEA}" type="slidenum">
              <a:rPr lang="en-US" smtClean="0"/>
              <a:t>38</a:t>
            </a:fld>
            <a:endParaRPr lang="en-US"/>
          </a:p>
        </p:txBody>
      </p:sp>
    </p:spTree>
    <p:extLst>
      <p:ext uri="{BB962C8B-B14F-4D97-AF65-F5344CB8AC3E}">
        <p14:creationId xmlns:p14="http://schemas.microsoft.com/office/powerpoint/2010/main" val="40418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E371C-3CEA-4E76-BFD2-6925ABE8039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288175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E371C-3CEA-4E76-BFD2-6925ABE8039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54123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E371C-3CEA-4E76-BFD2-6925ABE8039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415615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E371C-3CEA-4E76-BFD2-6925ABE8039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340248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E371C-3CEA-4E76-BFD2-6925ABE8039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408872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E371C-3CEA-4E76-BFD2-6925ABE80391}"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25707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E371C-3CEA-4E76-BFD2-6925ABE80391}"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286590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E371C-3CEA-4E76-BFD2-6925ABE80391}"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334341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E371C-3CEA-4E76-BFD2-6925ABE80391}"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332839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E371C-3CEA-4E76-BFD2-6925ABE80391}"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387432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E371C-3CEA-4E76-BFD2-6925ABE80391}"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96EAF-EC0F-4EA2-9901-6848478DF942}" type="slidenum">
              <a:rPr lang="en-US" smtClean="0"/>
              <a:t>‹#›</a:t>
            </a:fld>
            <a:endParaRPr lang="en-US"/>
          </a:p>
        </p:txBody>
      </p:sp>
    </p:spTree>
    <p:extLst>
      <p:ext uri="{BB962C8B-B14F-4D97-AF65-F5344CB8AC3E}">
        <p14:creationId xmlns:p14="http://schemas.microsoft.com/office/powerpoint/2010/main" val="379249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E371C-3CEA-4E76-BFD2-6925ABE80391}" type="datetimeFigureOut">
              <a:rPr lang="en-US" smtClean="0"/>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96EAF-EC0F-4EA2-9901-6848478DF942}" type="slidenum">
              <a:rPr lang="en-US" smtClean="0"/>
              <a:t>‹#›</a:t>
            </a:fld>
            <a:endParaRPr lang="en-US"/>
          </a:p>
        </p:txBody>
      </p:sp>
    </p:spTree>
    <p:extLst>
      <p:ext uri="{BB962C8B-B14F-4D97-AF65-F5344CB8AC3E}">
        <p14:creationId xmlns:p14="http://schemas.microsoft.com/office/powerpoint/2010/main" val="412823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89038"/>
          </a:xfrm>
        </p:spPr>
        <p:txBody>
          <a:bodyPr>
            <a:normAutofit fontScale="90000"/>
          </a:bodyPr>
          <a:lstStyle/>
          <a:p>
            <a:r>
              <a:rPr lang="en-US" dirty="0" smtClean="0"/>
              <a:t>Tahoe </a:t>
            </a:r>
            <a:r>
              <a:rPr lang="en-US" dirty="0"/>
              <a:t>Basin Black Bear Project: Home Range Analysis and Use of Urban Areas</a:t>
            </a:r>
            <a:br>
              <a:rPr lang="en-US" dirty="0"/>
            </a:br>
            <a:endParaRPr lang="en-US" dirty="0"/>
          </a:p>
        </p:txBody>
      </p:sp>
      <p:sp>
        <p:nvSpPr>
          <p:cNvPr id="3" name="Content Placeholder 2"/>
          <p:cNvSpPr>
            <a:spLocks noGrp="1"/>
          </p:cNvSpPr>
          <p:nvPr>
            <p:ph idx="1"/>
          </p:nvPr>
        </p:nvSpPr>
        <p:spPr>
          <a:xfrm>
            <a:off x="381000" y="5029200"/>
            <a:ext cx="8229600" cy="1173163"/>
          </a:xfrm>
        </p:spPr>
        <p:txBody>
          <a:bodyPr>
            <a:normAutofit fontScale="70000" lnSpcReduction="20000"/>
          </a:bodyPr>
          <a:lstStyle/>
          <a:p>
            <a:pPr marL="0" indent="0" algn="ctr">
              <a:buNone/>
            </a:pPr>
            <a:r>
              <a:rPr lang="en-US" sz="2400" dirty="0"/>
              <a:t>California Department of Fish and Wildlife </a:t>
            </a:r>
          </a:p>
          <a:p>
            <a:pPr marL="0" indent="0" algn="ctr">
              <a:buNone/>
            </a:pPr>
            <a:r>
              <a:rPr lang="en-US" sz="2400" dirty="0" smtClean="0"/>
              <a:t>Principle Investigator: Mario Klip</a:t>
            </a:r>
          </a:p>
          <a:p>
            <a:pPr marL="0" indent="0" algn="ctr">
              <a:buNone/>
            </a:pPr>
            <a:r>
              <a:rPr lang="en-US" sz="2400" dirty="0" smtClean="0"/>
              <a:t>Presenter: Canh </a:t>
            </a:r>
            <a:r>
              <a:rPr lang="en-US" sz="2400" dirty="0" smtClean="0"/>
              <a:t>Nguyen</a:t>
            </a:r>
            <a:endParaRPr lang="en-US" sz="2400" dirty="0" smtClean="0"/>
          </a:p>
          <a:p>
            <a:pPr marL="0" indent="0" algn="ctr">
              <a:buNone/>
            </a:pPr>
            <a:r>
              <a:rPr lang="en-US" sz="2400" dirty="0" smtClean="0"/>
              <a:t>December 01, 2015</a:t>
            </a:r>
          </a:p>
          <a:p>
            <a:pPr marL="0" indent="0">
              <a:buNone/>
            </a:pPr>
            <a:endParaRPr lang="en-US" dirty="0"/>
          </a:p>
        </p:txBody>
      </p:sp>
    </p:spTree>
    <p:extLst>
      <p:ext uri="{BB962C8B-B14F-4D97-AF65-F5344CB8AC3E}">
        <p14:creationId xmlns:p14="http://schemas.microsoft.com/office/powerpoint/2010/main" val="2509553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153" y="1600200"/>
            <a:ext cx="7481693" cy="4525963"/>
          </a:xfrm>
          <a:prstGeom prst="rect">
            <a:avLst/>
          </a:prstGeom>
        </p:spPr>
      </p:pic>
    </p:spTree>
    <p:extLst>
      <p:ext uri="{BB962C8B-B14F-4D97-AF65-F5344CB8AC3E}">
        <p14:creationId xmlns:p14="http://schemas.microsoft.com/office/powerpoint/2010/main" val="110292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0161956"/>
              </p:ext>
            </p:extLst>
          </p:nvPr>
        </p:nvGraphicFramePr>
        <p:xfrm>
          <a:off x="457200" y="1143000"/>
          <a:ext cx="8077201" cy="5334004"/>
        </p:xfrm>
        <a:graphic>
          <a:graphicData uri="http://schemas.openxmlformats.org/drawingml/2006/table">
            <a:tbl>
              <a:tblPr firstRow="1" firstCol="1" bandRow="1">
                <a:tableStyleId>{5C22544A-7EE6-4342-B048-85BDC9FD1C3A}</a:tableStyleId>
              </a:tblPr>
              <a:tblGrid>
                <a:gridCol w="907551"/>
                <a:gridCol w="1542836"/>
                <a:gridCol w="1542836"/>
                <a:gridCol w="1234269"/>
                <a:gridCol w="1234269"/>
                <a:gridCol w="1615440"/>
              </a:tblGrid>
              <a:tr h="410308">
                <a:tc>
                  <a:txBody>
                    <a:bodyPr/>
                    <a:lstStyle/>
                    <a:p>
                      <a:pPr marL="0" marR="0">
                        <a:spcBef>
                          <a:spcPts val="0"/>
                        </a:spcBef>
                        <a:spcAft>
                          <a:spcPts val="0"/>
                        </a:spcAft>
                      </a:pPr>
                      <a:r>
                        <a:rPr lang="en-US" sz="1100">
                          <a:effectLst/>
                        </a:rPr>
                        <a:t>BEARID</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SEX</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Total positions</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on</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off</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number of days</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13205</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Female</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4749</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5/15/2014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11/21/2014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190</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13206</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Male</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4552</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5/23/2014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4/1/2015</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313</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13207</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Female w Cubs</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4293</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5/24/2014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4/2/2015</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313</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13208</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Female</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1047</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11/7/2013</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4/4/2014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dirty="0">
                          <a:effectLst/>
                        </a:rPr>
                        <a:t>148</a:t>
                      </a:r>
                      <a:endParaRPr lang="en-US" sz="1200" dirty="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13209</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Female</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3367</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dirty="0">
                          <a:effectLst/>
                        </a:rPr>
                        <a:t>8/5/2013</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3/6/2014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213</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13210</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Female w Cubs</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7875</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dirty="0">
                          <a:effectLst/>
                        </a:rPr>
                        <a:t>10/22/2013</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3/5/2015</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499</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13211</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Male</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567</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11/15/2013</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1/15/2014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61</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13212</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Female w Cubs</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4541</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9/28/2013</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3/3/2014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156</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15441</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Male</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5078</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6/14/2014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3/5/2015</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264</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15442</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Female</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4372</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6/14/2014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11/27/2014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166</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15544</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Female</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2212</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9/7/2014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3/24/2015</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198</a:t>
                      </a:r>
                      <a:endParaRPr lang="en-US" sz="1200">
                        <a:effectLst/>
                        <a:latin typeface="Times New Roman"/>
                        <a:ea typeface="Times New Roman"/>
                      </a:endParaRPr>
                    </a:p>
                  </a:txBody>
                  <a:tcPr marL="68580" marR="68580" marT="0" marB="0" anchor="b"/>
                </a:tc>
              </a:tr>
              <a:tr h="410308">
                <a:tc>
                  <a:txBody>
                    <a:bodyPr/>
                    <a:lstStyle/>
                    <a:p>
                      <a:pPr marL="0" marR="0" algn="r">
                        <a:spcBef>
                          <a:spcPts val="0"/>
                        </a:spcBef>
                        <a:spcAft>
                          <a:spcPts val="0"/>
                        </a:spcAft>
                      </a:pPr>
                      <a:r>
                        <a:rPr lang="en-US" sz="1100">
                          <a:effectLst/>
                        </a:rPr>
                        <a:t>15448</a:t>
                      </a:r>
                      <a:endParaRPr lang="en-US" sz="1200">
                        <a:effectLst/>
                        <a:latin typeface="Times New Roman"/>
                        <a:ea typeface="Times New Roman"/>
                      </a:endParaRPr>
                    </a:p>
                  </a:txBody>
                  <a:tcPr marL="68580" marR="68580" marT="0" marB="0" anchor="b"/>
                </a:tc>
                <a:tc>
                  <a:txBody>
                    <a:bodyPr/>
                    <a:lstStyle/>
                    <a:p>
                      <a:pPr marL="0" marR="0">
                        <a:spcBef>
                          <a:spcPts val="0"/>
                        </a:spcBef>
                        <a:spcAft>
                          <a:spcPts val="0"/>
                        </a:spcAft>
                      </a:pPr>
                      <a:r>
                        <a:rPr lang="en-US" sz="1100">
                          <a:effectLst/>
                        </a:rPr>
                        <a:t>Female</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706</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9/7/2014</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a:effectLst/>
                        </a:rPr>
                        <a:t>2/15/2015</a:t>
                      </a:r>
                      <a:endParaRPr lang="en-US" sz="120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100" dirty="0">
                          <a:effectLst/>
                        </a:rPr>
                        <a:t>161</a:t>
                      </a:r>
                      <a:endParaRPr lang="en-US" sz="1200" dirty="0">
                        <a:effectLst/>
                        <a:latin typeface="Times New Roman"/>
                        <a:ea typeface="Times New Roman"/>
                      </a:endParaRPr>
                    </a:p>
                  </a:txBody>
                  <a:tcPr marL="68580" marR="68580" marT="0" marB="0" anchor="b"/>
                </a:tc>
              </a:tr>
            </a:tbl>
          </a:graphicData>
        </a:graphic>
      </p:graphicFrame>
    </p:spTree>
    <p:extLst>
      <p:ext uri="{BB962C8B-B14F-4D97-AF65-F5344CB8AC3E}">
        <p14:creationId xmlns:p14="http://schemas.microsoft.com/office/powerpoint/2010/main" val="3135843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 Range Analysis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Home Range Definition: </a:t>
            </a:r>
          </a:p>
          <a:p>
            <a:pPr lvl="1"/>
            <a:r>
              <a:rPr lang="en-US" dirty="0" smtClean="0"/>
              <a:t>Area </a:t>
            </a:r>
            <a:r>
              <a:rPr lang="en-US" dirty="0"/>
              <a:t>traversed by </a:t>
            </a:r>
            <a:r>
              <a:rPr lang="en-US" dirty="0" smtClean="0"/>
              <a:t>an </a:t>
            </a:r>
            <a:r>
              <a:rPr lang="en-US" dirty="0"/>
              <a:t>individual in its normal activities of food gathering, mating and caring for its </a:t>
            </a:r>
            <a:r>
              <a:rPr lang="en-US" dirty="0" smtClean="0"/>
              <a:t>young</a:t>
            </a:r>
          </a:p>
          <a:p>
            <a:r>
              <a:rPr lang="en-US" dirty="0" smtClean="0"/>
              <a:t>Bear </a:t>
            </a:r>
            <a:r>
              <a:rPr lang="en-US" dirty="0"/>
              <a:t>full home ranges were calculated based on </a:t>
            </a:r>
            <a:r>
              <a:rPr lang="en-US" dirty="0" smtClean="0"/>
              <a:t>Minimum Convex Polygon (MCP), </a:t>
            </a:r>
            <a:r>
              <a:rPr lang="en-US" dirty="0"/>
              <a:t>Kernel Density Estimate (KDE) and Brownian Bridge Movement Model (BBMM) including variation as a result of method and </a:t>
            </a:r>
            <a:r>
              <a:rPr lang="en-US" dirty="0" smtClean="0"/>
              <a:t>sex</a:t>
            </a:r>
          </a:p>
          <a:p>
            <a:r>
              <a:rPr lang="en-US" dirty="0" smtClean="0"/>
              <a:t>Seasonal </a:t>
            </a:r>
            <a:r>
              <a:rPr lang="en-US" dirty="0"/>
              <a:t>home range variation was compared based on sex, season and </a:t>
            </a:r>
            <a:r>
              <a:rPr lang="en-US" dirty="0" smtClean="0"/>
              <a:t>year</a:t>
            </a:r>
          </a:p>
          <a:p>
            <a:r>
              <a:rPr lang="en-US" dirty="0" smtClean="0"/>
              <a:t>Home </a:t>
            </a:r>
            <a:r>
              <a:rPr lang="en-US" dirty="0"/>
              <a:t>range overlap with urban areas based on sex and </a:t>
            </a:r>
            <a:r>
              <a:rPr lang="en-US" dirty="0" smtClean="0"/>
              <a:t>season</a:t>
            </a:r>
          </a:p>
        </p:txBody>
      </p:sp>
    </p:spTree>
    <p:extLst>
      <p:ext uri="{BB962C8B-B14F-4D97-AF65-F5344CB8AC3E}">
        <p14:creationId xmlns:p14="http://schemas.microsoft.com/office/powerpoint/2010/main" val="4154721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Range </a:t>
            </a:r>
            <a:r>
              <a:rPr lang="en-US" dirty="0" smtClean="0"/>
              <a:t>Analysis--</a:t>
            </a:r>
            <a:r>
              <a:rPr lang="en-US" sz="3200" dirty="0" smtClean="0"/>
              <a:t>continued</a:t>
            </a:r>
            <a:endParaRPr lang="en-US" sz="3200" dirty="0"/>
          </a:p>
        </p:txBody>
      </p:sp>
      <p:sp>
        <p:nvSpPr>
          <p:cNvPr id="3" name="Content Placeholder 2"/>
          <p:cNvSpPr>
            <a:spLocks noGrp="1"/>
          </p:cNvSpPr>
          <p:nvPr>
            <p:ph idx="1"/>
          </p:nvPr>
        </p:nvSpPr>
        <p:spPr/>
        <p:txBody>
          <a:bodyPr/>
          <a:lstStyle/>
          <a:p>
            <a:r>
              <a:rPr lang="en-US" dirty="0"/>
              <a:t>Home range overlap was based on the urban definition as defined as “Combined” (</a:t>
            </a:r>
            <a:r>
              <a:rPr lang="en-US" dirty="0" smtClean="0"/>
              <a:t>Klip, </a:t>
            </a:r>
            <a:r>
              <a:rPr lang="en-US" dirty="0"/>
              <a:t>unpublished </a:t>
            </a:r>
            <a:r>
              <a:rPr lang="en-US" dirty="0" smtClean="0"/>
              <a:t>data) </a:t>
            </a:r>
          </a:p>
          <a:p>
            <a:pPr lvl="1"/>
            <a:r>
              <a:rPr lang="en-US" dirty="0" smtClean="0"/>
              <a:t>“Combined” </a:t>
            </a:r>
            <a:r>
              <a:rPr lang="en-US" dirty="0"/>
              <a:t>is a combination of the urban definitions that include “Census”, “City Limits”, and “</a:t>
            </a:r>
            <a:r>
              <a:rPr lang="en-US" dirty="0" err="1"/>
              <a:t>eVeg</a:t>
            </a:r>
            <a:r>
              <a:rPr lang="en-US" dirty="0" smtClean="0"/>
              <a:t>” data</a:t>
            </a:r>
            <a:r>
              <a:rPr lang="en-US" dirty="0"/>
              <a:t> </a:t>
            </a:r>
            <a:endParaRPr lang="en-US" dirty="0" smtClean="0"/>
          </a:p>
          <a:p>
            <a:pPr lvl="1"/>
            <a:r>
              <a:rPr lang="en-US" dirty="0" smtClean="0"/>
              <a:t>“Wild” is the portion </a:t>
            </a:r>
            <a:r>
              <a:rPr lang="en-US" dirty="0"/>
              <a:t>of the home range not overlapping with the urban </a:t>
            </a:r>
            <a:r>
              <a:rPr lang="en-US" dirty="0" smtClean="0"/>
              <a:t>area</a:t>
            </a:r>
            <a:endParaRPr lang="en-US" dirty="0"/>
          </a:p>
        </p:txBody>
      </p:sp>
    </p:spTree>
    <p:extLst>
      <p:ext uri="{BB962C8B-B14F-4D97-AF65-F5344CB8AC3E}">
        <p14:creationId xmlns:p14="http://schemas.microsoft.com/office/powerpoint/2010/main" val="1613536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Range Analysis--</a:t>
            </a:r>
            <a:r>
              <a:rPr lang="en-US" sz="3200" dirty="0"/>
              <a:t>continued</a:t>
            </a:r>
          </a:p>
        </p:txBody>
      </p:sp>
      <p:sp>
        <p:nvSpPr>
          <p:cNvPr id="3" name="Content Placeholder 2"/>
          <p:cNvSpPr>
            <a:spLocks noGrp="1"/>
          </p:cNvSpPr>
          <p:nvPr>
            <p:ph idx="1"/>
          </p:nvPr>
        </p:nvSpPr>
        <p:spPr/>
        <p:txBody>
          <a:bodyPr/>
          <a:lstStyle/>
          <a:p>
            <a:r>
              <a:rPr lang="en-US" dirty="0"/>
              <a:t>MCP home ranges were calculated at </a:t>
            </a:r>
            <a:r>
              <a:rPr lang="en-US" dirty="0" smtClean="0"/>
              <a:t>50%, 95%, 99% </a:t>
            </a:r>
            <a:r>
              <a:rPr lang="en-US" dirty="0"/>
              <a:t>and a 100</a:t>
            </a:r>
            <a:r>
              <a:rPr lang="en-US" dirty="0" smtClean="0"/>
              <a:t>%</a:t>
            </a:r>
          </a:p>
          <a:p>
            <a:r>
              <a:rPr lang="en-US" dirty="0" smtClean="0"/>
              <a:t>KDE </a:t>
            </a:r>
            <a:r>
              <a:rPr lang="en-US" dirty="0"/>
              <a:t>and BBMM calculations were at </a:t>
            </a:r>
            <a:r>
              <a:rPr lang="en-US" dirty="0" smtClean="0"/>
              <a:t>50%, 95% </a:t>
            </a:r>
            <a:r>
              <a:rPr lang="en-US" dirty="0"/>
              <a:t>and 99%.</a:t>
            </a:r>
          </a:p>
        </p:txBody>
      </p:sp>
    </p:spTree>
    <p:extLst>
      <p:ext uri="{BB962C8B-B14F-4D97-AF65-F5344CB8AC3E}">
        <p14:creationId xmlns:p14="http://schemas.microsoft.com/office/powerpoint/2010/main" val="1580253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Convex Polygon</a:t>
            </a:r>
            <a:endParaRPr lang="en-US" dirty="0"/>
          </a:p>
        </p:txBody>
      </p:sp>
      <p:sp>
        <p:nvSpPr>
          <p:cNvPr id="3" name="Content Placeholder 2"/>
          <p:cNvSpPr>
            <a:spLocks noGrp="1"/>
          </p:cNvSpPr>
          <p:nvPr>
            <p:ph idx="1"/>
          </p:nvPr>
        </p:nvSpPr>
        <p:spPr/>
        <p:txBody>
          <a:bodyPr/>
          <a:lstStyle/>
          <a:p>
            <a:r>
              <a:rPr lang="en-US" dirty="0"/>
              <a:t>MCP calculates the area </a:t>
            </a:r>
            <a:r>
              <a:rPr lang="en-US" dirty="0" smtClean="0"/>
              <a:t>utilized</a:t>
            </a:r>
          </a:p>
          <a:p>
            <a:r>
              <a:rPr lang="en-US" dirty="0" smtClean="0"/>
              <a:t>Does </a:t>
            </a:r>
            <a:r>
              <a:rPr lang="en-US" dirty="0"/>
              <a:t>not provide insights into which areas might be of disproportionate </a:t>
            </a:r>
            <a:r>
              <a:rPr lang="en-US" dirty="0" smtClean="0"/>
              <a:t>importance</a:t>
            </a:r>
          </a:p>
          <a:p>
            <a:endParaRPr lang="en-US" dirty="0"/>
          </a:p>
          <a:p>
            <a:pPr marL="0" indent="0">
              <a:buNone/>
            </a:pPr>
            <a:endParaRPr lang="en-US" dirty="0"/>
          </a:p>
        </p:txBody>
      </p:sp>
    </p:spTree>
    <p:extLst>
      <p:ext uri="{BB962C8B-B14F-4D97-AF65-F5344CB8AC3E}">
        <p14:creationId xmlns:p14="http://schemas.microsoft.com/office/powerpoint/2010/main" val="2666074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Density Estimate</a:t>
            </a:r>
            <a:endParaRPr lang="en-US" dirty="0"/>
          </a:p>
        </p:txBody>
      </p:sp>
      <p:sp>
        <p:nvSpPr>
          <p:cNvPr id="3" name="Content Placeholder 2"/>
          <p:cNvSpPr>
            <a:spLocks noGrp="1"/>
          </p:cNvSpPr>
          <p:nvPr>
            <p:ph idx="1"/>
          </p:nvPr>
        </p:nvSpPr>
        <p:spPr/>
        <p:txBody>
          <a:bodyPr>
            <a:normAutofit/>
          </a:bodyPr>
          <a:lstStyle/>
          <a:p>
            <a:r>
              <a:rPr lang="en-US" dirty="0" smtClean="0"/>
              <a:t>KDE </a:t>
            </a:r>
            <a:r>
              <a:rPr lang="en-US" dirty="0"/>
              <a:t>considers the intensity of use in different areas by an </a:t>
            </a:r>
            <a:r>
              <a:rPr lang="en-US" dirty="0" smtClean="0"/>
              <a:t>animal</a:t>
            </a:r>
          </a:p>
          <a:p>
            <a:r>
              <a:rPr lang="en-US" dirty="0" smtClean="0"/>
              <a:t>More </a:t>
            </a:r>
            <a:r>
              <a:rPr lang="en-US" dirty="0"/>
              <a:t>than one center of activity and the method is not dependent on outlying </a:t>
            </a:r>
            <a:r>
              <a:rPr lang="en-US" dirty="0" smtClean="0"/>
              <a:t>points</a:t>
            </a:r>
          </a:p>
          <a:p>
            <a:r>
              <a:rPr lang="en-US" dirty="0" smtClean="0"/>
              <a:t>Likelihood </a:t>
            </a:r>
            <a:r>
              <a:rPr lang="en-US" dirty="0"/>
              <a:t>where a bear can be </a:t>
            </a:r>
            <a:r>
              <a:rPr lang="en-US" dirty="0" smtClean="0"/>
              <a:t>found</a:t>
            </a:r>
          </a:p>
          <a:p>
            <a:r>
              <a:rPr lang="en-US" dirty="0"/>
              <a:t>U</a:t>
            </a:r>
            <a:r>
              <a:rPr lang="en-US" dirty="0" smtClean="0"/>
              <a:t>tilization </a:t>
            </a:r>
            <a:r>
              <a:rPr lang="en-US" dirty="0"/>
              <a:t>distribution that describes the relative amount of time that an animal spent in one place </a:t>
            </a:r>
          </a:p>
        </p:txBody>
      </p:sp>
    </p:spTree>
    <p:extLst>
      <p:ext uri="{BB962C8B-B14F-4D97-AF65-F5344CB8AC3E}">
        <p14:creationId xmlns:p14="http://schemas.microsoft.com/office/powerpoint/2010/main" val="2358574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Brownian Bridge Movement Model </a:t>
            </a:r>
          </a:p>
        </p:txBody>
      </p:sp>
      <p:sp>
        <p:nvSpPr>
          <p:cNvPr id="3" name="Content Placeholder 2"/>
          <p:cNvSpPr>
            <a:spLocks noGrp="1"/>
          </p:cNvSpPr>
          <p:nvPr>
            <p:ph idx="1"/>
          </p:nvPr>
        </p:nvSpPr>
        <p:spPr/>
        <p:txBody>
          <a:bodyPr>
            <a:normAutofit/>
          </a:bodyPr>
          <a:lstStyle/>
          <a:p>
            <a:r>
              <a:rPr lang="en-US" dirty="0" smtClean="0"/>
              <a:t>BBMM </a:t>
            </a:r>
            <a:r>
              <a:rPr lang="en-US" dirty="0"/>
              <a:t>estimates the probability that the animal occurred in an area over the analysis </a:t>
            </a:r>
            <a:r>
              <a:rPr lang="en-US" dirty="0" smtClean="0"/>
              <a:t>period</a:t>
            </a:r>
          </a:p>
          <a:p>
            <a:r>
              <a:rPr lang="en-US" dirty="0"/>
              <a:t>L</a:t>
            </a:r>
            <a:r>
              <a:rPr lang="en-US" dirty="0" smtClean="0"/>
              <a:t>ocations </a:t>
            </a:r>
            <a:r>
              <a:rPr lang="en-US" dirty="0"/>
              <a:t>are not independent and specifically incorporates time between locations in the model</a:t>
            </a:r>
          </a:p>
        </p:txBody>
      </p:sp>
    </p:spTree>
    <p:extLst>
      <p:ext uri="{BB962C8B-B14F-4D97-AF65-F5344CB8AC3E}">
        <p14:creationId xmlns:p14="http://schemas.microsoft.com/office/powerpoint/2010/main" val="2177089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t>
            </a:r>
            <a:br>
              <a:rPr lang="en-US" dirty="0" smtClean="0"/>
            </a:br>
            <a:r>
              <a:rPr lang="en-US" dirty="0" smtClean="0"/>
              <a:t>Full </a:t>
            </a:r>
            <a:r>
              <a:rPr lang="en-US" dirty="0"/>
              <a:t>Home Range Sizes</a:t>
            </a:r>
          </a:p>
        </p:txBody>
      </p:sp>
      <p:sp>
        <p:nvSpPr>
          <p:cNvPr id="3" name="Content Placeholder 2"/>
          <p:cNvSpPr>
            <a:spLocks noGrp="1"/>
          </p:cNvSpPr>
          <p:nvPr>
            <p:ph idx="1"/>
          </p:nvPr>
        </p:nvSpPr>
        <p:spPr/>
        <p:txBody>
          <a:bodyPr>
            <a:normAutofit/>
          </a:bodyPr>
          <a:lstStyle/>
          <a:p>
            <a:r>
              <a:rPr lang="en-US" dirty="0"/>
              <a:t>The average home </a:t>
            </a:r>
            <a:r>
              <a:rPr lang="en-US" dirty="0" smtClean="0"/>
              <a:t>range at 95%</a:t>
            </a:r>
          </a:p>
          <a:p>
            <a:r>
              <a:rPr lang="en-US" dirty="0" smtClean="0"/>
              <a:t>Males: 77.96km² (MCP); 77.37km² (KDE); 34.82km² (BBMM)  </a:t>
            </a:r>
          </a:p>
          <a:p>
            <a:r>
              <a:rPr lang="en-US" dirty="0" smtClean="0"/>
              <a:t>Females: 17.57km² (MCP); 16.85km² </a:t>
            </a:r>
            <a:r>
              <a:rPr lang="en-US" dirty="0"/>
              <a:t>(KDE</a:t>
            </a:r>
            <a:r>
              <a:rPr lang="en-US" dirty="0" smtClean="0"/>
              <a:t>); 10.17km² (BBMM) </a:t>
            </a:r>
          </a:p>
          <a:p>
            <a:r>
              <a:rPr lang="en-US" dirty="0" smtClean="0"/>
              <a:t>Females </a:t>
            </a:r>
            <a:r>
              <a:rPr lang="en-US" dirty="0"/>
              <a:t>with </a:t>
            </a:r>
            <a:r>
              <a:rPr lang="en-US" dirty="0" smtClean="0"/>
              <a:t>cubs: 25.70km² (MCP); 22.36km² </a:t>
            </a:r>
            <a:r>
              <a:rPr lang="en-US" dirty="0"/>
              <a:t>(KDE</a:t>
            </a:r>
            <a:r>
              <a:rPr lang="en-US" dirty="0" smtClean="0"/>
              <a:t>); 14.95km² (BBMM) </a:t>
            </a:r>
            <a:endParaRPr lang="en-US" dirty="0"/>
          </a:p>
        </p:txBody>
      </p:sp>
    </p:spTree>
    <p:extLst>
      <p:ext uri="{BB962C8B-B14F-4D97-AF65-F5344CB8AC3E}">
        <p14:creationId xmlns:p14="http://schemas.microsoft.com/office/powerpoint/2010/main" val="2114554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71600" y="0"/>
            <a:ext cx="6019800" cy="6858000"/>
          </a:xfrm>
          <a:prstGeom prst="rect">
            <a:avLst/>
          </a:prstGeom>
        </p:spPr>
      </p:pic>
    </p:spTree>
    <p:extLst>
      <p:ext uri="{BB962C8B-B14F-4D97-AF65-F5344CB8AC3E}">
        <p14:creationId xmlns:p14="http://schemas.microsoft.com/office/powerpoint/2010/main" val="3455719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00201" y="0"/>
            <a:ext cx="5791200" cy="6858000"/>
          </a:xfrm>
          <a:prstGeom prst="rect">
            <a:avLst/>
          </a:prstGeom>
        </p:spPr>
      </p:pic>
    </p:spTree>
    <p:extLst>
      <p:ext uri="{BB962C8B-B14F-4D97-AF65-F5344CB8AC3E}">
        <p14:creationId xmlns:p14="http://schemas.microsoft.com/office/powerpoint/2010/main" val="2846796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09800" y="76200"/>
            <a:ext cx="5105400" cy="6781800"/>
          </a:xfrm>
          <a:prstGeom prst="rect">
            <a:avLst/>
          </a:prstGeom>
        </p:spPr>
      </p:pic>
    </p:spTree>
    <p:extLst>
      <p:ext uri="{BB962C8B-B14F-4D97-AF65-F5344CB8AC3E}">
        <p14:creationId xmlns:p14="http://schemas.microsoft.com/office/powerpoint/2010/main" val="3962045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86000" y="0"/>
            <a:ext cx="5638800" cy="6858000"/>
          </a:xfrm>
          <a:prstGeom prst="rect">
            <a:avLst/>
          </a:prstGeom>
        </p:spPr>
      </p:pic>
    </p:spTree>
    <p:extLst>
      <p:ext uri="{BB962C8B-B14F-4D97-AF65-F5344CB8AC3E}">
        <p14:creationId xmlns:p14="http://schemas.microsoft.com/office/powerpoint/2010/main" val="749213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81200" y="0"/>
            <a:ext cx="6096000" cy="6858000"/>
          </a:xfrm>
          <a:prstGeom prst="rect">
            <a:avLst/>
          </a:prstGeom>
        </p:spPr>
      </p:pic>
    </p:spTree>
    <p:extLst>
      <p:ext uri="{BB962C8B-B14F-4D97-AF65-F5344CB8AC3E}">
        <p14:creationId xmlns:p14="http://schemas.microsoft.com/office/powerpoint/2010/main" val="2975969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Seasonal Home Ranges</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0" y="1219200"/>
            <a:ext cx="9144000" cy="5486400"/>
          </a:xfrm>
          <a:prstGeom prst="rect">
            <a:avLst/>
          </a:prstGeom>
        </p:spPr>
      </p:pic>
    </p:spTree>
    <p:extLst>
      <p:ext uri="{BB962C8B-B14F-4D97-AF65-F5344CB8AC3E}">
        <p14:creationId xmlns:p14="http://schemas.microsoft.com/office/powerpoint/2010/main" val="2594775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lnSpcReduction="10000"/>
          </a:bodyPr>
          <a:lstStyle/>
          <a:p>
            <a:r>
              <a:rPr lang="en-US" dirty="0"/>
              <a:t>While home ranges differed, distinct patterns were not observed and varied across </a:t>
            </a:r>
            <a:r>
              <a:rPr lang="en-US" dirty="0" smtClean="0"/>
              <a:t>seasons</a:t>
            </a:r>
          </a:p>
          <a:p>
            <a:r>
              <a:rPr lang="en-US" dirty="0" smtClean="0"/>
              <a:t>Understanding </a:t>
            </a:r>
            <a:r>
              <a:rPr lang="en-US" dirty="0"/>
              <a:t>overlap with the urban envelope is important because seasonal and inter-annual variation might provide insights into resource </a:t>
            </a:r>
            <a:r>
              <a:rPr lang="en-US" dirty="0" smtClean="0"/>
              <a:t>partitioning</a:t>
            </a:r>
          </a:p>
          <a:p>
            <a:r>
              <a:rPr lang="en-US" dirty="0" smtClean="0"/>
              <a:t>Male </a:t>
            </a:r>
            <a:r>
              <a:rPr lang="en-US" dirty="0"/>
              <a:t>bears might actively exclude females and females with cubs from more profitable wild </a:t>
            </a:r>
            <a:r>
              <a:rPr lang="en-US" dirty="0" smtClean="0"/>
              <a:t>lands???</a:t>
            </a:r>
            <a:endParaRPr lang="en-US" dirty="0"/>
          </a:p>
        </p:txBody>
      </p:sp>
    </p:spTree>
    <p:extLst>
      <p:ext uri="{BB962C8B-B14F-4D97-AF65-F5344CB8AC3E}">
        <p14:creationId xmlns:p14="http://schemas.microsoft.com/office/powerpoint/2010/main" val="2826454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r>
              <a:rPr lang="en-US" sz="3200" dirty="0" smtClean="0"/>
              <a:t>continued</a:t>
            </a:r>
            <a:endParaRPr lang="en-US" sz="3200" dirty="0"/>
          </a:p>
        </p:txBody>
      </p:sp>
      <p:sp>
        <p:nvSpPr>
          <p:cNvPr id="3" name="Content Placeholder 2"/>
          <p:cNvSpPr>
            <a:spLocks noGrp="1"/>
          </p:cNvSpPr>
          <p:nvPr>
            <p:ph idx="1"/>
          </p:nvPr>
        </p:nvSpPr>
        <p:spPr/>
        <p:txBody>
          <a:bodyPr>
            <a:normAutofit/>
          </a:bodyPr>
          <a:lstStyle/>
          <a:p>
            <a:r>
              <a:rPr lang="en-US" dirty="0"/>
              <a:t>Currently the Department estimated a population of 300-350 bears on the California side of Lake </a:t>
            </a:r>
            <a:r>
              <a:rPr lang="en-US" dirty="0" smtClean="0"/>
              <a:t>Tahoe</a:t>
            </a:r>
          </a:p>
          <a:p>
            <a:r>
              <a:rPr lang="en-US" dirty="0" smtClean="0"/>
              <a:t>Calculating </a:t>
            </a:r>
            <a:r>
              <a:rPr lang="en-US" dirty="0"/>
              <a:t>home range density and their overlap might provide a quick approach to test this </a:t>
            </a:r>
            <a:r>
              <a:rPr lang="en-US" dirty="0" smtClean="0"/>
              <a:t>number</a:t>
            </a:r>
          </a:p>
          <a:p>
            <a:r>
              <a:rPr lang="en-US" dirty="0" smtClean="0"/>
              <a:t>Population </a:t>
            </a:r>
            <a:r>
              <a:rPr lang="en-US" dirty="0"/>
              <a:t>estimate through a non-invasive mark recapture </a:t>
            </a:r>
            <a:r>
              <a:rPr lang="en-US" dirty="0" smtClean="0"/>
              <a:t>study </a:t>
            </a:r>
            <a:endParaRPr lang="en-US" dirty="0"/>
          </a:p>
        </p:txBody>
      </p:sp>
    </p:spTree>
    <p:extLst>
      <p:ext uri="{BB962C8B-B14F-4D97-AF65-F5344CB8AC3E}">
        <p14:creationId xmlns:p14="http://schemas.microsoft.com/office/powerpoint/2010/main" val="3683657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r>
              <a:rPr lang="en-US" sz="3200" dirty="0"/>
              <a:t>continued</a:t>
            </a:r>
          </a:p>
        </p:txBody>
      </p:sp>
      <p:sp>
        <p:nvSpPr>
          <p:cNvPr id="3" name="Content Placeholder 2"/>
          <p:cNvSpPr>
            <a:spLocks noGrp="1"/>
          </p:cNvSpPr>
          <p:nvPr>
            <p:ph idx="1"/>
          </p:nvPr>
        </p:nvSpPr>
        <p:spPr/>
        <p:txBody>
          <a:bodyPr/>
          <a:lstStyle/>
          <a:p>
            <a:r>
              <a:rPr lang="en-US" dirty="0"/>
              <a:t>The home </a:t>
            </a:r>
            <a:r>
              <a:rPr lang="en-US" dirty="0" smtClean="0"/>
              <a:t>ranges </a:t>
            </a:r>
            <a:r>
              <a:rPr lang="en-US" dirty="0"/>
              <a:t>comparable to home ranges reported elsewhere in </a:t>
            </a:r>
            <a:r>
              <a:rPr lang="en-US" dirty="0" smtClean="0"/>
              <a:t>California</a:t>
            </a:r>
          </a:p>
        </p:txBody>
      </p:sp>
    </p:spTree>
    <p:extLst>
      <p:ext uri="{BB962C8B-B14F-4D97-AF65-F5344CB8AC3E}">
        <p14:creationId xmlns:p14="http://schemas.microsoft.com/office/powerpoint/2010/main" val="3583571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a:t>of Urban Areas</a:t>
            </a:r>
          </a:p>
        </p:txBody>
      </p:sp>
      <p:sp>
        <p:nvSpPr>
          <p:cNvPr id="3" name="Content Placeholder 2"/>
          <p:cNvSpPr>
            <a:spLocks noGrp="1"/>
          </p:cNvSpPr>
          <p:nvPr>
            <p:ph idx="1"/>
          </p:nvPr>
        </p:nvSpPr>
        <p:spPr/>
        <p:txBody>
          <a:bodyPr/>
          <a:lstStyle/>
          <a:p>
            <a:r>
              <a:rPr lang="en-US" dirty="0" smtClean="0"/>
              <a:t>Urban Bear vs. Wild Bear?</a:t>
            </a:r>
          </a:p>
          <a:p>
            <a:r>
              <a:rPr lang="en-US" dirty="0" smtClean="0"/>
              <a:t>No </a:t>
            </a:r>
            <a:r>
              <a:rPr lang="en-US" dirty="0"/>
              <a:t>previously published clear definition of what urban wildlife or an urban bear </a:t>
            </a:r>
            <a:r>
              <a:rPr lang="en-US" dirty="0" smtClean="0"/>
              <a:t>was</a:t>
            </a:r>
          </a:p>
          <a:p>
            <a:r>
              <a:rPr lang="en-US" dirty="0" smtClean="0"/>
              <a:t>Understanding </a:t>
            </a:r>
            <a:r>
              <a:rPr lang="en-US" dirty="0"/>
              <a:t>“urban” was a requirement when trying to assess whether an animal deserved the label “urban” or “wild</a:t>
            </a:r>
            <a:r>
              <a:rPr lang="en-US" dirty="0" smtClean="0"/>
              <a:t>” </a:t>
            </a:r>
            <a:endParaRPr lang="en-US" dirty="0"/>
          </a:p>
        </p:txBody>
      </p:sp>
    </p:spTree>
    <p:extLst>
      <p:ext uri="{BB962C8B-B14F-4D97-AF65-F5344CB8AC3E}">
        <p14:creationId xmlns:p14="http://schemas.microsoft.com/office/powerpoint/2010/main" val="3854752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a:t>
            </a:r>
            <a:endParaRPr lang="en-US" dirty="0"/>
          </a:p>
        </p:txBody>
      </p:sp>
      <p:sp>
        <p:nvSpPr>
          <p:cNvPr id="3" name="Content Placeholder 2"/>
          <p:cNvSpPr>
            <a:spLocks noGrp="1"/>
          </p:cNvSpPr>
          <p:nvPr>
            <p:ph idx="1"/>
          </p:nvPr>
        </p:nvSpPr>
        <p:spPr/>
        <p:txBody>
          <a:bodyPr>
            <a:normAutofit lnSpcReduction="10000"/>
          </a:bodyPr>
          <a:lstStyle/>
          <a:p>
            <a:r>
              <a:rPr lang="en-US" dirty="0" smtClean="0"/>
              <a:t>“Urban</a:t>
            </a:r>
            <a:r>
              <a:rPr lang="en-US" dirty="0"/>
              <a:t>” in the context of urban </a:t>
            </a:r>
            <a:r>
              <a:rPr lang="en-US" dirty="0" smtClean="0"/>
              <a:t>wildlife</a:t>
            </a:r>
          </a:p>
          <a:p>
            <a:r>
              <a:rPr lang="en-US" dirty="0"/>
              <a:t>H</a:t>
            </a:r>
            <a:r>
              <a:rPr lang="en-US" dirty="0" smtClean="0"/>
              <a:t>ow </a:t>
            </a:r>
            <a:r>
              <a:rPr lang="en-US" dirty="0"/>
              <a:t>much time did bears spend in urban </a:t>
            </a:r>
            <a:r>
              <a:rPr lang="en-US" dirty="0" smtClean="0"/>
              <a:t>areas</a:t>
            </a:r>
          </a:p>
          <a:p>
            <a:r>
              <a:rPr lang="en-US" dirty="0"/>
              <a:t>H</a:t>
            </a:r>
            <a:r>
              <a:rPr lang="en-US" dirty="0" smtClean="0"/>
              <a:t>ow </a:t>
            </a:r>
            <a:r>
              <a:rPr lang="en-US" dirty="0"/>
              <a:t>did land cover usage vary between urban/wild </a:t>
            </a:r>
            <a:r>
              <a:rPr lang="en-US" dirty="0" smtClean="0"/>
              <a:t>areas</a:t>
            </a:r>
          </a:p>
          <a:p>
            <a:r>
              <a:rPr lang="en-US" dirty="0" smtClean="0"/>
              <a:t>How </a:t>
            </a:r>
            <a:r>
              <a:rPr lang="en-US" dirty="0"/>
              <a:t>did activity patterns differ between urban and wild areas</a:t>
            </a:r>
            <a:r>
              <a:rPr lang="en-US" dirty="0" smtClean="0"/>
              <a:t>?</a:t>
            </a:r>
          </a:p>
          <a:p>
            <a:r>
              <a:rPr lang="en-US" dirty="0" smtClean="0"/>
              <a:t>Urban </a:t>
            </a:r>
            <a:r>
              <a:rPr lang="en-US" dirty="0"/>
              <a:t>in the context of this </a:t>
            </a:r>
            <a:r>
              <a:rPr lang="en-US" dirty="0" smtClean="0"/>
              <a:t>study </a:t>
            </a:r>
            <a:r>
              <a:rPr lang="en-US" dirty="0"/>
              <a:t>will be used for all areas around developed </a:t>
            </a:r>
            <a:r>
              <a:rPr lang="en-US" dirty="0" smtClean="0"/>
              <a:t>areas</a:t>
            </a:r>
            <a:endParaRPr lang="en-US" dirty="0"/>
          </a:p>
        </p:txBody>
      </p:sp>
    </p:spTree>
    <p:extLst>
      <p:ext uri="{BB962C8B-B14F-4D97-AF65-F5344CB8AC3E}">
        <p14:creationId xmlns:p14="http://schemas.microsoft.com/office/powerpoint/2010/main" val="2494944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Time Do Bears Spend in Urban Areas?</a:t>
            </a: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a:t>50% or more of the locations were found within the urban area, then the bear was considered urban.</a:t>
            </a:r>
          </a:p>
          <a:p>
            <a:endParaRPr lang="en-US" dirty="0"/>
          </a:p>
        </p:txBody>
      </p:sp>
    </p:spTree>
    <p:extLst>
      <p:ext uri="{BB962C8B-B14F-4D97-AF65-F5344CB8AC3E}">
        <p14:creationId xmlns:p14="http://schemas.microsoft.com/office/powerpoint/2010/main" val="2469736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Design</a:t>
            </a:r>
            <a:endParaRPr lang="en-US" dirty="0"/>
          </a:p>
        </p:txBody>
      </p:sp>
      <p:sp>
        <p:nvSpPr>
          <p:cNvPr id="3" name="Content Placeholder 2"/>
          <p:cNvSpPr>
            <a:spLocks noGrp="1"/>
          </p:cNvSpPr>
          <p:nvPr>
            <p:ph idx="1"/>
          </p:nvPr>
        </p:nvSpPr>
        <p:spPr/>
        <p:txBody>
          <a:bodyPr/>
          <a:lstStyle/>
          <a:p>
            <a:r>
              <a:rPr lang="en-US" dirty="0"/>
              <a:t>Capture Methods</a:t>
            </a:r>
          </a:p>
          <a:p>
            <a:pPr lvl="1"/>
            <a:r>
              <a:rPr lang="en-US" dirty="0" smtClean="0"/>
              <a:t>Box trap/Leg hold snare</a:t>
            </a:r>
          </a:p>
          <a:p>
            <a:pPr lvl="1"/>
            <a:r>
              <a:rPr lang="en-US" dirty="0" smtClean="0"/>
              <a:t>Drug Immobilization</a:t>
            </a:r>
          </a:p>
          <a:p>
            <a:pPr lvl="1"/>
            <a:r>
              <a:rPr lang="en-US" dirty="0" smtClean="0"/>
              <a:t>Satellite/Radio collars </a:t>
            </a:r>
          </a:p>
          <a:p>
            <a:pPr lvl="1"/>
            <a:r>
              <a:rPr lang="en-US" dirty="0" smtClean="0"/>
              <a:t>Aversive Condition </a:t>
            </a:r>
          </a:p>
          <a:p>
            <a:pPr marL="0" indent="0">
              <a:buNone/>
            </a:pPr>
            <a:endParaRPr lang="en-US" dirty="0"/>
          </a:p>
        </p:txBody>
      </p:sp>
    </p:spTree>
    <p:extLst>
      <p:ext uri="{BB962C8B-B14F-4D97-AF65-F5344CB8AC3E}">
        <p14:creationId xmlns:p14="http://schemas.microsoft.com/office/powerpoint/2010/main" val="3371514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Source</a:t>
            </a:r>
            <a:endParaRPr lang="en-US" dirty="0"/>
          </a:p>
        </p:txBody>
      </p:sp>
      <p:sp>
        <p:nvSpPr>
          <p:cNvPr id="3" name="Content Placeholder 2"/>
          <p:cNvSpPr>
            <a:spLocks noGrp="1"/>
          </p:cNvSpPr>
          <p:nvPr>
            <p:ph idx="1"/>
          </p:nvPr>
        </p:nvSpPr>
        <p:spPr/>
        <p:txBody>
          <a:bodyPr/>
          <a:lstStyle/>
          <a:p>
            <a:r>
              <a:rPr lang="en-US" dirty="0" smtClean="0"/>
              <a:t>City Limits</a:t>
            </a:r>
          </a:p>
          <a:p>
            <a:r>
              <a:rPr lang="en-US" dirty="0" smtClean="0"/>
              <a:t>Remote </a:t>
            </a:r>
            <a:r>
              <a:rPr lang="en-US" dirty="0"/>
              <a:t>Sensing Data (</a:t>
            </a:r>
            <a:r>
              <a:rPr lang="en-US" dirty="0" err="1"/>
              <a:t>eVeg</a:t>
            </a:r>
            <a:r>
              <a:rPr lang="en-US" dirty="0" smtClean="0"/>
              <a:t>)</a:t>
            </a:r>
          </a:p>
          <a:p>
            <a:r>
              <a:rPr lang="en-US" dirty="0" smtClean="0"/>
              <a:t>US </a:t>
            </a:r>
            <a:r>
              <a:rPr lang="en-US" dirty="0"/>
              <a:t>Census (2010</a:t>
            </a:r>
            <a:r>
              <a:rPr lang="en-US" dirty="0" smtClean="0"/>
              <a:t>)</a:t>
            </a:r>
          </a:p>
          <a:p>
            <a:r>
              <a:rPr lang="en-US" dirty="0" smtClean="0"/>
              <a:t>Combination </a:t>
            </a:r>
            <a:r>
              <a:rPr lang="en-US" dirty="0"/>
              <a:t>of </a:t>
            </a:r>
            <a:r>
              <a:rPr lang="en-US" dirty="0" smtClean="0"/>
              <a:t>the three (Combined)</a:t>
            </a:r>
            <a:endParaRPr lang="en-US" dirty="0"/>
          </a:p>
        </p:txBody>
      </p:sp>
    </p:spTree>
    <p:extLst>
      <p:ext uri="{BB962C8B-B14F-4D97-AF65-F5344CB8AC3E}">
        <p14:creationId xmlns:p14="http://schemas.microsoft.com/office/powerpoint/2010/main" val="2917427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Cover Use</a:t>
            </a:r>
            <a:endParaRPr lang="en-US" dirty="0"/>
          </a:p>
        </p:txBody>
      </p:sp>
      <p:pic>
        <p:nvPicPr>
          <p:cNvPr id="4" name="Content Placeholder 3" descr="C:\Users\MKlip\AppData\Local\Microsoft\Windows\Temporary Internet Files\Content.IE5\QQO0DIME\NLCD_Colour_Classification_Updat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371600"/>
            <a:ext cx="3429000" cy="5486400"/>
          </a:xfrm>
          <a:prstGeom prst="rect">
            <a:avLst/>
          </a:prstGeom>
          <a:noFill/>
          <a:ln>
            <a:noFill/>
          </a:ln>
        </p:spPr>
      </p:pic>
    </p:spTree>
    <p:extLst>
      <p:ext uri="{BB962C8B-B14F-4D97-AF65-F5344CB8AC3E}">
        <p14:creationId xmlns:p14="http://schemas.microsoft.com/office/powerpoint/2010/main" val="1495038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6171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514600" y="0"/>
            <a:ext cx="4572000" cy="6858000"/>
          </a:xfrm>
          <a:prstGeom prst="rect">
            <a:avLst/>
          </a:prstGeom>
        </p:spPr>
      </p:pic>
    </p:spTree>
    <p:extLst>
      <p:ext uri="{BB962C8B-B14F-4D97-AF65-F5344CB8AC3E}">
        <p14:creationId xmlns:p14="http://schemas.microsoft.com/office/powerpoint/2010/main" val="1385248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38400" y="0"/>
            <a:ext cx="4724400" cy="6858000"/>
          </a:xfrm>
          <a:prstGeom prst="rect">
            <a:avLst/>
          </a:prstGeom>
        </p:spPr>
      </p:pic>
    </p:spTree>
    <p:extLst>
      <p:ext uri="{BB962C8B-B14F-4D97-AF65-F5344CB8AC3E}">
        <p14:creationId xmlns:p14="http://schemas.microsoft.com/office/powerpoint/2010/main" val="2266150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Dissertationthoughts\Rplot05Bearuseofurbanarea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1" y="0"/>
            <a:ext cx="7086600" cy="6858000"/>
          </a:xfrm>
          <a:prstGeom prst="rect">
            <a:avLst/>
          </a:prstGeom>
          <a:noFill/>
          <a:ln>
            <a:noFill/>
          </a:ln>
        </p:spPr>
      </p:pic>
    </p:spTree>
    <p:extLst>
      <p:ext uri="{BB962C8B-B14F-4D97-AF65-F5344CB8AC3E}">
        <p14:creationId xmlns:p14="http://schemas.microsoft.com/office/powerpoint/2010/main" val="4095365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Temporal Difference between Urban and Wild Patches</a:t>
            </a:r>
            <a:endParaRPr lang="en-US" dirty="0"/>
          </a:p>
        </p:txBody>
      </p:sp>
      <p:sp>
        <p:nvSpPr>
          <p:cNvPr id="3" name="Content Placeholder 2"/>
          <p:cNvSpPr>
            <a:spLocks noGrp="1"/>
          </p:cNvSpPr>
          <p:nvPr>
            <p:ph idx="1"/>
          </p:nvPr>
        </p:nvSpPr>
        <p:spPr/>
        <p:txBody>
          <a:bodyPr>
            <a:normAutofit/>
          </a:bodyPr>
          <a:lstStyle/>
          <a:p>
            <a:r>
              <a:rPr lang="en-US" dirty="0" smtClean="0"/>
              <a:t>Bears </a:t>
            </a:r>
            <a:r>
              <a:rPr lang="en-US" dirty="0"/>
              <a:t>utilized the landscape differently over the course of a </a:t>
            </a:r>
            <a:r>
              <a:rPr lang="en-US" dirty="0" smtClean="0"/>
              <a:t>day</a:t>
            </a:r>
          </a:p>
          <a:p>
            <a:pPr lvl="1"/>
            <a:r>
              <a:rPr lang="en-US" dirty="0"/>
              <a:t>Daily activity patterns showed that bears were less active during day light hours in the urban </a:t>
            </a:r>
            <a:r>
              <a:rPr lang="en-US" dirty="0" smtClean="0"/>
              <a:t>areas </a:t>
            </a:r>
            <a:endParaRPr lang="en-US" dirty="0"/>
          </a:p>
          <a:p>
            <a:pPr lvl="1"/>
            <a:r>
              <a:rPr lang="en-US" dirty="0" smtClean="0"/>
              <a:t>Before 06:00hrs </a:t>
            </a:r>
            <a:r>
              <a:rPr lang="en-US" dirty="0"/>
              <a:t>and after </a:t>
            </a:r>
            <a:r>
              <a:rPr lang="en-US" dirty="0" smtClean="0"/>
              <a:t>18:00hrs: bears </a:t>
            </a:r>
            <a:r>
              <a:rPr lang="en-US" dirty="0"/>
              <a:t>were found more in wild </a:t>
            </a:r>
            <a:r>
              <a:rPr lang="en-US" dirty="0" smtClean="0"/>
              <a:t>areas</a:t>
            </a:r>
          </a:p>
          <a:p>
            <a:pPr lvl="1"/>
            <a:r>
              <a:rPr lang="en-US" dirty="0" smtClean="0"/>
              <a:t>This </a:t>
            </a:r>
            <a:r>
              <a:rPr lang="en-US" dirty="0"/>
              <a:t>pattern was similar for all </a:t>
            </a:r>
            <a:r>
              <a:rPr lang="en-US" dirty="0" smtClean="0"/>
              <a:t>sexes</a:t>
            </a:r>
          </a:p>
        </p:txBody>
      </p:sp>
    </p:spTree>
    <p:extLst>
      <p:ext uri="{BB962C8B-B14F-4D97-AF65-F5344CB8AC3E}">
        <p14:creationId xmlns:p14="http://schemas.microsoft.com/office/powerpoint/2010/main" val="46485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52400" y="76200"/>
            <a:ext cx="8839200" cy="6553200"/>
          </a:xfrm>
          <a:prstGeom prst="rect">
            <a:avLst/>
          </a:prstGeom>
        </p:spPr>
      </p:pic>
    </p:spTree>
    <p:extLst>
      <p:ext uri="{BB962C8B-B14F-4D97-AF65-F5344CB8AC3E}">
        <p14:creationId xmlns:p14="http://schemas.microsoft.com/office/powerpoint/2010/main" val="3411091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Annual patterns in use of the urban or wild interface by </a:t>
            </a:r>
            <a:r>
              <a:rPr lang="en-US" dirty="0" smtClean="0"/>
              <a:t>sex </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14400" y="1600200"/>
            <a:ext cx="7620000" cy="4525963"/>
          </a:xfrm>
          <a:prstGeom prst="rect">
            <a:avLst/>
          </a:prstGeom>
        </p:spPr>
      </p:pic>
    </p:spTree>
    <p:extLst>
      <p:ext uri="{BB962C8B-B14F-4D97-AF65-F5344CB8AC3E}">
        <p14:creationId xmlns:p14="http://schemas.microsoft.com/office/powerpoint/2010/main" val="1555379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7 of the </a:t>
            </a:r>
            <a:r>
              <a:rPr lang="en-US" dirty="0"/>
              <a:t>12 </a:t>
            </a:r>
            <a:r>
              <a:rPr lang="en-US" dirty="0" smtClean="0"/>
              <a:t>bears may </a:t>
            </a:r>
            <a:r>
              <a:rPr lang="en-US" dirty="0"/>
              <a:t>be considered wild if a threshold of 50% of locations would be applied within the Combined </a:t>
            </a:r>
            <a:r>
              <a:rPr lang="en-US" dirty="0" smtClean="0"/>
              <a:t>definition</a:t>
            </a:r>
          </a:p>
          <a:p>
            <a:r>
              <a:rPr lang="en-US" dirty="0"/>
              <a:t> N</a:t>
            </a:r>
            <a:r>
              <a:rPr lang="en-US" dirty="0" smtClean="0"/>
              <a:t>o </a:t>
            </a:r>
            <a:r>
              <a:rPr lang="en-US" dirty="0"/>
              <a:t>black and white delineation of what constituted urban or wild. </a:t>
            </a:r>
          </a:p>
        </p:txBody>
      </p:sp>
    </p:spTree>
    <p:extLst>
      <p:ext uri="{BB962C8B-B14F-4D97-AF65-F5344CB8AC3E}">
        <p14:creationId xmlns:p14="http://schemas.microsoft.com/office/powerpoint/2010/main" val="7480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Trap</a:t>
            </a:r>
            <a:endParaRPr lang="en-US" dirty="0"/>
          </a:p>
        </p:txBody>
      </p:sp>
      <p:sp>
        <p:nvSpPr>
          <p:cNvPr id="3" name="Content Placeholder 2"/>
          <p:cNvSpPr>
            <a:spLocks noGrp="1"/>
          </p:cNvSpPr>
          <p:nvPr>
            <p:ph idx="1"/>
          </p:nvPr>
        </p:nvSpPr>
        <p:spPr/>
        <p:txBody>
          <a:bodyPr/>
          <a:lstStyle/>
          <a:p>
            <a:r>
              <a:rPr lang="en-US" dirty="0" smtClean="0"/>
              <a:t>Heavy-duty </a:t>
            </a:r>
            <a:r>
              <a:rPr lang="en-US" dirty="0"/>
              <a:t>box trap mounted on a </a:t>
            </a:r>
            <a:r>
              <a:rPr lang="en-US" dirty="0" smtClean="0"/>
              <a:t>trailer</a:t>
            </a:r>
          </a:p>
          <a:p>
            <a:r>
              <a:rPr lang="en-US" dirty="0" smtClean="0"/>
              <a:t>Round </a:t>
            </a:r>
            <a:r>
              <a:rPr lang="en-US" dirty="0"/>
              <a:t>port holes on all sides provide access by jab </a:t>
            </a:r>
            <a:r>
              <a:rPr lang="en-US" dirty="0" smtClean="0"/>
              <a:t>stick</a:t>
            </a:r>
          </a:p>
          <a:p>
            <a:r>
              <a:rPr lang="en-US" dirty="0" smtClean="0"/>
              <a:t>Easily move to </a:t>
            </a:r>
            <a:r>
              <a:rPr lang="en-US" dirty="0"/>
              <a:t>the release </a:t>
            </a:r>
            <a:r>
              <a:rPr lang="en-US" dirty="0" smtClean="0"/>
              <a:t>area</a:t>
            </a:r>
            <a:endParaRPr lang="en-US" dirty="0"/>
          </a:p>
          <a:p>
            <a:endParaRPr lang="en-US" dirty="0"/>
          </a:p>
        </p:txBody>
      </p:sp>
      <p:pic>
        <p:nvPicPr>
          <p:cNvPr id="4" name="Picture 3" descr="C:\Users\mk_klip\Pictures\dfg\resizedpics\justpriortorelease.jpg"/>
          <p:cNvPicPr/>
          <p:nvPr/>
        </p:nvPicPr>
        <p:blipFill>
          <a:blip r:embed="rId2" cstate="print"/>
          <a:srcRect/>
          <a:stretch>
            <a:fillRect/>
          </a:stretch>
        </p:blipFill>
        <p:spPr bwMode="auto">
          <a:xfrm>
            <a:off x="1524000" y="3810000"/>
            <a:ext cx="6172200" cy="2667000"/>
          </a:xfrm>
          <a:prstGeom prst="rect">
            <a:avLst/>
          </a:prstGeom>
          <a:noFill/>
          <a:ln w="9525">
            <a:noFill/>
            <a:miter lim="800000"/>
            <a:headEnd/>
            <a:tailEnd/>
          </a:ln>
        </p:spPr>
      </p:pic>
    </p:spTree>
    <p:extLst>
      <p:ext uri="{BB962C8B-B14F-4D97-AF65-F5344CB8AC3E}">
        <p14:creationId xmlns:p14="http://schemas.microsoft.com/office/powerpoint/2010/main" val="2008296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CDFW Big Game Funds</a:t>
            </a:r>
          </a:p>
          <a:p>
            <a:r>
              <a:rPr lang="en-US" dirty="0" smtClean="0"/>
              <a:t>Mario Klip</a:t>
            </a:r>
          </a:p>
          <a:p>
            <a:r>
              <a:rPr lang="en-US" dirty="0" smtClean="0"/>
              <a:t>Numerous constituents in the Tahoe Basin</a:t>
            </a:r>
          </a:p>
          <a:p>
            <a:pPr marL="0" indent="0">
              <a:buNone/>
            </a:pPr>
            <a:endParaRPr lang="en-US" dirty="0" smtClean="0"/>
          </a:p>
        </p:txBody>
      </p:sp>
    </p:spTree>
    <p:extLst>
      <p:ext uri="{BB962C8B-B14F-4D97-AF65-F5344CB8AC3E}">
        <p14:creationId xmlns:p14="http://schemas.microsoft.com/office/powerpoint/2010/main" val="1936637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Immobilization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Telazol</a:t>
            </a:r>
            <a:r>
              <a:rPr lang="en-US" dirty="0" smtClean="0"/>
              <a:t> per </a:t>
            </a:r>
            <a:r>
              <a:rPr lang="en-US" dirty="0"/>
              <a:t>CDFW Wildlife Investigation Laboratory </a:t>
            </a:r>
            <a:r>
              <a:rPr lang="en-US" dirty="0" smtClean="0"/>
              <a:t>specifications</a:t>
            </a:r>
          </a:p>
          <a:p>
            <a:r>
              <a:rPr lang="en-US" dirty="0" err="1" smtClean="0"/>
              <a:t>Pencillin</a:t>
            </a:r>
            <a:r>
              <a:rPr lang="en-US" dirty="0" smtClean="0"/>
              <a:t> and </a:t>
            </a:r>
            <a:r>
              <a:rPr lang="en-US" dirty="0" err="1"/>
              <a:t>Blu-kote</a:t>
            </a:r>
            <a:r>
              <a:rPr lang="en-US" dirty="0"/>
              <a:t>® </a:t>
            </a:r>
            <a:r>
              <a:rPr lang="en-US" dirty="0" smtClean="0"/>
              <a:t>to preventive infection</a:t>
            </a:r>
            <a:endParaRPr lang="en-US" dirty="0"/>
          </a:p>
          <a:p>
            <a:r>
              <a:rPr lang="en-US" dirty="0" smtClean="0"/>
              <a:t>Permanently </a:t>
            </a:r>
            <a:r>
              <a:rPr lang="en-US" dirty="0"/>
              <a:t>marked with an ear </a:t>
            </a:r>
            <a:r>
              <a:rPr lang="en-US" dirty="0" smtClean="0"/>
              <a:t>tag</a:t>
            </a:r>
          </a:p>
          <a:p>
            <a:pPr lvl="1"/>
            <a:r>
              <a:rPr lang="en-US" dirty="0" smtClean="0"/>
              <a:t>Bears </a:t>
            </a:r>
            <a:r>
              <a:rPr lang="en-US" dirty="0"/>
              <a:t>captured during the hunting season (August - December) were also outfitted with an ear tag containing a warning to contact CDFW prior to consuming the animal, due to potential drug </a:t>
            </a:r>
            <a:r>
              <a:rPr lang="en-US" dirty="0" smtClean="0"/>
              <a:t>residue</a:t>
            </a:r>
          </a:p>
          <a:p>
            <a:r>
              <a:rPr lang="en-US" dirty="0" smtClean="0"/>
              <a:t>Age </a:t>
            </a:r>
            <a:r>
              <a:rPr lang="en-US" dirty="0"/>
              <a:t>classes as follows: </a:t>
            </a:r>
            <a:endParaRPr lang="en-US" dirty="0" smtClean="0"/>
          </a:p>
          <a:p>
            <a:pPr lvl="1"/>
            <a:r>
              <a:rPr lang="en-US" dirty="0" smtClean="0"/>
              <a:t>cubs </a:t>
            </a:r>
            <a:r>
              <a:rPr lang="en-US" dirty="0"/>
              <a:t>are animals less than one year of age and accompanied by a </a:t>
            </a:r>
            <a:r>
              <a:rPr lang="en-US" dirty="0" smtClean="0"/>
              <a:t>sow;</a:t>
            </a:r>
          </a:p>
          <a:p>
            <a:pPr lvl="1"/>
            <a:r>
              <a:rPr lang="en-US" dirty="0" smtClean="0"/>
              <a:t>sub-adults are animal over </a:t>
            </a:r>
            <a:r>
              <a:rPr lang="en-US" dirty="0"/>
              <a:t>one year old, unaccompanied by a sow, and weigh between 40 and </a:t>
            </a:r>
            <a:r>
              <a:rPr lang="en-US" dirty="0" smtClean="0"/>
              <a:t>100kg;</a:t>
            </a:r>
          </a:p>
          <a:p>
            <a:pPr lvl="1"/>
            <a:r>
              <a:rPr lang="en-US" dirty="0" smtClean="0"/>
              <a:t>Adults are solitary </a:t>
            </a:r>
            <a:r>
              <a:rPr lang="en-US" dirty="0"/>
              <a:t>bears weighing over </a:t>
            </a:r>
            <a:r>
              <a:rPr lang="en-US" dirty="0" smtClean="0"/>
              <a:t>100kg.  </a:t>
            </a:r>
          </a:p>
          <a:p>
            <a:r>
              <a:rPr lang="en-US" dirty="0" smtClean="0"/>
              <a:t>Data </a:t>
            </a:r>
            <a:r>
              <a:rPr lang="en-US" dirty="0"/>
              <a:t>collected from each bear was recorded on individual data sheets</a:t>
            </a:r>
            <a:r>
              <a:rPr lang="en-US" dirty="0" smtClean="0"/>
              <a:t>.</a:t>
            </a:r>
          </a:p>
          <a:p>
            <a:r>
              <a:rPr lang="en-US" dirty="0" smtClean="0"/>
              <a:t>Bears </a:t>
            </a:r>
            <a:r>
              <a:rPr lang="en-US" dirty="0"/>
              <a:t>recovered for a minimum of six hours in a quiet location prior to release.  </a:t>
            </a:r>
          </a:p>
        </p:txBody>
      </p:sp>
    </p:spTree>
    <p:extLst>
      <p:ext uri="{BB962C8B-B14F-4D97-AF65-F5344CB8AC3E}">
        <p14:creationId xmlns:p14="http://schemas.microsoft.com/office/powerpoint/2010/main" val="632022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Collars</a:t>
            </a:r>
            <a:endParaRPr lang="en-US" dirty="0"/>
          </a:p>
        </p:txBody>
      </p:sp>
      <p:sp>
        <p:nvSpPr>
          <p:cNvPr id="3" name="Content Placeholder 2"/>
          <p:cNvSpPr>
            <a:spLocks noGrp="1"/>
          </p:cNvSpPr>
          <p:nvPr>
            <p:ph idx="1"/>
          </p:nvPr>
        </p:nvSpPr>
        <p:spPr/>
        <p:txBody>
          <a:bodyPr>
            <a:normAutofit fontScale="85000" lnSpcReduction="10000"/>
          </a:bodyPr>
          <a:lstStyle/>
          <a:p>
            <a:r>
              <a:rPr lang="en-US" dirty="0"/>
              <a:t>Communication via email was received twice </a:t>
            </a:r>
            <a:r>
              <a:rPr lang="en-US" dirty="0" smtClean="0"/>
              <a:t>daily</a:t>
            </a:r>
          </a:p>
          <a:p>
            <a:r>
              <a:rPr lang="en-US" dirty="0" smtClean="0"/>
              <a:t>First </a:t>
            </a:r>
            <a:r>
              <a:rPr lang="en-US" dirty="0"/>
              <a:t>six weeks of </a:t>
            </a:r>
            <a:r>
              <a:rPr lang="en-US" dirty="0" smtClean="0"/>
              <a:t>deployment; location every 20 minutes </a:t>
            </a:r>
            <a:r>
              <a:rPr lang="en-US" dirty="0"/>
              <a:t>to monitor for </a:t>
            </a:r>
            <a:r>
              <a:rPr lang="en-US" dirty="0" smtClean="0"/>
              <a:t>mortality </a:t>
            </a:r>
          </a:p>
          <a:p>
            <a:r>
              <a:rPr lang="en-US" dirty="0" smtClean="0"/>
              <a:t>After </a:t>
            </a:r>
            <a:r>
              <a:rPr lang="en-US" dirty="0"/>
              <a:t>six weeks, positions were gathered every two </a:t>
            </a:r>
            <a:r>
              <a:rPr lang="en-US" dirty="0" smtClean="0"/>
              <a:t>hours </a:t>
            </a:r>
          </a:p>
          <a:p>
            <a:r>
              <a:rPr lang="en-US" dirty="0" smtClean="0"/>
              <a:t>All </a:t>
            </a:r>
            <a:r>
              <a:rPr lang="en-US" dirty="0"/>
              <a:t>collars were also equipped with VHF (Very High Frequency) transmitters to facilitate locating on the ground in real </a:t>
            </a:r>
            <a:r>
              <a:rPr lang="en-US" dirty="0" smtClean="0"/>
              <a:t>time </a:t>
            </a:r>
          </a:p>
          <a:p>
            <a:r>
              <a:rPr lang="en-US" dirty="0" smtClean="0"/>
              <a:t>Remote </a:t>
            </a:r>
            <a:r>
              <a:rPr lang="en-US" dirty="0"/>
              <a:t>drop off </a:t>
            </a:r>
            <a:r>
              <a:rPr lang="en-US" dirty="0" smtClean="0"/>
              <a:t>mechanisms</a:t>
            </a:r>
          </a:p>
          <a:p>
            <a:r>
              <a:rPr lang="en-US" dirty="0" smtClean="0"/>
              <a:t>Cotton spacers </a:t>
            </a:r>
            <a:r>
              <a:rPr lang="en-US" dirty="0"/>
              <a:t>degrade over </a:t>
            </a:r>
            <a:r>
              <a:rPr lang="en-US" dirty="0" smtClean="0"/>
              <a:t>time</a:t>
            </a:r>
            <a:endParaRPr lang="en-US" dirty="0"/>
          </a:p>
        </p:txBody>
      </p:sp>
    </p:spTree>
    <p:extLst>
      <p:ext uri="{BB962C8B-B14F-4D97-AF65-F5344CB8AC3E}">
        <p14:creationId xmlns:p14="http://schemas.microsoft.com/office/powerpoint/2010/main" val="1080140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Capture Method Considerations</a:t>
            </a:r>
            <a:endParaRPr lang="en-US" dirty="0"/>
          </a:p>
        </p:txBody>
      </p:sp>
      <p:sp>
        <p:nvSpPr>
          <p:cNvPr id="3" name="Content Placeholder 2"/>
          <p:cNvSpPr>
            <a:spLocks noGrp="1"/>
          </p:cNvSpPr>
          <p:nvPr>
            <p:ph idx="1"/>
          </p:nvPr>
        </p:nvSpPr>
        <p:spPr/>
        <p:txBody>
          <a:bodyPr>
            <a:normAutofit/>
          </a:bodyPr>
          <a:lstStyle/>
          <a:p>
            <a:r>
              <a:rPr lang="en-US" dirty="0"/>
              <a:t>Sub-adults were not included in the study because the risk of collar embedment was considered too severe</a:t>
            </a:r>
            <a:r>
              <a:rPr lang="en-US" dirty="0" smtClean="0"/>
              <a:t>.</a:t>
            </a:r>
          </a:p>
          <a:p>
            <a:pPr marL="342900" lvl="1" indent="-342900">
              <a:buFont typeface="Arial" panose="020B0604020202020204" pitchFamily="34" charset="0"/>
              <a:buChar char="•"/>
            </a:pPr>
            <a:r>
              <a:rPr lang="en-US" dirty="0"/>
              <a:t>Bears also participated in an Aversive </a:t>
            </a:r>
            <a:r>
              <a:rPr lang="en-US" dirty="0" smtClean="0"/>
              <a:t>Conditioning (</a:t>
            </a:r>
            <a:r>
              <a:rPr lang="en-US" dirty="0"/>
              <a:t>portion of this study was not completed</a:t>
            </a:r>
            <a:r>
              <a:rPr lang="en-US" dirty="0" smtClean="0"/>
              <a:t>)</a:t>
            </a:r>
          </a:p>
          <a:p>
            <a:pPr lvl="1"/>
            <a:r>
              <a:rPr lang="en-US" dirty="0" smtClean="0"/>
              <a:t>AC </a:t>
            </a:r>
            <a:r>
              <a:rPr lang="en-US" dirty="0"/>
              <a:t>with dogs, dogs and firing less-lethal ammo and </a:t>
            </a:r>
            <a:r>
              <a:rPr lang="en-US" dirty="0" smtClean="0"/>
              <a:t>control</a:t>
            </a:r>
            <a:endParaRPr lang="en-US" dirty="0"/>
          </a:p>
        </p:txBody>
      </p:sp>
    </p:spTree>
    <p:extLst>
      <p:ext uri="{BB962C8B-B14F-4D97-AF65-F5344CB8AC3E}">
        <p14:creationId xmlns:p14="http://schemas.microsoft.com/office/powerpoint/2010/main" val="86468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Criteria For Trapping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Safety</a:t>
            </a:r>
          </a:p>
          <a:p>
            <a:r>
              <a:rPr lang="en-US" dirty="0"/>
              <a:t>A</a:t>
            </a:r>
            <a:r>
              <a:rPr lang="en-US" dirty="0" smtClean="0"/>
              <a:t>bility </a:t>
            </a:r>
            <a:r>
              <a:rPr lang="en-US" dirty="0"/>
              <a:t>to monitor </a:t>
            </a:r>
            <a:r>
              <a:rPr lang="en-US" dirty="0" smtClean="0"/>
              <a:t>trap</a:t>
            </a:r>
          </a:p>
          <a:p>
            <a:r>
              <a:rPr lang="en-US" dirty="0"/>
              <a:t>Recent bear </a:t>
            </a:r>
            <a:r>
              <a:rPr lang="en-US" dirty="0" smtClean="0"/>
              <a:t>activity</a:t>
            </a:r>
          </a:p>
          <a:p>
            <a:pPr lvl="1"/>
            <a:r>
              <a:rPr lang="en-US" dirty="0"/>
              <a:t>Areas where recent (&lt; 2 weeks) depredation bears were active were not utilized until the offending bear either had been removed humanely or until the damage stopped for at least two weeks, indicating that the offending bear had moved to a new area.</a:t>
            </a:r>
          </a:p>
          <a:p>
            <a:r>
              <a:rPr lang="en-US" dirty="0" smtClean="0"/>
              <a:t>Limited </a:t>
            </a:r>
            <a:r>
              <a:rPr lang="en-US" dirty="0"/>
              <a:t>opportunity for trap </a:t>
            </a:r>
            <a:r>
              <a:rPr lang="en-US" dirty="0" smtClean="0"/>
              <a:t>tampering</a:t>
            </a:r>
          </a:p>
          <a:p>
            <a:pPr lvl="1"/>
            <a:r>
              <a:rPr lang="en-US" dirty="0" smtClean="0"/>
              <a:t>Ability </a:t>
            </a:r>
            <a:r>
              <a:rPr lang="en-US" dirty="0"/>
              <a:t>to obscure the trap from the </a:t>
            </a:r>
            <a:r>
              <a:rPr lang="en-US" dirty="0" smtClean="0"/>
              <a:t>road</a:t>
            </a:r>
            <a:endParaRPr lang="en-US" dirty="0"/>
          </a:p>
        </p:txBody>
      </p:sp>
    </p:spTree>
    <p:extLst>
      <p:ext uri="{BB962C8B-B14F-4D97-AF65-F5344CB8AC3E}">
        <p14:creationId xmlns:p14="http://schemas.microsoft.com/office/powerpoint/2010/main" val="2506565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45" y="519344"/>
            <a:ext cx="7489952" cy="5617464"/>
          </a:xfrm>
          <a:prstGeom prst="rect">
            <a:avLst/>
          </a:prstGeom>
          <a:effectLst>
            <a:softEdge rad="317500"/>
          </a:effectLst>
        </p:spPr>
      </p:pic>
    </p:spTree>
    <p:extLst>
      <p:ext uri="{BB962C8B-B14F-4D97-AF65-F5344CB8AC3E}">
        <p14:creationId xmlns:p14="http://schemas.microsoft.com/office/powerpoint/2010/main" val="1708848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2017</TotalTime>
  <Words>1685</Words>
  <Application>Microsoft Office PowerPoint</Application>
  <PresentationFormat>On-screen Show (4:3)</PresentationFormat>
  <Paragraphs>214</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Tahoe Basin Black Bear Project: Home Range Analysis and Use of Urban Areas </vt:lpstr>
      <vt:lpstr>PowerPoint Presentation</vt:lpstr>
      <vt:lpstr>Study Design</vt:lpstr>
      <vt:lpstr>Box Trap</vt:lpstr>
      <vt:lpstr>Drug Immobilization</vt:lpstr>
      <vt:lpstr>Collars</vt:lpstr>
      <vt:lpstr>Other Capture Method Considerations</vt:lpstr>
      <vt:lpstr>Criteria For Trapping</vt:lpstr>
      <vt:lpstr>PowerPoint Presentation</vt:lpstr>
      <vt:lpstr>PowerPoint Presentation</vt:lpstr>
      <vt:lpstr>PowerPoint Presentation</vt:lpstr>
      <vt:lpstr>Home Range Analysis</vt:lpstr>
      <vt:lpstr>Home Range Analysis--continued</vt:lpstr>
      <vt:lpstr>Home Range Analysis--continued</vt:lpstr>
      <vt:lpstr>Minimum Convex Polygon</vt:lpstr>
      <vt:lpstr>Kernel Density Estimate</vt:lpstr>
      <vt:lpstr>Brownian Bridge Movement Model </vt:lpstr>
      <vt:lpstr>Results:  Full Home Range Sizes</vt:lpstr>
      <vt:lpstr>PowerPoint Presentation</vt:lpstr>
      <vt:lpstr>PowerPoint Presentation</vt:lpstr>
      <vt:lpstr>PowerPoint Presentation</vt:lpstr>
      <vt:lpstr>PowerPoint Presentation</vt:lpstr>
      <vt:lpstr>Seasonal Home Ranges</vt:lpstr>
      <vt:lpstr>Discussion</vt:lpstr>
      <vt:lpstr>Discussion--continued</vt:lpstr>
      <vt:lpstr>Discussion--continued</vt:lpstr>
      <vt:lpstr>Use of Urban Areas</vt:lpstr>
      <vt:lpstr>Urban </vt:lpstr>
      <vt:lpstr>How Much Time Do Bears Spend in Urban Areas?</vt:lpstr>
      <vt:lpstr>Definition Source</vt:lpstr>
      <vt:lpstr>Land Cover Use</vt:lpstr>
      <vt:lpstr>PowerPoint Presentation</vt:lpstr>
      <vt:lpstr>PowerPoint Presentation</vt:lpstr>
      <vt:lpstr>PowerPoint Presentation</vt:lpstr>
      <vt:lpstr>PowerPoint Presentation</vt:lpstr>
      <vt:lpstr>Temporal Difference between Urban and Wild Patches</vt:lpstr>
      <vt:lpstr>PowerPoint Presentation</vt:lpstr>
      <vt:lpstr>Annual patterns in use of the urban or wild interface by sex </vt:lpstr>
      <vt:lpstr>Discussion</vt:lpstr>
      <vt:lpstr>Acknowledgement</vt:lpstr>
    </vt:vector>
  </TitlesOfParts>
  <Company>California Department of Fish and Wildlife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Nuisance Wildlife</dc:title>
  <dc:creator>Escobar, Kate@Wildlife</dc:creator>
  <cp:lastModifiedBy>canh nguyen</cp:lastModifiedBy>
  <cp:revision>88</cp:revision>
  <dcterms:created xsi:type="dcterms:W3CDTF">2015-02-18T23:43:39Z</dcterms:created>
  <dcterms:modified xsi:type="dcterms:W3CDTF">2015-11-30T23:46:29Z</dcterms:modified>
</cp:coreProperties>
</file>