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92" r:id="rId3"/>
    <p:sldId id="302" r:id="rId4"/>
    <p:sldId id="305" r:id="rId5"/>
    <p:sldId id="306" r:id="rId6"/>
    <p:sldId id="288" r:id="rId7"/>
    <p:sldId id="304" r:id="rId8"/>
    <p:sldId id="299" r:id="rId9"/>
    <p:sldId id="298" r:id="rId10"/>
    <p:sldId id="297" r:id="rId11"/>
    <p:sldId id="278" r:id="rId12"/>
    <p:sldId id="303" r:id="rId13"/>
    <p:sldId id="307" r:id="rId14"/>
    <p:sldId id="308" r:id="rId15"/>
    <p:sldId id="310" r:id="rId16"/>
    <p:sldId id="309" r:id="rId17"/>
    <p:sldId id="311" r:id="rId18"/>
    <p:sldId id="312" r:id="rId19"/>
    <p:sldId id="31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 Linares" initials="AML" lastIdx="1" clrIdx="0">
    <p:extLst>
      <p:ext uri="{19B8F6BF-5375-455C-9EA6-DF929625EA0E}">
        <p15:presenceInfo xmlns:p15="http://schemas.microsoft.com/office/powerpoint/2012/main" userId="Amanda M Linares" providerId="None"/>
      </p:ext>
    </p:extLst>
  </p:cmAuthor>
  <p:cmAuthor id="2" name="Kaela R Plank" initials="KRP" lastIdx="32" clrIdx="1">
    <p:extLst>
      <p:ext uri="{19B8F6BF-5375-455C-9EA6-DF929625EA0E}">
        <p15:presenceInfo xmlns:p15="http://schemas.microsoft.com/office/powerpoint/2012/main" userId="Kaela R Pla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86364" autoAdjust="0"/>
  </p:normalViewPr>
  <p:slideViewPr>
    <p:cSldViewPr snapToGrid="0" snapToObjects="1">
      <p:cViewPr varScale="1">
        <p:scale>
          <a:sx n="71" d="100"/>
          <a:sy n="71" d="100"/>
        </p:scale>
        <p:origin x="31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5A6EF-02A4-494C-A2FB-A3863B2F549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321D7-5436-5A41-B6E7-AD3A7C15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21D7-5436-5A41-B6E7-AD3A7C158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6982-5C93-6F41-A6F3-C93C59BF38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1212" y="1815774"/>
            <a:ext cx="5943601" cy="139807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AF116-0BDC-E145-86DE-A48EDD8F73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1212" y="3254188"/>
            <a:ext cx="5943600" cy="1729762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945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41E5-076F-8D4B-92B4-D241805E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3A329-70DF-0C4E-BAE2-15B913A5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CB9-FC1C-3E49-9D3C-F6042EA47075}" type="datetimeFigureOut">
              <a:rPr lang="en-US" smtClean="0"/>
              <a:t>9/20/2021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8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147C-36C3-F04F-9C0F-DD0767E9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73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3C37-41DF-994C-9AF5-14B428DF6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273"/>
            <a:ext cx="10515600" cy="3418728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87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3F9DE-87FE-FB46-8860-C49CFF64C7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7350" y="3147319"/>
            <a:ext cx="10515600" cy="251941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CE7B27-1794-A142-9B7B-4002F3F8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1629149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83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92A4-83CC-8B4C-A663-FA17E661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42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FDA6-F2B2-A64F-862D-351D31551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02142"/>
            <a:ext cx="5266765" cy="3566646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308A-C55F-474C-872B-9C8FC7DDF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202142"/>
            <a:ext cx="5266765" cy="3566646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2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7F51-FCA7-AE46-B223-8289B6C3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47165"/>
            <a:ext cx="10515600" cy="84352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4CF3A-CCF0-EE47-8A58-0812CB01F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56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AA0C3-B0AB-014F-BE3C-A7B5A46CC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4358"/>
            <a:ext cx="5157787" cy="29275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8B726-9A83-E24A-94B3-ED82991C0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567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99511-7609-C347-A5D0-76E60CA8E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4358"/>
            <a:ext cx="5183188" cy="29275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51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CBCEB8-5E5A-4348-8DA1-E45ED0AD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9077"/>
            <a:ext cx="12183035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20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7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26C-6E80-6E44-B452-CC96DC5A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47EA3-7870-5243-94FC-DDDB4D8FD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7F1C8-C044-9641-AC6E-02662259B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0128"/>
            <a:ext cx="3932237" cy="348885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C238-616B-FF4B-A128-475D282C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D84FD-1DAA-5444-AF9A-7DD4235AE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F0925-E9E4-F942-9977-B5E123B82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6682"/>
            <a:ext cx="3932237" cy="35023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67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A71E6-C873-FA46-97EE-2A2A7155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1A97D-9240-514F-85B0-576EB466E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A8A85-CFA3-0F4E-A04E-4B2A4511E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8CCB9-FC1C-3E49-9D3C-F6042EA470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61676-7907-3A4D-ACB8-0C80DF594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FF5B-B4D1-8C47-8957-E736B259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1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mlinares@ucan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anr.edu/sites/http___ucanredu_sites_adultDE/Trainin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http___ucanredu_sites_adultDE/Trainin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anr.edu/sites/http___ucanredu_sites_adultDE/files/355338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LHDEvalua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ucanr.edu/sites/http___ucanredu_sites_adultD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http___ucanredu_sites_adultDE/files/357821.docx" TargetMode="External"/><Relationship Id="rId2" Type="http://schemas.openxmlformats.org/officeDocument/2006/relationships/hyperlink" Target="https://ucanr.edu/sites/http___ucanredu_sites_adult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ucanr.edu/sites/http___ucanredu_sites_adultDE/files/357815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FE4A-1D07-2145-88E8-7D586402A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3858" y="1294302"/>
            <a:ext cx="9057372" cy="13980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FFY 22 Adult Direct </a:t>
            </a:r>
            <a:r>
              <a:rPr lang="en-US" sz="4000" dirty="0" smtClean="0"/>
              <a:t>Education Evaluation Survey Administration </a:t>
            </a:r>
            <a:br>
              <a:rPr lang="en-US" sz="4000" dirty="0" smtClean="0"/>
            </a:br>
            <a:r>
              <a:rPr lang="en-US" sz="4000" dirty="0" smtClean="0"/>
              <a:t>and Data Collection Training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62310-E03E-944B-BF06-4078DB7CA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7714" y="3488824"/>
            <a:ext cx="5943600" cy="172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 smtClean="0"/>
              <a:t>September 21, </a:t>
            </a:r>
            <a:r>
              <a:rPr lang="en-US" sz="2800" dirty="0"/>
              <a:t>2021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Hosted by Amanda </a:t>
            </a:r>
            <a:r>
              <a:rPr lang="en-US" sz="2800" dirty="0" smtClean="0"/>
              <a:t>Linares</a:t>
            </a:r>
          </a:p>
          <a:p>
            <a:pPr algn="ctr"/>
            <a:r>
              <a:rPr lang="en-US" sz="2800" dirty="0" smtClean="0">
                <a:hlinkClick r:id="rId2"/>
              </a:rPr>
              <a:t>amlinares@ucanr.edu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0" y="2843404"/>
            <a:ext cx="1139873" cy="11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437D-A54F-4164-A0DF-8D8D5E0D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Survey Adult DE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5A9D3-0D9F-4097-9549-CF535F73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70"/>
            <a:ext cx="10253353" cy="39754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Administer the online </a:t>
            </a:r>
            <a:r>
              <a:rPr lang="en-US" b="1" dirty="0" err="1" smtClean="0"/>
              <a:t>CalFresh</a:t>
            </a:r>
            <a:r>
              <a:rPr lang="en-US" b="1" dirty="0" smtClean="0"/>
              <a:t> Healthy Living Adult Survey </a:t>
            </a:r>
            <a:r>
              <a:rPr lang="en-US" dirty="0" smtClean="0"/>
              <a:t>to all class participants who can access the online survey (phone, tablet, or computer)</a:t>
            </a:r>
          </a:p>
          <a:p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/>
              <a:t>participants should be surveyed: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u="sng" dirty="0"/>
              <a:t>Before</a:t>
            </a:r>
            <a:r>
              <a:rPr lang="en-US" dirty="0"/>
              <a:t> any DE delivery </a:t>
            </a:r>
            <a:r>
              <a:rPr lang="en-US" dirty="0" smtClean="0"/>
              <a:t>(pre-test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u="sng" dirty="0"/>
              <a:t>After</a:t>
            </a:r>
            <a:r>
              <a:rPr lang="en-US" i="1" dirty="0"/>
              <a:t> </a:t>
            </a:r>
            <a:r>
              <a:rPr lang="en-US" dirty="0"/>
              <a:t>all sessions are complete </a:t>
            </a:r>
            <a:r>
              <a:rPr lang="en-US" dirty="0" smtClean="0"/>
              <a:t>(post-test)</a:t>
            </a:r>
          </a:p>
          <a:p>
            <a:r>
              <a:rPr lang="en-US" dirty="0" smtClean="0"/>
              <a:t>One link/QR for pre-test, one link/QR for post-test</a:t>
            </a:r>
          </a:p>
          <a:p>
            <a:r>
              <a:rPr lang="en-US" dirty="0" smtClean="0"/>
              <a:t>No </a:t>
            </a:r>
            <a:r>
              <a:rPr lang="en-US" dirty="0"/>
              <a:t>required minimum number of participants per class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470013"/>
            <a:ext cx="10515600" cy="1325563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CalFresh</a:t>
            </a:r>
            <a:r>
              <a:rPr lang="en-US" dirty="0" smtClean="0"/>
              <a:t> Healthy Living Adult Survey?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155" y="1882203"/>
            <a:ext cx="7400711" cy="42548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Modified version of the FBC including:</a:t>
            </a:r>
          </a:p>
          <a:p>
            <a:pPr lvl="1"/>
            <a:r>
              <a:rPr lang="en-US" dirty="0"/>
              <a:t>4 fruit and vegetable questions</a:t>
            </a:r>
          </a:p>
          <a:p>
            <a:pPr lvl="1"/>
            <a:r>
              <a:rPr lang="en-US" dirty="0"/>
              <a:t>2 sugar-sweetened beverage questions</a:t>
            </a:r>
          </a:p>
          <a:p>
            <a:pPr lvl="1"/>
            <a:r>
              <a:rPr lang="en-US" dirty="0"/>
              <a:t>1 label-reading question</a:t>
            </a:r>
          </a:p>
          <a:p>
            <a:pPr lvl="1"/>
            <a:r>
              <a:rPr lang="en-US" dirty="0"/>
              <a:t>1 food security question</a:t>
            </a:r>
          </a:p>
          <a:p>
            <a:r>
              <a:rPr lang="en-US" dirty="0"/>
              <a:t>CDPH/NPI supplementary questions:</a:t>
            </a:r>
          </a:p>
          <a:p>
            <a:pPr lvl="1"/>
            <a:r>
              <a:rPr lang="en-US" dirty="0"/>
              <a:t>2 food shopping questions </a:t>
            </a:r>
          </a:p>
          <a:p>
            <a:pPr lvl="1"/>
            <a:r>
              <a:rPr lang="en-US" dirty="0"/>
              <a:t>2 child school/OST attendance questions</a:t>
            </a:r>
          </a:p>
          <a:p>
            <a:pPr lvl="1"/>
            <a:r>
              <a:rPr lang="en-US" dirty="0"/>
              <a:t>Demographics</a:t>
            </a:r>
          </a:p>
          <a:p>
            <a:r>
              <a:rPr lang="en-US" dirty="0" smtClean="0"/>
              <a:t>No </a:t>
            </a:r>
            <a:r>
              <a:rPr lang="en-US" dirty="0"/>
              <a:t>demos or supplementary Qs on </a:t>
            </a:r>
            <a:r>
              <a:rPr lang="en-US" dirty="0" smtClean="0"/>
              <a:t>post</a:t>
            </a:r>
          </a:p>
          <a:p>
            <a:r>
              <a:rPr lang="en-US" dirty="0"/>
              <a:t>English and Spanish </a:t>
            </a:r>
            <a:r>
              <a:rPr lang="en-US" dirty="0" smtClean="0"/>
              <a:t>only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3"/>
          <a:srcRect l="30083" t="18984" r="43735" b="19973"/>
          <a:stretch/>
        </p:blipFill>
        <p:spPr bwMode="auto">
          <a:xfrm>
            <a:off x="1112629" y="2085403"/>
            <a:ext cx="2767096" cy="3502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30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28248" t="14698" r="28588" b="9351"/>
          <a:stretch/>
        </p:blipFill>
        <p:spPr bwMode="auto">
          <a:xfrm>
            <a:off x="6529528" y="745709"/>
            <a:ext cx="4398117" cy="463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154" y="2321390"/>
            <a:ext cx="5041290" cy="109914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Let’s check out </a:t>
            </a:r>
            <a:br>
              <a:rPr lang="en-US" sz="4800" dirty="0" smtClean="0"/>
            </a:br>
            <a:r>
              <a:rPr lang="en-US" sz="4800" dirty="0" smtClean="0"/>
              <a:t>the survey!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489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470013"/>
            <a:ext cx="10515600" cy="1325563"/>
          </a:xfrm>
        </p:spPr>
        <p:txBody>
          <a:bodyPr/>
          <a:lstStyle/>
          <a:p>
            <a:r>
              <a:rPr lang="en-US" dirty="0" smtClean="0"/>
              <a:t>Survey Language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664672"/>
            <a:ext cx="6080990" cy="425484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For FFY 22, the survey is available in English and Spanish only.</a:t>
            </a:r>
          </a:p>
          <a:p>
            <a:pPr lvl="0"/>
            <a:r>
              <a:rPr lang="en-US" dirty="0"/>
              <a:t>Within the same pre/post survey link, participants can choose a language themselves by clicking the globe on the upper left </a:t>
            </a:r>
            <a:r>
              <a:rPr lang="en-US" dirty="0" smtClean="0"/>
              <a:t>screen.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6397" y="1995092"/>
            <a:ext cx="4894535" cy="3231664"/>
            <a:chOff x="0" y="0"/>
            <a:chExt cx="3253105" cy="17259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7" t="12182" r="38739" b="48408"/>
            <a:stretch/>
          </p:blipFill>
          <p:spPr bwMode="auto">
            <a:xfrm>
              <a:off x="0" y="0"/>
              <a:ext cx="3253105" cy="1725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218364" y="0"/>
              <a:ext cx="975815" cy="1978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2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470013"/>
            <a:ext cx="10515600" cy="1325563"/>
          </a:xfrm>
        </p:spPr>
        <p:txBody>
          <a:bodyPr/>
          <a:lstStyle/>
          <a:p>
            <a:r>
              <a:rPr lang="en-US" dirty="0" smtClean="0"/>
              <a:t>PEARS Program Activity ID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996" y="1900567"/>
            <a:ext cx="4978399" cy="3879344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PEARS Program Activity ID is required and participants cannot advance without answering.</a:t>
            </a:r>
          </a:p>
          <a:p>
            <a:pPr lvl="0"/>
            <a:r>
              <a:rPr lang="en-US" sz="2800" dirty="0" smtClean="0"/>
              <a:t>Prior to pre-test, you will need to be sure the Program Activity (class series) is entered in PEARS so the Program Activity ID can be generated.</a:t>
            </a:r>
            <a:endParaRPr lang="en-US" sz="2800" dirty="0"/>
          </a:p>
          <a:p>
            <a:pPr lvl="1"/>
            <a:endParaRPr lang="en-US" dirty="0"/>
          </a:p>
          <a:p>
            <a:pPr lvl="2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t="12182" r="38739" b="48408"/>
          <a:stretch/>
        </p:blipFill>
        <p:spPr bwMode="auto">
          <a:xfrm>
            <a:off x="6228004" y="3299031"/>
            <a:ext cx="4894535" cy="32316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/>
          <p:cNvSpPr/>
          <p:nvPr/>
        </p:nvSpPr>
        <p:spPr>
          <a:xfrm>
            <a:off x="6897222" y="4811041"/>
            <a:ext cx="3156078" cy="1539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268873" y="1530420"/>
            <a:ext cx="4721675" cy="1621155"/>
            <a:chOff x="0" y="0"/>
            <a:chExt cx="4100830" cy="1159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9" t="11841" r="47225" b="67917"/>
            <a:stretch/>
          </p:blipFill>
          <p:spPr bwMode="auto">
            <a:xfrm>
              <a:off x="0" y="0"/>
              <a:ext cx="4100830" cy="11595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156949" y="525438"/>
              <a:ext cx="2129051" cy="3888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6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470013"/>
            <a:ext cx="10515600" cy="1325563"/>
          </a:xfrm>
        </p:spPr>
        <p:txBody>
          <a:bodyPr/>
          <a:lstStyle/>
          <a:p>
            <a:r>
              <a:rPr lang="en-US" dirty="0" smtClean="0"/>
              <a:t>PEARS Program Activity ID </a:t>
            </a:r>
            <a:r>
              <a:rPr lang="en-US" dirty="0" err="1" smtClean="0"/>
              <a:t>con’t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 txBox="1">
            <a:spLocks/>
          </p:cNvSpPr>
          <p:nvPr/>
        </p:nvSpPr>
        <p:spPr>
          <a:xfrm>
            <a:off x="761197" y="2011095"/>
            <a:ext cx="10200313" cy="4051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Bring the Program Activity ID for participants to enter at both pre- and post-test time points.</a:t>
            </a:r>
          </a:p>
          <a:p>
            <a:r>
              <a:rPr lang="en-US" sz="3600" dirty="0" smtClean="0"/>
              <a:t>All </a:t>
            </a:r>
            <a:r>
              <a:rPr lang="en-US" sz="3600" dirty="0"/>
              <a:t>lessons in a series should share the same Program Activity </a:t>
            </a:r>
            <a:r>
              <a:rPr lang="en-US" sz="3600" dirty="0" smtClean="0"/>
              <a:t>ID (one single entry).</a:t>
            </a:r>
            <a:endParaRPr lang="en-US" sz="4000" dirty="0" smtClean="0"/>
          </a:p>
          <a:p>
            <a:r>
              <a:rPr lang="en-US" sz="4000" dirty="0" smtClean="0"/>
              <a:t>This is how we identify what DE a participant was exposed to and where they come from!</a:t>
            </a:r>
          </a:p>
          <a:p>
            <a:r>
              <a:rPr lang="en-US" sz="4000" b="1" dirty="0" smtClean="0"/>
              <a:t>NOTE! </a:t>
            </a:r>
            <a:r>
              <a:rPr lang="en-US" sz="4000" dirty="0" smtClean="0"/>
              <a:t>PEARS Program Activity ID and Site ID are not the same.</a:t>
            </a:r>
          </a:p>
          <a:p>
            <a:pPr lvl="1"/>
            <a:r>
              <a:rPr lang="en-US" sz="3700" dirty="0" smtClean="0"/>
              <a:t>Program Activity ID will always be 6 digits and greater than 280000.</a:t>
            </a:r>
          </a:p>
          <a:p>
            <a:pPr lvl="1"/>
            <a:r>
              <a:rPr lang="en-US" sz="3700" dirty="0" smtClean="0"/>
              <a:t>If the survey tells you the Program Activity ID you entered is invalid, you likely have the wrong number.</a:t>
            </a:r>
          </a:p>
          <a:p>
            <a:pPr lvl="2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44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456508"/>
            <a:ext cx="10515600" cy="1325563"/>
          </a:xfrm>
        </p:spPr>
        <p:txBody>
          <a:bodyPr/>
          <a:lstStyle/>
          <a:p>
            <a:r>
              <a:rPr lang="en-US" dirty="0" smtClean="0"/>
              <a:t>Participant 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 txBox="1">
            <a:spLocks/>
          </p:cNvSpPr>
          <p:nvPr/>
        </p:nvSpPr>
        <p:spPr>
          <a:xfrm>
            <a:off x="761198" y="2011095"/>
            <a:ext cx="6147602" cy="4084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Unique identifiers are how we match pre and post-tests</a:t>
            </a:r>
          </a:p>
          <a:p>
            <a:r>
              <a:rPr lang="en-US" sz="3600" dirty="0" smtClean="0"/>
              <a:t>Participants can create their own IDs from a series of 4 questions:</a:t>
            </a:r>
          </a:p>
          <a:p>
            <a:pPr lvl="1"/>
            <a:r>
              <a:rPr lang="en-US" sz="3200" dirty="0" smtClean="0"/>
              <a:t>First letter of first name</a:t>
            </a:r>
          </a:p>
          <a:p>
            <a:pPr lvl="1"/>
            <a:r>
              <a:rPr lang="en-US" sz="3200" dirty="0" smtClean="0"/>
              <a:t>First letter of last name</a:t>
            </a:r>
          </a:p>
          <a:p>
            <a:pPr lvl="1"/>
            <a:r>
              <a:rPr lang="en-US" sz="3200" dirty="0" smtClean="0"/>
              <a:t>2-digit birth month</a:t>
            </a:r>
          </a:p>
          <a:p>
            <a:pPr lvl="1"/>
            <a:r>
              <a:rPr lang="en-US" sz="3200" dirty="0" smtClean="0"/>
              <a:t>2-digit birth day</a:t>
            </a:r>
          </a:p>
          <a:p>
            <a:r>
              <a:rPr lang="en-US" sz="3600" dirty="0" smtClean="0"/>
              <a:t>Drop-downs to reduce error</a:t>
            </a:r>
          </a:p>
          <a:p>
            <a:r>
              <a:rPr lang="en-US" sz="3600" dirty="0" smtClean="0"/>
              <a:t>Required questions</a:t>
            </a:r>
          </a:p>
          <a:p>
            <a:pPr lvl="2"/>
            <a:endParaRPr lang="en-US" sz="36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6" t="10409" r="33525" b="7539"/>
          <a:stretch/>
        </p:blipFill>
        <p:spPr bwMode="auto">
          <a:xfrm>
            <a:off x="7100711" y="153923"/>
            <a:ext cx="4425245" cy="576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29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456508"/>
            <a:ext cx="10515600" cy="1325563"/>
          </a:xfrm>
        </p:spPr>
        <p:txBody>
          <a:bodyPr/>
          <a:lstStyle/>
          <a:p>
            <a:r>
              <a:rPr lang="en-US" dirty="0" smtClean="0"/>
              <a:t>Geolocation Question: Approach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 txBox="1">
            <a:spLocks/>
          </p:cNvSpPr>
          <p:nvPr/>
        </p:nvSpPr>
        <p:spPr>
          <a:xfrm>
            <a:off x="761198" y="1568419"/>
            <a:ext cx="10697024" cy="777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During </a:t>
            </a:r>
            <a:r>
              <a:rPr lang="en-US" i="1" dirty="0"/>
              <a:t>the past month, other than online, where did your household do most of your food shopping? Find the location on the map</a:t>
            </a:r>
            <a:r>
              <a:rPr lang="en-US" dirty="0"/>
              <a:t>.</a:t>
            </a:r>
          </a:p>
          <a:p>
            <a:pPr lvl="2"/>
            <a:endParaRPr lang="en-US" sz="36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34507" y="2460978"/>
            <a:ext cx="4845404" cy="3668889"/>
          </a:xfrm>
          <a:prstGeom prst="rect">
            <a:avLst/>
          </a:prstGeom>
          <a:ln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Approach 1: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For participants that live/shop in the area of the class: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1. Have 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them click on the crosshair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⌖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symbol. This will provide them a map of their current location (see image at right).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2. Next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the participant should identify the (shopping) location by typing the name (or address, if they know it) in the search field. Sites matching this name will pre-populate below the search bar, and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3. Participants 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can select the correct location from the pre-populated list.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89842" y="2345680"/>
            <a:ext cx="4358780" cy="4190587"/>
            <a:chOff x="0" y="0"/>
            <a:chExt cx="2523490" cy="22104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3" t="16127" r="29622" b="17745"/>
            <a:stretch/>
          </p:blipFill>
          <p:spPr bwMode="auto">
            <a:xfrm>
              <a:off x="0" y="0"/>
              <a:ext cx="2523490" cy="22104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184245" y="634621"/>
              <a:ext cx="347980" cy="2114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>
              <a:off x="95535" y="1173708"/>
              <a:ext cx="136478" cy="955343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96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456508"/>
            <a:ext cx="10515600" cy="1325563"/>
          </a:xfrm>
        </p:spPr>
        <p:txBody>
          <a:bodyPr/>
          <a:lstStyle/>
          <a:p>
            <a:r>
              <a:rPr lang="en-US" dirty="0" smtClean="0"/>
              <a:t>Geolocation Question: Approach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 txBox="1">
            <a:spLocks/>
          </p:cNvSpPr>
          <p:nvPr/>
        </p:nvSpPr>
        <p:spPr>
          <a:xfrm>
            <a:off x="761198" y="1568419"/>
            <a:ext cx="6576580" cy="777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During </a:t>
            </a:r>
            <a:r>
              <a:rPr lang="en-US" sz="2800" i="1" dirty="0"/>
              <a:t>the past month, other than online, where did your household do most of your food shopping? Find the location on the map</a:t>
            </a:r>
            <a:r>
              <a:rPr lang="en-US" sz="2800" dirty="0"/>
              <a:t>.</a:t>
            </a:r>
          </a:p>
          <a:p>
            <a:pPr lvl="2"/>
            <a:endParaRPr lang="en-US" sz="28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73030" y="3298111"/>
            <a:ext cx="4419914" cy="2515666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Approach 2: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For virtual classes or classes located far from where participants live/shop,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Have participant put their home address in the search bar to create a map in the desired neighborhood,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Use the search bar to search for a site name (see images at right).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513460" y="1478772"/>
            <a:ext cx="4509207" cy="5091361"/>
            <a:chOff x="0" y="0"/>
            <a:chExt cx="3451860" cy="414613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6" t="32256" r="35591" b="23460"/>
            <a:stretch/>
          </p:blipFill>
          <p:spPr bwMode="auto">
            <a:xfrm>
              <a:off x="75062" y="2115403"/>
              <a:ext cx="3322955" cy="20307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95" t="31463" r="35103" b="24072"/>
            <a:stretch/>
          </p:blipFill>
          <p:spPr bwMode="auto">
            <a:xfrm>
              <a:off x="0" y="0"/>
              <a:ext cx="3451860" cy="20701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211540" y="0"/>
              <a:ext cx="1426191" cy="3821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Left Arrow 16"/>
            <p:cNvSpPr/>
            <p:nvPr/>
          </p:nvSpPr>
          <p:spPr>
            <a:xfrm rot="21108464">
              <a:off x="1139588" y="2149523"/>
              <a:ext cx="1064525" cy="170597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09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456508"/>
            <a:ext cx="10515600" cy="1325563"/>
          </a:xfrm>
        </p:spPr>
        <p:txBody>
          <a:bodyPr/>
          <a:lstStyle/>
          <a:p>
            <a:r>
              <a:rPr lang="en-US" dirty="0" smtClean="0"/>
              <a:t>Geolocation Question: Approach </a:t>
            </a:r>
            <a:r>
              <a:rPr lang="en-US" dirty="0"/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 txBox="1">
            <a:spLocks/>
          </p:cNvSpPr>
          <p:nvPr/>
        </p:nvSpPr>
        <p:spPr>
          <a:xfrm>
            <a:off x="761198" y="1568419"/>
            <a:ext cx="10979246" cy="1061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During </a:t>
            </a:r>
            <a:r>
              <a:rPr lang="en-US" sz="2800" i="1" dirty="0"/>
              <a:t>the past month, other than online, where did your household do most of your food shopping? Find the location on the map</a:t>
            </a:r>
            <a:r>
              <a:rPr lang="en-US" sz="2800" dirty="0"/>
              <a:t>.</a:t>
            </a:r>
          </a:p>
          <a:p>
            <a:pPr lvl="2"/>
            <a:endParaRPr lang="en-US" sz="2800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853852" y="2985336"/>
            <a:ext cx="3767243" cy="2030806"/>
          </a:xfrm>
          <a:prstGeom prst="rect">
            <a:avLst/>
          </a:prstGeom>
          <a:ln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Approach 3: </a:t>
            </a:r>
            <a:r>
              <a:rPr lang="en-US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Alternate way </a:t>
            </a:r>
            <a:endParaRPr lang="en-US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Participants can also type in store name, comma, city, comma, and state (e.g. Safeway, Sacramento, CA) (see image at right).</a:t>
            </a:r>
            <a:endParaRPr lang="en-US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720452" y="2630281"/>
            <a:ext cx="4884526" cy="3905986"/>
            <a:chOff x="0" y="0"/>
            <a:chExt cx="3397885" cy="21310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8" t="32397" r="35923" b="22609"/>
            <a:stretch/>
          </p:blipFill>
          <p:spPr bwMode="auto">
            <a:xfrm>
              <a:off x="0" y="0"/>
              <a:ext cx="3397885" cy="21310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232012" y="47767"/>
              <a:ext cx="1166884" cy="3275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72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rmational Recordings about the Michael Motivation Cards – Citizen Of Ear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30" y="863133"/>
            <a:ext cx="2745001" cy="3878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41" y="1001043"/>
            <a:ext cx="8329804" cy="40715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</a:t>
            </a:r>
            <a:r>
              <a:rPr lang="en-US" dirty="0" smtClean="0"/>
              <a:t>training is being recorded and will be uploaded to the Adult Direct Education Evaluation website: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200" b="0" dirty="0">
                <a:solidFill>
                  <a:schemeClr val="tx1"/>
                </a:solidFill>
                <a:hlinkClick r:id="rId4"/>
              </a:rPr>
              <a:t>https://ucanr.edu/sites/http___ucanredu_sites_adultDE/Training</a:t>
            </a:r>
            <a:r>
              <a:rPr lang="en-US" sz="2200" b="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sz="3100" dirty="0">
                <a:solidFill>
                  <a:schemeClr val="tx1"/>
                </a:solidFill>
              </a:rPr>
              <a:t/>
            </a:r>
            <a:br>
              <a:rPr lang="en-US" sz="3100" dirty="0">
                <a:solidFill>
                  <a:schemeClr val="tx1"/>
                </a:solidFill>
              </a:rPr>
            </a:br>
            <a:endParaRPr lang="en-US" sz="3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Answer Man Tackles All of Your Booze Related Holida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07" y="249457"/>
            <a:ext cx="7504883" cy="5628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pic>
        <p:nvPicPr>
          <p:cNvPr id="2" name="Picture 1" descr="Goal Review: November 2013 – A Drop in the Oce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" y="-349956"/>
            <a:ext cx="3964093" cy="265364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60" y="1958319"/>
            <a:ext cx="11003844" cy="42796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After this </a:t>
            </a:r>
            <a:r>
              <a:rPr lang="en-US" b="1" dirty="0" smtClean="0"/>
              <a:t>training, </a:t>
            </a:r>
            <a:r>
              <a:rPr lang="en-US" b="1" dirty="0"/>
              <a:t>you should be able to:</a:t>
            </a:r>
          </a:p>
          <a:p>
            <a:pPr marL="514350" indent="-514350">
              <a:buAutoNum type="arabicPeriod"/>
            </a:pPr>
            <a:r>
              <a:rPr lang="en-US" dirty="0" smtClean="0"/>
              <a:t>Know if you meet the evaluation participation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Locate </a:t>
            </a:r>
            <a:r>
              <a:rPr lang="en-US" dirty="0"/>
              <a:t>resources (e.g. administration protocol, materials checklist, online training modules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Including pre- and post-test links/QR codes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Subscribe to the Adult Direct Education Evaluation </a:t>
            </a:r>
            <a:r>
              <a:rPr lang="en-US" dirty="0" smtClean="0"/>
              <a:t>listserv</a:t>
            </a:r>
          </a:p>
          <a:p>
            <a:pPr marL="514350" indent="-514350">
              <a:buAutoNum type="arabicPeriod"/>
            </a:pPr>
            <a:r>
              <a:rPr lang="en-US" dirty="0" smtClean="0"/>
              <a:t>Guide participants through pre- and post-tests including…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Identifying PEARS Program Activity ID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Unique ID construction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Survey language selection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Completion of the geolocation question (pre-test, Q10)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73" y="1849163"/>
            <a:ext cx="10684071" cy="41678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Check out the July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smtClean="0">
                <a:hlinkClick r:id="rId3"/>
              </a:rPr>
              <a:t>Info </a:t>
            </a:r>
            <a:r>
              <a:rPr lang="en-US" smtClean="0">
                <a:hlinkClick r:id="rId3"/>
              </a:rPr>
              <a:t>Session</a:t>
            </a:r>
            <a:r>
              <a:rPr lang="en-US" smtClean="0"/>
              <a:t> and </a:t>
            </a:r>
            <a:r>
              <a:rPr lang="en-US" dirty="0" smtClean="0">
                <a:hlinkClick r:id="rId4"/>
              </a:rPr>
              <a:t>FAQs</a:t>
            </a:r>
            <a:r>
              <a:rPr lang="en-US" dirty="0" smtClean="0"/>
              <a:t> for the most detailed info</a:t>
            </a:r>
          </a:p>
          <a:p>
            <a:r>
              <a:rPr lang="en-US" dirty="0" smtClean="0"/>
              <a:t>You need to evaluate if you have adult DE in your FFY 20-22 IWP that is delivered in </a:t>
            </a:r>
            <a:r>
              <a:rPr lang="en-US" b="1" u="sng" dirty="0" smtClean="0"/>
              <a:t>4 or more sessions over 4 or more weeks</a:t>
            </a:r>
            <a:endParaRPr lang="en-US" dirty="0" smtClean="0"/>
          </a:p>
          <a:p>
            <a:r>
              <a:rPr lang="en-US" dirty="0" smtClean="0"/>
              <a:t>You do NOT need to evaluate (in FFY 22) if you are using a </a:t>
            </a:r>
            <a:r>
              <a:rPr lang="en-US" b="1" dirty="0" smtClean="0"/>
              <a:t>physical activity-only curricula or any curricula delivered to audiences in languages other than English or Spanish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523600"/>
            <a:ext cx="11071578" cy="1325563"/>
          </a:xfrm>
        </p:spPr>
        <p:txBody>
          <a:bodyPr/>
          <a:lstStyle/>
          <a:p>
            <a:r>
              <a:rPr lang="en-US" dirty="0" smtClean="0"/>
              <a:t>Refresher! Do I need to evaluate my 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44" y="293906"/>
            <a:ext cx="10515600" cy="1325563"/>
          </a:xfrm>
        </p:spPr>
        <p:txBody>
          <a:bodyPr/>
          <a:lstStyle/>
          <a:p>
            <a:r>
              <a:rPr lang="en-US" dirty="0" smtClean="0"/>
              <a:t>Evaluation Start Date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 txBox="1">
            <a:spLocks/>
          </p:cNvSpPr>
          <p:nvPr/>
        </p:nvSpPr>
        <p:spPr>
          <a:xfrm>
            <a:off x="882614" y="1700906"/>
            <a:ext cx="4502186" cy="4374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PEARS opens for FFY 22 entries on Wednesday, October 13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r>
              <a:rPr lang="en-US" sz="2800" dirty="0" smtClean="0"/>
              <a:t>You must enter a Program Activity before you can begin surveying</a:t>
            </a:r>
          </a:p>
          <a:p>
            <a:r>
              <a:rPr lang="en-US" sz="2800" dirty="0" smtClean="0"/>
              <a:t>Class series started before this date are not subject to evaluation requirement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22166" t="16134" r="31098" b="23459"/>
          <a:stretch/>
        </p:blipFill>
        <p:spPr bwMode="auto">
          <a:xfrm>
            <a:off x="5639249" y="1602920"/>
            <a:ext cx="5807684" cy="4472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/>
          <p:cNvSpPr/>
          <p:nvPr/>
        </p:nvSpPr>
        <p:spPr>
          <a:xfrm>
            <a:off x="8037689" y="3521482"/>
            <a:ext cx="925689" cy="92634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73" y="1849163"/>
            <a:ext cx="11214649" cy="4167815"/>
          </a:xfrm>
        </p:spPr>
        <p:txBody>
          <a:bodyPr>
            <a:normAutofit/>
          </a:bodyPr>
          <a:lstStyle/>
          <a:p>
            <a:r>
              <a:rPr lang="en-US" dirty="0" smtClean="0"/>
              <a:t>NPI-led </a:t>
            </a:r>
            <a:r>
              <a:rPr lang="en-US" dirty="0"/>
              <a:t>CFHL </a:t>
            </a:r>
            <a:r>
              <a:rPr lang="en-US" dirty="0" smtClean="0"/>
              <a:t>Evaluation website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https://ucanr.edu/sites/LHDEvaluation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Adult </a:t>
            </a:r>
            <a:r>
              <a:rPr lang="en-US" dirty="0"/>
              <a:t>DE Evaluation website: </a:t>
            </a:r>
            <a:r>
              <a:rPr lang="en-US" dirty="0">
                <a:hlinkClick r:id="rId4"/>
              </a:rPr>
              <a:t>https://ucanr.edu/sites/http___ucanredu_sites_adultDE</a:t>
            </a:r>
            <a:r>
              <a:rPr lang="en-US" dirty="0">
                <a:hlinkClick r:id="rId4"/>
              </a:rPr>
              <a:t>/</a:t>
            </a:r>
            <a:endParaRPr lang="en-US" dirty="0"/>
          </a:p>
          <a:p>
            <a:pPr lvl="1"/>
            <a:r>
              <a:rPr lang="en-US" b="1" dirty="0" smtClean="0"/>
              <a:t>Evaluation Resources- </a:t>
            </a:r>
            <a:r>
              <a:rPr lang="en-US" dirty="0" smtClean="0"/>
              <a:t>Data cards, PEARS Program Activity, Survey Administration Protocol and Materials Checklist</a:t>
            </a:r>
          </a:p>
          <a:p>
            <a:pPr lvl="1"/>
            <a:r>
              <a:rPr lang="en-US" b="1" dirty="0" smtClean="0"/>
              <a:t>Training</a:t>
            </a:r>
            <a:r>
              <a:rPr lang="en-US" dirty="0" smtClean="0"/>
              <a:t>- Today’s and past training, mini-training tutorials</a:t>
            </a:r>
          </a:p>
          <a:p>
            <a:pPr lvl="1"/>
            <a:r>
              <a:rPr lang="en-US" dirty="0" smtClean="0"/>
              <a:t>Adult DE Evaluation </a:t>
            </a:r>
            <a:r>
              <a:rPr lang="en-US" b="1" dirty="0" smtClean="0"/>
              <a:t>Listserv sign-up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523600"/>
            <a:ext cx="11071578" cy="1325563"/>
          </a:xfrm>
        </p:spPr>
        <p:txBody>
          <a:bodyPr/>
          <a:lstStyle/>
          <a:p>
            <a:r>
              <a:rPr lang="en-US" dirty="0" smtClean="0"/>
              <a:t>Adult DE </a:t>
            </a:r>
            <a:r>
              <a:rPr lang="en-US" dirty="0" err="1" smtClean="0"/>
              <a:t>Eval</a:t>
            </a:r>
            <a:r>
              <a:rPr lang="en-US" dirty="0" smtClean="0"/>
              <a:t> Resources</a:t>
            </a:r>
            <a:endParaRPr lang="en-US" dirty="0"/>
          </a:p>
        </p:txBody>
      </p:sp>
      <p:pic>
        <p:nvPicPr>
          <p:cNvPr id="2" name="Picture 1" descr="♥ Too Many Heartbeats ♥: ♥ RESOURCES ♥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2" y="353949"/>
            <a:ext cx="2973211" cy="2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14" y="835773"/>
            <a:ext cx="11842044" cy="1325563"/>
          </a:xfrm>
        </p:spPr>
        <p:txBody>
          <a:bodyPr/>
          <a:lstStyle/>
          <a:p>
            <a:r>
              <a:rPr lang="en-US" dirty="0" smtClean="0"/>
              <a:t>How do I find the pre/post links/QR codes?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Step 1: </a:t>
            </a:r>
            <a:r>
              <a:rPr lang="en-US" dirty="0" smtClean="0"/>
              <a:t>Go to the Adult DE Evaluation website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https://ucanr.edu/sites/http___ucanredu_sites_adultDE</a:t>
            </a:r>
            <a:r>
              <a:rPr lang="en-US" dirty="0" smtClean="0">
                <a:hlinkClick r:id="rId2"/>
              </a:rPr>
              <a:t>//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Step 2: </a:t>
            </a:r>
            <a:r>
              <a:rPr lang="en-US" dirty="0" smtClean="0"/>
              <a:t>Evaluation Resources (left navigation)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     </a:t>
            </a:r>
            <a:r>
              <a:rPr lang="en-US" dirty="0" smtClean="0">
                <a:hlinkClick r:id="rId3"/>
              </a:rPr>
              <a:t>Administration Protocol</a:t>
            </a:r>
            <a:r>
              <a:rPr lang="en-US" dirty="0" smtClean="0"/>
              <a:t> </a:t>
            </a:r>
            <a:r>
              <a:rPr lang="en-US" b="1" u="sng" dirty="0" smtClean="0"/>
              <a:t>OR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Materials Checklist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35773"/>
            <a:ext cx="6286995" cy="132556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Simple* Steps </a:t>
            </a:r>
            <a:r>
              <a:rPr lang="en-US" dirty="0"/>
              <a:t>to the Evaluation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BB4D98-C261-8E4A-BC8E-7E774167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109" y="2955998"/>
            <a:ext cx="10179828" cy="210728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Identify if your LHD is required to participate </a:t>
            </a:r>
            <a:endParaRPr lang="en-US" sz="3600" dirty="0" smtClean="0"/>
          </a:p>
          <a:p>
            <a:pPr marL="514350" indent="-514350">
              <a:buAutoNum type="arabicPeriod"/>
            </a:pPr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/>
              <a:t>Survey </a:t>
            </a:r>
            <a:r>
              <a:rPr lang="en-US" sz="3600" dirty="0" smtClean="0"/>
              <a:t>adult </a:t>
            </a:r>
            <a:r>
              <a:rPr lang="en-US" sz="3600" dirty="0"/>
              <a:t>DE class participants</a:t>
            </a:r>
          </a:p>
          <a:p>
            <a:pPr marL="0" indent="0">
              <a:buNone/>
            </a:pPr>
            <a:endParaRPr lang="en-US" sz="3600" i="1" dirty="0" smtClean="0"/>
          </a:p>
          <a:p>
            <a:pPr marL="0" indent="0">
              <a:buNone/>
            </a:pPr>
            <a:r>
              <a:rPr lang="en-US" sz="2000" i="1" dirty="0" smtClean="0"/>
              <a:t>*Unlike IOE, Planning Worksheets, SLAQ, reporting, etc. are not part of this evaluation </a:t>
            </a:r>
            <a:endParaRPr lang="en-US" sz="2000" i="1" dirty="0"/>
          </a:p>
          <a:p>
            <a:endParaRPr lang="en-US" sz="3600" dirty="0"/>
          </a:p>
          <a:p>
            <a:pPr lvl="1"/>
            <a:endParaRPr lang="en-US" sz="3600" dirty="0"/>
          </a:p>
          <a:p>
            <a:endParaRPr lang="en-US" sz="3600" dirty="0"/>
          </a:p>
          <a:p>
            <a:pPr lvl="2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  <p:pic>
        <p:nvPicPr>
          <p:cNvPr id="3" name="Picture 2" descr="¿Qué narrador prefieres usar al escribir? | Cuento Colectiv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77"/>
          <a:stretch/>
        </p:blipFill>
        <p:spPr>
          <a:xfrm>
            <a:off x="7488900" y="418997"/>
            <a:ext cx="2818882" cy="199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AD24-31BE-473F-A227-B5F37334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Identify if your LHD is required to participate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B85B-0818-4779-95D9-BE027F31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Adult DE curricula delivered in </a:t>
            </a:r>
            <a:r>
              <a:rPr lang="en-US" sz="3200" b="1" i="1" dirty="0"/>
              <a:t>4+ sessions over 4 or more weeks </a:t>
            </a:r>
            <a:r>
              <a:rPr lang="en-US" dirty="0"/>
              <a:t>should be </a:t>
            </a:r>
            <a:r>
              <a:rPr lang="en-US" dirty="0" smtClean="0"/>
              <a:t>evaluated</a:t>
            </a:r>
          </a:p>
          <a:p>
            <a:r>
              <a:rPr lang="en-US" dirty="0"/>
              <a:t>See previous </a:t>
            </a:r>
            <a:r>
              <a:rPr lang="en-US" dirty="0" smtClean="0"/>
              <a:t>slide/FAQ/Info Session recording </a:t>
            </a:r>
            <a:r>
              <a:rPr lang="en-US" dirty="0"/>
              <a:t>for exceptions </a:t>
            </a:r>
            <a:endParaRPr lang="en-US" dirty="0" smtClean="0"/>
          </a:p>
          <a:p>
            <a:r>
              <a:rPr lang="en-US" dirty="0" smtClean="0"/>
              <a:t>Talk to me about any special situations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7" y="6237958"/>
            <a:ext cx="514615" cy="5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Fresh_Color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F2A83"/>
      </a:accent1>
      <a:accent2>
        <a:srgbClr val="8AC43E"/>
      </a:accent2>
      <a:accent3>
        <a:srgbClr val="08934C"/>
      </a:accent3>
      <a:accent4>
        <a:srgbClr val="EA1F26"/>
      </a:accent4>
      <a:accent5>
        <a:srgbClr val="AE292F"/>
      </a:accent5>
      <a:accent6>
        <a:srgbClr val="2A378E"/>
      </a:accent6>
      <a:hlink>
        <a:srgbClr val="0357AB"/>
      </a:hlink>
      <a:folHlink>
        <a:srgbClr val="8245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CalFresh_Colors (1)</Template>
  <TotalTime>55442</TotalTime>
  <Words>1079</Words>
  <Application>Microsoft Office PowerPoint</Application>
  <PresentationFormat>Widescreen</PresentationFormat>
  <Paragraphs>123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Wingdings</vt:lpstr>
      <vt:lpstr>CalFresh_Colors</vt:lpstr>
      <vt:lpstr>FFY 22 Adult Direct Education Evaluation Survey Administration  and Data Collection Training</vt:lpstr>
      <vt:lpstr>This training is being recorded and will be uploaded to the Adult Direct Education Evaluation website:  https://ucanr.edu/sites/http___ucanredu_sites_adultDE/Training/ </vt:lpstr>
      <vt:lpstr>PowerPoint Presentation</vt:lpstr>
      <vt:lpstr>Refresher! Do I need to evaluate my DE?</vt:lpstr>
      <vt:lpstr>Evaluation Start Date</vt:lpstr>
      <vt:lpstr>Adult DE Eval Resources</vt:lpstr>
      <vt:lpstr>How do I find the pre/post links/QR codes?</vt:lpstr>
      <vt:lpstr>2 Simple* Steps to the Evaluation Process</vt:lpstr>
      <vt:lpstr>Step 1: Identify if your LHD is required to participate </vt:lpstr>
      <vt:lpstr>Step 2: Survey Adult DE Participants</vt:lpstr>
      <vt:lpstr>What is the CalFresh Healthy Living Adult Survey?</vt:lpstr>
      <vt:lpstr>Let’s check out  the survey!</vt:lpstr>
      <vt:lpstr>Survey Language</vt:lpstr>
      <vt:lpstr>PEARS Program Activity ID</vt:lpstr>
      <vt:lpstr>PEARS Program Activity ID con’t</vt:lpstr>
      <vt:lpstr>Participant IDs</vt:lpstr>
      <vt:lpstr>Geolocation Question: Approach 1</vt:lpstr>
      <vt:lpstr>Geolocation Question: Approach 2</vt:lpstr>
      <vt:lpstr>Geolocation Question: Approach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CFHL Co Branded Standard Template</dc:title>
  <dc:creator>Diana Jimenez</dc:creator>
  <cp:lastModifiedBy>Amanda M Linares</cp:lastModifiedBy>
  <cp:revision>267</cp:revision>
  <dcterms:created xsi:type="dcterms:W3CDTF">2019-03-27T20:49:26Z</dcterms:created>
  <dcterms:modified xsi:type="dcterms:W3CDTF">2021-09-21T16:00:38Z</dcterms:modified>
</cp:coreProperties>
</file>