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31"/>
  </p:notesMasterIdLst>
  <p:sldIdLst>
    <p:sldId id="342" r:id="rId7"/>
    <p:sldId id="343" r:id="rId8"/>
    <p:sldId id="370" r:id="rId9"/>
    <p:sldId id="367" r:id="rId10"/>
    <p:sldId id="359" r:id="rId11"/>
    <p:sldId id="354" r:id="rId12"/>
    <p:sldId id="344" r:id="rId13"/>
    <p:sldId id="368" r:id="rId14"/>
    <p:sldId id="345" r:id="rId15"/>
    <p:sldId id="366" r:id="rId16"/>
    <p:sldId id="346" r:id="rId17"/>
    <p:sldId id="365" r:id="rId18"/>
    <p:sldId id="347" r:id="rId19"/>
    <p:sldId id="348" r:id="rId20"/>
    <p:sldId id="351" r:id="rId21"/>
    <p:sldId id="349" r:id="rId22"/>
    <p:sldId id="364" r:id="rId23"/>
    <p:sldId id="353" r:id="rId24"/>
    <p:sldId id="350" r:id="rId25"/>
    <p:sldId id="356" r:id="rId26"/>
    <p:sldId id="369" r:id="rId27"/>
    <p:sldId id="360" r:id="rId28"/>
    <p:sldId id="358"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B84"/>
    <a:srgbClr val="00944D"/>
    <a:srgbClr val="59CFC3"/>
    <a:srgbClr val="F8D311"/>
    <a:srgbClr val="2B388F"/>
    <a:srgbClr val="AF2A30"/>
    <a:srgbClr val="8BC53F"/>
    <a:srgbClr val="4D96BA"/>
    <a:srgbClr val="FB8654"/>
    <a:srgbClr val="2B3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94"/>
  </p:normalViewPr>
  <p:slideViewPr>
    <p:cSldViewPr snapToGrid="0" snapToObjects="1">
      <p:cViewPr varScale="1">
        <p:scale>
          <a:sx n="69" d="100"/>
          <a:sy n="69" d="100"/>
        </p:scale>
        <p:origin x="211"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9B77D-97A1-4CEA-9A73-BA9AB5BE2CD2}" type="datetimeFigureOut">
              <a:rPr lang="en-US" smtClean="0"/>
              <a:t>9/18/2023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12EFB-D8A8-403C-81E4-91E59E96FE68}" type="slidenum">
              <a:rPr lang="en-US" smtClean="0"/>
              <a:t>‹#›</a:t>
            </a:fld>
            <a:endParaRPr lang="en-US" dirty="0"/>
          </a:p>
        </p:txBody>
      </p:sp>
    </p:spTree>
    <p:extLst>
      <p:ext uri="{BB962C8B-B14F-4D97-AF65-F5344CB8AC3E}">
        <p14:creationId xmlns:p14="http://schemas.microsoft.com/office/powerpoint/2010/main" val="256713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shape&#10;&#10;Description automatically generated">
            <a:extLst>
              <a:ext uri="{FF2B5EF4-FFF2-40B4-BE49-F238E27FC236}">
                <a16:creationId xmlns:a16="http://schemas.microsoft.com/office/drawing/2014/main" id="{6ECB916F-3420-AC47-BF46-D73950AA9A6F}"/>
              </a:ext>
            </a:extLst>
          </p:cNvPr>
          <p:cNvPicPr>
            <a:picLocks noChangeAspect="1"/>
          </p:cNvPicPr>
          <p:nvPr userDrawn="1"/>
        </p:nvPicPr>
        <p:blipFill>
          <a:blip r:embed="rId2"/>
          <a:stretch>
            <a:fillRect/>
          </a:stretch>
        </p:blipFill>
        <p:spPr>
          <a:xfrm>
            <a:off x="12699" y="0"/>
            <a:ext cx="12322585" cy="6938682"/>
          </a:xfrm>
          <a:prstGeom prst="rect">
            <a:avLst/>
          </a:prstGeom>
        </p:spPr>
      </p:pic>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270103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2060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25320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23434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108870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159715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37A0-1EE1-094E-ABDA-99B17C2CAEB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4A922A9-BD72-134C-A77B-CCE77E19E458}"/>
              </a:ext>
            </a:extLst>
          </p:cNvPr>
          <p:cNvSpPr>
            <a:spLocks noGrp="1"/>
          </p:cNvSpPr>
          <p:nvPr>
            <p:ph type="subTitle" idx="1"/>
          </p:nvPr>
        </p:nvSpPr>
        <p:spPr>
          <a:xfrm>
            <a:off x="1524000" y="3602038"/>
            <a:ext cx="9144000" cy="1655762"/>
          </a:xfrm>
        </p:spPr>
        <p:txBody>
          <a:bodyPr/>
          <a:lstStyle>
            <a:lvl1pPr marL="0" indent="0" algn="ctr">
              <a:buNone/>
              <a:defRPr sz="2400" strike="sngStrik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4DF33CE-3BA5-3943-A091-27950CC182A2}"/>
              </a:ext>
            </a:extLst>
          </p:cNvPr>
          <p:cNvSpPr>
            <a:spLocks noGrp="1"/>
          </p:cNvSpPr>
          <p:nvPr>
            <p:ph type="sldNum" sz="quarter" idx="12"/>
          </p:nvPr>
        </p:nvSpPr>
        <p:spPr/>
        <p:txBody>
          <a:bodyPr/>
          <a:lstStyle/>
          <a:p>
            <a:fld id="{69280D35-D7F2-7B4C-B1FE-824959C6F424}" type="slidenum">
              <a:rPr lang="en-US" smtClean="0"/>
              <a:t>‹#›</a:t>
            </a:fld>
            <a:endParaRPr lang="en-US" dirty="0"/>
          </a:p>
        </p:txBody>
      </p:sp>
    </p:spTree>
    <p:extLst>
      <p:ext uri="{BB962C8B-B14F-4D97-AF65-F5344CB8AC3E}">
        <p14:creationId xmlns:p14="http://schemas.microsoft.com/office/powerpoint/2010/main" val="71798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55123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405551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61379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picture containing shape&#10;&#10;Description automatically generated">
            <a:extLst>
              <a:ext uri="{FF2B5EF4-FFF2-40B4-BE49-F238E27FC236}">
                <a16:creationId xmlns:a16="http://schemas.microsoft.com/office/drawing/2014/main" id="{18E9A1D2-2FD9-D241-A512-8D1372742074}"/>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029246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4398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52160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491057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39513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58938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93144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506965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831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Graphical user interface&#10;&#10;Description automatically generated with medium confidence">
            <a:extLst>
              <a:ext uri="{FF2B5EF4-FFF2-40B4-BE49-F238E27FC236}">
                <a16:creationId xmlns:a16="http://schemas.microsoft.com/office/drawing/2014/main" id="{773FF124-3618-F34E-8B16-A531C632B7CC}"/>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1692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7342CD-F67A-404F-9FE4-F5EC18A337BA}"/>
              </a:ext>
            </a:extLst>
          </p:cNvPr>
          <p:cNvPicPr>
            <a:picLocks noChangeAspect="1"/>
          </p:cNvPicPr>
          <p:nvPr userDrawn="1"/>
        </p:nvPicPr>
        <p:blipFill>
          <a:blip r:embed="rId2"/>
          <a:stretch>
            <a:fillRect/>
          </a:stretch>
        </p:blipFill>
        <p:spPr>
          <a:xfrm>
            <a:off x="0" y="0"/>
            <a:ext cx="12179300" cy="990600"/>
          </a:xfrm>
          <a:prstGeom prst="rect">
            <a:avLst/>
          </a:prstGeom>
        </p:spPr>
      </p:pic>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702B8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graphical user interface&#10;&#10;Description automatically generated">
            <a:extLst>
              <a:ext uri="{FF2B5EF4-FFF2-40B4-BE49-F238E27FC236}">
                <a16:creationId xmlns:a16="http://schemas.microsoft.com/office/drawing/2014/main" id="{A9DB1244-CF85-3A48-A017-351AEDDBF90D}"/>
              </a:ext>
            </a:extLst>
          </p:cNvPr>
          <p:cNvPicPr>
            <a:picLocks noChangeAspect="1"/>
          </p:cNvPicPr>
          <p:nvPr userDrawn="1"/>
        </p:nvPicPr>
        <p:blipFill>
          <a:blip r:embed="rId3"/>
          <a:stretch>
            <a:fillRect/>
          </a:stretch>
        </p:blipFill>
        <p:spPr>
          <a:xfrm>
            <a:off x="119503" y="6090444"/>
            <a:ext cx="2826897" cy="667248"/>
          </a:xfrm>
          <a:prstGeom prst="rect">
            <a:avLst/>
          </a:prstGeom>
        </p:spPr>
      </p:pic>
    </p:spTree>
    <p:extLst>
      <p:ext uri="{BB962C8B-B14F-4D97-AF65-F5344CB8AC3E}">
        <p14:creationId xmlns:p14="http://schemas.microsoft.com/office/powerpoint/2010/main" val="21152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5EC23C6-4398-6945-9B74-D6670BAF20E9}"/>
              </a:ext>
            </a:extLst>
          </p:cNvPr>
          <p:cNvPicPr>
            <a:picLocks noChangeAspect="1"/>
          </p:cNvPicPr>
          <p:nvPr userDrawn="1"/>
        </p:nvPicPr>
        <p:blipFill>
          <a:blip r:embed="rId2"/>
          <a:stretch>
            <a:fillRect/>
          </a:stretch>
        </p:blipFill>
        <p:spPr>
          <a:xfrm>
            <a:off x="6350" y="0"/>
            <a:ext cx="12179300" cy="990600"/>
          </a:xfrm>
          <a:prstGeom prst="rect">
            <a:avLst/>
          </a:prstGeom>
        </p:spPr>
      </p:pic>
      <p:pic>
        <p:nvPicPr>
          <p:cNvPr id="14" name="Picture 13">
            <a:extLst>
              <a:ext uri="{FF2B5EF4-FFF2-40B4-BE49-F238E27FC236}">
                <a16:creationId xmlns:a16="http://schemas.microsoft.com/office/drawing/2014/main" id="{B6D25991-5F79-BC4D-8982-967F3537E9F6}"/>
              </a:ext>
            </a:extLst>
          </p:cNvPr>
          <p:cNvPicPr>
            <a:picLocks noChangeAspect="1"/>
          </p:cNvPicPr>
          <p:nvPr userDrawn="1"/>
        </p:nvPicPr>
        <p:blipFill>
          <a:blip r:embed="rId3"/>
          <a:stretch>
            <a:fillRect/>
          </a:stretch>
        </p:blipFill>
        <p:spPr>
          <a:xfrm>
            <a:off x="158750" y="6090444"/>
            <a:ext cx="2832100" cy="660400"/>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218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D65CB5E-AE67-E140-BF09-4C613F180386}"/>
              </a:ext>
            </a:extLst>
          </p:cNvPr>
          <p:cNvPicPr>
            <a:picLocks noChangeAspect="1"/>
          </p:cNvPicPr>
          <p:nvPr userDrawn="1"/>
        </p:nvPicPr>
        <p:blipFill>
          <a:blip r:embed="rId2"/>
          <a:stretch>
            <a:fillRect/>
          </a:stretch>
        </p:blipFill>
        <p:spPr>
          <a:xfrm>
            <a:off x="0" y="0"/>
            <a:ext cx="12179300" cy="990600"/>
          </a:xfrm>
          <a:prstGeom prst="rect">
            <a:avLst/>
          </a:prstGeom>
        </p:spPr>
      </p:pic>
      <p:pic>
        <p:nvPicPr>
          <p:cNvPr id="10" name="Picture 9">
            <a:extLst>
              <a:ext uri="{FF2B5EF4-FFF2-40B4-BE49-F238E27FC236}">
                <a16:creationId xmlns:a16="http://schemas.microsoft.com/office/drawing/2014/main" id="{3540BCAA-BF3A-F14F-B1FB-9A3795590448}"/>
              </a:ext>
            </a:extLst>
          </p:cNvPr>
          <p:cNvPicPr>
            <a:picLocks noChangeAspect="1"/>
          </p:cNvPicPr>
          <p:nvPr userDrawn="1"/>
        </p:nvPicPr>
        <p:blipFill>
          <a:blip r:embed="rId3"/>
          <a:stretch>
            <a:fillRect/>
          </a:stretch>
        </p:blipFill>
        <p:spPr>
          <a:xfrm>
            <a:off x="133350" y="6090444"/>
            <a:ext cx="2832100" cy="660400"/>
          </a:xfrm>
          <a:prstGeom prst="rect">
            <a:avLst/>
          </a:prstGeom>
        </p:spPr>
      </p:pic>
    </p:spTree>
    <p:extLst>
      <p:ext uri="{BB962C8B-B14F-4D97-AF65-F5344CB8AC3E}">
        <p14:creationId xmlns:p14="http://schemas.microsoft.com/office/powerpoint/2010/main" val="72902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8567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41941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9/18/2023</a:t>
            </a:fld>
            <a:endParaRPr lang="en-US" dirty="0"/>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8250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9/18/2023</a:t>
            </a:fld>
            <a:endParaRPr lang="en-US" dirty="0"/>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dirty="0"/>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86AE0-40A6-1E46-A593-25DD4273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55E19-42B9-4A46-90B5-12782457A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F58836-528F-7945-B98A-867762161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05A7-A977-FA46-BA0B-8C6154C51868}" type="datetimeFigureOut">
              <a:rPr lang="en-US" smtClean="0"/>
              <a:t>9/18/2023</a:t>
            </a:fld>
            <a:endParaRPr lang="en-US" dirty="0"/>
          </a:p>
        </p:txBody>
      </p:sp>
      <p:sp>
        <p:nvSpPr>
          <p:cNvPr id="5" name="Footer Placeholder 4">
            <a:extLst>
              <a:ext uri="{FF2B5EF4-FFF2-40B4-BE49-F238E27FC236}">
                <a16:creationId xmlns:a16="http://schemas.microsoft.com/office/drawing/2014/main" id="{0AE5AE97-BC85-C64E-90EC-1BE94FA7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D3FE05-048D-3147-A74E-EF48E8E42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0D35-D7F2-7B4C-B1FE-824959C6F424}" type="slidenum">
              <a:rPr lang="en-US" smtClean="0"/>
              <a:t>‹#›</a:t>
            </a:fld>
            <a:endParaRPr lang="en-US" dirty="0"/>
          </a:p>
        </p:txBody>
      </p:sp>
      <p:pic>
        <p:nvPicPr>
          <p:cNvPr id="7" name="Picture 6" descr="Shape, rectangle&#10;&#10;Description automatically generated">
            <a:extLst>
              <a:ext uri="{FF2B5EF4-FFF2-40B4-BE49-F238E27FC236}">
                <a16:creationId xmlns:a16="http://schemas.microsoft.com/office/drawing/2014/main" id="{59012EB5-E61D-884A-AAB6-02CDD1C54DD7}"/>
              </a:ext>
            </a:extLst>
          </p:cNvPr>
          <p:cNvPicPr>
            <a:picLocks noChangeAspect="1"/>
          </p:cNvPicPr>
          <p:nvPr userDrawn="1"/>
        </p:nvPicPr>
        <p:blipFill>
          <a:blip r:embed="rId3"/>
          <a:stretch>
            <a:fillRect/>
          </a:stretch>
        </p:blipFill>
        <p:spPr>
          <a:xfrm>
            <a:off x="0" y="0"/>
            <a:ext cx="12263120" cy="6883664"/>
          </a:xfrm>
          <a:prstGeom prst="rect">
            <a:avLst/>
          </a:prstGeom>
        </p:spPr>
      </p:pic>
    </p:spTree>
    <p:extLst>
      <p:ext uri="{BB962C8B-B14F-4D97-AF65-F5344CB8AC3E}">
        <p14:creationId xmlns:p14="http://schemas.microsoft.com/office/powerpoint/2010/main" val="268141934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9/18/2023</a:t>
            </a:fld>
            <a:endParaRPr lang="en-US" dirty="0"/>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dirty="0"/>
          </a:p>
        </p:txBody>
      </p:sp>
      <p:pic>
        <p:nvPicPr>
          <p:cNvPr id="8" name="Picture 7">
            <a:extLst>
              <a:ext uri="{FF2B5EF4-FFF2-40B4-BE49-F238E27FC236}">
                <a16:creationId xmlns:a16="http://schemas.microsoft.com/office/drawing/2014/main" id="{83FDFBB4-48B8-C248-9939-E8CFD79A97C9}"/>
              </a:ext>
            </a:extLst>
          </p:cNvPr>
          <p:cNvPicPr>
            <a:picLocks noChangeAspect="1"/>
          </p:cNvPicPr>
          <p:nvPr userDrawn="1"/>
        </p:nvPicPr>
        <p:blipFill>
          <a:blip r:embed="rId13"/>
          <a:stretch>
            <a:fillRect/>
          </a:stretch>
        </p:blipFill>
        <p:spPr>
          <a:xfrm>
            <a:off x="0" y="6208712"/>
            <a:ext cx="12192000" cy="660400"/>
          </a:xfrm>
          <a:prstGeom prst="rect">
            <a:avLst/>
          </a:prstGeom>
        </p:spPr>
      </p:pic>
    </p:spTree>
    <p:extLst>
      <p:ext uri="{BB962C8B-B14F-4D97-AF65-F5344CB8AC3E}">
        <p14:creationId xmlns:p14="http://schemas.microsoft.com/office/powerpoint/2010/main" val="34446038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canr.edu/sites/http___ucanredu_sites_adultDE/Trainin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canr.edu/sites/http___ucanredu_sites_adultDE/" TargetMode="External"/><Relationship Id="rId2" Type="http://schemas.openxmlformats.org/officeDocument/2006/relationships/hyperlink" Target="mailto:amlinares@ucanr.edu" TargetMode="External"/><Relationship Id="rId1" Type="http://schemas.openxmlformats.org/officeDocument/2006/relationships/slideLayout" Target="../slideLayouts/slideLayout5.xml"/><Relationship Id="rId4" Type="http://schemas.openxmlformats.org/officeDocument/2006/relationships/hyperlink" Target="http://eepurl.com/hHyX4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94983" y="5033273"/>
            <a:ext cx="2888974" cy="1099171"/>
          </a:xfrm>
        </p:spPr>
        <p:txBody>
          <a:bodyPr>
            <a:normAutofit lnSpcReduction="10000"/>
          </a:bodyPr>
          <a:lstStyle/>
          <a:p>
            <a:r>
              <a:rPr lang="en-US" sz="2000" dirty="0" smtClean="0">
                <a:solidFill>
                  <a:schemeClr val="bg1"/>
                </a:solidFill>
              </a:rPr>
              <a:t>Presented by: </a:t>
            </a:r>
          </a:p>
          <a:p>
            <a:r>
              <a:rPr lang="en-US" sz="2000" dirty="0" smtClean="0">
                <a:solidFill>
                  <a:schemeClr val="bg1"/>
                </a:solidFill>
              </a:rPr>
              <a:t>Amanda Linares</a:t>
            </a:r>
          </a:p>
          <a:p>
            <a:r>
              <a:rPr lang="en-US" sz="2000" dirty="0" smtClean="0">
                <a:solidFill>
                  <a:schemeClr val="bg1"/>
                </a:solidFill>
              </a:rPr>
              <a:t>September 19, 2023</a:t>
            </a:r>
            <a:endParaRPr lang="en-US" sz="2000" dirty="0">
              <a:solidFill>
                <a:schemeClr val="bg1"/>
              </a:solidFill>
            </a:endParaRPr>
          </a:p>
        </p:txBody>
      </p:sp>
      <p:sp>
        <p:nvSpPr>
          <p:cNvPr id="4" name="Title 1">
            <a:extLst>
              <a:ext uri="{FF2B5EF4-FFF2-40B4-BE49-F238E27FC236}">
                <a16:creationId xmlns:a16="http://schemas.microsoft.com/office/drawing/2014/main" id="{B93571D4-4813-B74C-AE0C-C482ABC74A6E}"/>
              </a:ext>
            </a:extLst>
          </p:cNvPr>
          <p:cNvSpPr>
            <a:spLocks noGrp="1"/>
          </p:cNvSpPr>
          <p:nvPr>
            <p:ph type="ctrTitle"/>
          </p:nvPr>
        </p:nvSpPr>
        <p:spPr>
          <a:xfrm>
            <a:off x="5327373" y="914392"/>
            <a:ext cx="7023652" cy="2773018"/>
          </a:xfrm>
        </p:spPr>
        <p:txBody>
          <a:bodyPr>
            <a:normAutofit/>
          </a:bodyPr>
          <a:lstStyle/>
          <a:p>
            <a:pPr algn="ctr"/>
            <a:r>
              <a:rPr lang="en-US" sz="3600" dirty="0" smtClean="0">
                <a:solidFill>
                  <a:schemeClr val="bg1"/>
                </a:solidFill>
              </a:rPr>
              <a:t> FFY 24 </a:t>
            </a:r>
            <a:br>
              <a:rPr lang="en-US" sz="3600" dirty="0" smtClean="0">
                <a:solidFill>
                  <a:schemeClr val="bg1"/>
                </a:solidFill>
              </a:rPr>
            </a:br>
            <a:r>
              <a:rPr lang="en-US" sz="3600" dirty="0" smtClean="0">
                <a:solidFill>
                  <a:schemeClr val="bg1"/>
                </a:solidFill>
              </a:rPr>
              <a:t>CalFresh Healthy Living Adult Survey Administration </a:t>
            </a:r>
            <a:br>
              <a:rPr lang="en-US" sz="3600" dirty="0" smtClean="0">
                <a:solidFill>
                  <a:schemeClr val="bg1"/>
                </a:solidFill>
              </a:rPr>
            </a:br>
            <a:r>
              <a:rPr lang="en-US" sz="3600" dirty="0" smtClean="0">
                <a:solidFill>
                  <a:schemeClr val="bg1"/>
                </a:solidFill>
              </a:rPr>
              <a:t>Refresher Training</a:t>
            </a:r>
            <a:endParaRPr lang="en-US" sz="3600" dirty="0">
              <a:solidFill>
                <a:schemeClr val="bg1"/>
              </a:solidFill>
            </a:endParaRPr>
          </a:p>
        </p:txBody>
      </p:sp>
    </p:spTree>
    <p:extLst>
      <p:ext uri="{BB962C8B-B14F-4D97-AF65-F5344CB8AC3E}">
        <p14:creationId xmlns:p14="http://schemas.microsoft.com/office/powerpoint/2010/main" val="326138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FBB4D98-C261-8E4A-BC8E-7E774167D87F}"/>
              </a:ext>
            </a:extLst>
          </p:cNvPr>
          <p:cNvSpPr txBox="1">
            <a:spLocks noGrp="1"/>
          </p:cNvSpPr>
          <p:nvPr>
            <p:ph idx="1"/>
          </p:nvPr>
        </p:nvSpPr>
        <p:spPr>
          <a:xfrm>
            <a:off x="523459" y="2106440"/>
            <a:ext cx="10936357" cy="33659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Q: What if my class starts between 10/1 and 10/15?</a:t>
            </a:r>
          </a:p>
          <a:p>
            <a:pPr marL="0" indent="0">
              <a:buNone/>
            </a:pPr>
            <a:r>
              <a:rPr lang="en-US" sz="2000" dirty="0" smtClean="0"/>
              <a:t>A: </a:t>
            </a:r>
            <a:r>
              <a:rPr lang="en-US" sz="2000" b="0" dirty="0" smtClean="0"/>
              <a:t>You can either use paper surveys and enter them after 10/16, or not evaluate the series.</a:t>
            </a:r>
          </a:p>
          <a:p>
            <a:pPr marL="0" indent="0">
              <a:buNone/>
            </a:pPr>
            <a:endParaRPr lang="en-US" sz="2000" b="0" dirty="0"/>
          </a:p>
          <a:p>
            <a:pPr marL="0" indent="0">
              <a:buNone/>
            </a:pPr>
            <a:r>
              <a:rPr lang="en-US" sz="2000" dirty="0" smtClean="0"/>
              <a:t>Q: What if my class can pre-test before 8/31 but not post-test?</a:t>
            </a:r>
          </a:p>
          <a:p>
            <a:pPr marL="0" indent="0">
              <a:buNone/>
            </a:pPr>
            <a:r>
              <a:rPr lang="en-US" sz="2000" dirty="0" smtClean="0"/>
              <a:t>A: </a:t>
            </a:r>
            <a:r>
              <a:rPr lang="en-US" sz="2000" b="0" dirty="0" smtClean="0"/>
              <a:t>If post-testing would happen in the same FY as pre, you do not need to evaluate the series. </a:t>
            </a:r>
          </a:p>
          <a:p>
            <a:pPr marL="0" indent="0">
              <a:buNone/>
            </a:pPr>
            <a:endParaRPr lang="en-US" sz="2000" b="0" dirty="0"/>
          </a:p>
          <a:p>
            <a:pPr marL="0" indent="0">
              <a:buNone/>
            </a:pPr>
            <a:r>
              <a:rPr lang="en-US" sz="2000" dirty="0" smtClean="0"/>
              <a:t>Q: What if my class series spans FYs?</a:t>
            </a:r>
          </a:p>
          <a:p>
            <a:pPr marL="0" indent="0">
              <a:buNone/>
            </a:pPr>
            <a:r>
              <a:rPr lang="en-US" sz="2000" dirty="0" smtClean="0"/>
              <a:t>A: </a:t>
            </a:r>
            <a:r>
              <a:rPr lang="en-US" sz="2000" b="0" dirty="0" smtClean="0"/>
              <a:t>You can evaluate if you are able to use paper surveys (from the new FY, pre and post). You must split the series into two Program Activities in PEARS, one in the old FY and one in the new. Use the new FY Program Activity ID to enter both pre and post surveys in the new FY online survey. Alternatively, you can choose to not evaluate this series. </a:t>
            </a:r>
          </a:p>
        </p:txBody>
      </p:sp>
      <p:sp>
        <p:nvSpPr>
          <p:cNvPr id="2" name="Title 1"/>
          <p:cNvSpPr>
            <a:spLocks noGrp="1"/>
          </p:cNvSpPr>
          <p:nvPr>
            <p:ph type="title"/>
          </p:nvPr>
        </p:nvSpPr>
        <p:spPr/>
        <p:txBody>
          <a:bodyPr/>
          <a:lstStyle/>
          <a:p>
            <a:r>
              <a:rPr lang="en-US" dirty="0" smtClean="0"/>
              <a:t>Evaluation Timeline FAQs</a:t>
            </a:r>
            <a:endParaRPr lang="en-US" dirty="0"/>
          </a:p>
        </p:txBody>
      </p:sp>
    </p:spTree>
    <p:extLst>
      <p:ext uri="{BB962C8B-B14F-4D97-AF65-F5344CB8AC3E}">
        <p14:creationId xmlns:p14="http://schemas.microsoft.com/office/powerpoint/2010/main" val="2182617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6" y="2785199"/>
            <a:ext cx="10515600" cy="1325563"/>
          </a:xfrm>
        </p:spPr>
        <p:txBody>
          <a:bodyPr/>
          <a:lstStyle/>
          <a:p>
            <a:r>
              <a:rPr lang="en-US" dirty="0" err="1" smtClean="0"/>
              <a:t>CalFresh</a:t>
            </a:r>
            <a:r>
              <a:rPr lang="en-US" dirty="0" smtClean="0"/>
              <a:t> Healthy Living Adult Survey</a:t>
            </a:r>
            <a:endParaRPr lang="en-US" dirty="0"/>
          </a:p>
        </p:txBody>
      </p:sp>
    </p:spTree>
    <p:extLst>
      <p:ext uri="{BB962C8B-B14F-4D97-AF65-F5344CB8AC3E}">
        <p14:creationId xmlns:p14="http://schemas.microsoft.com/office/powerpoint/2010/main" val="71395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24 CFHL Adult Survey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21094"/>
              </p:ext>
            </p:extLst>
          </p:nvPr>
        </p:nvGraphicFramePr>
        <p:xfrm>
          <a:off x="457200" y="2056161"/>
          <a:ext cx="10896600" cy="3416974"/>
        </p:xfrm>
        <a:graphic>
          <a:graphicData uri="http://schemas.openxmlformats.org/drawingml/2006/table">
            <a:tbl>
              <a:tblPr firstRow="1" bandRow="1">
                <a:tableStyleId>{93296810-A885-4BE3-A3E7-6D5BEEA58F35}</a:tableStyleId>
              </a:tblPr>
              <a:tblGrid>
                <a:gridCol w="6023113">
                  <a:extLst>
                    <a:ext uri="{9D8B030D-6E8A-4147-A177-3AD203B41FA5}">
                      <a16:colId xmlns:a16="http://schemas.microsoft.com/office/drawing/2014/main" val="1166663750"/>
                    </a:ext>
                  </a:extLst>
                </a:gridCol>
                <a:gridCol w="2554357">
                  <a:extLst>
                    <a:ext uri="{9D8B030D-6E8A-4147-A177-3AD203B41FA5}">
                      <a16:colId xmlns:a16="http://schemas.microsoft.com/office/drawing/2014/main" val="5463268"/>
                    </a:ext>
                  </a:extLst>
                </a:gridCol>
                <a:gridCol w="2319130">
                  <a:extLst>
                    <a:ext uri="{9D8B030D-6E8A-4147-A177-3AD203B41FA5}">
                      <a16:colId xmlns:a16="http://schemas.microsoft.com/office/drawing/2014/main" val="2366032525"/>
                    </a:ext>
                  </a:extLst>
                </a:gridCol>
              </a:tblGrid>
              <a:tr h="611441">
                <a:tc>
                  <a:txBody>
                    <a:bodyPr/>
                    <a:lstStyle/>
                    <a:p>
                      <a:endParaRPr lang="en-US" dirty="0"/>
                    </a:p>
                  </a:txBody>
                  <a:tcPr/>
                </a:tc>
                <a:tc>
                  <a:txBody>
                    <a:bodyPr/>
                    <a:lstStyle/>
                    <a:p>
                      <a:pPr algn="ctr"/>
                      <a:r>
                        <a:rPr lang="en-US" sz="3200" dirty="0" smtClean="0"/>
                        <a:t>Pre-test*</a:t>
                      </a:r>
                      <a:endParaRPr lang="en-US" sz="3200" dirty="0"/>
                    </a:p>
                  </a:txBody>
                  <a:tcPr/>
                </a:tc>
                <a:tc>
                  <a:txBody>
                    <a:bodyPr/>
                    <a:lstStyle/>
                    <a:p>
                      <a:pPr algn="ctr"/>
                      <a:r>
                        <a:rPr lang="en-US" sz="3200" dirty="0" smtClean="0"/>
                        <a:t>Post-test</a:t>
                      </a:r>
                      <a:endParaRPr lang="en-US" sz="3200" dirty="0"/>
                    </a:p>
                  </a:txBody>
                  <a:tcPr/>
                </a:tc>
                <a:extLst>
                  <a:ext uri="{0D108BD9-81ED-4DB2-BD59-A6C34878D82A}">
                    <a16:rowId xmlns:a16="http://schemas.microsoft.com/office/drawing/2014/main" val="1369055359"/>
                  </a:ext>
                </a:extLst>
              </a:tr>
              <a:tr h="73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 questions from the</a:t>
                      </a:r>
                      <a:r>
                        <a:rPr lang="en-US" baseline="0" dirty="0" smtClean="0"/>
                        <a:t> </a:t>
                      </a:r>
                      <a:r>
                        <a:rPr lang="en-US" dirty="0" smtClean="0"/>
                        <a:t>validated Food</a:t>
                      </a:r>
                      <a:r>
                        <a:rPr lang="en-US" baseline="0" dirty="0" smtClean="0"/>
                        <a:t> Behavior Checklist </a:t>
                      </a:r>
                      <a:endParaRPr lang="en-US" dirty="0" smtClean="0"/>
                    </a:p>
                  </a:txBody>
                  <a:tcPr/>
                </a:tc>
                <a:tc>
                  <a:txBody>
                    <a:bodyPr/>
                    <a:lstStyle/>
                    <a:p>
                      <a:pPr algn="ctr"/>
                      <a:r>
                        <a:rPr lang="en-US" sz="3200" dirty="0" smtClean="0"/>
                        <a:t>X</a:t>
                      </a:r>
                      <a:endParaRPr lang="en-US" sz="3200" dirty="0"/>
                    </a:p>
                  </a:txBody>
                  <a:tcPr/>
                </a:tc>
                <a:tc>
                  <a:txBody>
                    <a:bodyPr/>
                    <a:lstStyle/>
                    <a:p>
                      <a:pPr algn="ctr"/>
                      <a:r>
                        <a:rPr lang="en-US" sz="3200" dirty="0" smtClean="0"/>
                        <a:t>X</a:t>
                      </a:r>
                      <a:endParaRPr lang="en-US" sz="3200" dirty="0"/>
                    </a:p>
                  </a:txBody>
                  <a:tcPr/>
                </a:tc>
                <a:extLst>
                  <a:ext uri="{0D108BD9-81ED-4DB2-BD59-A6C34878D82A}">
                    <a16:rowId xmlns:a16="http://schemas.microsoft.com/office/drawing/2014/main" val="2709195082"/>
                  </a:ext>
                </a:extLst>
              </a:tr>
              <a:tr h="73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NEW! </a:t>
                      </a:r>
                      <a:r>
                        <a:rPr lang="en-US" dirty="0" smtClean="0"/>
                        <a:t>3 questions from the validated EPNEP Food &amp; Physical Activity Questionnaire</a:t>
                      </a:r>
                    </a:p>
                  </a:txBody>
                  <a:tcPr/>
                </a:tc>
                <a:tc>
                  <a:txBody>
                    <a:bodyPr/>
                    <a:lstStyle/>
                    <a:p>
                      <a:pPr algn="ctr"/>
                      <a:r>
                        <a:rPr lang="en-US" sz="3200" dirty="0" smtClean="0"/>
                        <a:t>X</a:t>
                      </a:r>
                      <a:endParaRPr lang="en-US" sz="3200" dirty="0"/>
                    </a:p>
                  </a:txBody>
                  <a:tcPr/>
                </a:tc>
                <a:tc>
                  <a:txBody>
                    <a:bodyPr/>
                    <a:lstStyle/>
                    <a:p>
                      <a:pPr algn="ctr"/>
                      <a:r>
                        <a:rPr lang="en-US" sz="3200" dirty="0" smtClean="0"/>
                        <a:t>X</a:t>
                      </a:r>
                      <a:endParaRPr lang="en-US" sz="3200" dirty="0"/>
                    </a:p>
                  </a:txBody>
                  <a:tcPr/>
                </a:tc>
                <a:extLst>
                  <a:ext uri="{0D108BD9-81ED-4DB2-BD59-A6C34878D82A}">
                    <a16:rowId xmlns:a16="http://schemas.microsoft.com/office/drawing/2014/main" val="1559087890"/>
                  </a:ext>
                </a:extLst>
              </a:tr>
              <a:tr h="715618">
                <a:tc>
                  <a:txBody>
                    <a:bodyPr/>
                    <a:lstStyle/>
                    <a:p>
                      <a:r>
                        <a:rPr lang="en-US" dirty="0" smtClean="0">
                          <a:solidFill>
                            <a:srgbClr val="FF0000"/>
                          </a:solidFill>
                        </a:rPr>
                        <a:t>REVISED! </a:t>
                      </a:r>
                      <a:r>
                        <a:rPr lang="en-US" dirty="0" smtClean="0"/>
                        <a:t>3 questions from NPI (food</a:t>
                      </a:r>
                      <a:r>
                        <a:rPr lang="en-US" baseline="0" dirty="0" smtClean="0"/>
                        <a:t> shopping, child school/OST/ECE, zip code)</a:t>
                      </a:r>
                      <a:endParaRPr lang="en-US" dirty="0"/>
                    </a:p>
                  </a:txBody>
                  <a:tcPr/>
                </a:tc>
                <a:tc>
                  <a:txBody>
                    <a:bodyPr/>
                    <a:lstStyle/>
                    <a:p>
                      <a:pPr algn="ctr"/>
                      <a:r>
                        <a:rPr lang="en-US" sz="3200" dirty="0" smtClean="0"/>
                        <a:t>X</a:t>
                      </a:r>
                      <a:endParaRPr lang="en-US" sz="3200" dirty="0"/>
                    </a:p>
                  </a:txBody>
                  <a:tcPr/>
                </a:tc>
                <a:tc>
                  <a:txBody>
                    <a:bodyPr/>
                    <a:lstStyle/>
                    <a:p>
                      <a:pPr algn="ctr"/>
                      <a:endParaRPr lang="en-US" sz="3200" dirty="0"/>
                    </a:p>
                  </a:txBody>
                  <a:tcPr/>
                </a:tc>
                <a:extLst>
                  <a:ext uri="{0D108BD9-81ED-4DB2-BD59-A6C34878D82A}">
                    <a16:rowId xmlns:a16="http://schemas.microsoft.com/office/drawing/2014/main" val="2834195433"/>
                  </a:ext>
                </a:extLst>
              </a:tr>
              <a:tr h="611441">
                <a:tc>
                  <a:txBody>
                    <a:bodyPr/>
                    <a:lstStyle/>
                    <a:p>
                      <a:r>
                        <a:rPr lang="en-US" dirty="0" smtClean="0"/>
                        <a:t>4 demographic</a:t>
                      </a:r>
                      <a:r>
                        <a:rPr lang="en-US" baseline="0" dirty="0" smtClean="0"/>
                        <a:t> questions (age range, sex, race/eth)</a:t>
                      </a:r>
                      <a:endParaRPr lang="en-US" dirty="0"/>
                    </a:p>
                  </a:txBody>
                  <a:tcPr/>
                </a:tc>
                <a:tc>
                  <a:txBody>
                    <a:bodyPr/>
                    <a:lstStyle/>
                    <a:p>
                      <a:pPr algn="ctr"/>
                      <a:r>
                        <a:rPr lang="en-US" sz="3200" dirty="0" smtClean="0"/>
                        <a:t>X</a:t>
                      </a:r>
                      <a:endParaRPr lang="en-US" sz="3200" dirty="0"/>
                    </a:p>
                  </a:txBody>
                  <a:tcPr/>
                </a:tc>
                <a:tc>
                  <a:txBody>
                    <a:bodyPr/>
                    <a:lstStyle/>
                    <a:p>
                      <a:pPr algn="ctr"/>
                      <a:r>
                        <a:rPr lang="en-US" sz="3200" dirty="0" smtClean="0"/>
                        <a:t>X</a:t>
                      </a:r>
                      <a:endParaRPr lang="en-US" sz="3200" dirty="0"/>
                    </a:p>
                  </a:txBody>
                  <a:tcPr/>
                </a:tc>
                <a:extLst>
                  <a:ext uri="{0D108BD9-81ED-4DB2-BD59-A6C34878D82A}">
                    <a16:rowId xmlns:a16="http://schemas.microsoft.com/office/drawing/2014/main" val="821481224"/>
                  </a:ext>
                </a:extLst>
              </a:tr>
            </a:tbl>
          </a:graphicData>
        </a:graphic>
      </p:graphicFrame>
      <p:sp>
        <p:nvSpPr>
          <p:cNvPr id="5" name="TextBox 4"/>
          <p:cNvSpPr txBox="1"/>
          <p:nvPr/>
        </p:nvSpPr>
        <p:spPr>
          <a:xfrm>
            <a:off x="385969" y="5466614"/>
            <a:ext cx="10684565" cy="646331"/>
          </a:xfrm>
          <a:prstGeom prst="rect">
            <a:avLst/>
          </a:prstGeom>
          <a:noFill/>
        </p:spPr>
        <p:txBody>
          <a:bodyPr wrap="square" rtlCol="0">
            <a:spAutoFit/>
          </a:bodyPr>
          <a:lstStyle/>
          <a:p>
            <a:r>
              <a:rPr lang="en-US" dirty="0" smtClean="0"/>
              <a:t>*Paper versions are available in </a:t>
            </a:r>
            <a:r>
              <a:rPr lang="en-US" i="1" dirty="0" smtClean="0"/>
              <a:t>Pre</a:t>
            </a:r>
            <a:r>
              <a:rPr lang="en-US" dirty="0" smtClean="0"/>
              <a:t> and </a:t>
            </a:r>
            <a:r>
              <a:rPr lang="en-US" i="1" dirty="0" smtClean="0"/>
              <a:t>Post, </a:t>
            </a:r>
            <a:r>
              <a:rPr lang="en-US" dirty="0" smtClean="0"/>
              <a:t>and </a:t>
            </a:r>
            <a:r>
              <a:rPr lang="en-US" i="1" dirty="0" smtClean="0"/>
              <a:t>Post</a:t>
            </a:r>
            <a:r>
              <a:rPr lang="en-US" dirty="0" smtClean="0"/>
              <a:t> omits Qs 12-14. There is one survey link and Qs 12-14 are automatically skipped if a respondent selects </a:t>
            </a:r>
            <a:r>
              <a:rPr lang="en-US" i="1" dirty="0" smtClean="0"/>
              <a:t>Post</a:t>
            </a:r>
            <a:r>
              <a:rPr lang="en-US" dirty="0" smtClean="0"/>
              <a:t>.</a:t>
            </a:r>
            <a:endParaRPr lang="en-US" dirty="0"/>
          </a:p>
        </p:txBody>
      </p:sp>
    </p:spTree>
    <p:extLst>
      <p:ext uri="{BB962C8B-B14F-4D97-AF65-F5344CB8AC3E}">
        <p14:creationId xmlns:p14="http://schemas.microsoft.com/office/powerpoint/2010/main" val="328762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administer…</a:t>
            </a:r>
            <a:endParaRPr lang="en-US" dirty="0"/>
          </a:p>
        </p:txBody>
      </p:sp>
      <p:sp>
        <p:nvSpPr>
          <p:cNvPr id="3" name="Content Placeholder 2"/>
          <p:cNvSpPr>
            <a:spLocks noGrp="1"/>
          </p:cNvSpPr>
          <p:nvPr>
            <p:ph idx="1"/>
          </p:nvPr>
        </p:nvSpPr>
        <p:spPr>
          <a:xfrm>
            <a:off x="838199" y="2228056"/>
            <a:ext cx="11078817" cy="3753644"/>
          </a:xfrm>
        </p:spPr>
        <p:txBody>
          <a:bodyPr/>
          <a:lstStyle/>
          <a:p>
            <a:pPr marL="571500" indent="-571500">
              <a:buFont typeface="Arial" panose="020B0604020202020204" pitchFamily="34" charset="0"/>
              <a:buChar char="•"/>
            </a:pPr>
            <a:r>
              <a:rPr lang="en-US" b="0" dirty="0" smtClean="0"/>
              <a:t>Administer the </a:t>
            </a:r>
            <a:r>
              <a:rPr lang="en-US" b="0" i="1" dirty="0" smtClean="0"/>
              <a:t>pre-test</a:t>
            </a:r>
            <a:r>
              <a:rPr lang="en-US" b="0" dirty="0" smtClean="0"/>
              <a:t> before any DE occurs</a:t>
            </a:r>
          </a:p>
          <a:p>
            <a:pPr marL="571500" indent="-571500">
              <a:buFont typeface="Arial" panose="020B0604020202020204" pitchFamily="34" charset="0"/>
              <a:buChar char="•"/>
            </a:pPr>
            <a:r>
              <a:rPr lang="en-US" b="0" dirty="0" smtClean="0"/>
              <a:t>Administer the </a:t>
            </a:r>
            <a:r>
              <a:rPr lang="en-US" b="0" i="1" dirty="0" smtClean="0"/>
              <a:t>post-test</a:t>
            </a:r>
            <a:r>
              <a:rPr lang="en-US" b="0" dirty="0" smtClean="0"/>
              <a:t> after all DE is complete</a:t>
            </a:r>
          </a:p>
          <a:p>
            <a:pPr marL="571500" indent="-571500">
              <a:buFont typeface="Arial" panose="020B0604020202020204" pitchFamily="34" charset="0"/>
              <a:buChar char="•"/>
            </a:pPr>
            <a:r>
              <a:rPr lang="en-US" b="0" dirty="0" smtClean="0"/>
              <a:t>Any day of the week</a:t>
            </a:r>
          </a:p>
          <a:p>
            <a:pPr marL="571500" indent="-571500">
              <a:buFont typeface="Arial" panose="020B0604020202020204" pitchFamily="34" charset="0"/>
              <a:buChar char="•"/>
            </a:pPr>
            <a:r>
              <a:rPr lang="en-US" b="0" dirty="0" smtClean="0"/>
              <a:t>In-person or virtual</a:t>
            </a:r>
          </a:p>
          <a:p>
            <a:pPr marL="571500" indent="-571500">
              <a:buFont typeface="Arial" panose="020B0604020202020204" pitchFamily="34" charset="0"/>
              <a:buChar char="•"/>
            </a:pPr>
            <a:r>
              <a:rPr lang="en-US" b="0" dirty="0" smtClean="0"/>
              <a:t>For </a:t>
            </a:r>
            <a:r>
              <a:rPr lang="en-US" b="0" u="sng" dirty="0" smtClean="0"/>
              <a:t>all</a:t>
            </a:r>
            <a:r>
              <a:rPr lang="en-US" b="0" dirty="0" smtClean="0"/>
              <a:t> applicable DE series</a:t>
            </a:r>
            <a:endParaRPr lang="en-US" b="0" dirty="0"/>
          </a:p>
        </p:txBody>
      </p:sp>
    </p:spTree>
    <p:extLst>
      <p:ext uri="{BB962C8B-B14F-4D97-AF65-F5344CB8AC3E}">
        <p14:creationId xmlns:p14="http://schemas.microsoft.com/office/powerpoint/2010/main" val="153808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materials do I need?</a:t>
            </a:r>
            <a:endParaRPr lang="en-US" dirty="0"/>
          </a:p>
        </p:txBody>
      </p:sp>
      <p:sp>
        <p:nvSpPr>
          <p:cNvPr id="3" name="Content Placeholder 2"/>
          <p:cNvSpPr>
            <a:spLocks noGrp="1"/>
          </p:cNvSpPr>
          <p:nvPr>
            <p:ph idx="1"/>
          </p:nvPr>
        </p:nvSpPr>
        <p:spPr>
          <a:xfrm>
            <a:off x="838199" y="2228056"/>
            <a:ext cx="10601739" cy="3753644"/>
          </a:xfrm>
        </p:spPr>
        <p:txBody>
          <a:bodyPr/>
          <a:lstStyle/>
          <a:p>
            <a:pPr marL="571500" indent="-571500">
              <a:buFont typeface="Arial" panose="020B0604020202020204" pitchFamily="34" charset="0"/>
              <a:buChar char="•"/>
            </a:pPr>
            <a:r>
              <a:rPr lang="en-US" b="0" dirty="0" smtClean="0"/>
              <a:t>Survey: Online link/QR (recommended) or paper</a:t>
            </a:r>
          </a:p>
          <a:p>
            <a:pPr marL="571500" indent="-571500">
              <a:buFont typeface="Arial" panose="020B0604020202020204" pitchFamily="34" charset="0"/>
              <a:buChar char="•"/>
            </a:pPr>
            <a:r>
              <a:rPr lang="en-US" b="0" dirty="0" smtClean="0"/>
              <a:t>Protocol and Materials Checklist</a:t>
            </a:r>
          </a:p>
          <a:p>
            <a:pPr marL="571500" indent="-571500">
              <a:buFont typeface="Arial" panose="020B0604020202020204" pitchFamily="34" charset="0"/>
              <a:buChar char="•"/>
            </a:pPr>
            <a:r>
              <a:rPr lang="en-US" b="0" dirty="0" smtClean="0"/>
              <a:t>Online capable device or pencils/pens</a:t>
            </a:r>
          </a:p>
          <a:p>
            <a:pPr marL="571500" indent="-571500">
              <a:buFont typeface="Arial" panose="020B0604020202020204" pitchFamily="34" charset="0"/>
              <a:buChar char="•"/>
            </a:pPr>
            <a:r>
              <a:rPr lang="en-US" b="0" dirty="0" smtClean="0"/>
              <a:t>PEARS Program Activity ID</a:t>
            </a:r>
          </a:p>
          <a:p>
            <a:pPr marL="1257300" lvl="1" indent="-571500"/>
            <a:r>
              <a:rPr lang="en-US" dirty="0" smtClean="0"/>
              <a:t>If paper, will need this for data entry</a:t>
            </a:r>
            <a:endParaRPr lang="en-US" b="0" dirty="0" smtClean="0"/>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b="0" dirty="0"/>
          </a:p>
        </p:txBody>
      </p:sp>
    </p:spTree>
    <p:extLst>
      <p:ext uri="{BB962C8B-B14F-4D97-AF65-F5344CB8AC3E}">
        <p14:creationId xmlns:p14="http://schemas.microsoft.com/office/powerpoint/2010/main" val="1007654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this year?</a:t>
            </a:r>
            <a:endParaRPr lang="en-US" dirty="0"/>
          </a:p>
        </p:txBody>
      </p:sp>
      <p:sp>
        <p:nvSpPr>
          <p:cNvPr id="3" name="Content Placeholder 2"/>
          <p:cNvSpPr>
            <a:spLocks noGrp="1"/>
          </p:cNvSpPr>
          <p:nvPr>
            <p:ph idx="1"/>
          </p:nvPr>
        </p:nvSpPr>
        <p:spPr>
          <a:xfrm>
            <a:off x="838199" y="2228056"/>
            <a:ext cx="10830339" cy="3753644"/>
          </a:xfrm>
        </p:spPr>
        <p:txBody>
          <a:bodyPr/>
          <a:lstStyle/>
          <a:p>
            <a:pPr marL="571500" indent="-571500">
              <a:buFont typeface="Arial" panose="020B0604020202020204" pitchFamily="34" charset="0"/>
              <a:buChar char="•"/>
            </a:pPr>
            <a:r>
              <a:rPr lang="en-US" b="0" dirty="0" smtClean="0"/>
              <a:t>Physical activity questions (CDSS request)</a:t>
            </a:r>
          </a:p>
          <a:p>
            <a:pPr marL="571500" indent="-571500">
              <a:buFont typeface="Arial" panose="020B0604020202020204" pitchFamily="34" charset="0"/>
              <a:buChar char="•"/>
            </a:pPr>
            <a:r>
              <a:rPr lang="en-US" b="0" dirty="0" smtClean="0"/>
              <a:t>Modification of child school/afterschool attendance </a:t>
            </a:r>
            <a:r>
              <a:rPr lang="en-US" b="0" dirty="0" smtClean="0">
                <a:sym typeface="Wingdings" panose="05000000000000000000" pitchFamily="2" charset="2"/>
              </a:rPr>
              <a:t> school/afterschool/ECE </a:t>
            </a:r>
            <a:endParaRPr lang="en-US" b="0" dirty="0">
              <a:sym typeface="Wingdings" panose="05000000000000000000" pitchFamily="2" charset="2"/>
            </a:endParaRPr>
          </a:p>
          <a:p>
            <a:pPr marL="571500" indent="-571500">
              <a:buFont typeface="Arial" panose="020B0604020202020204" pitchFamily="34" charset="0"/>
              <a:buChar char="•"/>
            </a:pPr>
            <a:r>
              <a:rPr lang="en-US" b="0" dirty="0" smtClean="0">
                <a:sym typeface="Wingdings" panose="05000000000000000000" pitchFamily="2" charset="2"/>
              </a:rPr>
              <a:t>Zip code question</a:t>
            </a:r>
            <a:endParaRPr lang="en-US" b="0"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50558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languages are available?</a:t>
            </a:r>
            <a:endParaRPr lang="en-US" dirty="0"/>
          </a:p>
        </p:txBody>
      </p:sp>
      <p:sp>
        <p:nvSpPr>
          <p:cNvPr id="3" name="Content Placeholder 2"/>
          <p:cNvSpPr>
            <a:spLocks noGrp="1"/>
          </p:cNvSpPr>
          <p:nvPr>
            <p:ph idx="1"/>
          </p:nvPr>
        </p:nvSpPr>
        <p:spPr>
          <a:xfrm>
            <a:off x="683240" y="2093119"/>
            <a:ext cx="4031974" cy="3753644"/>
          </a:xfrm>
        </p:spPr>
        <p:txBody>
          <a:bodyPr>
            <a:normAutofit fontScale="92500" lnSpcReduction="10000"/>
          </a:bodyPr>
          <a:lstStyle/>
          <a:p>
            <a:pPr marL="742950" indent="-742950">
              <a:buFont typeface="+mj-lt"/>
              <a:buAutoNum type="arabicPeriod"/>
            </a:pPr>
            <a:r>
              <a:rPr lang="en-US" b="0" dirty="0" smtClean="0"/>
              <a:t>English</a:t>
            </a:r>
          </a:p>
          <a:p>
            <a:pPr marL="742950" indent="-742950">
              <a:buFont typeface="+mj-lt"/>
              <a:buAutoNum type="arabicPeriod"/>
            </a:pPr>
            <a:r>
              <a:rPr lang="en-US" b="0" dirty="0" smtClean="0"/>
              <a:t>Spanish</a:t>
            </a:r>
          </a:p>
          <a:p>
            <a:pPr marL="742950" indent="-742950">
              <a:buFont typeface="+mj-lt"/>
              <a:buAutoNum type="arabicPeriod"/>
            </a:pPr>
            <a:r>
              <a:rPr lang="en-US" b="0" dirty="0" smtClean="0"/>
              <a:t>Arabic</a:t>
            </a:r>
          </a:p>
          <a:p>
            <a:pPr marL="742950" indent="-742950">
              <a:buFont typeface="+mj-lt"/>
              <a:buAutoNum type="arabicPeriod"/>
            </a:pPr>
            <a:r>
              <a:rPr lang="en-US" b="0" dirty="0" smtClean="0"/>
              <a:t>Armenian</a:t>
            </a:r>
          </a:p>
          <a:p>
            <a:pPr marL="742950" indent="-742950">
              <a:buFont typeface="+mj-lt"/>
              <a:buAutoNum type="arabicPeriod"/>
            </a:pPr>
            <a:r>
              <a:rPr lang="en-US" b="0" dirty="0" smtClean="0"/>
              <a:t>Chinese</a:t>
            </a:r>
          </a:p>
          <a:p>
            <a:pPr marL="742950" indent="-742950">
              <a:buFont typeface="+mj-lt"/>
              <a:buAutoNum type="arabicPeriod"/>
            </a:pPr>
            <a:r>
              <a:rPr lang="en-US" b="0" dirty="0" smtClean="0"/>
              <a:t>Farsi</a:t>
            </a:r>
          </a:p>
          <a:p>
            <a:pPr marL="742950" indent="-742950">
              <a:buFont typeface="+mj-lt"/>
              <a:buAutoNum type="arabicPeriod"/>
            </a:pPr>
            <a:r>
              <a:rPr lang="en-US" b="0" dirty="0" smtClean="0"/>
              <a:t>Khmer</a:t>
            </a:r>
          </a:p>
          <a:p>
            <a:pPr marL="742950" indent="-742950">
              <a:buFont typeface="+mj-lt"/>
              <a:buAutoNum type="arabicPeriod"/>
            </a:pPr>
            <a:endParaRPr lang="en-US" b="0" dirty="0"/>
          </a:p>
        </p:txBody>
      </p:sp>
      <p:sp>
        <p:nvSpPr>
          <p:cNvPr id="4" name="Content Placeholder 2"/>
          <p:cNvSpPr txBox="1">
            <a:spLocks/>
          </p:cNvSpPr>
          <p:nvPr/>
        </p:nvSpPr>
        <p:spPr>
          <a:xfrm>
            <a:off x="3543251" y="2021319"/>
            <a:ext cx="4031974" cy="37536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0" dirty="0" smtClean="0"/>
              <a:t>8.	Hmong</a:t>
            </a:r>
          </a:p>
          <a:p>
            <a:r>
              <a:rPr lang="en-US" sz="3300" b="0" dirty="0" smtClean="0"/>
              <a:t>9. 	Russian</a:t>
            </a:r>
          </a:p>
          <a:p>
            <a:r>
              <a:rPr lang="en-US" sz="3300" b="0" dirty="0" smtClean="0"/>
              <a:t>10. 	Somali</a:t>
            </a:r>
          </a:p>
          <a:p>
            <a:r>
              <a:rPr lang="en-US" sz="3300" b="0" dirty="0" smtClean="0"/>
              <a:t>11. 	Tagalog</a:t>
            </a:r>
          </a:p>
          <a:p>
            <a:r>
              <a:rPr lang="en-US" sz="3300" b="0" dirty="0" smtClean="0"/>
              <a:t>12. 	Thai</a:t>
            </a:r>
          </a:p>
          <a:p>
            <a:r>
              <a:rPr lang="en-US" sz="3300" b="0" dirty="0" smtClean="0"/>
              <a:t>13. 	Vietnamese</a:t>
            </a:r>
          </a:p>
          <a:p>
            <a:pPr marL="742950" indent="-742950">
              <a:buFont typeface="+mj-lt"/>
              <a:buAutoNum type="arabicPeriod"/>
            </a:pPr>
            <a:endParaRPr lang="en-US" sz="3300" b="0" dirty="0"/>
          </a:p>
        </p:txBody>
      </p:sp>
      <p:grpSp>
        <p:nvGrpSpPr>
          <p:cNvPr id="5" name="Group 4"/>
          <p:cNvGrpSpPr/>
          <p:nvPr/>
        </p:nvGrpSpPr>
        <p:grpSpPr>
          <a:xfrm>
            <a:off x="6906874" y="1916996"/>
            <a:ext cx="5270239" cy="3263997"/>
            <a:chOff x="-221264" y="551571"/>
            <a:chExt cx="3589020" cy="2328688"/>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559" t="12656" r="22041" b="31064"/>
            <a:stretch/>
          </p:blipFill>
          <p:spPr bwMode="auto">
            <a:xfrm>
              <a:off x="-221264" y="626000"/>
              <a:ext cx="3589020" cy="2254259"/>
            </a:xfrm>
            <a:prstGeom prst="rect">
              <a:avLst/>
            </a:prstGeom>
            <a:ln>
              <a:noFill/>
            </a:ln>
            <a:extLst>
              <a:ext uri="{53640926-AAD7-44D8-BBD7-CCE9431645EC}">
                <a14:shadowObscured xmlns:a14="http://schemas.microsoft.com/office/drawing/2010/main"/>
              </a:ext>
            </a:extLst>
          </p:spPr>
        </p:pic>
        <p:sp>
          <p:nvSpPr>
            <p:cNvPr id="8" name="Oval 7"/>
            <p:cNvSpPr/>
            <p:nvPr/>
          </p:nvSpPr>
          <p:spPr>
            <a:xfrm>
              <a:off x="-114136" y="551571"/>
              <a:ext cx="696036" cy="2797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283276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0" y="3093313"/>
            <a:ext cx="10515600" cy="1325563"/>
          </a:xfrm>
        </p:spPr>
        <p:txBody>
          <a:bodyPr/>
          <a:lstStyle/>
          <a:p>
            <a:r>
              <a:rPr lang="en-US" dirty="0" smtClean="0"/>
              <a:t>Poll Questions</a:t>
            </a:r>
            <a:endParaRPr lang="en-US" dirty="0"/>
          </a:p>
        </p:txBody>
      </p:sp>
    </p:spTree>
    <p:extLst>
      <p:ext uri="{BB962C8B-B14F-4D97-AF65-F5344CB8AC3E}">
        <p14:creationId xmlns:p14="http://schemas.microsoft.com/office/powerpoint/2010/main" val="347076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 Program Activity IDs</a:t>
            </a:r>
            <a:endParaRPr lang="en-US" dirty="0"/>
          </a:p>
        </p:txBody>
      </p:sp>
      <p:sp>
        <p:nvSpPr>
          <p:cNvPr id="3" name="Content Placeholder 2"/>
          <p:cNvSpPr>
            <a:spLocks noGrp="1"/>
          </p:cNvSpPr>
          <p:nvPr>
            <p:ph idx="1"/>
          </p:nvPr>
        </p:nvSpPr>
        <p:spPr>
          <a:xfrm>
            <a:off x="838200" y="2228056"/>
            <a:ext cx="11049000" cy="3753644"/>
          </a:xfrm>
        </p:spPr>
        <p:txBody>
          <a:bodyPr>
            <a:normAutofit fontScale="92500"/>
          </a:bodyPr>
          <a:lstStyle/>
          <a:p>
            <a:pPr marL="571500" indent="-571500">
              <a:buFont typeface="Arial" panose="020B0604020202020204" pitchFamily="34" charset="0"/>
              <a:buChar char="•"/>
            </a:pPr>
            <a:r>
              <a:rPr lang="en-US" b="0" dirty="0" smtClean="0"/>
              <a:t>PEARS Program Activity IDs are how we identify the DE received by a participant</a:t>
            </a:r>
          </a:p>
          <a:p>
            <a:pPr marL="571500" indent="-571500">
              <a:buFont typeface="Arial" panose="020B0604020202020204" pitchFamily="34" charset="0"/>
              <a:buChar char="•"/>
            </a:pPr>
            <a:r>
              <a:rPr lang="en-US" b="0" dirty="0" smtClean="0"/>
              <a:t>The participant must enter the (same</a:t>
            </a:r>
            <a:r>
              <a:rPr lang="en-US" b="0" dirty="0" smtClean="0"/>
              <a:t>) Program Activity </a:t>
            </a:r>
            <a:r>
              <a:rPr lang="en-US" b="0" dirty="0" smtClean="0"/>
              <a:t>ID at pre and post test to be </a:t>
            </a:r>
            <a:r>
              <a:rPr lang="en-US" b="0" dirty="0" smtClean="0"/>
              <a:t>matched</a:t>
            </a:r>
            <a:endParaRPr lang="en-US" b="0" dirty="0" smtClean="0"/>
          </a:p>
          <a:p>
            <a:pPr marL="571500" indent="-571500">
              <a:buFont typeface="Arial" panose="020B0604020202020204" pitchFamily="34" charset="0"/>
              <a:buChar char="•"/>
            </a:pPr>
            <a:r>
              <a:rPr lang="en-US" b="0" dirty="0" smtClean="0"/>
              <a:t>Program Activity ID ≠ Site ID</a:t>
            </a:r>
          </a:p>
          <a:p>
            <a:pPr marL="1257300" lvl="1" indent="-571500"/>
            <a:r>
              <a:rPr lang="en-US" dirty="0" smtClean="0"/>
              <a:t>Program Activity ID should be 6 digits &gt;</a:t>
            </a:r>
            <a:r>
              <a:rPr lang="en-US" dirty="0" smtClean="0"/>
              <a:t>530000</a:t>
            </a:r>
          </a:p>
          <a:p>
            <a:pPr marL="1257300" lvl="1" indent="-571500"/>
            <a:r>
              <a:rPr lang="en-US" b="0" dirty="0" smtClean="0"/>
              <a:t>The online survey will stop you if the value is not &gt;53000</a:t>
            </a:r>
            <a:endParaRPr lang="en-US" b="0" dirty="0"/>
          </a:p>
        </p:txBody>
      </p:sp>
    </p:spTree>
    <p:extLst>
      <p:ext uri="{BB962C8B-B14F-4D97-AF65-F5344CB8AC3E}">
        <p14:creationId xmlns:p14="http://schemas.microsoft.com/office/powerpoint/2010/main" val="193354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IDs</a:t>
            </a:r>
            <a:endParaRPr lang="en-US" dirty="0"/>
          </a:p>
        </p:txBody>
      </p:sp>
      <p:sp>
        <p:nvSpPr>
          <p:cNvPr id="4" name="Content Placeholder 6">
            <a:extLst>
              <a:ext uri="{FF2B5EF4-FFF2-40B4-BE49-F238E27FC236}">
                <a16:creationId xmlns:a16="http://schemas.microsoft.com/office/drawing/2014/main" id="{2FBB4D98-C261-8E4A-BC8E-7E774167D87F}"/>
              </a:ext>
            </a:extLst>
          </p:cNvPr>
          <p:cNvSpPr txBox="1">
            <a:spLocks/>
          </p:cNvSpPr>
          <p:nvPr/>
        </p:nvSpPr>
        <p:spPr>
          <a:xfrm>
            <a:off x="722243" y="2047973"/>
            <a:ext cx="6147602" cy="40849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Unique identifiers are how we match pre- and post-tests</a:t>
            </a:r>
          </a:p>
          <a:p>
            <a:r>
              <a:rPr lang="en-US" sz="3600" dirty="0" smtClean="0"/>
              <a:t>Created from 4 questions:</a:t>
            </a:r>
          </a:p>
          <a:p>
            <a:pPr lvl="1"/>
            <a:r>
              <a:rPr lang="en-US" sz="3200" dirty="0" smtClean="0"/>
              <a:t>First letter of first name</a:t>
            </a:r>
          </a:p>
          <a:p>
            <a:pPr lvl="1"/>
            <a:r>
              <a:rPr lang="en-US" sz="3200" dirty="0" smtClean="0"/>
              <a:t>First letter of last name</a:t>
            </a:r>
          </a:p>
          <a:p>
            <a:pPr lvl="1"/>
            <a:r>
              <a:rPr lang="en-US" sz="3200" dirty="0" smtClean="0"/>
              <a:t>2-digit birth month</a:t>
            </a:r>
          </a:p>
          <a:p>
            <a:pPr lvl="1"/>
            <a:r>
              <a:rPr lang="en-US" sz="3200" dirty="0" smtClean="0"/>
              <a:t>2-digit birth day</a:t>
            </a:r>
          </a:p>
          <a:p>
            <a:r>
              <a:rPr lang="en-US" sz="3600" dirty="0"/>
              <a:t>C</a:t>
            </a:r>
            <a:r>
              <a:rPr lang="en-US" sz="3600" dirty="0" smtClean="0"/>
              <a:t>oncatenated with Program Activity ID to eliminate the chance of duplicates</a:t>
            </a:r>
          </a:p>
          <a:p>
            <a:pPr lvl="2"/>
            <a:endParaRPr lang="en-US" sz="36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29396" t="16535" r="21699" b="15703"/>
          <a:stretch/>
        </p:blipFill>
        <p:spPr bwMode="auto">
          <a:xfrm>
            <a:off x="6869845" y="1682128"/>
            <a:ext cx="5186680" cy="4413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16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in progress...</a:t>
            </a:r>
            <a:endParaRPr lang="en-US" dirty="0"/>
          </a:p>
        </p:txBody>
      </p:sp>
      <p:sp>
        <p:nvSpPr>
          <p:cNvPr id="4" name="Title 5">
            <a:extLst>
              <a:ext uri="{FF2B5EF4-FFF2-40B4-BE49-F238E27FC236}">
                <a16:creationId xmlns:a16="http://schemas.microsoft.com/office/drawing/2014/main" id="{0CE8B412-84F2-1E43-9F17-1E993DEE6878}"/>
              </a:ext>
            </a:extLst>
          </p:cNvPr>
          <p:cNvSpPr>
            <a:spLocks noGrp="1"/>
          </p:cNvSpPr>
          <p:nvPr>
            <p:ph idx="1"/>
          </p:nvPr>
        </p:nvSpPr>
        <p:spPr>
          <a:xfrm>
            <a:off x="589721" y="2645499"/>
            <a:ext cx="8285922" cy="3753644"/>
          </a:xfrm>
        </p:spPr>
        <p:txBody>
          <a:bodyPr>
            <a:normAutofit/>
          </a:bodyPr>
          <a:lstStyle/>
          <a:p>
            <a:pPr algn="ctr"/>
            <a:r>
              <a:rPr lang="en-US" dirty="0"/>
              <a:t>This </a:t>
            </a:r>
            <a:r>
              <a:rPr lang="en-US" dirty="0" smtClean="0"/>
              <a:t>training is being recorded and will be uploaded to the Adult Direct Education Evaluation website this afternoon:</a:t>
            </a:r>
            <a:r>
              <a:rPr lang="en-US" dirty="0"/>
              <a:t/>
            </a:r>
            <a:br>
              <a:rPr lang="en-US" dirty="0"/>
            </a:br>
            <a:r>
              <a:rPr lang="en-US" dirty="0"/>
              <a:t/>
            </a:r>
            <a:br>
              <a:rPr lang="en-US" dirty="0"/>
            </a:br>
            <a:r>
              <a:rPr lang="en-US" sz="2200" b="0" dirty="0">
                <a:solidFill>
                  <a:schemeClr val="tx1"/>
                </a:solidFill>
                <a:hlinkClick r:id="rId2"/>
              </a:rPr>
              <a:t>https://ucanr.edu/sites/http___ucanredu_sites_adultDE/Training</a:t>
            </a:r>
            <a:r>
              <a:rPr lang="en-US" sz="2200" b="0" dirty="0" smtClean="0">
                <a:solidFill>
                  <a:schemeClr val="tx1"/>
                </a:solidFill>
                <a:hlinkClick r:id="rId2"/>
              </a:rPr>
              <a:t>/</a:t>
            </a:r>
            <a:r>
              <a:rPr lang="en-US" sz="3100" dirty="0">
                <a:solidFill>
                  <a:schemeClr val="tx1"/>
                </a:solidFill>
              </a:rPr>
              <a:t/>
            </a:r>
            <a:br>
              <a:rPr lang="en-US" sz="3100" dirty="0">
                <a:solidFill>
                  <a:schemeClr val="tx1"/>
                </a:solidFill>
              </a:rPr>
            </a:br>
            <a:endParaRPr lang="en-US" sz="3100" b="0" dirty="0">
              <a:solidFill>
                <a:schemeClr val="tx1"/>
              </a:solidFill>
            </a:endParaRPr>
          </a:p>
        </p:txBody>
      </p:sp>
      <p:pic>
        <p:nvPicPr>
          <p:cNvPr id="5" name="Picture 4" descr="Informational Recordings about the Michael Motivation Cards – Citizen Of Ear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730" y="1430337"/>
            <a:ext cx="2745001" cy="3878258"/>
          </a:xfrm>
          <a:prstGeom prst="rect">
            <a:avLst/>
          </a:prstGeom>
        </p:spPr>
      </p:pic>
    </p:spTree>
    <p:extLst>
      <p:ext uri="{BB962C8B-B14F-4D97-AF65-F5344CB8AC3E}">
        <p14:creationId xmlns:p14="http://schemas.microsoft.com/office/powerpoint/2010/main" val="35429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78" y="3093312"/>
            <a:ext cx="10515600" cy="1325563"/>
          </a:xfrm>
        </p:spPr>
        <p:txBody>
          <a:bodyPr/>
          <a:lstStyle/>
          <a:p>
            <a:r>
              <a:rPr lang="en-US" dirty="0" smtClean="0"/>
              <a:t>Let’s take a look at the survey…</a:t>
            </a:r>
            <a:endParaRPr lang="en-US" dirty="0"/>
          </a:p>
        </p:txBody>
      </p:sp>
    </p:spTree>
    <p:extLst>
      <p:ext uri="{BB962C8B-B14F-4D97-AF65-F5344CB8AC3E}">
        <p14:creationId xmlns:p14="http://schemas.microsoft.com/office/powerpoint/2010/main" val="230866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Dissemination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FFY 23</a:t>
            </a:r>
          </a:p>
          <a:p>
            <a:pPr marL="571500" indent="-571500">
              <a:buFont typeface="Arial" panose="020B0604020202020204" pitchFamily="34" charset="0"/>
              <a:buChar char="•"/>
            </a:pPr>
            <a:r>
              <a:rPr lang="en-US" b="0" dirty="0" smtClean="0"/>
              <a:t>Your cleaned, matched data will be returned to you in an Excel file </a:t>
            </a:r>
          </a:p>
          <a:p>
            <a:pPr marL="571500" indent="-571500">
              <a:buFont typeface="Arial" panose="020B0604020202020204" pitchFamily="34" charset="0"/>
              <a:buChar char="•"/>
            </a:pPr>
            <a:r>
              <a:rPr lang="en-US" b="0" dirty="0" smtClean="0"/>
              <a:t>If sample allows (n=30+), tables/graphs of analyzed data (LHD-level)</a:t>
            </a:r>
          </a:p>
          <a:p>
            <a:pPr marL="571500" indent="-571500">
              <a:buFont typeface="Arial" panose="020B0604020202020204" pitchFamily="34" charset="0"/>
              <a:buChar char="•"/>
            </a:pPr>
            <a:r>
              <a:rPr lang="en-US" b="0" dirty="0" smtClean="0"/>
              <a:t>Data will be available in your LHD’s evaluation (NPI) SharePoint folder</a:t>
            </a:r>
          </a:p>
        </p:txBody>
      </p:sp>
    </p:spTree>
    <p:extLst>
      <p:ext uri="{BB962C8B-B14F-4D97-AF65-F5344CB8AC3E}">
        <p14:creationId xmlns:p14="http://schemas.microsoft.com/office/powerpoint/2010/main" val="2599200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Dissemination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FFY 23 &amp; 24 – TBD calendar year 2024</a:t>
            </a:r>
          </a:p>
          <a:p>
            <a:pPr marL="571500" indent="-571500">
              <a:buFont typeface="Arial" panose="020B0604020202020204" pitchFamily="34" charset="0"/>
              <a:buChar char="•"/>
            </a:pPr>
            <a:r>
              <a:rPr lang="en-US" b="0" dirty="0" smtClean="0"/>
              <a:t>Data will be incorporated into the new data Hub</a:t>
            </a:r>
          </a:p>
          <a:p>
            <a:pPr marL="571500" indent="-571500">
              <a:buFont typeface="Arial" panose="020B0604020202020204" pitchFamily="34" charset="0"/>
              <a:buChar char="•"/>
            </a:pPr>
            <a:r>
              <a:rPr lang="en-US" b="0" dirty="0" smtClean="0"/>
              <a:t>You will have access to your data in real time!</a:t>
            </a:r>
          </a:p>
          <a:p>
            <a:pPr marL="1257300" lvl="1" indent="-571500"/>
            <a:r>
              <a:rPr lang="en-US" dirty="0" smtClean="0"/>
              <a:t>Review completes</a:t>
            </a:r>
          </a:p>
          <a:p>
            <a:pPr marL="1257300" lvl="1" indent="-571500"/>
            <a:r>
              <a:rPr lang="en-US" b="0" dirty="0" smtClean="0"/>
              <a:t>Download data</a:t>
            </a:r>
          </a:p>
          <a:p>
            <a:pPr marL="571500" indent="-571500">
              <a:buFont typeface="Arial" panose="020B0604020202020204" pitchFamily="34" charset="0"/>
              <a:buChar char="•"/>
            </a:pPr>
            <a:r>
              <a:rPr lang="en-US" b="0" dirty="0" smtClean="0"/>
              <a:t>All end-of-year data visualizations/products will be available in the Hub </a:t>
            </a:r>
            <a:endParaRPr lang="en-US" b="0" dirty="0"/>
          </a:p>
        </p:txBody>
      </p:sp>
    </p:spTree>
    <p:extLst>
      <p:ext uri="{BB962C8B-B14F-4D97-AF65-F5344CB8AC3E}">
        <p14:creationId xmlns:p14="http://schemas.microsoft.com/office/powerpoint/2010/main" val="572037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288235" y="2228056"/>
            <a:ext cx="11509513" cy="3753644"/>
          </a:xfrm>
        </p:spPr>
        <p:txBody>
          <a:bodyPr>
            <a:normAutofit fontScale="92500" lnSpcReduction="10000"/>
          </a:bodyPr>
          <a:lstStyle/>
          <a:p>
            <a:pPr marL="571500" indent="-571500">
              <a:buFont typeface="Arial" panose="020B0604020202020204" pitchFamily="34" charset="0"/>
              <a:buChar char="•"/>
            </a:pPr>
            <a:r>
              <a:rPr lang="en-US" dirty="0" smtClean="0"/>
              <a:t>Website is fully updated with FFY 24 materials</a:t>
            </a:r>
          </a:p>
          <a:p>
            <a:pPr marL="1257300" lvl="1" indent="-571500"/>
            <a:r>
              <a:rPr lang="en-US" dirty="0" smtClean="0"/>
              <a:t>Paper surveys</a:t>
            </a:r>
          </a:p>
          <a:p>
            <a:pPr marL="1257300" lvl="1" indent="-571500"/>
            <a:r>
              <a:rPr lang="en-US" dirty="0" smtClean="0"/>
              <a:t>Protocol*</a:t>
            </a:r>
          </a:p>
          <a:p>
            <a:pPr marL="1257300" lvl="1" indent="-571500"/>
            <a:r>
              <a:rPr lang="en-US" dirty="0" smtClean="0"/>
              <a:t>Materials Checklist*</a:t>
            </a:r>
          </a:p>
          <a:p>
            <a:pPr marL="1257300" lvl="1" indent="-571500"/>
            <a:r>
              <a:rPr lang="en-US" dirty="0" smtClean="0"/>
              <a:t>Survey link/QR code</a:t>
            </a:r>
          </a:p>
          <a:p>
            <a:pPr marL="1257300" lvl="1" indent="-571500"/>
            <a:r>
              <a:rPr lang="en-US" b="1" dirty="0" smtClean="0"/>
              <a:t>New! </a:t>
            </a:r>
            <a:r>
              <a:rPr lang="en-US" dirty="0" smtClean="0"/>
              <a:t>UCCE FBC Instruction Guide</a:t>
            </a:r>
          </a:p>
          <a:p>
            <a:pPr marL="571500" indent="-571500"/>
            <a:endParaRPr lang="en-US" dirty="0"/>
          </a:p>
          <a:p>
            <a:pPr marL="571500" indent="-571500"/>
            <a:r>
              <a:rPr lang="en-US" sz="1900" b="0" dirty="0" smtClean="0"/>
              <a:t>*For easy access, </a:t>
            </a:r>
            <a:r>
              <a:rPr lang="en-US" sz="1900" b="0" dirty="0"/>
              <a:t>s</a:t>
            </a:r>
            <a:r>
              <a:rPr lang="en-US" sz="1900" b="0" dirty="0" smtClean="0"/>
              <a:t>urvey link/QR code lives in three places: Protocol, Materials Checklist, and stand alone doc</a:t>
            </a:r>
          </a:p>
          <a:p>
            <a:pPr marL="1257300" lvl="1" indent="-571500"/>
            <a:endParaRPr lang="en-US" dirty="0"/>
          </a:p>
        </p:txBody>
      </p:sp>
    </p:spTree>
    <p:extLst>
      <p:ext uri="{BB962C8B-B14F-4D97-AF65-F5344CB8AC3E}">
        <p14:creationId xmlns:p14="http://schemas.microsoft.com/office/powerpoint/2010/main" val="3695996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78" y="3093312"/>
            <a:ext cx="3992218" cy="1325563"/>
          </a:xfrm>
        </p:spPr>
        <p:txBody>
          <a:bodyPr/>
          <a:lstStyle/>
          <a:p>
            <a:r>
              <a:rPr lang="en-US" dirty="0" smtClean="0"/>
              <a:t>Questions?</a:t>
            </a:r>
            <a:endParaRPr lang="en-US" dirty="0"/>
          </a:p>
        </p:txBody>
      </p:sp>
      <p:sp>
        <p:nvSpPr>
          <p:cNvPr id="3" name="Title 1"/>
          <p:cNvSpPr txBox="1">
            <a:spLocks/>
          </p:cNvSpPr>
          <p:nvPr/>
        </p:nvSpPr>
        <p:spPr>
          <a:xfrm>
            <a:off x="4373218" y="1619180"/>
            <a:ext cx="7451034" cy="427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B3885"/>
                </a:solidFill>
                <a:latin typeface="Arial" panose="020B0604020202020204" pitchFamily="34" charset="0"/>
                <a:ea typeface="+mj-ea"/>
                <a:cs typeface="Arial" panose="020B0604020202020204" pitchFamily="34" charset="0"/>
              </a:defRPr>
            </a:lvl1pPr>
          </a:lstStyle>
          <a:p>
            <a:r>
              <a:rPr lang="en-US" sz="3600" dirty="0" smtClean="0"/>
              <a:t>Reminder!</a:t>
            </a:r>
          </a:p>
          <a:p>
            <a:r>
              <a:rPr lang="en-US" sz="3600" b="0" dirty="0" smtClean="0"/>
              <a:t>Next Adult Direct Education Evaluation call will be held in </a:t>
            </a:r>
            <a:r>
              <a:rPr lang="en-US" sz="3600" b="0" dirty="0" smtClean="0"/>
              <a:t>March</a:t>
            </a:r>
          </a:p>
          <a:p>
            <a:endParaRPr lang="en-US" sz="3600" b="0" dirty="0"/>
          </a:p>
          <a:p>
            <a:r>
              <a:rPr lang="en-US" sz="3600" b="0" dirty="0"/>
              <a:t>M</a:t>
            </a:r>
            <a:r>
              <a:rPr lang="en-US" sz="3600" b="0" dirty="0" smtClean="0"/>
              <a:t>ove to Zoom pre-registration</a:t>
            </a:r>
            <a:endParaRPr lang="en-US" sz="2400" dirty="0"/>
          </a:p>
        </p:txBody>
      </p:sp>
    </p:spTree>
    <p:extLst>
      <p:ext uri="{BB962C8B-B14F-4D97-AF65-F5344CB8AC3E}">
        <p14:creationId xmlns:p14="http://schemas.microsoft.com/office/powerpoint/2010/main" val="1168843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199" y="2228056"/>
            <a:ext cx="10515601" cy="3753644"/>
          </a:xfrm>
        </p:spPr>
        <p:txBody>
          <a:bodyPr>
            <a:normAutofit/>
          </a:bodyPr>
          <a:lstStyle/>
          <a:p>
            <a:pPr marL="742950" indent="-742950">
              <a:buAutoNum type="arabicPeriod"/>
            </a:pPr>
            <a:r>
              <a:rPr lang="en-US" sz="3200" b="0" dirty="0" smtClean="0"/>
              <a:t>Understand </a:t>
            </a:r>
            <a:r>
              <a:rPr lang="en-US" sz="3200" b="0" u="sng" dirty="0" smtClean="0"/>
              <a:t>IF</a:t>
            </a:r>
            <a:r>
              <a:rPr lang="en-US" sz="3200" b="0" dirty="0" smtClean="0"/>
              <a:t> your LHD should be participating in Adult DE Evaluation</a:t>
            </a:r>
          </a:p>
          <a:p>
            <a:pPr marL="742950" indent="-742950">
              <a:buAutoNum type="arabicPeriod"/>
            </a:pPr>
            <a:r>
              <a:rPr lang="en-US" sz="3200" b="0" dirty="0" smtClean="0"/>
              <a:t>Identify which of your DE series should be evaluated, and when to evaluate them</a:t>
            </a:r>
          </a:p>
          <a:p>
            <a:pPr marL="742950" indent="-742950">
              <a:buAutoNum type="arabicPeriod"/>
            </a:pPr>
            <a:r>
              <a:rPr lang="en-US" sz="3200" b="0" dirty="0" smtClean="0"/>
              <a:t>Be able to select the administration approach that is best for your audience</a:t>
            </a:r>
          </a:p>
          <a:p>
            <a:pPr marL="742950" indent="-742950">
              <a:buAutoNum type="arabicPeriod"/>
            </a:pPr>
            <a:r>
              <a:rPr lang="en-US" sz="3200" b="0" dirty="0" smtClean="0"/>
              <a:t>Feel confident administering the survey</a:t>
            </a:r>
          </a:p>
          <a:p>
            <a:endParaRPr lang="en-US" sz="3200" dirty="0"/>
          </a:p>
        </p:txBody>
      </p:sp>
    </p:spTree>
    <p:extLst>
      <p:ext uri="{BB962C8B-B14F-4D97-AF65-F5344CB8AC3E}">
        <p14:creationId xmlns:p14="http://schemas.microsoft.com/office/powerpoint/2010/main" val="307843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571500" indent="-571500">
              <a:buFont typeface="Arial" panose="020B0604020202020204" pitchFamily="34" charset="0"/>
              <a:buChar char="•"/>
            </a:pPr>
            <a:r>
              <a:rPr lang="en-US" b="0" dirty="0" smtClean="0"/>
              <a:t>Refresher: What is the evaluation requirement?</a:t>
            </a:r>
          </a:p>
          <a:p>
            <a:pPr marL="571500" indent="-571500">
              <a:buFont typeface="Arial" panose="020B0604020202020204" pitchFamily="34" charset="0"/>
              <a:buChar char="•"/>
            </a:pPr>
            <a:r>
              <a:rPr lang="en-US" b="0" dirty="0" smtClean="0"/>
              <a:t>Refresher: Who needs to evaluate?</a:t>
            </a:r>
          </a:p>
          <a:p>
            <a:pPr marL="571500" indent="-571500">
              <a:buFont typeface="Arial" panose="020B0604020202020204" pitchFamily="34" charset="0"/>
              <a:buChar char="•"/>
            </a:pPr>
            <a:r>
              <a:rPr lang="en-US" b="0" dirty="0" smtClean="0"/>
              <a:t>Evaluation Timeline</a:t>
            </a:r>
          </a:p>
          <a:p>
            <a:pPr marL="571500" indent="-571500">
              <a:buFont typeface="Arial" panose="020B0604020202020204" pitchFamily="34" charset="0"/>
              <a:buChar char="•"/>
            </a:pPr>
            <a:r>
              <a:rPr lang="en-US" b="0" dirty="0" smtClean="0"/>
              <a:t>Survey Administration</a:t>
            </a:r>
          </a:p>
          <a:p>
            <a:pPr marL="571500" indent="-571500">
              <a:buFont typeface="Arial" panose="020B0604020202020204" pitchFamily="34" charset="0"/>
              <a:buChar char="•"/>
            </a:pPr>
            <a:r>
              <a:rPr lang="en-US" b="0" dirty="0" smtClean="0"/>
              <a:t>Data Dissemination</a:t>
            </a:r>
          </a:p>
          <a:p>
            <a:pPr marL="571500" indent="-571500">
              <a:buFont typeface="Arial" panose="020B0604020202020204" pitchFamily="34" charset="0"/>
              <a:buChar char="•"/>
            </a:pPr>
            <a:r>
              <a:rPr lang="en-US" b="0" dirty="0" smtClean="0"/>
              <a:t>Wrap Up</a:t>
            </a:r>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b="0" dirty="0"/>
          </a:p>
        </p:txBody>
      </p:sp>
    </p:spTree>
    <p:extLst>
      <p:ext uri="{BB962C8B-B14F-4D97-AF65-F5344CB8AC3E}">
        <p14:creationId xmlns:p14="http://schemas.microsoft.com/office/powerpoint/2010/main" val="335436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DE Eval Resources</a:t>
            </a:r>
            <a:endParaRPr lang="en-US" dirty="0"/>
          </a:p>
        </p:txBody>
      </p:sp>
      <p:sp>
        <p:nvSpPr>
          <p:cNvPr id="3" name="Content Placeholder 2"/>
          <p:cNvSpPr>
            <a:spLocks noGrp="1"/>
          </p:cNvSpPr>
          <p:nvPr>
            <p:ph idx="1"/>
          </p:nvPr>
        </p:nvSpPr>
        <p:spPr>
          <a:xfrm>
            <a:off x="447260" y="2228056"/>
            <a:ext cx="11744740" cy="3753644"/>
          </a:xfrm>
        </p:spPr>
        <p:txBody>
          <a:bodyPr/>
          <a:lstStyle/>
          <a:p>
            <a:pPr marL="571500" indent="-571500">
              <a:buFont typeface="Arial" panose="020B0604020202020204" pitchFamily="34" charset="0"/>
              <a:buChar char="•"/>
            </a:pPr>
            <a:r>
              <a:rPr lang="en-US" dirty="0" smtClean="0"/>
              <a:t>Contact: </a:t>
            </a:r>
            <a:r>
              <a:rPr lang="en-US" sz="2800" b="0" dirty="0" smtClean="0"/>
              <a:t>Amanda Linares, </a:t>
            </a:r>
            <a:r>
              <a:rPr lang="en-US" sz="2800" b="0" dirty="0" smtClean="0">
                <a:hlinkClick r:id="rId2"/>
              </a:rPr>
              <a:t>amlinares@ucanr.edu</a:t>
            </a:r>
            <a:endParaRPr lang="en-US" sz="2800" b="0" dirty="0" smtClean="0"/>
          </a:p>
          <a:p>
            <a:pPr marL="571500" indent="-571500">
              <a:buFont typeface="Arial" panose="020B0604020202020204" pitchFamily="34" charset="0"/>
              <a:buChar char="•"/>
            </a:pPr>
            <a:r>
              <a:rPr lang="en-US" dirty="0"/>
              <a:t>Website: </a:t>
            </a:r>
            <a:r>
              <a:rPr lang="en-US" sz="2800" b="0" dirty="0">
                <a:hlinkClick r:id="rId3"/>
              </a:rPr>
              <a:t>https://ucanr.edu/sites/http___ucanredu_sites_adultDE</a:t>
            </a:r>
            <a:r>
              <a:rPr lang="en-US" sz="2800" b="0" dirty="0" smtClean="0">
                <a:hlinkClick r:id="rId3"/>
              </a:rPr>
              <a:t>//</a:t>
            </a:r>
            <a:endParaRPr lang="en-US" sz="2800" b="0" dirty="0" smtClean="0"/>
          </a:p>
          <a:p>
            <a:pPr marL="571500" indent="-571500">
              <a:buFont typeface="Arial" panose="020B0604020202020204" pitchFamily="34" charset="0"/>
              <a:buChar char="•"/>
            </a:pPr>
            <a:r>
              <a:rPr lang="en-US" dirty="0"/>
              <a:t>Listserv:</a:t>
            </a:r>
            <a:r>
              <a:rPr lang="en-US" b="0" dirty="0"/>
              <a:t> </a:t>
            </a:r>
            <a:r>
              <a:rPr lang="en-US" sz="2800" b="0" dirty="0">
                <a:hlinkClick r:id="rId4"/>
              </a:rPr>
              <a:t>http://eepurl.com/hHyX4f</a:t>
            </a:r>
            <a:endParaRPr lang="en-US" sz="2800" b="0" dirty="0"/>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82399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evaluation requirement?</a:t>
            </a:r>
            <a:endParaRPr lang="en-US" dirty="0"/>
          </a:p>
        </p:txBody>
      </p:sp>
      <p:sp>
        <p:nvSpPr>
          <p:cNvPr id="3" name="Content Placeholder 2"/>
          <p:cNvSpPr>
            <a:spLocks noGrp="1"/>
          </p:cNvSpPr>
          <p:nvPr>
            <p:ph idx="1"/>
          </p:nvPr>
        </p:nvSpPr>
        <p:spPr>
          <a:xfrm>
            <a:off x="838199" y="2228056"/>
            <a:ext cx="10939671" cy="3753644"/>
          </a:xfrm>
        </p:spPr>
        <p:txBody>
          <a:bodyPr>
            <a:normAutofit fontScale="92500"/>
          </a:bodyPr>
          <a:lstStyle/>
          <a:p>
            <a:pPr marL="571500" indent="-571500">
              <a:buFont typeface="Arial" panose="020B0604020202020204" pitchFamily="34" charset="0"/>
              <a:buChar char="•"/>
            </a:pPr>
            <a:r>
              <a:rPr lang="en-US" b="0" dirty="0" smtClean="0"/>
              <a:t>Starting in FFY 22, CDSS required all adult DE of 4+ sessions over 4+ weeks be evaluated using a core set of questions</a:t>
            </a:r>
          </a:p>
          <a:p>
            <a:pPr marL="571500" indent="-571500">
              <a:buFont typeface="Arial" panose="020B0604020202020204" pitchFamily="34" charset="0"/>
              <a:buChar char="•"/>
            </a:pPr>
            <a:r>
              <a:rPr lang="en-US" b="0" dirty="0" smtClean="0"/>
              <a:t>We anticipate this requirement will continue indefinitely</a:t>
            </a:r>
          </a:p>
          <a:p>
            <a:pPr marL="571500" indent="-571500">
              <a:buFont typeface="Arial" panose="020B0604020202020204" pitchFamily="34" charset="0"/>
              <a:buChar char="•"/>
            </a:pPr>
            <a:r>
              <a:rPr lang="en-US" b="0" dirty="0" smtClean="0"/>
              <a:t>CCC modular survey validation is still in progress</a:t>
            </a:r>
          </a:p>
          <a:p>
            <a:pPr marL="571500" indent="-571500">
              <a:buFont typeface="Arial" panose="020B0604020202020204" pitchFamily="34" charset="0"/>
              <a:buChar char="•"/>
            </a:pPr>
            <a:r>
              <a:rPr lang="en-US" b="0" dirty="0" smtClean="0"/>
              <a:t>CDSS requires the addition of physical activity to CDPH’s core survey starting this year</a:t>
            </a:r>
            <a:endParaRPr lang="en-US" b="0" dirty="0"/>
          </a:p>
        </p:txBody>
      </p:sp>
    </p:spTree>
    <p:extLst>
      <p:ext uri="{BB962C8B-B14F-4D97-AF65-F5344CB8AC3E}">
        <p14:creationId xmlns:p14="http://schemas.microsoft.com/office/powerpoint/2010/main" val="345500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need to evaluate?</a:t>
            </a:r>
            <a:endParaRPr lang="en-US" dirty="0"/>
          </a:p>
        </p:txBody>
      </p:sp>
      <p:sp>
        <p:nvSpPr>
          <p:cNvPr id="3" name="Content Placeholder 2"/>
          <p:cNvSpPr>
            <a:spLocks noGrp="1"/>
          </p:cNvSpPr>
          <p:nvPr>
            <p:ph idx="1"/>
          </p:nvPr>
        </p:nvSpPr>
        <p:spPr/>
        <p:txBody>
          <a:bodyPr>
            <a:normAutofit fontScale="85000" lnSpcReduction="10000"/>
          </a:bodyPr>
          <a:lstStyle/>
          <a:p>
            <a:pPr marL="571500" indent="-571500">
              <a:buFont typeface="Arial" panose="020B0604020202020204" pitchFamily="34" charset="0"/>
              <a:buChar char="•"/>
            </a:pPr>
            <a:r>
              <a:rPr lang="en-US" b="0" dirty="0"/>
              <a:t>You need to evaluate if </a:t>
            </a:r>
            <a:r>
              <a:rPr lang="en-US" b="0" dirty="0" smtClean="0"/>
              <a:t>you deliver any </a:t>
            </a:r>
            <a:r>
              <a:rPr lang="en-US" b="0" dirty="0"/>
              <a:t>adult </a:t>
            </a:r>
            <a:r>
              <a:rPr lang="en-US" b="0" dirty="0" smtClean="0"/>
              <a:t>DE that contains </a:t>
            </a:r>
            <a:r>
              <a:rPr lang="en-US" dirty="0" smtClean="0"/>
              <a:t>4 </a:t>
            </a:r>
            <a:r>
              <a:rPr lang="en-US" dirty="0"/>
              <a:t>or more </a:t>
            </a:r>
            <a:r>
              <a:rPr lang="en-US" dirty="0" smtClean="0"/>
              <a:t>sessions, </a:t>
            </a:r>
            <a:r>
              <a:rPr lang="en-US" dirty="0"/>
              <a:t>over 4 or more </a:t>
            </a:r>
            <a:r>
              <a:rPr lang="en-US" dirty="0" smtClean="0"/>
              <a:t>weeks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b="0" dirty="0" smtClean="0"/>
              <a:t>This applies to all program activities delivered, i.e., not a sample</a:t>
            </a:r>
          </a:p>
          <a:p>
            <a:endParaRPr lang="en-US" b="0" dirty="0"/>
          </a:p>
          <a:p>
            <a:pPr marL="571500" indent="-571500">
              <a:buFont typeface="Arial" panose="020B0604020202020204" pitchFamily="34" charset="0"/>
              <a:buChar char="•"/>
            </a:pPr>
            <a:r>
              <a:rPr lang="en-US" b="0" dirty="0" smtClean="0"/>
              <a:t>Starting this year, </a:t>
            </a:r>
            <a:r>
              <a:rPr lang="en-US" dirty="0" smtClean="0"/>
              <a:t>PA-only curricula </a:t>
            </a:r>
            <a:r>
              <a:rPr lang="en-US" u="sng" dirty="0" smtClean="0"/>
              <a:t>are</a:t>
            </a:r>
            <a:r>
              <a:rPr lang="en-US" dirty="0" smtClean="0"/>
              <a:t> subject to the requirement</a:t>
            </a:r>
            <a:endParaRPr lang="en-US" dirty="0"/>
          </a:p>
        </p:txBody>
      </p:sp>
    </p:spTree>
    <p:extLst>
      <p:ext uri="{BB962C8B-B14F-4D97-AF65-F5344CB8AC3E}">
        <p14:creationId xmlns:p14="http://schemas.microsoft.com/office/powerpoint/2010/main" val="65472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need to evaluate?</a:t>
            </a:r>
            <a:endParaRPr lang="en-US" dirty="0"/>
          </a:p>
        </p:txBody>
      </p:sp>
      <p:sp>
        <p:nvSpPr>
          <p:cNvPr id="3" name="Content Placeholder 2"/>
          <p:cNvSpPr>
            <a:spLocks noGrp="1"/>
          </p:cNvSpPr>
          <p:nvPr>
            <p:ph idx="1"/>
          </p:nvPr>
        </p:nvSpPr>
        <p:spPr>
          <a:xfrm>
            <a:off x="728870" y="2293592"/>
            <a:ext cx="10734260" cy="3753644"/>
          </a:xfrm>
        </p:spPr>
        <p:txBody>
          <a:bodyPr>
            <a:normAutofit fontScale="85000" lnSpcReduction="10000"/>
          </a:bodyPr>
          <a:lstStyle/>
          <a:p>
            <a:pPr marL="571500" indent="-571500">
              <a:buFont typeface="Arial" panose="020B0604020202020204" pitchFamily="34" charset="0"/>
              <a:buChar char="•"/>
            </a:pPr>
            <a:r>
              <a:rPr lang="en-US" b="0" dirty="0" smtClean="0"/>
              <a:t>Annually, we will be checking PEARS program activity entries against surveys collected to ensure participation </a:t>
            </a:r>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r>
              <a:rPr lang="en-US" b="0" dirty="0" smtClean="0"/>
              <a:t>In </a:t>
            </a:r>
            <a:r>
              <a:rPr lang="en-US" b="0" dirty="0"/>
              <a:t>FFY 23, ~1/3 of LHDs that should have participated, did not</a:t>
            </a:r>
            <a:endParaRPr lang="en-US" b="0" u="sng" dirty="0"/>
          </a:p>
          <a:p>
            <a:endParaRPr lang="en-US" dirty="0"/>
          </a:p>
          <a:p>
            <a:pPr marL="571500" indent="-571500">
              <a:buFont typeface="Arial" panose="020B0604020202020204" pitchFamily="34" charset="0"/>
              <a:buChar char="•"/>
            </a:pPr>
            <a:r>
              <a:rPr lang="en-US" b="0" dirty="0" smtClean="0"/>
              <a:t>Your PD received an email in July if applicable (4+ session) curricula were listed in your IWP</a:t>
            </a:r>
          </a:p>
          <a:p>
            <a:pPr marL="571500" indent="-571500">
              <a:buFont typeface="Arial" panose="020B0604020202020204" pitchFamily="34" charset="0"/>
              <a:buChar char="•"/>
            </a:pPr>
            <a:endParaRPr lang="en-US" b="0" dirty="0"/>
          </a:p>
        </p:txBody>
      </p:sp>
    </p:spTree>
    <p:extLst>
      <p:ext uri="{BB962C8B-B14F-4D97-AF65-F5344CB8AC3E}">
        <p14:creationId xmlns:p14="http://schemas.microsoft.com/office/powerpoint/2010/main" val="3245830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FBB4D98-C261-8E4A-BC8E-7E774167D87F}"/>
              </a:ext>
            </a:extLst>
          </p:cNvPr>
          <p:cNvSpPr txBox="1">
            <a:spLocks noGrp="1"/>
          </p:cNvSpPr>
          <p:nvPr>
            <p:ph idx="1"/>
          </p:nvPr>
        </p:nvSpPr>
        <p:spPr>
          <a:xfrm>
            <a:off x="523460" y="2317491"/>
            <a:ext cx="6284844" cy="3753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smtClean="0"/>
              <a:t>The online survey will open on Monday, </a:t>
            </a:r>
            <a:r>
              <a:rPr lang="en-US" sz="2800" dirty="0" smtClean="0"/>
              <a:t>October 16</a:t>
            </a:r>
            <a:r>
              <a:rPr lang="en-US" sz="2800" baseline="30000" dirty="0" smtClean="0"/>
              <a:t>th</a:t>
            </a:r>
            <a:r>
              <a:rPr lang="en-US" sz="2800" dirty="0" smtClean="0"/>
              <a:t>, </a:t>
            </a:r>
            <a:r>
              <a:rPr lang="en-US" sz="2800" b="0" dirty="0" smtClean="0"/>
              <a:t>coinciding with the opening of PEARS</a:t>
            </a:r>
          </a:p>
          <a:p>
            <a:r>
              <a:rPr lang="en-US" sz="2800" b="0" dirty="0" smtClean="0"/>
              <a:t>Data collection will tentatively close </a:t>
            </a:r>
            <a:r>
              <a:rPr lang="en-US" sz="2800" b="0" dirty="0"/>
              <a:t>on </a:t>
            </a:r>
            <a:r>
              <a:rPr lang="en-US" sz="2800" dirty="0"/>
              <a:t>August </a:t>
            </a:r>
            <a:r>
              <a:rPr lang="en-US" sz="2800" dirty="0" smtClean="0"/>
              <a:t>31</a:t>
            </a:r>
            <a:r>
              <a:rPr lang="en-US" sz="2800" baseline="30000" dirty="0"/>
              <a:t>st</a:t>
            </a:r>
            <a:r>
              <a:rPr lang="en-US" sz="2800" dirty="0" smtClean="0"/>
              <a:t> </a:t>
            </a:r>
            <a:r>
              <a:rPr lang="en-US" sz="2800" b="0" dirty="0"/>
              <a:t>(annually)</a:t>
            </a:r>
          </a:p>
          <a:p>
            <a:r>
              <a:rPr lang="en-US" sz="2800" b="0" dirty="0" smtClean="0"/>
              <a:t>You must enter a Program Activity before you can begin surveying (online only)</a:t>
            </a:r>
          </a:p>
          <a:p>
            <a:pPr marL="0" indent="0">
              <a:buNone/>
            </a:pPr>
            <a:endParaRPr lang="en-US" sz="2800" b="0" dirty="0" smtClean="0"/>
          </a:p>
        </p:txBody>
      </p:sp>
      <p:sp>
        <p:nvSpPr>
          <p:cNvPr id="2" name="Title 1"/>
          <p:cNvSpPr>
            <a:spLocks noGrp="1"/>
          </p:cNvSpPr>
          <p:nvPr>
            <p:ph type="title"/>
          </p:nvPr>
        </p:nvSpPr>
        <p:spPr/>
        <p:txBody>
          <a:bodyPr/>
          <a:lstStyle/>
          <a:p>
            <a:r>
              <a:rPr lang="en-US" dirty="0" smtClean="0"/>
              <a:t>Evaluation Timeline</a:t>
            </a:r>
            <a:endParaRPr lang="en-US" dirty="0"/>
          </a:p>
        </p:txBody>
      </p:sp>
      <p:pic>
        <p:nvPicPr>
          <p:cNvPr id="8" name="Picture 7"/>
          <p:cNvPicPr/>
          <p:nvPr/>
        </p:nvPicPr>
        <p:blipFill rotWithShape="1">
          <a:blip r:embed="rId2"/>
          <a:srcRect l="18372" t="32050" r="46040" b="26929"/>
          <a:stretch/>
        </p:blipFill>
        <p:spPr bwMode="auto">
          <a:xfrm>
            <a:off x="6808304" y="2182129"/>
            <a:ext cx="5019675" cy="3418311"/>
          </a:xfrm>
          <a:prstGeom prst="rect">
            <a:avLst/>
          </a:prstGeom>
          <a:ln>
            <a:noFill/>
          </a:ln>
          <a:extLst>
            <a:ext uri="{53640926-AAD7-44D8-BBD7-CCE9431645EC}">
              <a14:shadowObscured xmlns:a14="http://schemas.microsoft.com/office/drawing/2010/main"/>
            </a:ext>
          </a:extLst>
        </p:spPr>
      </p:pic>
      <p:sp>
        <p:nvSpPr>
          <p:cNvPr id="6" name="Oval 5"/>
          <p:cNvSpPr/>
          <p:nvPr/>
        </p:nvSpPr>
        <p:spPr>
          <a:xfrm>
            <a:off x="7518954" y="3678147"/>
            <a:ext cx="740465" cy="7646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236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34656826B405439EBE9B90EEBCBEBE" ma:contentTypeVersion="16" ma:contentTypeDescription="Create a new document." ma:contentTypeScope="" ma:versionID="f37ced8bb4f692fedac476ce980f8411">
  <xsd:schema xmlns:xsd="http://www.w3.org/2001/XMLSchema" xmlns:xs="http://www.w3.org/2001/XMLSchema" xmlns:p="http://schemas.microsoft.com/office/2006/metadata/properties" xmlns:ns2="4de515f2-057f-4c6c-9009-40b624203122" xmlns:ns3="aa572fdf-9ee6-45c3-8555-cedceb13baa8" targetNamespace="http://schemas.microsoft.com/office/2006/metadata/properties" ma:root="true" ma:fieldsID="40254448a0e698612d406697d4e62c6d" ns2:_="" ns3:_="">
    <xsd:import namespace="4de515f2-057f-4c6c-9009-40b624203122"/>
    <xsd:import namespace="aa572fdf-9ee6-45c3-8555-cedceb13ba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5f2-057f-4c6c-9009-40b6242031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f96132-7575-4dc3-b6aa-46cada61f72b}" ma:internalName="TaxCatchAll" ma:showField="CatchAllData" ma:web="4de515f2-057f-4c6c-9009-40b6242031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572fdf-9ee6-45c3-8555-cedceb13ba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e515f2-057f-4c6c-9009-40b624203122" xsi:nil="true"/>
    <lcf76f155ced4ddcb4097134ff3c332f xmlns="aa572fdf-9ee6-45c3-8555-cedceb13ba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B7F7D-E825-4F54-88EA-5BA1AE7A3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515f2-057f-4c6c-9009-40b624203122"/>
    <ds:schemaRef ds:uri="aa572fdf-9ee6-45c3-8555-cedceb13b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3.xml><?xml version="1.0" encoding="utf-8"?>
<ds:datastoreItem xmlns:ds="http://schemas.openxmlformats.org/officeDocument/2006/customXml" ds:itemID="{A7072527-AB63-4D3C-8C47-BBD62F22CF14}">
  <ds:schemaRefs>
    <ds:schemaRef ds:uri="http://schemas.openxmlformats.org/package/2006/metadata/core-properties"/>
    <ds:schemaRef ds:uri="http://schemas.microsoft.com/office/infopath/2007/PartnerControls"/>
    <ds:schemaRef ds:uri="http://purl.org/dc/elements/1.1/"/>
    <ds:schemaRef ds:uri="4de515f2-057f-4c6c-9009-40b624203122"/>
    <ds:schemaRef ds:uri="http://purl.org/dc/terms/"/>
    <ds:schemaRef ds:uri="http://schemas.microsoft.com/office/2006/documentManagement/types"/>
    <ds:schemaRef ds:uri="http://www.w3.org/XML/1998/namespace"/>
    <ds:schemaRef ds:uri="aa572fdf-9ee6-45c3-8555-cedceb13baa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30987</TotalTime>
  <Words>1022</Words>
  <Application>Microsoft Office PowerPoint</Application>
  <PresentationFormat>Widescreen</PresentationFormat>
  <Paragraphs>144</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Calibri Light</vt:lpstr>
      <vt:lpstr>Wingdings</vt:lpstr>
      <vt:lpstr>Office Theme</vt:lpstr>
      <vt:lpstr>1_Custom Design</vt:lpstr>
      <vt:lpstr>Custom Design</vt:lpstr>
      <vt:lpstr> FFY 24  CalFresh Healthy Living Adult Survey Administration  Refresher Training</vt:lpstr>
      <vt:lpstr>Recording in progress...</vt:lpstr>
      <vt:lpstr>Objectives</vt:lpstr>
      <vt:lpstr>AGENDA</vt:lpstr>
      <vt:lpstr>Adult DE Eval Resources</vt:lpstr>
      <vt:lpstr>What is the evaluation requirement?</vt:lpstr>
      <vt:lpstr>Do I need to evaluate?</vt:lpstr>
      <vt:lpstr>Do I need to evaluate?</vt:lpstr>
      <vt:lpstr>Evaluation Timeline</vt:lpstr>
      <vt:lpstr>Evaluation Timeline FAQs</vt:lpstr>
      <vt:lpstr>CalFresh Healthy Living Adult Survey</vt:lpstr>
      <vt:lpstr>FFY 24 CFHL Adult Survey</vt:lpstr>
      <vt:lpstr>When to administer…</vt:lpstr>
      <vt:lpstr>What materials do I need?</vt:lpstr>
      <vt:lpstr>What’s new this year?</vt:lpstr>
      <vt:lpstr>What languages are available?</vt:lpstr>
      <vt:lpstr>Poll Questions</vt:lpstr>
      <vt:lpstr>PEARS Program Activity IDs</vt:lpstr>
      <vt:lpstr>Participant IDs</vt:lpstr>
      <vt:lpstr>Let’s take a look at the survey…</vt:lpstr>
      <vt:lpstr>Data Dissemination</vt:lpstr>
      <vt:lpstr>Data Dissemination</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Amanda M Linares</cp:lastModifiedBy>
  <cp:revision>214</cp:revision>
  <dcterms:created xsi:type="dcterms:W3CDTF">2022-04-06T22:46:18Z</dcterms:created>
  <dcterms:modified xsi:type="dcterms:W3CDTF">2023-09-18T17:48:17Z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0x0101007E34656826B405439EBE9B90EEBCBEBE</vt:lpwstr>
  </property>
</Properties>
</file>