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65" r:id="rId6"/>
  </p:sldMasterIdLst>
  <p:notesMasterIdLst>
    <p:notesMasterId r:id="rId15"/>
  </p:notesMasterIdLst>
  <p:sldIdLst>
    <p:sldId id="347" r:id="rId7"/>
    <p:sldId id="261" r:id="rId8"/>
    <p:sldId id="343" r:id="rId9"/>
    <p:sldId id="338" r:id="rId10"/>
    <p:sldId id="339" r:id="rId11"/>
    <p:sldId id="341" r:id="rId12"/>
    <p:sldId id="340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B84"/>
    <a:srgbClr val="00944D"/>
    <a:srgbClr val="59CFC3"/>
    <a:srgbClr val="F8D311"/>
    <a:srgbClr val="2B388F"/>
    <a:srgbClr val="AF2A30"/>
    <a:srgbClr val="8BC53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361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77D-97A1-4CEA-9A73-BA9AB5BE2CD2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definition of outcome evaluation:</a:t>
            </a:r>
          </a:p>
          <a:p>
            <a:r>
              <a:rPr lang="en-US" dirty="0"/>
              <a:t>Outcome/effectiveness evaluation measures program effects in the target population by assessing the progress in the outcomes or outcome objectives that the program is to achieve.</a:t>
            </a:r>
          </a:p>
          <a:p>
            <a:endParaRPr lang="en-US" dirty="0"/>
          </a:p>
          <a:p>
            <a:r>
              <a:rPr lang="en-US" dirty="0"/>
              <a:t>USDA SNAP-Ed the priority outcome indicators most likely to be assessed from an IOE intervention are : MT1,MT3,MT5, and MT6</a:t>
            </a:r>
          </a:p>
          <a:p>
            <a:endParaRPr lang="en-US" dirty="0"/>
          </a:p>
          <a:p>
            <a:r>
              <a:rPr lang="en-US" dirty="0"/>
              <a:t>References: https://www.cdc.gov/std/Program/pupestd/Types%20of%20Evaluation.pdf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4C053-E637-4056-88D4-DB60087E8E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5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5355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IOE Purpose &amp; Logic Model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77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F73F-4A27-AB4D-9FE3-4FC7B9AE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Purpose of IOE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8101-8893-6543-9A88-B09EB7E33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0" dirty="0"/>
              <a:t>Show that a school-based CFHL intervention is effective </a:t>
            </a:r>
            <a:r>
              <a:rPr lang="en-US" dirty="0">
                <a:solidFill>
                  <a:srgbClr val="702B84"/>
                </a:solidFill>
              </a:rPr>
              <a:t>locally</a:t>
            </a:r>
            <a:r>
              <a:rPr lang="en-US" b="0" dirty="0">
                <a:solidFill>
                  <a:srgbClr val="702B84"/>
                </a:solidFill>
              </a:rPr>
              <a:t> </a:t>
            </a:r>
            <a:r>
              <a:rPr lang="en-US" b="0" dirty="0"/>
              <a:t>and/or using the data for </a:t>
            </a:r>
            <a:r>
              <a:rPr lang="en-US" dirty="0">
                <a:solidFill>
                  <a:srgbClr val="702B84"/>
                </a:solidFill>
              </a:rPr>
              <a:t>program improvement 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742950" indent="-742950">
              <a:buFont typeface="+mj-lt"/>
              <a:buAutoNum type="arabicPeriod"/>
            </a:pPr>
            <a:r>
              <a:rPr lang="en-US" b="0" dirty="0"/>
              <a:t>Show school-based CFHL interventions are effective at the </a:t>
            </a:r>
            <a:r>
              <a:rPr lang="en-US" dirty="0" smtClean="0">
                <a:solidFill>
                  <a:srgbClr val="00944D"/>
                </a:solidFill>
              </a:rPr>
              <a:t>state-level </a:t>
            </a:r>
            <a:r>
              <a:rPr lang="en-US" b="0" dirty="0"/>
              <a:t>(</a:t>
            </a:r>
            <a:r>
              <a:rPr lang="en-US" b="0" dirty="0" err="1"/>
              <a:t>req’d</a:t>
            </a:r>
            <a:r>
              <a:rPr lang="en-US" b="0" dirty="0"/>
              <a:t> by funder)</a:t>
            </a:r>
          </a:p>
        </p:txBody>
      </p:sp>
    </p:spTree>
    <p:extLst>
      <p:ext uri="{BB962C8B-B14F-4D97-AF65-F5344CB8AC3E}">
        <p14:creationId xmlns:p14="http://schemas.microsoft.com/office/powerpoint/2010/main" val="19474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4617FE-D507-934F-8428-717AD84B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69" y="767556"/>
            <a:ext cx="7053470" cy="1325563"/>
          </a:xfrm>
        </p:spPr>
        <p:txBody>
          <a:bodyPr/>
          <a:lstStyle/>
          <a:p>
            <a:r>
              <a:rPr lang="en-US" dirty="0"/>
              <a:t>IOE R</a:t>
            </a:r>
            <a:r>
              <a:rPr lang="en-US" dirty="0" smtClean="0"/>
              <a:t>esearch </a:t>
            </a:r>
            <a:r>
              <a:rPr lang="en-US" dirty="0"/>
              <a:t>Q</a:t>
            </a:r>
            <a:r>
              <a:rPr lang="en-US" dirty="0" smtClean="0"/>
              <a:t>uestion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747BDF-CDBD-3A4C-B557-1803FD9E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387082"/>
            <a:ext cx="11423374" cy="3321844"/>
          </a:xfrm>
        </p:spPr>
        <p:txBody>
          <a:bodyPr>
            <a:normAutofit/>
          </a:bodyPr>
          <a:lstStyle/>
          <a:p>
            <a:r>
              <a:rPr lang="en-US" sz="3200" b="0" dirty="0"/>
              <a:t>After participating in school (or after school)-based CFHL intervention, what’s the average change students report in:</a:t>
            </a:r>
          </a:p>
          <a:p>
            <a:endParaRPr lang="en-US" sz="2800" b="0" dirty="0"/>
          </a:p>
          <a:p>
            <a:pPr marL="1428750" lvl="1" indent="-742950">
              <a:buFont typeface="+mj-lt"/>
              <a:buAutoNum type="arabicPeriod"/>
            </a:pPr>
            <a:r>
              <a:rPr lang="en-US" sz="2800" b="0" dirty="0"/>
              <a:t>Healthy eating behaviors (e.g. consumption of </a:t>
            </a:r>
            <a:r>
              <a:rPr lang="en-US" sz="2800" dirty="0"/>
              <a:t>FV and water</a:t>
            </a:r>
            <a:r>
              <a:rPr lang="en-US" sz="2800" b="0" dirty="0"/>
              <a:t>),</a:t>
            </a:r>
          </a:p>
          <a:p>
            <a:pPr marL="1428750" lvl="1" indent="-742950">
              <a:buFont typeface="+mj-lt"/>
              <a:buAutoNum type="arabicPeriod"/>
            </a:pPr>
            <a:r>
              <a:rPr lang="en-US" sz="2800" dirty="0"/>
              <a:t>Unhealthy eating behaviors (e.g. consumption of SSBs),</a:t>
            </a:r>
            <a:endParaRPr lang="en-US" sz="2800" b="0" dirty="0"/>
          </a:p>
          <a:p>
            <a:pPr marL="1428750" lvl="1" indent="-742950">
              <a:buFont typeface="+mj-lt"/>
              <a:buAutoNum type="arabicPeriod"/>
            </a:pPr>
            <a:r>
              <a:rPr lang="en-US" sz="2800" b="0" dirty="0"/>
              <a:t>Physical activity (e.g. days/week active, 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EA0F-4CBD-46C3-86DD-8C15D709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data captured?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5144-0CE6-4B4E-A864-CF348CA7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1" y="2605743"/>
            <a:ext cx="11635409" cy="332184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44D"/>
                </a:solidFill>
              </a:rPr>
              <a:t>EATS survey </a:t>
            </a:r>
            <a:r>
              <a:rPr lang="en-US" sz="2800" b="0" dirty="0"/>
              <a:t>(measures change over time in student behavior)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44D"/>
                </a:solidFill>
              </a:rPr>
              <a:t>Elementary SLAQ </a:t>
            </a:r>
            <a:r>
              <a:rPr lang="en-US" sz="2800" b="0" dirty="0"/>
              <a:t>(measures school environment changes)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44D"/>
                </a:solidFill>
              </a:rPr>
              <a:t>OST SLAQ </a:t>
            </a:r>
            <a:r>
              <a:rPr lang="en-US" sz="2800" b="0" dirty="0"/>
              <a:t>(measures after school site environment changes)</a:t>
            </a:r>
          </a:p>
        </p:txBody>
      </p:sp>
    </p:spTree>
    <p:extLst>
      <p:ext uri="{BB962C8B-B14F-4D97-AF65-F5344CB8AC3E}">
        <p14:creationId xmlns:p14="http://schemas.microsoft.com/office/powerpoint/2010/main" val="40274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5780-CB73-484D-8F28-FE06052F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data are needed to measure change (i.e. conduct meaningful analysis</a:t>
            </a:r>
            <a:r>
              <a:rPr lang="en-US" sz="3600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6501-8D50-4F6D-9099-5FC94306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440"/>
            <a:ext cx="10515600" cy="33218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Statewide impact: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69 “clusters” (schools/sites) of 25 matched EATS participant surveys per site</a:t>
            </a:r>
          </a:p>
          <a:p>
            <a:endParaRPr lang="en-US" dirty="0"/>
          </a:p>
          <a:p>
            <a:r>
              <a:rPr lang="en-US" dirty="0"/>
              <a:t>Local change/program improvement: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At least 30 matched EATS participant surveys per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2948" y="5330894"/>
            <a:ext cx="5211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FFY 23 Tiers 1/2 only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FFY 24-26 all LHDs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5780-CB73-484D-8F28-FE06052F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program findings at local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6501-8D50-4F6D-9099-5FC94306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715544"/>
          </a:xfrm>
        </p:spPr>
        <p:txBody>
          <a:bodyPr>
            <a:normAutofit/>
          </a:bodyPr>
          <a:lstStyle/>
          <a:p>
            <a:r>
              <a:rPr lang="en-US" b="0" dirty="0"/>
              <a:t>Step 1: Look at </a:t>
            </a:r>
            <a:r>
              <a:rPr lang="en-US" dirty="0">
                <a:solidFill>
                  <a:srgbClr val="702B84"/>
                </a:solidFill>
              </a:rPr>
              <a:t>EATS change data</a:t>
            </a:r>
            <a:r>
              <a:rPr lang="en-US" b="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/>
              <a:t>Do you have enough data to assess change? Need at least 30 matched pairs/school for meaningful school-level analysis.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/>
              <a:t>Are there any areas of dietary intake/physical activity that need improvement?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/>
              <a:t>Are you using curricula/PSE approaches that focus on improving those indicators</a:t>
            </a:r>
            <a:r>
              <a:rPr lang="en-US" sz="2500" b="0" dirty="0" smtClean="0"/>
              <a:t>?</a:t>
            </a:r>
            <a:endParaRPr lang="en-US" sz="2500" b="0" dirty="0"/>
          </a:p>
        </p:txBody>
      </p:sp>
    </p:spTree>
    <p:extLst>
      <p:ext uri="{BB962C8B-B14F-4D97-AF65-F5344CB8AC3E}">
        <p14:creationId xmlns:p14="http://schemas.microsoft.com/office/powerpoint/2010/main" val="1969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5780-CB73-484D-8F28-FE06052F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program findings at local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6501-8D50-4F6D-9099-5FC94306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715544"/>
          </a:xfrm>
        </p:spPr>
        <p:txBody>
          <a:bodyPr>
            <a:normAutofit fontScale="70000" lnSpcReduction="20000"/>
          </a:bodyPr>
          <a:lstStyle/>
          <a:p>
            <a:r>
              <a:rPr lang="en-US" sz="5100" b="0" dirty="0"/>
              <a:t>Step 2: If doing site-level PSE, look at </a:t>
            </a:r>
            <a:r>
              <a:rPr lang="en-US" sz="5100" dirty="0">
                <a:solidFill>
                  <a:srgbClr val="00944D"/>
                </a:solidFill>
              </a:rPr>
              <a:t>SLAQ data</a:t>
            </a:r>
            <a:r>
              <a:rPr lang="en-US" sz="5100" b="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From section scores, have you identified areas that need attention?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Is it feasible to make changes in lower-scoring sections of the SLAQ?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Are there low-hanging fruit?</a:t>
            </a:r>
          </a:p>
          <a:p>
            <a:endParaRPr lang="en-US" b="0" dirty="0"/>
          </a:p>
          <a:p>
            <a:r>
              <a:rPr lang="en-US" dirty="0"/>
              <a:t>Not sure where to start? </a:t>
            </a:r>
          </a:p>
          <a:p>
            <a:r>
              <a:rPr lang="en-US" b="0" dirty="0"/>
              <a:t>Reach out to your project officer for program improvement support!</a:t>
            </a:r>
          </a:p>
        </p:txBody>
      </p:sp>
    </p:spTree>
    <p:extLst>
      <p:ext uri="{BB962C8B-B14F-4D97-AF65-F5344CB8AC3E}">
        <p14:creationId xmlns:p14="http://schemas.microsoft.com/office/powerpoint/2010/main" val="14721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3E49-BCDD-47F6-89CC-C954C547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960" y="35831"/>
            <a:ext cx="8229600" cy="7000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IOE Logic Model for </a:t>
            </a:r>
            <a:r>
              <a:rPr lang="en-US" sz="4000" b="1" dirty="0" smtClean="0"/>
              <a:t>School </a:t>
            </a:r>
            <a:r>
              <a:rPr lang="en-US" sz="4000" b="1" dirty="0"/>
              <a:t>S</a:t>
            </a:r>
            <a:r>
              <a:rPr lang="en-US" sz="4000" b="1" dirty="0" smtClean="0"/>
              <a:t>etting</a:t>
            </a:r>
            <a:endParaRPr lang="en-US" sz="4000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08C3B28-42CF-4F46-839D-ACF57EA3973B}"/>
              </a:ext>
            </a:extLst>
          </p:cNvPr>
          <p:cNvCxnSpPr>
            <a:cxnSpLocks/>
          </p:cNvCxnSpPr>
          <p:nvPr/>
        </p:nvCxnSpPr>
        <p:spPr>
          <a:xfrm>
            <a:off x="1792044" y="2476944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0EDD9AB-5B88-4D32-BE8E-7A4229DCF94D}"/>
              </a:ext>
            </a:extLst>
          </p:cNvPr>
          <p:cNvCxnSpPr>
            <a:cxnSpLocks/>
          </p:cNvCxnSpPr>
          <p:nvPr/>
        </p:nvCxnSpPr>
        <p:spPr>
          <a:xfrm>
            <a:off x="4697196" y="2382123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5F00666-2E04-4F1E-A460-78E194FBFE3F}"/>
              </a:ext>
            </a:extLst>
          </p:cNvPr>
          <p:cNvCxnSpPr>
            <a:cxnSpLocks/>
          </p:cNvCxnSpPr>
          <p:nvPr/>
        </p:nvCxnSpPr>
        <p:spPr>
          <a:xfrm flipV="1">
            <a:off x="9964737" y="10445900"/>
            <a:ext cx="0" cy="285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Box 6">
            <a:extLst>
              <a:ext uri="{FF2B5EF4-FFF2-40B4-BE49-F238E27FC236}">
                <a16:creationId xmlns:a16="http://schemas.microsoft.com/office/drawing/2014/main" id="{9CC53DD7-36F6-496A-919A-CC26860F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4029" y="1523065"/>
            <a:ext cx="1910395" cy="1707152"/>
          </a:xfrm>
          <a:prstGeom prst="rect">
            <a:avLst/>
          </a:prstGeom>
          <a:solidFill>
            <a:srgbClr val="FFFFFF"/>
          </a:solidFill>
          <a:ln w="38100">
            <a:solidFill>
              <a:srgbClr val="AF2A3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Population</a:t>
            </a:r>
            <a:r>
              <a:rPr lang="en-US" altLang="en-US" sz="1600" b="1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Impact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Improved diet quality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Healthy weight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Less chronic disease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Quality of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C16A4-CCD0-4DF4-A61B-290016A8B09D}"/>
              </a:ext>
            </a:extLst>
          </p:cNvPr>
          <p:cNvSpPr txBox="1"/>
          <p:nvPr/>
        </p:nvSpPr>
        <p:spPr>
          <a:xfrm>
            <a:off x="35778" y="1068866"/>
            <a:ext cx="1756266" cy="3600986"/>
          </a:xfrm>
          <a:prstGeom prst="rect">
            <a:avLst/>
          </a:prstGeom>
          <a:noFill/>
          <a:ln w="38100">
            <a:solidFill>
              <a:srgbClr val="FB86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SNAP-Ed funding</a:t>
            </a:r>
            <a:endParaRPr lang="en-US" altLang="en-US" sz="1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Staffing (LHD, subs, unfunded partners)</a:t>
            </a:r>
            <a:endParaRPr lang="en-US" alt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Curricula and other intervention materials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Intervention and evaluation plans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8A56-1C02-4D41-9F68-FFC86EE3B229}"/>
              </a:ext>
            </a:extLst>
          </p:cNvPr>
          <p:cNvSpPr txBox="1"/>
          <p:nvPr/>
        </p:nvSpPr>
        <p:spPr>
          <a:xfrm>
            <a:off x="2017282" y="1068866"/>
            <a:ext cx="2643342" cy="3016210"/>
          </a:xfrm>
          <a:prstGeom prst="rect">
            <a:avLst/>
          </a:prstGeom>
          <a:noFill/>
          <a:ln w="38100">
            <a:solidFill>
              <a:srgbClr val="4D96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Evidence-based direct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Evidence-based indirect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PSE activities at school: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Environment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Policy changes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Tools to measure 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EATS survey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Elementary / OST SLAQs (if applicable)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2E7F4-8FB4-40D3-9A56-D34F17F61F8F}"/>
              </a:ext>
            </a:extLst>
          </p:cNvPr>
          <p:cNvSpPr txBox="1"/>
          <p:nvPr/>
        </p:nvSpPr>
        <p:spPr>
          <a:xfrm>
            <a:off x="4912421" y="1501451"/>
            <a:ext cx="1555491" cy="2308324"/>
          </a:xfrm>
          <a:prstGeom prst="rect">
            <a:avLst/>
          </a:prstGeom>
          <a:noFill/>
          <a:ln w="38100">
            <a:solidFill>
              <a:srgbClr val="8BC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Increased Awareness, skills and knowledge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Increased Awareness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97EC0-3894-4A82-AA9B-AB32286713F2}"/>
              </a:ext>
            </a:extLst>
          </p:cNvPr>
          <p:cNvSpPr txBox="1"/>
          <p:nvPr/>
        </p:nvSpPr>
        <p:spPr>
          <a:xfrm>
            <a:off x="6631475" y="1501451"/>
            <a:ext cx="1675544" cy="3170099"/>
          </a:xfrm>
          <a:prstGeom prst="rect">
            <a:avLst/>
          </a:prstGeom>
          <a:noFill/>
          <a:ln w="38100">
            <a:solidFill>
              <a:srgbClr val="0094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Mid-term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Incorporate skills, change behaviors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(MT1/MT3)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Nutritional supports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(MT5)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 and reduced sedentary behavior supports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(MT6)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8AA577-2606-4505-8C71-8A4B22571FF2}"/>
              </a:ext>
            </a:extLst>
          </p:cNvPr>
          <p:cNvSpPr txBox="1"/>
          <p:nvPr/>
        </p:nvSpPr>
        <p:spPr>
          <a:xfrm>
            <a:off x="8408217" y="1507528"/>
            <a:ext cx="1675544" cy="2308324"/>
          </a:xfrm>
          <a:prstGeom prst="rect">
            <a:avLst/>
          </a:prstGeom>
          <a:noFill/>
          <a:ln w="38100">
            <a:solidFill>
              <a:srgbClr val="702B8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Level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Decrease risk factors for health problems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and effectiveness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D7898BD-4123-476E-A459-C94930F3658F}"/>
              </a:ext>
            </a:extLst>
          </p:cNvPr>
          <p:cNvSpPr/>
          <p:nvPr/>
        </p:nvSpPr>
        <p:spPr>
          <a:xfrm>
            <a:off x="4899141" y="707203"/>
            <a:ext cx="7185284" cy="769441"/>
          </a:xfrm>
          <a:prstGeom prst="rightArrow">
            <a:avLst/>
          </a:prstGeom>
          <a:solidFill>
            <a:srgbClr val="2B38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2B894BBC-F13D-4C56-91D0-2BBA751CC06D}"/>
              </a:ext>
            </a:extLst>
          </p:cNvPr>
          <p:cNvSpPr/>
          <p:nvPr/>
        </p:nvSpPr>
        <p:spPr>
          <a:xfrm rot="10800000">
            <a:off x="186396" y="4663391"/>
            <a:ext cx="7152996" cy="1453876"/>
          </a:xfrm>
          <a:prstGeom prst="curvedDownArrow">
            <a:avLst>
              <a:gd name="adj1" fmla="val 39025"/>
              <a:gd name="adj2" fmla="val 72974"/>
              <a:gd name="adj3" fmla="val 28546"/>
            </a:avLst>
          </a:prstGeom>
          <a:solidFill>
            <a:srgbClr val="009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16559-F859-44E1-84A3-5BFE297E5FE9}"/>
              </a:ext>
            </a:extLst>
          </p:cNvPr>
          <p:cNvSpPr txBox="1"/>
          <p:nvPr/>
        </p:nvSpPr>
        <p:spPr>
          <a:xfrm>
            <a:off x="1853028" y="4604763"/>
            <a:ext cx="4489672" cy="1138773"/>
          </a:xfrm>
          <a:prstGeom prst="rect">
            <a:avLst/>
          </a:prstGeom>
          <a:solidFill>
            <a:srgbClr val="F8D31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outcome findings to improve </a:t>
            </a:r>
            <a:r>
              <a:rPr lang="en-US" dirty="0" smtClean="0"/>
              <a:t>CFHL programming </a:t>
            </a:r>
            <a:r>
              <a:rPr lang="en-US" dirty="0"/>
              <a:t>at a school 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Advocate for increased program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 program activities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6AAE0B-8649-4140-97BD-8919F54D3FE7}"/>
              </a:ext>
            </a:extLst>
          </p:cNvPr>
          <p:cNvSpPr txBox="1"/>
          <p:nvPr/>
        </p:nvSpPr>
        <p:spPr>
          <a:xfrm>
            <a:off x="8718609" y="3861419"/>
            <a:ext cx="3436983" cy="923330"/>
          </a:xfrm>
          <a:prstGeom prst="rect">
            <a:avLst/>
          </a:prstGeom>
          <a:solidFill>
            <a:srgbClr val="F8D31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Aggregate outcome findings across all IOE participating schools to measure statewide impact of </a:t>
            </a:r>
            <a:r>
              <a:rPr lang="en-US" dirty="0" smtClean="0"/>
              <a:t>CFHL</a:t>
            </a:r>
            <a:endParaRPr lang="en-US" dirty="0"/>
          </a:p>
        </p:txBody>
      </p:sp>
      <p:sp>
        <p:nvSpPr>
          <p:cNvPr id="49" name="Arrow: Curved Down 48">
            <a:extLst>
              <a:ext uri="{FF2B5EF4-FFF2-40B4-BE49-F238E27FC236}">
                <a16:creationId xmlns:a16="http://schemas.microsoft.com/office/drawing/2014/main" id="{0102C9D3-5D42-42A6-91B5-9056BE9334DD}"/>
              </a:ext>
            </a:extLst>
          </p:cNvPr>
          <p:cNvSpPr/>
          <p:nvPr/>
        </p:nvSpPr>
        <p:spPr>
          <a:xfrm rot="10800000" flipH="1">
            <a:off x="7417750" y="4688042"/>
            <a:ext cx="3581214" cy="1057436"/>
          </a:xfrm>
          <a:prstGeom prst="curvedDownArrow">
            <a:avLst>
              <a:gd name="adj1" fmla="val 39025"/>
              <a:gd name="adj2" fmla="val 72974"/>
              <a:gd name="adj3" fmla="val 28546"/>
            </a:avLst>
          </a:prstGeom>
          <a:solidFill>
            <a:srgbClr val="009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6" ma:contentTypeDescription="Create a new document." ma:contentTypeScope="" ma:versionID="f37ced8bb4f692fedac476ce980f8411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40254448a0e698612d406697d4e62c6d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B7F7D-E825-4F54-88EA-5BA1AE7A3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515f2-057f-4c6c-9009-40b624203122"/>
    <ds:schemaRef ds:uri="aa572fdf-9ee6-45c3-8555-cedceb13b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72527-AB63-4D3C-8C47-BBD62F22CF14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de515f2-057f-4c6c-9009-40b624203122"/>
    <ds:schemaRef ds:uri="http://purl.org/dc/terms/"/>
    <ds:schemaRef ds:uri="http://schemas.microsoft.com/office/2006/documentManagement/types"/>
    <ds:schemaRef ds:uri="http://www.w3.org/XML/1998/namespace"/>
    <ds:schemaRef ds:uri="aa572fdf-9ee6-45c3-8555-cedceb13baa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3494</TotalTime>
  <Words>536</Words>
  <Application>Microsoft Office PowerPoint</Application>
  <PresentationFormat>Widescreen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1_Custom Design</vt:lpstr>
      <vt:lpstr>Custom Design</vt:lpstr>
      <vt:lpstr>IOE Purpose &amp; Logic Model</vt:lpstr>
      <vt:lpstr>Dual Purpose of IOE</vt:lpstr>
      <vt:lpstr>IOE Research Question</vt:lpstr>
      <vt:lpstr>How are data captured?</vt:lpstr>
      <vt:lpstr>How much data are needed to measure change (i.e. conduct meaningful analysis)?</vt:lpstr>
      <vt:lpstr>Applying program findings at local level</vt:lpstr>
      <vt:lpstr>Applying program findings at local level</vt:lpstr>
      <vt:lpstr>IOE Logic Model for School Setting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58</cp:revision>
  <dcterms:created xsi:type="dcterms:W3CDTF">2022-04-06T22:46:18Z</dcterms:created>
  <dcterms:modified xsi:type="dcterms:W3CDTF">2022-07-20T21:49:09Z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</Properties>
</file>