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665" r:id="rId6"/>
  </p:sldMasterIdLst>
  <p:notesMasterIdLst>
    <p:notesMasterId r:id="rId26"/>
  </p:notesMasterIdLst>
  <p:sldIdLst>
    <p:sldId id="342" r:id="rId7"/>
    <p:sldId id="372" r:id="rId8"/>
    <p:sldId id="344" r:id="rId9"/>
    <p:sldId id="380" r:id="rId10"/>
    <p:sldId id="382" r:id="rId11"/>
    <p:sldId id="400" r:id="rId12"/>
    <p:sldId id="394" r:id="rId13"/>
    <p:sldId id="381" r:id="rId14"/>
    <p:sldId id="383" r:id="rId15"/>
    <p:sldId id="401" r:id="rId16"/>
    <p:sldId id="395" r:id="rId17"/>
    <p:sldId id="354" r:id="rId18"/>
    <p:sldId id="402" r:id="rId19"/>
    <p:sldId id="408" r:id="rId20"/>
    <p:sldId id="409" r:id="rId21"/>
    <p:sldId id="404" r:id="rId22"/>
    <p:sldId id="405" r:id="rId23"/>
    <p:sldId id="353" r:id="rId24"/>
    <p:sldId id="3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B84"/>
    <a:srgbClr val="00944D"/>
    <a:srgbClr val="59CFC3"/>
    <a:srgbClr val="F8D311"/>
    <a:srgbClr val="2B388F"/>
    <a:srgbClr val="AF2A30"/>
    <a:srgbClr val="8BC53F"/>
    <a:srgbClr val="4D96BA"/>
    <a:srgbClr val="FB8654"/>
    <a:srgbClr val="2B3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94"/>
  </p:normalViewPr>
  <p:slideViewPr>
    <p:cSldViewPr snapToGrid="0" snapToObjects="1">
      <p:cViewPr varScale="1">
        <p:scale>
          <a:sx n="69" d="100"/>
          <a:sy n="69" d="100"/>
        </p:scale>
        <p:origin x="4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9B77D-97A1-4CEA-9A73-BA9AB5BE2CD2}"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12EFB-D8A8-403C-81E4-91E59E96FE68}" type="slidenum">
              <a:rPr lang="en-US" smtClean="0"/>
              <a:t>‹#›</a:t>
            </a:fld>
            <a:endParaRPr lang="en-US"/>
          </a:p>
        </p:txBody>
      </p:sp>
    </p:spTree>
    <p:extLst>
      <p:ext uri="{BB962C8B-B14F-4D97-AF65-F5344CB8AC3E}">
        <p14:creationId xmlns:p14="http://schemas.microsoft.com/office/powerpoint/2010/main" val="256713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picture containing shape&#10;&#10;Description automatically generated">
            <a:extLst>
              <a:ext uri="{FF2B5EF4-FFF2-40B4-BE49-F238E27FC236}">
                <a16:creationId xmlns:a16="http://schemas.microsoft.com/office/drawing/2014/main" id="{6ECB916F-3420-AC47-BF46-D73950AA9A6F}"/>
              </a:ext>
            </a:extLst>
          </p:cNvPr>
          <p:cNvPicPr>
            <a:picLocks noChangeAspect="1"/>
          </p:cNvPicPr>
          <p:nvPr userDrawn="1"/>
        </p:nvPicPr>
        <p:blipFill>
          <a:blip r:embed="rId2"/>
          <a:stretch>
            <a:fillRect/>
          </a:stretch>
        </p:blipFill>
        <p:spPr>
          <a:xfrm>
            <a:off x="12699" y="0"/>
            <a:ext cx="12322585" cy="6938682"/>
          </a:xfrm>
          <a:prstGeom prst="rect">
            <a:avLst/>
          </a:prstGeom>
        </p:spPr>
      </p:pic>
    </p:spTree>
    <p:extLst>
      <p:ext uri="{BB962C8B-B14F-4D97-AF65-F5344CB8AC3E}">
        <p14:creationId xmlns:p14="http://schemas.microsoft.com/office/powerpoint/2010/main" val="157836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F923-9446-2E45-A898-D6FCC9978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E8671-903F-8E49-8BC8-1D1F3F6B3EB6}"/>
              </a:ext>
            </a:extLst>
          </p:cNvPr>
          <p:cNvSpPr>
            <a:spLocks noGrp="1"/>
          </p:cNvSpPr>
          <p:nvPr>
            <p:ph type="dt" sz="half" idx="10"/>
          </p:nvPr>
        </p:nvSpPr>
        <p:spPr/>
        <p:txBody>
          <a:bodyPr/>
          <a:lstStyle/>
          <a:p>
            <a:fld id="{C1D30179-B65F-F446-91C9-CBE070704E17}" type="datetimeFigureOut">
              <a:rPr lang="en-US" smtClean="0"/>
              <a:t>1/13/2023</a:t>
            </a:fld>
            <a:endParaRPr lang="en-US"/>
          </a:p>
        </p:txBody>
      </p:sp>
      <p:sp>
        <p:nvSpPr>
          <p:cNvPr id="4" name="Footer Placeholder 3">
            <a:extLst>
              <a:ext uri="{FF2B5EF4-FFF2-40B4-BE49-F238E27FC236}">
                <a16:creationId xmlns:a16="http://schemas.microsoft.com/office/drawing/2014/main" id="{FA0BCDD4-AB16-DC44-A2F0-83AC79734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CCA6E-D388-2946-A4AA-79983DC3090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270103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9950E-24DB-294B-BAA8-96F21CC168F4}"/>
              </a:ext>
            </a:extLst>
          </p:cNvPr>
          <p:cNvSpPr>
            <a:spLocks noGrp="1"/>
          </p:cNvSpPr>
          <p:nvPr>
            <p:ph type="dt" sz="half" idx="10"/>
          </p:nvPr>
        </p:nvSpPr>
        <p:spPr/>
        <p:txBody>
          <a:bodyPr/>
          <a:lstStyle/>
          <a:p>
            <a:fld id="{C1D30179-B65F-F446-91C9-CBE070704E17}" type="datetimeFigureOut">
              <a:rPr lang="en-US" smtClean="0"/>
              <a:t>1/13/2023</a:t>
            </a:fld>
            <a:endParaRPr lang="en-US"/>
          </a:p>
        </p:txBody>
      </p:sp>
      <p:sp>
        <p:nvSpPr>
          <p:cNvPr id="3" name="Footer Placeholder 2">
            <a:extLst>
              <a:ext uri="{FF2B5EF4-FFF2-40B4-BE49-F238E27FC236}">
                <a16:creationId xmlns:a16="http://schemas.microsoft.com/office/drawing/2014/main" id="{2F4845F0-B9F9-5C4F-A4B1-F5ED69DA7B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1748D-C581-5448-A94C-5F3FE4A25B47}"/>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2060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BD8-A2EB-E24A-9E65-A72820568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C5582-3ACF-114E-AEDA-F4C9407BF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4EA56-2D33-0844-9B63-B7550BE5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901CE-A1B1-9D4F-A2E0-0E83A82339D5}"/>
              </a:ext>
            </a:extLst>
          </p:cNvPr>
          <p:cNvSpPr>
            <a:spLocks noGrp="1"/>
          </p:cNvSpPr>
          <p:nvPr>
            <p:ph type="dt" sz="half" idx="10"/>
          </p:nvPr>
        </p:nvSpPr>
        <p:spPr/>
        <p:txBody>
          <a:bodyPr/>
          <a:lstStyle/>
          <a:p>
            <a:fld id="{C1D30179-B65F-F446-91C9-CBE070704E17}" type="datetimeFigureOut">
              <a:rPr lang="en-US" smtClean="0"/>
              <a:t>1/13/2023</a:t>
            </a:fld>
            <a:endParaRPr lang="en-US"/>
          </a:p>
        </p:txBody>
      </p:sp>
      <p:sp>
        <p:nvSpPr>
          <p:cNvPr id="6" name="Footer Placeholder 5">
            <a:extLst>
              <a:ext uri="{FF2B5EF4-FFF2-40B4-BE49-F238E27FC236}">
                <a16:creationId xmlns:a16="http://schemas.microsoft.com/office/drawing/2014/main" id="{79CFC791-4F7B-B447-874E-4B66ABBD0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B31FA-F2A7-F04E-B4C3-F33EBC5CF7CB}"/>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25320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5A9B-0D3B-9848-AB35-0E2646D6C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17720-72F7-3B46-9E8C-F25445327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C5EA8A-C537-C54B-A832-40518AC20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2A074-E97A-5B42-B03D-CB57992145B2}"/>
              </a:ext>
            </a:extLst>
          </p:cNvPr>
          <p:cNvSpPr>
            <a:spLocks noGrp="1"/>
          </p:cNvSpPr>
          <p:nvPr>
            <p:ph type="dt" sz="half" idx="10"/>
          </p:nvPr>
        </p:nvSpPr>
        <p:spPr/>
        <p:txBody>
          <a:bodyPr/>
          <a:lstStyle/>
          <a:p>
            <a:fld id="{C1D30179-B65F-F446-91C9-CBE070704E17}" type="datetimeFigureOut">
              <a:rPr lang="en-US" smtClean="0"/>
              <a:t>1/13/2023</a:t>
            </a:fld>
            <a:endParaRPr lang="en-US"/>
          </a:p>
        </p:txBody>
      </p:sp>
      <p:sp>
        <p:nvSpPr>
          <p:cNvPr id="6" name="Footer Placeholder 5">
            <a:extLst>
              <a:ext uri="{FF2B5EF4-FFF2-40B4-BE49-F238E27FC236}">
                <a16:creationId xmlns:a16="http://schemas.microsoft.com/office/drawing/2014/main" id="{D33E15EF-C73D-5248-BB71-F085D0930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53A90-9CEC-5A49-AD3E-5A30C61AFB8F}"/>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234344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D0F0-DDA8-F148-8FE1-215E174240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4A1A5-59DF-9A41-B640-934839625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CA9FC-4A74-014B-B428-2F09059DC144}"/>
              </a:ext>
            </a:extLst>
          </p:cNvPr>
          <p:cNvSpPr>
            <a:spLocks noGrp="1"/>
          </p:cNvSpPr>
          <p:nvPr>
            <p:ph type="dt" sz="half" idx="10"/>
          </p:nvPr>
        </p:nvSpPr>
        <p:spPr/>
        <p:txBody>
          <a:bodyPr/>
          <a:lstStyle/>
          <a:p>
            <a:fld id="{C1D30179-B65F-F446-91C9-CBE070704E17}" type="datetimeFigureOut">
              <a:rPr lang="en-US" smtClean="0"/>
              <a:t>1/13/2023</a:t>
            </a:fld>
            <a:endParaRPr lang="en-US"/>
          </a:p>
        </p:txBody>
      </p:sp>
      <p:sp>
        <p:nvSpPr>
          <p:cNvPr id="5" name="Footer Placeholder 4">
            <a:extLst>
              <a:ext uri="{FF2B5EF4-FFF2-40B4-BE49-F238E27FC236}">
                <a16:creationId xmlns:a16="http://schemas.microsoft.com/office/drawing/2014/main" id="{17083C65-8198-8344-8717-84AF3C6E1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81C1D-C627-204C-A820-3EA8009EFC1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1088704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FDCC3-7419-544B-9964-A9A4C9FF0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B6A46-D461-8849-81E6-C3D563190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BC004-98E2-D445-9A4F-38F3B3D7375E}"/>
              </a:ext>
            </a:extLst>
          </p:cNvPr>
          <p:cNvSpPr>
            <a:spLocks noGrp="1"/>
          </p:cNvSpPr>
          <p:nvPr>
            <p:ph type="dt" sz="half" idx="10"/>
          </p:nvPr>
        </p:nvSpPr>
        <p:spPr/>
        <p:txBody>
          <a:bodyPr/>
          <a:lstStyle/>
          <a:p>
            <a:fld id="{C1D30179-B65F-F446-91C9-CBE070704E17}" type="datetimeFigureOut">
              <a:rPr lang="en-US" smtClean="0"/>
              <a:t>1/13/2023</a:t>
            </a:fld>
            <a:endParaRPr lang="en-US"/>
          </a:p>
        </p:txBody>
      </p:sp>
      <p:sp>
        <p:nvSpPr>
          <p:cNvPr id="5" name="Footer Placeholder 4">
            <a:extLst>
              <a:ext uri="{FF2B5EF4-FFF2-40B4-BE49-F238E27FC236}">
                <a16:creationId xmlns:a16="http://schemas.microsoft.com/office/drawing/2014/main" id="{25D153F6-F504-7841-80B0-F0533224A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9D37C-328D-3C47-8108-46FDDB6620AD}"/>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159715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37A0-1EE1-094E-ABDA-99B17C2CAEB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4A922A9-BD72-134C-A77B-CCE77E19E458}"/>
              </a:ext>
            </a:extLst>
          </p:cNvPr>
          <p:cNvSpPr>
            <a:spLocks noGrp="1"/>
          </p:cNvSpPr>
          <p:nvPr>
            <p:ph type="subTitle" idx="1"/>
          </p:nvPr>
        </p:nvSpPr>
        <p:spPr>
          <a:xfrm>
            <a:off x="1524000" y="3602038"/>
            <a:ext cx="9144000" cy="1655762"/>
          </a:xfrm>
        </p:spPr>
        <p:txBody>
          <a:bodyPr/>
          <a:lstStyle>
            <a:lvl1pPr marL="0" indent="0" algn="ctr">
              <a:buNone/>
              <a:defRPr sz="2400" strike="sngStrike">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F4DF33CE-3BA5-3943-A091-27950CC182A2}"/>
              </a:ext>
            </a:extLst>
          </p:cNvPr>
          <p:cNvSpPr>
            <a:spLocks noGrp="1"/>
          </p:cNvSpPr>
          <p:nvPr>
            <p:ph type="sldNum" sz="quarter" idx="12"/>
          </p:nvPr>
        </p:nvSpPr>
        <p:spPr/>
        <p:txBody>
          <a:bodyPr/>
          <a:lstStyle/>
          <a:p>
            <a:fld id="{69280D35-D7F2-7B4C-B1FE-824959C6F424}" type="slidenum">
              <a:rPr lang="en-US" smtClean="0"/>
              <a:t>‹#›</a:t>
            </a:fld>
            <a:endParaRPr lang="en-US"/>
          </a:p>
        </p:txBody>
      </p:sp>
    </p:spTree>
    <p:extLst>
      <p:ext uri="{BB962C8B-B14F-4D97-AF65-F5344CB8AC3E}">
        <p14:creationId xmlns:p14="http://schemas.microsoft.com/office/powerpoint/2010/main" val="71798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A25D-B4D9-774B-8F39-3453553B2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180F51-DA7E-2A43-9000-DD5B9899B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0FFE3-70E2-EA4A-AEAA-CB01A3E86D29}"/>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5" name="Footer Placeholder 4">
            <a:extLst>
              <a:ext uri="{FF2B5EF4-FFF2-40B4-BE49-F238E27FC236}">
                <a16:creationId xmlns:a16="http://schemas.microsoft.com/office/drawing/2014/main" id="{972D4320-7E57-7A4E-8CB8-E3676F67D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E17A3-B13D-8C4B-84CD-7EE2E595D0D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55123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926D-1EBB-B045-B829-242DD3A6D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F42-D264-B642-8713-DE54F1F6F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7178-70B9-DA44-A084-FCF125E93BC5}"/>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5" name="Footer Placeholder 4">
            <a:extLst>
              <a:ext uri="{FF2B5EF4-FFF2-40B4-BE49-F238E27FC236}">
                <a16:creationId xmlns:a16="http://schemas.microsoft.com/office/drawing/2014/main" id="{B9AB9BD2-65B4-3245-BA00-10318F000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B376C-3EF6-F640-9BE9-2BB325C4D7E4}"/>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405551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9855-5710-2748-9CAC-0C16C0A2B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A16BC-C0F4-6747-AECD-8B332CFDB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98D37-8764-F843-9824-E063E866D9E4}"/>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5" name="Footer Placeholder 4">
            <a:extLst>
              <a:ext uri="{FF2B5EF4-FFF2-40B4-BE49-F238E27FC236}">
                <a16:creationId xmlns:a16="http://schemas.microsoft.com/office/drawing/2014/main" id="{A1F21946-D1A0-C942-B46B-FF0CF853A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B91AD-51BB-3C47-A633-0FDD42A4EE97}"/>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61379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picture containing shape&#10;&#10;Description automatically generated">
            <a:extLst>
              <a:ext uri="{FF2B5EF4-FFF2-40B4-BE49-F238E27FC236}">
                <a16:creationId xmlns:a16="http://schemas.microsoft.com/office/drawing/2014/main" id="{18E9A1D2-2FD9-D241-A512-8D1372742074}"/>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1029246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9D1-20DF-0043-A02D-78596AC0F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2B8D0-C20A-F04B-981A-DA974A36F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74BCF-100F-E941-BFF2-7B6B0B23A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904E8-EA83-864B-ACF4-F24C33B55488}"/>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6" name="Footer Placeholder 5">
            <a:extLst>
              <a:ext uri="{FF2B5EF4-FFF2-40B4-BE49-F238E27FC236}">
                <a16:creationId xmlns:a16="http://schemas.microsoft.com/office/drawing/2014/main" id="{B541DF38-CEE6-5D4D-8459-B16630103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939E0-1F5B-E748-9F09-5CD6D05C4EC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43983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7351-0478-3444-A34E-7791F585AE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97317-9412-474E-92A7-B8982763B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2C12BF-BE58-774F-9DFC-1DF78F1B3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852B3-06E8-2B4D-ADD2-B3D503C24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AAFA2-0287-8E41-8792-95DF20CEA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91D6B-C6F9-C245-8385-C9794CB43A7F}"/>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8" name="Footer Placeholder 7">
            <a:extLst>
              <a:ext uri="{FF2B5EF4-FFF2-40B4-BE49-F238E27FC236}">
                <a16:creationId xmlns:a16="http://schemas.microsoft.com/office/drawing/2014/main" id="{AB02CBAD-2E5E-A34C-BCF6-15EB4A4FB5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3F09A-A506-274A-84B4-F676C828AE4E}"/>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52160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AADC-51BC-6745-B4A6-51772613C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39962-60A3-814E-A66E-61EAF01AE3A0}"/>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4" name="Footer Placeholder 3">
            <a:extLst>
              <a:ext uri="{FF2B5EF4-FFF2-40B4-BE49-F238E27FC236}">
                <a16:creationId xmlns:a16="http://schemas.microsoft.com/office/drawing/2014/main" id="{7F674173-2B8A-8948-8CAE-F8D3B62F0D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FE4F1-524B-3746-B7FC-CEBFD57CC333}"/>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491057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B7BA4-B554-4047-9D76-7DE18F2C4431}"/>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3" name="Footer Placeholder 2">
            <a:extLst>
              <a:ext uri="{FF2B5EF4-FFF2-40B4-BE49-F238E27FC236}">
                <a16:creationId xmlns:a16="http://schemas.microsoft.com/office/drawing/2014/main" id="{5197B702-28D4-D244-A44F-7CEC919C92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AD1F4-2338-604E-8482-EF2DB0D4EDB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395131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ED7D-0C14-CB48-BC82-F06753D10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12676-FDBA-4A43-B716-9A1E89403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E8161-0CC0-0D4E-A1C2-3DB408665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F8742-A805-4B46-8046-EEF934569776}"/>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6" name="Footer Placeholder 5">
            <a:extLst>
              <a:ext uri="{FF2B5EF4-FFF2-40B4-BE49-F238E27FC236}">
                <a16:creationId xmlns:a16="http://schemas.microsoft.com/office/drawing/2014/main" id="{9B4348AB-1783-D145-B908-D8B512E42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8A057-1CA7-7544-BE14-88F594443968}"/>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589389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9C12-CA29-3946-A3E7-77DBFD858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B36E5-0F6D-8245-B6EB-CE60A1F86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1BBE08-E002-C049-9C23-AAC5428F2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BB1B6-3A68-0D4D-AB16-2D642B5D36DE}"/>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6" name="Footer Placeholder 5">
            <a:extLst>
              <a:ext uri="{FF2B5EF4-FFF2-40B4-BE49-F238E27FC236}">
                <a16:creationId xmlns:a16="http://schemas.microsoft.com/office/drawing/2014/main" id="{035D3103-01C1-3F46-BE14-8B7AA41B9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48798-8CB3-284D-AA02-0C20DB6C2824}"/>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931449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FBF6-5055-354A-A634-0C5311A88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50A89-858A-6C44-B6D9-CB68CB6E97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6155-DB15-E04D-B976-E4FE7BD88610}"/>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5" name="Footer Placeholder 4">
            <a:extLst>
              <a:ext uri="{FF2B5EF4-FFF2-40B4-BE49-F238E27FC236}">
                <a16:creationId xmlns:a16="http://schemas.microsoft.com/office/drawing/2014/main" id="{72127903-332A-F945-81D9-712A9EDB7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C2485-2415-AE41-BA81-B7C1024E365F}"/>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506965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F87FF-0B87-E040-9BC5-975B6900B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FB225-FBCC-0C43-9934-11CB2FCF4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4BA93-566A-484F-AAE7-564F6D5A9084}"/>
              </a:ext>
            </a:extLst>
          </p:cNvPr>
          <p:cNvSpPr>
            <a:spLocks noGrp="1"/>
          </p:cNvSpPr>
          <p:nvPr>
            <p:ph type="dt" sz="half" idx="10"/>
          </p:nvPr>
        </p:nvSpPr>
        <p:spPr/>
        <p:txBody>
          <a:bodyPr/>
          <a:lstStyle/>
          <a:p>
            <a:fld id="{0CB11CA2-BB88-8644-98B4-6A53F6EA3C3D}" type="datetimeFigureOut">
              <a:rPr lang="en-US" smtClean="0"/>
              <a:t>1/13/2023</a:t>
            </a:fld>
            <a:endParaRPr lang="en-US"/>
          </a:p>
        </p:txBody>
      </p:sp>
      <p:sp>
        <p:nvSpPr>
          <p:cNvPr id="5" name="Footer Placeholder 4">
            <a:extLst>
              <a:ext uri="{FF2B5EF4-FFF2-40B4-BE49-F238E27FC236}">
                <a16:creationId xmlns:a16="http://schemas.microsoft.com/office/drawing/2014/main" id="{54C8546A-3542-814A-869A-AD7345F4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1D029-03A8-924C-829C-D72BAC507A98}"/>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83139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Graphical user interface&#10;&#10;Description automatically generated with medium confidence">
            <a:extLst>
              <a:ext uri="{FF2B5EF4-FFF2-40B4-BE49-F238E27FC236}">
                <a16:creationId xmlns:a16="http://schemas.microsoft.com/office/drawing/2014/main" id="{773FF124-3618-F34E-8B16-A531C632B7CC}"/>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11692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7342CD-F67A-404F-9FE4-F5EC18A337BA}"/>
              </a:ext>
            </a:extLst>
          </p:cNvPr>
          <p:cNvPicPr>
            <a:picLocks noChangeAspect="1"/>
          </p:cNvPicPr>
          <p:nvPr userDrawn="1"/>
        </p:nvPicPr>
        <p:blipFill>
          <a:blip r:embed="rId2"/>
          <a:stretch>
            <a:fillRect/>
          </a:stretch>
        </p:blipFill>
        <p:spPr>
          <a:xfrm>
            <a:off x="0" y="0"/>
            <a:ext cx="12179300" cy="990600"/>
          </a:xfrm>
          <a:prstGeom prst="rect">
            <a:avLst/>
          </a:prstGeom>
        </p:spPr>
      </p:pic>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702B8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55163"/>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picture containing graphical user interface&#10;&#10;Description automatically generated">
            <a:extLst>
              <a:ext uri="{FF2B5EF4-FFF2-40B4-BE49-F238E27FC236}">
                <a16:creationId xmlns:a16="http://schemas.microsoft.com/office/drawing/2014/main" id="{A9DB1244-CF85-3A48-A017-351AEDDBF90D}"/>
              </a:ext>
            </a:extLst>
          </p:cNvPr>
          <p:cNvPicPr>
            <a:picLocks noChangeAspect="1"/>
          </p:cNvPicPr>
          <p:nvPr userDrawn="1"/>
        </p:nvPicPr>
        <p:blipFill>
          <a:blip r:embed="rId3"/>
          <a:stretch>
            <a:fillRect/>
          </a:stretch>
        </p:blipFill>
        <p:spPr>
          <a:xfrm>
            <a:off x="119503" y="6090444"/>
            <a:ext cx="2826897" cy="667248"/>
          </a:xfrm>
          <a:prstGeom prst="rect">
            <a:avLst/>
          </a:prstGeom>
        </p:spPr>
      </p:pic>
    </p:spTree>
    <p:extLst>
      <p:ext uri="{BB962C8B-B14F-4D97-AF65-F5344CB8AC3E}">
        <p14:creationId xmlns:p14="http://schemas.microsoft.com/office/powerpoint/2010/main" val="211522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2B38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7536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5EC23C6-4398-6945-9B74-D6670BAF20E9}"/>
              </a:ext>
            </a:extLst>
          </p:cNvPr>
          <p:cNvPicPr>
            <a:picLocks noChangeAspect="1"/>
          </p:cNvPicPr>
          <p:nvPr userDrawn="1"/>
        </p:nvPicPr>
        <p:blipFill>
          <a:blip r:embed="rId2"/>
          <a:stretch>
            <a:fillRect/>
          </a:stretch>
        </p:blipFill>
        <p:spPr>
          <a:xfrm>
            <a:off x="6350" y="0"/>
            <a:ext cx="12179300" cy="990600"/>
          </a:xfrm>
          <a:prstGeom prst="rect">
            <a:avLst/>
          </a:prstGeom>
        </p:spPr>
      </p:pic>
      <p:pic>
        <p:nvPicPr>
          <p:cNvPr id="14" name="Picture 13">
            <a:extLst>
              <a:ext uri="{FF2B5EF4-FFF2-40B4-BE49-F238E27FC236}">
                <a16:creationId xmlns:a16="http://schemas.microsoft.com/office/drawing/2014/main" id="{B6D25991-5F79-BC4D-8982-967F3537E9F6}"/>
              </a:ext>
            </a:extLst>
          </p:cNvPr>
          <p:cNvPicPr>
            <a:picLocks noChangeAspect="1"/>
          </p:cNvPicPr>
          <p:nvPr userDrawn="1"/>
        </p:nvPicPr>
        <p:blipFill>
          <a:blip r:embed="rId3"/>
          <a:stretch>
            <a:fillRect/>
          </a:stretch>
        </p:blipFill>
        <p:spPr>
          <a:xfrm>
            <a:off x="158750" y="6090444"/>
            <a:ext cx="2832100" cy="660400"/>
          </a:xfrm>
          <a:prstGeom prst="rect">
            <a:avLst/>
          </a:prstGeom>
        </p:spPr>
      </p:pic>
    </p:spTree>
    <p:extLst>
      <p:ext uri="{BB962C8B-B14F-4D97-AF65-F5344CB8AC3E}">
        <p14:creationId xmlns:p14="http://schemas.microsoft.com/office/powerpoint/2010/main" val="234256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rgbClr val="2B38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218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BD65CB5E-AE67-E140-BF09-4C613F180386}"/>
              </a:ext>
            </a:extLst>
          </p:cNvPr>
          <p:cNvPicPr>
            <a:picLocks noChangeAspect="1"/>
          </p:cNvPicPr>
          <p:nvPr userDrawn="1"/>
        </p:nvPicPr>
        <p:blipFill>
          <a:blip r:embed="rId2"/>
          <a:stretch>
            <a:fillRect/>
          </a:stretch>
        </p:blipFill>
        <p:spPr>
          <a:xfrm>
            <a:off x="0" y="0"/>
            <a:ext cx="12179300" cy="990600"/>
          </a:xfrm>
          <a:prstGeom prst="rect">
            <a:avLst/>
          </a:prstGeom>
        </p:spPr>
      </p:pic>
      <p:pic>
        <p:nvPicPr>
          <p:cNvPr id="10" name="Picture 9">
            <a:extLst>
              <a:ext uri="{FF2B5EF4-FFF2-40B4-BE49-F238E27FC236}">
                <a16:creationId xmlns:a16="http://schemas.microsoft.com/office/drawing/2014/main" id="{3540BCAA-BF3A-F14F-B1FB-9A3795590448}"/>
              </a:ext>
            </a:extLst>
          </p:cNvPr>
          <p:cNvPicPr>
            <a:picLocks noChangeAspect="1"/>
          </p:cNvPicPr>
          <p:nvPr userDrawn="1"/>
        </p:nvPicPr>
        <p:blipFill>
          <a:blip r:embed="rId3"/>
          <a:stretch>
            <a:fillRect/>
          </a:stretch>
        </p:blipFill>
        <p:spPr>
          <a:xfrm>
            <a:off x="133350" y="6090444"/>
            <a:ext cx="2832100" cy="660400"/>
          </a:xfrm>
          <a:prstGeom prst="rect">
            <a:avLst/>
          </a:prstGeom>
        </p:spPr>
      </p:pic>
    </p:spTree>
    <p:extLst>
      <p:ext uri="{BB962C8B-B14F-4D97-AF65-F5344CB8AC3E}">
        <p14:creationId xmlns:p14="http://schemas.microsoft.com/office/powerpoint/2010/main" val="72902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AD50-C820-B74B-9D12-54B165080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A7509-3C51-1540-B5B2-80960E1A1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7C75A-44C2-0D45-9B39-CBD19CF04CF4}"/>
              </a:ext>
            </a:extLst>
          </p:cNvPr>
          <p:cNvSpPr>
            <a:spLocks noGrp="1"/>
          </p:cNvSpPr>
          <p:nvPr>
            <p:ph type="dt" sz="half" idx="10"/>
          </p:nvPr>
        </p:nvSpPr>
        <p:spPr/>
        <p:txBody>
          <a:bodyPr/>
          <a:lstStyle/>
          <a:p>
            <a:fld id="{C1D30179-B65F-F446-91C9-CBE070704E17}" type="datetimeFigureOut">
              <a:rPr lang="en-US" smtClean="0"/>
              <a:t>1/13/2023</a:t>
            </a:fld>
            <a:endParaRPr lang="en-US"/>
          </a:p>
        </p:txBody>
      </p:sp>
      <p:sp>
        <p:nvSpPr>
          <p:cNvPr id="5" name="Footer Placeholder 4">
            <a:extLst>
              <a:ext uri="{FF2B5EF4-FFF2-40B4-BE49-F238E27FC236}">
                <a16:creationId xmlns:a16="http://schemas.microsoft.com/office/drawing/2014/main" id="{8FBE2794-1B84-6948-9C2F-67DE0E98C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E7A24-18F8-6440-AFD3-FFF1C3452141}"/>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85671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0C4C-9C1B-8C45-87A0-74246445E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3C22E-33C7-8F49-A265-D5D8313AE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BB54A-308F-2746-B04C-B86E00FCC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2772E-B089-4543-9E9B-B2CA0B237407}"/>
              </a:ext>
            </a:extLst>
          </p:cNvPr>
          <p:cNvSpPr>
            <a:spLocks noGrp="1"/>
          </p:cNvSpPr>
          <p:nvPr>
            <p:ph type="dt" sz="half" idx="10"/>
          </p:nvPr>
        </p:nvSpPr>
        <p:spPr/>
        <p:txBody>
          <a:bodyPr/>
          <a:lstStyle/>
          <a:p>
            <a:fld id="{C1D30179-B65F-F446-91C9-CBE070704E17}" type="datetimeFigureOut">
              <a:rPr lang="en-US" smtClean="0"/>
              <a:t>1/13/2023</a:t>
            </a:fld>
            <a:endParaRPr lang="en-US"/>
          </a:p>
        </p:txBody>
      </p:sp>
      <p:sp>
        <p:nvSpPr>
          <p:cNvPr id="6" name="Footer Placeholder 5">
            <a:extLst>
              <a:ext uri="{FF2B5EF4-FFF2-40B4-BE49-F238E27FC236}">
                <a16:creationId xmlns:a16="http://schemas.microsoft.com/office/drawing/2014/main" id="{3761BBD7-D362-9647-B586-25CA09FCD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1D535-282B-5F42-9B25-E107E28E966C}"/>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419418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812B-B797-7742-8124-2FCD0E988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A045D5-C335-6A43-AF25-1E6648EEB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3B8F3-7B8E-5947-A74B-02808BC70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8BEFF-5E2A-7444-8D06-0162C78F4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F5142-3022-1446-9DEA-634D5376A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8A6EB-ECE1-C943-929B-709097BCAD52}"/>
              </a:ext>
            </a:extLst>
          </p:cNvPr>
          <p:cNvSpPr>
            <a:spLocks noGrp="1"/>
          </p:cNvSpPr>
          <p:nvPr>
            <p:ph type="dt" sz="half" idx="10"/>
          </p:nvPr>
        </p:nvSpPr>
        <p:spPr/>
        <p:txBody>
          <a:bodyPr/>
          <a:lstStyle/>
          <a:p>
            <a:fld id="{C1D30179-B65F-F446-91C9-CBE070704E17}" type="datetimeFigureOut">
              <a:rPr lang="en-US" smtClean="0"/>
              <a:t>1/13/2023</a:t>
            </a:fld>
            <a:endParaRPr lang="en-US"/>
          </a:p>
        </p:txBody>
      </p:sp>
      <p:sp>
        <p:nvSpPr>
          <p:cNvPr id="8" name="Footer Placeholder 7">
            <a:extLst>
              <a:ext uri="{FF2B5EF4-FFF2-40B4-BE49-F238E27FC236}">
                <a16:creationId xmlns:a16="http://schemas.microsoft.com/office/drawing/2014/main" id="{3144C670-B14E-0E48-B55D-EC84DA1095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A098D4-C2EA-4244-9BF6-CD3FCAF1409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8250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95BE0-A2D0-E54E-9352-EEB5C7C7F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40850F-B278-BD42-AFBE-FFBAF7274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84A547-AE65-4241-9104-BFE1B9A13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30179-B65F-F446-91C9-CBE070704E17}" type="datetimeFigureOut">
              <a:rPr lang="en-US" smtClean="0"/>
              <a:t>1/13/2023</a:t>
            </a:fld>
            <a:endParaRPr lang="en-US" dirty="0"/>
          </a:p>
        </p:txBody>
      </p:sp>
      <p:sp>
        <p:nvSpPr>
          <p:cNvPr id="5" name="Footer Placeholder 4">
            <a:extLst>
              <a:ext uri="{FF2B5EF4-FFF2-40B4-BE49-F238E27FC236}">
                <a16:creationId xmlns:a16="http://schemas.microsoft.com/office/drawing/2014/main" id="{A3EF0867-20DA-C043-BC77-40BC1D9CF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BED5A9-B320-B743-9689-FE5B1D07A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E07EE-3704-CE4D-9B60-474F9201CD5F}" type="slidenum">
              <a:rPr lang="en-US" smtClean="0"/>
              <a:t>‹#›</a:t>
            </a:fld>
            <a:endParaRPr lang="en-US"/>
          </a:p>
        </p:txBody>
      </p:sp>
    </p:spTree>
    <p:extLst>
      <p:ext uri="{BB962C8B-B14F-4D97-AF65-F5344CB8AC3E}">
        <p14:creationId xmlns:p14="http://schemas.microsoft.com/office/powerpoint/2010/main" val="30710230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3" r:id="rId3"/>
    <p:sldLayoutId id="214748365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86AE0-40A6-1E46-A593-25DD42733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55E19-42B9-4A46-90B5-12782457A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F58836-528F-7945-B98A-867762161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105A7-A977-FA46-BA0B-8C6154C51868}" type="datetimeFigureOut">
              <a:rPr lang="en-US" smtClean="0"/>
              <a:t>1/13/2023</a:t>
            </a:fld>
            <a:endParaRPr lang="en-US"/>
          </a:p>
        </p:txBody>
      </p:sp>
      <p:sp>
        <p:nvSpPr>
          <p:cNvPr id="5" name="Footer Placeholder 4">
            <a:extLst>
              <a:ext uri="{FF2B5EF4-FFF2-40B4-BE49-F238E27FC236}">
                <a16:creationId xmlns:a16="http://schemas.microsoft.com/office/drawing/2014/main" id="{0AE5AE97-BC85-C64E-90EC-1BE94FA71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3FE05-048D-3147-A74E-EF48E8E42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80D35-D7F2-7B4C-B1FE-824959C6F424}" type="slidenum">
              <a:rPr lang="en-US" smtClean="0"/>
              <a:t>‹#›</a:t>
            </a:fld>
            <a:endParaRPr lang="en-US"/>
          </a:p>
        </p:txBody>
      </p:sp>
      <p:pic>
        <p:nvPicPr>
          <p:cNvPr id="7" name="Picture 6" descr="Shape, rectangle&#10;&#10;Description automatically generated">
            <a:extLst>
              <a:ext uri="{FF2B5EF4-FFF2-40B4-BE49-F238E27FC236}">
                <a16:creationId xmlns:a16="http://schemas.microsoft.com/office/drawing/2014/main" id="{59012EB5-E61D-884A-AAB6-02CDD1C54DD7}"/>
              </a:ext>
            </a:extLst>
          </p:cNvPr>
          <p:cNvPicPr>
            <a:picLocks noChangeAspect="1"/>
          </p:cNvPicPr>
          <p:nvPr userDrawn="1"/>
        </p:nvPicPr>
        <p:blipFill>
          <a:blip r:embed="rId3"/>
          <a:stretch>
            <a:fillRect/>
          </a:stretch>
        </p:blipFill>
        <p:spPr>
          <a:xfrm>
            <a:off x="0" y="0"/>
            <a:ext cx="12263120" cy="6883664"/>
          </a:xfrm>
          <a:prstGeom prst="rect">
            <a:avLst/>
          </a:prstGeom>
        </p:spPr>
      </p:pic>
    </p:spTree>
    <p:extLst>
      <p:ext uri="{BB962C8B-B14F-4D97-AF65-F5344CB8AC3E}">
        <p14:creationId xmlns:p14="http://schemas.microsoft.com/office/powerpoint/2010/main" val="268141934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EE4F7-30AA-7344-9252-A2D3FC439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D2A9-3A5C-D248-9B83-E56E3C6C2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CE581-6F1B-2145-8516-2C06C2113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11CA2-BB88-8644-98B4-6A53F6EA3C3D}" type="datetimeFigureOut">
              <a:rPr lang="en-US" smtClean="0"/>
              <a:t>1/13/2023</a:t>
            </a:fld>
            <a:endParaRPr lang="en-US"/>
          </a:p>
        </p:txBody>
      </p:sp>
      <p:sp>
        <p:nvSpPr>
          <p:cNvPr id="5" name="Footer Placeholder 4">
            <a:extLst>
              <a:ext uri="{FF2B5EF4-FFF2-40B4-BE49-F238E27FC236}">
                <a16:creationId xmlns:a16="http://schemas.microsoft.com/office/drawing/2014/main" id="{41027632-0FF1-F14C-85E6-24DD836EE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A5F543-BEAF-4D4E-962F-42E10D66F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C10C-F020-BF4B-8150-00A8BD9FF433}" type="slidenum">
              <a:rPr lang="en-US" smtClean="0"/>
              <a:t>‹#›</a:t>
            </a:fld>
            <a:endParaRPr lang="en-US"/>
          </a:p>
        </p:txBody>
      </p:sp>
      <p:pic>
        <p:nvPicPr>
          <p:cNvPr id="8" name="Picture 7">
            <a:extLst>
              <a:ext uri="{FF2B5EF4-FFF2-40B4-BE49-F238E27FC236}">
                <a16:creationId xmlns:a16="http://schemas.microsoft.com/office/drawing/2014/main" id="{83FDFBB4-48B8-C248-9939-E8CFD79A97C9}"/>
              </a:ext>
            </a:extLst>
          </p:cNvPr>
          <p:cNvPicPr>
            <a:picLocks noChangeAspect="1"/>
          </p:cNvPicPr>
          <p:nvPr userDrawn="1"/>
        </p:nvPicPr>
        <p:blipFill>
          <a:blip r:embed="rId13"/>
          <a:stretch>
            <a:fillRect/>
          </a:stretch>
        </p:blipFill>
        <p:spPr>
          <a:xfrm>
            <a:off x="0" y="6208712"/>
            <a:ext cx="12192000" cy="660400"/>
          </a:xfrm>
          <a:prstGeom prst="rect">
            <a:avLst/>
          </a:prstGeom>
        </p:spPr>
      </p:pic>
    </p:spTree>
    <p:extLst>
      <p:ext uri="{BB962C8B-B14F-4D97-AF65-F5344CB8AC3E}">
        <p14:creationId xmlns:p14="http://schemas.microsoft.com/office/powerpoint/2010/main" val="34446038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ucanr.co1.qualtrics.com/jfe/form/SV_6Kiza48dQFrxROK?School=BellaVista&amp;PEARSID=2387&amp;LHD=Alameda&amp;Tier=3" TargetMode="External"/><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hyperlink" Target="https://ucanr.co1.qualtrics.com/jfe/form/SV_6Kiza48dQFrxROK"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ucanr.edu/sites/ioe/Quarterly_Call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ucanr.edu/sites/ioe/Quarterly_Call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ucanr.edu/sites/ioe/Quarterly_Calls/" TargetMode="External"/><Relationship Id="rId2" Type="http://schemas.openxmlformats.org/officeDocument/2006/relationships/hyperlink" Target="https://ucanr.zoom.us/j/9164456311?pwd=NDF5YVZYc3BuTEtFQjcwQmF5U1B5UT09" TargetMode="External"/><Relationship Id="rId1" Type="http://schemas.openxmlformats.org/officeDocument/2006/relationships/slideLayout" Target="../slideLayouts/slideLayout6.xml"/><Relationship Id="rId5" Type="http://schemas.openxmlformats.org/officeDocument/2006/relationships/hyperlink" Target="https://ucanr.edu/sites/LHDEvaluation/files/377689.pdf" TargetMode="External"/><Relationship Id="rId4" Type="http://schemas.openxmlformats.org/officeDocument/2006/relationships/hyperlink" Target="https://ucanr.zoom.us/meeting/register/tJAld-CrpzIpE9zvMr0zb3zfYoOkK4kHG1A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94983" y="5033273"/>
            <a:ext cx="2888974" cy="1099171"/>
          </a:xfrm>
        </p:spPr>
        <p:txBody>
          <a:bodyPr>
            <a:normAutofit lnSpcReduction="10000"/>
          </a:bodyPr>
          <a:lstStyle/>
          <a:p>
            <a:r>
              <a:rPr lang="en-US" sz="2000" dirty="0" smtClean="0">
                <a:solidFill>
                  <a:schemeClr val="bg1"/>
                </a:solidFill>
              </a:rPr>
              <a:t>Presented by: </a:t>
            </a:r>
          </a:p>
          <a:p>
            <a:r>
              <a:rPr lang="en-US" sz="2000" dirty="0" smtClean="0">
                <a:solidFill>
                  <a:schemeClr val="bg1"/>
                </a:solidFill>
              </a:rPr>
              <a:t>Amanda Linares</a:t>
            </a:r>
          </a:p>
          <a:p>
            <a:r>
              <a:rPr lang="en-US" sz="2000" dirty="0" smtClean="0">
                <a:solidFill>
                  <a:schemeClr val="bg1"/>
                </a:solidFill>
              </a:rPr>
              <a:t>January 17, 2023</a:t>
            </a:r>
            <a:endParaRPr lang="en-US" sz="2000" dirty="0">
              <a:solidFill>
                <a:schemeClr val="bg1"/>
              </a:solidFill>
            </a:endParaRPr>
          </a:p>
        </p:txBody>
      </p:sp>
      <p:sp>
        <p:nvSpPr>
          <p:cNvPr id="4" name="Title 1">
            <a:extLst>
              <a:ext uri="{FF2B5EF4-FFF2-40B4-BE49-F238E27FC236}">
                <a16:creationId xmlns:a16="http://schemas.microsoft.com/office/drawing/2014/main" id="{B93571D4-4813-B74C-AE0C-C482ABC74A6E}"/>
              </a:ext>
            </a:extLst>
          </p:cNvPr>
          <p:cNvSpPr>
            <a:spLocks noGrp="1"/>
          </p:cNvSpPr>
          <p:nvPr>
            <p:ph type="ctrTitle"/>
          </p:nvPr>
        </p:nvSpPr>
        <p:spPr>
          <a:xfrm>
            <a:off x="5287617" y="1262269"/>
            <a:ext cx="7023652" cy="2773018"/>
          </a:xfrm>
        </p:spPr>
        <p:txBody>
          <a:bodyPr>
            <a:normAutofit/>
          </a:bodyPr>
          <a:lstStyle/>
          <a:p>
            <a:pPr algn="ctr"/>
            <a:r>
              <a:rPr lang="en-US" sz="4800" dirty="0" smtClean="0">
                <a:solidFill>
                  <a:schemeClr val="bg1"/>
                </a:solidFill>
              </a:rPr>
              <a:t>Q2 Impact Outcome Evaluation </a:t>
            </a:r>
            <a:br>
              <a:rPr lang="en-US" sz="4800" dirty="0" smtClean="0">
                <a:solidFill>
                  <a:schemeClr val="bg1"/>
                </a:solidFill>
              </a:rPr>
            </a:br>
            <a:r>
              <a:rPr lang="en-US" sz="4800" dirty="0" smtClean="0">
                <a:solidFill>
                  <a:schemeClr val="bg1"/>
                </a:solidFill>
              </a:rPr>
              <a:t>Quarterly Call</a:t>
            </a:r>
            <a:endParaRPr lang="en-US" sz="3300" dirty="0">
              <a:solidFill>
                <a:schemeClr val="bg1"/>
              </a:solidFill>
            </a:endParaRPr>
          </a:p>
        </p:txBody>
      </p:sp>
    </p:spTree>
    <p:extLst>
      <p:ext uri="{BB962C8B-B14F-4D97-AF65-F5344CB8AC3E}">
        <p14:creationId xmlns:p14="http://schemas.microsoft.com/office/powerpoint/2010/main" val="326138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QA/QC Issues in EATS Data</a:t>
            </a:r>
            <a:endParaRPr lang="en-US" dirty="0"/>
          </a:p>
        </p:txBody>
      </p:sp>
      <p:sp>
        <p:nvSpPr>
          <p:cNvPr id="3" name="Content Placeholder 2"/>
          <p:cNvSpPr>
            <a:spLocks noGrp="1"/>
          </p:cNvSpPr>
          <p:nvPr>
            <p:ph idx="1"/>
          </p:nvPr>
        </p:nvSpPr>
        <p:spPr>
          <a:xfrm>
            <a:off x="221972" y="2243068"/>
            <a:ext cx="11804376" cy="4033596"/>
          </a:xfrm>
        </p:spPr>
        <p:txBody>
          <a:bodyPr>
            <a:normAutofit/>
          </a:bodyPr>
          <a:lstStyle/>
          <a:p>
            <a:pPr marL="457200" indent="-457200">
              <a:buFont typeface="Arial" panose="020B0604020202020204" pitchFamily="34" charset="0"/>
              <a:buChar char="•"/>
            </a:pPr>
            <a:r>
              <a:rPr lang="en-US" sz="2800" dirty="0" smtClean="0"/>
              <a:t>Truncated links = Inability to identify </a:t>
            </a:r>
            <a:r>
              <a:rPr lang="en-US" sz="2800" dirty="0" smtClean="0"/>
              <a:t>school and LHD </a:t>
            </a:r>
            <a:endParaRPr lang="en-US" sz="20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pic>
        <p:nvPicPr>
          <p:cNvPr id="4" name="Picture 3" descr="PHILANTHROPY 2173: Generosity D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24" y="3025560"/>
            <a:ext cx="999787" cy="999787"/>
          </a:xfrm>
          <a:prstGeom prst="rect">
            <a:avLst/>
          </a:prstGeom>
        </p:spPr>
      </p:pic>
      <p:sp>
        <p:nvSpPr>
          <p:cNvPr id="5" name="TextBox 4"/>
          <p:cNvSpPr txBox="1"/>
          <p:nvPr/>
        </p:nvSpPr>
        <p:spPr>
          <a:xfrm>
            <a:off x="1727444" y="3025560"/>
            <a:ext cx="10040487" cy="1477328"/>
          </a:xfrm>
          <a:prstGeom prst="rect">
            <a:avLst/>
          </a:prstGeom>
          <a:noFill/>
        </p:spPr>
        <p:txBody>
          <a:bodyPr wrap="square" rtlCol="0">
            <a:spAutoFit/>
          </a:bodyPr>
          <a:lstStyle/>
          <a:p>
            <a:r>
              <a:rPr lang="en-US" sz="3000" dirty="0">
                <a:hlinkClick r:id="rId3"/>
              </a:rPr>
              <a:t>https://</a:t>
            </a:r>
            <a:r>
              <a:rPr lang="en-US" sz="3000" dirty="0" smtClean="0">
                <a:hlinkClick r:id="rId3"/>
              </a:rPr>
              <a:t>ucanr.co1.qualtrics.com/jfe/form/SV_6Kiza48dQFrxROK</a:t>
            </a:r>
            <a:r>
              <a:rPr lang="en-US" sz="3000" u="sng" dirty="0" smtClean="0">
                <a:hlinkClick r:id="rId3"/>
              </a:rPr>
              <a:t>?School=BellaVista&amp;PEARSID=2387&amp;LHD=Alameda&amp;Tier=3</a:t>
            </a:r>
            <a:endParaRPr lang="en-US" sz="3000" u="sng" dirty="0" smtClean="0"/>
          </a:p>
          <a:p>
            <a:endParaRPr lang="en-US" sz="3000" u="sng" dirty="0"/>
          </a:p>
        </p:txBody>
      </p:sp>
      <p:pic>
        <p:nvPicPr>
          <p:cNvPr id="6" name="Picture 5" descr="File:No sign.svg - Wikiquo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30" y="4665645"/>
            <a:ext cx="940904" cy="940904"/>
          </a:xfrm>
          <a:prstGeom prst="rect">
            <a:avLst/>
          </a:prstGeom>
        </p:spPr>
      </p:pic>
      <p:sp>
        <p:nvSpPr>
          <p:cNvPr id="7" name="TextBox 6"/>
          <p:cNvSpPr txBox="1"/>
          <p:nvPr/>
        </p:nvSpPr>
        <p:spPr>
          <a:xfrm>
            <a:off x="1653811" y="4861226"/>
            <a:ext cx="10720267" cy="1477328"/>
          </a:xfrm>
          <a:prstGeom prst="rect">
            <a:avLst/>
          </a:prstGeom>
          <a:noFill/>
        </p:spPr>
        <p:txBody>
          <a:bodyPr wrap="square" rtlCol="0">
            <a:spAutoFit/>
          </a:bodyPr>
          <a:lstStyle/>
          <a:p>
            <a:r>
              <a:rPr lang="en-US" sz="3000" dirty="0">
                <a:hlinkClick r:id="rId5"/>
              </a:rPr>
              <a:t>https://</a:t>
            </a:r>
            <a:r>
              <a:rPr lang="en-US" sz="3000" dirty="0" smtClean="0">
                <a:hlinkClick r:id="rId5"/>
              </a:rPr>
              <a:t>ucanr.co1.qualtrics.com/jfe/form/SV_6Kiza48dQFrxROK</a:t>
            </a:r>
            <a:endParaRPr lang="en-US" sz="3000" dirty="0" smtClean="0"/>
          </a:p>
          <a:p>
            <a:endParaRPr lang="en-US" sz="3000" dirty="0">
              <a:solidFill>
                <a:srgbClr val="FF0000"/>
              </a:solidFill>
            </a:endParaRPr>
          </a:p>
          <a:p>
            <a:endParaRPr lang="en-US" sz="3000" dirty="0"/>
          </a:p>
        </p:txBody>
      </p:sp>
    </p:spTree>
    <p:extLst>
      <p:ext uri="{BB962C8B-B14F-4D97-AF65-F5344CB8AC3E}">
        <p14:creationId xmlns:p14="http://schemas.microsoft.com/office/powerpoint/2010/main" val="3065011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4956"/>
            <a:ext cx="10515600" cy="1325563"/>
          </a:xfrm>
        </p:spPr>
        <p:txBody>
          <a:bodyPr/>
          <a:lstStyle/>
          <a:p>
            <a:r>
              <a:rPr lang="en-US" dirty="0" smtClean="0"/>
              <a:t>FFY 24-26 IOE: Brief Overview</a:t>
            </a:r>
            <a:endParaRPr lang="en-US" dirty="0"/>
          </a:p>
        </p:txBody>
      </p:sp>
    </p:spTree>
    <p:extLst>
      <p:ext uri="{BB962C8B-B14F-4D97-AF65-F5344CB8AC3E}">
        <p14:creationId xmlns:p14="http://schemas.microsoft.com/office/powerpoint/2010/main" val="154069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FFY 24-26 IOE Priority</a:t>
            </a:r>
            <a:endParaRPr lang="en-US" dirty="0"/>
          </a:p>
        </p:txBody>
      </p:sp>
      <p:sp>
        <p:nvSpPr>
          <p:cNvPr id="3" name="Content Placeholder 2"/>
          <p:cNvSpPr>
            <a:spLocks noGrp="1"/>
          </p:cNvSpPr>
          <p:nvPr>
            <p:ph idx="1"/>
          </p:nvPr>
        </p:nvSpPr>
        <p:spPr>
          <a:xfrm>
            <a:off x="708991" y="2243068"/>
            <a:ext cx="10343322" cy="4321018"/>
          </a:xfrm>
        </p:spPr>
        <p:txBody>
          <a:bodyPr>
            <a:normAutofit/>
          </a:bodyPr>
          <a:lstStyle/>
          <a:p>
            <a:pPr>
              <a:lnSpc>
                <a:spcPct val="100000"/>
              </a:lnSpc>
            </a:pPr>
            <a:r>
              <a:rPr lang="en-US" sz="2800" dirty="0" smtClean="0"/>
              <a:t>Two </a:t>
            </a:r>
            <a:r>
              <a:rPr lang="en-US" sz="2800" dirty="0" smtClean="0"/>
              <a:t>Purposes of IOE:</a:t>
            </a:r>
          </a:p>
          <a:p>
            <a:pPr marL="1143000" lvl="1" indent="-457200">
              <a:lnSpc>
                <a:spcPct val="100000"/>
              </a:lnSpc>
              <a:buFont typeface="+mj-lt"/>
              <a:buAutoNum type="arabicPeriod"/>
            </a:pPr>
            <a:r>
              <a:rPr lang="en-US" sz="2400" b="1" dirty="0" smtClean="0"/>
              <a:t>Continuous (local) improvement: </a:t>
            </a:r>
            <a:r>
              <a:rPr lang="en-US" sz="2400" dirty="0" smtClean="0"/>
              <a:t>Evaluate the effectiveness of your unique programming so you can determine it’s effectiveness and make changes as needed throughout the IWP cycle.</a:t>
            </a:r>
          </a:p>
          <a:p>
            <a:pPr marL="1143000" lvl="1" indent="-457200">
              <a:lnSpc>
                <a:spcPct val="100000"/>
              </a:lnSpc>
              <a:buFont typeface="+mj-lt"/>
              <a:buAutoNum type="arabicPeriod"/>
            </a:pPr>
            <a:r>
              <a:rPr lang="en-US" sz="2400" b="1" dirty="0" smtClean="0"/>
              <a:t>Determine (statewide) impact: </a:t>
            </a:r>
            <a:r>
              <a:rPr lang="en-US" sz="2400" dirty="0" smtClean="0"/>
              <a:t>Evaluate the collective impact of our youth-focused, school-based statewide efforts</a:t>
            </a:r>
            <a:r>
              <a:rPr lang="en-US" sz="2400" dirty="0" smtClean="0"/>
              <a:t>.</a:t>
            </a:r>
          </a:p>
          <a:p>
            <a:pPr>
              <a:lnSpc>
                <a:spcPct val="100000"/>
              </a:lnSpc>
            </a:pPr>
            <a:endParaRPr lang="en-US" sz="1400" dirty="0" smtClean="0"/>
          </a:p>
          <a:p>
            <a:pPr algn="ctr">
              <a:lnSpc>
                <a:spcPct val="100000"/>
              </a:lnSpc>
            </a:pPr>
            <a:r>
              <a:rPr lang="en-US" sz="2800" dirty="0" smtClean="0"/>
              <a:t>Evaluation </a:t>
            </a:r>
            <a:r>
              <a:rPr lang="en-US" sz="2800" dirty="0"/>
              <a:t>requirements should not determine the interventions you select!</a:t>
            </a:r>
          </a:p>
          <a:p>
            <a:pPr marL="457200" indent="-457200">
              <a:lnSpc>
                <a:spcPct val="100000"/>
              </a:lnSpc>
              <a:buFont typeface="+mj-lt"/>
              <a:buAutoNum type="arabicPeriod"/>
            </a:pPr>
            <a:endParaRPr lang="en-US" sz="2800" dirty="0"/>
          </a:p>
        </p:txBody>
      </p:sp>
    </p:spTree>
    <p:extLst>
      <p:ext uri="{BB962C8B-B14F-4D97-AF65-F5344CB8AC3E}">
        <p14:creationId xmlns:p14="http://schemas.microsoft.com/office/powerpoint/2010/main" val="165615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FFY 24-26: Who should participate?</a:t>
            </a:r>
            <a:endParaRPr lang="en-US" dirty="0"/>
          </a:p>
        </p:txBody>
      </p:sp>
      <p:sp>
        <p:nvSpPr>
          <p:cNvPr id="3" name="Content Placeholder 2"/>
          <p:cNvSpPr>
            <a:spLocks noGrp="1"/>
          </p:cNvSpPr>
          <p:nvPr>
            <p:ph idx="1"/>
          </p:nvPr>
        </p:nvSpPr>
        <p:spPr>
          <a:xfrm>
            <a:off x="397566" y="2243068"/>
            <a:ext cx="11668538" cy="4033596"/>
          </a:xfrm>
        </p:spPr>
        <p:txBody>
          <a:bodyPr>
            <a:normAutofit lnSpcReduction="10000"/>
          </a:bodyPr>
          <a:lstStyle/>
          <a:p>
            <a:pPr marL="457200" indent="-457200">
              <a:lnSpc>
                <a:spcPct val="110000"/>
              </a:lnSpc>
              <a:buFont typeface="Arial" panose="020B0604020202020204" pitchFamily="34" charset="0"/>
              <a:buChar char="•"/>
            </a:pPr>
            <a:r>
              <a:rPr lang="en-US" sz="2800" dirty="0" smtClean="0"/>
              <a:t>All LHDs (Tiers 1-5) should participate </a:t>
            </a:r>
            <a:r>
              <a:rPr lang="en-US" sz="2800" u="sng" dirty="0" smtClean="0"/>
              <a:t>IF</a:t>
            </a:r>
            <a:r>
              <a:rPr lang="en-US" sz="2800" dirty="0" smtClean="0"/>
              <a:t> you engage in minimum intervention in school (including school-based after school programs)</a:t>
            </a:r>
          </a:p>
          <a:p>
            <a:pPr marL="1143000" lvl="1" indent="-457200">
              <a:lnSpc>
                <a:spcPct val="110000"/>
              </a:lnSpc>
            </a:pPr>
            <a:r>
              <a:rPr lang="en-US" sz="2400" dirty="0" smtClean="0"/>
              <a:t>Minimum intervention = Series-based direct education with 4</a:t>
            </a:r>
            <a:r>
              <a:rPr lang="en-US" sz="2400" baseline="30000" dirty="0" smtClean="0"/>
              <a:t>th</a:t>
            </a:r>
            <a:r>
              <a:rPr lang="en-US" sz="2400" dirty="0" smtClean="0"/>
              <a:t>-12</a:t>
            </a:r>
            <a:r>
              <a:rPr lang="en-US" sz="2400" baseline="30000" dirty="0" smtClean="0"/>
              <a:t>th</a:t>
            </a:r>
            <a:r>
              <a:rPr lang="en-US" sz="2400" dirty="0" smtClean="0"/>
              <a:t> grades</a:t>
            </a:r>
          </a:p>
          <a:p>
            <a:pPr marL="1143000" lvl="1" indent="-457200">
              <a:lnSpc>
                <a:spcPct val="110000"/>
              </a:lnSpc>
            </a:pPr>
            <a:r>
              <a:rPr lang="en-US" sz="2400" dirty="0"/>
              <a:t>No need to evaluate (i.e. participate in IOE) if you are not doing any series-based DE in school/after school in grades </a:t>
            </a:r>
            <a:r>
              <a:rPr lang="en-US" sz="2400" dirty="0" smtClean="0"/>
              <a:t>4-12</a:t>
            </a:r>
          </a:p>
          <a:p>
            <a:pPr marL="457200" indent="-457200">
              <a:lnSpc>
                <a:spcPct val="110000"/>
              </a:lnSpc>
              <a:buFont typeface="Arial" panose="020B0604020202020204" pitchFamily="34" charset="0"/>
              <a:buChar char="•"/>
            </a:pPr>
            <a:r>
              <a:rPr lang="en-US" sz="2800" dirty="0" smtClean="0"/>
              <a:t>The </a:t>
            </a:r>
            <a:r>
              <a:rPr lang="en-US" sz="2800" dirty="0"/>
              <a:t>IWP encourages comprehensive, multi-component </a:t>
            </a:r>
            <a:r>
              <a:rPr lang="en-US" sz="2800" dirty="0" smtClean="0"/>
              <a:t>intervention in schools, but DE is the minimum entry to IOE because we can more easily engage with teachers (to evaluate).</a:t>
            </a:r>
            <a:endParaRPr lang="en-US" sz="2000" dirty="0" smtClean="0"/>
          </a:p>
          <a:p>
            <a:pPr algn="ctr">
              <a:lnSpc>
                <a:spcPct val="110000"/>
              </a:lnSpc>
            </a:pPr>
            <a:endParaRPr lang="en-US" sz="2800" dirty="0"/>
          </a:p>
        </p:txBody>
      </p:sp>
    </p:spTree>
    <p:extLst>
      <p:ext uri="{BB962C8B-B14F-4D97-AF65-F5344CB8AC3E}">
        <p14:creationId xmlns:p14="http://schemas.microsoft.com/office/powerpoint/2010/main" val="456172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6885"/>
            <a:ext cx="10515600" cy="1325563"/>
          </a:xfrm>
        </p:spPr>
        <p:txBody>
          <a:bodyPr/>
          <a:lstStyle/>
          <a:p>
            <a:r>
              <a:rPr lang="en-US" dirty="0" smtClean="0"/>
              <a:t>FFY 24-26: What does participation entail?</a:t>
            </a:r>
            <a:endParaRPr lang="en-US" dirty="0"/>
          </a:p>
        </p:txBody>
      </p:sp>
      <p:sp>
        <p:nvSpPr>
          <p:cNvPr id="3" name="Content Placeholder 2"/>
          <p:cNvSpPr>
            <a:spLocks noGrp="1"/>
          </p:cNvSpPr>
          <p:nvPr>
            <p:ph idx="1"/>
          </p:nvPr>
        </p:nvSpPr>
        <p:spPr>
          <a:xfrm>
            <a:off x="708990" y="2243068"/>
            <a:ext cx="10929731" cy="4033596"/>
          </a:xfrm>
        </p:spPr>
        <p:txBody>
          <a:bodyPr>
            <a:normAutofit/>
          </a:bodyPr>
          <a:lstStyle/>
          <a:p>
            <a:pPr marL="457200" indent="-457200">
              <a:buFont typeface="Arial" panose="020B0604020202020204" pitchFamily="34" charset="0"/>
              <a:buChar char="•"/>
            </a:pPr>
            <a:r>
              <a:rPr lang="en-US" sz="2600" b="0" dirty="0" smtClean="0"/>
              <a:t>Identifying your site(s) and intervention(s)</a:t>
            </a:r>
          </a:p>
          <a:p>
            <a:pPr marL="457200" indent="-457200">
              <a:buFont typeface="Arial" panose="020B0604020202020204" pitchFamily="34" charset="0"/>
              <a:buChar char="•"/>
            </a:pPr>
            <a:r>
              <a:rPr lang="en-US" sz="2600" b="0" dirty="0" smtClean="0"/>
              <a:t>Working with sites to complete a </a:t>
            </a:r>
            <a:r>
              <a:rPr lang="en-US" sz="2600" dirty="0" smtClean="0"/>
              <a:t>Planning Worksheet </a:t>
            </a:r>
            <a:r>
              <a:rPr lang="en-US" sz="2600" b="0" dirty="0" smtClean="0"/>
              <a:t>and sharing it with NPI </a:t>
            </a:r>
            <a:endParaRPr lang="en-US" sz="2600" b="0" dirty="0" smtClean="0"/>
          </a:p>
          <a:p>
            <a:pPr marL="457200" indent="-457200">
              <a:buFont typeface="Arial" panose="020B0604020202020204" pitchFamily="34" charset="0"/>
              <a:buChar char="•"/>
            </a:pPr>
            <a:r>
              <a:rPr lang="en-US" sz="2600" dirty="0" smtClean="0"/>
              <a:t>Pre-</a:t>
            </a:r>
            <a:r>
              <a:rPr lang="en-US" sz="2600" b="0" dirty="0" smtClean="0"/>
              <a:t> and </a:t>
            </a:r>
            <a:r>
              <a:rPr lang="en-US" sz="2600" dirty="0" smtClean="0"/>
              <a:t>post</a:t>
            </a:r>
            <a:r>
              <a:rPr lang="en-US" sz="2600" b="0" dirty="0" smtClean="0"/>
              <a:t>-testing </a:t>
            </a:r>
            <a:r>
              <a:rPr lang="en-US" sz="2600" dirty="0" smtClean="0"/>
              <a:t>at least 30 students/site </a:t>
            </a:r>
            <a:r>
              <a:rPr lang="en-US" sz="2600" b="0" dirty="0" smtClean="0"/>
              <a:t>at the </a:t>
            </a:r>
            <a:r>
              <a:rPr lang="en-US" sz="2600" dirty="0" smtClean="0"/>
              <a:t>beginning</a:t>
            </a:r>
            <a:r>
              <a:rPr lang="en-US" sz="2600" b="0" dirty="0" smtClean="0"/>
              <a:t> and </a:t>
            </a:r>
            <a:r>
              <a:rPr lang="en-US" sz="2600" dirty="0" smtClean="0"/>
              <a:t>end of school year </a:t>
            </a:r>
            <a:r>
              <a:rPr lang="en-US" sz="2600" b="0" dirty="0" smtClean="0"/>
              <a:t>using the Eating and Activity Tool for Students</a:t>
            </a:r>
          </a:p>
          <a:p>
            <a:pPr marL="457200" indent="-457200">
              <a:buFont typeface="Arial" panose="020B0604020202020204" pitchFamily="34" charset="0"/>
              <a:buChar char="•"/>
            </a:pPr>
            <a:r>
              <a:rPr lang="en-US" sz="2600" b="0" dirty="0" smtClean="0"/>
              <a:t>Wrapping up all IOE deliverables by no later than </a:t>
            </a:r>
            <a:r>
              <a:rPr lang="en-US" sz="2600" dirty="0" smtClean="0"/>
              <a:t>June 30</a:t>
            </a:r>
            <a:r>
              <a:rPr lang="en-US" sz="2600" baseline="30000" dirty="0" smtClean="0"/>
              <a:t>th</a:t>
            </a:r>
            <a:endParaRPr lang="en-US" sz="2600" dirty="0" smtClean="0"/>
          </a:p>
          <a:p>
            <a:pPr marL="1143000" lvl="1" indent="-457200"/>
            <a:r>
              <a:rPr lang="en-US" sz="2600" dirty="0" smtClean="0"/>
              <a:t>Planning Worksheet 2x per year</a:t>
            </a:r>
          </a:p>
          <a:p>
            <a:pPr marL="1143000" lvl="1" indent="-457200"/>
            <a:r>
              <a:rPr lang="en-US" sz="2600" dirty="0" smtClean="0"/>
              <a:t>Surveys (online or paper)</a:t>
            </a:r>
            <a:endParaRPr lang="en-US" sz="2600" b="0" dirty="0" smtClean="0"/>
          </a:p>
          <a:p>
            <a:pPr marL="1143000" lvl="1" indent="-457200"/>
            <a:endParaRPr lang="en-US" sz="2600" dirty="0" smtClean="0"/>
          </a:p>
          <a:p>
            <a:pPr marL="1143000" lvl="1" indent="-457200"/>
            <a:endParaRPr lang="en-US" sz="2600" dirty="0" smtClean="0"/>
          </a:p>
          <a:p>
            <a:pPr algn="ctr"/>
            <a:endParaRPr lang="en-US" sz="2600" dirty="0"/>
          </a:p>
        </p:txBody>
      </p:sp>
    </p:spTree>
    <p:extLst>
      <p:ext uri="{BB962C8B-B14F-4D97-AF65-F5344CB8AC3E}">
        <p14:creationId xmlns:p14="http://schemas.microsoft.com/office/powerpoint/2010/main" val="688708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6885"/>
            <a:ext cx="10515600" cy="1325563"/>
          </a:xfrm>
        </p:spPr>
        <p:txBody>
          <a:bodyPr/>
          <a:lstStyle/>
          <a:p>
            <a:r>
              <a:rPr lang="en-US" dirty="0" smtClean="0"/>
              <a:t>FFY 24-26: Details</a:t>
            </a:r>
            <a:endParaRPr lang="en-US" dirty="0"/>
          </a:p>
        </p:txBody>
      </p:sp>
      <p:sp>
        <p:nvSpPr>
          <p:cNvPr id="3" name="Content Placeholder 2"/>
          <p:cNvSpPr>
            <a:spLocks noGrp="1"/>
          </p:cNvSpPr>
          <p:nvPr>
            <p:ph idx="1"/>
          </p:nvPr>
        </p:nvSpPr>
        <p:spPr>
          <a:xfrm>
            <a:off x="708991" y="2243068"/>
            <a:ext cx="10343322" cy="4033596"/>
          </a:xfrm>
        </p:spPr>
        <p:txBody>
          <a:bodyPr>
            <a:normAutofit/>
          </a:bodyPr>
          <a:lstStyle/>
          <a:p>
            <a:pPr marL="457200" indent="-457200">
              <a:buFont typeface="Arial" panose="020B0604020202020204" pitchFamily="34" charset="0"/>
              <a:buChar char="•"/>
            </a:pPr>
            <a:r>
              <a:rPr lang="en-US" sz="2800" b="0" dirty="0" smtClean="0"/>
              <a:t>Standardized evaluation timeline for all LHDs!</a:t>
            </a:r>
          </a:p>
          <a:p>
            <a:pPr marL="1143000" lvl="1" indent="-457200"/>
            <a:r>
              <a:rPr lang="en-US" sz="2400" b="0" dirty="0" smtClean="0"/>
              <a:t>Full </a:t>
            </a:r>
            <a:r>
              <a:rPr lang="en-US" sz="2400" b="0" dirty="0" smtClean="0"/>
              <a:t>school year </a:t>
            </a:r>
            <a:r>
              <a:rPr lang="en-US" sz="2400" b="0" dirty="0" smtClean="0"/>
              <a:t>evaluation </a:t>
            </a:r>
            <a:r>
              <a:rPr lang="en-US" sz="2400" b="0" dirty="0" smtClean="0"/>
              <a:t>(i.e. pre-test Aug/Sep/Oct, post-test Apr/May/Jun), regardless of when DE occurs or if you are only doing </a:t>
            </a:r>
            <a:r>
              <a:rPr lang="en-US" sz="2400" b="0" dirty="0" smtClean="0"/>
              <a:t>DE</a:t>
            </a:r>
          </a:p>
          <a:p>
            <a:pPr marL="1143000" lvl="1" indent="-457200"/>
            <a:r>
              <a:rPr lang="en-US" sz="2400" dirty="0" smtClean="0"/>
              <a:t>Pre/post target is within 6 weeks of the first/last day of school</a:t>
            </a:r>
            <a:endParaRPr lang="en-US" sz="2000" b="0" dirty="0" smtClean="0"/>
          </a:p>
          <a:p>
            <a:pPr marL="457200" indent="-457200">
              <a:buFont typeface="Arial" panose="020B0604020202020204" pitchFamily="34" charset="0"/>
              <a:buChar char="•"/>
            </a:pPr>
            <a:r>
              <a:rPr lang="en-US" sz="2800" b="0" dirty="0" smtClean="0"/>
              <a:t>Number of sites required dictated by your LHD funding tier</a:t>
            </a:r>
          </a:p>
          <a:p>
            <a:pPr marL="457200" indent="-457200">
              <a:buFont typeface="Arial" panose="020B0604020202020204" pitchFamily="34" charset="0"/>
              <a:buChar char="•"/>
            </a:pPr>
            <a:r>
              <a:rPr lang="en-US" sz="2800" b="0" dirty="0" smtClean="0"/>
              <a:t>No requirement to evaluate in the same site(s) for all 3 </a:t>
            </a:r>
            <a:r>
              <a:rPr lang="en-US" sz="2800" b="0" dirty="0" smtClean="0"/>
              <a:t>years</a:t>
            </a:r>
          </a:p>
          <a:p>
            <a:pPr marL="457200" indent="-457200">
              <a:buFont typeface="Arial" panose="020B0604020202020204" pitchFamily="34" charset="0"/>
              <a:buChar char="•"/>
            </a:pPr>
            <a:endParaRPr lang="en-US" sz="2800" b="0" dirty="0" smtClean="0"/>
          </a:p>
          <a:p>
            <a:pPr marL="1143000" lvl="1" indent="-457200"/>
            <a:endParaRPr lang="en-US" sz="2000" dirty="0" smtClean="0"/>
          </a:p>
          <a:p>
            <a:pPr marL="1143000" lvl="1" indent="-457200"/>
            <a:endParaRPr lang="en-US" sz="2000" dirty="0" smtClean="0"/>
          </a:p>
          <a:p>
            <a:pPr algn="ctr"/>
            <a:endParaRPr lang="en-US" sz="2800" dirty="0"/>
          </a:p>
        </p:txBody>
      </p:sp>
    </p:spTree>
    <p:extLst>
      <p:ext uri="{BB962C8B-B14F-4D97-AF65-F5344CB8AC3E}">
        <p14:creationId xmlns:p14="http://schemas.microsoft.com/office/powerpoint/2010/main" val="231681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 by LHD Funding Tier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5018064"/>
              </p:ext>
            </p:extLst>
          </p:nvPr>
        </p:nvGraphicFramePr>
        <p:xfrm>
          <a:off x="642251" y="1933289"/>
          <a:ext cx="11070776" cy="4205861"/>
        </p:xfrm>
        <a:graphic>
          <a:graphicData uri="http://schemas.openxmlformats.org/drawingml/2006/table">
            <a:tbl>
              <a:tblPr>
                <a:tableStyleId>{5C22544A-7EE6-4342-B048-85BDC9FD1C3A}</a:tableStyleId>
              </a:tblPr>
              <a:tblGrid>
                <a:gridCol w="1502228">
                  <a:extLst>
                    <a:ext uri="{9D8B030D-6E8A-4147-A177-3AD203B41FA5}">
                      <a16:colId xmlns:a16="http://schemas.microsoft.com/office/drawing/2014/main" val="2917964914"/>
                    </a:ext>
                  </a:extLst>
                </a:gridCol>
                <a:gridCol w="3232591">
                  <a:extLst>
                    <a:ext uri="{9D8B030D-6E8A-4147-A177-3AD203B41FA5}">
                      <a16:colId xmlns:a16="http://schemas.microsoft.com/office/drawing/2014/main" val="496061843"/>
                    </a:ext>
                  </a:extLst>
                </a:gridCol>
                <a:gridCol w="2667466">
                  <a:extLst>
                    <a:ext uri="{9D8B030D-6E8A-4147-A177-3AD203B41FA5}">
                      <a16:colId xmlns:a16="http://schemas.microsoft.com/office/drawing/2014/main" val="1966991140"/>
                    </a:ext>
                  </a:extLst>
                </a:gridCol>
                <a:gridCol w="609600">
                  <a:extLst>
                    <a:ext uri="{9D8B030D-6E8A-4147-A177-3AD203B41FA5}">
                      <a16:colId xmlns:a16="http://schemas.microsoft.com/office/drawing/2014/main" val="2405215479"/>
                    </a:ext>
                  </a:extLst>
                </a:gridCol>
                <a:gridCol w="3058891">
                  <a:extLst>
                    <a:ext uri="{9D8B030D-6E8A-4147-A177-3AD203B41FA5}">
                      <a16:colId xmlns:a16="http://schemas.microsoft.com/office/drawing/2014/main" val="1411585065"/>
                    </a:ext>
                  </a:extLst>
                </a:gridCol>
              </a:tblGrid>
              <a:tr h="883925">
                <a:tc>
                  <a:txBody>
                    <a:bodyPr/>
                    <a:lstStyle/>
                    <a:p>
                      <a:pPr algn="ctr" fontAlgn="b"/>
                      <a:r>
                        <a:rPr lang="en-US" sz="2400" b="1" u="none" strike="noStrike" dirty="0">
                          <a:effectLst/>
                        </a:rPr>
                        <a:t>Funding Tier</a:t>
                      </a:r>
                      <a:endParaRPr lang="en-US" sz="2400" b="1" i="0" u="none" strike="noStrike" dirty="0">
                        <a:solidFill>
                          <a:srgbClr val="000000"/>
                        </a:solidFill>
                        <a:effectLst/>
                        <a:latin typeface="Calibri" panose="020F0502020204030204" pitchFamily="34" charset="0"/>
                      </a:endParaRPr>
                    </a:p>
                  </a:txBody>
                  <a:tcPr marL="6824" marR="6824" marT="6824" marB="0" anchor="b"/>
                </a:tc>
                <a:tc>
                  <a:txBody>
                    <a:bodyPr/>
                    <a:lstStyle/>
                    <a:p>
                      <a:pPr algn="ctr" fontAlgn="b"/>
                      <a:r>
                        <a:rPr lang="en-US" sz="2400" b="1" u="none" strike="noStrike" dirty="0">
                          <a:effectLst/>
                        </a:rPr>
                        <a:t>Number of Sites*</a:t>
                      </a:r>
                      <a:br>
                        <a:rPr lang="en-US" sz="2400" b="1" u="none" strike="noStrike" dirty="0">
                          <a:effectLst/>
                        </a:rPr>
                      </a:br>
                      <a:r>
                        <a:rPr lang="en-US" sz="2400" b="1" u="none" strike="noStrike" dirty="0">
                          <a:effectLst/>
                        </a:rPr>
                        <a:t>(School or </a:t>
                      </a:r>
                      <a:r>
                        <a:rPr lang="en-US" sz="2400" b="1" u="none" strike="noStrike" dirty="0" smtClean="0">
                          <a:effectLst/>
                        </a:rPr>
                        <a:t>After school)</a:t>
                      </a:r>
                      <a:endParaRPr lang="en-US" sz="2400" b="1" i="0" u="none" strike="noStrike" dirty="0">
                        <a:solidFill>
                          <a:srgbClr val="000000"/>
                        </a:solidFill>
                        <a:effectLst/>
                        <a:latin typeface="Calibri" panose="020F0502020204030204" pitchFamily="34" charset="0"/>
                      </a:endParaRPr>
                    </a:p>
                  </a:txBody>
                  <a:tcPr marL="6824" marR="6824" marT="6824" marB="0" anchor="b"/>
                </a:tc>
                <a:tc>
                  <a:txBody>
                    <a:bodyPr/>
                    <a:lstStyle/>
                    <a:p>
                      <a:pPr algn="ctr" fontAlgn="b"/>
                      <a:r>
                        <a:rPr lang="en-US" sz="2400" b="1" u="none" strike="noStrike" dirty="0" smtClean="0">
                          <a:effectLst/>
                        </a:rPr>
                        <a:t>Students/school** </a:t>
                      </a:r>
                    </a:p>
                    <a:p>
                      <a:pPr algn="ctr" fontAlgn="b"/>
                      <a:r>
                        <a:rPr lang="en-US" sz="2400" b="1" u="none" strike="noStrike" dirty="0" smtClean="0">
                          <a:effectLst/>
                        </a:rPr>
                        <a:t>(</a:t>
                      </a:r>
                      <a:r>
                        <a:rPr lang="en-US" sz="2400" b="1" u="none" strike="noStrike" dirty="0">
                          <a:effectLst/>
                        </a:rPr>
                        <a:t>Matched)</a:t>
                      </a:r>
                      <a:endParaRPr lang="en-US" sz="2400" b="1" i="0" u="none" strike="noStrike" dirty="0">
                        <a:solidFill>
                          <a:srgbClr val="000000"/>
                        </a:solidFill>
                        <a:effectLst/>
                        <a:latin typeface="Calibri" panose="020F0502020204030204" pitchFamily="34" charset="0"/>
                      </a:endParaRPr>
                    </a:p>
                  </a:txBody>
                  <a:tcPr marL="6824" marR="6824" marT="6824" marB="0" anchor="b"/>
                </a:tc>
                <a:tc>
                  <a:txBody>
                    <a:bodyPr/>
                    <a:lstStyle/>
                    <a:p>
                      <a:pPr algn="ctr" fontAlgn="b"/>
                      <a:r>
                        <a:rPr lang="en-US" sz="2400" b="1" i="0" u="none" strike="noStrike" dirty="0" smtClean="0">
                          <a:solidFill>
                            <a:schemeClr val="dk1"/>
                          </a:solidFill>
                          <a:effectLst/>
                          <a:latin typeface="+mn-lt"/>
                        </a:rPr>
                        <a:t>Or</a:t>
                      </a:r>
                      <a:endParaRPr lang="en-US" sz="2400" b="1" i="0" u="none" strike="noStrike" dirty="0">
                        <a:solidFill>
                          <a:srgbClr val="000000"/>
                        </a:solidFill>
                        <a:effectLst/>
                        <a:latin typeface="Calibri" panose="020F0502020204030204" pitchFamily="34" charset="0"/>
                      </a:endParaRPr>
                    </a:p>
                  </a:txBody>
                  <a:tcPr marL="6824" marR="6824" marT="6824" marB="0" anchor="b"/>
                </a:tc>
                <a:tc>
                  <a:txBody>
                    <a:bodyPr/>
                    <a:lstStyle/>
                    <a:p>
                      <a:pPr algn="ctr" fontAlgn="b"/>
                      <a:r>
                        <a:rPr lang="en-US" sz="2400" b="1" u="none" strike="noStrike" dirty="0" smtClean="0">
                          <a:effectLst/>
                        </a:rPr>
                        <a:t>Students/after</a:t>
                      </a:r>
                      <a:r>
                        <a:rPr lang="en-US" sz="2400" b="1" u="none" strike="noStrike" baseline="0" dirty="0" smtClean="0">
                          <a:effectLst/>
                        </a:rPr>
                        <a:t> </a:t>
                      </a:r>
                      <a:r>
                        <a:rPr lang="en-US" sz="2400" b="1" u="none" strike="noStrike" dirty="0" smtClean="0">
                          <a:effectLst/>
                        </a:rPr>
                        <a:t>school** </a:t>
                      </a:r>
                      <a:r>
                        <a:rPr lang="en-US" sz="2400" b="1" u="none" strike="noStrike" dirty="0">
                          <a:effectLst/>
                        </a:rPr>
                        <a:t>(Matched)</a:t>
                      </a:r>
                      <a:endParaRPr lang="en-US" sz="2400" b="1" i="0" u="none" strike="noStrike" dirty="0">
                        <a:solidFill>
                          <a:srgbClr val="000000"/>
                        </a:solidFill>
                        <a:effectLst/>
                        <a:latin typeface="Calibri" panose="020F0502020204030204" pitchFamily="34" charset="0"/>
                      </a:endParaRPr>
                    </a:p>
                  </a:txBody>
                  <a:tcPr marL="6824" marR="6824" marT="6824" marB="0" anchor="b"/>
                </a:tc>
                <a:extLst>
                  <a:ext uri="{0D108BD9-81ED-4DB2-BD59-A6C34878D82A}">
                    <a16:rowId xmlns:a16="http://schemas.microsoft.com/office/drawing/2014/main" val="4095094903"/>
                  </a:ext>
                </a:extLst>
              </a:tr>
              <a:tr h="291518">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6824" marR="6824" marT="6824" marB="0" anchor="b"/>
                </a:tc>
                <a:tc>
                  <a:txBody>
                    <a:bodyPr/>
                    <a:lstStyle/>
                    <a:p>
                      <a:pPr algn="ct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6824" marR="6824" marT="6824" marB="0" anchor="b"/>
                </a:tc>
                <a:tc rowSpan="5">
                  <a:txBody>
                    <a:bodyPr/>
                    <a:lstStyle/>
                    <a:p>
                      <a:pPr algn="ctr" fontAlgn="ctr"/>
                      <a:r>
                        <a:rPr lang="en-US" sz="2400" u="none" strike="noStrike" dirty="0" smtClean="0">
                          <a:effectLst/>
                        </a:rPr>
                        <a:t>30 </a:t>
                      </a:r>
                      <a:r>
                        <a:rPr lang="en-US" sz="2400" u="none" strike="noStrike" dirty="0">
                          <a:effectLst/>
                        </a:rPr>
                        <a:t/>
                      </a:r>
                      <a:br>
                        <a:rPr lang="en-US" sz="2400" u="none" strike="noStrike" dirty="0">
                          <a:effectLst/>
                        </a:rPr>
                      </a:br>
                      <a:r>
                        <a:rPr lang="en-US" sz="2400" u="none" strike="noStrike" dirty="0">
                          <a:effectLst/>
                        </a:rPr>
                        <a:t>(At least 2 classrooms)</a:t>
                      </a:r>
                      <a:endParaRPr lang="en-US" sz="2400" b="0" i="0" u="none" strike="noStrike" dirty="0">
                        <a:solidFill>
                          <a:srgbClr val="000000"/>
                        </a:solidFill>
                        <a:effectLst/>
                        <a:latin typeface="Calibri" panose="020F0502020204030204" pitchFamily="34" charset="0"/>
                      </a:endParaRPr>
                    </a:p>
                  </a:txBody>
                  <a:tcPr marL="6824" marR="6824" marT="6824" marB="0" anchor="ctr"/>
                </a:tc>
                <a:tc>
                  <a:txBody>
                    <a:bodyPr/>
                    <a:lstStyle/>
                    <a:p>
                      <a:pPr algn="l" fontAlgn="t"/>
                      <a:endParaRPr lang="en-US" sz="2400" b="1" i="0" u="none" strike="noStrike" dirty="0">
                        <a:solidFill>
                          <a:srgbClr val="000000"/>
                        </a:solidFill>
                        <a:effectLst/>
                        <a:latin typeface="Calibri" panose="020F0502020204030204" pitchFamily="34" charset="0"/>
                      </a:endParaRPr>
                    </a:p>
                  </a:txBody>
                  <a:tcPr marL="6824" marR="6824" marT="6824" marB="0"/>
                </a:tc>
                <a:tc rowSpan="5">
                  <a:txBody>
                    <a:bodyPr/>
                    <a:lstStyle/>
                    <a:p>
                      <a:pPr algn="ctr" fontAlgn="ctr"/>
                      <a:r>
                        <a:rPr lang="en-US" sz="2400" u="none" strike="noStrike" dirty="0" smtClean="0">
                          <a:effectLst/>
                        </a:rPr>
                        <a:t>30</a:t>
                      </a:r>
                      <a:r>
                        <a:rPr lang="en-US" sz="2400" u="none" strike="noStrike" dirty="0">
                          <a:effectLst/>
                        </a:rPr>
                        <a:t/>
                      </a:r>
                      <a:br>
                        <a:rPr lang="en-US" sz="2400" u="none" strike="noStrike" dirty="0">
                          <a:effectLst/>
                        </a:rPr>
                      </a:br>
                      <a:r>
                        <a:rPr lang="en-US" sz="2400" u="none" strike="noStrike" dirty="0">
                          <a:effectLst/>
                        </a:rPr>
                        <a:t>(Or max students attending)</a:t>
                      </a:r>
                      <a:endParaRPr lang="en-US" sz="2400" b="0" i="0" u="none" strike="noStrike" dirty="0">
                        <a:solidFill>
                          <a:srgbClr val="000000"/>
                        </a:solidFill>
                        <a:effectLst/>
                        <a:latin typeface="Calibri" panose="020F0502020204030204" pitchFamily="34" charset="0"/>
                      </a:endParaRPr>
                    </a:p>
                  </a:txBody>
                  <a:tcPr marL="6824" marR="6824" marT="6824" marB="0" anchor="ctr"/>
                </a:tc>
                <a:extLst>
                  <a:ext uri="{0D108BD9-81ED-4DB2-BD59-A6C34878D82A}">
                    <a16:rowId xmlns:a16="http://schemas.microsoft.com/office/drawing/2014/main" val="858899017"/>
                  </a:ext>
                </a:extLst>
              </a:tr>
              <a:tr h="291518">
                <a:tc>
                  <a:txBody>
                    <a:bodyPr/>
                    <a:lstStyle/>
                    <a:p>
                      <a:pPr algn="ct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6824" marR="6824" marT="6824" marB="0" anchor="b"/>
                </a:tc>
                <a:tc>
                  <a:txBody>
                    <a:bodyPr/>
                    <a:lstStyle/>
                    <a:p>
                      <a:pPr algn="ctr" fontAlgn="b"/>
                      <a:r>
                        <a:rPr lang="en-US" sz="2400" u="none" strike="noStrike" dirty="0">
                          <a:effectLst/>
                        </a:rPr>
                        <a:t>4</a:t>
                      </a:r>
                      <a:endParaRPr lang="en-US" sz="2400" b="0" i="0" u="none" strike="noStrike" dirty="0">
                        <a:solidFill>
                          <a:srgbClr val="000000"/>
                        </a:solidFill>
                        <a:effectLst/>
                        <a:latin typeface="Calibri" panose="020F0502020204030204" pitchFamily="34" charset="0"/>
                      </a:endParaRPr>
                    </a:p>
                  </a:txBody>
                  <a:tcPr marL="6824" marR="6824" marT="6824" marB="0" anchor="b"/>
                </a:tc>
                <a:tc vMerge="1">
                  <a:txBody>
                    <a:bodyPr/>
                    <a:lstStyle/>
                    <a:p>
                      <a:endParaRPr lang="en-US"/>
                    </a:p>
                  </a:txBody>
                  <a:tcPr/>
                </a:tc>
                <a:tc>
                  <a:txBody>
                    <a:bodyPr/>
                    <a:lstStyle/>
                    <a:p>
                      <a:pPr algn="l" fontAlgn="t"/>
                      <a:endParaRPr lang="en-US" sz="2400" b="1" i="0" u="none" strike="noStrike" dirty="0">
                        <a:solidFill>
                          <a:srgbClr val="000000"/>
                        </a:solidFill>
                        <a:effectLst/>
                        <a:latin typeface="Calibri" panose="020F0502020204030204" pitchFamily="34" charset="0"/>
                      </a:endParaRPr>
                    </a:p>
                  </a:txBody>
                  <a:tcPr marL="6824" marR="6824" marT="6824" marB="0"/>
                </a:tc>
                <a:tc vMerge="1">
                  <a:txBody>
                    <a:bodyPr/>
                    <a:lstStyle/>
                    <a:p>
                      <a:endParaRPr lang="en-US"/>
                    </a:p>
                  </a:txBody>
                  <a:tcPr/>
                </a:tc>
                <a:extLst>
                  <a:ext uri="{0D108BD9-81ED-4DB2-BD59-A6C34878D82A}">
                    <a16:rowId xmlns:a16="http://schemas.microsoft.com/office/drawing/2014/main" val="1784253838"/>
                  </a:ext>
                </a:extLst>
              </a:tr>
              <a:tr h="291518">
                <a:tc>
                  <a:txBody>
                    <a:bodyPr/>
                    <a:lstStyle/>
                    <a:p>
                      <a:pPr algn="ct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6824" marR="6824" marT="6824" marB="0" anchor="b"/>
                </a:tc>
                <a:tc>
                  <a:txBody>
                    <a:bodyPr/>
                    <a:lstStyle/>
                    <a:p>
                      <a:pPr algn="ct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6824" marR="6824" marT="6824" marB="0" anchor="b"/>
                </a:tc>
                <a:tc vMerge="1">
                  <a:txBody>
                    <a:bodyPr/>
                    <a:lstStyle/>
                    <a:p>
                      <a:endParaRPr lang="en-US"/>
                    </a:p>
                  </a:txBody>
                  <a:tcPr/>
                </a:tc>
                <a:tc>
                  <a:txBody>
                    <a:bodyPr/>
                    <a:lstStyle/>
                    <a:p>
                      <a:pPr algn="l" fontAlgn="t"/>
                      <a:endParaRPr lang="en-US" sz="2400" b="1" i="0" u="none" strike="noStrike" dirty="0">
                        <a:solidFill>
                          <a:srgbClr val="000000"/>
                        </a:solidFill>
                        <a:effectLst/>
                        <a:latin typeface="Calibri" panose="020F0502020204030204" pitchFamily="34" charset="0"/>
                      </a:endParaRPr>
                    </a:p>
                  </a:txBody>
                  <a:tcPr marL="6824" marR="6824" marT="6824" marB="0"/>
                </a:tc>
                <a:tc vMerge="1">
                  <a:txBody>
                    <a:bodyPr/>
                    <a:lstStyle/>
                    <a:p>
                      <a:endParaRPr lang="en-US"/>
                    </a:p>
                  </a:txBody>
                  <a:tcPr/>
                </a:tc>
                <a:extLst>
                  <a:ext uri="{0D108BD9-81ED-4DB2-BD59-A6C34878D82A}">
                    <a16:rowId xmlns:a16="http://schemas.microsoft.com/office/drawing/2014/main" val="1275630281"/>
                  </a:ext>
                </a:extLst>
              </a:tr>
              <a:tr h="291518">
                <a:tc>
                  <a:txBody>
                    <a:bodyPr/>
                    <a:lstStyle/>
                    <a:p>
                      <a:pPr algn="ct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6824" marR="6824" marT="6824" marB="0" anchor="b"/>
                </a:tc>
                <a:tc>
                  <a:txBody>
                    <a:bodyPr/>
                    <a:lstStyle/>
                    <a:p>
                      <a:pPr algn="ct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6824" marR="6824" marT="6824" marB="0" anchor="b"/>
                </a:tc>
                <a:tc vMerge="1">
                  <a:txBody>
                    <a:bodyPr/>
                    <a:lstStyle/>
                    <a:p>
                      <a:endParaRPr lang="en-US"/>
                    </a:p>
                  </a:txBody>
                  <a:tcPr/>
                </a:tc>
                <a:tc>
                  <a:txBody>
                    <a:bodyPr/>
                    <a:lstStyle/>
                    <a:p>
                      <a:pPr algn="l" fontAlgn="t"/>
                      <a:endParaRPr lang="en-US" sz="2400" b="1" i="0" u="none" strike="noStrike" dirty="0">
                        <a:solidFill>
                          <a:srgbClr val="000000"/>
                        </a:solidFill>
                        <a:effectLst/>
                        <a:latin typeface="Calibri" panose="020F0502020204030204" pitchFamily="34" charset="0"/>
                      </a:endParaRPr>
                    </a:p>
                  </a:txBody>
                  <a:tcPr marL="6824" marR="6824" marT="6824" marB="0"/>
                </a:tc>
                <a:tc vMerge="1">
                  <a:txBody>
                    <a:bodyPr/>
                    <a:lstStyle/>
                    <a:p>
                      <a:endParaRPr lang="en-US"/>
                    </a:p>
                  </a:txBody>
                  <a:tcPr/>
                </a:tc>
                <a:extLst>
                  <a:ext uri="{0D108BD9-81ED-4DB2-BD59-A6C34878D82A}">
                    <a16:rowId xmlns:a16="http://schemas.microsoft.com/office/drawing/2014/main" val="4033224775"/>
                  </a:ext>
                </a:extLst>
              </a:tr>
              <a:tr h="302971">
                <a:tc>
                  <a:txBody>
                    <a:bodyPr/>
                    <a:lstStyle/>
                    <a:p>
                      <a:pPr algn="ct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6824" marR="6824" marT="6824"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824" marR="6824" marT="6824" marB="0" anchor="b"/>
                </a:tc>
                <a:tc vMerge="1">
                  <a:txBody>
                    <a:bodyPr/>
                    <a:lstStyle/>
                    <a:p>
                      <a:endParaRPr lang="en-US"/>
                    </a:p>
                  </a:txBody>
                  <a:tcPr/>
                </a:tc>
                <a:tc>
                  <a:txBody>
                    <a:bodyPr/>
                    <a:lstStyle/>
                    <a:p>
                      <a:pPr algn="l" fontAlgn="t"/>
                      <a:r>
                        <a:rPr lang="en-US" sz="2400" u="none" strike="noStrike" dirty="0">
                          <a:effectLst/>
                        </a:rPr>
                        <a:t> </a:t>
                      </a:r>
                      <a:endParaRPr lang="en-US" sz="2400" b="1" i="0" u="none" strike="noStrike" dirty="0">
                        <a:solidFill>
                          <a:srgbClr val="000000"/>
                        </a:solidFill>
                        <a:effectLst/>
                        <a:latin typeface="Calibri" panose="020F0502020204030204" pitchFamily="34" charset="0"/>
                      </a:endParaRPr>
                    </a:p>
                  </a:txBody>
                  <a:tcPr marL="6824" marR="6824" marT="6824" marB="0"/>
                </a:tc>
                <a:tc vMerge="1">
                  <a:txBody>
                    <a:bodyPr/>
                    <a:lstStyle/>
                    <a:p>
                      <a:endParaRPr lang="en-US"/>
                    </a:p>
                  </a:txBody>
                  <a:tcPr/>
                </a:tc>
                <a:extLst>
                  <a:ext uri="{0D108BD9-81ED-4DB2-BD59-A6C34878D82A}">
                    <a16:rowId xmlns:a16="http://schemas.microsoft.com/office/drawing/2014/main" val="4083192313"/>
                  </a:ext>
                </a:extLst>
              </a:tr>
              <a:tr h="128887">
                <a:tc>
                  <a:txBody>
                    <a:bodyPr/>
                    <a:lstStyle/>
                    <a:p>
                      <a:pPr algn="l" fontAlgn="b"/>
                      <a:endParaRPr lang="en-US" sz="2000" b="0" i="0" u="none" strike="noStrike" dirty="0">
                        <a:solidFill>
                          <a:srgbClr val="000000"/>
                        </a:solidFill>
                        <a:effectLst/>
                        <a:latin typeface="Calibri" panose="020F0502020204030204" pitchFamily="34" charset="0"/>
                      </a:endParaRPr>
                    </a:p>
                  </a:txBody>
                  <a:tcPr marL="6824" marR="6824" marT="6824"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6824" marR="6824" marT="6824"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6824" marR="6824" marT="6824"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6824" marR="6824" marT="6824"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6824" marR="6824" marT="6824" marB="0" anchor="b"/>
                </a:tc>
                <a:extLst>
                  <a:ext uri="{0D108BD9-81ED-4DB2-BD59-A6C34878D82A}">
                    <a16:rowId xmlns:a16="http://schemas.microsoft.com/office/drawing/2014/main" val="4063578848"/>
                  </a:ext>
                </a:extLst>
              </a:tr>
              <a:tr h="835768">
                <a:tc gridSpan="5">
                  <a:txBody>
                    <a:bodyPr/>
                    <a:lstStyle/>
                    <a:p>
                      <a:pPr algn="l" fontAlgn="b"/>
                      <a:r>
                        <a:rPr lang="en-US" sz="2000" u="none" strike="noStrike">
                          <a:effectLst/>
                        </a:rPr>
                        <a:t>* If you do not plan to conduct intervention in the number of sites required by your funding tier, you can evaluate in the max number of sites in which you do have applicable intervention. </a:t>
                      </a:r>
                      <a:endParaRPr lang="en-US" sz="2000" b="0" i="0" u="none" strike="noStrike">
                        <a:solidFill>
                          <a:srgbClr val="000000"/>
                        </a:solidFill>
                        <a:effectLst/>
                        <a:latin typeface="Calibri" panose="020F0502020204030204" pitchFamily="34" charset="0"/>
                      </a:endParaRPr>
                    </a:p>
                  </a:txBody>
                  <a:tcPr marL="6824" marR="6824" marT="68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5811764"/>
                  </a:ext>
                </a:extLst>
              </a:tr>
              <a:tr h="291518">
                <a:tc gridSpan="5">
                  <a:txBody>
                    <a:bodyPr/>
                    <a:lstStyle/>
                    <a:p>
                      <a:pPr algn="l" fontAlgn="b"/>
                      <a:r>
                        <a:rPr lang="en-US" sz="2000" u="none" strike="noStrike" dirty="0">
                          <a:effectLst/>
                        </a:rPr>
                        <a:t>** </a:t>
                      </a:r>
                      <a:r>
                        <a:rPr lang="en-US" sz="2000" u="none" strike="noStrike" dirty="0" smtClean="0">
                          <a:effectLst/>
                        </a:rPr>
                        <a:t>Required</a:t>
                      </a:r>
                      <a:r>
                        <a:rPr lang="en-US" sz="2000" u="none" strike="noStrike" baseline="0" dirty="0" smtClean="0">
                          <a:effectLst/>
                        </a:rPr>
                        <a:t> sample for site-level </a:t>
                      </a:r>
                      <a:r>
                        <a:rPr lang="en-US" sz="2000" u="sng" strike="noStrike" baseline="0" dirty="0" smtClean="0">
                          <a:effectLst/>
                        </a:rPr>
                        <a:t>and</a:t>
                      </a:r>
                      <a:r>
                        <a:rPr lang="en-US" sz="2000" u="none" strike="noStrike" baseline="0" dirty="0" smtClean="0">
                          <a:effectLst/>
                        </a:rPr>
                        <a:t> state-level analysis. </a:t>
                      </a:r>
                      <a:endParaRPr lang="en-US" sz="2000" b="0" i="0" u="none" strike="noStrike" dirty="0">
                        <a:solidFill>
                          <a:srgbClr val="000000"/>
                        </a:solidFill>
                        <a:effectLst/>
                        <a:latin typeface="Calibri" panose="020F0502020204030204" pitchFamily="34" charset="0"/>
                      </a:endParaRPr>
                    </a:p>
                  </a:txBody>
                  <a:tcPr marL="6824" marR="6824" marT="68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5166563"/>
                  </a:ext>
                </a:extLst>
              </a:tr>
            </a:tbl>
          </a:graphicData>
        </a:graphic>
      </p:graphicFrame>
    </p:spTree>
    <p:extLst>
      <p:ext uri="{BB962C8B-B14F-4D97-AF65-F5344CB8AC3E}">
        <p14:creationId xmlns:p14="http://schemas.microsoft.com/office/powerpoint/2010/main" val="1681157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556"/>
            <a:ext cx="11227904" cy="1325563"/>
          </a:xfrm>
        </p:spPr>
        <p:txBody>
          <a:bodyPr/>
          <a:lstStyle/>
          <a:p>
            <a:r>
              <a:rPr lang="en-US" dirty="0" smtClean="0"/>
              <a:t>FFY 24 Recommended Planning &amp; Execution Timeline</a:t>
            </a:r>
            <a:endParaRPr lang="en-US" dirty="0"/>
          </a:p>
        </p:txBody>
      </p:sp>
      <p:sp>
        <p:nvSpPr>
          <p:cNvPr id="3" name="Content Placeholder 2"/>
          <p:cNvSpPr>
            <a:spLocks noGrp="1"/>
          </p:cNvSpPr>
          <p:nvPr>
            <p:ph idx="1"/>
          </p:nvPr>
        </p:nvSpPr>
        <p:spPr>
          <a:xfrm>
            <a:off x="838200" y="2228056"/>
            <a:ext cx="11227904" cy="3576396"/>
          </a:xfrm>
        </p:spPr>
        <p:txBody>
          <a:bodyPr>
            <a:normAutofit fontScale="70000" lnSpcReduction="20000"/>
          </a:bodyPr>
          <a:lstStyle/>
          <a:p>
            <a:pPr marL="571500" indent="-571500">
              <a:lnSpc>
                <a:spcPct val="120000"/>
              </a:lnSpc>
              <a:buFont typeface="Arial" panose="020B0604020202020204" pitchFamily="34" charset="0"/>
              <a:buChar char="•"/>
            </a:pPr>
            <a:r>
              <a:rPr lang="en-US" sz="3200" dirty="0" smtClean="0"/>
              <a:t>Winter/Spring 2023: </a:t>
            </a:r>
            <a:r>
              <a:rPr lang="en-US" sz="3200" b="0" dirty="0" smtClean="0"/>
              <a:t>1:1 planning help with NPI as needed</a:t>
            </a:r>
          </a:p>
          <a:p>
            <a:pPr marL="571500" indent="-571500">
              <a:lnSpc>
                <a:spcPct val="120000"/>
              </a:lnSpc>
              <a:buFont typeface="Arial" panose="020B0604020202020204" pitchFamily="34" charset="0"/>
              <a:buChar char="•"/>
            </a:pPr>
            <a:r>
              <a:rPr lang="en-US" sz="3200" dirty="0" smtClean="0"/>
              <a:t>Spring 2023: </a:t>
            </a:r>
            <a:r>
              <a:rPr lang="en-US" sz="3200" b="0" dirty="0" smtClean="0"/>
              <a:t>Identify your sites/intervention</a:t>
            </a:r>
          </a:p>
          <a:p>
            <a:pPr marL="571500" indent="-571500">
              <a:lnSpc>
                <a:spcPct val="120000"/>
              </a:lnSpc>
              <a:buFont typeface="Arial" panose="020B0604020202020204" pitchFamily="34" charset="0"/>
              <a:buChar char="•"/>
            </a:pPr>
            <a:r>
              <a:rPr lang="en-US" sz="3200" dirty="0" smtClean="0"/>
              <a:t>Summer 2023: </a:t>
            </a:r>
            <a:r>
              <a:rPr lang="en-US" sz="3200" b="0" dirty="0" smtClean="0"/>
              <a:t>Identify classrooms, train evaluators, complete Planning Worksheet</a:t>
            </a:r>
          </a:p>
          <a:p>
            <a:pPr marL="571500" indent="-571500">
              <a:lnSpc>
                <a:spcPct val="120000"/>
              </a:lnSpc>
              <a:buFont typeface="Arial" panose="020B0604020202020204" pitchFamily="34" charset="0"/>
              <a:buChar char="•"/>
            </a:pPr>
            <a:r>
              <a:rPr lang="en-US" sz="3200" dirty="0" smtClean="0"/>
              <a:t>Aug/Sep/Oct 2023: </a:t>
            </a:r>
            <a:r>
              <a:rPr lang="en-US" sz="3200" b="0" dirty="0" smtClean="0"/>
              <a:t>Administer pre-tests</a:t>
            </a:r>
            <a:endParaRPr lang="en-US" sz="3200" dirty="0"/>
          </a:p>
          <a:p>
            <a:pPr marL="571500" indent="-571500">
              <a:lnSpc>
                <a:spcPct val="120000"/>
              </a:lnSpc>
              <a:buFont typeface="Arial" panose="020B0604020202020204" pitchFamily="34" charset="0"/>
              <a:buChar char="•"/>
            </a:pPr>
            <a:r>
              <a:rPr lang="en-US" sz="3200" dirty="0" smtClean="0"/>
              <a:t>Aug–May (variable): </a:t>
            </a:r>
            <a:r>
              <a:rPr lang="en-US" sz="3200" b="0" dirty="0" smtClean="0"/>
              <a:t>Conduct intervention activities</a:t>
            </a:r>
          </a:p>
          <a:p>
            <a:pPr marL="571500" indent="-571500">
              <a:lnSpc>
                <a:spcPct val="120000"/>
              </a:lnSpc>
              <a:buFont typeface="Arial" panose="020B0604020202020204" pitchFamily="34" charset="0"/>
              <a:buChar char="•"/>
            </a:pPr>
            <a:r>
              <a:rPr lang="en-US" sz="3200" dirty="0" smtClean="0"/>
              <a:t>Apr/May/Jun 2024: </a:t>
            </a:r>
            <a:r>
              <a:rPr lang="en-US" sz="3200" b="0" dirty="0" smtClean="0"/>
              <a:t>Administer post-tests</a:t>
            </a:r>
          </a:p>
          <a:p>
            <a:pPr marL="571500" indent="-571500">
              <a:lnSpc>
                <a:spcPct val="120000"/>
              </a:lnSpc>
              <a:buFont typeface="Arial" panose="020B0604020202020204" pitchFamily="34" charset="0"/>
              <a:buChar char="•"/>
            </a:pPr>
            <a:r>
              <a:rPr lang="en-US" sz="3200" dirty="0" smtClean="0"/>
              <a:t>June 30</a:t>
            </a:r>
            <a:r>
              <a:rPr lang="en-US" sz="3200" baseline="30000" dirty="0" smtClean="0"/>
              <a:t>th</a:t>
            </a:r>
            <a:r>
              <a:rPr lang="en-US" sz="3200" dirty="0" smtClean="0"/>
              <a:t> 2024 (and annually): </a:t>
            </a:r>
            <a:r>
              <a:rPr lang="en-US" sz="3200" b="0" dirty="0" smtClean="0"/>
              <a:t>All IOE deliverables due</a:t>
            </a:r>
          </a:p>
        </p:txBody>
      </p:sp>
    </p:spTree>
    <p:extLst>
      <p:ext uri="{BB962C8B-B14F-4D97-AF65-F5344CB8AC3E}">
        <p14:creationId xmlns:p14="http://schemas.microsoft.com/office/powerpoint/2010/main" val="166081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Informed!</a:t>
            </a:r>
            <a:endParaRPr lang="en-US" dirty="0"/>
          </a:p>
        </p:txBody>
      </p:sp>
      <p:sp>
        <p:nvSpPr>
          <p:cNvPr id="3" name="Content Placeholder 2"/>
          <p:cNvSpPr>
            <a:spLocks noGrp="1"/>
          </p:cNvSpPr>
          <p:nvPr>
            <p:ph idx="1"/>
          </p:nvPr>
        </p:nvSpPr>
        <p:spPr/>
        <p:txBody>
          <a:bodyPr>
            <a:normAutofit fontScale="85000" lnSpcReduction="20000"/>
          </a:bodyPr>
          <a:lstStyle/>
          <a:p>
            <a:pPr marL="571500" indent="-571500">
              <a:lnSpc>
                <a:spcPct val="110000"/>
              </a:lnSpc>
              <a:buFont typeface="Wingdings" panose="05000000000000000000" pitchFamily="2" charset="2"/>
              <a:buChar char="ü"/>
            </a:pPr>
            <a:r>
              <a:rPr lang="en-US" sz="3200" dirty="0" smtClean="0"/>
              <a:t>Join the listserv</a:t>
            </a:r>
          </a:p>
          <a:p>
            <a:pPr marL="571500" indent="-571500">
              <a:lnSpc>
                <a:spcPct val="110000"/>
              </a:lnSpc>
              <a:buFont typeface="Wingdings" panose="05000000000000000000" pitchFamily="2" charset="2"/>
              <a:buChar char="ü"/>
            </a:pPr>
            <a:r>
              <a:rPr lang="en-US" sz="3200" dirty="0" smtClean="0"/>
              <a:t>1:1 meeting with NPI evaluators</a:t>
            </a:r>
          </a:p>
          <a:p>
            <a:pPr marL="571500" indent="-571500">
              <a:lnSpc>
                <a:spcPct val="110000"/>
              </a:lnSpc>
              <a:buFont typeface="Wingdings" panose="05000000000000000000" pitchFamily="2" charset="2"/>
              <a:buChar char="ü"/>
            </a:pPr>
            <a:r>
              <a:rPr lang="en-US" sz="3200" dirty="0" smtClean="0"/>
              <a:t>Next Quarterly Call: Tuesday, April 18</a:t>
            </a:r>
            <a:r>
              <a:rPr lang="en-US" sz="3200" baseline="30000" dirty="0" smtClean="0"/>
              <a:t>th</a:t>
            </a:r>
            <a:r>
              <a:rPr lang="en-US" sz="3200" dirty="0" smtClean="0"/>
              <a:t> at 10am</a:t>
            </a:r>
            <a:endParaRPr lang="en-US" dirty="0"/>
          </a:p>
          <a:p>
            <a:pPr marL="1257300" lvl="1" indent="-571500">
              <a:lnSpc>
                <a:spcPct val="110000"/>
              </a:lnSpc>
            </a:pPr>
            <a:r>
              <a:rPr lang="en-US" sz="2800" dirty="0" smtClean="0"/>
              <a:t>Same Zoom info for all calls</a:t>
            </a:r>
          </a:p>
          <a:p>
            <a:pPr marL="1257300" lvl="1" indent="-571500">
              <a:lnSpc>
                <a:spcPct val="110000"/>
              </a:lnSpc>
            </a:pPr>
            <a:r>
              <a:rPr lang="en-US" sz="2800" dirty="0" smtClean="0"/>
              <a:t>On Quarterly </a:t>
            </a:r>
            <a:r>
              <a:rPr lang="en-US" sz="2800" dirty="0"/>
              <a:t>Call page: </a:t>
            </a:r>
            <a:r>
              <a:rPr lang="en-US" sz="2800" dirty="0">
                <a:hlinkClick r:id="rId2"/>
              </a:rPr>
              <a:t>https://ucanr.edu/sites/ioe/Quarterly_Calls</a:t>
            </a:r>
            <a:r>
              <a:rPr lang="en-US" sz="2800" dirty="0" smtClean="0">
                <a:hlinkClick r:id="rId2"/>
              </a:rPr>
              <a:t>/</a:t>
            </a:r>
            <a:endParaRPr lang="en-US" sz="2800" dirty="0" smtClean="0"/>
          </a:p>
          <a:p>
            <a:pPr marL="571500" indent="-571500">
              <a:lnSpc>
                <a:spcPct val="110000"/>
              </a:lnSpc>
              <a:buFont typeface="Wingdings" panose="05000000000000000000" pitchFamily="2" charset="2"/>
              <a:buChar char="ü"/>
            </a:pPr>
            <a:r>
              <a:rPr lang="en-US" sz="3200" dirty="0" smtClean="0"/>
              <a:t>Look out for our IOE roundtable at the </a:t>
            </a:r>
            <a:r>
              <a:rPr lang="en-US" sz="3200" dirty="0" smtClean="0"/>
              <a:t>PDM</a:t>
            </a:r>
          </a:p>
          <a:p>
            <a:pPr marL="1257300" lvl="1" indent="-571500">
              <a:lnSpc>
                <a:spcPct val="110000"/>
              </a:lnSpc>
              <a:buFont typeface="Wingdings" panose="05000000000000000000" pitchFamily="2" charset="2"/>
              <a:buChar char="ü"/>
            </a:pPr>
            <a:r>
              <a:rPr lang="en-US" sz="2800" dirty="0" smtClean="0"/>
              <a:t>Let us know if there are topics you want to be sure we cover!</a:t>
            </a:r>
            <a:endParaRPr lang="en-US" sz="2800" dirty="0" smtClean="0"/>
          </a:p>
          <a:p>
            <a:pPr marL="571500" indent="-571500">
              <a:lnSpc>
                <a:spcPct val="110000"/>
              </a:lnSpc>
            </a:pPr>
            <a:endParaRPr lang="en-US" sz="3200" dirty="0" smtClean="0"/>
          </a:p>
          <a:p>
            <a:pPr marL="1257300" lvl="1" indent="-571500">
              <a:lnSpc>
                <a:spcPct val="110000"/>
              </a:lnSpc>
            </a:pPr>
            <a:endParaRPr lang="en-US" sz="2800" dirty="0" smtClean="0"/>
          </a:p>
        </p:txBody>
      </p:sp>
    </p:spTree>
    <p:extLst>
      <p:ext uri="{BB962C8B-B14F-4D97-AF65-F5344CB8AC3E}">
        <p14:creationId xmlns:p14="http://schemas.microsoft.com/office/powerpoint/2010/main" val="3269123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348" y="3152947"/>
            <a:ext cx="5522843" cy="1325563"/>
          </a:xfrm>
        </p:spPr>
        <p:txBody>
          <a:bodyPr>
            <a:normAutofit/>
          </a:bodyPr>
          <a:lstStyle/>
          <a:p>
            <a:r>
              <a:rPr lang="en-US" sz="6000" dirty="0" smtClean="0"/>
              <a:t>Questions?</a:t>
            </a:r>
            <a:endParaRPr lang="en-US" sz="6000" dirty="0"/>
          </a:p>
        </p:txBody>
      </p:sp>
    </p:spTree>
    <p:extLst>
      <p:ext uri="{BB962C8B-B14F-4D97-AF65-F5344CB8AC3E}">
        <p14:creationId xmlns:p14="http://schemas.microsoft.com/office/powerpoint/2010/main" val="2003643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a:xfrm>
            <a:off x="838200" y="2228055"/>
            <a:ext cx="11353800" cy="3755301"/>
          </a:xfrm>
        </p:spPr>
        <p:txBody>
          <a:bodyPr>
            <a:normAutofit fontScale="92500" lnSpcReduction="20000"/>
          </a:bodyPr>
          <a:lstStyle/>
          <a:p>
            <a:pPr marL="571500" indent="-571500">
              <a:buFont typeface="Arial" panose="020B0604020202020204" pitchFamily="34" charset="0"/>
              <a:buChar char="•"/>
            </a:pPr>
            <a:r>
              <a:rPr lang="en-US" dirty="0" smtClean="0"/>
              <a:t>This meeting is being recorded.</a:t>
            </a:r>
          </a:p>
          <a:p>
            <a:pPr marL="1257300" lvl="1" indent="-571500"/>
            <a:r>
              <a:rPr lang="en-US" dirty="0" smtClean="0"/>
              <a:t>Will </a:t>
            </a:r>
            <a:r>
              <a:rPr lang="en-US" dirty="0"/>
              <a:t>be posted </a:t>
            </a:r>
            <a:r>
              <a:rPr lang="en-US" dirty="0" smtClean="0"/>
              <a:t>here later today: </a:t>
            </a:r>
            <a:r>
              <a:rPr lang="en-US" dirty="0" smtClean="0">
                <a:hlinkClick r:id="rId2"/>
              </a:rPr>
              <a:t>https</a:t>
            </a:r>
            <a:r>
              <a:rPr lang="en-US" dirty="0">
                <a:hlinkClick r:id="rId2"/>
              </a:rPr>
              <a:t>://ucanr.edu/sites/ioe/Quarterly_Calls</a:t>
            </a:r>
            <a:r>
              <a:rPr lang="en-US" dirty="0" smtClean="0">
                <a:hlinkClick r:id="rId2"/>
              </a:rPr>
              <a:t>/</a:t>
            </a:r>
            <a:endParaRPr lang="en-US" dirty="0" smtClean="0"/>
          </a:p>
          <a:p>
            <a:pPr marL="1257300" lvl="1" indent="-571500"/>
            <a:r>
              <a:rPr lang="en-US" dirty="0" smtClean="0"/>
              <a:t>Slides are available now.</a:t>
            </a:r>
          </a:p>
          <a:p>
            <a:pPr lvl="1" indent="0">
              <a:buNone/>
            </a:pPr>
            <a:endParaRPr lang="en-US" dirty="0" smtClean="0"/>
          </a:p>
          <a:p>
            <a:pPr marL="571500" indent="-571500">
              <a:buFont typeface="Arial" panose="020B0604020202020204" pitchFamily="34" charset="0"/>
              <a:buChar char="•"/>
            </a:pPr>
            <a:r>
              <a:rPr lang="en-US" dirty="0" smtClean="0"/>
              <a:t>I will take all questions at the end, but feel free to chat them as we go along. </a:t>
            </a:r>
          </a:p>
          <a:p>
            <a:pPr marL="1257300" lvl="1" indent="-571500"/>
            <a:r>
              <a:rPr lang="en-US" dirty="0" smtClean="0"/>
              <a:t>If you chat questions, be sure to provide enough context for them to be answered at the end of the call.</a:t>
            </a:r>
            <a:endParaRPr lang="en-US" dirty="0"/>
          </a:p>
        </p:txBody>
      </p:sp>
    </p:spTree>
    <p:extLst>
      <p:ext uri="{BB962C8B-B14F-4D97-AF65-F5344CB8AC3E}">
        <p14:creationId xmlns:p14="http://schemas.microsoft.com/office/powerpoint/2010/main" val="2170651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2"/>
          <p:cNvSpPr>
            <a:spLocks noGrp="1"/>
          </p:cNvSpPr>
          <p:nvPr>
            <p:ph idx="1"/>
          </p:nvPr>
        </p:nvSpPr>
        <p:spPr>
          <a:xfrm>
            <a:off x="748748" y="2460867"/>
            <a:ext cx="10515600" cy="3144803"/>
          </a:xfrm>
        </p:spPr>
        <p:txBody>
          <a:bodyPr>
            <a:normAutofit/>
          </a:bodyPr>
          <a:lstStyle/>
          <a:p>
            <a:pPr marL="571500" indent="-571500">
              <a:buFont typeface="Arial" panose="020B0604020202020204" pitchFamily="34" charset="0"/>
              <a:buChar char="•"/>
            </a:pPr>
            <a:r>
              <a:rPr lang="en-US" dirty="0" smtClean="0"/>
              <a:t>Announcements &amp; Reminders</a:t>
            </a:r>
          </a:p>
          <a:p>
            <a:pPr marL="571500" indent="-571500">
              <a:buFont typeface="Arial" panose="020B0604020202020204" pitchFamily="34" charset="0"/>
              <a:buChar char="•"/>
            </a:pPr>
            <a:r>
              <a:rPr lang="en-US" dirty="0" smtClean="0"/>
              <a:t>FFY 23 </a:t>
            </a:r>
            <a:r>
              <a:rPr lang="en-US" dirty="0" smtClean="0"/>
              <a:t>Progress &amp; QA/QC</a:t>
            </a:r>
            <a:endParaRPr lang="en-US" dirty="0" smtClean="0"/>
          </a:p>
          <a:p>
            <a:pPr marL="571500" indent="-571500">
              <a:buFont typeface="Arial" panose="020B0604020202020204" pitchFamily="34" charset="0"/>
              <a:buChar char="•"/>
            </a:pPr>
            <a:r>
              <a:rPr lang="en-US" dirty="0" smtClean="0"/>
              <a:t>FFY 24-26: Brief Overview</a:t>
            </a:r>
          </a:p>
          <a:p>
            <a:pPr marL="571500" indent="-571500">
              <a:buFont typeface="Arial" panose="020B0604020202020204" pitchFamily="34" charset="0"/>
              <a:buChar char="•"/>
            </a:pPr>
            <a:r>
              <a:rPr lang="en-US" dirty="0" smtClean="0"/>
              <a:t>Q &amp; A</a:t>
            </a:r>
            <a:endParaRPr lang="en-US" dirty="0"/>
          </a:p>
        </p:txBody>
      </p:sp>
    </p:spTree>
    <p:extLst>
      <p:ext uri="{BB962C8B-B14F-4D97-AF65-F5344CB8AC3E}">
        <p14:creationId xmlns:p14="http://schemas.microsoft.com/office/powerpoint/2010/main" val="2211189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Upcoming Calls</a:t>
            </a:r>
            <a:endParaRPr lang="en-US" dirty="0"/>
          </a:p>
        </p:txBody>
      </p:sp>
      <p:sp>
        <p:nvSpPr>
          <p:cNvPr id="3" name="Content Placeholder 2"/>
          <p:cNvSpPr>
            <a:spLocks noGrp="1"/>
          </p:cNvSpPr>
          <p:nvPr>
            <p:ph idx="1"/>
          </p:nvPr>
        </p:nvSpPr>
        <p:spPr>
          <a:xfrm>
            <a:off x="708990" y="2044288"/>
            <a:ext cx="11247783" cy="4033596"/>
          </a:xfrm>
        </p:spPr>
        <p:txBody>
          <a:bodyPr>
            <a:normAutofit/>
          </a:bodyPr>
          <a:lstStyle/>
          <a:p>
            <a:pPr marL="457200" indent="-457200">
              <a:buFont typeface="Arial" panose="020B0604020202020204" pitchFamily="34" charset="0"/>
              <a:buChar char="•"/>
            </a:pPr>
            <a:r>
              <a:rPr lang="en-US" sz="2400" dirty="0" smtClean="0"/>
              <a:t>Q3 IOE Quarterly Call is Tuesday, April 18</a:t>
            </a:r>
            <a:r>
              <a:rPr lang="en-US" sz="2400" baseline="30000" dirty="0" smtClean="0"/>
              <a:t>th</a:t>
            </a:r>
            <a:r>
              <a:rPr lang="en-US" sz="2400" dirty="0" smtClean="0"/>
              <a:t> at 10am</a:t>
            </a:r>
          </a:p>
          <a:p>
            <a:pPr marL="1143000" lvl="1" indent="-457200"/>
            <a:r>
              <a:rPr lang="en-US" sz="2000" u="sng" dirty="0">
                <a:hlinkClick r:id="rId2"/>
              </a:rPr>
              <a:t>https://ucanr.zoom.us/j/9164456311?pwd=NDF5YVZYc3BuTEtFQjcwQmF5U1B5UT09</a:t>
            </a:r>
            <a:endParaRPr lang="en-US" sz="2000" dirty="0" smtClean="0"/>
          </a:p>
          <a:p>
            <a:pPr marL="1143000" lvl="1" indent="-457200"/>
            <a:r>
              <a:rPr lang="en-US" sz="2000" dirty="0">
                <a:hlinkClick r:id="rId3"/>
              </a:rPr>
              <a:t>https://ucanr.edu/sites/ioe/Quarterly_Calls</a:t>
            </a:r>
            <a:r>
              <a:rPr lang="en-US" sz="2000" dirty="0" smtClean="0">
                <a:hlinkClick r:id="rId3"/>
              </a:rPr>
              <a:t>/</a:t>
            </a:r>
            <a:endParaRPr lang="en-US" sz="2000" dirty="0" smtClean="0"/>
          </a:p>
          <a:p>
            <a:pPr marL="457200" indent="-457200"/>
            <a:endParaRPr lang="en-US" sz="2000" dirty="0" smtClean="0"/>
          </a:p>
          <a:p>
            <a:pPr marL="457200" indent="-457200">
              <a:buFont typeface="Arial" panose="020B0604020202020204" pitchFamily="34" charset="0"/>
              <a:buChar char="•"/>
            </a:pPr>
            <a:r>
              <a:rPr lang="en-US" sz="2400" dirty="0" smtClean="0"/>
              <a:t>Evaluation Cross-Project Office Hours are Thursday, March 16</a:t>
            </a:r>
            <a:r>
              <a:rPr lang="en-US" sz="2400" baseline="30000" dirty="0" smtClean="0"/>
              <a:t>th</a:t>
            </a:r>
            <a:r>
              <a:rPr lang="en-US" sz="2400" dirty="0" smtClean="0"/>
              <a:t> at 11am</a:t>
            </a:r>
          </a:p>
          <a:p>
            <a:pPr marL="1143000" lvl="1" indent="-457200"/>
            <a:r>
              <a:rPr lang="en-US" sz="2000" b="1" dirty="0" smtClean="0"/>
              <a:t>Pre-register here:</a:t>
            </a:r>
            <a:r>
              <a:rPr lang="en-US" sz="2000" b="1" dirty="0"/>
              <a:t> </a:t>
            </a:r>
            <a:r>
              <a:rPr lang="en-US" sz="2000" dirty="0" smtClean="0">
                <a:hlinkClick r:id="rId4"/>
              </a:rPr>
              <a:t>https</a:t>
            </a:r>
            <a:r>
              <a:rPr lang="en-US" sz="2000" dirty="0">
                <a:hlinkClick r:id="rId4"/>
              </a:rPr>
              <a:t>://</a:t>
            </a:r>
            <a:r>
              <a:rPr lang="en-US" sz="2000" dirty="0" smtClean="0">
                <a:hlinkClick r:id="rId4"/>
              </a:rPr>
              <a:t>ucanr.zoom.us/meeting/register/tJAld-CrpzIpE9zvMr0zb3zfYoOkK4kHG1AC</a:t>
            </a:r>
            <a:endParaRPr lang="en-US" sz="2000" dirty="0" smtClean="0"/>
          </a:p>
          <a:p>
            <a:pPr marL="1143000" lvl="1" indent="-457200"/>
            <a:endParaRPr lang="en-US" sz="2000" dirty="0"/>
          </a:p>
          <a:p>
            <a:pPr marL="457200" indent="-457200">
              <a:buFont typeface="Arial" panose="020B0604020202020204" pitchFamily="34" charset="0"/>
              <a:buChar char="•"/>
            </a:pPr>
            <a:r>
              <a:rPr lang="en-US" sz="2400" dirty="0" smtClean="0"/>
              <a:t>Q&amp;A guide from December 15</a:t>
            </a:r>
            <a:r>
              <a:rPr lang="en-US" sz="2400" baseline="30000" dirty="0" smtClean="0"/>
              <a:t>th</a:t>
            </a:r>
            <a:r>
              <a:rPr lang="en-US" sz="2400" dirty="0" smtClean="0"/>
              <a:t> Office Hours</a:t>
            </a:r>
          </a:p>
          <a:p>
            <a:pPr marL="1143000" lvl="1" indent="-457200"/>
            <a:r>
              <a:rPr lang="en-US" sz="2000" dirty="0">
                <a:hlinkClick r:id="rId5"/>
              </a:rPr>
              <a:t>https://</a:t>
            </a:r>
            <a:r>
              <a:rPr lang="en-US" sz="2000" dirty="0" smtClean="0">
                <a:hlinkClick r:id="rId5"/>
              </a:rPr>
              <a:t>ucanr.edu/sites/LHDEvaluation/files/377689.pdf</a:t>
            </a:r>
            <a:endParaRPr lang="en-US" sz="2000" dirty="0" smtClean="0"/>
          </a:p>
          <a:p>
            <a:pPr lvl="1" indent="0">
              <a:buNone/>
            </a:pPr>
            <a:endParaRPr lang="en-US" sz="20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87719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 Publications</a:t>
            </a:r>
            <a:endParaRPr lang="en-US" dirty="0"/>
          </a:p>
        </p:txBody>
      </p:sp>
      <p:sp>
        <p:nvSpPr>
          <p:cNvPr id="3" name="Content Placeholder 2"/>
          <p:cNvSpPr>
            <a:spLocks noGrp="1"/>
          </p:cNvSpPr>
          <p:nvPr>
            <p:ph idx="1"/>
          </p:nvPr>
        </p:nvSpPr>
        <p:spPr>
          <a:xfrm>
            <a:off x="708991" y="2093119"/>
            <a:ext cx="8504583" cy="4033596"/>
          </a:xfrm>
        </p:spPr>
        <p:txBody>
          <a:bodyPr>
            <a:normAutofit fontScale="92500"/>
          </a:bodyPr>
          <a:lstStyle/>
          <a:p>
            <a:r>
              <a:rPr lang="en-US" sz="2800" dirty="0" smtClean="0"/>
              <a:t>We are thrilled to announce two new COVID-related IOE </a:t>
            </a:r>
            <a:r>
              <a:rPr lang="en-US" sz="2800" dirty="0" smtClean="0"/>
              <a:t>publications</a:t>
            </a:r>
            <a:r>
              <a:rPr lang="en-US" sz="2800" dirty="0" smtClean="0"/>
              <a:t>! We will post on the IOE website and send out a blast as soon as they </a:t>
            </a:r>
            <a:r>
              <a:rPr lang="en-US" sz="2800" dirty="0"/>
              <a:t>are </a:t>
            </a:r>
            <a:r>
              <a:rPr lang="en-US" sz="2800" dirty="0" smtClean="0"/>
              <a:t>published:</a:t>
            </a:r>
          </a:p>
          <a:p>
            <a:endParaRPr lang="en-US" sz="1800" dirty="0"/>
          </a:p>
          <a:p>
            <a:pPr marL="457200" indent="-457200">
              <a:buAutoNum type="arabicPeriod"/>
            </a:pPr>
            <a:r>
              <a:rPr lang="en-US" sz="2400" b="0" dirty="0" smtClean="0"/>
              <a:t>The </a:t>
            </a:r>
            <a:r>
              <a:rPr lang="en-US" sz="2400" b="0" dirty="0"/>
              <a:t>impact of SNAP-Ed interventions on California students’ diet and physical activity during </a:t>
            </a:r>
            <a:r>
              <a:rPr lang="en-US" sz="2400" b="0" dirty="0" smtClean="0"/>
              <a:t>COVID-19 accepted to Public Health Nutrition</a:t>
            </a:r>
          </a:p>
          <a:p>
            <a:pPr marL="457200" indent="-457200">
              <a:buAutoNum type="arabicPeriod"/>
            </a:pPr>
            <a:r>
              <a:rPr lang="en-US" sz="2400" b="0" dirty="0"/>
              <a:t>Associations between school meal consumption and student dietary intakes during COVID-19 school closures </a:t>
            </a:r>
            <a:r>
              <a:rPr lang="en-US" sz="2400" b="0" dirty="0" smtClean="0"/>
              <a:t>accepted to California Agriculture special </a:t>
            </a:r>
            <a:r>
              <a:rPr lang="en-US" sz="2400" b="0" dirty="0" smtClean="0"/>
              <a:t>COVID supplement         </a:t>
            </a:r>
            <a:r>
              <a:rPr lang="en-US" sz="2400" b="0" dirty="0" smtClean="0">
                <a:solidFill>
                  <a:srgbClr val="FF0000"/>
                </a:solidFill>
              </a:rPr>
              <a:t>DELAYED UNTIL FALL 2023 </a:t>
            </a:r>
            <a:r>
              <a:rPr lang="en-US" sz="2400" b="0" dirty="0" smtClean="0">
                <a:solidFill>
                  <a:srgbClr val="FF0000"/>
                </a:solidFill>
                <a:sym typeface="Wingdings" panose="05000000000000000000" pitchFamily="2" charset="2"/>
              </a:rPr>
              <a:t></a:t>
            </a:r>
            <a:endParaRPr lang="en-US" sz="2400" b="0" dirty="0">
              <a:solidFill>
                <a:srgbClr val="FF0000"/>
              </a:solidFill>
            </a:endParaRPr>
          </a:p>
          <a:p>
            <a:pPr marL="1600200" lvl="2" indent="-457200"/>
            <a:endParaRPr lang="en-US" sz="2000" dirty="0" smtClean="0"/>
          </a:p>
          <a:p>
            <a:pPr marL="457200" indent="-457200"/>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pic>
        <p:nvPicPr>
          <p:cNvPr id="4" name="Picture 3" descr="Essa folia tem históri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414" y="2093120"/>
            <a:ext cx="3084392" cy="3084392"/>
          </a:xfrm>
          <a:prstGeom prst="rect">
            <a:avLst/>
          </a:prstGeom>
        </p:spPr>
      </p:pic>
    </p:spTree>
    <p:extLst>
      <p:ext uri="{BB962C8B-B14F-4D97-AF65-F5344CB8AC3E}">
        <p14:creationId xmlns:p14="http://schemas.microsoft.com/office/powerpoint/2010/main" val="2479786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410"/>
            <a:ext cx="10515600" cy="1325563"/>
          </a:xfrm>
        </p:spPr>
        <p:txBody>
          <a:bodyPr/>
          <a:lstStyle/>
          <a:p>
            <a:r>
              <a:rPr lang="en-US" dirty="0" smtClean="0"/>
              <a:t>Reminder: Upcoming Holidays</a:t>
            </a:r>
            <a:endParaRPr lang="en-US" dirty="0"/>
          </a:p>
        </p:txBody>
      </p:sp>
      <p:sp>
        <p:nvSpPr>
          <p:cNvPr id="3" name="Content Placeholder 2"/>
          <p:cNvSpPr>
            <a:spLocks noGrp="1"/>
          </p:cNvSpPr>
          <p:nvPr>
            <p:ph idx="1"/>
          </p:nvPr>
        </p:nvSpPr>
        <p:spPr>
          <a:xfrm>
            <a:off x="708991" y="1679715"/>
            <a:ext cx="10750826" cy="4711148"/>
          </a:xfrm>
        </p:spPr>
        <p:txBody>
          <a:bodyPr>
            <a:normAutofit fontScale="92500" lnSpcReduction="20000"/>
          </a:bodyPr>
          <a:lstStyle/>
          <a:p>
            <a:pPr marL="457200" indent="-457200">
              <a:lnSpc>
                <a:spcPct val="120000"/>
              </a:lnSpc>
              <a:buFont typeface="Arial" panose="020B0604020202020204" pitchFamily="34" charset="0"/>
              <a:buChar char="•"/>
            </a:pPr>
            <a:r>
              <a:rPr lang="en-US" sz="2800" dirty="0" smtClean="0"/>
              <a:t>Upcoming (Tues) holiday survey closures</a:t>
            </a:r>
          </a:p>
          <a:p>
            <a:pPr marL="1143000" lvl="1" indent="-457200">
              <a:lnSpc>
                <a:spcPct val="120000"/>
              </a:lnSpc>
            </a:pPr>
            <a:r>
              <a:rPr lang="en-US" sz="2000" dirty="0" smtClean="0"/>
              <a:t>MLK Jr Day- Today (1/17)</a:t>
            </a:r>
          </a:p>
          <a:p>
            <a:pPr marL="1143000" lvl="1" indent="-457200">
              <a:lnSpc>
                <a:spcPct val="120000"/>
              </a:lnSpc>
            </a:pPr>
            <a:r>
              <a:rPr lang="en-US" sz="2000" dirty="0" smtClean="0"/>
              <a:t>President’s Day/Washington’s Birthday- Feb 21 (Tues)</a:t>
            </a:r>
          </a:p>
          <a:p>
            <a:pPr marL="1143000" lvl="1" indent="-457200">
              <a:lnSpc>
                <a:spcPct val="120000"/>
              </a:lnSpc>
            </a:pPr>
            <a:r>
              <a:rPr lang="en-US" sz="2000" dirty="0" smtClean="0"/>
              <a:t>Memorial Day- May 30 (Tues)</a:t>
            </a:r>
          </a:p>
          <a:p>
            <a:pPr marL="457200" indent="-457200">
              <a:lnSpc>
                <a:spcPct val="120000"/>
              </a:lnSpc>
              <a:buFont typeface="Arial" panose="020B0604020202020204" pitchFamily="34" charset="0"/>
              <a:buChar char="•"/>
            </a:pPr>
            <a:r>
              <a:rPr lang="en-US" sz="2800" dirty="0" smtClean="0"/>
              <a:t>Be mindful of other potential district-by-district holidays</a:t>
            </a:r>
          </a:p>
          <a:p>
            <a:pPr marL="1143000" lvl="1" indent="-457200">
              <a:lnSpc>
                <a:spcPct val="120000"/>
              </a:lnSpc>
            </a:pPr>
            <a:r>
              <a:rPr lang="en-US" sz="2400" dirty="0" smtClean="0"/>
              <a:t>February “ski week” </a:t>
            </a:r>
            <a:r>
              <a:rPr lang="en-US" sz="2400" dirty="0" smtClean="0">
                <a:sym typeface="Wingdings" panose="05000000000000000000" pitchFamily="2" charset="2"/>
              </a:rPr>
              <a:t> Don’t survey following week</a:t>
            </a:r>
            <a:endParaRPr lang="en-US" sz="2400" dirty="0" smtClean="0"/>
          </a:p>
          <a:p>
            <a:pPr marL="1143000" lvl="1" indent="-457200">
              <a:lnSpc>
                <a:spcPct val="120000"/>
              </a:lnSpc>
            </a:pPr>
            <a:r>
              <a:rPr lang="en-US" sz="2400" dirty="0" smtClean="0"/>
              <a:t>Lincoln’s Birthday (Feb 13) </a:t>
            </a:r>
            <a:r>
              <a:rPr lang="en-US" sz="2400" dirty="0" smtClean="0">
                <a:sym typeface="Wingdings" panose="05000000000000000000" pitchFamily="2" charset="2"/>
              </a:rPr>
              <a:t> Don’t survey Feb 14</a:t>
            </a:r>
            <a:endParaRPr lang="en-US" sz="2400" dirty="0" smtClean="0"/>
          </a:p>
          <a:p>
            <a:pPr marL="1143000" lvl="1" indent="-457200">
              <a:lnSpc>
                <a:spcPct val="120000"/>
              </a:lnSpc>
            </a:pPr>
            <a:r>
              <a:rPr lang="en-US" sz="2400" dirty="0" smtClean="0"/>
              <a:t>Cesar Chavez (Mar 31) </a:t>
            </a:r>
            <a:r>
              <a:rPr lang="en-US" sz="2400" dirty="0" smtClean="0">
                <a:sym typeface="Wingdings" panose="05000000000000000000" pitchFamily="2" charset="2"/>
              </a:rPr>
              <a:t> No impact unless observed a different day</a:t>
            </a:r>
          </a:p>
          <a:p>
            <a:pPr marL="1143000" lvl="1" indent="-457200">
              <a:lnSpc>
                <a:spcPct val="120000"/>
              </a:lnSpc>
            </a:pPr>
            <a:r>
              <a:rPr lang="en-US" sz="2400" dirty="0" smtClean="0">
                <a:sym typeface="Wingdings" panose="05000000000000000000" pitchFamily="2" charset="2"/>
              </a:rPr>
              <a:t>Spring break </a:t>
            </a:r>
            <a:r>
              <a:rPr lang="en-US" sz="2400" dirty="0">
                <a:sym typeface="Wingdings" panose="05000000000000000000" pitchFamily="2" charset="2"/>
              </a:rPr>
              <a:t> </a:t>
            </a:r>
            <a:r>
              <a:rPr lang="en-US" sz="2400" dirty="0" smtClean="0">
                <a:sym typeface="Wingdings" panose="05000000000000000000" pitchFamily="2" charset="2"/>
              </a:rPr>
              <a:t>Don’t </a:t>
            </a:r>
            <a:r>
              <a:rPr lang="en-US" sz="2400" dirty="0">
                <a:sym typeface="Wingdings" panose="05000000000000000000" pitchFamily="2" charset="2"/>
              </a:rPr>
              <a:t>survey following </a:t>
            </a:r>
            <a:r>
              <a:rPr lang="en-US" sz="2400" dirty="0" smtClean="0">
                <a:sym typeface="Wingdings" panose="05000000000000000000" pitchFamily="2" charset="2"/>
              </a:rPr>
              <a:t>week</a:t>
            </a:r>
          </a:p>
          <a:p>
            <a:pPr marL="1143000" lvl="1" indent="-457200">
              <a:lnSpc>
                <a:spcPct val="120000"/>
              </a:lnSpc>
            </a:pPr>
            <a:r>
              <a:rPr lang="en-US" sz="2400" dirty="0" smtClean="0">
                <a:sym typeface="Wingdings" panose="05000000000000000000" pitchFamily="2" charset="2"/>
              </a:rPr>
              <a:t>Juneteenth (Jun 19)  No impact, schools </a:t>
            </a:r>
            <a:r>
              <a:rPr lang="en-US" sz="2400" i="1" dirty="0" smtClean="0">
                <a:sym typeface="Wingdings" panose="05000000000000000000" pitchFamily="2" charset="2"/>
              </a:rPr>
              <a:t>should</a:t>
            </a:r>
            <a:r>
              <a:rPr lang="en-US" sz="2400" dirty="0" smtClean="0">
                <a:sym typeface="Wingdings" panose="05000000000000000000" pitchFamily="2" charset="2"/>
              </a:rPr>
              <a:t> be out</a:t>
            </a:r>
          </a:p>
          <a:p>
            <a:pPr marL="1600200" lvl="2" indent="-457200">
              <a:lnSpc>
                <a:spcPct val="120000"/>
              </a:lnSpc>
            </a:pPr>
            <a:r>
              <a:rPr lang="en-US" sz="2000" dirty="0" smtClean="0">
                <a:sym typeface="Wingdings" panose="05000000000000000000" pitchFamily="2" charset="2"/>
              </a:rPr>
              <a:t>EATS will remain continuously open Jun 13-30</a:t>
            </a:r>
            <a:endParaRPr lang="en-US" sz="2000" dirty="0" smtClean="0"/>
          </a:p>
          <a:p>
            <a:pPr marL="1143000" lvl="1" indent="-457200"/>
            <a:endParaRPr lang="en-US" sz="24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217014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4956"/>
            <a:ext cx="10515600" cy="1325563"/>
          </a:xfrm>
        </p:spPr>
        <p:txBody>
          <a:bodyPr/>
          <a:lstStyle/>
          <a:p>
            <a:r>
              <a:rPr lang="en-US" dirty="0" smtClean="0"/>
              <a:t>FFY 23 Progress </a:t>
            </a:r>
            <a:r>
              <a:rPr lang="en-US" dirty="0" smtClean="0"/>
              <a:t>&amp; QA/QC</a:t>
            </a:r>
            <a:endParaRPr lang="en-US" dirty="0"/>
          </a:p>
        </p:txBody>
      </p:sp>
    </p:spTree>
    <p:extLst>
      <p:ext uri="{BB962C8B-B14F-4D97-AF65-F5344CB8AC3E}">
        <p14:creationId xmlns:p14="http://schemas.microsoft.com/office/powerpoint/2010/main" val="1977499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FFY 23 Progress as of 1/9</a:t>
            </a:r>
            <a:endParaRPr lang="en-US" dirty="0"/>
          </a:p>
        </p:txBody>
      </p:sp>
      <p:sp>
        <p:nvSpPr>
          <p:cNvPr id="3" name="Content Placeholder 2"/>
          <p:cNvSpPr>
            <a:spLocks noGrp="1"/>
          </p:cNvSpPr>
          <p:nvPr>
            <p:ph idx="1"/>
          </p:nvPr>
        </p:nvSpPr>
        <p:spPr>
          <a:xfrm>
            <a:off x="708991" y="2243068"/>
            <a:ext cx="10343322" cy="4033596"/>
          </a:xfrm>
        </p:spPr>
        <p:txBody>
          <a:bodyPr>
            <a:normAutofit/>
          </a:bodyPr>
          <a:lstStyle/>
          <a:p>
            <a:pPr marL="457200" indent="-457200">
              <a:lnSpc>
                <a:spcPct val="100000"/>
              </a:lnSpc>
              <a:buFont typeface="Arial" panose="020B0604020202020204" pitchFamily="34" charset="0"/>
              <a:buChar char="•"/>
            </a:pPr>
            <a:r>
              <a:rPr lang="en-US" sz="2800" dirty="0" smtClean="0"/>
              <a:t>21 (of 60 potential) LHDs reporting</a:t>
            </a:r>
          </a:p>
          <a:p>
            <a:pPr marL="1143000" lvl="1" indent="-457200">
              <a:lnSpc>
                <a:spcPct val="100000"/>
              </a:lnSpc>
            </a:pPr>
            <a:r>
              <a:rPr lang="en-US" sz="2400" dirty="0" smtClean="0"/>
              <a:t>3926 </a:t>
            </a:r>
            <a:r>
              <a:rPr lang="en-US" sz="2400" dirty="0"/>
              <a:t>pre-tests </a:t>
            </a:r>
            <a:r>
              <a:rPr lang="en-US" sz="2400" dirty="0" smtClean="0"/>
              <a:t>from 49 school sites</a:t>
            </a:r>
          </a:p>
          <a:p>
            <a:pPr marL="1143000" lvl="1" indent="-457200">
              <a:lnSpc>
                <a:spcPct val="100000"/>
              </a:lnSpc>
            </a:pPr>
            <a:r>
              <a:rPr lang="en-US" sz="2400" dirty="0" smtClean="0"/>
              <a:t>330 </a:t>
            </a:r>
            <a:r>
              <a:rPr lang="en-US" sz="2400" dirty="0"/>
              <a:t>post-tests </a:t>
            </a:r>
            <a:r>
              <a:rPr lang="en-US" sz="2400" dirty="0" smtClean="0"/>
              <a:t>from 4 school sites</a:t>
            </a:r>
          </a:p>
          <a:p>
            <a:pPr marL="1600200" lvl="2" indent="-457200">
              <a:lnSpc>
                <a:spcPct val="100000"/>
              </a:lnSpc>
            </a:pPr>
            <a:r>
              <a:rPr lang="en-US" sz="2000" dirty="0" smtClean="0"/>
              <a:t>Post-tests are from DE-only sites</a:t>
            </a:r>
            <a:endParaRPr lang="en-US" sz="2000" dirty="0"/>
          </a:p>
          <a:p>
            <a:pPr marL="457200" indent="-457200">
              <a:lnSpc>
                <a:spcPct val="100000"/>
              </a:lnSpc>
              <a:buFont typeface="Arial" panose="020B0604020202020204" pitchFamily="34" charset="0"/>
              <a:buChar char="•"/>
            </a:pPr>
            <a:r>
              <a:rPr lang="en-US" sz="2800" dirty="0"/>
              <a:t>Includes:</a:t>
            </a:r>
          </a:p>
          <a:p>
            <a:pPr marL="1143000" lvl="1" indent="-457200">
              <a:lnSpc>
                <a:spcPct val="100000"/>
              </a:lnSpc>
            </a:pPr>
            <a:r>
              <a:rPr lang="en-US" sz="2400" dirty="0"/>
              <a:t>3 Tier 1/2 LHDs</a:t>
            </a:r>
          </a:p>
          <a:p>
            <a:pPr marL="1143000" lvl="1" indent="-457200">
              <a:lnSpc>
                <a:spcPct val="100000"/>
              </a:lnSpc>
            </a:pPr>
            <a:r>
              <a:rPr lang="en-US" sz="2400" dirty="0"/>
              <a:t>6 Tier 3+ participating as Tier 1/2</a:t>
            </a:r>
          </a:p>
          <a:p>
            <a:pPr marL="1143000" lvl="1" indent="-457200">
              <a:lnSpc>
                <a:spcPct val="100000"/>
              </a:lnSpc>
            </a:pPr>
            <a:r>
              <a:rPr lang="en-US" sz="2400" dirty="0"/>
              <a:t>12 Tier 3+</a:t>
            </a:r>
            <a:endParaRPr lang="en-US" sz="24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637097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QA/QC Issues in EATS Data</a:t>
            </a:r>
            <a:endParaRPr lang="en-US" dirty="0"/>
          </a:p>
        </p:txBody>
      </p:sp>
      <p:sp>
        <p:nvSpPr>
          <p:cNvPr id="3" name="Content Placeholder 2"/>
          <p:cNvSpPr>
            <a:spLocks noGrp="1"/>
          </p:cNvSpPr>
          <p:nvPr>
            <p:ph idx="1"/>
          </p:nvPr>
        </p:nvSpPr>
        <p:spPr>
          <a:xfrm>
            <a:off x="0" y="2243068"/>
            <a:ext cx="12261576" cy="4033596"/>
          </a:xfrm>
        </p:spPr>
        <p:txBody>
          <a:bodyPr>
            <a:normAutofit/>
          </a:bodyPr>
          <a:lstStyle/>
          <a:p>
            <a:pPr marL="457200" indent="-457200">
              <a:lnSpc>
                <a:spcPct val="100000"/>
              </a:lnSpc>
              <a:buFont typeface="Arial" panose="020B0604020202020204" pitchFamily="34" charset="0"/>
              <a:buChar char="•"/>
            </a:pPr>
            <a:r>
              <a:rPr lang="en-US" sz="2800" dirty="0" smtClean="0"/>
              <a:t>Adopted single survey entry point (link) this year to accommodate timeline of pre/post of direct education only interventions</a:t>
            </a:r>
          </a:p>
          <a:p>
            <a:pPr marL="1143000" lvl="1" indent="-457200">
              <a:lnSpc>
                <a:spcPct val="100000"/>
              </a:lnSpc>
            </a:pPr>
            <a:r>
              <a:rPr lang="en-US" sz="2400" dirty="0" smtClean="0"/>
              <a:t>Student/data entry person needs to select correct survey time point (pre vs post)</a:t>
            </a:r>
            <a:endParaRPr lang="en-US" sz="2000" dirty="0" smtClean="0"/>
          </a:p>
          <a:p>
            <a:pPr marL="1143000" lvl="1" indent="-457200">
              <a:lnSpc>
                <a:spcPct val="100000"/>
              </a:lnSpc>
            </a:pPr>
            <a:r>
              <a:rPr lang="en-US" sz="2400" dirty="0"/>
              <a:t>Next year we will revert back to two (pre and post) </a:t>
            </a:r>
            <a:r>
              <a:rPr lang="en-US" sz="2400" dirty="0" smtClean="0"/>
              <a:t>links when we are all evaluating on full school year cycle </a:t>
            </a:r>
            <a:endParaRPr lang="en-US" sz="24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4140860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HL_CDPH_NPI template" id="{A88077E0-8371-D14F-AF84-F56FB1A409E0}" vid="{1560E5F9-D077-DF48-B8E1-5CC05BC68212}"/>
    </a:ext>
  </a:extLst>
</a:theme>
</file>

<file path=ppt/theme/theme2.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34656826B405439EBE9B90EEBCBEBE" ma:contentTypeVersion="16" ma:contentTypeDescription="Create a new document." ma:contentTypeScope="" ma:versionID="f37ced8bb4f692fedac476ce980f8411">
  <xsd:schema xmlns:xsd="http://www.w3.org/2001/XMLSchema" xmlns:xs="http://www.w3.org/2001/XMLSchema" xmlns:p="http://schemas.microsoft.com/office/2006/metadata/properties" xmlns:ns2="4de515f2-057f-4c6c-9009-40b624203122" xmlns:ns3="aa572fdf-9ee6-45c3-8555-cedceb13baa8" targetNamespace="http://schemas.microsoft.com/office/2006/metadata/properties" ma:root="true" ma:fieldsID="40254448a0e698612d406697d4e62c6d" ns2:_="" ns3:_="">
    <xsd:import namespace="4de515f2-057f-4c6c-9009-40b624203122"/>
    <xsd:import namespace="aa572fdf-9ee6-45c3-8555-cedceb13ba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515f2-057f-4c6c-9009-40b6242031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3f96132-7575-4dc3-b6aa-46cada61f72b}" ma:internalName="TaxCatchAll" ma:showField="CatchAllData" ma:web="4de515f2-057f-4c6c-9009-40b6242031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572fdf-9ee6-45c3-8555-cedceb13ba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e515f2-057f-4c6c-9009-40b624203122" xsi:nil="true"/>
    <lcf76f155ced4ddcb4097134ff3c332f xmlns="aa572fdf-9ee6-45c3-8555-cedceb13ba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802E892-8934-40F9-BE9F-51F45F192E63}">
  <ds:schemaRefs>
    <ds:schemaRef ds:uri="http://schemas.microsoft.com/sharepoint/v3/contenttype/forms"/>
  </ds:schemaRefs>
</ds:datastoreItem>
</file>

<file path=customXml/itemProps2.xml><?xml version="1.0" encoding="utf-8"?>
<ds:datastoreItem xmlns:ds="http://schemas.openxmlformats.org/officeDocument/2006/customXml" ds:itemID="{424B7F7D-E825-4F54-88EA-5BA1AE7A3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e515f2-057f-4c6c-9009-40b624203122"/>
    <ds:schemaRef ds:uri="aa572fdf-9ee6-45c3-8555-cedceb13ba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072527-AB63-4D3C-8C47-BBD62F22CF14}">
  <ds:schemaRefs>
    <ds:schemaRef ds:uri="http://schemas.openxmlformats.org/package/2006/metadata/core-properties"/>
    <ds:schemaRef ds:uri="http://schemas.microsoft.com/office/infopath/2007/PartnerControls"/>
    <ds:schemaRef ds:uri="http://purl.org/dc/elements/1.1/"/>
    <ds:schemaRef ds:uri="4de515f2-057f-4c6c-9009-40b624203122"/>
    <ds:schemaRef ds:uri="http://purl.org/dc/terms/"/>
    <ds:schemaRef ds:uri="http://schemas.microsoft.com/office/2006/documentManagement/types"/>
    <ds:schemaRef ds:uri="http://www.w3.org/XML/1998/namespace"/>
    <ds:schemaRef ds:uri="aa572fdf-9ee6-45c3-8555-cedceb13baa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50845</TotalTime>
  <Words>1005</Words>
  <Application>Microsoft Office PowerPoint</Application>
  <PresentationFormat>Widescreen</PresentationFormat>
  <Paragraphs>138</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Wingdings</vt:lpstr>
      <vt:lpstr>Office Theme</vt:lpstr>
      <vt:lpstr>1_Custom Design</vt:lpstr>
      <vt:lpstr>Custom Design</vt:lpstr>
      <vt:lpstr>Q2 Impact Outcome Evaluation  Quarterly Call</vt:lpstr>
      <vt:lpstr>Logistics</vt:lpstr>
      <vt:lpstr>AGENDA</vt:lpstr>
      <vt:lpstr>Announcements: Upcoming Calls</vt:lpstr>
      <vt:lpstr>Announcement: Publications</vt:lpstr>
      <vt:lpstr>Reminder: Upcoming Holidays</vt:lpstr>
      <vt:lpstr>FFY 23 Progress &amp; QA/QC</vt:lpstr>
      <vt:lpstr>FFY 23 Progress as of 1/9</vt:lpstr>
      <vt:lpstr>QA/QC Issues in EATS Data</vt:lpstr>
      <vt:lpstr>QA/QC Issues in EATS Data</vt:lpstr>
      <vt:lpstr>FFY 24-26 IOE: Brief Overview</vt:lpstr>
      <vt:lpstr>FFY 24-26 IOE Priority</vt:lpstr>
      <vt:lpstr>FFY 24-26: Who should participate?</vt:lpstr>
      <vt:lpstr>FFY 24-26: What does participation entail?</vt:lpstr>
      <vt:lpstr>FFY 24-26: Details</vt:lpstr>
      <vt:lpstr>Sites by LHD Funding Tier</vt:lpstr>
      <vt:lpstr>FFY 24 Recommended Planning &amp; Execution Timeline</vt:lpstr>
      <vt:lpstr>Stay Informed!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J Osterman</dc:creator>
  <cp:lastModifiedBy>Amanda M Linares</cp:lastModifiedBy>
  <cp:revision>238</cp:revision>
  <dcterms:created xsi:type="dcterms:W3CDTF">2022-04-06T22:46:18Z</dcterms:created>
  <dcterms:modified xsi:type="dcterms:W3CDTF">2023-01-17T17:49:58Z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0x0101007E34656826B405439EBE9B90EEBCBEBE</vt:lpwstr>
  </property>
</Properties>
</file>