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65" r:id="rId6"/>
  </p:sldMasterIdLst>
  <p:notesMasterIdLst>
    <p:notesMasterId r:id="rId39"/>
  </p:notesMasterIdLst>
  <p:sldIdLst>
    <p:sldId id="342" r:id="rId7"/>
    <p:sldId id="372" r:id="rId8"/>
    <p:sldId id="344" r:id="rId9"/>
    <p:sldId id="428" r:id="rId10"/>
    <p:sldId id="380" r:id="rId11"/>
    <p:sldId id="439" r:id="rId12"/>
    <p:sldId id="436" r:id="rId13"/>
    <p:sldId id="438" r:id="rId14"/>
    <p:sldId id="395" r:id="rId15"/>
    <p:sldId id="354" r:id="rId16"/>
    <p:sldId id="402" r:id="rId17"/>
    <p:sldId id="408" r:id="rId18"/>
    <p:sldId id="409" r:id="rId19"/>
    <p:sldId id="404" r:id="rId20"/>
    <p:sldId id="405" r:id="rId21"/>
    <p:sldId id="424" r:id="rId22"/>
    <p:sldId id="423" r:id="rId23"/>
    <p:sldId id="427" r:id="rId24"/>
    <p:sldId id="426" r:id="rId25"/>
    <p:sldId id="434" r:id="rId26"/>
    <p:sldId id="431" r:id="rId27"/>
    <p:sldId id="432" r:id="rId28"/>
    <p:sldId id="412" r:id="rId29"/>
    <p:sldId id="414" r:id="rId30"/>
    <p:sldId id="415" r:id="rId31"/>
    <p:sldId id="416" r:id="rId32"/>
    <p:sldId id="417" r:id="rId33"/>
    <p:sldId id="433" r:id="rId34"/>
    <p:sldId id="435" r:id="rId35"/>
    <p:sldId id="437" r:id="rId36"/>
    <p:sldId id="353" r:id="rId37"/>
    <p:sldId id="36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 Linares" initials="AML" lastIdx="2" clrIdx="0">
    <p:extLst>
      <p:ext uri="{19B8F6BF-5375-455C-9EA6-DF929625EA0E}">
        <p15:presenceInfo xmlns:p15="http://schemas.microsoft.com/office/powerpoint/2012/main" userId="Amanda M Lina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B84"/>
    <a:srgbClr val="00944D"/>
    <a:srgbClr val="59CFC3"/>
    <a:srgbClr val="F8D311"/>
    <a:srgbClr val="2B388F"/>
    <a:srgbClr val="AF2A30"/>
    <a:srgbClr val="8BC53F"/>
    <a:srgbClr val="4D96BA"/>
    <a:srgbClr val="FB8654"/>
    <a:srgbClr val="2B3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39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9B77D-97A1-4CEA-9A73-BA9AB5BE2CD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12EFB-D8A8-403C-81E4-91E59E9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ECB916F-3420-AC47-BF46-D73950AA9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9" y="0"/>
            <a:ext cx="12322585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923-9446-2E45-A898-D6FCC99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E8671-903F-8E49-8BC8-1D1F3F6B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BCDD4-AB16-DC44-A2F0-83AC797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CA6E-D388-2946-A4AA-79983DC3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9950E-24DB-294B-BAA8-96F21CC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45F0-B9F9-5C4F-A4B1-F5ED69D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748D-C581-5448-A94C-5F3FE4A2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7BD8-A2EB-E24A-9E65-A728205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5582-3ACF-114E-AEDA-F4C9407B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4EA56-2D33-0844-9B63-B7550BE5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01CE-A1B1-9D4F-A2E0-0E83A823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FC791-4F7B-B447-874E-4B66ABB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B31FA-F2A7-F04E-B4C3-F33EBC5C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A9B-0D3B-9848-AB35-0E2646D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7720-72F7-3B46-9E8C-F2544532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A8A-C537-C54B-A832-40518AC2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A074-E97A-5B42-B03D-CB57992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15EF-C73D-5248-BB71-F085D0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3A90-9CEC-5A49-AD3E-5A30C61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0F0-DDA8-F148-8FE1-215E1742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A1A5-59DF-9A41-B640-93483962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FC-4A74-014B-B428-2F09059D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3C65-8198-8344-8717-84AF3C6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1C1D-C627-204C-A820-3EA8009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DCC3-7419-544B-9964-A9A4C9FF0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6A46-D461-8849-81E6-C3D56319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C004-98E2-D445-9A4F-38F3B3D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53F6-F504-7841-80B0-F053322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37C-328D-3C47-8108-46FDDB6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37A0-1EE1-094E-ABDA-99B17C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22A9-BD72-134C-A77B-CCE77E19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33CE-3BA5-3943-A091-27950CC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8E9A1D2-2FD9-D241-A512-8D1372742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3FF124-3618-F34E-8B16-A531C632B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7342CD-F67A-404F-9FE4-F5EC18A3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702B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55163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DB1244-CF85-3A48-A017-351AEDDB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503" y="6090444"/>
            <a:ext cx="2826897" cy="6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7536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C23C6-4398-6945-9B74-D6670BAF2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25991-5F79-BC4D-8982-967F3537E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218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5CB5E-AE67-E140-BF09-4C613F18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0BCAA-BF3A-F14F-B1FB-9A3795590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3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D50-C820-B74B-9D12-54B16508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7509-3C51-1540-B5B2-80960E1A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C75A-44C2-0D45-9B39-CBD19CF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794-1B84-6948-9C2F-67DE0E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7A24-18F8-6440-AFD3-FFF1C34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C4C-9C1B-8C45-87A0-7424644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22E-33C7-8F49-A265-D5D8313A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B54A-308F-2746-B04C-B86E00FC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772E-B089-4543-9E9B-B2CA0B2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1BBD7-D362-9647-B586-25CA09F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535-282B-5F42-9B25-E107E28E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12B-B797-7742-8124-2FCD0E9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45D5-C335-6A43-AF25-1E6648EE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B8F3-7B8E-5947-A74B-02808BC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EFF-5E2A-7444-8D06-0162C78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5142-3022-1446-9DEA-634D5376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8A6EB-ECE1-C943-929B-709097B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670-B14E-0E48-B55D-EC84DA1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8D4-C2EA-4244-9BF6-CD3FCAF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5BE0-A2D0-E54E-9352-EEB5C7C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850F-B278-BD42-AFBE-FFBAF727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547-AE65-4241-9104-BFE1B9A1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0179-B65F-F446-91C9-CBE070704E17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0867-20DA-C043-BC77-40BC1D9C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D5A9-B320-B743-9689-FE5B1D07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6AE0-40A6-1E46-A593-25DD4273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5E19-42B9-4A46-90B5-12782457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8836-528F-7945-B98A-86776216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5A7-A977-FA46-BA0B-8C6154C5186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AE97-BC85-C64E-90EC-1BE94FA7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E05-048D-3147-A74E-EF48E8E4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012EB5-E61D-884A-AAB6-02CDD1C54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63120" cy="6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1CA2-BB88-8644-98B4-6A53F6EA3C3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DFBB4-48B8-C248-9939-E8CFD79A97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08712"/>
            <a:ext cx="1219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edu/sites/ioe/Quarterly_Calls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123.arcgis.com/share/ee51a6104afa44319792157c585aabcd?field:SchoolName=test&amp;field:SiteID=999&amp;field:PrePost=1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ioe/files/382091.xls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edu/sites/ioe/Quarterly_Calls/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co1.qualtrics.com/jfe/form/SV_1XI3AhNb08eGhwO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zoom.us/meeting/register/tJ0vf--tqzouHNCVURS72xfPaFlo00Zhu19h" TargetMode="External"/><Relationship Id="rId2" Type="http://schemas.openxmlformats.org/officeDocument/2006/relationships/hyperlink" Target="https://ucanr.edu/sites/ioe/Quarterly_Calls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ucanr.edu/sites/LHDEvaluation/files/385570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4983" y="5033273"/>
            <a:ext cx="2888974" cy="109917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Presented by: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Amanda Linares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July 18, 2023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7068" y="1384160"/>
            <a:ext cx="7023652" cy="27730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Q4 Impact Outcome Evaluation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Quarterly Call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000" b="0" dirty="0" smtClean="0">
                <a:solidFill>
                  <a:schemeClr val="bg1"/>
                </a:solidFill>
              </a:rPr>
              <a:t>FFY 24 Eating and Activity Tool for Students Survey Administration Training</a:t>
            </a:r>
            <a:endParaRPr lang="en-US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FFY 24-26 IOE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1" y="2243068"/>
            <a:ext cx="10343322" cy="43210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Two Purposes of IOE:</a:t>
            </a:r>
          </a:p>
          <a:p>
            <a:pPr marL="11430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smtClean="0"/>
              <a:t>Continuous (local) improvement: </a:t>
            </a:r>
            <a:r>
              <a:rPr lang="en-US" sz="2400" dirty="0" smtClean="0"/>
              <a:t>Evaluate the effectiveness of your unique programming so you can determine it’s effectiveness and make changes as needed throughout the IWP cycle.</a:t>
            </a:r>
          </a:p>
          <a:p>
            <a:pPr marL="11430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smtClean="0"/>
              <a:t>Determine (statewide) impact: </a:t>
            </a:r>
            <a:r>
              <a:rPr lang="en-US" sz="2400" dirty="0" smtClean="0"/>
              <a:t>Evaluate the collective impact of our youth-focused, school-based statewide efforts.</a:t>
            </a:r>
          </a:p>
          <a:p>
            <a:pPr>
              <a:lnSpc>
                <a:spcPct val="100000"/>
              </a:lnSpc>
            </a:pPr>
            <a:endParaRPr lang="en-US" sz="1400" dirty="0" smtClean="0"/>
          </a:p>
          <a:p>
            <a:pPr algn="ctr">
              <a:lnSpc>
                <a:spcPct val="100000"/>
              </a:lnSpc>
            </a:pPr>
            <a:r>
              <a:rPr lang="en-US" sz="2800" dirty="0" smtClean="0"/>
              <a:t>Evaluation </a:t>
            </a:r>
            <a:r>
              <a:rPr lang="en-US" sz="2800" dirty="0"/>
              <a:t>requirements should not determine the interventions you select!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61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FFY 24-26: Who should participate?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4" y="2243068"/>
            <a:ext cx="11996530" cy="4033596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All LHDs (tiers 1-5) should participate </a:t>
            </a:r>
            <a:r>
              <a:rPr lang="en-US" sz="2800" u="sng" dirty="0" smtClean="0"/>
              <a:t>IF</a:t>
            </a:r>
            <a:r>
              <a:rPr lang="en-US" sz="2800" dirty="0" smtClean="0"/>
              <a:t> you engage in minimum intervention in school (including school-based after school programs)</a:t>
            </a:r>
          </a:p>
          <a:p>
            <a:pPr marL="1143000" lvl="1" indent="-457200">
              <a:lnSpc>
                <a:spcPct val="110000"/>
              </a:lnSpc>
            </a:pPr>
            <a:r>
              <a:rPr lang="en-US" sz="2400" dirty="0" smtClean="0"/>
              <a:t>Minimum intervention = Series-based direct education with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grades</a:t>
            </a:r>
          </a:p>
          <a:p>
            <a:pPr marL="1143000" lvl="1" indent="-457200">
              <a:lnSpc>
                <a:spcPct val="110000"/>
              </a:lnSpc>
            </a:pPr>
            <a:r>
              <a:rPr lang="en-US" sz="2400" dirty="0"/>
              <a:t>No need to evaluate (i.e</a:t>
            </a:r>
            <a:r>
              <a:rPr lang="en-US" sz="2400" dirty="0" smtClean="0"/>
              <a:t>., </a:t>
            </a:r>
            <a:r>
              <a:rPr lang="en-US" sz="2400" dirty="0"/>
              <a:t>participate in IOE) if you are not doing any series-based DE in school/after school in grades </a:t>
            </a:r>
            <a:r>
              <a:rPr lang="en-US" sz="2400" dirty="0" smtClean="0"/>
              <a:t>4-12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IWP encourages comprehensive, multi-component </a:t>
            </a:r>
            <a:r>
              <a:rPr lang="en-US" sz="2800" dirty="0" smtClean="0"/>
              <a:t>intervention in schools, but DE is the minimum entry to IOE because it’s easier to identify and engage recipients (and teachers!) in the evaluation</a:t>
            </a:r>
            <a:r>
              <a:rPr lang="en-US" sz="2800" dirty="0"/>
              <a:t> </a:t>
            </a:r>
            <a:r>
              <a:rPr lang="en-US" sz="2800" dirty="0" smtClean="0"/>
              <a:t>process</a:t>
            </a:r>
            <a:endParaRPr lang="en-US" sz="2000" dirty="0" smtClean="0"/>
          </a:p>
          <a:p>
            <a:pPr algn="ctr">
              <a:lnSpc>
                <a:spcPct val="11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61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2" y="876885"/>
            <a:ext cx="11511455" cy="1325563"/>
          </a:xfrm>
        </p:spPr>
        <p:txBody>
          <a:bodyPr/>
          <a:lstStyle/>
          <a:p>
            <a:r>
              <a:rPr lang="en-US" dirty="0" smtClean="0"/>
              <a:t>FFY 24-26: What does participation entail?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0" y="2243068"/>
            <a:ext cx="11058940" cy="40335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 smtClean="0"/>
              <a:t>Identifying your site(s) and intervention(s)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 smtClean="0"/>
              <a:t>Working with sites to complete a </a:t>
            </a:r>
            <a:r>
              <a:rPr lang="en-US" sz="2600" dirty="0" smtClean="0"/>
              <a:t>Planning Worksheet </a:t>
            </a:r>
            <a:r>
              <a:rPr lang="en-US" sz="2600" b="0" dirty="0" smtClean="0"/>
              <a:t>and sharing it with NPI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Pre-</a:t>
            </a:r>
            <a:r>
              <a:rPr lang="en-US" sz="2600" b="0" dirty="0" smtClean="0"/>
              <a:t> and </a:t>
            </a:r>
            <a:r>
              <a:rPr lang="en-US" sz="2600" dirty="0" smtClean="0"/>
              <a:t>post</a:t>
            </a:r>
            <a:r>
              <a:rPr lang="en-US" sz="2600" b="0" dirty="0" smtClean="0"/>
              <a:t>-testing </a:t>
            </a:r>
            <a:r>
              <a:rPr lang="en-US" sz="2600" dirty="0" smtClean="0"/>
              <a:t>at least 2 classrooms/site </a:t>
            </a:r>
            <a:r>
              <a:rPr lang="en-US" sz="2600" b="0" dirty="0" smtClean="0"/>
              <a:t>at the </a:t>
            </a:r>
            <a:r>
              <a:rPr lang="en-US" sz="2600" dirty="0" smtClean="0"/>
              <a:t>beginning</a:t>
            </a:r>
            <a:r>
              <a:rPr lang="en-US" sz="2600" b="0" dirty="0" smtClean="0"/>
              <a:t> and </a:t>
            </a:r>
            <a:r>
              <a:rPr lang="en-US" sz="2600" dirty="0" smtClean="0"/>
              <a:t>end of school year </a:t>
            </a:r>
            <a:r>
              <a:rPr lang="en-US" sz="2600" b="0" dirty="0" smtClean="0"/>
              <a:t>using the Eating and Activity Tool for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 smtClean="0"/>
              <a:t>Wrapping up all IOE deliverables by no later than </a:t>
            </a:r>
            <a:r>
              <a:rPr lang="en-US" sz="2600" dirty="0" smtClean="0"/>
              <a:t>June 30</a:t>
            </a:r>
            <a:r>
              <a:rPr lang="en-US" sz="2600" baseline="30000" dirty="0" smtClean="0"/>
              <a:t>th</a:t>
            </a:r>
            <a:endParaRPr lang="en-US" sz="2600" dirty="0" smtClean="0"/>
          </a:p>
          <a:p>
            <a:pPr marL="1143000" lvl="1" indent="-457200"/>
            <a:r>
              <a:rPr lang="en-US" sz="2600" dirty="0" smtClean="0"/>
              <a:t>Planning Worksheet 2x per year</a:t>
            </a:r>
          </a:p>
          <a:p>
            <a:pPr marL="1143000" lvl="1" indent="-457200"/>
            <a:r>
              <a:rPr lang="en-US" sz="2600" dirty="0" smtClean="0"/>
              <a:t>Surveys (online or paper, entered online)</a:t>
            </a:r>
            <a:endParaRPr lang="en-US" sz="2600" b="0" dirty="0" smtClean="0"/>
          </a:p>
          <a:p>
            <a:pPr marL="1143000" lvl="1" indent="-457200"/>
            <a:endParaRPr lang="en-US" sz="2600" dirty="0" smtClean="0"/>
          </a:p>
          <a:p>
            <a:pPr marL="1143000" lvl="1" indent="-457200"/>
            <a:endParaRPr lang="en-US" sz="2600" dirty="0" smtClean="0"/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887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6885"/>
            <a:ext cx="10515600" cy="1325563"/>
          </a:xfrm>
        </p:spPr>
        <p:txBody>
          <a:bodyPr/>
          <a:lstStyle/>
          <a:p>
            <a:r>
              <a:rPr lang="en-US" dirty="0" smtClean="0"/>
              <a:t>FFY 24-26: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1" y="2243068"/>
            <a:ext cx="10343322" cy="40335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Standardized evaluation timeline for all </a:t>
            </a:r>
          </a:p>
          <a:p>
            <a:pPr marL="1143000" lvl="1" indent="-457200"/>
            <a:r>
              <a:rPr lang="en-US" sz="2400" b="0" dirty="0" smtClean="0"/>
              <a:t>Full school year evaluation, regardless of DE timing </a:t>
            </a:r>
          </a:p>
          <a:p>
            <a:pPr marL="1143000" lvl="1" indent="-457200"/>
            <a:r>
              <a:rPr lang="en-US" sz="2400" dirty="0" smtClean="0"/>
              <a:t>P</a:t>
            </a:r>
            <a:r>
              <a:rPr lang="en-US" sz="2400" b="0" dirty="0" smtClean="0"/>
              <a:t>re-test: Aug/Sep/Oct, Post-test: Apr/May/Jun, </a:t>
            </a:r>
          </a:p>
          <a:p>
            <a:pPr marL="1143000" lvl="1" indent="-457200"/>
            <a:r>
              <a:rPr lang="en-US" sz="2400" dirty="0" smtClean="0"/>
              <a:t>Pre/post target is within 6 weeks of the first/last day of school</a:t>
            </a:r>
            <a:endParaRPr lang="en-US" sz="20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Number of sites required dictated by your LHD funding tier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No requirement to evaluate in the same site(s) for all 3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No comparison 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 smtClean="0"/>
          </a:p>
          <a:p>
            <a:pPr marL="1143000" lvl="1" indent="-457200"/>
            <a:endParaRPr lang="en-US" sz="2000" dirty="0" smtClean="0"/>
          </a:p>
          <a:p>
            <a:pPr marL="1143000" lvl="1" indent="-457200"/>
            <a:endParaRPr lang="en-US" sz="20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6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by LHD Funding Tier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821372"/>
              </p:ext>
            </p:extLst>
          </p:nvPr>
        </p:nvGraphicFramePr>
        <p:xfrm>
          <a:off x="560612" y="1933289"/>
          <a:ext cx="11070776" cy="3920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917964914"/>
                    </a:ext>
                  </a:extLst>
                </a:gridCol>
                <a:gridCol w="2039895">
                  <a:extLst>
                    <a:ext uri="{9D8B030D-6E8A-4147-A177-3AD203B41FA5}">
                      <a16:colId xmlns:a16="http://schemas.microsoft.com/office/drawing/2014/main" val="496061843"/>
                    </a:ext>
                  </a:extLst>
                </a:gridCol>
                <a:gridCol w="2981739">
                  <a:extLst>
                    <a:ext uri="{9D8B030D-6E8A-4147-A177-3AD203B41FA5}">
                      <a16:colId xmlns:a16="http://schemas.microsoft.com/office/drawing/2014/main" val="1966991140"/>
                    </a:ext>
                  </a:extLst>
                </a:gridCol>
                <a:gridCol w="576470">
                  <a:extLst>
                    <a:ext uri="{9D8B030D-6E8A-4147-A177-3AD203B41FA5}">
                      <a16:colId xmlns:a16="http://schemas.microsoft.com/office/drawing/2014/main" val="2405215479"/>
                    </a:ext>
                  </a:extLst>
                </a:gridCol>
                <a:gridCol w="3970444">
                  <a:extLst>
                    <a:ext uri="{9D8B030D-6E8A-4147-A177-3AD203B41FA5}">
                      <a16:colId xmlns:a16="http://schemas.microsoft.com/office/drawing/2014/main" val="1411585065"/>
                    </a:ext>
                  </a:extLst>
                </a:gridCol>
              </a:tblGrid>
              <a:tr h="883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Funding Tier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Number of </a:t>
                      </a:r>
                      <a:r>
                        <a:rPr lang="en-US" sz="2400" b="1" u="none" strike="noStrike" dirty="0" smtClean="0">
                          <a:effectLst/>
                        </a:rPr>
                        <a:t>Schools*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Students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per </a:t>
                      </a:r>
                      <a:r>
                        <a:rPr lang="en-US" sz="2400" b="1" u="none" strike="noStrike" dirty="0" smtClean="0">
                          <a:effectLst/>
                        </a:rPr>
                        <a:t>school** </a:t>
                      </a:r>
                    </a:p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effectLst/>
                        </a:rPr>
                        <a:t>Matched)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Students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per </a:t>
                      </a:r>
                      <a:r>
                        <a:rPr lang="en-US" sz="2400" b="1" u="none" strike="noStrike" dirty="0" smtClean="0">
                          <a:effectLst/>
                        </a:rPr>
                        <a:t>afterschool** </a:t>
                      </a:r>
                      <a:r>
                        <a:rPr lang="en-US" sz="2400" b="1" u="none" strike="noStrike" dirty="0">
                          <a:effectLst/>
                        </a:rPr>
                        <a:t>(Matched)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4095094903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30 </a:t>
                      </a:r>
                      <a:r>
                        <a:rPr lang="en-US" sz="2400" u="none" strike="noStrike" dirty="0">
                          <a:effectLst/>
                        </a:rPr>
                        <a:t/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(At least 2 classrooms)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30</a:t>
                      </a:r>
                      <a:r>
                        <a:rPr lang="en-US" sz="2400" u="none" strike="noStrike" dirty="0">
                          <a:effectLst/>
                        </a:rPr>
                        <a:t/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(Or max students attending)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ctr"/>
                </a:tc>
                <a:extLst>
                  <a:ext uri="{0D108BD9-81ED-4DB2-BD59-A6C34878D82A}">
                    <a16:rowId xmlns:a16="http://schemas.microsoft.com/office/drawing/2014/main" val="858899017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253838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30281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24775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92313"/>
                  </a:ext>
                </a:extLst>
              </a:tr>
              <a:tr h="83576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* If you do not plan to </a:t>
                      </a:r>
                      <a:r>
                        <a:rPr lang="en-US" sz="2000" u="none" strike="noStrike" dirty="0" smtClean="0">
                          <a:effectLst/>
                        </a:rPr>
                        <a:t>conduct a minimum of series-based DE </a:t>
                      </a:r>
                      <a:r>
                        <a:rPr lang="en-US" sz="2000" u="none" strike="noStrike" dirty="0">
                          <a:effectLst/>
                        </a:rPr>
                        <a:t>in the number of </a:t>
                      </a:r>
                      <a:r>
                        <a:rPr lang="en-US" sz="2000" u="none" strike="noStrike" dirty="0" smtClean="0">
                          <a:effectLst/>
                        </a:rPr>
                        <a:t>schools </a:t>
                      </a:r>
                      <a:r>
                        <a:rPr lang="en-US" sz="2000" u="none" strike="noStrike" dirty="0">
                          <a:effectLst/>
                        </a:rPr>
                        <a:t>required by your funding tier, you can evaluate in the max number of </a:t>
                      </a:r>
                      <a:r>
                        <a:rPr lang="en-US" sz="2000" u="none" strike="noStrike" dirty="0" smtClean="0">
                          <a:effectLst/>
                        </a:rPr>
                        <a:t>schools </a:t>
                      </a:r>
                      <a:r>
                        <a:rPr lang="en-US" sz="2000" u="none" strike="noStrike" dirty="0">
                          <a:effectLst/>
                        </a:rPr>
                        <a:t>in which you do have applicable intervention.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811764"/>
                  </a:ext>
                </a:extLst>
              </a:tr>
              <a:tr h="3382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** </a:t>
                      </a:r>
                      <a:r>
                        <a:rPr lang="en-US" sz="2000" u="none" strike="noStrike" dirty="0" smtClean="0">
                          <a:effectLst/>
                        </a:rPr>
                        <a:t>Required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sample for site-level </a:t>
                      </a:r>
                      <a:r>
                        <a:rPr lang="en-US" sz="2000" u="sng" strike="noStrike" baseline="0" dirty="0" smtClean="0">
                          <a:effectLst/>
                        </a:rPr>
                        <a:t>and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state-level analysis.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66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7556"/>
            <a:ext cx="11227904" cy="1325563"/>
          </a:xfrm>
        </p:spPr>
        <p:txBody>
          <a:bodyPr/>
          <a:lstStyle/>
          <a:p>
            <a:r>
              <a:rPr lang="en-US" dirty="0" smtClean="0"/>
              <a:t>FFY 24 Recommended Planning &amp; Execution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8056"/>
            <a:ext cx="11227904" cy="3576396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Winter/Spring 2023: </a:t>
            </a:r>
            <a:r>
              <a:rPr lang="en-US" sz="3200" b="0" dirty="0" smtClean="0"/>
              <a:t>1:1 planning help with NPI as needed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Spring 2023: </a:t>
            </a:r>
            <a:r>
              <a:rPr lang="en-US" sz="3200" b="0" dirty="0" smtClean="0"/>
              <a:t>Identify your sites/intervention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Summer 2023: </a:t>
            </a:r>
            <a:r>
              <a:rPr lang="en-US" sz="3200" b="0" dirty="0" smtClean="0"/>
              <a:t>Identify classrooms, train evaluators, complete Planning Worksheet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Aug/Sep/Oct </a:t>
            </a:r>
            <a:r>
              <a:rPr lang="en-US" sz="3200" dirty="0" smtClean="0"/>
              <a:t>2023*: </a:t>
            </a:r>
            <a:r>
              <a:rPr lang="en-US" sz="3200" b="0" dirty="0" smtClean="0"/>
              <a:t>Administer pre-tests</a:t>
            </a:r>
            <a:endParaRPr lang="en-US" sz="3200" dirty="0"/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Aug–May (variable): </a:t>
            </a:r>
            <a:r>
              <a:rPr lang="en-US" sz="3200" b="0" dirty="0" smtClean="0"/>
              <a:t>Conduct intervention activities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Apr/May/Jun 2024: </a:t>
            </a:r>
            <a:r>
              <a:rPr lang="en-US" sz="3200" b="0" dirty="0" smtClean="0"/>
              <a:t>Administer post-tests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June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2024 (and annually): </a:t>
            </a:r>
            <a:r>
              <a:rPr lang="en-US" sz="3200" b="0" dirty="0" smtClean="0"/>
              <a:t>All IOE deliverables due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9684" y="5939389"/>
            <a:ext cx="763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 ideal, especially for FFY 25/26. We understand the first year of a new IWP can be a transition, e.g., engaging new sites, hiring new subcontractors,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3" y="2824956"/>
            <a:ext cx="11658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FFY 24 Eating and Activity Tool for Students (EATS)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81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1" y="2243068"/>
            <a:ext cx="10343322" cy="403359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25 question survey to assess eating and physical activity behaviors </a:t>
            </a:r>
            <a:r>
              <a:rPr lang="en-US" sz="2800" b="0" i="1" dirty="0" smtClean="0"/>
              <a:t>before</a:t>
            </a:r>
            <a:r>
              <a:rPr lang="en-US" sz="2800" b="0" dirty="0" smtClean="0"/>
              <a:t> and </a:t>
            </a:r>
            <a:r>
              <a:rPr lang="en-US" sz="2800" b="0" i="1" dirty="0" smtClean="0"/>
              <a:t>after</a:t>
            </a:r>
            <a:r>
              <a:rPr lang="en-US" sz="2800" b="0" dirty="0" smtClean="0"/>
              <a:t> school-based CFHL intervention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4 demographic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17 dietary intake questions (i.e., school meal, FV, beverages)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4 physical activity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Dietary intake (n=14) and PA (n=1) are validated from SPAN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Q</a:t>
            </a:r>
            <a:r>
              <a:rPr lang="en-US" sz="2800" b="0" dirty="0" smtClean="0"/>
              <a:t>uestions not validated address our interventions or provide needed context for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 smtClean="0"/>
          </a:p>
          <a:p>
            <a:pPr marL="1143000" lvl="1" indent="-457200"/>
            <a:endParaRPr lang="en-US" sz="2000" dirty="0" smtClean="0"/>
          </a:p>
          <a:p>
            <a:pPr marL="1143000" lvl="1" indent="-457200"/>
            <a:endParaRPr lang="en-US" sz="2000" dirty="0" smtClean="0"/>
          </a:p>
          <a:p>
            <a:pPr algn="ctr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77" y="690061"/>
            <a:ext cx="6719339" cy="16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1" y="2243068"/>
            <a:ext cx="10343322" cy="40335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Survey is available:</a:t>
            </a:r>
          </a:p>
          <a:p>
            <a:pPr marL="1143000" lvl="1" indent="-457200"/>
            <a:r>
              <a:rPr lang="en-US" sz="2400" dirty="0"/>
              <a:t>O</a:t>
            </a:r>
            <a:r>
              <a:rPr lang="en-US" sz="2400" b="0" dirty="0" smtClean="0"/>
              <a:t>nline (Survey123) or paper; online recommended</a:t>
            </a:r>
          </a:p>
          <a:p>
            <a:pPr marL="1143000" lvl="1" indent="-457200"/>
            <a:r>
              <a:rPr lang="en-US" sz="2400" dirty="0" smtClean="0"/>
              <a:t>English and Spanish</a:t>
            </a:r>
          </a:p>
          <a:p>
            <a:pPr marL="1143000" lvl="1" indent="-457200"/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Supporting materials include:</a:t>
            </a:r>
          </a:p>
          <a:p>
            <a:pPr marL="1143000" lvl="1" indent="-457200"/>
            <a:r>
              <a:rPr lang="en-US" sz="2400" dirty="0"/>
              <a:t>D</a:t>
            </a:r>
            <a:r>
              <a:rPr lang="en-US" sz="2400" b="0" dirty="0" smtClean="0"/>
              <a:t>etailed survey administration protocol</a:t>
            </a:r>
          </a:p>
          <a:p>
            <a:pPr marL="1143000" lvl="1" indent="-457200"/>
            <a:r>
              <a:rPr lang="en-US" sz="2400" dirty="0" smtClean="0"/>
              <a:t>Abridged protocol, i.e., Survey Essentials Guide</a:t>
            </a:r>
          </a:p>
          <a:p>
            <a:pPr marL="1143000" lvl="1" indent="-457200"/>
            <a:r>
              <a:rPr lang="en-US" sz="2400" dirty="0" smtClean="0"/>
              <a:t>Parent Opt </a:t>
            </a:r>
            <a:r>
              <a:rPr lang="en-US" sz="2400" dirty="0"/>
              <a:t>O</a:t>
            </a:r>
            <a:r>
              <a:rPr lang="en-US" sz="2400" dirty="0" smtClean="0"/>
              <a:t>ut </a:t>
            </a:r>
            <a:r>
              <a:rPr lang="en-US" sz="2400" dirty="0"/>
              <a:t>F</a:t>
            </a:r>
            <a:r>
              <a:rPr lang="en-US" sz="2400" dirty="0" smtClean="0"/>
              <a:t>orm (REQUIRED)</a:t>
            </a:r>
          </a:p>
          <a:p>
            <a:pPr marL="1143000" lvl="1" indent="-457200"/>
            <a:endParaRPr lang="en-US" sz="2800" b="0" dirty="0" smtClean="0"/>
          </a:p>
          <a:p>
            <a:pPr marL="1143000" lvl="1" indent="-457200"/>
            <a:endParaRPr lang="en-US" sz="2000" dirty="0" smtClean="0"/>
          </a:p>
          <a:p>
            <a:pPr marL="1143000" lvl="1" indent="-457200"/>
            <a:endParaRPr lang="en-US" sz="2000" dirty="0" smtClean="0"/>
          </a:p>
          <a:p>
            <a:pPr algn="ctr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77" y="690061"/>
            <a:ext cx="6719339" cy="16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505" y="917505"/>
            <a:ext cx="6485131" cy="1325563"/>
          </a:xfrm>
        </p:spPr>
        <p:txBody>
          <a:bodyPr/>
          <a:lstStyle/>
          <a:p>
            <a:r>
              <a:rPr lang="en-US" dirty="0" smtClean="0"/>
              <a:t>this year!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1" y="2243068"/>
            <a:ext cx="10343322" cy="40335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1" dirty="0" smtClean="0"/>
              <a:t>Non-binary </a:t>
            </a:r>
            <a:r>
              <a:rPr lang="en-US" sz="2800" b="0" dirty="0" smtClean="0"/>
              <a:t>and</a:t>
            </a:r>
            <a:r>
              <a:rPr lang="en-US" sz="2800" b="0" i="1" dirty="0" smtClean="0"/>
              <a:t> Gender not listed</a:t>
            </a:r>
            <a:r>
              <a:rPr lang="en-US" sz="2800" b="0" dirty="0" smtClean="0"/>
              <a:t> options </a:t>
            </a:r>
            <a:r>
              <a:rPr lang="en-US" sz="2800" b="0" dirty="0"/>
              <a:t>in gender </a:t>
            </a:r>
            <a:r>
              <a:rPr lang="en-US" sz="2800" b="0" dirty="0" smtClean="0"/>
              <a:t>question</a:t>
            </a:r>
          </a:p>
          <a:p>
            <a:pPr marL="1143000" lvl="1" indent="-457200"/>
            <a:r>
              <a:rPr lang="en-US" sz="2400" dirty="0" smtClean="0"/>
              <a:t>Aligning with new child data card</a:t>
            </a:r>
            <a:endParaRPr 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Migration to Survey123</a:t>
            </a:r>
          </a:p>
          <a:p>
            <a:pPr marL="1143000" lvl="1" indent="-457200"/>
            <a:r>
              <a:rPr lang="en-US" sz="2400" dirty="0" smtClean="0"/>
              <a:t>Site-specific links will now </a:t>
            </a:r>
            <a:r>
              <a:rPr lang="en-US" sz="2400" i="1" dirty="0" smtClean="0"/>
              <a:t>auto-populate</a:t>
            </a:r>
            <a:r>
              <a:rPr lang="en-US" sz="2400" dirty="0" smtClean="0"/>
              <a:t>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Return to </a:t>
            </a:r>
            <a:r>
              <a:rPr lang="en-US" sz="2800" b="0" u="sng" dirty="0" smtClean="0"/>
              <a:t>TWO</a:t>
            </a:r>
            <a:r>
              <a:rPr lang="en-US" sz="2800" b="0" dirty="0" smtClean="0"/>
              <a:t> site-specific links per site: Pre and Post</a:t>
            </a:r>
          </a:p>
          <a:p>
            <a:pPr marL="1143000" lvl="1" indent="-457200"/>
            <a:r>
              <a:rPr lang="en-US" sz="2400" dirty="0" smtClean="0"/>
              <a:t>Pre will close after all pre-tests are in, post will open April 2</a:t>
            </a:r>
            <a:r>
              <a:rPr lang="en-US" sz="2400" baseline="30000" dirty="0" smtClean="0"/>
              <a:t>nd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Updated consent procedure</a:t>
            </a:r>
          </a:p>
          <a:p>
            <a:pPr marL="1143000" lvl="1" indent="-457200"/>
            <a:r>
              <a:rPr lang="en-US" sz="2400" b="0" dirty="0" smtClean="0"/>
              <a:t>Required use of Parent Opt Out Form</a:t>
            </a:r>
          </a:p>
          <a:p>
            <a:pPr marL="1143000" lvl="1" indent="-457200"/>
            <a:r>
              <a:rPr lang="en-US" sz="2400" dirty="0" smtClean="0"/>
              <a:t>Informational intro page for students</a:t>
            </a:r>
            <a:endParaRPr lang="en-US" sz="2000" dirty="0" smtClean="0"/>
          </a:p>
          <a:p>
            <a:pPr marL="1143000" lvl="1" indent="-457200"/>
            <a:endParaRPr lang="en-US" sz="2000" dirty="0" smtClean="0"/>
          </a:p>
          <a:p>
            <a:pPr algn="ctr"/>
            <a:endParaRPr lang="en-US" sz="2800" dirty="0"/>
          </a:p>
        </p:txBody>
      </p:sp>
      <p:pic>
        <p:nvPicPr>
          <p:cNvPr id="4" name="Picture 3" descr="New Text Overlay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26" y="917505"/>
            <a:ext cx="2098679" cy="14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8055"/>
            <a:ext cx="11353800" cy="3755301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This training is being recorded.</a:t>
            </a:r>
          </a:p>
          <a:p>
            <a:pPr marL="1257300" lvl="1" indent="-571500"/>
            <a:r>
              <a:rPr lang="en-US" dirty="0" smtClean="0"/>
              <a:t>Will </a:t>
            </a:r>
            <a:r>
              <a:rPr lang="en-US" dirty="0"/>
              <a:t>be posted </a:t>
            </a:r>
            <a:r>
              <a:rPr lang="en-US" dirty="0" smtClean="0"/>
              <a:t>here later today: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://ucanr.edu/sites/ioe/Quarterly_Calls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1257300" lvl="1" indent="-571500"/>
            <a:r>
              <a:rPr lang="en-US" dirty="0" smtClean="0"/>
              <a:t>Slides are available now.</a:t>
            </a:r>
          </a:p>
          <a:p>
            <a:pPr lvl="1" indent="0">
              <a:buNone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 smtClean="0"/>
              <a:t>will aim to </a:t>
            </a:r>
            <a:r>
              <a:rPr lang="en-US" dirty="0" smtClean="0"/>
              <a:t>take all </a:t>
            </a:r>
            <a:r>
              <a:rPr lang="en-US" dirty="0" smtClean="0"/>
              <a:t>questions (chat or out loud) </a:t>
            </a:r>
            <a:r>
              <a:rPr lang="en-US" dirty="0" smtClean="0"/>
              <a:t>at the end, but feel free to chat them as we go along. </a:t>
            </a:r>
          </a:p>
          <a:p>
            <a:pPr marL="1257300" lvl="1" indent="-571500"/>
            <a:r>
              <a:rPr lang="en-US" dirty="0" smtClean="0"/>
              <a:t>If you chat questions, be sure to provide enough context for them to be answered at the end of the call.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Site-specific survey links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1439" y="2208630"/>
            <a:ext cx="11029122" cy="332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Example link: </a:t>
            </a:r>
            <a:r>
              <a:rPr lang="en-US" sz="2000" b="0" dirty="0">
                <a:hlinkClick r:id="rId2"/>
              </a:rPr>
              <a:t>https://</a:t>
            </a:r>
            <a:r>
              <a:rPr lang="en-US" sz="2000" b="0" dirty="0" smtClean="0">
                <a:hlinkClick r:id="rId2"/>
              </a:rPr>
              <a:t>survey123.arcgis.com/share/ee51a6104afa44319792157c585aabcd?field:SchoolName=test&amp;field:SiteID=999&amp;field:PrePost=1</a:t>
            </a:r>
            <a:endParaRPr lang="en-US" sz="2000" b="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 smtClean="0"/>
              <a:t>Links are specific to each school; if multiple schools, be sure to use/distribute links accordingly.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 smtClean="0"/>
              <a:t>Do not truncate the link in any way; use/distribute as provided.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 smtClean="0"/>
              <a:t>All surveys (online AND paper) will be entered into your site-specific link.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u="sng" dirty="0" smtClean="0"/>
              <a:t>SURVEYS ARE NEVER ENTERED INTO PEARS!</a:t>
            </a:r>
          </a:p>
        </p:txBody>
      </p:sp>
    </p:spTree>
    <p:extLst>
      <p:ext uri="{BB962C8B-B14F-4D97-AF65-F5344CB8AC3E}">
        <p14:creationId xmlns:p14="http://schemas.microsoft.com/office/powerpoint/2010/main" val="21854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5" y="767556"/>
            <a:ext cx="11065565" cy="1325563"/>
          </a:xfrm>
        </p:spPr>
        <p:txBody>
          <a:bodyPr/>
          <a:lstStyle/>
          <a:p>
            <a:r>
              <a:rPr lang="en-US" dirty="0" smtClean="0"/>
              <a:t>Assigning Participant IDs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093" y="2333214"/>
            <a:ext cx="11105445" cy="3809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Q: </a:t>
            </a:r>
            <a:r>
              <a:rPr lang="en-US" sz="2800" i="1" dirty="0" smtClean="0"/>
              <a:t>Why can’t we match pre/post surveys with student names?</a:t>
            </a:r>
          </a:p>
          <a:p>
            <a:endParaRPr lang="en-US" sz="2800" b="0" dirty="0" smtClean="0"/>
          </a:p>
          <a:p>
            <a:r>
              <a:rPr lang="en-US" sz="2800" dirty="0" smtClean="0"/>
              <a:t>A: </a:t>
            </a:r>
            <a:r>
              <a:rPr lang="en-US" sz="2400" b="0" dirty="0" smtClean="0"/>
              <a:t>In order to maintain our </a:t>
            </a:r>
            <a:r>
              <a:rPr lang="en-US" sz="2400" b="0" i="1" dirty="0" smtClean="0"/>
              <a:t>Not Human Subjects Research </a:t>
            </a:r>
            <a:r>
              <a:rPr lang="en-US" sz="2400" b="0" dirty="0" smtClean="0"/>
              <a:t>designation with the Institutional Review Board (IRB), NPI cannot collect student identifying information, i.e., names or student/school ID numbers. </a:t>
            </a:r>
          </a:p>
          <a:p>
            <a:r>
              <a:rPr lang="en-US" sz="2400" b="0" dirty="0" smtClean="0"/>
              <a:t>For this reason, we need you to collect your student data </a:t>
            </a:r>
            <a:r>
              <a:rPr lang="en-US" sz="2400" b="0" i="1" dirty="0" smtClean="0"/>
              <a:t>de-identified</a:t>
            </a:r>
            <a:r>
              <a:rPr lang="en-US" sz="2400" b="0" dirty="0" smtClean="0"/>
              <a:t>. To do this, you will assign each student a unique identifier.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949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5" y="767556"/>
            <a:ext cx="11065565" cy="1325563"/>
          </a:xfrm>
        </p:spPr>
        <p:txBody>
          <a:bodyPr/>
          <a:lstStyle/>
          <a:p>
            <a:r>
              <a:rPr lang="en-US" dirty="0" smtClean="0"/>
              <a:t>Assigning Participant IDs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2024" y="2929101"/>
            <a:ext cx="5927158" cy="26614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IDs must:</a:t>
            </a:r>
          </a:p>
          <a:p>
            <a:pPr marL="457200" indent="-457200">
              <a:buAutoNum type="arabicPeriod"/>
            </a:pPr>
            <a:r>
              <a:rPr lang="en-US" sz="2400" b="0" dirty="0" smtClean="0"/>
              <a:t>Have 3 digits</a:t>
            </a:r>
          </a:p>
          <a:p>
            <a:pPr marL="457200" indent="-457200">
              <a:buAutoNum type="arabicPeriod"/>
            </a:pPr>
            <a:r>
              <a:rPr lang="en-US" sz="2400" b="0" dirty="0" smtClean="0"/>
              <a:t>Be numeric only</a:t>
            </a:r>
          </a:p>
          <a:p>
            <a:pPr marL="457200" indent="-457200">
              <a:buAutoNum type="arabicPeriod"/>
            </a:pPr>
            <a:r>
              <a:rPr lang="en-US" sz="2400" b="0" dirty="0" smtClean="0"/>
              <a:t>Not contain leading zeros, e.g., 001</a:t>
            </a:r>
          </a:p>
          <a:p>
            <a:pPr marL="457200" indent="-457200">
              <a:buAutoNum type="arabicPeriod"/>
            </a:pPr>
            <a:r>
              <a:rPr lang="en-US" sz="2400" b="0" dirty="0" smtClean="0"/>
              <a:t>Not be duplicated within a school site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1062" t="59824" r="37711" b="16415"/>
          <a:stretch/>
        </p:blipFill>
        <p:spPr bwMode="auto">
          <a:xfrm>
            <a:off x="6042660" y="3108557"/>
            <a:ext cx="6149340" cy="2632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42660" y="2497276"/>
            <a:ext cx="3719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Survey Essentials Guide!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9574613" y="2606467"/>
            <a:ext cx="414961" cy="8247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9809" y="5547929"/>
            <a:ext cx="287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 the Student Unique ID Organizer found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11235724" y="5199474"/>
            <a:ext cx="457283" cy="7585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73" y="861074"/>
            <a:ext cx="6009409" cy="1726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Consent Procedure &amp; Collecting Attrition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2587336"/>
            <a:ext cx="5145157" cy="3321844"/>
          </a:xfrm>
        </p:spPr>
        <p:txBody>
          <a:bodyPr/>
          <a:lstStyle/>
          <a:p>
            <a:r>
              <a:rPr lang="en-US" b="0" dirty="0" smtClean="0"/>
              <a:t>To strengthen and make consistent our “passive” consent process we are now requiring use of the Parent Opt Out Form!</a:t>
            </a:r>
            <a:endParaRPr lang="en-US" b="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6868" t="21637" r="43513" b="13459"/>
          <a:stretch/>
        </p:blipFill>
        <p:spPr bwMode="auto">
          <a:xfrm>
            <a:off x="6539105" y="948704"/>
            <a:ext cx="4639945" cy="5719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43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the Parent Opt Out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609" y="2246243"/>
            <a:ext cx="11491291" cy="364874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/>
              <a:t>Send form home with all students who will be administered EATS at least two weeks prior to pre-test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/>
              <a:t>Paper or parent communicator app (e.g., Parent Square)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/>
              <a:t>Do not survey students who return a signed form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9978" t="58379" r="35936" b="19582"/>
          <a:stretch/>
        </p:blipFill>
        <p:spPr bwMode="auto">
          <a:xfrm>
            <a:off x="4204253" y="4595943"/>
            <a:ext cx="6778937" cy="2189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85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Opt Out Form: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965" y="1965689"/>
            <a:ext cx="4996069" cy="3648748"/>
          </a:xfrm>
        </p:spPr>
        <p:txBody>
          <a:bodyPr>
            <a:noAutofit/>
          </a:bodyPr>
          <a:lstStyle/>
          <a:p>
            <a:r>
              <a:rPr lang="en-US" sz="2400" dirty="0"/>
              <a:t>Arabic </a:t>
            </a:r>
          </a:p>
          <a:p>
            <a:r>
              <a:rPr lang="en-US" sz="2400" dirty="0"/>
              <a:t>Armenian</a:t>
            </a:r>
          </a:p>
          <a:p>
            <a:r>
              <a:rPr lang="en-US" sz="2400" dirty="0"/>
              <a:t>Chinese (traditional)</a:t>
            </a:r>
          </a:p>
          <a:p>
            <a:r>
              <a:rPr lang="en-US" sz="2400" dirty="0"/>
              <a:t>Korean</a:t>
            </a:r>
          </a:p>
          <a:p>
            <a:r>
              <a:rPr lang="en-US" sz="2400" dirty="0"/>
              <a:t>Pashto</a:t>
            </a:r>
          </a:p>
          <a:p>
            <a:r>
              <a:rPr lang="en-US" sz="2400" dirty="0"/>
              <a:t>Russian</a:t>
            </a:r>
          </a:p>
          <a:p>
            <a:r>
              <a:rPr lang="en-US" sz="2400" dirty="0"/>
              <a:t>Spanish</a:t>
            </a:r>
          </a:p>
          <a:p>
            <a:r>
              <a:rPr lang="en-US" sz="2400" dirty="0" smtClean="0"/>
              <a:t>Vietnamese</a:t>
            </a:r>
          </a:p>
          <a:p>
            <a:r>
              <a:rPr lang="en-US" sz="2400" dirty="0" smtClean="0"/>
              <a:t>Farsi (NEW, since last call)</a:t>
            </a:r>
          </a:p>
          <a:p>
            <a:r>
              <a:rPr lang="en-US" sz="2400" dirty="0"/>
              <a:t>Punjabi (</a:t>
            </a:r>
            <a:r>
              <a:rPr lang="en-US" sz="2400" dirty="0" smtClean="0"/>
              <a:t>NEW, since </a:t>
            </a:r>
            <a:r>
              <a:rPr lang="en-US" sz="2400" dirty="0"/>
              <a:t>last </a:t>
            </a:r>
            <a:r>
              <a:rPr lang="en-US" sz="2400" dirty="0" smtClean="0"/>
              <a:t>call)</a:t>
            </a: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1596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66" y="2834343"/>
            <a:ext cx="5483087" cy="1538874"/>
          </a:xfrm>
        </p:spPr>
        <p:txBody>
          <a:bodyPr>
            <a:normAutofit/>
          </a:bodyPr>
          <a:lstStyle/>
          <a:p>
            <a:r>
              <a:rPr lang="en-US" b="0" dirty="0" smtClean="0"/>
              <a:t>Addition of student consent introduction letter</a:t>
            </a:r>
            <a:endParaRPr lang="en-US" b="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718" t="21535" r="35679" b="6310"/>
          <a:stretch/>
        </p:blipFill>
        <p:spPr bwMode="auto">
          <a:xfrm>
            <a:off x="5970753" y="821668"/>
            <a:ext cx="5994096" cy="5941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90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66" y="2273234"/>
            <a:ext cx="11290204" cy="8959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Parent opt outs + student opts outs </a:t>
            </a:r>
            <a:r>
              <a:rPr lang="en-US" sz="3200" dirty="0" smtClean="0">
                <a:sym typeface="Wingdings" panose="05000000000000000000" pitchFamily="2" charset="2"/>
              </a:rPr>
              <a:t> ATTRITION LOG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31847" r="10486" b="42941"/>
          <a:stretch/>
        </p:blipFill>
        <p:spPr bwMode="auto">
          <a:xfrm>
            <a:off x="160368" y="2992582"/>
            <a:ext cx="11934651" cy="2431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2930236" y="3432470"/>
            <a:ext cx="987137" cy="20989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08763" y="3408223"/>
            <a:ext cx="987137" cy="20989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65321"/>
            <a:ext cx="10515600" cy="1325563"/>
          </a:xfrm>
        </p:spPr>
        <p:txBody>
          <a:bodyPr/>
          <a:lstStyle/>
          <a:p>
            <a:r>
              <a:rPr lang="en-US" dirty="0" smtClean="0"/>
              <a:t>Let’s walk through the protocol and survey together…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7556"/>
            <a:ext cx="12192000" cy="1325563"/>
          </a:xfrm>
        </p:spPr>
        <p:txBody>
          <a:bodyPr/>
          <a:lstStyle/>
          <a:p>
            <a:r>
              <a:rPr lang="en-US" dirty="0" smtClean="0"/>
              <a:t>Key takeaways for successful administration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461" y="2093119"/>
            <a:ext cx="11875078" cy="3815392"/>
          </a:xfrm>
        </p:spPr>
        <p:txBody>
          <a:bodyPr>
            <a:noAutofit/>
          </a:bodyPr>
          <a:lstStyle/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2600" dirty="0" smtClean="0"/>
              <a:t>Plan </a:t>
            </a:r>
            <a:r>
              <a:rPr lang="en-US" sz="2600" dirty="0"/>
              <a:t>your timeline </a:t>
            </a:r>
            <a:r>
              <a:rPr lang="en-US" sz="2600" dirty="0" smtClean="0"/>
              <a:t>early: </a:t>
            </a:r>
            <a:r>
              <a:rPr lang="en-US" sz="2600" b="0" dirty="0" smtClean="0"/>
              <a:t>Plan to survey </a:t>
            </a:r>
            <a:r>
              <a:rPr lang="en-US" sz="2600" b="0" dirty="0"/>
              <a:t>on a day when students were in school the previous day </a:t>
            </a:r>
            <a:r>
              <a:rPr lang="en-US" sz="2600" b="0" u="sng" dirty="0"/>
              <a:t>and</a:t>
            </a:r>
            <a:r>
              <a:rPr lang="en-US" sz="2600" b="0" dirty="0"/>
              <a:t> </a:t>
            </a:r>
            <a:r>
              <a:rPr lang="en-US" sz="2600" b="0" dirty="0" smtClean="0"/>
              <a:t>week</a:t>
            </a:r>
            <a:endParaRPr lang="en-US" sz="2600" b="0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2600" dirty="0" smtClean="0"/>
              <a:t>Don’t forget the Parent Opt Out Form: </a:t>
            </a:r>
            <a:r>
              <a:rPr lang="en-US" sz="2600" b="0" dirty="0" smtClean="0"/>
              <a:t>Send </a:t>
            </a:r>
            <a:r>
              <a:rPr lang="en-US" sz="2600" b="0" dirty="0"/>
              <a:t>out </a:t>
            </a:r>
            <a:r>
              <a:rPr lang="en-US" sz="2600" b="0" dirty="0" smtClean="0"/>
              <a:t>at least two </a:t>
            </a:r>
            <a:r>
              <a:rPr lang="en-US" sz="2600" b="0" dirty="0"/>
              <a:t>weeks before </a:t>
            </a:r>
            <a:r>
              <a:rPr lang="en-US" sz="2600" b="0" dirty="0" smtClean="0"/>
              <a:t>pre-testing (only)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2600" dirty="0" smtClean="0"/>
              <a:t>Ensure survey administrators understand unique ID assignment methods: </a:t>
            </a:r>
            <a:r>
              <a:rPr lang="en-US" sz="2600" b="0" dirty="0" smtClean="0"/>
              <a:t>Do not repeat a student unique ID within a single school site</a:t>
            </a:r>
          </a:p>
          <a:p>
            <a:pPr marL="742950" indent="-742950">
              <a:buAutoNum type="arabicPeriod"/>
            </a:pPr>
            <a:r>
              <a:rPr lang="en-US" sz="2600" dirty="0" smtClean="0"/>
              <a:t>Distribute the correct link: </a:t>
            </a:r>
            <a:r>
              <a:rPr lang="en-US" sz="2600" b="0" dirty="0" smtClean="0"/>
              <a:t>Be sure to distribute the link that corresponds to the given survey time point, i.e., Pre or Post </a:t>
            </a:r>
            <a:r>
              <a:rPr lang="en-US" sz="2600" b="0" u="sng" dirty="0" smtClean="0"/>
              <a:t>and</a:t>
            </a:r>
            <a:r>
              <a:rPr lang="en-US" sz="2600" b="0" dirty="0" smtClean="0"/>
              <a:t> do not truncate links</a:t>
            </a:r>
          </a:p>
          <a:p>
            <a:pPr marL="742950" indent="-742950">
              <a:buAutoNum type="arabicPeriod"/>
            </a:pPr>
            <a:r>
              <a:rPr lang="en-US" sz="2600" dirty="0" smtClean="0"/>
              <a:t>Log attrition data on survey day: </a:t>
            </a:r>
            <a:r>
              <a:rPr lang="en-US" sz="2600" b="0" dirty="0" smtClean="0"/>
              <a:t>Collect and log parent/student opt outs</a:t>
            </a:r>
          </a:p>
          <a:p>
            <a:pPr marL="1428750" lvl="1" indent="-742950">
              <a:buAutoNum type="arabicPeriod"/>
            </a:pPr>
            <a:endParaRPr lang="en-US" sz="2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8748" y="1997765"/>
            <a:ext cx="10515600" cy="3896139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Announcements </a:t>
            </a: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Welcome </a:t>
            </a:r>
            <a:r>
              <a:rPr lang="en-US" dirty="0" smtClean="0"/>
              <a:t>to IOE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FFY 24-26: Recap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FFY 24 Eating and Activity Tool for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Survey, protocol, resources tour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Website tour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3" name="Picture 2" descr="Agenda - Free of Charge Creative Commons Chalkboard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86" y="1196966"/>
            <a:ext cx="3234010" cy="21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14" y="2964218"/>
            <a:ext cx="10515600" cy="1325563"/>
          </a:xfrm>
        </p:spPr>
        <p:txBody>
          <a:bodyPr/>
          <a:lstStyle/>
          <a:p>
            <a:r>
              <a:rPr lang="en-US" dirty="0" smtClean="0"/>
              <a:t>Website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Informed!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Join the listserv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1:1 meeting with NPI evaluators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Next Quarterly Call: Tuesday, October 17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at 10am</a:t>
            </a:r>
            <a:endParaRPr lang="en-US" dirty="0"/>
          </a:p>
          <a:p>
            <a:pPr marL="1257300" lvl="1" indent="-571500">
              <a:lnSpc>
                <a:spcPct val="110000"/>
              </a:lnSpc>
            </a:pPr>
            <a:r>
              <a:rPr lang="en-US" sz="2800" dirty="0" smtClean="0"/>
              <a:t>Pre-registration coming soon!</a:t>
            </a:r>
          </a:p>
          <a:p>
            <a:pPr marL="1257300" lvl="1" indent="-571500">
              <a:lnSpc>
                <a:spcPct val="110000"/>
              </a:lnSpc>
            </a:pPr>
            <a:r>
              <a:rPr lang="en-US" sz="2800" dirty="0" smtClean="0"/>
              <a:t>On Quarterly </a:t>
            </a:r>
            <a:r>
              <a:rPr lang="en-US" sz="2800" dirty="0"/>
              <a:t>Call page: </a:t>
            </a:r>
            <a:r>
              <a:rPr lang="en-US" sz="2800" dirty="0">
                <a:hlinkClick r:id="rId2"/>
              </a:rPr>
              <a:t>https://ucanr.edu/sites/ioe/Quarterly_Calls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marL="571500" indent="-571500">
              <a:lnSpc>
                <a:spcPct val="110000"/>
              </a:lnSpc>
            </a:pPr>
            <a:endParaRPr lang="en-US" sz="3200" dirty="0" smtClean="0"/>
          </a:p>
          <a:p>
            <a:pPr marL="1257300" lvl="1" indent="-571500">
              <a:lnSpc>
                <a:spcPct val="11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691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48" y="3152947"/>
            <a:ext cx="5522843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036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 TA &amp; Training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8056"/>
            <a:ext cx="10515600" cy="373131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b="0" dirty="0" smtClean="0"/>
              <a:t>New this year, NPI’s annual Technical Assistance &amp; Training Survey covers all of our evaluation projects: </a:t>
            </a:r>
          </a:p>
          <a:p>
            <a:pPr algn="ctr"/>
            <a:r>
              <a:rPr lang="en-US" sz="2800" dirty="0" smtClean="0"/>
              <a:t>PEARS, SLAQ, IOE, and Adult DE Evaluation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b="0" dirty="0" smtClean="0"/>
              <a:t>Please take 5-10 minutes to tell us how we’re doing and how we can better support your evaluation work! </a:t>
            </a:r>
          </a:p>
          <a:p>
            <a:pPr algn="ctr"/>
            <a:endParaRPr lang="en-US" sz="2800" b="0" i="1" dirty="0"/>
          </a:p>
          <a:p>
            <a:pPr algn="ctr"/>
            <a:r>
              <a:rPr lang="en-US" sz="2800" b="0" u="sng" dirty="0">
                <a:hlinkClick r:id="rId2"/>
              </a:rPr>
              <a:t>https://</a:t>
            </a:r>
            <a:r>
              <a:rPr lang="en-US" sz="2800" b="0" u="sng" dirty="0" smtClean="0">
                <a:hlinkClick r:id="rId2"/>
              </a:rPr>
              <a:t>ucanr.co1.qualtrics.com/jfe/form/SV_1XI3AhNb08eGhwO</a:t>
            </a:r>
            <a:endParaRPr lang="en-US" sz="2800" b="0" u="sng" dirty="0" smtClean="0"/>
          </a:p>
          <a:p>
            <a:pPr algn="ctr"/>
            <a:endParaRPr lang="en-US" sz="2800" b="0" u="sng" dirty="0" smtClean="0"/>
          </a:p>
          <a:p>
            <a:pPr algn="ctr"/>
            <a:r>
              <a:rPr lang="en-US" sz="2800" dirty="0" smtClean="0"/>
              <a:t>Survey closes Friday, August 4th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98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 Upcoming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87" y="2044288"/>
            <a:ext cx="11758313" cy="423724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Q1 IOE Quarterly Call is Tuesday, October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10am</a:t>
            </a:r>
          </a:p>
          <a:p>
            <a:pPr marL="1143000" lvl="1" indent="-457200"/>
            <a:r>
              <a:rPr lang="en-US" sz="2000" dirty="0" smtClean="0"/>
              <a:t>Moving to pre-registration, link forthcoming!</a:t>
            </a:r>
            <a:endParaRPr lang="en-US" sz="2000" dirty="0"/>
          </a:p>
          <a:p>
            <a:pPr marL="1143000" lvl="1" indent="-457200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://ucanr.edu/sites/ioe/Quarterly_Calls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Evaluation Cross-Project Office Hours are Thursday, September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at 11am</a:t>
            </a:r>
          </a:p>
          <a:p>
            <a:pPr marL="1143000" lvl="1" indent="-457200"/>
            <a:r>
              <a:rPr lang="en-US" sz="2000" b="1" dirty="0" smtClean="0"/>
              <a:t>Pre-register here:</a:t>
            </a:r>
            <a:r>
              <a:rPr lang="en-US" sz="2000" b="1" dirty="0"/>
              <a:t> </a:t>
            </a:r>
            <a:r>
              <a:rPr lang="en-US" sz="2000" dirty="0">
                <a:hlinkClick r:id="rId3"/>
              </a:rPr>
              <a:t>https://ucanr.zoom.us/meeting/register/tJ0vf--</a:t>
            </a:r>
            <a:r>
              <a:rPr lang="en-US" sz="2000" dirty="0" smtClean="0">
                <a:hlinkClick r:id="rId3"/>
              </a:rPr>
              <a:t>tqzouHNCVURS72xfPaFlo00Zhu19h</a:t>
            </a:r>
            <a:endParaRPr lang="en-US" sz="2000" dirty="0" smtClean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Q&amp;A guide from June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Office Hours</a:t>
            </a:r>
          </a:p>
          <a:p>
            <a:pPr marL="1143000" lvl="1" indent="-457200"/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ucanr.edu/sites/LHDEvaluation/files/385570.pdf</a:t>
            </a:r>
            <a:endParaRPr lang="en-US" sz="2000" dirty="0" smtClean="0"/>
          </a:p>
          <a:p>
            <a:pPr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771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 Vacation &amp; 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1" y="2044288"/>
            <a:ext cx="10316362" cy="423724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I will be on vacation 8/2-8/13, reach out before 8/2 for any needs you may anticipate, e.g., Planning Worksheets and survey links</a:t>
            </a:r>
          </a:p>
          <a:p>
            <a:endParaRPr lang="en-US" sz="32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Kaela has accepted a new position, so no back-up at this time</a:t>
            </a:r>
          </a:p>
        </p:txBody>
      </p:sp>
    </p:spTree>
    <p:extLst>
      <p:ext uri="{BB962C8B-B14F-4D97-AF65-F5344CB8AC3E}">
        <p14:creationId xmlns:p14="http://schemas.microsoft.com/office/powerpoint/2010/main" val="29198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Welcome to Impact Outcome Evaluation!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996963"/>
            <a:ext cx="10515600" cy="4151587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Impact Outcome Evaluation aka “IOE”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IOE </a:t>
            </a:r>
            <a:r>
              <a:rPr lang="en-US" sz="2000" dirty="0">
                <a:sym typeface="Wingdings" panose="05000000000000000000" pitchFamily="2" charset="2"/>
              </a:rPr>
              <a:t>=</a:t>
            </a:r>
            <a:r>
              <a:rPr lang="en-US" sz="2000" dirty="0" smtClean="0">
                <a:sym typeface="Wingdings" panose="05000000000000000000" pitchFamily="2" charset="2"/>
              </a:rPr>
              <a:t> Evaluation of school-based </a:t>
            </a:r>
            <a:r>
              <a:rPr lang="en-US" sz="2000" i="1" dirty="0" smtClean="0">
                <a:sym typeface="Wingdings" panose="05000000000000000000" pitchFamily="2" charset="2"/>
              </a:rPr>
              <a:t>interventions (</a:t>
            </a:r>
            <a:r>
              <a:rPr lang="en-US" sz="2000" dirty="0" smtClean="0">
                <a:sym typeface="Wingdings" panose="05000000000000000000" pitchFamily="2" charset="2"/>
              </a:rPr>
              <a:t>that include direct </a:t>
            </a:r>
            <a:r>
              <a:rPr lang="en-US" sz="2000" dirty="0" err="1" smtClean="0">
                <a:sym typeface="Wingdings" panose="05000000000000000000" pitchFamily="2" charset="2"/>
              </a:rPr>
              <a:t>ed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i="1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IOE ≠ Not evaluation of </a:t>
            </a:r>
            <a:r>
              <a:rPr lang="en-US" sz="2000" i="1" dirty="0" smtClean="0">
                <a:sym typeface="Wingdings" panose="05000000000000000000" pitchFamily="2" charset="2"/>
              </a:rPr>
              <a:t>direct </a:t>
            </a:r>
            <a:r>
              <a:rPr lang="en-US" sz="2000" i="1" dirty="0" err="1" smtClean="0">
                <a:sym typeface="Wingdings" panose="05000000000000000000" pitchFamily="2" charset="2"/>
              </a:rPr>
              <a:t>ed</a:t>
            </a:r>
            <a:endParaRPr lang="en-US" sz="2000" i="1" dirty="0" smtClean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i="1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IOE = Evaluation on full school year timeline for all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i.e., pre/post, beg/end of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In FFY 23, IOE expanded to all LHDs regardless of funding tier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In FFY 24, all LHDs (all tiers) will participate in the same evaluation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485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7/10/23 Blast IOE Email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199" y="1996963"/>
            <a:ext cx="11078497" cy="415158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~1/3 of LHDs with applicable intervention did not participate in FFY 23, so we want to be sure everyone understands the requirements and has access to </a:t>
            </a:r>
            <a:r>
              <a:rPr lang="en-US" sz="2400" dirty="0" smtClean="0"/>
              <a:t>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 email went out to Project Directors last Monday re: IOE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went to every LHD with (IOE) applicable direct education in their IWP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965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4956"/>
            <a:ext cx="10515600" cy="1325563"/>
          </a:xfrm>
        </p:spPr>
        <p:txBody>
          <a:bodyPr/>
          <a:lstStyle/>
          <a:p>
            <a:r>
              <a:rPr lang="en-US" dirty="0" smtClean="0"/>
              <a:t>FFY 24-26 IOE: Recap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HL_CDPH_NPI template" id="{A88077E0-8371-D14F-AF84-F56FB1A409E0}" vid="{1560E5F9-D077-DF48-B8E1-5CC05BC68212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4656826B405439EBE9B90EEBCBEBE" ma:contentTypeVersion="16" ma:contentTypeDescription="Create a new document." ma:contentTypeScope="" ma:versionID="f37ced8bb4f692fedac476ce980f8411">
  <xsd:schema xmlns:xsd="http://www.w3.org/2001/XMLSchema" xmlns:xs="http://www.w3.org/2001/XMLSchema" xmlns:p="http://schemas.microsoft.com/office/2006/metadata/properties" xmlns:ns2="4de515f2-057f-4c6c-9009-40b624203122" xmlns:ns3="aa572fdf-9ee6-45c3-8555-cedceb13baa8" targetNamespace="http://schemas.microsoft.com/office/2006/metadata/properties" ma:root="true" ma:fieldsID="40254448a0e698612d406697d4e62c6d" ns2:_="" ns3:_="">
    <xsd:import namespace="4de515f2-057f-4c6c-9009-40b624203122"/>
    <xsd:import namespace="aa572fdf-9ee6-45c3-8555-cedceb13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5f2-057f-4c6c-9009-40b624203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f96132-7575-4dc3-b6aa-46cada61f72b}" ma:internalName="TaxCatchAll" ma:showField="CatchAllData" ma:web="4de515f2-057f-4c6c-9009-40b624203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2fdf-9ee6-45c3-8555-cedceb13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e515f2-057f-4c6c-9009-40b624203122" xsi:nil="true"/>
    <lcf76f155ced4ddcb4097134ff3c332f xmlns="aa572fdf-9ee6-45c3-8555-cedceb13baa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4B7F7D-E825-4F54-88EA-5BA1AE7A3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515f2-057f-4c6c-9009-40b624203122"/>
    <ds:schemaRef ds:uri="aa572fdf-9ee6-45c3-8555-cedceb13b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072527-AB63-4D3C-8C47-BBD62F22CF14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de515f2-057f-4c6c-9009-40b624203122"/>
    <ds:schemaRef ds:uri="http://purl.org/dc/terms/"/>
    <ds:schemaRef ds:uri="http://schemas.microsoft.com/office/2006/documentManagement/types"/>
    <ds:schemaRef ds:uri="http://www.w3.org/XML/1998/namespace"/>
    <ds:schemaRef ds:uri="aa572fdf-9ee6-45c3-8555-cedceb13baa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02E892-8934-40F9-BE9F-51F45F192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65125</TotalTime>
  <Words>1586</Words>
  <Application>Microsoft Office PowerPoint</Application>
  <PresentationFormat>Widescreen</PresentationFormat>
  <Paragraphs>207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1_Custom Design</vt:lpstr>
      <vt:lpstr>Custom Design</vt:lpstr>
      <vt:lpstr>Q4 Impact Outcome Evaluation  Quarterly Call  FFY 24 Eating and Activity Tool for Students Survey Administration Training</vt:lpstr>
      <vt:lpstr>Logistics</vt:lpstr>
      <vt:lpstr>AGENDA</vt:lpstr>
      <vt:lpstr>Announcements: TA &amp; Training Survey</vt:lpstr>
      <vt:lpstr>Announcements: Upcoming Calls</vt:lpstr>
      <vt:lpstr>Announcements: Vacation &amp; Staffing</vt:lpstr>
      <vt:lpstr>Welcome to Impact Outcome Evaluation!</vt:lpstr>
      <vt:lpstr>7/10/23 Blast IOE Email</vt:lpstr>
      <vt:lpstr>FFY 24-26 IOE: Recap </vt:lpstr>
      <vt:lpstr>FFY 24-26 IOE Priority</vt:lpstr>
      <vt:lpstr>FFY 24-26: Who should participate?</vt:lpstr>
      <vt:lpstr>FFY 24-26: What does participation entail?</vt:lpstr>
      <vt:lpstr>FFY 24-26: Details</vt:lpstr>
      <vt:lpstr>Sites by LHD Funding Tier</vt:lpstr>
      <vt:lpstr>FFY 24 Recommended Planning &amp; Execution Timeline</vt:lpstr>
      <vt:lpstr>FFY 24 Eating and Activity Tool for Students (EATS)</vt:lpstr>
      <vt:lpstr>PowerPoint Presentation</vt:lpstr>
      <vt:lpstr>PowerPoint Presentation</vt:lpstr>
      <vt:lpstr>this year!</vt:lpstr>
      <vt:lpstr>Site-specific survey links</vt:lpstr>
      <vt:lpstr>Assigning Participant IDs</vt:lpstr>
      <vt:lpstr>Assigning Participant IDs</vt:lpstr>
      <vt:lpstr>Consent Procedure &amp; Collecting Attrition Data</vt:lpstr>
      <vt:lpstr>How to use the Parent Opt Out Form</vt:lpstr>
      <vt:lpstr>Parent Opt Out Form: Languages</vt:lpstr>
      <vt:lpstr>Consent Cont’d</vt:lpstr>
      <vt:lpstr>Consent Cont’d</vt:lpstr>
      <vt:lpstr>Let’s walk through the protocol and survey together…</vt:lpstr>
      <vt:lpstr>Key takeaways for successful administration</vt:lpstr>
      <vt:lpstr>Website tour</vt:lpstr>
      <vt:lpstr>Stay Informed!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J Osterman</dc:creator>
  <cp:lastModifiedBy>Amanda M Linares</cp:lastModifiedBy>
  <cp:revision>341</cp:revision>
  <dcterms:created xsi:type="dcterms:W3CDTF">2022-04-06T22:46:18Z</dcterms:created>
  <dcterms:modified xsi:type="dcterms:W3CDTF">2023-07-17T18:35:26Z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0x0101007E34656826B405439EBE9B90EEBCBEBE</vt:lpwstr>
  </property>
</Properties>
</file>