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65" r:id="rId6"/>
  </p:sldMasterIdLst>
  <p:notesMasterIdLst>
    <p:notesMasterId r:id="rId40"/>
  </p:notesMasterIdLst>
  <p:sldIdLst>
    <p:sldId id="342" r:id="rId7"/>
    <p:sldId id="372" r:id="rId8"/>
    <p:sldId id="344" r:id="rId9"/>
    <p:sldId id="428" r:id="rId10"/>
    <p:sldId id="444" r:id="rId11"/>
    <p:sldId id="380" r:id="rId12"/>
    <p:sldId id="395" r:id="rId13"/>
    <p:sldId id="354" r:id="rId14"/>
    <p:sldId id="402" r:id="rId15"/>
    <p:sldId id="460" r:id="rId16"/>
    <p:sldId id="408" r:id="rId17"/>
    <p:sldId id="440" r:id="rId18"/>
    <p:sldId id="441" r:id="rId19"/>
    <p:sldId id="442" r:id="rId20"/>
    <p:sldId id="448" r:id="rId21"/>
    <p:sldId id="450" r:id="rId22"/>
    <p:sldId id="449" r:id="rId23"/>
    <p:sldId id="461" r:id="rId24"/>
    <p:sldId id="456" r:id="rId25"/>
    <p:sldId id="462" r:id="rId26"/>
    <p:sldId id="457" r:id="rId27"/>
    <p:sldId id="455" r:id="rId28"/>
    <p:sldId id="453" r:id="rId29"/>
    <p:sldId id="458" r:id="rId30"/>
    <p:sldId id="447" r:id="rId31"/>
    <p:sldId id="454" r:id="rId32"/>
    <p:sldId id="451" r:id="rId33"/>
    <p:sldId id="445" r:id="rId34"/>
    <p:sldId id="452" r:id="rId35"/>
    <p:sldId id="446" r:id="rId36"/>
    <p:sldId id="353" r:id="rId37"/>
    <p:sldId id="459" r:id="rId38"/>
    <p:sldId id="36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 Linares" initials="AML" lastIdx="3" clrIdx="0">
    <p:extLst>
      <p:ext uri="{19B8F6BF-5375-455C-9EA6-DF929625EA0E}">
        <p15:presenceInfo xmlns:p15="http://schemas.microsoft.com/office/powerpoint/2012/main" userId="Amanda M Lina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B84"/>
    <a:srgbClr val="00944D"/>
    <a:srgbClr val="59CFC3"/>
    <a:srgbClr val="F8D311"/>
    <a:srgbClr val="2B388F"/>
    <a:srgbClr val="AF2A30"/>
    <a:srgbClr val="8BC53F"/>
    <a:srgbClr val="4D96BA"/>
    <a:srgbClr val="FB8654"/>
    <a:srgbClr val="2B3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109" autoAdjust="0"/>
  </p:normalViewPr>
  <p:slideViewPr>
    <p:cSldViewPr snapToGrid="0" snapToObjects="1">
      <p:cViewPr varScale="1">
        <p:scale>
          <a:sx n="54" d="100"/>
          <a:sy n="54" d="100"/>
        </p:scale>
        <p:origin x="39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Pre to Post Change in Fruit &amp; Vegetable Consumption (times/day)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458333333333333E-2"/>
                  <c:y val="-3.70370370370370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50-475C-B952-11BA12883BE0}"/>
                </c:ext>
              </c:extLst>
            </c:dLbl>
            <c:dLbl>
              <c:idx val="3"/>
              <c:layout>
                <c:manualLayout>
                  <c:x val="-5.208333333333333E-3"/>
                  <c:y val="-1.697511254402665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50-475C-B952-11BA12883BE0}"/>
                </c:ext>
              </c:extLst>
            </c:dLbl>
            <c:dLbl>
              <c:idx val="4"/>
              <c:layout>
                <c:manualLayout>
                  <c:x val="-5.208333333333333E-3"/>
                  <c:y val="-5.55555555555555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50-475C-B952-11BA12883BE0}"/>
                </c:ext>
              </c:extLst>
            </c:dLbl>
            <c:dLbl>
              <c:idx val="5"/>
              <c:layout>
                <c:manualLayout>
                  <c:x val="-7.291666666666743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650-475C-B952-11BA12883BE0}"/>
                </c:ext>
              </c:extLst>
            </c:dLbl>
            <c:dLbl>
              <c:idx val="7"/>
              <c:layout>
                <c:manualLayout>
                  <c:x val="-1.041666666666666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50-475C-B952-11BA12883BE0}"/>
                </c:ext>
              </c:extLst>
            </c:dLbl>
            <c:dLbl>
              <c:idx val="8"/>
              <c:layout>
                <c:manualLayout>
                  <c:x val="-8.3333333333333332E-3"/>
                  <c:y val="-6.790045017610662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650-475C-B952-11BA12883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Fruit intake, w/ juice</c:v>
                </c:pt>
                <c:pt idx="1">
                  <c:v>Fruit intake, no juice*</c:v>
                </c:pt>
                <c:pt idx="2">
                  <c:v>100% fruit juice</c:v>
                </c:pt>
                <c:pt idx="3">
                  <c:v>Vegetable intake, w/ beans*</c:v>
                </c:pt>
                <c:pt idx="4">
                  <c:v>Vegetable intake, no beans*</c:v>
                </c:pt>
                <c:pt idx="5">
                  <c:v>Starchy vegetables*</c:v>
                </c:pt>
                <c:pt idx="6">
                  <c:v>Orange vegetables</c:v>
                </c:pt>
                <c:pt idx="7">
                  <c:v>Salad/Green vegetables*</c:v>
                </c:pt>
                <c:pt idx="8">
                  <c:v>Other vegetables*</c:v>
                </c:pt>
                <c:pt idx="9">
                  <c:v>Beans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2.5499999999999998</c:v>
                </c:pt>
                <c:pt idx="1">
                  <c:v>1.72</c:v>
                </c:pt>
                <c:pt idx="2">
                  <c:v>0.83</c:v>
                </c:pt>
                <c:pt idx="3">
                  <c:v>2.97</c:v>
                </c:pt>
                <c:pt idx="4">
                  <c:v>2.66</c:v>
                </c:pt>
                <c:pt idx="5">
                  <c:v>0.67</c:v>
                </c:pt>
                <c:pt idx="6">
                  <c:v>0.6</c:v>
                </c:pt>
                <c:pt idx="7">
                  <c:v>0.68</c:v>
                </c:pt>
                <c:pt idx="8">
                  <c:v>0.71</c:v>
                </c:pt>
                <c:pt idx="9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0-475C-B952-11BA12883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2916666666666286E-3"/>
                  <c:y val="5.55555555555555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50-475C-B952-11BA12883BE0}"/>
                </c:ext>
              </c:extLst>
            </c:dLbl>
            <c:dLbl>
              <c:idx val="3"/>
              <c:layout>
                <c:manualLayout>
                  <c:x val="4.166666666666666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50-475C-B952-11BA12883BE0}"/>
                </c:ext>
              </c:extLst>
            </c:dLbl>
            <c:dLbl>
              <c:idx val="4"/>
              <c:layout>
                <c:manualLayout>
                  <c:x val="2.083333333333257E-3"/>
                  <c:y val="1.85185185185183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650-475C-B952-11BA12883BE0}"/>
                </c:ext>
              </c:extLst>
            </c:dLbl>
            <c:dLbl>
              <c:idx val="5"/>
              <c:layout>
                <c:manualLayout>
                  <c:x val="7.2916666666666668E-3"/>
                  <c:y val="-7.40740740740740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650-475C-B952-11BA12883BE0}"/>
                </c:ext>
              </c:extLst>
            </c:dLbl>
            <c:dLbl>
              <c:idx val="7"/>
              <c:layout>
                <c:manualLayout>
                  <c:x val="4.16666666666651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650-475C-B952-11BA12883BE0}"/>
                </c:ext>
              </c:extLst>
            </c:dLbl>
            <c:dLbl>
              <c:idx val="8"/>
              <c:layout>
                <c:manualLayout>
                  <c:x val="1.041666666666666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650-475C-B952-11BA12883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Fruit intake, w/ juice</c:v>
                </c:pt>
                <c:pt idx="1">
                  <c:v>Fruit intake, no juice*</c:v>
                </c:pt>
                <c:pt idx="2">
                  <c:v>100% fruit juice</c:v>
                </c:pt>
                <c:pt idx="3">
                  <c:v>Vegetable intake, w/ beans*</c:v>
                </c:pt>
                <c:pt idx="4">
                  <c:v>Vegetable intake, no beans*</c:v>
                </c:pt>
                <c:pt idx="5">
                  <c:v>Starchy vegetables*</c:v>
                </c:pt>
                <c:pt idx="6">
                  <c:v>Orange vegetables</c:v>
                </c:pt>
                <c:pt idx="7">
                  <c:v>Salad/Green vegetables*</c:v>
                </c:pt>
                <c:pt idx="8">
                  <c:v>Other vegetables*</c:v>
                </c:pt>
                <c:pt idx="9">
                  <c:v>Beans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2.66</c:v>
                </c:pt>
                <c:pt idx="1">
                  <c:v>1.82</c:v>
                </c:pt>
                <c:pt idx="2">
                  <c:v>0.84</c:v>
                </c:pt>
                <c:pt idx="3">
                  <c:v>3.29</c:v>
                </c:pt>
                <c:pt idx="4">
                  <c:v>2.95</c:v>
                </c:pt>
                <c:pt idx="5">
                  <c:v>0.75</c:v>
                </c:pt>
                <c:pt idx="6">
                  <c:v>0.64</c:v>
                </c:pt>
                <c:pt idx="7">
                  <c:v>0.77</c:v>
                </c:pt>
                <c:pt idx="8">
                  <c:v>0.79</c:v>
                </c:pt>
                <c:pt idx="9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0-475C-B952-11BA12883B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0082832"/>
        <c:axId val="1395731472"/>
      </c:barChart>
      <c:catAx>
        <c:axId val="120008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731472"/>
        <c:crosses val="autoZero"/>
        <c:auto val="1"/>
        <c:lblAlgn val="ctr"/>
        <c:lblOffset val="100"/>
        <c:noMultiLvlLbl val="0"/>
      </c:catAx>
      <c:valAx>
        <c:axId val="139573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08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546907808398951"/>
          <c:y val="0.23888509769612132"/>
          <c:w val="0.16210761154855646"/>
          <c:h val="6.4818606007582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Pre to Post Change in </a:t>
            </a:r>
            <a:r>
              <a:rPr lang="en-US" sz="2800" b="1" dirty="0" smtClean="0"/>
              <a:t>Beverage Consumption </a:t>
            </a:r>
            <a:r>
              <a:rPr lang="en-US" sz="2800" b="1" dirty="0"/>
              <a:t>(times/day)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7.2916666666666477E-3"/>
                  <c:y val="-3.70370370370370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50-475C-B952-11BA12883BE0}"/>
                </c:ext>
              </c:extLst>
            </c:dLbl>
            <c:dLbl>
              <c:idx val="3"/>
              <c:layout>
                <c:manualLayout>
                  <c:x val="-5.208333333333333E-3"/>
                  <c:y val="-1.697511254402665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650-475C-B952-11BA12883BE0}"/>
                </c:ext>
              </c:extLst>
            </c:dLbl>
            <c:dLbl>
              <c:idx val="4"/>
              <c:layout>
                <c:manualLayout>
                  <c:x val="2.0833333333333333E-3"/>
                  <c:y val="-5.55555555555555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650-475C-B952-11BA12883BE0}"/>
                </c:ext>
              </c:extLst>
            </c:dLbl>
            <c:dLbl>
              <c:idx val="5"/>
              <c:layout>
                <c:manualLayout>
                  <c:x val="-2.0833333333334096E-3"/>
                  <c:y val="-7.40740740740740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650-475C-B952-11BA12883BE0}"/>
                </c:ext>
              </c:extLst>
            </c:dLbl>
            <c:dLbl>
              <c:idx val="6"/>
              <c:layout>
                <c:manualLayout>
                  <c:x val="-8.3333333333333332E-3"/>
                  <c:y val="1.85185185185185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BD-456C-8017-438881630BB3}"/>
                </c:ext>
              </c:extLst>
            </c:dLbl>
            <c:dLbl>
              <c:idx val="7"/>
              <c:layout>
                <c:manualLayout>
                  <c:x val="-1.041666666666666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50-475C-B952-11BA12883BE0}"/>
                </c:ext>
              </c:extLst>
            </c:dLbl>
            <c:dLbl>
              <c:idx val="8"/>
              <c:layout>
                <c:manualLayout>
                  <c:x val="-8.3333333333333332E-3"/>
                  <c:y val="-6.790045017610662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650-475C-B952-11BA12883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Water intake</c:v>
                </c:pt>
                <c:pt idx="1">
                  <c:v>SSB intake, w/ flavored milks*</c:v>
                </c:pt>
                <c:pt idx="2">
                  <c:v>SSB intake, no flavored milks</c:v>
                </c:pt>
                <c:pt idx="3">
                  <c:v>Fruit drinks and sports drinks</c:v>
                </c:pt>
                <c:pt idx="4">
                  <c:v>Regular soda</c:v>
                </c:pt>
                <c:pt idx="5">
                  <c:v>Energy drinks</c:v>
                </c:pt>
                <c:pt idx="6">
                  <c:v>Sweetened coffee/tea*</c:v>
                </c:pt>
                <c:pt idx="7">
                  <c:v>Flavored milk*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2.33</c:v>
                </c:pt>
                <c:pt idx="1">
                  <c:v>2.52</c:v>
                </c:pt>
                <c:pt idx="2">
                  <c:v>1.97</c:v>
                </c:pt>
                <c:pt idx="3">
                  <c:v>0.79</c:v>
                </c:pt>
                <c:pt idx="4">
                  <c:v>0.49</c:v>
                </c:pt>
                <c:pt idx="5">
                  <c:v>0.19</c:v>
                </c:pt>
                <c:pt idx="6">
                  <c:v>0.51</c:v>
                </c:pt>
                <c:pt idx="7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0-475C-B952-11BA12883B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2916666666666286E-3"/>
                  <c:y val="5.55555555555555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50-475C-B952-11BA12883BE0}"/>
                </c:ext>
              </c:extLst>
            </c:dLbl>
            <c:dLbl>
              <c:idx val="3"/>
              <c:layout>
                <c:manualLayout>
                  <c:x val="4.166666666666666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650-475C-B952-11BA12883BE0}"/>
                </c:ext>
              </c:extLst>
            </c:dLbl>
            <c:dLbl>
              <c:idx val="4"/>
              <c:layout>
                <c:manualLayout>
                  <c:x val="3.1249999999999234E-3"/>
                  <c:y val="-7.40740740740740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650-475C-B952-11BA12883BE0}"/>
                </c:ext>
              </c:extLst>
            </c:dLbl>
            <c:dLbl>
              <c:idx val="5"/>
              <c:layout>
                <c:manualLayout>
                  <c:x val="-1.0416666666666667E-3"/>
                  <c:y val="-7.40740740740740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650-475C-B952-11BA12883BE0}"/>
                </c:ext>
              </c:extLst>
            </c:dLbl>
            <c:dLbl>
              <c:idx val="6"/>
              <c:layout>
                <c:manualLayout>
                  <c:x val="3.1250000000000002E-3"/>
                  <c:y val="-1.85185185185185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BD-456C-8017-438881630BB3}"/>
                </c:ext>
              </c:extLst>
            </c:dLbl>
            <c:dLbl>
              <c:idx val="7"/>
              <c:layout>
                <c:manualLayout>
                  <c:x val="4.16666666666651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650-475C-B952-11BA12883BE0}"/>
                </c:ext>
              </c:extLst>
            </c:dLbl>
            <c:dLbl>
              <c:idx val="8"/>
              <c:layout>
                <c:manualLayout>
                  <c:x val="1.041666666666666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650-475C-B952-11BA12883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Water intake</c:v>
                </c:pt>
                <c:pt idx="1">
                  <c:v>SSB intake, w/ flavored milks*</c:v>
                </c:pt>
                <c:pt idx="2">
                  <c:v>SSB intake, no flavored milks</c:v>
                </c:pt>
                <c:pt idx="3">
                  <c:v>Fruit drinks and sports drinks</c:v>
                </c:pt>
                <c:pt idx="4">
                  <c:v>Regular soda</c:v>
                </c:pt>
                <c:pt idx="5">
                  <c:v>Energy drinks</c:v>
                </c:pt>
                <c:pt idx="6">
                  <c:v>Sweetened coffee/tea*</c:v>
                </c:pt>
                <c:pt idx="7">
                  <c:v>Flavored milk*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2.35</c:v>
                </c:pt>
                <c:pt idx="1">
                  <c:v>2.38</c:v>
                </c:pt>
                <c:pt idx="2">
                  <c:v>1.9</c:v>
                </c:pt>
                <c:pt idx="3">
                  <c:v>0.79</c:v>
                </c:pt>
                <c:pt idx="4">
                  <c:v>0.48</c:v>
                </c:pt>
                <c:pt idx="5">
                  <c:v>0.19</c:v>
                </c:pt>
                <c:pt idx="6">
                  <c:v>0.44</c:v>
                </c:pt>
                <c:pt idx="7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0-475C-B952-11BA12883B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0082832"/>
        <c:axId val="1395731472"/>
      </c:barChart>
      <c:catAx>
        <c:axId val="120008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731472"/>
        <c:crosses val="autoZero"/>
        <c:auto val="1"/>
        <c:lblAlgn val="ctr"/>
        <c:lblOffset val="100"/>
        <c:noMultiLvlLbl val="0"/>
      </c:catAx>
      <c:valAx>
        <c:axId val="139573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08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546907808398951"/>
          <c:y val="0.23888509769612132"/>
          <c:w val="0.16210761154855646"/>
          <c:h val="6.48186060075823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0.06771</cdr:x>
      <cdr:y>0.92037</cdr:y>
    </cdr:from>
    <cdr:to>
      <cdr:x>0.63125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5500" y="6311900"/>
          <a:ext cx="6870700" cy="546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*Bold pre/post values indicate significance at p&lt;0.05</a:t>
          </a:r>
          <a:endParaRPr 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0.01146</cdr:x>
      <cdr:y>0.92037</cdr:y>
    </cdr:from>
    <cdr:to>
      <cdr:x>0.575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700" y="6311900"/>
          <a:ext cx="6870700" cy="546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*Bold pre/post values indicate significance at p&lt;0.05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9B77D-97A1-4CEA-9A73-BA9AB5BE2CD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12EFB-D8A8-403C-81E4-91E59E9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ECB916F-3420-AC47-BF46-D73950AA9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9" y="0"/>
            <a:ext cx="12322585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923-9446-2E45-A898-D6FCC99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E8671-903F-8E49-8BC8-1D1F3F6B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BCDD4-AB16-DC44-A2F0-83AC797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CA6E-D388-2946-A4AA-79983DC3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9950E-24DB-294B-BAA8-96F21CC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45F0-B9F9-5C4F-A4B1-F5ED69D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748D-C581-5448-A94C-5F3FE4A2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7BD8-A2EB-E24A-9E65-A728205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5582-3ACF-114E-AEDA-F4C9407B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4EA56-2D33-0844-9B63-B7550BE5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01CE-A1B1-9D4F-A2E0-0E83A823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FC791-4F7B-B447-874E-4B66ABB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B31FA-F2A7-F04E-B4C3-F33EBC5C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A9B-0D3B-9848-AB35-0E2646D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7720-72F7-3B46-9E8C-F2544532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A8A-C537-C54B-A832-40518AC2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A074-E97A-5B42-B03D-CB57992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15EF-C73D-5248-BB71-F085D0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3A90-9CEC-5A49-AD3E-5A30C61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0F0-DDA8-F148-8FE1-215E1742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A1A5-59DF-9A41-B640-93483962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FC-4A74-014B-B428-2F09059D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3C65-8198-8344-8717-84AF3C6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1C1D-C627-204C-A820-3EA8009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DCC3-7419-544B-9964-A9A4C9FF0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6A46-D461-8849-81E6-C3D56319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C004-98E2-D445-9A4F-38F3B3D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53F6-F504-7841-80B0-F053322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37C-328D-3C47-8108-46FDDB6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37A0-1EE1-094E-ABDA-99B17C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22A9-BD72-134C-A77B-CCE77E19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33CE-3BA5-3943-A091-27950CC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8E9A1D2-2FD9-D241-A512-8D1372742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3FF124-3618-F34E-8B16-A531C632B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7342CD-F67A-404F-9FE4-F5EC18A3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702B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55163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DB1244-CF85-3A48-A017-351AEDDB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503" y="6090444"/>
            <a:ext cx="2826897" cy="6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7536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C23C6-4398-6945-9B74-D6670BAF2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25991-5F79-BC4D-8982-967F3537E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218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5CB5E-AE67-E140-BF09-4C613F18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0BCAA-BF3A-F14F-B1FB-9A3795590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3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D50-C820-B74B-9D12-54B16508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7509-3C51-1540-B5B2-80960E1A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C75A-44C2-0D45-9B39-CBD19CF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794-1B84-6948-9C2F-67DE0E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7A24-18F8-6440-AFD3-FFF1C34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C4C-9C1B-8C45-87A0-7424644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22E-33C7-8F49-A265-D5D8313A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B54A-308F-2746-B04C-B86E00FC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772E-B089-4543-9E9B-B2CA0B2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1BBD7-D362-9647-B586-25CA09F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535-282B-5F42-9B25-E107E28E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12B-B797-7742-8124-2FCD0E9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45D5-C335-6A43-AF25-1E6648EE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B8F3-7B8E-5947-A74B-02808BC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EFF-5E2A-7444-8D06-0162C78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5142-3022-1446-9DEA-634D5376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8A6EB-ECE1-C943-929B-709097B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670-B14E-0E48-B55D-EC84DA1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8D4-C2EA-4244-9BF6-CD3FCAF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5BE0-A2D0-E54E-9352-EEB5C7C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850F-B278-BD42-AFBE-FFBAF727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Section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547-AE65-4241-9104-BFE1B9A1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0179-B65F-F446-91C9-CBE070704E17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0867-20DA-C043-BC77-40BC1D9C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D5A9-B320-B743-9689-FE5B1D07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6AE0-40A6-1E46-A593-25DD4273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5E19-42B9-4A46-90B5-12782457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8836-528F-7945-B98A-86776216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5A7-A977-FA46-BA0B-8C6154C5186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AE97-BC85-C64E-90EC-1BE94FA7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E05-048D-3147-A74E-EF48E8E4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012EB5-E61D-884A-AAB6-02CDD1C54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63120" cy="6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1CA2-BB88-8644-98B4-6A53F6EA3C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DFBB4-48B8-C248-9939-E8CFD79A97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08712"/>
            <a:ext cx="1219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ucanr.edu/sites/ioe/Quarterly_Calls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zoom.us/meeting/register/tJAkdeGqqDouG9HBLgu7VRbF80XKQvrZCr-N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ucanr.edu/sites/ioe/files/386514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ucanr.edu/sites/NewNutritionPolicyInstitute/files/388593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ioe/Quarterly_Calls/" TargetMode="External"/><Relationship Id="rId2" Type="http://schemas.openxmlformats.org/officeDocument/2006/relationships/hyperlink" Target="https://ucanr.zoom.us/meeting/register/tJAkdeGqqDouG9HBLgu7VRbF80XKQvrZCr-N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canr.edu/sites/LHDEvaluation/files/389058.pdf" TargetMode="External"/><Relationship Id="rId4" Type="http://schemas.openxmlformats.org/officeDocument/2006/relationships/hyperlink" Target="https://ucanr.zoom.us/meeting/register/tJYodeCorjosEtcPiJIEiWMo0L8ygOvRQQD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4983" y="5033273"/>
            <a:ext cx="2888974" cy="109917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Presented by: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Amanda Linares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October 17, 2023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9453" y="1517589"/>
            <a:ext cx="7023652" cy="277301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Impact Outcome Evaluation Quarterly Call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Q1</a:t>
            </a:r>
            <a:endParaRPr lang="en-US" sz="4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4956"/>
            <a:ext cx="10515600" cy="1325563"/>
          </a:xfrm>
        </p:spPr>
        <p:txBody>
          <a:bodyPr/>
          <a:lstStyle/>
          <a:p>
            <a:r>
              <a:rPr lang="en-US" dirty="0" smtClean="0"/>
              <a:t>TA &amp; Training Survey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2" y="876885"/>
            <a:ext cx="11511455" cy="1325563"/>
          </a:xfrm>
        </p:spPr>
        <p:txBody>
          <a:bodyPr/>
          <a:lstStyle/>
          <a:p>
            <a:r>
              <a:rPr lang="en-US" dirty="0" smtClean="0"/>
              <a:t>TA &amp; Training Survey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0" y="2032861"/>
            <a:ext cx="11058940" cy="403359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0" dirty="0" smtClean="0"/>
              <a:t>Survey </a:t>
            </a:r>
            <a:r>
              <a:rPr lang="en-US" sz="2900" b="0" dirty="0"/>
              <a:t>was conducted in Summer 2023 with 48 LHD and/or subcontracted staff </a:t>
            </a:r>
          </a:p>
          <a:p>
            <a:pPr marL="628650" lvl="1" indent="-171450"/>
            <a:r>
              <a:rPr lang="en-US" sz="2900" dirty="0"/>
              <a:t>42 received evaluation </a:t>
            </a:r>
            <a:r>
              <a:rPr lang="en-US" sz="2900" dirty="0" smtClean="0"/>
              <a:t>TA, remaining </a:t>
            </a:r>
            <a:r>
              <a:rPr lang="en-US" sz="2900" dirty="0"/>
              <a:t>6 ended the survey</a:t>
            </a:r>
          </a:p>
          <a:p>
            <a:pPr lvl="1"/>
            <a:endParaRPr lang="en-US" sz="29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b="0" dirty="0"/>
              <a:t>For the first time, the survey covered the major projects requiring regular training and TA </a:t>
            </a:r>
            <a:r>
              <a:rPr lang="en-US" sz="2900" b="0" dirty="0" smtClean="0"/>
              <a:t>resources:</a:t>
            </a:r>
            <a:endParaRPr lang="en-US" sz="2900" b="0" dirty="0"/>
          </a:p>
          <a:p>
            <a:pPr marL="628650" lvl="1" indent="-171450"/>
            <a:r>
              <a:rPr lang="en-US" sz="2900" dirty="0"/>
              <a:t>PEARS</a:t>
            </a:r>
          </a:p>
          <a:p>
            <a:pPr marL="628650" lvl="1" indent="-171450"/>
            <a:r>
              <a:rPr lang="en-US" sz="2900" dirty="0"/>
              <a:t>SLAQs</a:t>
            </a:r>
          </a:p>
          <a:p>
            <a:pPr marL="628650" lvl="1" indent="-171450"/>
            <a:r>
              <a:rPr lang="en-US" sz="2900" dirty="0"/>
              <a:t>IOE</a:t>
            </a:r>
          </a:p>
          <a:p>
            <a:pPr marL="628650" lvl="1" indent="-171450"/>
            <a:r>
              <a:rPr lang="en-US" sz="2900" dirty="0"/>
              <a:t>Adult DE </a:t>
            </a:r>
            <a:r>
              <a:rPr lang="en-US" sz="2900" dirty="0" err="1"/>
              <a:t>Eval</a:t>
            </a:r>
            <a:endParaRPr lang="en-US" sz="2900" dirty="0"/>
          </a:p>
          <a:p>
            <a:pPr lvl="1" indent="0">
              <a:buNone/>
            </a:pPr>
            <a:endParaRPr lang="en-US" sz="2200" dirty="0"/>
          </a:p>
          <a:p>
            <a:pPr marL="1028700" lvl="1" indent="-342900"/>
            <a:endParaRPr lang="en-US" sz="2200" b="0" dirty="0" smtClean="0"/>
          </a:p>
          <a:p>
            <a:pPr marL="1143000" lvl="1" indent="-457200"/>
            <a:endParaRPr lang="en-US" sz="2600" dirty="0" smtClean="0"/>
          </a:p>
          <a:p>
            <a:pPr marL="1143000" lvl="1" indent="-457200"/>
            <a:endParaRPr lang="en-US" sz="2600" dirty="0" smtClean="0"/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887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2" y="876885"/>
            <a:ext cx="11511455" cy="1325563"/>
          </a:xfrm>
        </p:spPr>
        <p:txBody>
          <a:bodyPr/>
          <a:lstStyle/>
          <a:p>
            <a:r>
              <a:rPr lang="en-US" dirty="0" smtClean="0"/>
              <a:t>TA &amp; Training Survey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0" y="2032861"/>
            <a:ext cx="11058940" cy="403359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86% reported NPI’s (overall) training and TA were good, very good, or excellent; none said poor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20 respondents (~1/2 the sample) reported being involved in IOE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3 of 20 respondents reported needing additional IOE-related resources</a:t>
            </a:r>
          </a:p>
          <a:p>
            <a:pPr marL="1028700" lvl="1" indent="-342900"/>
            <a:r>
              <a:rPr lang="en-US" sz="2000" dirty="0" smtClean="0"/>
              <a:t>But none were listed in the free response fields!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The most helpful IOE resources that aid in designing or improving your programs were: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2000" dirty="0" smtClean="0"/>
              <a:t>Online training modules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2000" b="0" dirty="0" smtClean="0"/>
              <a:t>Planning worksheets 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sz="2000" dirty="0" smtClean="0"/>
              <a:t>Site-level infographics</a:t>
            </a: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endParaRPr lang="en-US" sz="2200" dirty="0"/>
          </a:p>
          <a:p>
            <a:pPr marL="1028700" lvl="1" indent="-342900"/>
            <a:endParaRPr lang="en-US" sz="2200" b="0" dirty="0" smtClean="0"/>
          </a:p>
          <a:p>
            <a:pPr marL="1143000" lvl="1" indent="-457200"/>
            <a:endParaRPr lang="en-US" sz="2600" dirty="0" smtClean="0"/>
          </a:p>
          <a:p>
            <a:pPr marL="1143000" lvl="1" indent="-457200"/>
            <a:endParaRPr lang="en-US" sz="2600" dirty="0" smtClean="0"/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120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676" y="830317"/>
            <a:ext cx="9448800" cy="5905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8166" y="4332020"/>
            <a:ext cx="47349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/>
              <a:t>Always</a:t>
            </a:r>
            <a:r>
              <a:rPr lang="en-US" sz="2400" b="1" u="sng" dirty="0" smtClean="0"/>
              <a:t> or </a:t>
            </a:r>
            <a:r>
              <a:rPr lang="en-US" sz="2400" b="1" i="1" u="sng" dirty="0" smtClean="0"/>
              <a:t>Most of the time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100%</a:t>
            </a:r>
          </a:p>
          <a:p>
            <a:pPr algn="ctr"/>
            <a:r>
              <a:rPr lang="en-US" sz="2400" dirty="0" smtClean="0">
                <a:solidFill>
                  <a:srgbClr val="6600FF"/>
                </a:solidFill>
              </a:rPr>
              <a:t>100%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100%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88%</a:t>
            </a:r>
          </a:p>
          <a:p>
            <a:pPr algn="ctr"/>
            <a:r>
              <a:rPr lang="en-US" sz="2400" dirty="0" smtClean="0">
                <a:solidFill>
                  <a:srgbClr val="F0D900"/>
                </a:solidFill>
              </a:rPr>
              <a:t>94%</a:t>
            </a:r>
          </a:p>
          <a:p>
            <a:pPr algn="ctr"/>
            <a:endParaRPr lang="en-US" sz="2400" dirty="0" smtClean="0">
              <a:solidFill>
                <a:srgbClr val="00B0F0"/>
              </a:solidFill>
            </a:endParaRPr>
          </a:p>
          <a:p>
            <a:pPr algn="ctr"/>
            <a:endParaRPr lang="en-US" sz="2400" dirty="0" smtClean="0">
              <a:solidFill>
                <a:srgbClr val="00B0F0"/>
              </a:solidFill>
            </a:endParaRPr>
          </a:p>
          <a:p>
            <a:pPr algn="ctr"/>
            <a:endParaRPr lang="en-US" sz="2400" dirty="0" smtClean="0">
              <a:solidFill>
                <a:srgbClr val="6600FF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97517" y="445961"/>
            <a:ext cx="3174126" cy="1325563"/>
          </a:xfrm>
        </p:spPr>
        <p:txBody>
          <a:bodyPr/>
          <a:lstStyle/>
          <a:p>
            <a:r>
              <a:rPr lang="en-US" dirty="0" smtClean="0"/>
              <a:t>IOE 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2" y="876885"/>
            <a:ext cx="11511455" cy="1325563"/>
          </a:xfrm>
        </p:spPr>
        <p:txBody>
          <a:bodyPr/>
          <a:lstStyle/>
          <a:p>
            <a:r>
              <a:rPr lang="en-US" dirty="0" smtClean="0"/>
              <a:t>TA &amp; Training Survey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33" y="2032861"/>
            <a:ext cx="11483011" cy="403359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64% of the sample heard of Cross-Project Office Hours but never attended and 16% of the sample had never heard of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From 23 LHD/subcontractor </a:t>
            </a:r>
            <a:r>
              <a:rPr lang="en-US" sz="2400" b="0" dirty="0" smtClean="0"/>
              <a:t>responses, </a:t>
            </a:r>
            <a:r>
              <a:rPr lang="en-US" sz="2400" b="0" dirty="0"/>
              <a:t>there were a total of 25 new hires in the past </a:t>
            </a:r>
            <a:r>
              <a:rPr lang="en-US" sz="2400" b="0" dirty="0" smtClean="0"/>
              <a:t>year that would require evaluation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r>
              <a:rPr lang="en-US" sz="2800" dirty="0" smtClean="0"/>
              <a:t>What now?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Continue to publicize office hours and implement </a:t>
            </a:r>
            <a:r>
              <a:rPr lang="en-US" sz="2400" b="0" i="1" dirty="0" smtClean="0"/>
              <a:t>Local Evaluation 101 </a:t>
            </a:r>
            <a:r>
              <a:rPr lang="en-US" sz="2400" b="0" dirty="0" smtClean="0"/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Launch the Data Hub for more accessible and useful process and outcome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Quarterly Call pre-registration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Continue to publicize this survey for next year. Aspects of TA we didn’t get at?</a:t>
            </a: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endParaRPr lang="en-US" sz="2200" dirty="0"/>
          </a:p>
          <a:p>
            <a:pPr marL="1028700" lvl="1" indent="-342900"/>
            <a:endParaRPr lang="en-US" sz="2200" b="0" dirty="0" smtClean="0"/>
          </a:p>
          <a:p>
            <a:pPr marL="1143000" lvl="1" indent="-457200"/>
            <a:endParaRPr lang="en-US" sz="2600" dirty="0" smtClean="0"/>
          </a:p>
          <a:p>
            <a:pPr marL="1143000" lvl="1" indent="-457200"/>
            <a:endParaRPr lang="en-US" sz="2600" dirty="0" smtClean="0"/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137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8604"/>
            <a:ext cx="10515600" cy="1325563"/>
          </a:xfrm>
        </p:spPr>
        <p:txBody>
          <a:bodyPr/>
          <a:lstStyle/>
          <a:p>
            <a:r>
              <a:rPr lang="en-US" dirty="0" smtClean="0"/>
              <a:t>FFY 23 Statewide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168" y="2228056"/>
            <a:ext cx="11353800" cy="390452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3,539</a:t>
            </a:r>
            <a:r>
              <a:rPr lang="en-US" sz="2800" b="0" dirty="0" smtClean="0"/>
              <a:t> matched pre/post, intervention only*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 smtClean="0"/>
              <a:t>Mean age was </a:t>
            </a:r>
            <a:r>
              <a:rPr lang="en-US" sz="2800" dirty="0" smtClean="0"/>
              <a:t>10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49% </a:t>
            </a:r>
            <a:r>
              <a:rPr lang="en-US" sz="2800" b="0" dirty="0" smtClean="0"/>
              <a:t>were </a:t>
            </a:r>
            <a:r>
              <a:rPr lang="en-US" sz="2800" dirty="0" smtClean="0"/>
              <a:t>girls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53% </a:t>
            </a:r>
            <a:r>
              <a:rPr lang="en-US" sz="2800" b="0" dirty="0" smtClean="0"/>
              <a:t>were </a:t>
            </a:r>
            <a:r>
              <a:rPr lang="en-US" sz="2800" dirty="0" smtClean="0"/>
              <a:t>Hispanic/Latino</a:t>
            </a:r>
            <a:r>
              <a:rPr lang="en-US" sz="2800" b="0" dirty="0" smtClean="0"/>
              <a:t>, </a:t>
            </a:r>
            <a:r>
              <a:rPr lang="en-US" sz="2800" dirty="0" smtClean="0"/>
              <a:t>23% </a:t>
            </a:r>
            <a:r>
              <a:rPr lang="en-US" sz="2800" b="0" dirty="0" smtClean="0"/>
              <a:t>were </a:t>
            </a:r>
            <a:r>
              <a:rPr lang="en-US" sz="2800" dirty="0" smtClean="0"/>
              <a:t>Multiracial</a:t>
            </a:r>
            <a:r>
              <a:rPr lang="en-US" sz="2800" b="0" dirty="0" smtClean="0"/>
              <a:t>, </a:t>
            </a:r>
            <a:r>
              <a:rPr lang="en-US" sz="2800" dirty="0" smtClean="0"/>
              <a:t>14% </a:t>
            </a:r>
            <a:r>
              <a:rPr lang="en-US" sz="2800" b="0" dirty="0" smtClean="0"/>
              <a:t>were </a:t>
            </a:r>
            <a:r>
              <a:rPr lang="en-US" sz="2800" dirty="0" smtClean="0"/>
              <a:t>White</a:t>
            </a:r>
            <a:r>
              <a:rPr lang="en-US" sz="2800" b="0" dirty="0" smtClean="0"/>
              <a:t>, </a:t>
            </a:r>
            <a:r>
              <a:rPr lang="en-US" sz="2800" dirty="0" smtClean="0"/>
              <a:t>4% </a:t>
            </a:r>
            <a:r>
              <a:rPr lang="en-US" sz="2800" b="0" dirty="0" smtClean="0"/>
              <a:t>were </a:t>
            </a:r>
            <a:r>
              <a:rPr lang="en-US" sz="2800" dirty="0" smtClean="0"/>
              <a:t>Asian</a:t>
            </a:r>
            <a:r>
              <a:rPr lang="en-US" sz="2800" b="0" dirty="0" smtClean="0"/>
              <a:t>, </a:t>
            </a:r>
            <a:r>
              <a:rPr lang="en-US" sz="2800" dirty="0" smtClean="0"/>
              <a:t>4% </a:t>
            </a:r>
            <a:r>
              <a:rPr lang="en-US" sz="2800" b="0" dirty="0" smtClean="0"/>
              <a:t>were </a:t>
            </a:r>
            <a:r>
              <a:rPr lang="en-US" sz="2800" dirty="0" smtClean="0"/>
              <a:t>Black/African American</a:t>
            </a:r>
            <a:r>
              <a:rPr lang="en-US" sz="2800" b="0" dirty="0" smtClean="0"/>
              <a:t>, </a:t>
            </a:r>
            <a:r>
              <a:rPr lang="en-US" sz="2800" dirty="0" smtClean="0"/>
              <a:t>&lt;1% </a:t>
            </a:r>
            <a:r>
              <a:rPr lang="en-US" sz="2800" b="0" dirty="0" smtClean="0"/>
              <a:t>were </a:t>
            </a:r>
            <a:r>
              <a:rPr lang="en-US" sz="2800" dirty="0" smtClean="0"/>
              <a:t>AIAN</a:t>
            </a:r>
            <a:r>
              <a:rPr lang="en-US" sz="2800" b="0" dirty="0" smtClean="0"/>
              <a:t> or </a:t>
            </a:r>
            <a:r>
              <a:rPr lang="en-US" sz="2800" dirty="0" smtClean="0"/>
              <a:t>NHPI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en-US" sz="2800" dirty="0" smtClean="0"/>
              <a:t>* </a:t>
            </a:r>
            <a:r>
              <a:rPr lang="en-US" sz="2400" b="0" dirty="0" smtClean="0"/>
              <a:t>Without a comparison sample, we cannot attribute outcomes to our interventions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0832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&amp; Vegetables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597107"/>
              </p:ext>
            </p:extLst>
          </p:nvPr>
        </p:nvGraphicFramePr>
        <p:xfrm>
          <a:off x="740664" y="1024128"/>
          <a:ext cx="10515600" cy="521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352">
                  <a:extLst>
                    <a:ext uri="{9D8B030D-6E8A-4147-A177-3AD203B41FA5}">
                      <a16:colId xmlns:a16="http://schemas.microsoft.com/office/drawing/2014/main" val="413545002"/>
                    </a:ext>
                  </a:extLst>
                </a:gridCol>
                <a:gridCol w="1072896">
                  <a:extLst>
                    <a:ext uri="{9D8B030D-6E8A-4147-A177-3AD203B41FA5}">
                      <a16:colId xmlns:a16="http://schemas.microsoft.com/office/drawing/2014/main" val="22758547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50788462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334617101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3865586180"/>
                    </a:ext>
                  </a:extLst>
                </a:gridCol>
                <a:gridCol w="941832">
                  <a:extLst>
                    <a:ext uri="{9D8B030D-6E8A-4147-A177-3AD203B41FA5}">
                      <a16:colId xmlns:a16="http://schemas.microsoft.com/office/drawing/2014/main" val="879531090"/>
                    </a:ext>
                  </a:extLst>
                </a:gridCol>
              </a:tblGrid>
              <a:tr h="8864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Fruit &amp; Vegetable Outcomes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Pre-test</a:t>
                      </a:r>
                      <a:r>
                        <a:rPr lang="en-US" sz="2000" baseline="0" dirty="0" smtClean="0"/>
                        <a:t> Mean (times/day)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Post-test</a:t>
                      </a:r>
                      <a:r>
                        <a:rPr lang="en-US" sz="2000" baseline="0" dirty="0" smtClean="0"/>
                        <a:t> Mean (times/day)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Mean Change (times/day)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P-value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288033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intake,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w/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juice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3499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0.054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4017955640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intake,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juice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3506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3602226556"/>
                  </a:ext>
                </a:extLst>
              </a:tr>
              <a:tr h="3818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fruit juice</a:t>
                      </a: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3506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0.872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4069591758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intake,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w/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beans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3464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3395934331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intake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beans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3481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&lt;0.001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667810219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Starchy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3504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1024138372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vegetables</a:t>
                      </a: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3501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0.070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1699000639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Salad/Green vegetables</a:t>
                      </a: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3501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3273190189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vegetables</a:t>
                      </a: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3502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4265589898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Beans</a:t>
                      </a: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3498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0.098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245653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4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20873060"/>
              </p:ext>
            </p:extLst>
          </p:nvPr>
        </p:nvGraphicFramePr>
        <p:xfrm>
          <a:off x="0" y="-5080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91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&amp; Vegetables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279596"/>
              </p:ext>
            </p:extLst>
          </p:nvPr>
        </p:nvGraphicFramePr>
        <p:xfrm>
          <a:off x="740664" y="1024128"/>
          <a:ext cx="10515600" cy="43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9272">
                  <a:extLst>
                    <a:ext uri="{9D8B030D-6E8A-4147-A177-3AD203B41FA5}">
                      <a16:colId xmlns:a16="http://schemas.microsoft.com/office/drawing/2014/main" val="413545002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22758547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50788462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334617101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3865586180"/>
                    </a:ext>
                  </a:extLst>
                </a:gridCol>
                <a:gridCol w="941832">
                  <a:extLst>
                    <a:ext uri="{9D8B030D-6E8A-4147-A177-3AD203B41FA5}">
                      <a16:colId xmlns:a16="http://schemas.microsoft.com/office/drawing/2014/main" val="879531090"/>
                    </a:ext>
                  </a:extLst>
                </a:gridCol>
              </a:tblGrid>
              <a:tr h="8864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Beverage</a:t>
                      </a:r>
                      <a:r>
                        <a:rPr lang="en-US" sz="3200" baseline="0" dirty="0" smtClean="0"/>
                        <a:t> Outcomes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Pre-test</a:t>
                      </a:r>
                      <a:r>
                        <a:rPr lang="en-US" sz="2000" baseline="0" dirty="0" smtClean="0"/>
                        <a:t> Mean (times/day)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Post-test</a:t>
                      </a:r>
                      <a:r>
                        <a:rPr lang="en-US" sz="2000" baseline="0" dirty="0" smtClean="0"/>
                        <a:t> Mean (times/day)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Mean Change (times/day)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P-value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288033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Water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intake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3493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2.33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2.35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0.02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0.498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4017955640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SSB intake, </a:t>
                      </a: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w/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flavored milks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3453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2.52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2.38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0.017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3602226556"/>
                  </a:ext>
                </a:extLst>
              </a:tr>
              <a:tr h="38186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SSB intake,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flavored milks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3458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1.97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1.90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0.08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0.146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4069591758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Fruit drinks and sports drinks</a:t>
                      </a: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3502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0.79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0.792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3395934331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 soda</a:t>
                      </a: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3486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0.429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667810219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Energy drinks</a:t>
                      </a: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3489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0.924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1024138372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Sweetened coffee/tea</a:t>
                      </a: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3490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0.51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0.06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0.001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1699000639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Flavored milk</a:t>
                      </a:r>
                    </a:p>
                  </a:txBody>
                  <a:tcPr marL="204716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3492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0.54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0.48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3273190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1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8055"/>
            <a:ext cx="11353800" cy="3755301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This call is being recorded.</a:t>
            </a:r>
          </a:p>
          <a:p>
            <a:pPr marL="1257300" lvl="1" indent="-571500"/>
            <a:r>
              <a:rPr lang="en-US" dirty="0" smtClean="0"/>
              <a:t>Will </a:t>
            </a:r>
            <a:r>
              <a:rPr lang="en-US" dirty="0"/>
              <a:t>be posted </a:t>
            </a:r>
            <a:r>
              <a:rPr lang="en-US" dirty="0" smtClean="0"/>
              <a:t>here later today: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://ucanr.edu/sites/ioe/Quarterly_Calls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1257300" lvl="1" indent="-571500"/>
            <a:r>
              <a:rPr lang="en-US" dirty="0" smtClean="0"/>
              <a:t>Slides are available now.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I will take all questions at the end, but feel free to chat as we go. </a:t>
            </a:r>
          </a:p>
        </p:txBody>
      </p:sp>
      <p:pic>
        <p:nvPicPr>
          <p:cNvPr id="5" name="Picture 4" descr="Clipart - Mic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617" y="1714116"/>
            <a:ext cx="1302484" cy="222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00616714"/>
              </p:ext>
            </p:extLst>
          </p:nvPr>
        </p:nvGraphicFramePr>
        <p:xfrm>
          <a:off x="0" y="-5080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23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&amp; Vegetables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05632"/>
              </p:ext>
            </p:extLst>
          </p:nvPr>
        </p:nvGraphicFramePr>
        <p:xfrm>
          <a:off x="740664" y="1024128"/>
          <a:ext cx="10515600" cy="2101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352">
                  <a:extLst>
                    <a:ext uri="{9D8B030D-6E8A-4147-A177-3AD203B41FA5}">
                      <a16:colId xmlns:a16="http://schemas.microsoft.com/office/drawing/2014/main" val="413545002"/>
                    </a:ext>
                  </a:extLst>
                </a:gridCol>
                <a:gridCol w="1072896">
                  <a:extLst>
                    <a:ext uri="{9D8B030D-6E8A-4147-A177-3AD203B41FA5}">
                      <a16:colId xmlns:a16="http://schemas.microsoft.com/office/drawing/2014/main" val="22758547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50788462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334617101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3865586180"/>
                    </a:ext>
                  </a:extLst>
                </a:gridCol>
                <a:gridCol w="941832">
                  <a:extLst>
                    <a:ext uri="{9D8B030D-6E8A-4147-A177-3AD203B41FA5}">
                      <a16:colId xmlns:a16="http://schemas.microsoft.com/office/drawing/2014/main" val="879531090"/>
                    </a:ext>
                  </a:extLst>
                </a:gridCol>
              </a:tblGrid>
              <a:tr h="88642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Physical Activity</a:t>
                      </a:r>
                      <a:r>
                        <a:rPr lang="en-US" sz="3200" baseline="0" dirty="0" smtClean="0"/>
                        <a:t> Outcomes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Pre-test</a:t>
                      </a:r>
                      <a:r>
                        <a:rPr lang="en-US" sz="2000" baseline="0" dirty="0" smtClean="0"/>
                        <a:t> Mean (days/week)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Post-test</a:t>
                      </a:r>
                      <a:r>
                        <a:rPr lang="en-US" sz="2000" baseline="0" dirty="0" smtClean="0"/>
                        <a:t> Mean (days/week)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Mean Change (days/week)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P-value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288033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Days with 60+ minutes </a:t>
                      </a: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MVPA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3539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4.02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4.46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&lt;0.001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4017955640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Days with physical activity class like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3539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2.35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2.54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0.248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3602226556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854542"/>
              </p:ext>
            </p:extLst>
          </p:nvPr>
        </p:nvGraphicFramePr>
        <p:xfrm>
          <a:off x="755904" y="3505200"/>
          <a:ext cx="10500360" cy="1502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112">
                  <a:extLst>
                    <a:ext uri="{9D8B030D-6E8A-4147-A177-3AD203B41FA5}">
                      <a16:colId xmlns:a16="http://schemas.microsoft.com/office/drawing/2014/main" val="413545002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275854781"/>
                    </a:ext>
                  </a:extLst>
                </a:gridCol>
                <a:gridCol w="1475232">
                  <a:extLst>
                    <a:ext uri="{9D8B030D-6E8A-4147-A177-3AD203B41FA5}">
                      <a16:colId xmlns:a16="http://schemas.microsoft.com/office/drawing/2014/main" val="3450788462"/>
                    </a:ext>
                  </a:extLst>
                </a:gridCol>
                <a:gridCol w="1633728">
                  <a:extLst>
                    <a:ext uri="{9D8B030D-6E8A-4147-A177-3AD203B41FA5}">
                      <a16:colId xmlns:a16="http://schemas.microsoft.com/office/drawing/2014/main" val="3346171018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386558618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79531090"/>
                    </a:ext>
                  </a:extLst>
                </a:gridCol>
              </a:tblGrid>
              <a:tr h="88642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Baseline,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Follow-up,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Change, 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Adjusted p-value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288033"/>
                  </a:ext>
                </a:extLst>
              </a:tr>
              <a:tr h="4185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Spent half or more of PE class being physically active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2530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76.05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76.28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0.31</a:t>
                      </a: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0.880</a:t>
                      </a: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3602226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3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FFY 23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 smtClean="0"/>
              <a:t>State-level results for new N-PEARS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 smtClean="0"/>
              <a:t>School-level data visualizations, now available in your Evaluation SharePoint folders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 smtClean="0"/>
              <a:t>Incorporation into Data Hub, TBD early 2024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 smtClean="0"/>
              <a:t>Dose Analysis</a:t>
            </a:r>
          </a:p>
          <a:p>
            <a:pPr marL="1257300" lvl="1" indent="-571500"/>
            <a:r>
              <a:rPr lang="en-US" sz="2400" dirty="0" smtClean="0"/>
              <a:t>Lack of comparison sample</a:t>
            </a:r>
          </a:p>
          <a:p>
            <a:pPr marL="1257300" lvl="1" indent="-571500"/>
            <a:r>
              <a:rPr lang="en-US" sz="2400" dirty="0" smtClean="0"/>
              <a:t>Will look at intervention dose, i.e., low to high, instead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29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8604"/>
            <a:ext cx="10515600" cy="1325563"/>
          </a:xfrm>
        </p:spPr>
        <p:txBody>
          <a:bodyPr/>
          <a:lstStyle/>
          <a:p>
            <a:r>
              <a:rPr lang="en-US" dirty="0" smtClean="0"/>
              <a:t>FFY 24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FFY 24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8056"/>
            <a:ext cx="10853928" cy="3843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Target </a:t>
            </a:r>
            <a:r>
              <a:rPr lang="en-US" sz="2800" dirty="0" smtClean="0">
                <a:sym typeface="Wingdings" panose="05000000000000000000" pitchFamily="2" charset="2"/>
              </a:rPr>
              <a:t> At least 30 matched pairs in each of 69 schools</a:t>
            </a:r>
          </a:p>
          <a:p>
            <a:r>
              <a:rPr lang="en-US" sz="2800" dirty="0"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sym typeface="Wingdings" panose="05000000000000000000" pitchFamily="2" charset="2"/>
              </a:rPr>
              <a:t>Planning Worksheets  22 LHDs in 83 schools</a:t>
            </a:r>
            <a:endParaRPr lang="en-US" sz="2800" dirty="0" smtClean="0"/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As of 10/12…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2,526 pre-test surveys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15 LHDs and 38 schools, likely outstanding paper surveys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88% of the sample is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and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4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2" y="3047061"/>
            <a:ext cx="11511455" cy="1325563"/>
          </a:xfrm>
        </p:spPr>
        <p:txBody>
          <a:bodyPr/>
          <a:lstStyle/>
          <a:p>
            <a:r>
              <a:rPr lang="en-US" dirty="0" smtClean="0"/>
              <a:t>Poll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8604"/>
            <a:ext cx="10515600" cy="1325563"/>
          </a:xfrm>
        </p:spPr>
        <p:txBody>
          <a:bodyPr/>
          <a:lstStyle/>
          <a:p>
            <a:r>
              <a:rPr lang="en-US" dirty="0" smtClean="0"/>
              <a:t>FFY 24 Troubleshooting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2" y="876885"/>
            <a:ext cx="11511455" cy="1325563"/>
          </a:xfrm>
        </p:spPr>
        <p:txBody>
          <a:bodyPr/>
          <a:lstStyle/>
          <a:p>
            <a:r>
              <a:rPr lang="en-US" dirty="0" smtClean="0"/>
              <a:t>Issues- Online 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45" y="2220895"/>
            <a:ext cx="11483011" cy="4388961"/>
          </a:xfrm>
        </p:spPr>
        <p:txBody>
          <a:bodyPr>
            <a:normAutofit/>
          </a:bodyPr>
          <a:lstStyle/>
          <a:p>
            <a:pPr marL="12001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District firewalls: Sometimes inconsistent!</a:t>
            </a:r>
          </a:p>
          <a:p>
            <a:pPr marL="12001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iPads/Apple products: Latest IOS update</a:t>
            </a:r>
          </a:p>
          <a:p>
            <a:pPr marL="12001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Mystery link issues: Also inconsistent</a:t>
            </a:r>
          </a:p>
          <a:p>
            <a:pPr marL="12001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Long links: You can shorten, but be careful</a:t>
            </a:r>
          </a:p>
          <a:p>
            <a:pPr marL="1143000" lvl="1" indent="-457200">
              <a:buFont typeface="+mj-lt"/>
              <a:buAutoNum type="arabicPeriod"/>
            </a:pPr>
            <a:endParaRPr lang="en-US" sz="3600" dirty="0" smtClean="0"/>
          </a:p>
          <a:p>
            <a:pPr marL="1143000" lvl="1" indent="-457200">
              <a:buFont typeface="+mj-lt"/>
              <a:buAutoNum type="arabicPeriod"/>
            </a:pPr>
            <a:endParaRPr lang="en-US" sz="3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1028700" lvl="1" indent="-342900"/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b="0" dirty="0"/>
          </a:p>
          <a:p>
            <a:pPr marL="1028700" lvl="1" indent="-342900"/>
            <a:endParaRPr lang="en-US" sz="3600" dirty="0" smtClean="0"/>
          </a:p>
          <a:p>
            <a:pPr marL="1143000" lvl="1" indent="-457200"/>
            <a:endParaRPr lang="en-US" sz="3600" dirty="0" smtClean="0"/>
          </a:p>
          <a:p>
            <a:pPr marL="1143000" lvl="1" indent="-457200"/>
            <a:endParaRPr lang="en-US" sz="3600" dirty="0" smtClean="0"/>
          </a:p>
          <a:p>
            <a:pPr algn="ctr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607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2" y="876885"/>
            <a:ext cx="11511455" cy="1325563"/>
          </a:xfrm>
        </p:spPr>
        <p:txBody>
          <a:bodyPr/>
          <a:lstStyle/>
          <a:p>
            <a:r>
              <a:rPr lang="en-US" dirty="0" smtClean="0"/>
              <a:t>Troubleshooting- Online 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7" y="2349852"/>
            <a:ext cx="11698188" cy="4388961"/>
          </a:xfrm>
        </p:spPr>
        <p:txBody>
          <a:bodyPr>
            <a:normAutofit/>
          </a:bodyPr>
          <a:lstStyle/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US" sz="3600" dirty="0" smtClean="0"/>
              <a:t> </a:t>
            </a:r>
            <a:r>
              <a:rPr lang="en-US" sz="3600" dirty="0"/>
              <a:t>T</a:t>
            </a:r>
            <a:r>
              <a:rPr lang="en-US" sz="3600" dirty="0" smtClean="0"/>
              <a:t>est the link on the type of device that will be used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US" sz="3600" dirty="0" smtClean="0"/>
              <a:t> Test </a:t>
            </a:r>
            <a:r>
              <a:rPr lang="en-US" sz="3600" dirty="0"/>
              <a:t>the link </a:t>
            </a:r>
            <a:r>
              <a:rPr lang="en-US" sz="3600" dirty="0" smtClean="0"/>
              <a:t>at the site it will be used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endParaRPr lang="en-US" sz="3600" dirty="0"/>
          </a:p>
          <a:p>
            <a:pPr marL="1028700" lvl="1" indent="-342900">
              <a:buFont typeface="Wingdings" panose="05000000000000000000" pitchFamily="2" charset="2"/>
              <a:buChar char="ü"/>
            </a:pPr>
            <a:r>
              <a:rPr lang="en-US" sz="3600" dirty="0" smtClean="0"/>
              <a:t> Have some paper copies on hand, just in case</a:t>
            </a:r>
            <a:endParaRPr lang="en-US" sz="3600" dirty="0"/>
          </a:p>
          <a:p>
            <a:pPr lvl="1" indent="0">
              <a:buNone/>
            </a:pPr>
            <a:endParaRPr lang="en-US" sz="3600" dirty="0"/>
          </a:p>
          <a:p>
            <a:pPr marL="1257300" lvl="1" indent="-571500">
              <a:buFont typeface="Wingdings" panose="05000000000000000000" pitchFamily="2" charset="2"/>
              <a:buChar char="ü"/>
            </a:pPr>
            <a:endParaRPr lang="en-US" sz="3600" dirty="0" smtClean="0"/>
          </a:p>
          <a:p>
            <a:pPr marL="1028700" lvl="1" indent="-342900">
              <a:buFont typeface="Wingdings" panose="05000000000000000000" pitchFamily="2" charset="2"/>
              <a:buChar char="ü"/>
            </a:pPr>
            <a:endParaRPr lang="en-US" sz="36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1028700" lvl="1" indent="-342900"/>
            <a:endParaRPr lang="en-US" sz="3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  <a:p>
            <a:pPr marL="1028700" lvl="1" indent="-342900"/>
            <a:endParaRPr lang="en-US" sz="3600" b="0" dirty="0" smtClean="0"/>
          </a:p>
          <a:p>
            <a:pPr marL="1143000" lvl="1" indent="-457200"/>
            <a:endParaRPr lang="en-US" sz="3600" dirty="0" smtClean="0"/>
          </a:p>
          <a:p>
            <a:pPr marL="1143000" lvl="1" indent="-457200"/>
            <a:endParaRPr lang="en-US" sz="36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2" y="876885"/>
            <a:ext cx="11511455" cy="1325563"/>
          </a:xfrm>
        </p:spPr>
        <p:txBody>
          <a:bodyPr/>
          <a:lstStyle/>
          <a:p>
            <a:r>
              <a:rPr lang="en-US" dirty="0" smtClean="0"/>
              <a:t>Troubleshooting- Online 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2" y="2264189"/>
            <a:ext cx="6670359" cy="438896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Try to avoid having students type the link into browser, instead house it in a doc in Google Classroom.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If you still need to shorten the link and can’t hyperlink </a:t>
            </a:r>
            <a:r>
              <a:rPr lang="en-US" sz="2400" b="0" i="1" dirty="0" smtClean="0"/>
              <a:t>Click Here</a:t>
            </a:r>
            <a:r>
              <a:rPr lang="en-US" sz="2400" b="0" dirty="0" smtClean="0"/>
              <a:t> text, you can shorten it with an app like </a:t>
            </a:r>
            <a:r>
              <a:rPr lang="en-US" sz="2400" b="0" dirty="0" err="1" smtClean="0"/>
              <a:t>TinyURL</a:t>
            </a:r>
            <a:r>
              <a:rPr lang="en-US" sz="2400" b="0" dirty="0" smtClean="0"/>
              <a:t> or </a:t>
            </a:r>
            <a:r>
              <a:rPr lang="en-US" sz="2400" b="0" dirty="0" err="1" smtClean="0"/>
              <a:t>Bitly</a:t>
            </a:r>
            <a:r>
              <a:rPr lang="en-US" sz="2400" b="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To prevent link mix ups, use the school name + pre/post as the alias.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Note, that alias may only be available once.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 marL="1028700" lvl="1" indent="-342900"/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endParaRPr lang="en-US" sz="2400" dirty="0"/>
          </a:p>
          <a:p>
            <a:pPr marL="1028700" lvl="1" indent="-342900"/>
            <a:endParaRPr lang="en-US" sz="2400" b="0" dirty="0" smtClean="0"/>
          </a:p>
          <a:p>
            <a:pPr marL="1143000" lvl="1" indent="-457200"/>
            <a:endParaRPr lang="en-US" sz="2400" dirty="0" smtClean="0"/>
          </a:p>
          <a:p>
            <a:pPr marL="1143000" lvl="1" indent="-457200"/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019" t="16537" r="59816" b="24276"/>
          <a:stretch/>
        </p:blipFill>
        <p:spPr bwMode="auto">
          <a:xfrm>
            <a:off x="7365386" y="2249314"/>
            <a:ext cx="4566481" cy="3783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04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48748" y="1997765"/>
            <a:ext cx="10949266" cy="3896139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Announcements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IOE Timeline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TA &amp; Training Survey Follow-up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FFY 23 EATS Statewide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FFY 24 Progress </a:t>
            </a:r>
            <a:endParaRPr lang="en-US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FFY 24 Troubleshooting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7" name="Picture 6" descr="Todo List Terminal Board Check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97" y="1997765"/>
            <a:ext cx="2340203" cy="32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12" y="876885"/>
            <a:ext cx="11511455" cy="1325563"/>
          </a:xfrm>
        </p:spPr>
        <p:txBody>
          <a:bodyPr/>
          <a:lstStyle/>
          <a:p>
            <a:r>
              <a:rPr lang="en-US" dirty="0" smtClean="0"/>
              <a:t>Troubleshooting- Parent Opt Out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33" y="2032860"/>
            <a:ext cx="11483011" cy="43679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Parent Opt Out Forms</a:t>
            </a:r>
          </a:p>
          <a:p>
            <a:pPr marL="1028700" lvl="1" indent="-342900"/>
            <a:r>
              <a:rPr lang="en-US" sz="2000" dirty="0" smtClean="0"/>
              <a:t>In some sites, more students opted out than usual due to use of parent opt out forms</a:t>
            </a:r>
          </a:p>
          <a:p>
            <a:pPr marL="1028700" lvl="1" indent="-342900"/>
            <a:r>
              <a:rPr lang="en-US" sz="2000" b="0" dirty="0" smtClean="0"/>
              <a:t>The opt out form process is actually less rigorous than simila</a:t>
            </a:r>
            <a:r>
              <a:rPr lang="en-US" sz="2000" dirty="0" smtClean="0"/>
              <a:t>r surveys, e.g., CHKS</a:t>
            </a: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What can be done?</a:t>
            </a:r>
          </a:p>
          <a:p>
            <a:pPr marL="1028700" lvl="1" indent="-342900"/>
            <a:r>
              <a:rPr lang="en-US" sz="2000" dirty="0" smtClean="0"/>
              <a:t>Avoid sending home with other papers that need parent signatures, especially the first week or two of school</a:t>
            </a:r>
          </a:p>
          <a:p>
            <a:pPr marL="1028700" lvl="1" indent="-342900"/>
            <a:r>
              <a:rPr lang="en-US" sz="2000" b="0" dirty="0" smtClean="0"/>
              <a:t>Consider using Parent Square or another parent communicator 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Consider whether </a:t>
            </a:r>
            <a:r>
              <a:rPr lang="en-US" sz="2400" b="0" dirty="0" smtClean="0"/>
              <a:t>this </a:t>
            </a:r>
            <a:r>
              <a:rPr lang="en-US" sz="2400" b="0" dirty="0"/>
              <a:t>will affect the number of classrooms per site you need to </a:t>
            </a:r>
            <a:r>
              <a:rPr lang="en-US" sz="2400" b="0" dirty="0" smtClean="0"/>
              <a:t>reach 30 matched pairs</a:t>
            </a: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Listen to and report back on any feedback from schools via parents on why they are opting out</a:t>
            </a:r>
          </a:p>
          <a:p>
            <a:endParaRPr lang="en-US" sz="2400" b="0" dirty="0" smtClean="0"/>
          </a:p>
          <a:p>
            <a:pPr marL="1028700" lvl="1" indent="-342900"/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 marL="1028700" lvl="1" indent="-342900"/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  <a:p>
            <a:endParaRPr lang="en-US" sz="2200" dirty="0"/>
          </a:p>
          <a:p>
            <a:pPr marL="1028700" lvl="1" indent="-342900"/>
            <a:endParaRPr lang="en-US" sz="2200" b="0" dirty="0" smtClean="0"/>
          </a:p>
          <a:p>
            <a:pPr marL="1143000" lvl="1" indent="-457200"/>
            <a:endParaRPr lang="en-US" sz="2600" dirty="0" smtClean="0"/>
          </a:p>
          <a:p>
            <a:pPr marL="1143000" lvl="1" indent="-457200"/>
            <a:endParaRPr lang="en-US" sz="2600" dirty="0" smtClean="0"/>
          </a:p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950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Informed!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Join the listserv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1:1 meeting with NPI evaluators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Next Quarterly Call: Tuesday, January 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at 10am</a:t>
            </a:r>
            <a:endParaRPr lang="en-US" dirty="0"/>
          </a:p>
          <a:p>
            <a:pPr marL="1257300" lvl="1" indent="-571500">
              <a:lnSpc>
                <a:spcPct val="110000"/>
              </a:lnSpc>
            </a:pPr>
            <a:r>
              <a:rPr lang="en-US" sz="2800" dirty="0" smtClean="0"/>
              <a:t>Pre-registration: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://ucanr.zoom.us/meeting/register/tJAkdeGqqDouG9HBLgu7VRbF80XKQvrZCr-N</a:t>
            </a:r>
            <a:endParaRPr lang="en-US" sz="2800" dirty="0"/>
          </a:p>
          <a:p>
            <a:pPr marL="571500" indent="-571500">
              <a:lnSpc>
                <a:spcPct val="110000"/>
              </a:lnSpc>
            </a:pPr>
            <a:endParaRPr lang="en-US" sz="3200" dirty="0" smtClean="0"/>
          </a:p>
          <a:p>
            <a:pPr marL="1257300" lvl="1" indent="-571500">
              <a:lnSpc>
                <a:spcPct val="11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691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CFHL Forum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 smtClean="0"/>
              <a:t>Visit the NPI table with Miranda Westfall, Summer Cortez, Janice Kao, Evan </a:t>
            </a:r>
            <a:r>
              <a:rPr lang="en-US" b="0" dirty="0" err="1" smtClean="0"/>
              <a:t>Talmage</a:t>
            </a:r>
            <a:r>
              <a:rPr lang="en-US" b="0" dirty="0" smtClean="0"/>
              <a:t>, and Richard </a:t>
            </a:r>
            <a:r>
              <a:rPr lang="en-US" b="0" dirty="0" err="1" smtClean="0"/>
              <a:t>Pulvera</a:t>
            </a:r>
            <a:endParaRPr lang="en-US" b="0" dirty="0" smtClean="0"/>
          </a:p>
          <a:p>
            <a:endParaRPr lang="en-US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Evan</a:t>
            </a:r>
            <a:r>
              <a:rPr lang="en-US" b="0" dirty="0" smtClean="0"/>
              <a:t> </a:t>
            </a:r>
            <a:r>
              <a:rPr lang="en-US" b="0" dirty="0" smtClean="0">
                <a:sym typeface="Wingdings" panose="05000000000000000000" pitchFamily="2" charset="2"/>
              </a:rPr>
              <a:t> iPad with new Retail Reach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Richard</a:t>
            </a:r>
            <a:r>
              <a:rPr lang="en-US" b="0" dirty="0" smtClean="0">
                <a:sym typeface="Wingdings" panose="05000000000000000000" pitchFamily="2" charset="2"/>
              </a:rPr>
              <a:t>  iPad with Data Hub mock up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369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y Questions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16" y="1011936"/>
            <a:ext cx="7386828" cy="49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332" y="2093119"/>
            <a:ext cx="4845267" cy="4018972"/>
          </a:xfrm>
        </p:spPr>
        <p:txBody>
          <a:bodyPr>
            <a:normAutofit fontScale="92500" lnSpcReduction="10000"/>
          </a:bodyPr>
          <a:lstStyle/>
          <a:p>
            <a:r>
              <a:rPr lang="en-US" sz="2400" b="0" i="1" dirty="0" smtClean="0">
                <a:hlinkClick r:id="rId2"/>
              </a:rPr>
              <a:t>Student </a:t>
            </a:r>
            <a:r>
              <a:rPr lang="en-US" sz="2400" b="0" i="1" dirty="0">
                <a:hlinkClick r:id="rId2"/>
              </a:rPr>
              <a:t>and school characteristics modify the impact of Supplemental Nutrition Assistance Program Education (SNAP-Ed) on student dietary </a:t>
            </a:r>
            <a:r>
              <a:rPr lang="en-US" sz="2400" b="0" i="1" dirty="0" smtClean="0">
                <a:hlinkClick r:id="rId2"/>
              </a:rPr>
              <a:t>outcomes</a:t>
            </a:r>
            <a:r>
              <a:rPr lang="en-US" sz="2400" b="0" i="1" dirty="0" smtClean="0"/>
              <a:t> </a:t>
            </a:r>
            <a:r>
              <a:rPr lang="en-US" sz="2400" b="0" dirty="0" smtClean="0"/>
              <a:t>presented at the 2023 American Society for Nutrition Annual Meeting</a:t>
            </a:r>
          </a:p>
          <a:p>
            <a:endParaRPr lang="en-US" sz="2400" b="0" i="1" dirty="0"/>
          </a:p>
          <a:p>
            <a:r>
              <a:rPr lang="en-US" sz="2400" dirty="0" smtClean="0"/>
              <a:t>CFHL may </a:t>
            </a:r>
            <a:r>
              <a:rPr lang="en-US" sz="2400" dirty="0"/>
              <a:t>be more effective at improving eating behaviors among students attending urban </a:t>
            </a:r>
            <a:r>
              <a:rPr lang="en-US" sz="2400" dirty="0" smtClean="0"/>
              <a:t>(vegetable intake) and </a:t>
            </a:r>
            <a:r>
              <a:rPr lang="en-US" sz="2400" dirty="0"/>
              <a:t>high FRPM </a:t>
            </a:r>
            <a:r>
              <a:rPr lang="en-US" sz="2400" dirty="0" smtClean="0"/>
              <a:t>schools (fruit intake).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5944" t="37803" r="32664" b="20123"/>
          <a:stretch/>
        </p:blipFill>
        <p:spPr bwMode="auto">
          <a:xfrm>
            <a:off x="5181599" y="1808295"/>
            <a:ext cx="6674069" cy="4550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8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10" y="2380781"/>
            <a:ext cx="6172200" cy="3589095"/>
          </a:xfrm>
        </p:spPr>
        <p:txBody>
          <a:bodyPr>
            <a:normAutofit lnSpcReduction="10000"/>
          </a:bodyPr>
          <a:lstStyle/>
          <a:p>
            <a:r>
              <a:rPr lang="en-US" sz="2600" b="0" i="1" u="sng" dirty="0" err="1">
                <a:hlinkClick r:id="rId2"/>
              </a:rPr>
              <a:t>CalFresh</a:t>
            </a:r>
            <a:r>
              <a:rPr lang="en-US" sz="2600" b="0" i="1" u="sng" dirty="0">
                <a:hlinkClick r:id="rId2"/>
              </a:rPr>
              <a:t> Healthy Living interventions increase students' fruit and vegetable consumption during COVID-19 school </a:t>
            </a:r>
            <a:r>
              <a:rPr lang="en-US" sz="2600" b="0" i="1" u="sng" dirty="0" smtClean="0">
                <a:hlinkClick r:id="rId2"/>
              </a:rPr>
              <a:t>closures</a:t>
            </a:r>
            <a:r>
              <a:rPr lang="en-US" sz="2600" b="0" dirty="0" smtClean="0"/>
              <a:t> is a brief summarizing our January 2023 Public Health Nutrition paper</a:t>
            </a:r>
          </a:p>
          <a:p>
            <a:endParaRPr lang="en-US" sz="2600" b="0" dirty="0"/>
          </a:p>
          <a:p>
            <a:pPr algn="ctr"/>
            <a:r>
              <a:rPr lang="en-US" sz="2600" dirty="0" smtClean="0"/>
              <a:t>3-page, easy read that is a great way to highlight the benefits of your school-based work with partners!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6857" t="25311" r="33639" b="6723"/>
          <a:stretch/>
        </p:blipFill>
        <p:spPr bwMode="auto">
          <a:xfrm>
            <a:off x="7073462" y="2017986"/>
            <a:ext cx="3468413" cy="4534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48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 Upcoming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87" y="2044288"/>
            <a:ext cx="11758313" cy="423724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Q2 IOE Quarterly Call is Tuesday, January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10am</a:t>
            </a:r>
          </a:p>
          <a:p>
            <a:pPr marL="1143000" lvl="1" indent="-457200"/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ucanr.zoom.us/meeting/register/tJAkdeGqqDouG9HBLgu7VRbF80XKQvrZCr-N</a:t>
            </a:r>
            <a:endParaRPr lang="en-US" sz="2000" dirty="0" smtClean="0"/>
          </a:p>
          <a:p>
            <a:pPr marL="1143000" lvl="1" indent="-457200"/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://ucanr.edu/sites/ioe/Quarterly_Calls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457200" indent="-457200"/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Evaluation Cross-Project Office Hours are Thursday, December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11am</a:t>
            </a:r>
          </a:p>
          <a:p>
            <a:pPr marL="1143000" lvl="1" indent="-457200"/>
            <a:r>
              <a:rPr lang="en-US" sz="2000" dirty="0">
                <a:hlinkClick r:id="rId4"/>
              </a:rPr>
              <a:t>https://ucanr.zoom.us/meeting/register/tJYodeCorjosEtcPiJIEiWMo0L8ygOvRQQDb</a:t>
            </a:r>
            <a:r>
              <a:rPr lang="en-US" sz="2000" dirty="0"/>
              <a:t> </a:t>
            </a:r>
            <a:endParaRPr lang="en-US" sz="2000" dirty="0" smtClean="0"/>
          </a:p>
          <a:p>
            <a:pPr lvl="1" indent="0">
              <a:buNone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Q&amp;A guide from September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Office Hours</a:t>
            </a:r>
          </a:p>
          <a:p>
            <a:pPr marL="1143000" lvl="1" indent="-457200"/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ucanr.edu/sites/LHDEvaluation/files/389058.pdf</a:t>
            </a:r>
            <a:endParaRPr lang="en-US" sz="2000" dirty="0" smtClean="0"/>
          </a:p>
          <a:p>
            <a:pPr marL="1143000" lvl="1" indent="-457200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771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4956"/>
            <a:ext cx="10515600" cy="1325563"/>
          </a:xfrm>
        </p:spPr>
        <p:txBody>
          <a:bodyPr/>
          <a:lstStyle/>
          <a:p>
            <a:r>
              <a:rPr lang="en-US" dirty="0" smtClean="0"/>
              <a:t>FFY 24 IOE</a:t>
            </a:r>
            <a:r>
              <a:rPr lang="en-US" dirty="0"/>
              <a:t> </a:t>
            </a:r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IOE Timeline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022" t="51435" r="2411" b="13446"/>
          <a:stretch/>
        </p:blipFill>
        <p:spPr bwMode="auto">
          <a:xfrm>
            <a:off x="409903" y="2606566"/>
            <a:ext cx="11708525" cy="3321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Up Arrow 6"/>
          <p:cNvSpPr/>
          <p:nvPr/>
        </p:nvSpPr>
        <p:spPr>
          <a:xfrm>
            <a:off x="9165020" y="4424855"/>
            <a:ext cx="714704" cy="1902373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33615">
            <a:off x="11417748" y="4219557"/>
            <a:ext cx="386163" cy="1366434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16664" y="4545100"/>
            <a:ext cx="1376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EATS pre-test closure (tentative)</a:t>
            </a:r>
            <a:endParaRPr lang="en-US" b="1" dirty="0"/>
          </a:p>
        </p:txBody>
      </p:sp>
      <p:sp>
        <p:nvSpPr>
          <p:cNvPr id="12" name="Up Arrow 11"/>
          <p:cNvSpPr/>
          <p:nvPr/>
        </p:nvSpPr>
        <p:spPr>
          <a:xfrm rot="9296012">
            <a:off x="3051632" y="2482467"/>
            <a:ext cx="385657" cy="1373819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47289" y="2077150"/>
            <a:ext cx="226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EATS post-test opens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17877" y="633553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10/17/23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61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4" y="2116945"/>
            <a:ext cx="11996530" cy="403359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/>
              <a:t>If you are struggling to get your sites on board, and unsure if it will happen before end of calendar year, keep in touch with me for options</a:t>
            </a:r>
          </a:p>
          <a:p>
            <a:pPr>
              <a:lnSpc>
                <a:spcPct val="110000"/>
              </a:lnSpc>
            </a:pPr>
            <a:endParaRPr lang="en-US" sz="2800" b="0" dirty="0" smtClean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/>
              <a:t>We understand more flexibility is needed in Year 1 of a new IWP, but we’d really like to wrap pre-testing by end of October in Years 2 &amp; 3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dirty="0" smtClean="0"/>
              <a:t>As a reminder, if you don’t have school-based DE in your IWP, there is no need to “recruit” schools for IOE, i.e., you are not required to participate</a:t>
            </a:r>
          </a:p>
          <a:p>
            <a:pPr marL="1143000" lvl="1" indent="-457200">
              <a:lnSpc>
                <a:spcPct val="110000"/>
              </a:lnSpc>
            </a:pPr>
            <a:r>
              <a:rPr lang="en-US" sz="2400" dirty="0" smtClean="0"/>
              <a:t>If you are not planning DE in the number of sites required by your funding tier, that’s ok! Just evaluate in the maximum number of sites you are working in. 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4561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HL_CDPH_NPI template" id="{A88077E0-8371-D14F-AF84-F56FB1A409E0}" vid="{1560E5F9-D077-DF48-B8E1-5CC05BC68212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4656826B405439EBE9B90EEBCBEBE" ma:contentTypeVersion="16" ma:contentTypeDescription="Create a new document." ma:contentTypeScope="" ma:versionID="f37ced8bb4f692fedac476ce980f8411">
  <xsd:schema xmlns:xsd="http://www.w3.org/2001/XMLSchema" xmlns:xs="http://www.w3.org/2001/XMLSchema" xmlns:p="http://schemas.microsoft.com/office/2006/metadata/properties" xmlns:ns2="4de515f2-057f-4c6c-9009-40b624203122" xmlns:ns3="aa572fdf-9ee6-45c3-8555-cedceb13baa8" targetNamespace="http://schemas.microsoft.com/office/2006/metadata/properties" ma:root="true" ma:fieldsID="40254448a0e698612d406697d4e62c6d" ns2:_="" ns3:_="">
    <xsd:import namespace="4de515f2-057f-4c6c-9009-40b624203122"/>
    <xsd:import namespace="aa572fdf-9ee6-45c3-8555-cedceb13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5f2-057f-4c6c-9009-40b624203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f96132-7575-4dc3-b6aa-46cada61f72b}" ma:internalName="TaxCatchAll" ma:showField="CatchAllData" ma:web="4de515f2-057f-4c6c-9009-40b624203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2fdf-9ee6-45c3-8555-cedceb13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e515f2-057f-4c6c-9009-40b624203122" xsi:nil="true"/>
    <lcf76f155ced4ddcb4097134ff3c332f xmlns="aa572fdf-9ee6-45c3-8555-cedceb13baa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4B7F7D-E825-4F54-88EA-5BA1AE7A3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515f2-057f-4c6c-9009-40b624203122"/>
    <ds:schemaRef ds:uri="aa572fdf-9ee6-45c3-8555-cedceb13b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072527-AB63-4D3C-8C47-BBD62F22CF14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de515f2-057f-4c6c-9009-40b624203122"/>
    <ds:schemaRef ds:uri="http://purl.org/dc/terms/"/>
    <ds:schemaRef ds:uri="http://schemas.microsoft.com/office/2006/documentManagement/types"/>
    <ds:schemaRef ds:uri="http://www.w3.org/XML/1998/namespace"/>
    <ds:schemaRef ds:uri="aa572fdf-9ee6-45c3-8555-cedceb13baa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02E892-8934-40F9-BE9F-51F45F192E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69872</TotalTime>
  <Words>1475</Words>
  <Application>Microsoft Office PowerPoint</Application>
  <PresentationFormat>Widescreen</PresentationFormat>
  <Paragraphs>383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Office Theme</vt:lpstr>
      <vt:lpstr>1_Custom Design</vt:lpstr>
      <vt:lpstr>Custom Design</vt:lpstr>
      <vt:lpstr>Impact Outcome Evaluation Quarterly Call  Q1</vt:lpstr>
      <vt:lpstr>Housekeeping</vt:lpstr>
      <vt:lpstr>AGENDA</vt:lpstr>
      <vt:lpstr>Announcements: Presentations</vt:lpstr>
      <vt:lpstr>Announcements: Publications</vt:lpstr>
      <vt:lpstr>Announcements: Upcoming Calls</vt:lpstr>
      <vt:lpstr>FFY 24 IOE Timeline</vt:lpstr>
      <vt:lpstr>IOE Timeline</vt:lpstr>
      <vt:lpstr>IOE Timeline</vt:lpstr>
      <vt:lpstr>TA &amp; Training Survey Follow-up</vt:lpstr>
      <vt:lpstr>TA &amp; Training Survey Follow-up</vt:lpstr>
      <vt:lpstr>TA &amp; Training Survey Follow-up</vt:lpstr>
      <vt:lpstr>IOE TA </vt:lpstr>
      <vt:lpstr>TA &amp; Training Survey Follow-up</vt:lpstr>
      <vt:lpstr>FFY 23 Statewide Results</vt:lpstr>
      <vt:lpstr>Demographics</vt:lpstr>
      <vt:lpstr>Fruits &amp; Vegetables</vt:lpstr>
      <vt:lpstr>PowerPoint Presentation</vt:lpstr>
      <vt:lpstr>Fruits &amp; Vegetables</vt:lpstr>
      <vt:lpstr>PowerPoint Presentation</vt:lpstr>
      <vt:lpstr>Fruits &amp; Vegetables</vt:lpstr>
      <vt:lpstr>Plans for FFY 23 Data</vt:lpstr>
      <vt:lpstr>FFY 24 Progress</vt:lpstr>
      <vt:lpstr>FFY 24 Progress</vt:lpstr>
      <vt:lpstr>Poll Question</vt:lpstr>
      <vt:lpstr>FFY 24 Troubleshooting</vt:lpstr>
      <vt:lpstr>Issues- Online EATS</vt:lpstr>
      <vt:lpstr>Troubleshooting- Online EATS</vt:lpstr>
      <vt:lpstr>Troubleshooting- Online EATS</vt:lpstr>
      <vt:lpstr>Troubleshooting- Parent Opt Out Forms</vt:lpstr>
      <vt:lpstr>Stay Informed!</vt:lpstr>
      <vt:lpstr>CFHL Forum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J Osterman</dc:creator>
  <cp:lastModifiedBy>Amanda M Linares</cp:lastModifiedBy>
  <cp:revision>439</cp:revision>
  <dcterms:created xsi:type="dcterms:W3CDTF">2022-04-06T22:46:18Z</dcterms:created>
  <dcterms:modified xsi:type="dcterms:W3CDTF">2023-10-17T16:08:48Z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0x0101007E34656826B405439EBE9B90EEBCBEBE</vt:lpwstr>
  </property>
</Properties>
</file>