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70" r:id="rId3"/>
    <p:sldId id="258" r:id="rId4"/>
    <p:sldId id="259" r:id="rId5"/>
    <p:sldId id="261" r:id="rId6"/>
    <p:sldId id="287" r:id="rId7"/>
    <p:sldId id="263" r:id="rId8"/>
    <p:sldId id="264" r:id="rId9"/>
    <p:sldId id="266" r:id="rId10"/>
    <p:sldId id="267" r:id="rId11"/>
    <p:sldId id="272" r:id="rId12"/>
    <p:sldId id="273" r:id="rId13"/>
    <p:sldId id="269" r:id="rId14"/>
    <p:sldId id="279" r:id="rId15"/>
    <p:sldId id="281" r:id="rId16"/>
    <p:sldId id="268" r:id="rId17"/>
    <p:sldId id="280" r:id="rId18"/>
    <p:sldId id="282" r:id="rId19"/>
    <p:sldId id="288" r:id="rId20"/>
    <p:sldId id="265" r:id="rId21"/>
    <p:sldId id="274" r:id="rId22"/>
    <p:sldId id="262" r:id="rId23"/>
    <p:sldId id="293" r:id="rId24"/>
    <p:sldId id="289" r:id="rId25"/>
    <p:sldId id="275" r:id="rId26"/>
    <p:sldId id="290" r:id="rId27"/>
    <p:sldId id="291" r:id="rId28"/>
    <p:sldId id="292" r:id="rId29"/>
    <p:sldId id="277"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39CEFA-CD8C-4DA1-9D21-6245050BE307}" type="doc">
      <dgm:prSet loTypeId="urn:microsoft.com/office/officeart/2005/8/layout/hProcess9" loCatId="process" qsTypeId="urn:microsoft.com/office/officeart/2005/8/quickstyle/simple1" qsCatId="simple" csTypeId="urn:microsoft.com/office/officeart/2005/8/colors/accent1_2" csCatId="accent1" phldr="1"/>
      <dgm:spPr/>
    </dgm:pt>
    <dgm:pt modelId="{3A057D59-949F-4B4D-9164-AA1BB3BC686F}">
      <dgm:prSet phldrT="[Text]"/>
      <dgm:spPr/>
      <dgm:t>
        <a:bodyPr/>
        <a:lstStyle/>
        <a:p>
          <a:r>
            <a:rPr lang="en-US" dirty="0" smtClean="0"/>
            <a:t>Nucleic acid extraction</a:t>
          </a:r>
          <a:endParaRPr lang="en-US" dirty="0"/>
        </a:p>
      </dgm:t>
    </dgm:pt>
    <dgm:pt modelId="{3C7F7D87-7588-4707-8190-1DDE958B1DC1}" type="parTrans" cxnId="{4C4BFB06-4ACF-4F56-B41E-1F1CAE5659AE}">
      <dgm:prSet/>
      <dgm:spPr/>
      <dgm:t>
        <a:bodyPr/>
        <a:lstStyle/>
        <a:p>
          <a:endParaRPr lang="en-US"/>
        </a:p>
      </dgm:t>
    </dgm:pt>
    <dgm:pt modelId="{61416B61-321E-432A-9350-5A6456DD3B1C}" type="sibTrans" cxnId="{4C4BFB06-4ACF-4F56-B41E-1F1CAE5659AE}">
      <dgm:prSet/>
      <dgm:spPr/>
      <dgm:t>
        <a:bodyPr/>
        <a:lstStyle/>
        <a:p>
          <a:endParaRPr lang="en-US"/>
        </a:p>
      </dgm:t>
    </dgm:pt>
    <dgm:pt modelId="{22FB90BB-5F63-4119-A680-C0CB406CDE53}">
      <dgm:prSet phldrT="[Text]"/>
      <dgm:spPr/>
      <dgm:t>
        <a:bodyPr/>
        <a:lstStyle/>
        <a:p>
          <a:r>
            <a:rPr lang="en-US" dirty="0" smtClean="0"/>
            <a:t>Amplification with virus-specific primers</a:t>
          </a:r>
          <a:endParaRPr lang="en-US" dirty="0"/>
        </a:p>
      </dgm:t>
    </dgm:pt>
    <dgm:pt modelId="{BCA7AF2A-C900-4A78-BC52-849884C31591}" type="parTrans" cxnId="{DE4BD999-3CB3-4151-AD6D-4EE16C1521A9}">
      <dgm:prSet/>
      <dgm:spPr/>
      <dgm:t>
        <a:bodyPr/>
        <a:lstStyle/>
        <a:p>
          <a:endParaRPr lang="en-US"/>
        </a:p>
      </dgm:t>
    </dgm:pt>
    <dgm:pt modelId="{820137BB-7387-4237-BA2C-B876E7BC2FFC}" type="sibTrans" cxnId="{DE4BD999-3CB3-4151-AD6D-4EE16C1521A9}">
      <dgm:prSet/>
      <dgm:spPr/>
      <dgm:t>
        <a:bodyPr/>
        <a:lstStyle/>
        <a:p>
          <a:endParaRPr lang="en-US"/>
        </a:p>
      </dgm:t>
    </dgm:pt>
    <dgm:pt modelId="{6EDA3619-B4BF-408C-AE6E-7E3272CF9BBA}">
      <dgm:prSet phldrT="[Text]"/>
      <dgm:spPr/>
      <dgm:t>
        <a:bodyPr/>
        <a:lstStyle/>
        <a:p>
          <a:r>
            <a:rPr lang="en-US" dirty="0" smtClean="0"/>
            <a:t>Detection of virus nucleic acid</a:t>
          </a:r>
          <a:endParaRPr lang="en-US" dirty="0"/>
        </a:p>
      </dgm:t>
    </dgm:pt>
    <dgm:pt modelId="{B1B108B7-45DA-437D-B9DE-770477B76177}" type="parTrans" cxnId="{3237E9F0-AF17-403E-8711-267BC0928D11}">
      <dgm:prSet/>
      <dgm:spPr/>
      <dgm:t>
        <a:bodyPr/>
        <a:lstStyle/>
        <a:p>
          <a:endParaRPr lang="en-US"/>
        </a:p>
      </dgm:t>
    </dgm:pt>
    <dgm:pt modelId="{29D4845C-387F-4D72-B833-156872F10F45}" type="sibTrans" cxnId="{3237E9F0-AF17-403E-8711-267BC0928D11}">
      <dgm:prSet/>
      <dgm:spPr/>
      <dgm:t>
        <a:bodyPr/>
        <a:lstStyle/>
        <a:p>
          <a:endParaRPr lang="en-US"/>
        </a:p>
      </dgm:t>
    </dgm:pt>
    <dgm:pt modelId="{E0E660D1-823B-424D-A06B-0F20413C8FEE}" type="pres">
      <dgm:prSet presAssocID="{7239CEFA-CD8C-4DA1-9D21-6245050BE307}" presName="CompostProcess" presStyleCnt="0">
        <dgm:presLayoutVars>
          <dgm:dir/>
          <dgm:resizeHandles val="exact"/>
        </dgm:presLayoutVars>
      </dgm:prSet>
      <dgm:spPr/>
    </dgm:pt>
    <dgm:pt modelId="{126FFCAE-9810-4134-A04A-636DF33E5389}" type="pres">
      <dgm:prSet presAssocID="{7239CEFA-CD8C-4DA1-9D21-6245050BE307}" presName="arrow" presStyleLbl="bgShp" presStyleIdx="0" presStyleCnt="1"/>
      <dgm:spPr/>
    </dgm:pt>
    <dgm:pt modelId="{BF40FD36-ACE1-4801-A15A-15393EC926EB}" type="pres">
      <dgm:prSet presAssocID="{7239CEFA-CD8C-4DA1-9D21-6245050BE307}" presName="linearProcess" presStyleCnt="0"/>
      <dgm:spPr/>
    </dgm:pt>
    <dgm:pt modelId="{968225D0-E7AD-4551-AA6A-1454634065F7}" type="pres">
      <dgm:prSet presAssocID="{3A057D59-949F-4B4D-9164-AA1BB3BC686F}" presName="textNode" presStyleLbl="node1" presStyleIdx="0" presStyleCnt="3">
        <dgm:presLayoutVars>
          <dgm:bulletEnabled val="1"/>
        </dgm:presLayoutVars>
      </dgm:prSet>
      <dgm:spPr/>
      <dgm:t>
        <a:bodyPr/>
        <a:lstStyle/>
        <a:p>
          <a:endParaRPr lang="en-US"/>
        </a:p>
      </dgm:t>
    </dgm:pt>
    <dgm:pt modelId="{AEC59119-E078-4FDE-9672-AF57B2D05602}" type="pres">
      <dgm:prSet presAssocID="{61416B61-321E-432A-9350-5A6456DD3B1C}" presName="sibTrans" presStyleCnt="0"/>
      <dgm:spPr/>
    </dgm:pt>
    <dgm:pt modelId="{442E31BA-7310-4E2B-BE70-4DBB05B56559}" type="pres">
      <dgm:prSet presAssocID="{22FB90BB-5F63-4119-A680-C0CB406CDE53}" presName="textNode" presStyleLbl="node1" presStyleIdx="1" presStyleCnt="3">
        <dgm:presLayoutVars>
          <dgm:bulletEnabled val="1"/>
        </dgm:presLayoutVars>
      </dgm:prSet>
      <dgm:spPr/>
      <dgm:t>
        <a:bodyPr/>
        <a:lstStyle/>
        <a:p>
          <a:endParaRPr lang="en-US"/>
        </a:p>
      </dgm:t>
    </dgm:pt>
    <dgm:pt modelId="{A9D2A1F3-8D72-485C-95BF-8A6C306582B6}" type="pres">
      <dgm:prSet presAssocID="{820137BB-7387-4237-BA2C-B876E7BC2FFC}" presName="sibTrans" presStyleCnt="0"/>
      <dgm:spPr/>
    </dgm:pt>
    <dgm:pt modelId="{824ECBE7-E80C-451D-8D8C-246B63305225}" type="pres">
      <dgm:prSet presAssocID="{6EDA3619-B4BF-408C-AE6E-7E3272CF9BBA}" presName="textNode" presStyleLbl="node1" presStyleIdx="2" presStyleCnt="3">
        <dgm:presLayoutVars>
          <dgm:bulletEnabled val="1"/>
        </dgm:presLayoutVars>
      </dgm:prSet>
      <dgm:spPr/>
      <dgm:t>
        <a:bodyPr/>
        <a:lstStyle/>
        <a:p>
          <a:endParaRPr lang="en-US"/>
        </a:p>
      </dgm:t>
    </dgm:pt>
  </dgm:ptLst>
  <dgm:cxnLst>
    <dgm:cxn modelId="{3237E9F0-AF17-403E-8711-267BC0928D11}" srcId="{7239CEFA-CD8C-4DA1-9D21-6245050BE307}" destId="{6EDA3619-B4BF-408C-AE6E-7E3272CF9BBA}" srcOrd="2" destOrd="0" parTransId="{B1B108B7-45DA-437D-B9DE-770477B76177}" sibTransId="{29D4845C-387F-4D72-B833-156872F10F45}"/>
    <dgm:cxn modelId="{305EC056-5C58-49CA-AE11-6661D96725E9}" type="presOf" srcId="{3A057D59-949F-4B4D-9164-AA1BB3BC686F}" destId="{968225D0-E7AD-4551-AA6A-1454634065F7}" srcOrd="0" destOrd="0" presId="urn:microsoft.com/office/officeart/2005/8/layout/hProcess9"/>
    <dgm:cxn modelId="{4C4BFB06-4ACF-4F56-B41E-1F1CAE5659AE}" srcId="{7239CEFA-CD8C-4DA1-9D21-6245050BE307}" destId="{3A057D59-949F-4B4D-9164-AA1BB3BC686F}" srcOrd="0" destOrd="0" parTransId="{3C7F7D87-7588-4707-8190-1DDE958B1DC1}" sibTransId="{61416B61-321E-432A-9350-5A6456DD3B1C}"/>
    <dgm:cxn modelId="{DE4BD999-3CB3-4151-AD6D-4EE16C1521A9}" srcId="{7239CEFA-CD8C-4DA1-9D21-6245050BE307}" destId="{22FB90BB-5F63-4119-A680-C0CB406CDE53}" srcOrd="1" destOrd="0" parTransId="{BCA7AF2A-C900-4A78-BC52-849884C31591}" sibTransId="{820137BB-7387-4237-BA2C-B876E7BC2FFC}"/>
    <dgm:cxn modelId="{6694BE10-4A25-4B99-9522-8DD59E046F29}" type="presOf" srcId="{22FB90BB-5F63-4119-A680-C0CB406CDE53}" destId="{442E31BA-7310-4E2B-BE70-4DBB05B56559}" srcOrd="0" destOrd="0" presId="urn:microsoft.com/office/officeart/2005/8/layout/hProcess9"/>
    <dgm:cxn modelId="{3564D73D-1C36-4A30-B8AB-10B8B40EAB5A}" type="presOf" srcId="{7239CEFA-CD8C-4DA1-9D21-6245050BE307}" destId="{E0E660D1-823B-424D-A06B-0F20413C8FEE}" srcOrd="0" destOrd="0" presId="urn:microsoft.com/office/officeart/2005/8/layout/hProcess9"/>
    <dgm:cxn modelId="{270080AE-22B8-4B4D-961D-DEAA2E022134}" type="presOf" srcId="{6EDA3619-B4BF-408C-AE6E-7E3272CF9BBA}" destId="{824ECBE7-E80C-451D-8D8C-246B63305225}" srcOrd="0" destOrd="0" presId="urn:microsoft.com/office/officeart/2005/8/layout/hProcess9"/>
    <dgm:cxn modelId="{094628E7-E288-4175-AF83-26073662A454}" type="presParOf" srcId="{E0E660D1-823B-424D-A06B-0F20413C8FEE}" destId="{126FFCAE-9810-4134-A04A-636DF33E5389}" srcOrd="0" destOrd="0" presId="urn:microsoft.com/office/officeart/2005/8/layout/hProcess9"/>
    <dgm:cxn modelId="{B5003E9B-1D4A-4F0C-B107-81E2476BEF3E}" type="presParOf" srcId="{E0E660D1-823B-424D-A06B-0F20413C8FEE}" destId="{BF40FD36-ACE1-4801-A15A-15393EC926EB}" srcOrd="1" destOrd="0" presId="urn:microsoft.com/office/officeart/2005/8/layout/hProcess9"/>
    <dgm:cxn modelId="{4EF5042C-2604-48D9-A1DA-6CCB2AD8F8F1}" type="presParOf" srcId="{BF40FD36-ACE1-4801-A15A-15393EC926EB}" destId="{968225D0-E7AD-4551-AA6A-1454634065F7}" srcOrd="0" destOrd="0" presId="urn:microsoft.com/office/officeart/2005/8/layout/hProcess9"/>
    <dgm:cxn modelId="{0D2C7FA9-D561-4FAA-B100-0BDA29DB193E}" type="presParOf" srcId="{BF40FD36-ACE1-4801-A15A-15393EC926EB}" destId="{AEC59119-E078-4FDE-9672-AF57B2D05602}" srcOrd="1" destOrd="0" presId="urn:microsoft.com/office/officeart/2005/8/layout/hProcess9"/>
    <dgm:cxn modelId="{92E7D216-8B1E-4C37-A4DE-0AE6145E7D97}" type="presParOf" srcId="{BF40FD36-ACE1-4801-A15A-15393EC926EB}" destId="{442E31BA-7310-4E2B-BE70-4DBB05B56559}" srcOrd="2" destOrd="0" presId="urn:microsoft.com/office/officeart/2005/8/layout/hProcess9"/>
    <dgm:cxn modelId="{D33CB3BB-0744-4F36-884B-0E7858D3E137}" type="presParOf" srcId="{BF40FD36-ACE1-4801-A15A-15393EC926EB}" destId="{A9D2A1F3-8D72-485C-95BF-8A6C306582B6}" srcOrd="3" destOrd="0" presId="urn:microsoft.com/office/officeart/2005/8/layout/hProcess9"/>
    <dgm:cxn modelId="{5567CCCC-0B56-4FD2-BED2-42E9CE27C6EB}" type="presParOf" srcId="{BF40FD36-ACE1-4801-A15A-15393EC926EB}" destId="{824ECBE7-E80C-451D-8D8C-246B63305225}"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FFCAE-9810-4134-A04A-636DF33E5389}">
      <dsp:nvSpPr>
        <dsp:cNvPr id="0" name=""/>
        <dsp:cNvSpPr/>
      </dsp:nvSpPr>
      <dsp:spPr>
        <a:xfrm>
          <a:off x="582929" y="0"/>
          <a:ext cx="6606540" cy="3048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225D0-E7AD-4551-AA6A-1454634065F7}">
      <dsp:nvSpPr>
        <dsp:cNvPr id="0" name=""/>
        <dsp:cNvSpPr/>
      </dsp:nvSpPr>
      <dsp:spPr>
        <a:xfrm>
          <a:off x="263381" y="914400"/>
          <a:ext cx="2331720" cy="121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Nucleic acid extraction</a:t>
          </a:r>
          <a:endParaRPr lang="en-US" sz="2200" kern="1200" dirty="0"/>
        </a:p>
      </dsp:txBody>
      <dsp:txXfrm>
        <a:off x="322897" y="973916"/>
        <a:ext cx="2212688" cy="1100168"/>
      </dsp:txXfrm>
    </dsp:sp>
    <dsp:sp modelId="{442E31BA-7310-4E2B-BE70-4DBB05B56559}">
      <dsp:nvSpPr>
        <dsp:cNvPr id="0" name=""/>
        <dsp:cNvSpPr/>
      </dsp:nvSpPr>
      <dsp:spPr>
        <a:xfrm>
          <a:off x="2720340" y="914400"/>
          <a:ext cx="2331720" cy="121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Amplification with virus-specific primers</a:t>
          </a:r>
          <a:endParaRPr lang="en-US" sz="2200" kern="1200" dirty="0"/>
        </a:p>
      </dsp:txBody>
      <dsp:txXfrm>
        <a:off x="2779856" y="973916"/>
        <a:ext cx="2212688" cy="1100168"/>
      </dsp:txXfrm>
    </dsp:sp>
    <dsp:sp modelId="{824ECBE7-E80C-451D-8D8C-246B63305225}">
      <dsp:nvSpPr>
        <dsp:cNvPr id="0" name=""/>
        <dsp:cNvSpPr/>
      </dsp:nvSpPr>
      <dsp:spPr>
        <a:xfrm>
          <a:off x="5177298" y="914400"/>
          <a:ext cx="2331720" cy="1219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smtClean="0"/>
            <a:t>Detection of virus nucleic acid</a:t>
          </a:r>
          <a:endParaRPr lang="en-US" sz="2200" kern="1200" dirty="0"/>
        </a:p>
      </dsp:txBody>
      <dsp:txXfrm>
        <a:off x="5236814" y="973916"/>
        <a:ext cx="2212688" cy="11001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0F8568-FA41-4929-BA67-88BFA4C89AEC}" type="datetimeFigureOut">
              <a:rPr lang="en-US" smtClean="0"/>
              <a:t>7/14/2016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634C0-6E33-4AD5-A2E0-864351711E9E}" type="slidenum">
              <a:rPr lang="en-US" smtClean="0"/>
              <a:t>‹#›</a:t>
            </a:fld>
            <a:endParaRPr lang="en-US"/>
          </a:p>
        </p:txBody>
      </p:sp>
    </p:spTree>
    <p:extLst>
      <p:ext uri="{BB962C8B-B14F-4D97-AF65-F5344CB8AC3E}">
        <p14:creationId xmlns:p14="http://schemas.microsoft.com/office/powerpoint/2010/main" val="593652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wish I had the same information on a </a:t>
            </a:r>
            <a:r>
              <a:rPr lang="en-US" smtClean="0"/>
              <a:t>less cluttered map</a:t>
            </a:r>
            <a:endParaRPr lang="en-US"/>
          </a:p>
        </p:txBody>
      </p:sp>
      <p:sp>
        <p:nvSpPr>
          <p:cNvPr id="4" name="Slide Number Placeholder 3"/>
          <p:cNvSpPr>
            <a:spLocks noGrp="1"/>
          </p:cNvSpPr>
          <p:nvPr>
            <p:ph type="sldNum" sz="quarter" idx="10"/>
          </p:nvPr>
        </p:nvSpPr>
        <p:spPr/>
        <p:txBody>
          <a:bodyPr/>
          <a:lstStyle/>
          <a:p>
            <a:fld id="{E3B634C0-6E33-4AD5-A2E0-864351711E9E}" type="slidenum">
              <a:rPr lang="en-US" smtClean="0"/>
              <a:t>2</a:t>
            </a:fld>
            <a:endParaRPr lang="en-US"/>
          </a:p>
        </p:txBody>
      </p:sp>
    </p:spTree>
    <p:extLst>
      <p:ext uri="{BB962C8B-B14F-4D97-AF65-F5344CB8AC3E}">
        <p14:creationId xmlns:p14="http://schemas.microsoft.com/office/powerpoint/2010/main" val="1181085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17</a:t>
            </a:fld>
            <a:endParaRPr lang="en-US"/>
          </a:p>
        </p:txBody>
      </p:sp>
    </p:spTree>
    <p:extLst>
      <p:ext uri="{BB962C8B-B14F-4D97-AF65-F5344CB8AC3E}">
        <p14:creationId xmlns:p14="http://schemas.microsoft.com/office/powerpoint/2010/main" val="249742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close up of tissue culture plant</a:t>
            </a:r>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20</a:t>
            </a:fld>
            <a:endParaRPr lang="en-US"/>
          </a:p>
        </p:txBody>
      </p:sp>
    </p:spTree>
    <p:extLst>
      <p:ext uri="{BB962C8B-B14F-4D97-AF65-F5344CB8AC3E}">
        <p14:creationId xmlns:p14="http://schemas.microsoft.com/office/powerpoint/2010/main" val="3611898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Campus greenhouse photo – someone at Chase have a better photo?</a:t>
            </a:r>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21</a:t>
            </a:fld>
            <a:endParaRPr lang="en-US"/>
          </a:p>
        </p:txBody>
      </p:sp>
    </p:spTree>
    <p:extLst>
      <p:ext uri="{BB962C8B-B14F-4D97-AF65-F5344CB8AC3E}">
        <p14:creationId xmlns:p14="http://schemas.microsoft.com/office/powerpoint/2010/main" val="1860366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Better to illustrate the vine cutting process</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E3B634C0-6E33-4AD5-A2E0-864351711E9E}" type="slidenum">
              <a:rPr lang="en-US" smtClean="0"/>
              <a:t>22</a:t>
            </a:fld>
            <a:endParaRPr lang="en-US"/>
          </a:p>
        </p:txBody>
      </p:sp>
    </p:spTree>
    <p:extLst>
      <p:ext uri="{BB962C8B-B14F-4D97-AF65-F5344CB8AC3E}">
        <p14:creationId xmlns:p14="http://schemas.microsoft.com/office/powerpoint/2010/main" val="2771305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planting photo at Chase?  Photo of vine cuttings for sale?</a:t>
            </a:r>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24</a:t>
            </a:fld>
            <a:endParaRPr lang="en-US"/>
          </a:p>
        </p:txBody>
      </p:sp>
    </p:spTree>
    <p:extLst>
      <p:ext uri="{BB962C8B-B14F-4D97-AF65-F5344CB8AC3E}">
        <p14:creationId xmlns:p14="http://schemas.microsoft.com/office/powerpoint/2010/main" val="871577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25</a:t>
            </a:fld>
            <a:endParaRPr lang="en-US"/>
          </a:p>
        </p:txBody>
      </p:sp>
    </p:spTree>
    <p:extLst>
      <p:ext uri="{BB962C8B-B14F-4D97-AF65-F5344CB8AC3E}">
        <p14:creationId xmlns:p14="http://schemas.microsoft.com/office/powerpoint/2010/main" val="184442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some</a:t>
            </a:r>
            <a:r>
              <a:rPr lang="en-US" baseline="0" dirty="0" smtClean="0"/>
              <a:t> summary information on how many plants and seed are sold and to whom they are sold.</a:t>
            </a:r>
            <a:endParaRPr lang="en-US" dirty="0" smtClean="0"/>
          </a:p>
          <a:p>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30</a:t>
            </a:fld>
            <a:endParaRPr lang="en-US"/>
          </a:p>
        </p:txBody>
      </p:sp>
    </p:spTree>
    <p:extLst>
      <p:ext uri="{BB962C8B-B14F-4D97-AF65-F5344CB8AC3E}">
        <p14:creationId xmlns:p14="http://schemas.microsoft.com/office/powerpoint/2010/main" val="90566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photo of sprouted root</a:t>
            </a:r>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4</a:t>
            </a:fld>
            <a:endParaRPr lang="en-US"/>
          </a:p>
        </p:txBody>
      </p:sp>
    </p:spTree>
    <p:extLst>
      <p:ext uri="{BB962C8B-B14F-4D97-AF65-F5344CB8AC3E}">
        <p14:creationId xmlns:p14="http://schemas.microsoft.com/office/powerpoint/2010/main" val="422302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Better photos for each??</a:t>
            </a:r>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7</a:t>
            </a:fld>
            <a:endParaRPr lang="en-US"/>
          </a:p>
        </p:txBody>
      </p:sp>
    </p:spTree>
    <p:extLst>
      <p:ext uri="{BB962C8B-B14F-4D97-AF65-F5344CB8AC3E}">
        <p14:creationId xmlns:p14="http://schemas.microsoft.com/office/powerpoint/2010/main" val="314699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Compendium photos used, request permission?</a:t>
            </a:r>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10</a:t>
            </a:fld>
            <a:endParaRPr lang="en-US"/>
          </a:p>
        </p:txBody>
      </p:sp>
    </p:spTree>
    <p:extLst>
      <p:ext uri="{BB962C8B-B14F-4D97-AF65-F5344CB8AC3E}">
        <p14:creationId xmlns:p14="http://schemas.microsoft.com/office/powerpoint/2010/main" val="3093505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photos of storage root sampling, grinding in </a:t>
            </a:r>
            <a:r>
              <a:rPr lang="en-US" dirty="0" err="1" smtClean="0"/>
              <a:t>Liq</a:t>
            </a:r>
            <a:r>
              <a:rPr lang="en-US" dirty="0" smtClean="0"/>
              <a:t> N, Fast</a:t>
            </a:r>
            <a:r>
              <a:rPr lang="en-US" baseline="0" dirty="0" smtClean="0"/>
              <a:t> Prep tube, Final NA extract</a:t>
            </a:r>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12</a:t>
            </a:fld>
            <a:endParaRPr lang="en-US"/>
          </a:p>
        </p:txBody>
      </p:sp>
    </p:spTree>
    <p:extLst>
      <p:ext uri="{BB962C8B-B14F-4D97-AF65-F5344CB8AC3E}">
        <p14:creationId xmlns:p14="http://schemas.microsoft.com/office/powerpoint/2010/main" val="313982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13</a:t>
            </a:fld>
            <a:endParaRPr lang="en-US"/>
          </a:p>
        </p:txBody>
      </p:sp>
    </p:spTree>
    <p:extLst>
      <p:ext uri="{BB962C8B-B14F-4D97-AF65-F5344CB8AC3E}">
        <p14:creationId xmlns:p14="http://schemas.microsoft.com/office/powerpoint/2010/main" val="1133085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photo of gel rig being</a:t>
            </a:r>
            <a:r>
              <a:rPr lang="en-US" baseline="0" dirty="0" smtClean="0"/>
              <a:t> loaded.  Improve gel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14</a:t>
            </a:fld>
            <a:endParaRPr lang="en-US"/>
          </a:p>
        </p:txBody>
      </p:sp>
    </p:spTree>
    <p:extLst>
      <p:ext uri="{BB962C8B-B14F-4D97-AF65-F5344CB8AC3E}">
        <p14:creationId xmlns:p14="http://schemas.microsoft.com/office/powerpoint/2010/main" val="3759414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15</a:t>
            </a:fld>
            <a:endParaRPr lang="en-US"/>
          </a:p>
        </p:txBody>
      </p:sp>
    </p:spTree>
    <p:extLst>
      <p:ext uri="{BB962C8B-B14F-4D97-AF65-F5344CB8AC3E}">
        <p14:creationId xmlns:p14="http://schemas.microsoft.com/office/powerpoint/2010/main" val="3945915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634C0-6E33-4AD5-A2E0-864351711E9E}" type="slidenum">
              <a:rPr lang="en-US" smtClean="0"/>
              <a:t>16</a:t>
            </a:fld>
            <a:endParaRPr lang="en-US"/>
          </a:p>
        </p:txBody>
      </p:sp>
    </p:spTree>
    <p:extLst>
      <p:ext uri="{BB962C8B-B14F-4D97-AF65-F5344CB8AC3E}">
        <p14:creationId xmlns:p14="http://schemas.microsoft.com/office/powerpoint/2010/main" val="2708848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0FD9D9-1FF7-4B47-B7FE-4F7C78FC59E1}" type="datetimeFigureOut">
              <a:rPr lang="en-US" smtClean="0"/>
              <a:t>7/14/2016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1169338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FD9D9-1FF7-4B47-B7FE-4F7C78FC59E1}" type="datetimeFigureOut">
              <a:rPr lang="en-US" smtClean="0"/>
              <a:t>7/14/2016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2464091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FD9D9-1FF7-4B47-B7FE-4F7C78FC59E1}" type="datetimeFigureOut">
              <a:rPr lang="en-US" smtClean="0"/>
              <a:t>7/14/2016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37432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0FD9D9-1FF7-4B47-B7FE-4F7C78FC59E1}" type="datetimeFigureOut">
              <a:rPr lang="en-US" smtClean="0"/>
              <a:t>7/14/2016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45580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0FD9D9-1FF7-4B47-B7FE-4F7C78FC59E1}" type="datetimeFigureOut">
              <a:rPr lang="en-US" smtClean="0"/>
              <a:t>7/14/2016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136366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0FD9D9-1FF7-4B47-B7FE-4F7C78FC59E1}" type="datetimeFigureOut">
              <a:rPr lang="en-US" smtClean="0"/>
              <a:t>7/14/2016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2341188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0FD9D9-1FF7-4B47-B7FE-4F7C78FC59E1}" type="datetimeFigureOut">
              <a:rPr lang="en-US" smtClean="0"/>
              <a:t>7/14/2016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146130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0FD9D9-1FF7-4B47-B7FE-4F7C78FC59E1}" type="datetimeFigureOut">
              <a:rPr lang="en-US" smtClean="0"/>
              <a:t>7/14/2016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2430906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0FD9D9-1FF7-4B47-B7FE-4F7C78FC59E1}" type="datetimeFigureOut">
              <a:rPr lang="en-US" smtClean="0"/>
              <a:t>7/14/2016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322820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FD9D9-1FF7-4B47-B7FE-4F7C78FC59E1}" type="datetimeFigureOut">
              <a:rPr lang="en-US" smtClean="0"/>
              <a:t>7/14/2016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402069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0FD9D9-1FF7-4B47-B7FE-4F7C78FC59E1}" type="datetimeFigureOut">
              <a:rPr lang="en-US" smtClean="0"/>
              <a:t>7/14/2016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DE487-DCED-4668-AF79-01C46CE44011}" type="slidenum">
              <a:rPr lang="en-US" smtClean="0"/>
              <a:t>‹#›</a:t>
            </a:fld>
            <a:endParaRPr lang="en-US"/>
          </a:p>
        </p:txBody>
      </p:sp>
    </p:spTree>
    <p:extLst>
      <p:ext uri="{BB962C8B-B14F-4D97-AF65-F5344CB8AC3E}">
        <p14:creationId xmlns:p14="http://schemas.microsoft.com/office/powerpoint/2010/main" val="300078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0FD9D9-1FF7-4B47-B7FE-4F7C78FC59E1}" type="datetimeFigureOut">
              <a:rPr lang="en-US" smtClean="0"/>
              <a:t>7/14/2016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DE487-DCED-4668-AF79-01C46CE44011}" type="slidenum">
              <a:rPr lang="en-US" smtClean="0"/>
              <a:t>‹#›</a:t>
            </a:fld>
            <a:endParaRPr lang="en-US"/>
          </a:p>
        </p:txBody>
      </p:sp>
    </p:spTree>
    <p:extLst>
      <p:ext uri="{BB962C8B-B14F-4D97-AF65-F5344CB8AC3E}">
        <p14:creationId xmlns:p14="http://schemas.microsoft.com/office/powerpoint/2010/main" val="1887681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1.jpeg"/><Relationship Id="rId4" Type="http://schemas.openxmlformats.org/officeDocument/2006/relationships/image" Target="../media/image26.jpe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tiff"/><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hyperlink" Target="http://www.lsuagcenter.com/portals/our_offices/departments/plant-pathology-crop-physiology" TargetMode="External"/><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http://www.lsuagcenter.com/portals/our_offices/research_stations/sweetpotato"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8.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2.jpe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Louisiana State University Agricultural Center</a:t>
            </a:r>
            <a:endParaRPr lang="en-US" dirty="0"/>
          </a:p>
        </p:txBody>
      </p:sp>
      <p:sp>
        <p:nvSpPr>
          <p:cNvPr id="3" name="Subtitle 2"/>
          <p:cNvSpPr>
            <a:spLocks noGrp="1"/>
          </p:cNvSpPr>
          <p:nvPr>
            <p:ph type="subTitle" idx="1"/>
          </p:nvPr>
        </p:nvSpPr>
        <p:spPr/>
        <p:txBody>
          <a:bodyPr/>
          <a:lstStyle/>
          <a:p>
            <a:r>
              <a:rPr lang="en-US" dirty="0" smtClean="0"/>
              <a:t>Sweetpotato Clean Plant Center</a:t>
            </a:r>
          </a:p>
          <a:p>
            <a:r>
              <a:rPr lang="en-US" dirty="0" smtClean="0"/>
              <a:t>A Virtual Tour</a:t>
            </a:r>
            <a:endParaRPr lang="en-US" dirty="0"/>
          </a:p>
        </p:txBody>
      </p:sp>
      <p:pic>
        <p:nvPicPr>
          <p:cNvPr id="1026" name="Picture 2" descr="http://intranet.lsuagcenter.net/sites/communications/PublishingImages/2014%20LSU%20AgCenter%20Logos/CMYK/NewLSUAC-0214-CMYK-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04800"/>
            <a:ext cx="1572433" cy="10739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clark\Documents\Current Working\NCPN\Education Outreach Materials\sweetpotato\ncpnSweetPotato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988" y="157621"/>
            <a:ext cx="1370012" cy="1368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4799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Users\cclark\Desktop\Archives\Compendium Revision\Files for submission to APS\Final figure files\Fig 173 SPC.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0" y="273728"/>
            <a:ext cx="3619520" cy="3959442"/>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cclark\Desktop\Archives\Compendium Revision\Files for submission to APS\Final figure files\Fig 174 SP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58000" y="273728"/>
            <a:ext cx="2198698" cy="24961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cclark\Desktop\Archives\Compendium Revision\Files for submission to APS\Final figure files\Fig 180 SP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603181" y="298883"/>
            <a:ext cx="2097980" cy="2454676"/>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cclark\Documents\Photos\3500-3999\361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233388" y="2971800"/>
            <a:ext cx="3005088" cy="21194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4495800"/>
            <a:ext cx="3619520" cy="1200329"/>
          </a:xfrm>
          <a:prstGeom prst="rect">
            <a:avLst/>
          </a:prstGeom>
          <a:noFill/>
        </p:spPr>
        <p:txBody>
          <a:bodyPr wrap="square" rtlCol="0">
            <a:spAutoFit/>
          </a:bodyPr>
          <a:lstStyle/>
          <a:p>
            <a:r>
              <a:rPr lang="en-US" dirty="0" smtClean="0"/>
              <a:t>Plants that do not induce symptoms on </a:t>
            </a:r>
            <a:r>
              <a:rPr lang="en-US" i="1" dirty="0" smtClean="0"/>
              <a:t>I. setosa </a:t>
            </a:r>
            <a:r>
              <a:rPr lang="en-US" dirty="0" smtClean="0"/>
              <a:t>after three successive grafts are also tested by molecular tests.</a:t>
            </a:r>
            <a:endParaRPr lang="en-US" dirty="0"/>
          </a:p>
        </p:txBody>
      </p:sp>
      <p:sp>
        <p:nvSpPr>
          <p:cNvPr id="3" name="TextBox 2"/>
          <p:cNvSpPr txBox="1"/>
          <p:nvPr/>
        </p:nvSpPr>
        <p:spPr>
          <a:xfrm>
            <a:off x="4724400" y="5257800"/>
            <a:ext cx="4267200" cy="1477328"/>
          </a:xfrm>
          <a:prstGeom prst="rect">
            <a:avLst/>
          </a:prstGeom>
          <a:noFill/>
        </p:spPr>
        <p:txBody>
          <a:bodyPr wrap="square" rtlCol="0">
            <a:spAutoFit/>
          </a:bodyPr>
          <a:lstStyle/>
          <a:p>
            <a:r>
              <a:rPr lang="en-US" dirty="0" smtClean="0"/>
              <a:t>Plants that induce yellowing (SPCSV), vein patterns (SPFMV), leaf curling (SPLCV) or other virus-like symptoms are considered infected and the tissue cultures are discarded.</a:t>
            </a:r>
            <a:endParaRPr lang="en-US" dirty="0"/>
          </a:p>
        </p:txBody>
      </p:sp>
      <p:sp>
        <p:nvSpPr>
          <p:cNvPr id="4" name="TextBox 3"/>
          <p:cNvSpPr txBox="1"/>
          <p:nvPr/>
        </p:nvSpPr>
        <p:spPr>
          <a:xfrm>
            <a:off x="304800" y="273728"/>
            <a:ext cx="906530" cy="369332"/>
          </a:xfrm>
          <a:prstGeom prst="rect">
            <a:avLst/>
          </a:prstGeom>
          <a:noFill/>
        </p:spPr>
        <p:txBody>
          <a:bodyPr wrap="none" rtlCol="0">
            <a:spAutoFit/>
          </a:bodyPr>
          <a:lstStyle/>
          <a:p>
            <a:r>
              <a:rPr lang="en-US" dirty="0" smtClean="0"/>
              <a:t>Healthy</a:t>
            </a:r>
            <a:endParaRPr lang="en-US" dirty="0"/>
          </a:p>
        </p:txBody>
      </p:sp>
      <p:sp>
        <p:nvSpPr>
          <p:cNvPr id="5" name="TextBox 4"/>
          <p:cNvSpPr txBox="1"/>
          <p:nvPr/>
        </p:nvSpPr>
        <p:spPr>
          <a:xfrm>
            <a:off x="4603181" y="298883"/>
            <a:ext cx="768159" cy="369332"/>
          </a:xfrm>
          <a:prstGeom prst="rect">
            <a:avLst/>
          </a:prstGeom>
          <a:noFill/>
        </p:spPr>
        <p:txBody>
          <a:bodyPr wrap="none" rtlCol="0">
            <a:spAutoFit/>
          </a:bodyPr>
          <a:lstStyle/>
          <a:p>
            <a:r>
              <a:rPr lang="en-US" dirty="0" smtClean="0"/>
              <a:t>SPCSV</a:t>
            </a:r>
            <a:endParaRPr lang="en-US" dirty="0"/>
          </a:p>
        </p:txBody>
      </p:sp>
      <p:sp>
        <p:nvSpPr>
          <p:cNvPr id="6" name="TextBox 5"/>
          <p:cNvSpPr txBox="1"/>
          <p:nvPr/>
        </p:nvSpPr>
        <p:spPr>
          <a:xfrm>
            <a:off x="6858000" y="273728"/>
            <a:ext cx="843501" cy="369332"/>
          </a:xfrm>
          <a:prstGeom prst="rect">
            <a:avLst/>
          </a:prstGeom>
          <a:noFill/>
        </p:spPr>
        <p:txBody>
          <a:bodyPr wrap="none" rtlCol="0">
            <a:spAutoFit/>
          </a:bodyPr>
          <a:lstStyle/>
          <a:p>
            <a:r>
              <a:rPr lang="en-US" dirty="0" smtClean="0"/>
              <a:t>SPFMV</a:t>
            </a:r>
            <a:endParaRPr lang="en-US" dirty="0"/>
          </a:p>
        </p:txBody>
      </p:sp>
      <p:sp>
        <p:nvSpPr>
          <p:cNvPr id="7" name="TextBox 6"/>
          <p:cNvSpPr txBox="1"/>
          <p:nvPr/>
        </p:nvSpPr>
        <p:spPr>
          <a:xfrm>
            <a:off x="5233388" y="2971800"/>
            <a:ext cx="759247" cy="369332"/>
          </a:xfrm>
          <a:prstGeom prst="rect">
            <a:avLst/>
          </a:prstGeom>
          <a:noFill/>
        </p:spPr>
        <p:txBody>
          <a:bodyPr wrap="none" rtlCol="0">
            <a:spAutoFit/>
          </a:bodyPr>
          <a:lstStyle/>
          <a:p>
            <a:r>
              <a:rPr lang="en-US" dirty="0" smtClean="0">
                <a:solidFill>
                  <a:schemeClr val="bg1"/>
                </a:solidFill>
              </a:rPr>
              <a:t>SPLCV</a:t>
            </a:r>
            <a:endParaRPr lang="en-US" dirty="0">
              <a:solidFill>
                <a:schemeClr val="bg1"/>
              </a:solidFill>
            </a:endParaRPr>
          </a:p>
        </p:txBody>
      </p:sp>
      <p:pic>
        <p:nvPicPr>
          <p:cNvPr id="4106" name="Picture 10" descr="C:\Users\cclark\AppData\Local\Microsoft\Windows\Temporary Internet Files\Content.IE5\OHFC31KT\No_sign[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9064" y="2362200"/>
            <a:ext cx="853736" cy="853734"/>
          </a:xfrm>
          <a:prstGeom prst="rect">
            <a:avLst/>
          </a:prstGeom>
          <a:noFill/>
          <a:extLst>
            <a:ext uri="{909E8E84-426E-40DD-AFC4-6F175D3DCCD1}">
              <a14:hiddenFill xmlns:a14="http://schemas.microsoft.com/office/drawing/2010/main">
                <a:solidFill>
                  <a:srgbClr val="FFFFFF"/>
                </a:solidFill>
              </a14:hiddenFill>
            </a:ext>
          </a:extLst>
        </p:spPr>
      </p:pic>
      <p:sp>
        <p:nvSpPr>
          <p:cNvPr id="8" name="Down Arrow 7"/>
          <p:cNvSpPr/>
          <p:nvPr/>
        </p:nvSpPr>
        <p:spPr>
          <a:xfrm>
            <a:off x="1981200" y="5638800"/>
            <a:ext cx="247640" cy="1096328"/>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267200" y="0"/>
            <a:ext cx="0" cy="685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7934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Virus Testing</a:t>
            </a:r>
            <a:br>
              <a:rPr lang="en-US" dirty="0" smtClean="0"/>
            </a:br>
            <a:r>
              <a:rPr lang="en-US" sz="2800" dirty="0" smtClean="0"/>
              <a:t>Molecular tests for the presence of virus nucleic acids</a:t>
            </a:r>
            <a:endParaRPr lang="en-US" dirty="0"/>
          </a:p>
        </p:txBody>
      </p:sp>
      <p:graphicFrame>
        <p:nvGraphicFramePr>
          <p:cNvPr id="3" name="Diagram 2"/>
          <p:cNvGraphicFramePr/>
          <p:nvPr>
            <p:extLst>
              <p:ext uri="{D42A27DB-BD31-4B8C-83A1-F6EECF244321}">
                <p14:modId xmlns:p14="http://schemas.microsoft.com/office/powerpoint/2010/main" val="791361609"/>
              </p:ext>
            </p:extLst>
          </p:nvPr>
        </p:nvGraphicFramePr>
        <p:xfrm>
          <a:off x="685800" y="1600200"/>
          <a:ext cx="77724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1828800" y="4876800"/>
            <a:ext cx="5410200" cy="1200329"/>
          </a:xfrm>
          <a:prstGeom prst="rect">
            <a:avLst/>
          </a:prstGeom>
          <a:noFill/>
        </p:spPr>
        <p:txBody>
          <a:bodyPr wrap="square" rtlCol="0">
            <a:spAutoFit/>
          </a:bodyPr>
          <a:lstStyle/>
          <a:p>
            <a:pPr marL="342900" indent="-342900">
              <a:buFont typeface="+mj-lt"/>
              <a:buAutoNum type="arabicPeriod"/>
            </a:pPr>
            <a:r>
              <a:rPr lang="en-US" dirty="0" smtClean="0"/>
              <a:t>Potyvirus [SPFMV, SPVG, SPVC, SPV2] multiplex PCR (Li et al., 2012)</a:t>
            </a:r>
          </a:p>
          <a:p>
            <a:pPr marL="342900" indent="-342900">
              <a:buFont typeface="+mj-lt"/>
              <a:buAutoNum type="arabicPeriod"/>
            </a:pPr>
            <a:r>
              <a:rPr lang="en-US" dirty="0" smtClean="0"/>
              <a:t>Geminivirus [SPLCV] (Li et al., 2004)</a:t>
            </a:r>
          </a:p>
          <a:p>
            <a:pPr marL="342900" indent="-342900">
              <a:buFont typeface="+mj-lt"/>
              <a:buAutoNum type="arabicPeriod"/>
            </a:pPr>
            <a:r>
              <a:rPr lang="en-US" dirty="0" err="1" smtClean="0"/>
              <a:t>Crinivirus</a:t>
            </a:r>
            <a:r>
              <a:rPr lang="en-US" dirty="0" smtClean="0"/>
              <a:t> [SPCSV] (Wei and Nakhla)</a:t>
            </a:r>
            <a:endParaRPr lang="en-US" dirty="0"/>
          </a:p>
        </p:txBody>
      </p:sp>
    </p:spTree>
    <p:extLst>
      <p:ext uri="{BB962C8B-B14F-4D97-AF65-F5344CB8AC3E}">
        <p14:creationId xmlns:p14="http://schemas.microsoft.com/office/powerpoint/2010/main" val="3682296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clark\Documents\Current Working\NCPN\Education Outreach Materials\LSU web\IMG_969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99930" y="4610100"/>
            <a:ext cx="790670" cy="189242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cclark\Documents\Current Working\NCPN\Education Outreach Materials\LSU web\IMG_969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90600" y="3733800"/>
            <a:ext cx="1637132" cy="30124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clark\Documents\Current Working\NCPN\Education Outreach Materials\LSU web\IMG_970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6337" y="381000"/>
            <a:ext cx="1781512" cy="171179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clark\Documents\Current Working\NCPN\Education Outreach Materials\LSU web\IMG_97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19165" y="2172810"/>
            <a:ext cx="2044784" cy="15609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clark\Documents\Current Working\NCPN\Education Outreach Materials\LSU web\IMG_972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895600" y="4610100"/>
            <a:ext cx="3158808" cy="2107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64670" y="1143000"/>
            <a:ext cx="3620668" cy="2062103"/>
          </a:xfrm>
          <a:prstGeom prst="rect">
            <a:avLst/>
          </a:prstGeom>
          <a:noFill/>
        </p:spPr>
        <p:txBody>
          <a:bodyPr wrap="square" rtlCol="0">
            <a:spAutoFit/>
          </a:bodyPr>
          <a:lstStyle/>
          <a:p>
            <a:r>
              <a:rPr lang="en-US" sz="1600" dirty="0" smtClean="0"/>
              <a:t>Leaf or storage root tissue is ground to a powder with a </a:t>
            </a:r>
            <a:r>
              <a:rPr lang="en-US" sz="1600" dirty="0" err="1" smtClean="0"/>
              <a:t>morter</a:t>
            </a:r>
            <a:r>
              <a:rPr lang="en-US" sz="1600" dirty="0" smtClean="0"/>
              <a:t> and pestle in liquid nitrogen, further homogenized in CTAB extraction buffer in a </a:t>
            </a:r>
            <a:r>
              <a:rPr lang="en-US" sz="1600" dirty="0" err="1" smtClean="0"/>
              <a:t>FastPrep</a:t>
            </a:r>
            <a:r>
              <a:rPr lang="en-US" sz="1600" dirty="0" smtClean="0"/>
              <a:t> FP120, extracted with chloroform/</a:t>
            </a:r>
            <a:r>
              <a:rPr lang="en-US" sz="1600" dirty="0" err="1" smtClean="0"/>
              <a:t>isoamyl</a:t>
            </a:r>
            <a:r>
              <a:rPr lang="en-US" sz="1600" dirty="0" smtClean="0"/>
              <a:t> alcohol, and nucleic acids </a:t>
            </a:r>
            <a:r>
              <a:rPr lang="en-US" sz="1600" dirty="0" err="1" smtClean="0"/>
              <a:t>preciptated</a:t>
            </a:r>
            <a:r>
              <a:rPr lang="en-US" sz="1600" dirty="0" smtClean="0"/>
              <a:t> with isopropanol, washed and re-precipitated with ethanol.</a:t>
            </a:r>
            <a:endParaRPr lang="en-US" sz="1600" dirty="0"/>
          </a:p>
        </p:txBody>
      </p:sp>
      <p:sp>
        <p:nvSpPr>
          <p:cNvPr id="6" name="TextBox 5"/>
          <p:cNvSpPr txBox="1"/>
          <p:nvPr/>
        </p:nvSpPr>
        <p:spPr>
          <a:xfrm>
            <a:off x="2627732" y="304800"/>
            <a:ext cx="3657606" cy="738664"/>
          </a:xfrm>
          <a:prstGeom prst="rect">
            <a:avLst/>
          </a:prstGeom>
          <a:noFill/>
        </p:spPr>
        <p:txBody>
          <a:bodyPr wrap="square" rtlCol="0">
            <a:spAutoFit/>
          </a:bodyPr>
          <a:lstStyle/>
          <a:p>
            <a:pPr algn="ctr"/>
            <a:r>
              <a:rPr lang="en-US" sz="2400" b="1" u="sng" dirty="0" smtClean="0"/>
              <a:t>NUCLEIC ACID EXTRACTION</a:t>
            </a:r>
            <a:endParaRPr lang="en-US" sz="2400" dirty="0" smtClean="0"/>
          </a:p>
          <a:p>
            <a:pPr algn="ctr"/>
            <a:r>
              <a:rPr lang="en-US" dirty="0" smtClean="0"/>
              <a:t>(Li et al., 2008)</a:t>
            </a:r>
            <a:endParaRPr lang="en-US" dirty="0"/>
          </a:p>
        </p:txBody>
      </p:sp>
      <p:pic>
        <p:nvPicPr>
          <p:cNvPr id="2053" name="Picture 5" descr="C:\Users\cclark\Documents\Current Working\NCPN\Education Outreach Materials\LSU web\IMG_9767.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6629400" y="381000"/>
            <a:ext cx="2128204" cy="213260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clark\Documents\Current Working\NCPN\Education Outreach Materials\LSU web\IMG_9828.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6441082" y="3636856"/>
            <a:ext cx="2504840" cy="2701712"/>
          </a:xfrm>
          <a:prstGeom prst="rect">
            <a:avLst/>
          </a:prstGeom>
          <a:noFill/>
          <a:extLst>
            <a:ext uri="{909E8E84-426E-40DD-AFC4-6F175D3DCCD1}">
              <a14:hiddenFill xmlns:a14="http://schemas.microsoft.com/office/drawing/2010/main">
                <a:solidFill>
                  <a:srgbClr val="FFFFFF"/>
                </a:solidFill>
              </a14:hiddenFill>
            </a:ext>
          </a:extLst>
        </p:spPr>
      </p:pic>
      <p:sp>
        <p:nvSpPr>
          <p:cNvPr id="14" name="Curved Up Arrow 13"/>
          <p:cNvSpPr/>
          <p:nvPr/>
        </p:nvSpPr>
        <p:spPr>
          <a:xfrm>
            <a:off x="2103049" y="2608496"/>
            <a:ext cx="4983552" cy="2250608"/>
          </a:xfrm>
          <a:prstGeom prst="curvedUpArrow">
            <a:avLst/>
          </a:prstGeom>
          <a:solidFill>
            <a:schemeClr val="accent1">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39037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clark\Documents\Current Working\NCPN\Education Outreach Materials\LSU web\IMG_96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3206" y="457200"/>
            <a:ext cx="3454400"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830669"/>
            <a:ext cx="8382000" cy="646331"/>
          </a:xfrm>
          <a:prstGeom prst="rect">
            <a:avLst/>
          </a:prstGeom>
          <a:noFill/>
        </p:spPr>
        <p:txBody>
          <a:bodyPr wrap="square" rtlCol="0">
            <a:spAutoFit/>
          </a:bodyPr>
          <a:lstStyle/>
          <a:p>
            <a:r>
              <a:rPr lang="en-US" dirty="0" smtClean="0"/>
              <a:t>Nucleic acid extracts are added to PCR reagents in a clean hood to avoid contamination of the samples (left), then PCR reactions are run in a thermocycler (right).</a:t>
            </a:r>
            <a:endParaRPr lang="en-US" dirty="0"/>
          </a:p>
        </p:txBody>
      </p:sp>
      <p:pic>
        <p:nvPicPr>
          <p:cNvPr id="3074" name="Picture 2" descr="C:\Users\cclark\Documents\Current Working\NCPN\Education Outreach Materials\LSU web\IMG_9724.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4200" y="457200"/>
            <a:ext cx="3454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305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767" y="5791200"/>
            <a:ext cx="8748466" cy="923330"/>
          </a:xfrm>
          <a:prstGeom prst="rect">
            <a:avLst/>
          </a:prstGeom>
          <a:noFill/>
        </p:spPr>
        <p:txBody>
          <a:bodyPr wrap="square" rtlCol="0">
            <a:spAutoFit/>
          </a:bodyPr>
          <a:lstStyle/>
          <a:p>
            <a:r>
              <a:rPr lang="en-US" dirty="0" smtClean="0"/>
              <a:t>Products of the traditional PCR reactions are loaded into agarose gels (top left) and separated by electrophoresis (bottom left) to reveal bands that represent amplified segments of target virus and an internal control that is normally present in healthy tissue.</a:t>
            </a:r>
            <a:endParaRPr lang="en-US" dirty="0"/>
          </a:p>
        </p:txBody>
      </p:sp>
      <p:sp>
        <p:nvSpPr>
          <p:cNvPr id="4" name="TextBox 3"/>
          <p:cNvSpPr txBox="1"/>
          <p:nvPr/>
        </p:nvSpPr>
        <p:spPr>
          <a:xfrm>
            <a:off x="7924800" y="914400"/>
            <a:ext cx="1021433" cy="1192634"/>
          </a:xfrm>
          <a:prstGeom prst="rect">
            <a:avLst/>
          </a:prstGeom>
          <a:noFill/>
        </p:spPr>
        <p:txBody>
          <a:bodyPr wrap="none" rtlCol="0">
            <a:spAutoFit/>
          </a:bodyPr>
          <a:lstStyle/>
          <a:p>
            <a:r>
              <a:rPr lang="en-US" sz="1100" b="1" dirty="0" smtClean="0"/>
              <a:t>-  SPVG</a:t>
            </a:r>
          </a:p>
          <a:p>
            <a:r>
              <a:rPr lang="en-US" sz="1100" b="1" dirty="0" smtClean="0"/>
              <a:t>-  SPVC</a:t>
            </a:r>
          </a:p>
          <a:p>
            <a:r>
              <a:rPr lang="en-US" sz="1100" b="1" dirty="0" smtClean="0"/>
              <a:t>-  SPFMV</a:t>
            </a:r>
          </a:p>
          <a:p>
            <a:pPr>
              <a:lnSpc>
                <a:spcPct val="150000"/>
              </a:lnSpc>
            </a:pPr>
            <a:r>
              <a:rPr lang="en-US" sz="1100" b="1" dirty="0" smtClean="0"/>
              <a:t>-  SPV2</a:t>
            </a:r>
          </a:p>
          <a:p>
            <a:pPr>
              <a:lnSpc>
                <a:spcPct val="200000"/>
              </a:lnSpc>
            </a:pPr>
            <a:r>
              <a:rPr lang="en-US" sz="1100" b="1" dirty="0" smtClean="0"/>
              <a:t>- NAD Int. Std.</a:t>
            </a:r>
            <a:endParaRPr lang="en-US" sz="1100" b="1" dirty="0"/>
          </a:p>
        </p:txBody>
      </p:sp>
      <p:sp>
        <p:nvSpPr>
          <p:cNvPr id="5" name="TextBox 4"/>
          <p:cNvSpPr txBox="1"/>
          <p:nvPr/>
        </p:nvSpPr>
        <p:spPr>
          <a:xfrm>
            <a:off x="6705600" y="3887197"/>
            <a:ext cx="1022323" cy="684803"/>
          </a:xfrm>
          <a:prstGeom prst="rect">
            <a:avLst/>
          </a:prstGeom>
          <a:noFill/>
        </p:spPr>
        <p:txBody>
          <a:bodyPr wrap="square" rtlCol="0">
            <a:spAutoFit/>
          </a:bodyPr>
          <a:lstStyle/>
          <a:p>
            <a:pPr>
              <a:lnSpc>
                <a:spcPct val="150000"/>
              </a:lnSpc>
            </a:pPr>
            <a:r>
              <a:rPr lang="en-US" sz="1100" b="1" dirty="0" smtClean="0"/>
              <a:t>-  SPLCV</a:t>
            </a:r>
          </a:p>
          <a:p>
            <a:endParaRPr lang="en-US" sz="1100" b="1" dirty="0"/>
          </a:p>
          <a:p>
            <a:r>
              <a:rPr lang="en-US" sz="1100" b="1" dirty="0" smtClean="0"/>
              <a:t>-  Int. Std.</a:t>
            </a:r>
            <a:endParaRPr lang="en-US" sz="1100" b="1" dirty="0"/>
          </a:p>
        </p:txBody>
      </p:sp>
      <p:pic>
        <p:nvPicPr>
          <p:cNvPr id="7" name="Picture 2" descr="C:\Users\cclark\Documents\Current Working\Data files\Black Gold samples 5-12-16.TIF"/>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p:blipFill>
        <p:spPr bwMode="auto">
          <a:xfrm>
            <a:off x="5412419" y="263165"/>
            <a:ext cx="2512381" cy="26271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978195" y="304800"/>
            <a:ext cx="1423210" cy="276999"/>
          </a:xfrm>
          <a:prstGeom prst="rect">
            <a:avLst/>
          </a:prstGeom>
          <a:noFill/>
        </p:spPr>
        <p:txBody>
          <a:bodyPr wrap="none" rtlCol="0">
            <a:spAutoFit/>
          </a:bodyPr>
          <a:lstStyle/>
          <a:p>
            <a:r>
              <a:rPr lang="en-US" sz="1200" b="1" dirty="0" smtClean="0">
                <a:solidFill>
                  <a:schemeClr val="bg1"/>
                </a:solidFill>
              </a:rPr>
              <a:t>Potyvirus multiplex</a:t>
            </a:r>
            <a:endParaRPr lang="en-US" sz="1200" b="1" dirty="0">
              <a:solidFill>
                <a:schemeClr val="bg1"/>
              </a:solidFill>
            </a:endParaRPr>
          </a:p>
        </p:txBody>
      </p:sp>
      <p:pic>
        <p:nvPicPr>
          <p:cNvPr id="1027" name="Picture 3" descr="X:\SPLCV PCR\071813 TC Georgia jets Lanes 1-6.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12419" y="3079965"/>
            <a:ext cx="1291702" cy="241710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581216" y="3088256"/>
            <a:ext cx="954107" cy="276999"/>
          </a:xfrm>
          <a:prstGeom prst="rect">
            <a:avLst/>
          </a:prstGeom>
          <a:noFill/>
        </p:spPr>
        <p:txBody>
          <a:bodyPr wrap="none" rtlCol="0">
            <a:spAutoFit/>
          </a:bodyPr>
          <a:lstStyle/>
          <a:p>
            <a:r>
              <a:rPr lang="en-US" sz="1200" b="1" dirty="0" smtClean="0">
                <a:solidFill>
                  <a:schemeClr val="bg1"/>
                </a:solidFill>
              </a:rPr>
              <a:t>Geminivirus</a:t>
            </a:r>
            <a:endParaRPr lang="en-US" sz="1200" b="1" dirty="0">
              <a:solidFill>
                <a:schemeClr val="bg1"/>
              </a:solidFill>
            </a:endParaRPr>
          </a:p>
        </p:txBody>
      </p:sp>
      <p:pic>
        <p:nvPicPr>
          <p:cNvPr id="2051" name="Picture 3" descr="C:\Users\cclark\Documents\Current Working\NCPN\Education Outreach Materials\LSU web\IMG_980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31306" y="57583"/>
            <a:ext cx="1832840" cy="29062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clark\Documents\Current Working\NCPN\Education Outreach Materials\LSU web\IMG_9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576700" y="57583"/>
            <a:ext cx="1690500" cy="29062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cclark\Documents\Current Working\NCPN\Education Outreach Materials\LSU web\IMG_981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31306" y="3005090"/>
            <a:ext cx="3837944" cy="278611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1905000" y="2362200"/>
            <a:ext cx="838200" cy="228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7438532">
            <a:off x="3002849" y="2965665"/>
            <a:ext cx="838200" cy="228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4343400" y="4275817"/>
            <a:ext cx="838200" cy="228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9290497">
            <a:off x="4245572" y="3100002"/>
            <a:ext cx="1226343" cy="228600"/>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695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36683" y="152400"/>
            <a:ext cx="6096000" cy="3641002"/>
          </a:xfrm>
          <a:prstGeom prst="rect">
            <a:avLst/>
          </a:prstGeom>
          <a:noFill/>
          <a:ln w="1">
            <a:noFill/>
            <a:miter lim="800000"/>
            <a:headEnd/>
            <a:tailEnd type="none" w="med" len="med"/>
          </a:ln>
          <a:effectLst/>
        </p:spPr>
      </p:pic>
      <p:pic>
        <p:nvPicPr>
          <p:cNvPr id="1026" name="Picture 2" descr="C:\Users\cclark\Documents\Current Working\NCPN\Education Outreach Materials\LSU web\IMG_975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39574" y="3352800"/>
            <a:ext cx="3410140" cy="34028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9574" y="533400"/>
            <a:ext cx="2756026" cy="1200329"/>
          </a:xfrm>
          <a:prstGeom prst="rect">
            <a:avLst/>
          </a:prstGeom>
          <a:noFill/>
        </p:spPr>
        <p:txBody>
          <a:bodyPr wrap="square" rtlCol="0">
            <a:spAutoFit/>
          </a:bodyPr>
          <a:lstStyle/>
          <a:p>
            <a:r>
              <a:rPr lang="en-US" sz="3600" b="1" dirty="0" smtClean="0"/>
              <a:t>Testing for SPCSV</a:t>
            </a:r>
            <a:endParaRPr lang="en-US" sz="3600" b="1" dirty="0"/>
          </a:p>
        </p:txBody>
      </p:sp>
      <p:sp>
        <p:nvSpPr>
          <p:cNvPr id="4" name="TextBox 3"/>
          <p:cNvSpPr txBox="1"/>
          <p:nvPr/>
        </p:nvSpPr>
        <p:spPr>
          <a:xfrm>
            <a:off x="3733800" y="4114800"/>
            <a:ext cx="5181600" cy="2308324"/>
          </a:xfrm>
          <a:prstGeom prst="rect">
            <a:avLst/>
          </a:prstGeom>
          <a:noFill/>
        </p:spPr>
        <p:txBody>
          <a:bodyPr wrap="square" rtlCol="0">
            <a:spAutoFit/>
          </a:bodyPr>
          <a:lstStyle/>
          <a:p>
            <a:r>
              <a:rPr lang="en-US" dirty="0" smtClean="0"/>
              <a:t>A Cepheid Smart Cycler housed in the Plant Diagnostic Center (a member of the Citrus NCPN) is used with methods developed by </a:t>
            </a:r>
            <a:r>
              <a:rPr lang="en-US" dirty="0"/>
              <a:t>Wei and Nakhla in the USDA, APHIS National Plant Germplasm and Quarantine Lab in Beltsville, </a:t>
            </a:r>
            <a:r>
              <a:rPr lang="en-US" dirty="0" smtClean="0"/>
              <a:t>MD.  This is a </a:t>
            </a:r>
            <a:r>
              <a:rPr lang="en-US" dirty="0"/>
              <a:t>multiplex one-step quantitative real time PCR </a:t>
            </a:r>
            <a:r>
              <a:rPr lang="en-US" dirty="0" smtClean="0"/>
              <a:t>protocol for detection of the East African and the West African strains of </a:t>
            </a:r>
            <a:r>
              <a:rPr lang="en-US" i="1" dirty="0" smtClean="0"/>
              <a:t>Sweet potato chlorotic stunt virus</a:t>
            </a:r>
            <a:r>
              <a:rPr lang="en-US" dirty="0" smtClean="0"/>
              <a:t> (SPCSV).</a:t>
            </a:r>
            <a:endParaRPr lang="en-US" dirty="0"/>
          </a:p>
        </p:txBody>
      </p:sp>
    </p:spTree>
    <p:extLst>
      <p:ext uri="{BB962C8B-B14F-4D97-AF65-F5344CB8AC3E}">
        <p14:creationId xmlns:p14="http://schemas.microsoft.com/office/powerpoint/2010/main" val="4145379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46356"/>
            <a:ext cx="2819400" cy="6340197"/>
          </a:xfrm>
          <a:prstGeom prst="rect">
            <a:avLst/>
          </a:prstGeom>
          <a:noFill/>
        </p:spPr>
        <p:txBody>
          <a:bodyPr wrap="square" rtlCol="0">
            <a:spAutoFit/>
          </a:bodyPr>
          <a:lstStyle/>
          <a:p>
            <a:pPr algn="ctr"/>
            <a:r>
              <a:rPr lang="en-US" sz="2800" b="1" u="sng" dirty="0" smtClean="0"/>
              <a:t>Maintenance</a:t>
            </a:r>
          </a:p>
          <a:p>
            <a:endParaRPr lang="en-US" dirty="0" smtClean="0"/>
          </a:p>
          <a:p>
            <a:r>
              <a:rPr lang="en-US" dirty="0" smtClean="0"/>
              <a:t>Once tissue cultures are determined to be ‘virus-tested’ (i.e. they are negative in </a:t>
            </a:r>
            <a:r>
              <a:rPr lang="en-US" b="1" u="sng" dirty="0" smtClean="0"/>
              <a:t>all</a:t>
            </a:r>
            <a:r>
              <a:rPr lang="en-US" dirty="0" smtClean="0"/>
              <a:t> the preceding tests), they are maintained in tissue culture by nodal propagation. </a:t>
            </a:r>
            <a:r>
              <a:rPr lang="en-US" dirty="0"/>
              <a:t>As the plants become large, two-node pieces of stem </a:t>
            </a:r>
            <a:r>
              <a:rPr lang="en-US" dirty="0" smtClean="0"/>
              <a:t>(encircled)  </a:t>
            </a:r>
            <a:r>
              <a:rPr lang="en-US" dirty="0"/>
              <a:t>are cut and transferred to fresh media. Since </a:t>
            </a:r>
            <a:r>
              <a:rPr lang="en-US" dirty="0" smtClean="0"/>
              <a:t>the nodes have preformed buds, they have reduced risk of mutations occurring.  For maintenance purposes, one piece would be transferred, however, for rapid micro-propagation, 2-3 pieces would be taken from each plant.</a:t>
            </a:r>
            <a:endParaRPr lang="en-US" dirty="0"/>
          </a:p>
        </p:txBody>
      </p:sp>
      <p:pic>
        <p:nvPicPr>
          <p:cNvPr id="6146" name="Picture 2" descr="C:\Users\cclark\Documents\Current Working\NCPN\Education Outreach Materials\LSU web\IMG_97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276600" y="914400"/>
            <a:ext cx="1118848" cy="51756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cclark\Documents\Current Working\NCPN\Education Outreach Materials\LSU web\IMG_977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924802" y="914400"/>
            <a:ext cx="1142998" cy="517568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cclark\Documents\Current Working\NCPN\Education Outreach Materials\LSU web\IMG_977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531312" y="1807039"/>
            <a:ext cx="3292154" cy="3372646"/>
          </a:xfrm>
          <a:prstGeom prst="rect">
            <a:avLst/>
          </a:prstGeom>
          <a:noFill/>
          <a:extLst>
            <a:ext uri="{909E8E84-426E-40DD-AFC4-6F175D3DCCD1}">
              <a14:hiddenFill xmlns:a14="http://schemas.microsoft.com/office/drawing/2010/main">
                <a:solidFill>
                  <a:srgbClr val="FFFFFF"/>
                </a:solidFill>
              </a14:hiddenFill>
            </a:ext>
          </a:extLst>
        </p:spPr>
      </p:pic>
      <p:sp>
        <p:nvSpPr>
          <p:cNvPr id="3" name="Striped Right Arrow 2"/>
          <p:cNvSpPr/>
          <p:nvPr/>
        </p:nvSpPr>
        <p:spPr>
          <a:xfrm>
            <a:off x="4267200" y="3493362"/>
            <a:ext cx="762000" cy="164238"/>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riped Right Arrow 7"/>
          <p:cNvSpPr/>
          <p:nvPr/>
        </p:nvSpPr>
        <p:spPr>
          <a:xfrm>
            <a:off x="6781800" y="3517038"/>
            <a:ext cx="1371600" cy="140562"/>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791200" y="2438400"/>
            <a:ext cx="762000" cy="1447800"/>
          </a:xfrm>
          <a:prstGeom prst="ellipse">
            <a:avLst/>
          </a:prstGeom>
          <a:solidFill>
            <a:schemeClr val="accent1">
              <a:alpha val="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851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clark\Documents\Current Working\NCPN\Education Outreach Materials\LSU web\IMG_97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84823" y="228600"/>
            <a:ext cx="7374354" cy="5059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5629870"/>
            <a:ext cx="8382000" cy="923330"/>
          </a:xfrm>
          <a:prstGeom prst="rect">
            <a:avLst/>
          </a:prstGeom>
          <a:noFill/>
        </p:spPr>
        <p:txBody>
          <a:bodyPr wrap="square" rtlCol="0">
            <a:spAutoFit/>
          </a:bodyPr>
          <a:lstStyle/>
          <a:p>
            <a:r>
              <a:rPr lang="en-US" dirty="0" smtClean="0"/>
              <a:t>Virus-tested plants and plants undergoing testing are maintained in a tissue culture room with supplemental lighting . The collection generally contains about 100-150 different sweetpotato genotypes.</a:t>
            </a:r>
            <a:endParaRPr lang="en-US" dirty="0"/>
          </a:p>
        </p:txBody>
      </p:sp>
    </p:spTree>
    <p:extLst>
      <p:ext uri="{BB962C8B-B14F-4D97-AF65-F5344CB8AC3E}">
        <p14:creationId xmlns:p14="http://schemas.microsoft.com/office/powerpoint/2010/main" val="39224617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clark\Documents\Photos\5500-5999\592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867400" y="1295400"/>
            <a:ext cx="3108960" cy="34853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762000"/>
            <a:ext cx="3429000" cy="4401205"/>
          </a:xfrm>
          <a:prstGeom prst="rect">
            <a:avLst/>
          </a:prstGeom>
          <a:noFill/>
        </p:spPr>
        <p:txBody>
          <a:bodyPr wrap="square" rtlCol="0">
            <a:spAutoFit/>
          </a:bodyPr>
          <a:lstStyle/>
          <a:p>
            <a:pPr algn="ctr"/>
            <a:r>
              <a:rPr lang="en-US" sz="2800" b="1" u="sng" dirty="0" smtClean="0"/>
              <a:t>Micropropagation</a:t>
            </a:r>
          </a:p>
          <a:p>
            <a:endParaRPr lang="en-US" b="1" u="sng" dirty="0"/>
          </a:p>
          <a:p>
            <a:r>
              <a:rPr lang="en-US" dirty="0" smtClean="0"/>
              <a:t>Each </a:t>
            </a:r>
            <a:r>
              <a:rPr lang="en-US" dirty="0"/>
              <a:t>year, those cultivars and breeding lines that will be grown commercially or used in research at SPRS are increased by micropropagation by joint effort with </a:t>
            </a:r>
            <a:r>
              <a:rPr lang="en-US" dirty="0" err="1"/>
              <a:t>Certis</a:t>
            </a:r>
            <a:r>
              <a:rPr lang="en-US" dirty="0"/>
              <a:t>, USA in their lab on the LSUAC campus in Baton Rouge.  </a:t>
            </a:r>
            <a:r>
              <a:rPr lang="en-US" dirty="0" smtClean="0"/>
              <a:t>Tissue cultures are bar coded and tracked through the process.  The </a:t>
            </a:r>
            <a:r>
              <a:rPr lang="en-US" dirty="0"/>
              <a:t>micropropagated tissue culture plants are then transported to SPRS in Chase…</a:t>
            </a:r>
          </a:p>
          <a:p>
            <a:endParaRPr lang="en-US" dirty="0"/>
          </a:p>
        </p:txBody>
      </p:sp>
    </p:spTree>
    <p:extLst>
      <p:ext uri="{BB962C8B-B14F-4D97-AF65-F5344CB8AC3E}">
        <p14:creationId xmlns:p14="http://schemas.microsoft.com/office/powerpoint/2010/main" val="2746015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clark\Documents\Photos\Clean Plants\IMG_91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819400" y="304800"/>
            <a:ext cx="6019800" cy="30370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400800"/>
            <a:ext cx="8839200" cy="369332"/>
          </a:xfrm>
          <a:prstGeom prst="rect">
            <a:avLst/>
          </a:prstGeom>
          <a:noFill/>
        </p:spPr>
        <p:txBody>
          <a:bodyPr wrap="square" rtlCol="0">
            <a:spAutoFit/>
          </a:bodyPr>
          <a:lstStyle/>
          <a:p>
            <a:r>
              <a:rPr lang="en-US" dirty="0" smtClean="0"/>
              <a:t>The Sweet Potato Research Station at Chase, LA has five greenhouses totaling 9,200 sq. ft.</a:t>
            </a:r>
            <a:endParaRPr lang="en-US" dirty="0"/>
          </a:p>
        </p:txBody>
      </p:sp>
      <p:pic>
        <p:nvPicPr>
          <p:cNvPr id="2050" name="Picture 2" descr="C:\Users\cclark\Documents\Photos\Clean Plants\IMG_91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04800"/>
            <a:ext cx="2423160" cy="16154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429000"/>
            <a:ext cx="4293704" cy="2862469"/>
          </a:xfrm>
          <a:prstGeom prst="rect">
            <a:avLst/>
          </a:prstGeom>
        </p:spPr>
      </p:pic>
    </p:spTree>
    <p:extLst>
      <p:ext uri="{BB962C8B-B14F-4D97-AF65-F5344CB8AC3E}">
        <p14:creationId xmlns:p14="http://schemas.microsoft.com/office/powerpoint/2010/main" val="1438524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4885"/>
            <a:ext cx="2590800" cy="1143000"/>
          </a:xfrm>
        </p:spPr>
        <p:txBody>
          <a:bodyPr/>
          <a:lstStyle/>
          <a:p>
            <a:pPr algn="l"/>
            <a:r>
              <a:rPr lang="en-US" dirty="0" smtClean="0"/>
              <a:t>Locations</a:t>
            </a:r>
            <a:endParaRPr lang="en-US" dirty="0"/>
          </a:p>
        </p:txBody>
      </p:sp>
      <p:sp>
        <p:nvSpPr>
          <p:cNvPr id="4" name="TextBox 3"/>
          <p:cNvSpPr txBox="1"/>
          <p:nvPr/>
        </p:nvSpPr>
        <p:spPr>
          <a:xfrm>
            <a:off x="5195394" y="6146800"/>
            <a:ext cx="3276600" cy="646331"/>
          </a:xfrm>
          <a:prstGeom prst="rect">
            <a:avLst/>
          </a:prstGeom>
          <a:noFill/>
        </p:spPr>
        <p:txBody>
          <a:bodyPr wrap="square" rtlCol="0">
            <a:spAutoFit/>
          </a:bodyPr>
          <a:lstStyle/>
          <a:p>
            <a:pPr algn="ctr"/>
            <a:r>
              <a:rPr lang="en-US" dirty="0" smtClean="0">
                <a:hlinkClick r:id="rId3"/>
              </a:rPr>
              <a:t>Department of Plant Pathology &amp; Crop Physiology</a:t>
            </a:r>
            <a:r>
              <a:rPr lang="en-US" dirty="0" smtClean="0"/>
              <a:t> (PPCP)</a:t>
            </a:r>
            <a:endParaRPr lang="en-US" dirty="0"/>
          </a:p>
        </p:txBody>
      </p:sp>
      <p:sp>
        <p:nvSpPr>
          <p:cNvPr id="5" name="TextBox 4"/>
          <p:cNvSpPr txBox="1"/>
          <p:nvPr/>
        </p:nvSpPr>
        <p:spPr>
          <a:xfrm>
            <a:off x="5195394" y="2895600"/>
            <a:ext cx="3276600" cy="646331"/>
          </a:xfrm>
          <a:prstGeom prst="rect">
            <a:avLst/>
          </a:prstGeom>
          <a:noFill/>
        </p:spPr>
        <p:txBody>
          <a:bodyPr wrap="square" rtlCol="0">
            <a:spAutoFit/>
          </a:bodyPr>
          <a:lstStyle/>
          <a:p>
            <a:pPr algn="ctr"/>
            <a:r>
              <a:rPr lang="en-US" dirty="0" smtClean="0">
                <a:hlinkClick r:id="rId4"/>
              </a:rPr>
              <a:t>Sweet Potato Research Station</a:t>
            </a:r>
            <a:r>
              <a:rPr lang="en-US" dirty="0" smtClean="0"/>
              <a:t> (SPRS)</a:t>
            </a:r>
            <a:endParaRPr lang="en-US" dirty="0"/>
          </a:p>
        </p:txBody>
      </p:sp>
      <p:pic>
        <p:nvPicPr>
          <p:cNvPr id="2051" name="Picture 3" descr="C:\Users\cclark\Documents\Current Working\NCPN\Education Outreach Materials\LSU web\IMG_966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897843" y="3505200"/>
            <a:ext cx="3871702" cy="2641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clark\Documents\Photos\Clean Plants\IMG_91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2494" y="353499"/>
            <a:ext cx="39624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lsuagcenter.com/portals/our_offices/~/media/parishes/sm-region-map%20jpg.jpg?h=309&amp;la=en&amp;w=350&amp;hash=6B81B94DD3676436E68F45DEE47A7D5AB582C36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148" y="1674299"/>
            <a:ext cx="4546860" cy="4014226"/>
          </a:xfrm>
          <a:prstGeom prst="rect">
            <a:avLst/>
          </a:prstGeom>
          <a:noFill/>
          <a:extLst>
            <a:ext uri="{909E8E84-426E-40DD-AFC4-6F175D3DCCD1}">
              <a14:hiddenFill xmlns:a14="http://schemas.microsoft.com/office/drawing/2010/main">
                <a:solidFill>
                  <a:srgbClr val="FFFFFF"/>
                </a:solidFill>
              </a14:hiddenFill>
            </a:ext>
          </a:extLst>
        </p:spPr>
      </p:pic>
      <p:sp>
        <p:nvSpPr>
          <p:cNvPr id="6" name="7-Point Star 5"/>
          <p:cNvSpPr/>
          <p:nvPr/>
        </p:nvSpPr>
        <p:spPr>
          <a:xfrm>
            <a:off x="2066278" y="2590800"/>
            <a:ext cx="45720" cy="45720"/>
          </a:xfrm>
          <a:prstGeom prst="star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7-Point Star 14"/>
          <p:cNvSpPr/>
          <p:nvPr/>
        </p:nvSpPr>
        <p:spPr>
          <a:xfrm>
            <a:off x="2585768" y="4163036"/>
            <a:ext cx="45720" cy="45720"/>
          </a:xfrm>
          <a:prstGeom prst="star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rot="707718">
            <a:off x="2662021" y="4449311"/>
            <a:ext cx="2676140" cy="119718"/>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rot="20210695">
            <a:off x="2064058" y="1955584"/>
            <a:ext cx="2991056" cy="128519"/>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2609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cclark\Documents\Photos\4000-4499\44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 y="228600"/>
            <a:ext cx="8229602"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199" y="5867400"/>
            <a:ext cx="8229602" cy="646331"/>
          </a:xfrm>
          <a:prstGeom prst="rect">
            <a:avLst/>
          </a:prstGeom>
          <a:noFill/>
        </p:spPr>
        <p:txBody>
          <a:bodyPr wrap="square" rtlCol="0">
            <a:spAutoFit/>
          </a:bodyPr>
          <a:lstStyle/>
          <a:p>
            <a:r>
              <a:rPr lang="en-US" dirty="0" smtClean="0"/>
              <a:t>Virus-tested tissue culture plants (inset) are transplanted directly from tissue culture containers into potting mix in benches, or are established…</a:t>
            </a:r>
            <a:endParaRPr lang="en-US" dirty="0"/>
          </a:p>
        </p:txBody>
      </p:sp>
      <p:pic>
        <p:nvPicPr>
          <p:cNvPr id="2050" name="Picture 2" descr="C:\Users\cclark\Documents\Current Working\NCPN\Education Outreach Materials\LSU web\IMG_973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447582" y="228600"/>
            <a:ext cx="1857386" cy="282161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27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clark\Documents\Photos\6000-6499\607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33900" y="961911"/>
            <a:ext cx="4457700" cy="42855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00250" y="5867400"/>
            <a:ext cx="5143500" cy="369332"/>
          </a:xfrm>
          <a:prstGeom prst="rect">
            <a:avLst/>
          </a:prstGeom>
          <a:noFill/>
        </p:spPr>
        <p:txBody>
          <a:bodyPr wrap="square" rtlCol="0">
            <a:spAutoFit/>
          </a:bodyPr>
          <a:lstStyle/>
          <a:p>
            <a:r>
              <a:rPr lang="en-US" dirty="0" smtClean="0"/>
              <a:t>…by planting into aeroponic systems.</a:t>
            </a:r>
            <a:endParaRPr lang="en-US" dirty="0"/>
          </a:p>
        </p:txBody>
      </p:sp>
      <p:pic>
        <p:nvPicPr>
          <p:cNvPr id="3" name="Picture 2" descr="C:\Users\cclark\Documents\Current Working\Arthur e-mails\Aeroponics\IMG_16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28600" y="381000"/>
            <a:ext cx="4245594" cy="519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935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clark\Documents\Photos\Clean Plants\IMG_91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8534400" cy="568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6172200"/>
            <a:ext cx="8534400" cy="646331"/>
          </a:xfrm>
          <a:prstGeom prst="rect">
            <a:avLst/>
          </a:prstGeom>
          <a:noFill/>
        </p:spPr>
        <p:txBody>
          <a:bodyPr wrap="square" rtlCol="0">
            <a:spAutoFit/>
          </a:bodyPr>
          <a:lstStyle/>
          <a:p>
            <a:r>
              <a:rPr lang="en-US" dirty="0" smtClean="0"/>
              <a:t>From December through April, the number of plants in the greenhouses is increased by repeated transplanting of vine cuttings.</a:t>
            </a:r>
            <a:endParaRPr lang="en-US" dirty="0"/>
          </a:p>
        </p:txBody>
      </p:sp>
    </p:spTree>
    <p:extLst>
      <p:ext uri="{BB962C8B-B14F-4D97-AF65-F5344CB8AC3E}">
        <p14:creationId xmlns:p14="http://schemas.microsoft.com/office/powerpoint/2010/main" val="2529614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2400" y="1295400"/>
            <a:ext cx="5575196" cy="4234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019800" y="1011777"/>
            <a:ext cx="289560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Sweet Potato Research Station has about 320 acres of cultivated land with an additional 20 acres in use at the Macon Ridge Station four miles north.</a:t>
            </a:r>
          </a:p>
          <a:p>
            <a:pPr marL="285750" indent="-285750">
              <a:buFont typeface="Arial" panose="020B0604020202020204" pitchFamily="34" charset="0"/>
              <a:buChar char="•"/>
            </a:pPr>
            <a:r>
              <a:rPr lang="en-US" dirty="0" smtClean="0"/>
              <a:t>In accordance with certified seed law, sweet potato foundation seed is grown in a three year rotation: wheat, soybean, sweetpotato.</a:t>
            </a:r>
          </a:p>
          <a:p>
            <a:pPr marL="285750" indent="-285750">
              <a:buFont typeface="Arial" panose="020B0604020202020204" pitchFamily="34" charset="0"/>
              <a:buChar char="•"/>
            </a:pPr>
            <a:r>
              <a:rPr lang="en-US" dirty="0" smtClean="0"/>
              <a:t>Each year, about 45 acres of land are used for foundation seed production.</a:t>
            </a:r>
            <a:endParaRPr lang="en-US" dirty="0"/>
          </a:p>
        </p:txBody>
      </p:sp>
    </p:spTree>
    <p:extLst>
      <p:ext uri="{BB962C8B-B14F-4D97-AF65-F5344CB8AC3E}">
        <p14:creationId xmlns:p14="http://schemas.microsoft.com/office/powerpoint/2010/main" val="28821399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81600" y="381000"/>
            <a:ext cx="3733800" cy="2031325"/>
          </a:xfrm>
          <a:prstGeom prst="rect">
            <a:avLst/>
          </a:prstGeom>
          <a:noFill/>
        </p:spPr>
        <p:txBody>
          <a:bodyPr wrap="square" rtlCol="0">
            <a:spAutoFit/>
          </a:bodyPr>
          <a:lstStyle/>
          <a:p>
            <a:r>
              <a:rPr lang="en-US" dirty="0" smtClean="0"/>
              <a:t>Beginning in late April or early May, vine cuttings from the greenhouses are used to either plant foundation seed fields on the Sweet Potato Research Station (left) or are sold to certified seed growers and/or table stock producers (below).</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381000"/>
            <a:ext cx="3911600" cy="29337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581400"/>
            <a:ext cx="3911600" cy="293370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876800" y="3581400"/>
            <a:ext cx="4114800" cy="2933700"/>
          </a:xfrm>
          <a:prstGeom prst="rect">
            <a:avLst/>
          </a:prstGeom>
        </p:spPr>
      </p:pic>
    </p:spTree>
    <p:extLst>
      <p:ext uri="{BB962C8B-B14F-4D97-AF65-F5344CB8AC3E}">
        <p14:creationId xmlns:p14="http://schemas.microsoft.com/office/powerpoint/2010/main" val="11451664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cclark\Documents\Photos\5000-5499\52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228600"/>
            <a:ext cx="7162800" cy="5209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5715000"/>
            <a:ext cx="8001000" cy="923330"/>
          </a:xfrm>
          <a:prstGeom prst="rect">
            <a:avLst/>
          </a:prstGeom>
          <a:noFill/>
        </p:spPr>
        <p:txBody>
          <a:bodyPr wrap="square" rtlCol="0">
            <a:spAutoFit/>
          </a:bodyPr>
          <a:lstStyle/>
          <a:p>
            <a:r>
              <a:rPr lang="en-US" dirty="0" smtClean="0"/>
              <a:t>Foundation seed is grown at SPRS in accordance with Louisiana Seed Law and is inspected by Louisiana Department of Agriculture and Forestry.  In addition, efforts to reduce virus spread include herbicidal control of morning glories.</a:t>
            </a:r>
            <a:endParaRPr lang="en-US" dirty="0"/>
          </a:p>
        </p:txBody>
      </p:sp>
    </p:spTree>
    <p:extLst>
      <p:ext uri="{BB962C8B-B14F-4D97-AF65-F5344CB8AC3E}">
        <p14:creationId xmlns:p14="http://schemas.microsoft.com/office/powerpoint/2010/main" val="34409872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019800"/>
            <a:ext cx="8305800" cy="646331"/>
          </a:xfrm>
          <a:prstGeom prst="rect">
            <a:avLst/>
          </a:prstGeom>
          <a:noFill/>
        </p:spPr>
        <p:txBody>
          <a:bodyPr wrap="square" rtlCol="0">
            <a:spAutoFit/>
          </a:bodyPr>
          <a:lstStyle/>
          <a:p>
            <a:r>
              <a:rPr lang="en-US" dirty="0" smtClean="0"/>
              <a:t>To further increase production, vine cuttings are also taken from early field plantings to plant late field plantings…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625" y="1704975"/>
            <a:ext cx="4495800" cy="33718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86225" y="1704975"/>
            <a:ext cx="4495800" cy="3371850"/>
          </a:xfrm>
          <a:prstGeom prst="rect">
            <a:avLst/>
          </a:prstGeom>
        </p:spPr>
      </p:pic>
    </p:spTree>
    <p:extLst>
      <p:ext uri="{BB962C8B-B14F-4D97-AF65-F5344CB8AC3E}">
        <p14:creationId xmlns:p14="http://schemas.microsoft.com/office/powerpoint/2010/main" val="19391860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867400"/>
            <a:ext cx="7620000" cy="646331"/>
          </a:xfrm>
          <a:prstGeom prst="rect">
            <a:avLst/>
          </a:prstGeom>
          <a:noFill/>
        </p:spPr>
        <p:txBody>
          <a:bodyPr wrap="square" rtlCol="0">
            <a:spAutoFit/>
          </a:bodyPr>
          <a:lstStyle/>
          <a:p>
            <a:r>
              <a:rPr lang="en-US" dirty="0" smtClean="0"/>
              <a:t>Sweetpotatoes are harvested from August through November and the storage roots are saved as ‘foundation seed’.</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2343080"/>
            <a:ext cx="4522304" cy="30148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762000"/>
            <a:ext cx="3429000" cy="4572000"/>
          </a:xfrm>
          <a:prstGeom prst="rect">
            <a:avLst/>
          </a:prstGeom>
        </p:spPr>
      </p:pic>
    </p:spTree>
    <p:extLst>
      <p:ext uri="{BB962C8B-B14F-4D97-AF65-F5344CB8AC3E}">
        <p14:creationId xmlns:p14="http://schemas.microsoft.com/office/powerpoint/2010/main" val="328259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838200"/>
            <a:ext cx="3619500" cy="4826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950" y="838200"/>
            <a:ext cx="3619500" cy="4826000"/>
          </a:xfrm>
          <a:prstGeom prst="rect">
            <a:avLst/>
          </a:prstGeom>
        </p:spPr>
      </p:pic>
    </p:spTree>
    <p:extLst>
      <p:ext uri="{BB962C8B-B14F-4D97-AF65-F5344CB8AC3E}">
        <p14:creationId xmlns:p14="http://schemas.microsoft.com/office/powerpoint/2010/main" val="402577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7400" y="457200"/>
            <a:ext cx="2895600" cy="2585323"/>
          </a:xfrm>
          <a:prstGeom prst="rect">
            <a:avLst/>
          </a:prstGeom>
          <a:noFill/>
        </p:spPr>
        <p:txBody>
          <a:bodyPr wrap="square" rtlCol="0">
            <a:spAutoFit/>
          </a:bodyPr>
          <a:lstStyle/>
          <a:p>
            <a:r>
              <a:rPr lang="en-US" dirty="0" smtClean="0"/>
              <a:t>The Sweet Potato Research Station has a storage facility with six bays that allows proper curing and storage of up to 15,000 bushels of sweetpotato seed.  The seed is stored from harvest until it is distributed to growers in February to March.</a:t>
            </a:r>
            <a:endParaRPr lang="en-US" dirty="0"/>
          </a:p>
        </p:txBody>
      </p:sp>
      <p:pic>
        <p:nvPicPr>
          <p:cNvPr id="1026" name="Picture 2" descr="C:\Users\cclark\Dropbox\Camera Uploads\2016-07-11 08.45.1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2185247" y="3319522"/>
            <a:ext cx="6598468" cy="33363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clark\Dropbox\Camera Uploads\2016-07-11 08.46.1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7200" y="304800"/>
            <a:ext cx="3200400" cy="3413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189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Clean Seed Processes</a:t>
            </a:r>
            <a:endParaRPr lang="en-US" dirty="0"/>
          </a:p>
        </p:txBody>
      </p:sp>
      <p:sp>
        <p:nvSpPr>
          <p:cNvPr id="3" name="Content Placeholder 2"/>
          <p:cNvSpPr>
            <a:spLocks noGrp="1"/>
          </p:cNvSpPr>
          <p:nvPr>
            <p:ph idx="1"/>
          </p:nvPr>
        </p:nvSpPr>
        <p:spPr>
          <a:xfrm>
            <a:off x="457200" y="1600200"/>
            <a:ext cx="3352800" cy="4525963"/>
          </a:xfrm>
        </p:spPr>
        <p:txBody>
          <a:bodyPr>
            <a:normAutofit/>
          </a:bodyPr>
          <a:lstStyle/>
          <a:p>
            <a:r>
              <a:rPr lang="en-US" dirty="0" smtClean="0"/>
              <a:t>Step 1.</a:t>
            </a:r>
          </a:p>
          <a:p>
            <a:pPr lvl="1"/>
            <a:r>
              <a:rPr lang="en-US" dirty="0" smtClean="0"/>
              <a:t>The breeder provides a hill or selected root that represents the best specimen of the line to be cleaned up.</a:t>
            </a:r>
          </a:p>
        </p:txBody>
      </p:sp>
      <p:pic>
        <p:nvPicPr>
          <p:cNvPr id="3074" name="Picture 2" descr="C:\Users\cclark\Documents\Photos\4500-4999\45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43400" y="2209800"/>
            <a:ext cx="4038598" cy="2692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702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intranet.lsuagcenter.net/sites/communications/PublishingImages/2014%20LSU%20AgCenter%20Logos/CMYK/NewLSUAC-0214-CMYK-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04800"/>
            <a:ext cx="1572433" cy="1073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cclark\Documents\Current Working\NCPN\Education Outreach Materials\sweetpotato\ncpnSweetPotato_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2988" y="157621"/>
            <a:ext cx="1370012" cy="13683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2286000"/>
            <a:ext cx="8077200" cy="3970318"/>
          </a:xfrm>
          <a:prstGeom prst="rect">
            <a:avLst/>
          </a:prstGeom>
          <a:noFill/>
        </p:spPr>
        <p:txBody>
          <a:bodyPr wrap="square" rtlCol="0">
            <a:spAutoFit/>
          </a:bodyPr>
          <a:lstStyle/>
          <a:p>
            <a:pPr algn="ctr"/>
            <a:r>
              <a:rPr lang="en-US" b="1" u="sng" dirty="0" smtClean="0"/>
              <a:t>SUMMARY</a:t>
            </a:r>
            <a:endParaRPr lang="en-US" dirty="0" smtClean="0"/>
          </a:p>
          <a:p>
            <a:endParaRPr lang="en-US" b="1" u="sng" dirty="0"/>
          </a:p>
          <a:p>
            <a:r>
              <a:rPr lang="en-US" dirty="0"/>
              <a:t>	</a:t>
            </a:r>
            <a:r>
              <a:rPr lang="en-US" dirty="0" smtClean="0"/>
              <a:t>Foundation seed production is focused on production of sweetpotato cultivars developed by the LSU AgCenter, especially Bayou Belle, Beauregard, Belleville, Evangeline, and Orleans but also includes small amounts of heirloom cultivars such as Porto Rico and </a:t>
            </a:r>
            <a:r>
              <a:rPr lang="en-US" dirty="0" err="1" smtClean="0"/>
              <a:t>Heartogold</a:t>
            </a:r>
            <a:r>
              <a:rPr lang="en-US" dirty="0" smtClean="0"/>
              <a:t>. In </a:t>
            </a:r>
            <a:r>
              <a:rPr lang="en-US" dirty="0"/>
              <a:t>the past five years, virus-tested foundation seed has been sold to growers in Louisiana, Mississippi, Arkansas, Missouri, Alabama, Tennessee, Texas, Oklahoma and California; and virus-tested tissue cultures have been provided to Foundation Plant Services in Davis, </a:t>
            </a:r>
            <a:r>
              <a:rPr lang="en-US" dirty="0" smtClean="0"/>
              <a:t>CA, </a:t>
            </a:r>
            <a:r>
              <a:rPr lang="en-US" dirty="0"/>
              <a:t>the Micropropagation and Repository Unit at North Carolina State University, the University of Arkansas at Pine Bluff Biotechnology Laboratory, and Mississippi State University Pontotoc, MS research station. </a:t>
            </a:r>
            <a:r>
              <a:rPr lang="en-US" dirty="0" smtClean="0"/>
              <a:t>Each year, approximately 20,000 bushels of seed were sold to sweetpotato growers.  Sales of vine cuttings from the greenhouses are increasing and efforts are ongoing to expand this aspect of production.</a:t>
            </a:r>
            <a:endParaRPr lang="en-US" dirty="0"/>
          </a:p>
        </p:txBody>
      </p:sp>
    </p:spTree>
    <p:extLst>
      <p:ext uri="{BB962C8B-B14F-4D97-AF65-F5344CB8AC3E}">
        <p14:creationId xmlns:p14="http://schemas.microsoft.com/office/powerpoint/2010/main" val="215569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838200"/>
            <a:ext cx="4038600" cy="4525963"/>
          </a:xfrm>
        </p:spPr>
        <p:txBody>
          <a:bodyPr/>
          <a:lstStyle/>
          <a:p>
            <a:pPr marL="342900" lvl="1" indent="-342900">
              <a:buFont typeface="Arial" panose="020B0604020202020204" pitchFamily="34" charset="0"/>
              <a:buChar char="•"/>
            </a:pPr>
            <a:r>
              <a:rPr lang="en-US" dirty="0" smtClean="0"/>
              <a:t>Selected roots are sprouted in the PPCP campus greenhouse to produce vines for cutting meristems.</a:t>
            </a:r>
          </a:p>
          <a:p>
            <a:endParaRPr lang="en-US" dirty="0"/>
          </a:p>
        </p:txBody>
      </p:sp>
      <p:pic>
        <p:nvPicPr>
          <p:cNvPr id="4098" name="Picture 2" descr="C:\Users\cclark\Documents\Current Working\NCPN\Education Outreach Materials\LSU web\IMG_9687.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00600" y="914400"/>
            <a:ext cx="3962400" cy="2641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clark\Documents\Photos\4500-4999\466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3048000"/>
            <a:ext cx="447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0410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5257800"/>
            <a:ext cx="8001000" cy="1469825"/>
          </a:xfrm>
        </p:spPr>
        <p:txBody>
          <a:bodyPr>
            <a:normAutofit/>
          </a:bodyPr>
          <a:lstStyle/>
          <a:p>
            <a:r>
              <a:rPr lang="en-US" dirty="0" smtClean="0"/>
              <a:t>Step 2.</a:t>
            </a:r>
          </a:p>
          <a:p>
            <a:pPr lvl="1"/>
            <a:r>
              <a:rPr lang="en-US" dirty="0" smtClean="0"/>
              <a:t>Meristems less than 0.5 mm long are cut from apical and lateral buds from the greenhouse vines.</a:t>
            </a:r>
            <a:endParaRPr lang="en-US" dirty="0"/>
          </a:p>
        </p:txBody>
      </p:sp>
      <p:pic>
        <p:nvPicPr>
          <p:cNvPr id="1026" name="Picture 2" descr="C:\Users\cclark\Documents\Current Working\NCPN\Education Outreach Materials\LSU web\IMG_98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09600" y="228600"/>
            <a:ext cx="7924800" cy="4973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383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clark\Documents\Current Working\NCPN\Education Outreach Materials\LSU web\IMG_982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152400" y="914400"/>
            <a:ext cx="4572000" cy="53088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clark\Documents\Current Working\NCPN\Education Outreach Materials\LSU web\Bx cut meristem z stack.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7745539" y="4572000"/>
            <a:ext cx="1101288" cy="181992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clark\Documents\Current Working\NCPN\Education Outreach Materials\LSU web\Bx meristem dissected z stack c method C.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p:blipFill>
        <p:spPr bwMode="auto">
          <a:xfrm rot="10800000">
            <a:off x="6073510" y="4572000"/>
            <a:ext cx="1546490" cy="18199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cclark\Documents\Current Working\NCPN\Education Outreach Materials\LSU web\Bx meristem dissected z stack c method C.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p:blipFill>
        <p:spPr bwMode="auto">
          <a:xfrm rot="10800000">
            <a:off x="4901653" y="4572000"/>
            <a:ext cx="1171853" cy="1819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clark\Documents\Current Working\NCPN\Education Outreach Materials\LSU web\Bx meristem dissected z stack method C.jp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p:blipFill>
        <p:spPr bwMode="auto">
          <a:xfrm>
            <a:off x="5584647" y="914400"/>
            <a:ext cx="2524213" cy="329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44253" y="76200"/>
            <a:ext cx="4114800" cy="646331"/>
          </a:xfrm>
          <a:prstGeom prst="rect">
            <a:avLst/>
          </a:prstGeom>
          <a:noFill/>
        </p:spPr>
        <p:txBody>
          <a:bodyPr wrap="square" rtlCol="0">
            <a:spAutoFit/>
          </a:bodyPr>
          <a:lstStyle/>
          <a:p>
            <a:pPr algn="ctr"/>
            <a:r>
              <a:rPr lang="en-US" sz="3600" b="1" dirty="0" smtClean="0"/>
              <a:t>Cutting Meristems</a:t>
            </a:r>
            <a:endParaRPr lang="en-US" sz="3600" b="1" dirty="0"/>
          </a:p>
        </p:txBody>
      </p:sp>
      <p:cxnSp>
        <p:nvCxnSpPr>
          <p:cNvPr id="7" name="Straight Arrow Connector 6"/>
          <p:cNvCxnSpPr/>
          <p:nvPr/>
        </p:nvCxnSpPr>
        <p:spPr>
          <a:xfrm>
            <a:off x="5791200" y="5683189"/>
            <a:ext cx="958486"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791200" y="5363423"/>
            <a:ext cx="762000" cy="369332"/>
          </a:xfrm>
          <a:prstGeom prst="rect">
            <a:avLst/>
          </a:prstGeom>
          <a:noFill/>
        </p:spPr>
        <p:txBody>
          <a:bodyPr wrap="square" rtlCol="0">
            <a:spAutoFit/>
          </a:bodyPr>
          <a:lstStyle/>
          <a:p>
            <a:r>
              <a:rPr lang="en-US" dirty="0" smtClean="0">
                <a:solidFill>
                  <a:srgbClr val="FF0000"/>
                </a:solidFill>
              </a:rPr>
              <a:t>Cut</a:t>
            </a:r>
            <a:endParaRPr lang="en-US" dirty="0">
              <a:solidFill>
                <a:srgbClr val="FF0000"/>
              </a:solidFill>
            </a:endParaRPr>
          </a:p>
        </p:txBody>
      </p:sp>
      <p:cxnSp>
        <p:nvCxnSpPr>
          <p:cNvPr id="11" name="Straight Arrow Connector 10"/>
          <p:cNvCxnSpPr/>
          <p:nvPr/>
        </p:nvCxnSpPr>
        <p:spPr>
          <a:xfrm flipV="1">
            <a:off x="5105400" y="5225989"/>
            <a:ext cx="0" cy="3221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901653" y="5225989"/>
            <a:ext cx="432347"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105400" y="6039036"/>
            <a:ext cx="0" cy="31265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901653" y="6351689"/>
            <a:ext cx="432347"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00600" y="5604012"/>
            <a:ext cx="607859" cy="307777"/>
          </a:xfrm>
          <a:prstGeom prst="rect">
            <a:avLst/>
          </a:prstGeom>
          <a:noFill/>
        </p:spPr>
        <p:txBody>
          <a:bodyPr wrap="none" rtlCol="0">
            <a:spAutoFit/>
          </a:bodyPr>
          <a:lstStyle/>
          <a:p>
            <a:r>
              <a:rPr lang="en-US" sz="1400" b="1" dirty="0" smtClean="0"/>
              <a:t>1 mm</a:t>
            </a:r>
            <a:endParaRPr lang="en-US" sz="1400" b="1" dirty="0"/>
          </a:p>
        </p:txBody>
      </p:sp>
      <p:sp>
        <p:nvSpPr>
          <p:cNvPr id="28" name="Rectangle 27"/>
          <p:cNvSpPr/>
          <p:nvPr/>
        </p:nvSpPr>
        <p:spPr>
          <a:xfrm>
            <a:off x="2326688" y="2514600"/>
            <a:ext cx="228600" cy="228600"/>
          </a:xfrm>
          <a:prstGeom prst="rect">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Elbow Connector 29"/>
          <p:cNvCxnSpPr/>
          <p:nvPr/>
        </p:nvCxnSpPr>
        <p:spPr>
          <a:xfrm>
            <a:off x="2667000" y="2628900"/>
            <a:ext cx="4648200" cy="1028700"/>
          </a:xfrm>
          <a:prstGeom prst="bentConnector3">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2400" y="5562600"/>
            <a:ext cx="2691853" cy="646331"/>
          </a:xfrm>
          <a:prstGeom prst="rect">
            <a:avLst/>
          </a:prstGeom>
          <a:noFill/>
        </p:spPr>
        <p:txBody>
          <a:bodyPr wrap="square" rtlCol="0">
            <a:spAutoFit/>
          </a:bodyPr>
          <a:lstStyle/>
          <a:p>
            <a:r>
              <a:rPr lang="en-US" dirty="0" smtClean="0"/>
              <a:t>Large expanded leaves are trimmed off.</a:t>
            </a:r>
            <a:endParaRPr lang="en-US" dirty="0"/>
          </a:p>
        </p:txBody>
      </p:sp>
      <p:sp>
        <p:nvSpPr>
          <p:cNvPr id="1024" name="TextBox 1023"/>
          <p:cNvSpPr txBox="1"/>
          <p:nvPr/>
        </p:nvSpPr>
        <p:spPr>
          <a:xfrm>
            <a:off x="4991100" y="4191000"/>
            <a:ext cx="3855727" cy="369332"/>
          </a:xfrm>
          <a:prstGeom prst="rect">
            <a:avLst/>
          </a:prstGeom>
          <a:noFill/>
        </p:spPr>
        <p:txBody>
          <a:bodyPr wrap="square" rtlCol="0">
            <a:spAutoFit/>
          </a:bodyPr>
          <a:lstStyle/>
          <a:p>
            <a:r>
              <a:rPr lang="en-US" dirty="0" smtClean="0"/>
              <a:t>Small unexpanded leaves are removed.</a:t>
            </a:r>
            <a:endParaRPr lang="en-US" dirty="0"/>
          </a:p>
        </p:txBody>
      </p:sp>
      <p:sp>
        <p:nvSpPr>
          <p:cNvPr id="1025" name="TextBox 1024"/>
          <p:cNvSpPr txBox="1"/>
          <p:nvPr/>
        </p:nvSpPr>
        <p:spPr>
          <a:xfrm>
            <a:off x="5282652" y="6400800"/>
            <a:ext cx="4013748" cy="369332"/>
          </a:xfrm>
          <a:prstGeom prst="rect">
            <a:avLst/>
          </a:prstGeom>
          <a:noFill/>
        </p:spPr>
        <p:txBody>
          <a:bodyPr wrap="square" rtlCol="0">
            <a:spAutoFit/>
          </a:bodyPr>
          <a:lstStyle/>
          <a:p>
            <a:r>
              <a:rPr lang="en-US" dirty="0" smtClean="0"/>
              <a:t>~ 0.4 mm of apical dome is cut …</a:t>
            </a:r>
            <a:endParaRPr lang="en-US" dirty="0"/>
          </a:p>
        </p:txBody>
      </p:sp>
    </p:spTree>
    <p:extLst>
      <p:ext uri="{BB962C8B-B14F-4D97-AF65-F5344CB8AC3E}">
        <p14:creationId xmlns:p14="http://schemas.microsoft.com/office/powerpoint/2010/main" val="424049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cclark\Documents\Photos\3500-3999\3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804" y="1447800"/>
            <a:ext cx="4824870" cy="384287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cclark\Documents\Current Working\NCPN\Education Outreach Materials\LSU web\IMG_97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9600" y="1981200"/>
            <a:ext cx="2791338" cy="2776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5562600"/>
            <a:ext cx="8229600" cy="923330"/>
          </a:xfrm>
          <a:prstGeom prst="rect">
            <a:avLst/>
          </a:prstGeom>
          <a:noFill/>
        </p:spPr>
        <p:txBody>
          <a:bodyPr wrap="square" rtlCol="0">
            <a:spAutoFit/>
          </a:bodyPr>
          <a:lstStyle/>
          <a:p>
            <a:r>
              <a:rPr lang="en-US" dirty="0" smtClean="0"/>
              <a:t>Multiple meristems are cut from each line and placed on media to initiate shoots.  As shoots develop, they are transferred to new media and roots form, eventually regenerating a small plant.</a:t>
            </a:r>
            <a:endParaRPr lang="en-US" dirty="0"/>
          </a:p>
        </p:txBody>
      </p:sp>
    </p:spTree>
    <p:extLst>
      <p:ext uri="{BB962C8B-B14F-4D97-AF65-F5344CB8AC3E}">
        <p14:creationId xmlns:p14="http://schemas.microsoft.com/office/powerpoint/2010/main" val="32807107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10000"/>
          </a:bodyPr>
          <a:lstStyle/>
          <a:p>
            <a:r>
              <a:rPr lang="en-US" dirty="0" smtClean="0"/>
              <a:t>Step 3.  Virus Testing</a:t>
            </a:r>
          </a:p>
          <a:p>
            <a:pPr lvl="1"/>
            <a:r>
              <a:rPr lang="en-US" dirty="0" smtClean="0"/>
              <a:t>Regenerated plants are kept in tissue culture by nodal propagation, which reduces chances of mutations occurring.</a:t>
            </a:r>
          </a:p>
          <a:p>
            <a:pPr lvl="1"/>
            <a:r>
              <a:rPr lang="en-US" dirty="0" smtClean="0"/>
              <a:t>At this time, they are also returned to the greenhouse for testing.  They are kept in a screened cage to protect against insect vectors re-infecting them.</a:t>
            </a:r>
            <a:endParaRPr lang="en-US" dirty="0"/>
          </a:p>
        </p:txBody>
      </p:sp>
      <p:pic>
        <p:nvPicPr>
          <p:cNvPr id="10242" name="Picture 2" descr="C:\Users\cclark\Documents\Current Working\NCPN\Education Outreach Materials\LSU web\IMG_968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29200" y="762000"/>
            <a:ext cx="3675588" cy="5229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1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Virus </a:t>
            </a:r>
            <a:r>
              <a:rPr lang="en-US" dirty="0"/>
              <a:t>Testing</a:t>
            </a:r>
            <a:br>
              <a:rPr lang="en-US" dirty="0"/>
            </a:br>
            <a:r>
              <a:rPr lang="en-US" sz="2700" dirty="0"/>
              <a:t>Biological </a:t>
            </a:r>
            <a:r>
              <a:rPr lang="en-US" sz="2700" dirty="0" smtClean="0"/>
              <a:t>indicators – the traditional approach</a:t>
            </a:r>
            <a:r>
              <a:rPr lang="en-US" dirty="0"/>
              <a:t/>
            </a:r>
            <a:br>
              <a:rPr lang="en-US" dirty="0"/>
            </a:br>
            <a:endParaRPr lang="en-US" dirty="0"/>
          </a:p>
        </p:txBody>
      </p:sp>
      <p:pic>
        <p:nvPicPr>
          <p:cNvPr id="2051" name="Picture 3" descr="C:\Users\cclark\Documents\Photos\4000-4499\425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14400" y="1219200"/>
            <a:ext cx="2856134" cy="41806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clark\Documents\Photos\5500-5999\59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53000" y="1219200"/>
            <a:ext cx="3200400" cy="41806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3400" y="5486400"/>
            <a:ext cx="8153400" cy="1200329"/>
          </a:xfrm>
          <a:prstGeom prst="rect">
            <a:avLst/>
          </a:prstGeom>
          <a:noFill/>
        </p:spPr>
        <p:txBody>
          <a:bodyPr wrap="square" rtlCol="0">
            <a:spAutoFit/>
          </a:bodyPr>
          <a:lstStyle/>
          <a:p>
            <a:r>
              <a:rPr lang="en-US" i="1" dirty="0" smtClean="0"/>
              <a:t>Ipomoea setosa</a:t>
            </a:r>
            <a:r>
              <a:rPr lang="en-US" dirty="0" smtClean="0"/>
              <a:t>, the Brazilian morning glory, is used as an indicator host because virus-free plants can be grown from true seed and because it develops distinctive symptoms when infected with sweetpotato viruses.  It can be grafted with sweetpotato stem pieces (left) or storage root pieces (right).</a:t>
            </a:r>
            <a:endParaRPr lang="en-US" i="1" dirty="0"/>
          </a:p>
        </p:txBody>
      </p:sp>
    </p:spTree>
    <p:extLst>
      <p:ext uri="{BB962C8B-B14F-4D97-AF65-F5344CB8AC3E}">
        <p14:creationId xmlns:p14="http://schemas.microsoft.com/office/powerpoint/2010/main" val="26870587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1360</TotalTime>
  <Words>1233</Words>
  <Application>Microsoft Office PowerPoint</Application>
  <PresentationFormat>On-screen Show (4:3)</PresentationFormat>
  <Paragraphs>103</Paragraphs>
  <Slides>30</Slides>
  <Notes>16</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The Louisiana State University Agricultural Center</vt:lpstr>
      <vt:lpstr>Locations</vt:lpstr>
      <vt:lpstr>The Clean Seed Processes</vt:lpstr>
      <vt:lpstr>PowerPoint Presentation</vt:lpstr>
      <vt:lpstr>PowerPoint Presentation</vt:lpstr>
      <vt:lpstr>PowerPoint Presentation</vt:lpstr>
      <vt:lpstr>PowerPoint Presentation</vt:lpstr>
      <vt:lpstr>PowerPoint Presentation</vt:lpstr>
      <vt:lpstr>Virus Testing Biological indicators – the traditional approach </vt:lpstr>
      <vt:lpstr>PowerPoint Presentation</vt:lpstr>
      <vt:lpstr>Virus Testing Molecular tests for the presence of virus nucleic acids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Louisiana State University Agricultural Center</dc:title>
  <dc:creator>Anonymous</dc:creator>
  <cp:lastModifiedBy>Anonymous</cp:lastModifiedBy>
  <cp:revision>71</cp:revision>
  <dcterms:created xsi:type="dcterms:W3CDTF">2016-05-30T19:08:41Z</dcterms:created>
  <dcterms:modified xsi:type="dcterms:W3CDTF">2016-07-14T13:39:01Z</dcterms:modified>
</cp:coreProperties>
</file>