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4"/>
  </p:notesMasterIdLst>
  <p:sldIdLst>
    <p:sldId id="257" r:id="rId2"/>
    <p:sldId id="451" r:id="rId3"/>
    <p:sldId id="471" r:id="rId4"/>
    <p:sldId id="470" r:id="rId5"/>
    <p:sldId id="472" r:id="rId6"/>
    <p:sldId id="437" r:id="rId7"/>
    <p:sldId id="260" r:id="rId8"/>
    <p:sldId id="326" r:id="rId9"/>
    <p:sldId id="330" r:id="rId10"/>
    <p:sldId id="332" r:id="rId11"/>
    <p:sldId id="331" r:id="rId12"/>
    <p:sldId id="333" r:id="rId13"/>
    <p:sldId id="404" r:id="rId14"/>
    <p:sldId id="334" r:id="rId15"/>
    <p:sldId id="335" r:id="rId16"/>
    <p:sldId id="442" r:id="rId17"/>
    <p:sldId id="336" r:id="rId18"/>
    <p:sldId id="356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337" r:id="rId28"/>
    <p:sldId id="340" r:id="rId29"/>
    <p:sldId id="341" r:id="rId30"/>
    <p:sldId id="417" r:id="rId31"/>
    <p:sldId id="342" r:id="rId32"/>
    <p:sldId id="399" r:id="rId33"/>
    <p:sldId id="400" r:id="rId34"/>
    <p:sldId id="452" r:id="rId35"/>
    <p:sldId id="418" r:id="rId36"/>
    <p:sldId id="401" r:id="rId37"/>
    <p:sldId id="444" r:id="rId38"/>
    <p:sldId id="338" r:id="rId39"/>
    <p:sldId id="446" r:id="rId40"/>
    <p:sldId id="447" r:id="rId41"/>
    <p:sldId id="345" r:id="rId42"/>
    <p:sldId id="347" r:id="rId43"/>
    <p:sldId id="349" r:id="rId44"/>
    <p:sldId id="392" r:id="rId45"/>
    <p:sldId id="393" r:id="rId46"/>
    <p:sldId id="419" r:id="rId47"/>
    <p:sldId id="350" r:id="rId48"/>
    <p:sldId id="448" r:id="rId49"/>
    <p:sldId id="449" r:id="rId50"/>
    <p:sldId id="394" r:id="rId51"/>
    <p:sldId id="425" r:id="rId52"/>
    <p:sldId id="426" r:id="rId53"/>
    <p:sldId id="427" r:id="rId54"/>
    <p:sldId id="428" r:id="rId55"/>
    <p:sldId id="429" r:id="rId56"/>
    <p:sldId id="450" r:id="rId57"/>
    <p:sldId id="354" r:id="rId58"/>
    <p:sldId id="355" r:id="rId59"/>
    <p:sldId id="358" r:id="rId60"/>
    <p:sldId id="357" r:id="rId61"/>
    <p:sldId id="359" r:id="rId62"/>
    <p:sldId id="360" r:id="rId63"/>
    <p:sldId id="361" r:id="rId64"/>
    <p:sldId id="473" r:id="rId65"/>
    <p:sldId id="410" r:id="rId66"/>
    <p:sldId id="411" r:id="rId67"/>
    <p:sldId id="412" r:id="rId68"/>
    <p:sldId id="415" r:id="rId69"/>
    <p:sldId id="416" r:id="rId70"/>
    <p:sldId id="395" r:id="rId71"/>
    <p:sldId id="469" r:id="rId72"/>
    <p:sldId id="310" r:id="rId73"/>
  </p:sldIdLst>
  <p:sldSz cx="9144000" cy="6858000" type="screen4x3"/>
  <p:notesSz cx="6858000" cy="91440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EFDAF-E701-4D3B-A1BA-5227391D4B1D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1D2F7-324B-4720-A586-C6179940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28DEB02-A126-4211-8FFA-372ED1C1EA27}" type="slidenum">
              <a:rPr lang="en-US" sz="1200" smtClean="0"/>
              <a:pPr/>
              <a:t>1</a:t>
            </a:fld>
            <a:endParaRPr lang="en-US" sz="12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2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R_HEhorizon_poster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R_HEhorizon_poster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03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4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R_HEhorizon_poster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79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27" charset="0"/>
                <a:ea typeface="ＭＳ Ｐゴシック" pitchFamily="27" charset="-128"/>
                <a:cs typeface="ＭＳ Ｐゴシック" pitchFamily="27" charset="-12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4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BB79-4859-4CAA-92CD-BC27CEC5123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85F7-7755-49E0-AB5B-0B201831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0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fld id="{FE67B514-060E-43A2-BCBE-0830B292910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3246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CF6EEB4-C7D9-4669-B081-CDE4775098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0" r:id="rId5"/>
    <p:sldLayoutId id="2147483667" r:id="rId6"/>
    <p:sldLayoutId id="2147483668" r:id="rId7"/>
    <p:sldLayoutId id="2147483669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Arial" pitchFamily="64" charset="-52"/>
          <a:ea typeface="ＭＳ Ｐゴシック" pitchFamily="64" charset="-128"/>
          <a:cs typeface="ＭＳ Ｐゴシック" pitchFamily="64" charset="-128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har char="•"/>
        <a:defRPr sz="3200">
          <a:solidFill>
            <a:srgbClr val="FFEEB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Char char="–"/>
        <a:defRPr sz="2800">
          <a:solidFill>
            <a:srgbClr val="FFEEB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Char char="•"/>
        <a:defRPr sz="2000">
          <a:solidFill>
            <a:srgbClr val="FFEEB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ts val="1200"/>
        </a:spcBef>
        <a:spcAft>
          <a:spcPct val="0"/>
        </a:spcAft>
        <a:buChar char="–"/>
        <a:defRPr sz="2000">
          <a:solidFill>
            <a:srgbClr val="FFEEB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ts val="1200"/>
        </a:spcBef>
        <a:spcAft>
          <a:spcPct val="0"/>
        </a:spcAft>
        <a:buChar char="»"/>
        <a:defRPr sz="2000">
          <a:solidFill>
            <a:srgbClr val="FFEEB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2000">
          <a:solidFill>
            <a:srgbClr val="FFEEB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2000">
          <a:solidFill>
            <a:srgbClr val="FFEEB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2000">
          <a:solidFill>
            <a:srgbClr val="FFEEB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20000"/>
        </a:spcAft>
        <a:buChar char="»"/>
        <a:defRPr sz="2000">
          <a:solidFill>
            <a:srgbClr val="FFEEB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3.xml"/><Relationship Id="rId7" Type="http://schemas.openxmlformats.org/officeDocument/2006/relationships/image" Target="../media/image25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amsutherland@ucanr.edu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7.xml"/><Relationship Id="rId7" Type="http://schemas.openxmlformats.org/officeDocument/2006/relationships/image" Target="../media/image27.emf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1.xml"/><Relationship Id="rId7" Type="http://schemas.openxmlformats.org/officeDocument/2006/relationships/image" Target="../media/image28.emf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tags" Target="../tags/tag15.xml"/><Relationship Id="rId7" Type="http://schemas.openxmlformats.org/officeDocument/2006/relationships/image" Target="../media/image29.emf"/><Relationship Id="rId2" Type="http://schemas.openxmlformats.org/officeDocument/2006/relationships/tags" Target="../tags/tag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youtube.com/watch?v=oWCc3Mngo7E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tags" Target="../tags/tag19.xml"/><Relationship Id="rId7" Type="http://schemas.openxmlformats.org/officeDocument/2006/relationships/oleObject" Target="../embeddings/oleObject5.bin"/><Relationship Id="rId2" Type="http://schemas.openxmlformats.org/officeDocument/2006/relationships/tags" Target="../tags/tag18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mailto:amsutherland@ucanr.ed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UCIPM_logo_green_lea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2" y="3523142"/>
            <a:ext cx="16906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2646878"/>
          </a:xfrm>
          <a:prstGeom prst="rect">
            <a:avLst/>
          </a:prstGeom>
          <a:solidFill>
            <a:srgbClr val="06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sz="16600" dirty="0">
              <a:latin typeface="Calibri" pitchFamily="34" charset="0"/>
            </a:endParaRPr>
          </a:p>
        </p:txBody>
      </p:sp>
      <p:sp>
        <p:nvSpPr>
          <p:cNvPr id="7173" name="Rectangle 2"/>
          <p:cNvSpPr txBox="1">
            <a:spLocks noChangeArrowheads="1"/>
          </p:cNvSpPr>
          <p:nvPr/>
        </p:nvSpPr>
        <p:spPr bwMode="auto">
          <a:xfrm>
            <a:off x="609600" y="685800"/>
            <a:ext cx="792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400" b="1" dirty="0">
                <a:solidFill>
                  <a:srgbClr val="FFEEB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 smtClean="0">
                <a:solidFill>
                  <a:srgbClr val="FFEEB1"/>
                </a:solidFill>
                <a:latin typeface="Times New Roman" pitchFamily="18" charset="0"/>
                <a:cs typeface="Times New Roman" pitchFamily="18" charset="0"/>
              </a:rPr>
              <a:t>ed bugs: how to avoid bringing them home with you</a:t>
            </a:r>
            <a:endParaRPr lang="en-US" sz="3600" dirty="0">
              <a:solidFill>
                <a:srgbClr val="FFEE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17900" y="6229350"/>
            <a:ext cx="2373313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EDB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Statewide Integrated Pest Management Program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6193384" y="3124200"/>
            <a:ext cx="29506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 b="1" dirty="0">
                <a:solidFill>
                  <a:srgbClr val="00B050"/>
                </a:solidFill>
              </a:rPr>
              <a:t>Andrew Sutherland</a:t>
            </a:r>
          </a:p>
          <a:p>
            <a:r>
              <a:rPr lang="en-US" sz="1600" b="1" dirty="0" smtClean="0"/>
              <a:t>Bay Area </a:t>
            </a:r>
            <a:r>
              <a:rPr lang="en-US" sz="1600" b="1" dirty="0"/>
              <a:t>Urban IPM Advisor</a:t>
            </a:r>
          </a:p>
          <a:p>
            <a:r>
              <a:rPr lang="en-US" sz="1600" b="1" dirty="0"/>
              <a:t>UCCE and UC IPM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" y="2646878"/>
            <a:ext cx="2645229" cy="2205932"/>
          </a:xfrm>
          <a:prstGeom prst="rect">
            <a:avLst/>
          </a:prstGeom>
        </p:spPr>
      </p:pic>
      <p:pic>
        <p:nvPicPr>
          <p:cNvPr id="1028" name="Picture 4" descr="http://i01.i.aliimg.com/wsphoto/v0/1282027157/xmas-gift-Outdoor-ultra-light-aluminum-alloy-folding-stool-brs-mini-font-b-portable-b-fo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7"/>
          <a:stretch/>
        </p:blipFill>
        <p:spPr bwMode="auto">
          <a:xfrm>
            <a:off x="2667000" y="3124200"/>
            <a:ext cx="1977718" cy="15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3_cho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5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" y="152400"/>
            <a:ext cx="8932822" cy="64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01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8" r="5241"/>
          <a:stretch/>
        </p:blipFill>
        <p:spPr bwMode="auto">
          <a:xfrm>
            <a:off x="1295400" y="76200"/>
            <a:ext cx="6587966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6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1523999"/>
            <a:ext cx="87630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Biology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Ecology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Nest parasites (require harborage)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Feed while host is inactive (usually night)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Development requires regular blood meals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Can survive months to years without feeding</a:t>
            </a:r>
            <a:endParaRPr lang="en-US" sz="3200" b="1" dirty="0" smtClean="0">
              <a:solidFill>
                <a:srgbClr val="FFEEB1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itchFamily="18" charset="0"/>
              </a:rPr>
              <a:t>IPM for bed bugs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8700" y="2766060"/>
            <a:ext cx="5120640" cy="30632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94889"/>
            <a:ext cx="6553200" cy="436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Good bed bug harborage = dark, protected from cold, heat, moisture, within 2m of host, wood, paper or fabric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8176"/>
            <a:ext cx="7513501" cy="66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01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2_choe_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5800" y="6096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Blood meal required prior to molting, egg-laying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00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bugs? Swallow bugs?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4495800" cy="4114800"/>
          </a:xfrm>
        </p:spPr>
        <p:txBody>
          <a:bodyPr/>
          <a:lstStyle/>
          <a:p>
            <a:r>
              <a:rPr lang="en-US" dirty="0" smtClean="0"/>
              <a:t>Related species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Attack bats and birds</a:t>
            </a:r>
          </a:p>
          <a:p>
            <a:r>
              <a:rPr lang="en-US" dirty="0" smtClean="0"/>
              <a:t>Occasionally invade homes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IPM involves management of hosts</a:t>
            </a:r>
          </a:p>
          <a:p>
            <a:r>
              <a:rPr lang="en-US" dirty="0" smtClean="0"/>
              <a:t>Length of hairs on </a:t>
            </a:r>
            <a:r>
              <a:rPr lang="en-US" dirty="0" err="1" smtClean="0"/>
              <a:t>pronotum</a:t>
            </a:r>
            <a:r>
              <a:rPr lang="en-US" dirty="0" smtClean="0"/>
              <a:t> &gt; diameter of eye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6848" y="1143000"/>
            <a:ext cx="393095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6356" y="3962400"/>
            <a:ext cx="3931444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0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Bed bugs can jump and / or fly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1148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False</a:t>
            </a:r>
            <a:endParaRPr lang="en-US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7429842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art" r:id="rId6" imgW="4571989" imgH="5143584" progId="MSGraph.Chart.8">
                  <p:embed followColorScheme="full"/>
                </p:oleObj>
              </mc:Choice>
              <mc:Fallback>
                <p:oleObj name="Chart" r:id="rId6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343400" cy="3170033"/>
          </a:xfrm>
          <a:prstGeom prst="rect">
            <a:avLst/>
          </a:prstGeom>
        </p:spPr>
      </p:pic>
      <p:sp>
        <p:nvSpPr>
          <p:cNvPr id="6" name="CAI1"/>
          <p:cNvSpPr/>
          <p:nvPr>
            <p:custDataLst>
              <p:tags r:id="rId4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371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What’s an Urban IPM Advisor?!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Andrew Sutherland: Bay Area Urban IPM Advisor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Alameda, Contra Costa, San Francisco, San Mateo, Santa Clara counties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Professional / commercial landscape IPM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Structural / industrial IPM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Urban agricultural IPM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amsutherland@ucanr.edu</a:t>
            </a:r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http://ucanr.edu/sites/urbanIPM/</a:t>
            </a:r>
          </a:p>
        </p:txBody>
      </p:sp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8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276600"/>
            <a:ext cx="7772400" cy="2971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Truth: bed bugs must crawl to travel between host and harborage (or be transported)</a:t>
            </a:r>
          </a:p>
          <a:p>
            <a:endParaRPr lang="en-US" dirty="0"/>
          </a:p>
        </p:txBody>
      </p:sp>
      <p:sp>
        <p:nvSpPr>
          <p:cNvPr id="5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Bed bugs can jump and / or fly</a:t>
            </a:r>
            <a:endParaRPr lang="en-US" dirty="0"/>
          </a:p>
        </p:txBody>
      </p:sp>
      <p:sp>
        <p:nvSpPr>
          <p:cNvPr id="6" name="TPAnswers"/>
          <p:cNvSpPr txBox="1">
            <a:spLocks/>
          </p:cNvSpPr>
          <p:nvPr/>
        </p:nvSpPr>
        <p:spPr bwMode="auto">
          <a:xfrm>
            <a:off x="457200" y="1600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3200">
                <a:solidFill>
                  <a:srgbClr val="FFEE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800">
                <a:solidFill>
                  <a:srgbClr val="FFEEB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rgbClr val="FFEEB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000">
                <a:solidFill>
                  <a:srgbClr val="FFEEB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False</a:t>
            </a:r>
            <a:endParaRPr lang="en-US" kern="0"/>
          </a:p>
        </p:txBody>
      </p:sp>
      <p:sp>
        <p:nvSpPr>
          <p:cNvPr id="7" name="CAI1"/>
          <p:cNvSpPr/>
          <p:nvPr>
            <p:custDataLst>
              <p:tags r:id="rId1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13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Bed bugs are microscopic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1148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False</a:t>
            </a:r>
            <a:endParaRPr lang="en-US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67279700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Chart" r:id="rId6" imgW="4571989" imgH="5143584" progId="MSGraph.Chart.8">
                  <p:embed followColorScheme="full"/>
                </p:oleObj>
              </mc:Choice>
              <mc:Fallback>
                <p:oleObj name="Chart" r:id="rId6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343400" cy="3170033"/>
          </a:xfrm>
          <a:prstGeom prst="rect">
            <a:avLst/>
          </a:prstGeom>
        </p:spPr>
      </p:pic>
      <p:sp>
        <p:nvSpPr>
          <p:cNvPr id="7" name="CAI1"/>
          <p:cNvSpPr/>
          <p:nvPr>
            <p:custDataLst>
              <p:tags r:id="rId4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65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276600"/>
            <a:ext cx="7772400" cy="2971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Truth: bed bugs can be seen by the unaided eye during all life stages</a:t>
            </a:r>
          </a:p>
          <a:p>
            <a:endParaRPr lang="en-US" dirty="0"/>
          </a:p>
        </p:txBody>
      </p:sp>
      <p:sp>
        <p:nvSpPr>
          <p:cNvPr id="5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/>
          <a:lstStyle/>
          <a:p>
            <a:r>
              <a:rPr lang="en-US" dirty="0" smtClean="0"/>
              <a:t>Bed bugs are microscopic</a:t>
            </a:r>
            <a:endParaRPr lang="en-US" dirty="0"/>
          </a:p>
        </p:txBody>
      </p:sp>
      <p:sp>
        <p:nvSpPr>
          <p:cNvPr id="6" name="TPAnswers"/>
          <p:cNvSpPr txBox="1">
            <a:spLocks/>
          </p:cNvSpPr>
          <p:nvPr/>
        </p:nvSpPr>
        <p:spPr bwMode="auto">
          <a:xfrm>
            <a:off x="457200" y="1600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3200">
                <a:solidFill>
                  <a:srgbClr val="FFEE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800">
                <a:solidFill>
                  <a:srgbClr val="FFEEB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rgbClr val="FFEEB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000">
                <a:solidFill>
                  <a:srgbClr val="FFEEB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False</a:t>
            </a:r>
            <a:endParaRPr lang="en-US" kern="0"/>
          </a:p>
        </p:txBody>
      </p:sp>
      <p:sp>
        <p:nvSpPr>
          <p:cNvPr id="7" name="CAI1"/>
          <p:cNvSpPr/>
          <p:nvPr>
            <p:custDataLst>
              <p:tags r:id="rId1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8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Bed bugs are associated with unsanitary, low-class environments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1148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smtClean="0"/>
              <a:t>False</a:t>
            </a:r>
            <a:endParaRPr lang="en-US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97054564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Chart" r:id="rId6" imgW="4571989" imgH="5143584" progId="MSGraph.Chart.8">
                  <p:embed followColorScheme="full"/>
                </p:oleObj>
              </mc:Choice>
              <mc:Fallback>
                <p:oleObj name="Chart" r:id="rId6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1"/>
          <p:cNvSpPr/>
          <p:nvPr>
            <p:custDataLst>
              <p:tags r:id="rId4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4343400" cy="317003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7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276600"/>
            <a:ext cx="7772400" cy="2971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Truth: bed bugs can be found in very clean, very expensive hotels and homes</a:t>
            </a:r>
          </a:p>
          <a:p>
            <a:r>
              <a:rPr lang="en-US" dirty="0">
                <a:solidFill>
                  <a:srgbClr val="FFFF00"/>
                </a:solidFill>
              </a:rPr>
              <a:t>Bed bugs require only a host and a harborage to become established</a:t>
            </a:r>
          </a:p>
          <a:p>
            <a:endParaRPr lang="en-US" dirty="0"/>
          </a:p>
        </p:txBody>
      </p:sp>
      <p:sp>
        <p:nvSpPr>
          <p:cNvPr id="6" name="TPAnswers"/>
          <p:cNvSpPr txBox="1">
            <a:spLocks/>
          </p:cNvSpPr>
          <p:nvPr/>
        </p:nvSpPr>
        <p:spPr bwMode="auto">
          <a:xfrm>
            <a:off x="457200" y="1600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3200">
                <a:solidFill>
                  <a:srgbClr val="FFEE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800">
                <a:solidFill>
                  <a:srgbClr val="FFEEB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rgbClr val="FFEEB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000">
                <a:solidFill>
                  <a:srgbClr val="FFEEB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smtClean="0"/>
              <a:t>False</a:t>
            </a:r>
            <a:endParaRPr lang="en-US" kern="0"/>
          </a:p>
        </p:txBody>
      </p:sp>
      <p:sp>
        <p:nvSpPr>
          <p:cNvPr id="7" name="CAI1"/>
          <p:cNvSpPr/>
          <p:nvPr>
            <p:custDataLst>
              <p:tags r:id="rId1"/>
            </p:custDataLst>
          </p:nvPr>
        </p:nvSpPr>
        <p:spPr bwMode="auto">
          <a:xfrm>
            <a:off x="172720" y="22521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8" name="TPQuestion"/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Bed bugs are associated with unsanitary, low-class environments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81000" y="762000"/>
            <a:ext cx="7772400" cy="1143000"/>
          </a:xfrm>
        </p:spPr>
        <p:txBody>
          <a:bodyPr/>
          <a:lstStyle/>
          <a:p>
            <a:pPr algn="l"/>
            <a:r>
              <a:rPr lang="en-US" dirty="0" smtClean="0"/>
              <a:t>Bed bugs have been demonstrated to spread blood-borne disease such as HIV and hepatitis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4114800" cy="4114800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False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02583709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Chart" r:id="rId6" imgW="4571989" imgH="5143584" progId="MSGraph.Chart.8">
                  <p:embed followColorScheme="full"/>
                </p:oleObj>
              </mc:Choice>
              <mc:Fallback>
                <p:oleObj name="Chart" r:id="rId6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1"/>
          <p:cNvSpPr/>
          <p:nvPr>
            <p:custDataLst>
              <p:tags r:id="rId4"/>
            </p:custDataLst>
          </p:nvPr>
        </p:nvSpPr>
        <p:spPr bwMode="auto">
          <a:xfrm>
            <a:off x="172720" y="316653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11767"/>
            <a:ext cx="4343400" cy="317003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256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533400" y="3733800"/>
            <a:ext cx="7772400" cy="2971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Truth: bed bugs have never been demonstrated to transmit any human pathogens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6" name="TPAnswers"/>
          <p:cNvSpPr txBox="1">
            <a:spLocks/>
          </p:cNvSpPr>
          <p:nvPr/>
        </p:nvSpPr>
        <p:spPr bwMode="auto">
          <a:xfrm>
            <a:off x="457200" y="24384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3200">
                <a:solidFill>
                  <a:srgbClr val="FFEEB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800">
                <a:solidFill>
                  <a:srgbClr val="FFEEB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rgbClr val="FFEEB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000">
                <a:solidFill>
                  <a:srgbClr val="FFEEB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20000"/>
              </a:spcAft>
              <a:buChar char="»"/>
              <a:defRPr sz="2000">
                <a:solidFill>
                  <a:srgbClr val="FFEEB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dirty="0" smtClean="0"/>
              <a:t>True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FontTx/>
              <a:buAutoNum type="alphaUcPeriod"/>
            </a:pPr>
            <a:r>
              <a:rPr lang="en-US" kern="0" dirty="0" smtClean="0"/>
              <a:t>False</a:t>
            </a:r>
            <a:endParaRPr lang="en-US" kern="0" dirty="0"/>
          </a:p>
        </p:txBody>
      </p:sp>
      <p:sp>
        <p:nvSpPr>
          <p:cNvPr id="7" name="CAI1"/>
          <p:cNvSpPr/>
          <p:nvPr>
            <p:custDataLst>
              <p:tags r:id="rId1"/>
            </p:custDataLst>
          </p:nvPr>
        </p:nvSpPr>
        <p:spPr bwMode="auto">
          <a:xfrm>
            <a:off x="172720" y="3151909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  <p:sp>
        <p:nvSpPr>
          <p:cNvPr id="9" name="TPQuestion"/>
          <p:cNvSpPr>
            <a:spLocks noGrp="1"/>
          </p:cNvSpPr>
          <p:nvPr>
            <p:ph type="title"/>
          </p:nvPr>
        </p:nvSpPr>
        <p:spPr>
          <a:xfrm>
            <a:off x="381000" y="762000"/>
            <a:ext cx="7772400" cy="1143000"/>
          </a:xfrm>
        </p:spPr>
        <p:txBody>
          <a:bodyPr/>
          <a:lstStyle/>
          <a:p>
            <a:pPr algn="l"/>
            <a:r>
              <a:rPr lang="en-US" dirty="0" smtClean="0"/>
              <a:t>Bed bugs have been demonstrated to spread blood-borne disease such as HIV and hepatitis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523999"/>
            <a:ext cx="77724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Prevention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Of introduction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Education and communication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Traveling precautions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Second-hand furniture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Infested personal items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Protection for at-risk professions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itchFamily="18" charset="0"/>
              </a:rPr>
              <a:t>IPM for bed bugs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for Prevention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440" t="12770" r="7514"/>
          <a:stretch/>
        </p:blipFill>
        <p:spPr bwMode="auto">
          <a:xfrm>
            <a:off x="228600" y="1066800"/>
            <a:ext cx="5113655" cy="3049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3786" r="15315"/>
          <a:stretch/>
        </p:blipFill>
        <p:spPr bwMode="auto">
          <a:xfrm>
            <a:off x="4572000" y="2591752"/>
            <a:ext cx="4210050" cy="3338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8169"/>
          <a:stretch/>
        </p:blipFill>
        <p:spPr bwMode="auto">
          <a:xfrm>
            <a:off x="533400" y="3657600"/>
            <a:ext cx="4572000" cy="303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69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Precautions for travelers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Inquire as to bed bug history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Inspect room before unpacking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Start with mattress (seams, tufts)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Box spring, head board, bed frame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Under / in bedside furniture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Baseboards (within 2m of bed)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Behind wall hangings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Carpet joints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Cooperative Extension?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3174" r="14328" b="54961"/>
          <a:stretch/>
        </p:blipFill>
        <p:spPr bwMode="auto">
          <a:xfrm>
            <a:off x="0" y="4191001"/>
            <a:ext cx="824115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447800"/>
            <a:ext cx="8915400" cy="4114800"/>
          </a:xfrm>
        </p:spPr>
        <p:txBody>
          <a:bodyPr/>
          <a:lstStyle/>
          <a:p>
            <a:r>
              <a:rPr lang="en-US" sz="2800" dirty="0"/>
              <a:t>Morrill Act 1862, Smith-Lever Act 1914: land-grant colleges </a:t>
            </a:r>
            <a:r>
              <a:rPr lang="en-US" sz="2800" dirty="0" smtClean="0"/>
              <a:t>CE continuum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Federal mandates: focus on applied disciplines and extend information to interested public 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Needs shifting </a:t>
            </a:r>
            <a:r>
              <a:rPr lang="en-US" sz="2400" dirty="0">
                <a:solidFill>
                  <a:srgbClr val="FFFF00"/>
                </a:solidFill>
              </a:rPr>
              <a:t>from agricultural </a:t>
            </a:r>
            <a:r>
              <a:rPr lang="en-US" sz="2400" dirty="0" smtClean="0">
                <a:solidFill>
                  <a:srgbClr val="FFFF00"/>
                </a:solidFill>
              </a:rPr>
              <a:t>to health, natural resources, urban community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355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9011" r="29722"/>
          <a:stretch/>
        </p:blipFill>
        <p:spPr bwMode="auto">
          <a:xfrm>
            <a:off x="472440" y="624840"/>
            <a:ext cx="7680960" cy="558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13447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http://www.youtube.com/watch?v=oWCc3Mngo7E</a:t>
            </a:r>
          </a:p>
        </p:txBody>
      </p:sp>
      <p:pic>
        <p:nvPicPr>
          <p:cNvPr id="6" name="Picture 7" descr="IPMwht no border 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3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Inquire as to bed bug history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Inspect room before unpacking</a:t>
            </a:r>
          </a:p>
          <a:p>
            <a:r>
              <a:rPr lang="en-US" sz="2800" dirty="0" smtClean="0"/>
              <a:t>Consider sealing luggage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Store luggage on tile surface or on luggage rack, avoid placing near bed, on upholstered surfaces</a:t>
            </a:r>
          </a:p>
          <a:p>
            <a:r>
              <a:rPr lang="en-US" sz="2800" dirty="0" smtClean="0"/>
              <a:t>Report suspected infestation and then change rooms ASAP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Vacuum luggage, wash clothes, properly store luggage upon return home</a:t>
            </a:r>
          </a:p>
          <a:p>
            <a:endParaRPr lang="en-US" sz="28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Arial" pitchFamily="64" charset="-52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kern="0" smtClean="0"/>
              <a:t>Precautions for travelers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282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Precautions for at-risk professions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At-risk: pest management, health care, education and child care, law enforcement, housing / lodging, taxi / bus / transport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‘home visitors’</a:t>
            </a:r>
          </a:p>
          <a:p>
            <a:pPr lvl="1"/>
            <a:r>
              <a:rPr lang="en-US" dirty="0" smtClean="0"/>
              <a:t>Plumbers, electricians, public health, hospice, movers, painters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County biologists / inspectors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Precautions for at-risk professions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Educate yourself!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Consider dedicated clothing, shoes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Seal in plastic, leave in vehicle or toolbox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Do not sit down or set down bags on upholstered or wooden furniture</a:t>
            </a:r>
          </a:p>
          <a:p>
            <a:r>
              <a:rPr lang="en-US" dirty="0" smtClean="0"/>
              <a:t>Inspect clothing and shoes often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Consider barriers (</a:t>
            </a:r>
            <a:r>
              <a:rPr lang="en-US" dirty="0" err="1" smtClean="0">
                <a:solidFill>
                  <a:srgbClr val="00B050"/>
                </a:solidFill>
              </a:rPr>
              <a:t>Tyvek</a:t>
            </a:r>
            <a:r>
              <a:rPr lang="en-US" dirty="0" smtClean="0">
                <a:solidFill>
                  <a:srgbClr val="00B050"/>
                </a:solidFill>
              </a:rPr>
              <a:t> suit, </a:t>
            </a:r>
            <a:r>
              <a:rPr lang="en-US" dirty="0" err="1" smtClean="0">
                <a:solidFill>
                  <a:srgbClr val="00B050"/>
                </a:solidFill>
              </a:rPr>
              <a:t>etc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dirty="0" smtClean="0"/>
              <a:t>Launder at hot settings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61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your own chair…</a:t>
            </a:r>
            <a:endParaRPr lang="en-US" dirty="0"/>
          </a:p>
        </p:txBody>
      </p:sp>
      <p:pic>
        <p:nvPicPr>
          <p:cNvPr id="2050" name="Picture 2" descr="http://i01.i.aliimg.com/wsphoto/v0/1282027157/xmas-gift-Outdoor-ultra-light-aluminum-alloy-folding-stool-brs-mini-font-b-portable-b-fo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3"/>
          <a:stretch/>
        </p:blipFill>
        <p:spPr bwMode="auto">
          <a:xfrm>
            <a:off x="4114800" y="1981200"/>
            <a:ext cx="4781550" cy="38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horsetrackhooligans.com/wp-content/uploads/2012/10/cane_st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09600"/>
            <a:ext cx="9143999" cy="5029200"/>
            <a:chOff x="356807" y="1828800"/>
            <a:chExt cx="7872793" cy="3810000"/>
          </a:xfrm>
        </p:grpSpPr>
        <p:pic>
          <p:nvPicPr>
            <p:cNvPr id="2050" name="Picture 2" descr="http://www.dawginc.com/media/catalog/product/cache/1/image/5e06319eda06f020e43594a9c230972d/Indoor-Disposable-5Mil-Plastic-Shoe-Covers-FTW107-l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828800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medical-supplies-equipment-company.com/files/media/images/Plastic-Shoe-Covers-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07" y="1828800"/>
              <a:ext cx="4062794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4284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5575" y="533400"/>
            <a:ext cx="8836025" cy="5791200"/>
            <a:chOff x="155575" y="1600200"/>
            <a:chExt cx="7652657" cy="3810000"/>
          </a:xfrm>
        </p:grpSpPr>
        <p:pic>
          <p:nvPicPr>
            <p:cNvPr id="1026" name="Picture 2" descr="http://bedbugsurvivalguide.com/media/catalog/product/cache/1/image/9df78eab33525d08d6e5fb8d27136e95/t/y/tyveksuit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600200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ep.yimg.com/ca/I/yhst-129433979619958_2269_93111427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232" y="1600200"/>
              <a:ext cx="381000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9749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bbpajamas.com</a:t>
            </a:r>
            <a:endParaRPr lang="en-US" dirty="0"/>
          </a:p>
        </p:txBody>
      </p:sp>
      <p:sp>
        <p:nvSpPr>
          <p:cNvPr id="3" name="AutoShape 2" descr="data:image/jpeg;base64,/9j/4AAQSkZJRgABAQAAAQABAAD/2wCEAAkGBxQTEhQTEhQWFhUXFBcUFBQWFxUUFRcXFxQWFhUVFRUYHiggGBolHBUUITEhJSkrLi4uFx8zODMsNygtLisBCgoKDg0OFxAQGy0cHBwsLC4sLCwsLCwsLCwsLDAsLCwsLCwsLCwsKywsLCwsLDYsLCwsLCwsKywsLCwsNyssK//AABEIAIEBhwMBIgACEQEDEQH/xAAcAAAABwEBAAAAAAAAAAAAAAAAAgMEBQYHAQj/xABJEAABAgMEBgQKCAUCBgMAAAABAAIDBBEFITFRBhJBYXGRIoGh0QcTFjJCUlOSscEVM1Ric7Lh8BRDcoKTFyM0NUSiwvEkY3T/xAAZAQADAQEBAAAAAAAAAAAAAAAAAQIDBAX/xAAkEQACAgEEAwEBAQEBAAAAAAAAAQIREgMTFFEhMUEEYTJxIv/aAAwDAQACEQMRAD8A22YjtY0veQGgVJOACjfKSV9uztXdKv8AhI/9B+IWTlcn6P0S05JJHRo6Kmm2afNaZyMOgiTUJtcNY0qkjp5Zo/62B74WT2jZkOMAIja0NQclHjReX9TtUR/Z48ovjI2T/UKzPt0D3wujwg2ZUATsAk3Cj6rHRo3L+z7UpDsWA01EMVVP9i6Fxv6bZ5USnt2cz3IHSmU9uzme5ZDREeLjwWXMl0iuNHs17ytkvtEPme5c8r5L7TD5nuWIpIJL9s+kHGj2bp5XSX2mHzPch5XSX2mHzPcsNYjJ8yXSDjR7NyGlUn9oZzPch5Uyf2hnM9yxiFgEdHMl0hcePZsnlTJ/aGcz3IeVUn9oZzPcsaQT5kukHHj2bL5Uyf2hnM9y75Uyn2hnM9yxkLqOZLpC2I9my+VMp9oZzPch5USnt2cz3LGwV0I5k+kGxHs2PyolPbs5nuQ8qJT27OZ7ljqCXMl0g2I9mxeVEp7dnM9yHlRKe3ZzPcseXQny5dIWwjXnaWSYIBmIdTgKm/sR/KaU9uzt7liM6P8Acg8T8FJhq2jryauiHppGueUsr7dnb3IeUsr7dnb3LJw0ZruqM1W8xYI1fyllfbs7e5Dyllfbs7e5ZRqhDxYRvMWCNX8pZX27O1DymlPbs7e5ZQGBcLQjeYYI1fymlPbs7e5DynlPbs7e5ZKdXPtRDFYNo5hG6+gwRrvlPKe3ZzPcueVEp7dnM9yyAzMP1m+8Ek6ehD02e8Ebr6HgjZPKmU9uzme5c8qpP7Qzme5Yq+0oPrs5hIuteCPTCN2XQYI252lskMZiHzPcinTGR+0w+Z7l59np/WcaYbE2MYqd+XRotBdnosaZSP2mHzRvK2S+0Q+Z7l50bGKWizhDcb8Et+XQ9iPZ6COmUj9ph8z3Ih03s8YzcLn+i83GOTiappMzWq4bzRWtWT+CejFfT055b2f9qhcz3LvlvIfaoXM9y83y0WqcVUvWkhrQi/p6GOnNnj/q4XP9EU6fWb9sg+8vO0VoTWKwUPBNa7Hx12etYbw4BwNQQCDmDeCgm9lfUQvwmflC4uk5BrpT/wAJH/oPyWTlazpO0mVjAY6h+IWVGA7Irzf2/wC1/wAO78v+WJIpSphHJFLVxnRTEiuI5CTLx6w5qhUzhCK5d8Y31m80UxWesMsUBiyLSVUSPOsDiCduRSDp5lcexCiwpj1hRkxbPMzPJG+kGb+SeLCmS8A3I6YQbQbTaj/SLciigxY8KCZfSTcigLTbk5FCwY9QTL6SbkUPpJuRRQYMeroKjzaYyXfpIeqimGEiQBXQo0Wl91A2pk3tRTFgyTXaqMFqfd7Ub6THq9oRQYMFrvpqEEAg3E1TFtpP9rfwPclJ2bLwAOhQ1uodyYuY72zuTO5dGnNKNMzlpNjv+OiH+d++S4ZuIf5zur/0mXis4x/7e5Fe1taeOPNabkRbDHvjYh/mvRHB59N6ZeLh7Ytf7jXkFJWZo3Fj3wYceIPWbravWa3JqfSE9Kvo3dDO10Tt70mYP3n8z3q2Svgsm3YtDRviknkpAeB2LSro8Nu4iI7/AMlVvohqC+lAMuMz736ojpcZjretBPgnY250y0ncyIR8UT/ScHCPD64UTvRb6D/x2Z86A3NvvpJ0Nn3eavFteC6NBYYkJjI4GLWsLHj+lrvOVOfKFpo+CWnIgN+KTk18LUIv6Mn6mbURr2VucMcKYp2+FlC7Wpu+GajoUvzCakDgkL6y6HIlF1qksUBSc2+5GCQmjchewfobGImM8ag1PBOXJjOlbwXkym/BK2XGbqgl19MFJMitPpKtSJOxSUMuGwLPUh5ZelJUiSiPbsPYm0Z4APApHWdkESIXUNwwKzUTa0etbK+ohfhM/KEFyyfqIX4TPyBBd55ZHabxdWQmXEEgQiaDE4XBYc2deQC2DEIN4qWj5rctNv8AgJn8IrF5J3+23guH9aWStHb+aTUWNTMv9i4f3BdE1Ep9XzT+q4uXFdHRuMYGLE9UdqIXRT6LObu5SJXE6XQtxkaWxcofN3cgYMbKFzd3KRJRE6QZsr05KRC411eqtO1Nf4d1cQpqe889SYvxTQZsbMl3Z9iUEs71uwJZqVCYZs5Ak3EefT+0JT6Pd7T/ALAnUlgU/k5GJGOrChuecmj54Iq/SE9Rr2Qv0e72h5Lv0efXK0GzNBXGhjv1RiWsvdw1thVjh6GydATDNBjeb953rRaTM3rmN/R2bnc10WcPWd7y2+Bo1KsPQl2bnXnnUpCb0XlYpLXwgCfSb0SN2SeyyeQzF/o0es/3kBZrfWf7xW1ymjkmAHNgM1gdWpqTdcSQTQpaa0alYldeCyuwioPYjaZO+Yd9GN9Z/Mrv0Y3N3NaVavg9pV0tEJphDft/v/RVqb0ZmofnQXEes3pDhmocWit2/pWxZrN66LNh+qCpyWsWO9/i2wn61K3igAzJOxT8toDEI6cVrDt1Wl451CajJg9SvpRm2fD2MCMJNnqrRYXg5rf4+v8AbT5pWD4P4QqIkZxy1brssMU9uRO6jOoMkHENawuccA0VceoK4WN4OokSjo5EFmVznn5Adqu9nSEOWFJeG0ZuN7icy4pSLCiRPOLwNo7ty1jpdmctRv0JWVo5JQKeLhtc8ek6j3/2k4KSfNOHmsBG649YKYw7NZUAa9cz8ao8zNuhDzw4j0TRpPetKozfk7FmYx9GnFxB4UR2Qzi4uHWT1EJk3SCEGh15GDqipCcS9qy8TzXjWvuvB7bkBQ4gxmNdq4HftRpy0RDabwTS7DHZVNTR1b7wKmuwKvTs1Vwb6INad5SCiWh289po8NOZFQB1JO2ZCFPwHNd0HC9jyBVpzNPRUXDY57uiKAG87AnBbrnVqdRuNPSI2DchqxrwZNakm+DEdCiCjmmhpeDk5p2gqHmnYLWvCjYo/hocyAA9mqwjNjsAeGzislLdZ27Hesqo3i7ESu1Sr5T73NFNnv2VPUf3RI1ChNpp1ylLPkIj6gMLhS8jAZXlODo08ub4zWhsJ6Tw3xmqM6VFU0i9ttFXco+c2LWYnghjvbry8zCitIq0uqwEHeKqq2l4M7Ua+glXPp6UMtc08CSPguiJyajXorVmqVYnLdDZ+CKxZSM0Z6oPwKblpFxBacnAtPIqJlQ9AKTi4HglCk4mB4FZmh6wsr6iF+Ez8oXF2yvqIX4TPyhcXYcJGadxA2z5onAQjXmFi8gegOK2Dwmf8qnfwHLE7GmG+JGs4DiQBgM1yfpjdHV+d+GSpXEzi2pBBviN6iCOxIOt6XGMUcnH5Lmwka5x7JIriizpBL7H16j3IvlBA9Y8imtOQs49kqihRzbdgHCJfwPcncOO117SCNxqhwkhqSY1tAdIcFHxMVIWhs4FR0Y53bypRQAUuFK2DonNTV8OGWs2xIgLW9W1w4LT9GNCYEr030ixcddwGq0//WPmtY6bZEtRIqGiGiEWIWxI7CyESCGm5z+rFrd61OTlWw2hjGhoyAAFeG1N5mYx+G7cov8AjXtdUONMaG/qBW0YpejCUnInojRtogwXXfvio+DbQ/mMLd+IUPaFrxGxAWOIZ6qsmiwmrT90nDIpOZfR7Tnd1qMkLXEQ7cdV44YEZBSkxSranA1SRIoxoqd4NxzRILyMBU5lN4c4RE1Tgbwlxc6lMb00IeByNCFL+Z70g6K0Y4402rrZ9goXHVJNANvUmAo+JnWldqKYYrQ4H4bj8kWZiVBI2JSC6rN4vamAznHeJaXNcd4N5vuUILSc1xq40d2b1K2hNhzHMcKVFCNtaKqg1FDiLigqKLPBtIDEVOwtqa8QnTJ9x9EAbakc/wBFUJWYIuP74py6cddsFbhxQVRYbQniGHAnBobfU5nKiq0aRiRHEkY7ya9ZU1A1ojej1kbAN+xN44dDDi0jWxv+P6KGIg/4SJBdV5BadvHHHJEiw9Q4imIobx1LotFz3asZ5IrspRu9qNMMGqG40NzsLtiYCsO0HYa2IoSMaZJCM+pvw2pKCDXotLjuT2XlielFo0dVeAoUUKxJscxC1tCGVuF9DvJz3KaEtEYB5jW3GhNCRxOHBN4MZjCXsbfsLumRuZXzaplNR4kQ4negaJ6Yk4c0HtfWI141XCpaK7NXhmqPaHgviMeDBjNMMuvMS57BW83XPpkFfbEjshQqnGpAG050G1R87a7oj6m4DzWjZvcc+ClpMuClfgbyNhSciwPewOAuMSKA9znbNVmFcgFDz9rRI7i0QRAg+gwANiP+9EIvH9PNSTILoj9Z/Sd6zr9UbdWvmgpCbcyGbukcyhJGySX9YhBlmtAL6Xea3ActiQnZ1pxI3U2JnMzBLr/3wTcsqVQrd2L2VpAZV1znGC53TZfRtT57PmFfv40kB7X47cf3xWbR4IIoRcp7RaZPifFE9KH0b/UxZ2JPwOSyjf0sLp5/jCdc0H7uUbbcGHMACNDa8EXuI6XEHEJeI4Dr+CRL6m7gNyDAyLSOyzLRnQsW+cx20tOFcjmomIbjwKvvhNlwGQYm0OMPmNb5LPokQUPApUap2etbK+ohfhM/KFxCyfqIP4TPyBBdJxkH4Tf+VTv/AOd68um+48ti9SeEmGXWXOtaKkwHAAYkrzRGsiO0VMJ1NtL6cUeA8/BiAjKesfQefmRrQpd2rsdEIhNO9pdipk+Ci0AKuEEcYrfilcQplIBXCe3t4LSbL8E7qB03MtZU0LII13jg89ErRrF0HkZcgwpcFwp04hMQ19bpXA8EnqJehqFnnJzSMWuHFrhyBF6v2gmgUxFLY0R3iYTrw3GI8HNvog7CtxMpDLgXMY5wFA4tBLRkDsXSADgOIuUuakioxoq/kFLUAcHuOZN/YlpLRmTl+kJerh/McNf4mnYp1wyJHaia7gb+pwN3WFlS6NMmxP6RrcwNu2ZbqbFyLNPI6VAPumvNL6o84t6zT5KKnZrpXfoqb8COvmDgaDI59yazJANNuwnAnvRiK4jiUH0IpS7heoQMZTBfSusXDaMjsokbQZ0WkcCn8djYdNY9F11NvFRsd1SW4EYE/IJsENpOPqxTiRW8bj3KzzMx0mAm66h+CqsI1jt30qrMJcuLRgGk9QTEyUlg09J4wNx23J8+GCNdvNRJfgLqb6ptNTtLqmmQw4pk0SMXUJ2Gl5J+Sgpx5ivBvoD0Q00I+8uRYpdj5vae9ckfOcMjU33IGWKWYSw3k0FKmleFyJIR7qZVCNAjdAUKRkxicyVSJI623lrgdhUPHNHB4wdceOwqw2xA14ZAxxGdVV2B3ShPFDs4plIPHFLwkokWoC5CjVFDiLikCaHcUjVC0aK4PqDSpApUgUAGNNqmoTnRAG61+FKVJ4nBV6LfuPX1EJ3Zdq6lGvvbtI12nsuPWpaCURDSOyzBiNMM01hV1CCA79VyWgGg8Y8n7ouVgmJZsQUDQPSbjUngceKShy+ri08rkGTG8IOpRo1RtuvPWlYcFovPSO/uSro4Ap2fokXzJwqG5E/uqBHXupe43Dl+q65vQdFd0YbGl2RdTZ1pSTkiSHFtd7sOoKP0vmS4NhggAG+poCRfQbkMuHmSQjYOu6EZiIdZ8QEtya2p1WNTqSgkdN5x/dwUXotMgyxFQQxzm1HGtEJmfL9w2BSdc7ya9D+btKtWtuHxTA34lNSSSKVJ3XpxEs+YdTVgxCNzTTtTom0hlMNqbijFwaLsdpToaPTRFfEu67kg+xZoXCBEJzAqmRasaOca4pxYR/8Alm83wAT1PAR4diTO2BE62qT0csKYZNRIkSEQwwgxpJoa61TckzSDWLJ2HBo2tAa9aSmG7aC665SkKSeLqVHFHfIHZcg5ilaUWE+blzBhgGICHQ9Y0FdpJ4VWb2roROQWuLoDi0A1czpDnj2LeZSzHNdV2AT4wj+6IKjOiTsn6iF+Ez8oQTmFgOA+CC6DmIrS1pMnHAFT4s0GZqKKhWBZcKE0Rpka8U3th3u1d4b628rS7RfqwnnJqqkgKX41JIJx6jj1LLU9mumvBxr5qN5tIEPZU1dTMdydSllMBq8mI7a55ryGwJbXzqkI83QEDbcaZLNlh4kLXcALmjYMAM+JUgZgM/RR8KOGigGtnT40yScadG4U315pJiH5ngcO1EfPbK9VL1GRYraa1RQqNjxDiLt5qU7FRY4c0122uy+74peHDGNat5/sKsNmwR/uECmJP6JvEtL0WuOrxogdE7aNpg9BnemDYTgDUChxCjWur5l3xTiHMEX1NctnWkOh1Fdq0uNM929cixhnftSX8cHCjrjs2jqOxN5h4waOKBUIzcYuNT+qRnW0o4YYH5LpckrRmWtAbW830G3cE0JilkAGOC7AD4bFaYsTZnliq5YUANL3u402VopKHNRDXUbedu1USPY0UNbv2ZqAizBrtPFP3h1aOAaeNTvTWNDANBf+80igQZkGmtW41pinkmytXZmg376Jr4vVBJpXZsUrY0JjmAOrXGvHFNCY6gQsTfh1JSGSGjcnUWHRlBy+aYzj9VtMh2qiUR8/FdQu1gRkLjwqqZ/HOBOesTX5KdmpupoARvxULNw6GlOSSNEh0+JUCI3+4LpIcLsCm0g+hLdh+KO46hp6J7CmUjrXnDaMEsyICKkV23Z5JOKyoux2JJhNbtuIwSLLBZM00gUbW+9xNC3c0/JWIN1huVGNYZDxht+VFbbAtJsRlARrDEYE7wpMpx+ic3Zhr0bs+8IktJtaakFzs1LRCNmOSbRHEXtqAeH7onZmJR4rgMKbheqLpe8CI4uNRDgmg++/0uKvERwAL3HzRUD5lUm27F8dEa6LEENj26zyAXOxwa3fnsR8NdJpSV/CO8H7HmAWQ267nudQD4nIb1f7E0NbDaDMERH3VYDSGD/5daSsG0pGThNhQBEoBe7Uq5xzLqpzG0uheiH+7T5oqjTWnKc20Tgh6goxjWjJtByCDJs1peoGFpI07Xgf0gpV1rwog6LnuO+HTmapmHkn2x6rr4tNqrD5x9aNNDwoe1LQrRdg4uO+4nrCY6JuJO0XRMVvGCgnx3DzhUbCBimL7SDHXkgbNqQqLb41cMQKsC22es7rFyVZaIOBqkOiwGMEUxwq+bR2UoV1s+TigdF5h4DgEEWXPRb/AEj4ILcwE7QYHQ3g4EKnOaYRINTW8Ux4BW61nkQXkYhqo9p2lWl1KbAcTvOxZans30vQt4w01ohpdcwXc9yZxp6gptd1U3DcouamXv8AS6qm7romE0/7zSd1e3esjTEn4dpU6JPA7eA3J5DiDGoP72qpw3E7OunzTqFFISomidfEvuuBxAwK742nm3Z1+FVFtjm79lG8blcihDqJEYSOjU5k3clx8m114IG7uTcOSjXGqYxNsEjBGa4pwHVTeamIcMa0R7WDNxDeq9FBYZ8RJ6xCSfOMqA061RWoBI5hMrTtJ7GkQofjH7AatHYK16lVEtj7WSDYLXxA+l4bQbaDaaZlN49nzZhsedUE3vhUwB+9mnsjCIrVxO6lKUTqiLtkrZsMuGoKC/q3p5Nx9ToNJJwo3vTCVNCaupd+7k/hvYB5lc3XCvbVIojzKn0jefRrUpYMIwqljM0waabMK9aRfaBxLP31JoTYSO27EE9qVs+KWgE4V4BMo8+44QxxqfhRHlYby2r7shSl24JoEWQ2mzVF9+Rw5lRc1aLTj2u+FE3hybdtTxw5JLxMOpBaDmhjoa2hOtdsodhNDXO/NRszDNDtyUrHkGuNNWlb7sFGzNjEGgd8aIRQyansN2u2h6+9RcxZ0RvpdaJLve0g61cwkNMkmHVND1IPdQ1HFdiUiNuuP7uTVjzgccEzRULT1XUpeD8khLx3Q3XEhwy+CUpd8EVsYjENPEX81LLLBAtw0wG/OqkpS12uN5x9ZV6RmW+kxpUjqw3DosAG6t28lBjKJKRmEnV9En93Jacl2llHCtB1jgkpNtQCThtSFqTpaQA0uOQuCZml5K5NNGsQw4bDimoA9LW6qJ9MRamroXSOB28woG0LR1DhrbmgkjinRqpP6SQnWNPmF1NjjdyCXbpJEHmhrBuFfiq622YTrnVacnNI+SUJa7zXA8DVSVSZOTdqxHUc9weBiAA003LkO1WOH1jmHdWp5KBLiLqptGRZW2iz/SDhhHcdxDvmmEefcalznGl95AHUFEy88RilZ8hwD2ncQix7fkmZS0YRFdanEFL/AEyGkbd7SPgVUYUWlRmjeMStjeki+i1mPAvJP9JPwuXIk04jot+SpD45pj2pExXH0ncynZL0T0dJn/bZ/Q34BBEs36mF+Gz8oQXQcAS14gbBiF2AbUrLbetJrnUhDVbS+7E5rV56UbFhuhvrquFDQ0NOKgToPK5P98rOcW/RvpTjFeTMxNXXVOd/zRmxNzd1BfzWlDQaU9V/vlLN0Plhg13vKNtlvWj8M1beKEHfsTyXlitCbovLjY73k4g2FBbgDXOtSntszeoilQbJdSpuH3jROGWUTgWHgf0Vti2HDcakvP8AcjQ7GhjDW5o22LNFSFg1xeB2oOsFnrv6ruwq5fRkPI80n9Dw/vc0tuQskU0WFBHr1z1jVBtgwSQfFBxGBf0+x13YrsLMh5HmjCz2ZHmngwyRUxZwFwFBkBQJRlnNBrQVVp/gWb+aBkGZdqMGLJFUmm30wFOarEzMCFFo40a70sitMiWTDdiDzUbPaGy0Xzw8/wBxCeDDJFN8UbiHcCMeaUgypN9NamblapTQmWhijPG0yMQkdQOCXOicv9/3yltsrNERJtaR0gAcjT4pxFlRcW6p5FPfI+Wyf75S8HRuC0ggxLvvmnJPBibRWpxpZfTHclHTjC0awIyrirY6yoZz5juUbG0RgOdrExa/1lPFgpIqE1bcBhoYnzQiTzHtBh9IbHD4KwxfB1JOxET/ACFKymgUpDqGeNFb/rCUsWVlEq0CacDQ3DgnghaxJ3K0M0TgDDxnvfonMKwILRSjus3owYOcSizEPYoKcgXmi1c6PwcjzTeJonLnEO95CgxZoyaDFLDUf++KdxQHgPbcaXjuWjO0GlD6L/fK7D0IlQagP98p4staqMxBqEdtdx6vitM8iZWtaP8AfKDdC5UbH++UsGWteJm7XOF4aOqtOSk5K0CbqAH4q8N0Qlx6/vFDyPlq1o+v9RRgwetBlUjRiAKYHEZUwCcNZr3it+fyVoOi8Cten7yXhWDCbhre8ngzN6ioqTpDo0wJu5pBtgw2i7rPer0LKh7+aLEseGfW5oxZGaM9m7ChkXgHMlV6f0WbiyvVd8Frp0egnHWPFyN9AwcjzRgylqUYNGs2Ozza033pvEfEb5w+XYt4jaKS7sQ/3kyieD+TOIie+UsGaLXSMLfHO1qL/Gau3qK25/gzkT6MT/I5IP8ABTZ5xbF/yuRgy+TExMzrD6QrkuOmwMCtp/0is32cT/K5Ff4ILNOLY3+Z6NsXJRjkKdGaWbMCmI5rWv8ARuzPUjf5noDwN2Z6sb/M9G2HK/hebM+phfhs/KEErAhBjWtGDWho4AUCC1OMUQQQQAEEEEABBBBAAQQQQAEEEEABBBBAAQQQQAEEEEABBBBAAQQQQAEEEEABBBBAAQQQQAEEEEABBBBAAQQQQAEEEEABBBBAAQQQQAEEEEABBBBAAQQQQAEEEEABBBBAAQQQQB//2Q=="/>
          <p:cNvSpPr>
            <a:spLocks noChangeAspect="1" noChangeArrowheads="1"/>
          </p:cNvSpPr>
          <p:nvPr/>
        </p:nvSpPr>
        <p:spPr bwMode="auto">
          <a:xfrm>
            <a:off x="155575" y="-922338"/>
            <a:ext cx="5800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QTEhQWFhUXFBcUFBQWFxUUFRcXFxQWFhUVFRUYHiggGBolHBUUITEhJSkrLi4uFx8zODMsNygtLisBCgoKDg0OFxAQGy0cHBwsLC4sLCwsLCwsLCwsLDAsLCwsLCwsLCwsKywsLCwsLDYsLCwsLCwsKywsLCwsNyssK//AABEIAIEBhwMBIgACEQEDEQH/xAAcAAAABwEBAAAAAAAAAAAAAAAAAgMEBQYHAQj/xABJEAABAgMEBgQKCAUCBgMAAAABAAIDBBEFITFRBhJBYXGRIoGh0QcTFjJCUlOSscEVM1Ric7Lh8BRDcoKTFyM0NUSiwvEkY3T/xAAZAQADAQEBAAAAAAAAAAAAAAAAAQIDBAX/xAAkEQACAgEEAwEBAQEBAAAAAAAAAQIREgMTFFEhMUEEYTJxIv/aAAwDAQACEQMRAD8A22YjtY0veQGgVJOACjfKSV9uztXdKv8AhI/9B+IWTlcn6P0S05JJHRo6Kmm2afNaZyMOgiTUJtcNY0qkjp5Zo/62B74WT2jZkOMAIja0NQclHjReX9TtUR/Z48ovjI2T/UKzPt0D3wujwg2ZUATsAk3Cj6rHRo3L+z7UpDsWA01EMVVP9i6Fxv6bZ5USnt2cz3IHSmU9uzme5ZDREeLjwWXMl0iuNHs17ytkvtEPme5c8r5L7TD5nuWIpIJL9s+kHGj2bp5XSX2mHzPch5XSX2mHzPcsNYjJ8yXSDjR7NyGlUn9oZzPch5Uyf2hnM9yxiFgEdHMl0hcePZsnlTJ/aGcz3IeVUn9oZzPcsaQT5kukHHj2bL5Uyf2hnM9y75Uyn2hnM9yxkLqOZLpC2I9my+VMp9oZzPch5USnt2cz3LGwV0I5k+kGxHs2PyolPbs5nuQ8qJT27OZ7ljqCXMl0g2I9mxeVEp7dnM9yHlRKe3ZzPcseXQny5dIWwjXnaWSYIBmIdTgKm/sR/KaU9uzt7liM6P8Acg8T8FJhq2jryauiHppGueUsr7dnb3IeUsr7dnb3LJw0ZruqM1W8xYI1fyllfbs7e5Dyllfbs7e5ZRqhDxYRvMWCNX8pZX27O1DymlPbs7e5ZQGBcLQjeYYI1fymlPbs7e5DynlPbs7e5ZKdXPtRDFYNo5hG6+gwRrvlPKe3ZzPcueVEp7dnM9yyAzMP1m+8Ek6ehD02e8Ebr6HgjZPKmU9uzme5c8qpP7Qzme5Yq+0oPrs5hIuteCPTCN2XQYI252lskMZiHzPcinTGR+0w+Z7l59np/WcaYbE2MYqd+XRotBdnosaZSP2mHzRvK2S+0Q+Z7l50bGKWizhDcb8Et+XQ9iPZ6COmUj9ph8z3Ih03s8YzcLn+i83GOTiappMzWq4bzRWtWT+CejFfT055b2f9qhcz3LvlvIfaoXM9y83y0WqcVUvWkhrQi/p6GOnNnj/q4XP9EU6fWb9sg+8vO0VoTWKwUPBNa7Hx12etYbw4BwNQQCDmDeCgm9lfUQvwmflC4uk5BrpT/wAJH/oPyWTlazpO0mVjAY6h+IWVGA7Irzf2/wC1/wAO78v+WJIpSphHJFLVxnRTEiuI5CTLx6w5qhUzhCK5d8Y31m80UxWesMsUBiyLSVUSPOsDiCduRSDp5lcexCiwpj1hRkxbPMzPJG+kGb+SeLCmS8A3I6YQbQbTaj/SLciigxY8KCZfSTcigLTbk5FCwY9QTL6SbkUPpJuRRQYMeroKjzaYyXfpIeqimGEiQBXQo0Wl91A2pk3tRTFgyTXaqMFqfd7Ub6THq9oRQYMFrvpqEEAg3E1TFtpP9rfwPclJ2bLwAOhQ1uodyYuY72zuTO5dGnNKNMzlpNjv+OiH+d++S4ZuIf5zur/0mXis4x/7e5Fe1taeOPNabkRbDHvjYh/mvRHB59N6ZeLh7Ytf7jXkFJWZo3Fj3wYceIPWbravWa3JqfSE9Kvo3dDO10Tt70mYP3n8z3q2Svgsm3YtDRviknkpAeB2LSro8Nu4iI7/AMlVvohqC+lAMuMz736ojpcZjretBPgnY250y0ncyIR8UT/ScHCPD64UTvRb6D/x2Z86A3NvvpJ0Nn3eavFteC6NBYYkJjI4GLWsLHj+lrvOVOfKFpo+CWnIgN+KTk18LUIv6Mn6mbURr2VucMcKYp2+FlC7Wpu+GajoUvzCakDgkL6y6HIlF1qksUBSc2+5GCQmjchewfobGImM8ag1PBOXJjOlbwXkym/BK2XGbqgl19MFJMitPpKtSJOxSUMuGwLPUh5ZelJUiSiPbsPYm0Z4APApHWdkESIXUNwwKzUTa0etbK+ohfhM/KEFyyfqIX4TPyBBd55ZHabxdWQmXEEgQiaDE4XBYc2deQC2DEIN4qWj5rctNv8AgJn8IrF5J3+23guH9aWStHb+aTUWNTMv9i4f3BdE1Ep9XzT+q4uXFdHRuMYGLE9UdqIXRT6LObu5SJXE6XQtxkaWxcofN3cgYMbKFzd3KRJRE6QZsr05KRC411eqtO1Nf4d1cQpqe889SYvxTQZsbMl3Z9iUEs71uwJZqVCYZs5Ak3EefT+0JT6Pd7T/ALAnUlgU/k5GJGOrChuecmj54Iq/SE9Rr2Qv0e72h5Lv0efXK0GzNBXGhjv1RiWsvdw1thVjh6GydATDNBjeb953rRaTM3rmN/R2bnc10WcPWd7y2+Bo1KsPQl2bnXnnUpCb0XlYpLXwgCfSb0SN2SeyyeQzF/o0es/3kBZrfWf7xW1ymjkmAHNgM1gdWpqTdcSQTQpaa0alYldeCyuwioPYjaZO+Yd9GN9Z/Mrv0Y3N3NaVavg9pV0tEJphDft/v/RVqb0ZmofnQXEes3pDhmocWit2/pWxZrN66LNh+qCpyWsWO9/i2wn61K3igAzJOxT8toDEI6cVrDt1Wl451CajJg9SvpRm2fD2MCMJNnqrRYXg5rf4+v8AbT5pWD4P4QqIkZxy1brssMU9uRO6jOoMkHENawuccA0VceoK4WN4OokSjo5EFmVznn5Adqu9nSEOWFJeG0ZuN7icy4pSLCiRPOLwNo7ty1jpdmctRv0JWVo5JQKeLhtc8ek6j3/2k4KSfNOHmsBG649YKYw7NZUAa9cz8ao8zNuhDzw4j0TRpPetKozfk7FmYx9GnFxB4UR2Qzi4uHWT1EJk3SCEGh15GDqipCcS9qy8TzXjWvuvB7bkBQ4gxmNdq4HftRpy0RDabwTS7DHZVNTR1b7wKmuwKvTs1Vwb6INad5SCiWh289po8NOZFQB1JO2ZCFPwHNd0HC9jyBVpzNPRUXDY57uiKAG87AnBbrnVqdRuNPSI2DchqxrwZNakm+DEdCiCjmmhpeDk5p2gqHmnYLWvCjYo/hocyAA9mqwjNjsAeGzislLdZ27Hesqo3i7ESu1Sr5T73NFNnv2VPUf3RI1ChNpp1ylLPkIj6gMLhS8jAZXlODo08ub4zWhsJ6Tw3xmqM6VFU0i9ttFXco+c2LWYnghjvbry8zCitIq0uqwEHeKqq2l4M7Ua+glXPp6UMtc08CSPguiJyajXorVmqVYnLdDZ+CKxZSM0Z6oPwKblpFxBacnAtPIqJlQ9AKTi4HglCk4mB4FZmh6wsr6iF+Ez8oXF2yvqIX4TPyhcXYcJGadxA2z5onAQjXmFi8gegOK2Dwmf8qnfwHLE7GmG+JGs4DiQBgM1yfpjdHV+d+GSpXEzi2pBBviN6iCOxIOt6XGMUcnH5Lmwka5x7JIriizpBL7H16j3IvlBA9Y8imtOQs49kqihRzbdgHCJfwPcncOO117SCNxqhwkhqSY1tAdIcFHxMVIWhs4FR0Y53bypRQAUuFK2DonNTV8OGWs2xIgLW9W1w4LT9GNCYEr030ixcddwGq0//WPmtY6bZEtRIqGiGiEWIWxI7CyESCGm5z+rFrd61OTlWw2hjGhoyAAFeG1N5mYx+G7cov8AjXtdUONMaG/qBW0YpejCUnInojRtogwXXfvio+DbQ/mMLd+IUPaFrxGxAWOIZ6qsmiwmrT90nDIpOZfR7Tnd1qMkLXEQ7cdV44YEZBSkxSranA1SRIoxoqd4NxzRILyMBU5lN4c4RE1Tgbwlxc6lMb00IeByNCFL+Z70g6K0Y4402rrZ9goXHVJNANvUmAo+JnWldqKYYrQ4H4bj8kWZiVBI2JSC6rN4vamAznHeJaXNcd4N5vuUILSc1xq40d2b1K2hNhzHMcKVFCNtaKqg1FDiLigqKLPBtIDEVOwtqa8QnTJ9x9EAbakc/wBFUJWYIuP74py6cddsFbhxQVRYbQniGHAnBobfU5nKiq0aRiRHEkY7ya9ZU1A1ojej1kbAN+xN44dDDi0jWxv+P6KGIg/4SJBdV5BadvHHHJEiw9Q4imIobx1LotFz3asZ5IrspRu9qNMMGqG40NzsLtiYCsO0HYa2IoSMaZJCM+pvw2pKCDXotLjuT2XlielFo0dVeAoUUKxJscxC1tCGVuF9DvJz3KaEtEYB5jW3GhNCRxOHBN4MZjCXsbfsLumRuZXzaplNR4kQ4negaJ6Yk4c0HtfWI141XCpaK7NXhmqPaHgviMeDBjNMMuvMS57BW83XPpkFfbEjshQqnGpAG050G1R87a7oj6m4DzWjZvcc+ClpMuClfgbyNhSciwPewOAuMSKA9znbNVmFcgFDz9rRI7i0QRAg+gwANiP+9EIvH9PNSTILoj9Z/Sd6zr9UbdWvmgpCbcyGbukcyhJGySX9YhBlmtAL6Xea3ActiQnZ1pxI3U2JnMzBLr/3wTcsqVQrd2L2VpAZV1znGC53TZfRtT57PmFfv40kB7X47cf3xWbR4IIoRcp7RaZPifFE9KH0b/UxZ2JPwOSyjf0sLp5/jCdc0H7uUbbcGHMACNDa8EXuI6XEHEJeI4Dr+CRL6m7gNyDAyLSOyzLRnQsW+cx20tOFcjmomIbjwKvvhNlwGQYm0OMPmNb5LPokQUPApUap2etbK+ohfhM/KFxCyfqIP4TPyBBdJxkH4Tf+VTv/AOd68um+48ti9SeEmGXWXOtaKkwHAAYkrzRGsiO0VMJ1NtL6cUeA8/BiAjKesfQefmRrQpd2rsdEIhNO9pdipk+Ci0AKuEEcYrfilcQplIBXCe3t4LSbL8E7qB03MtZU0LII13jg89ErRrF0HkZcgwpcFwp04hMQ19bpXA8EnqJehqFnnJzSMWuHFrhyBF6v2gmgUxFLY0R3iYTrw3GI8HNvog7CtxMpDLgXMY5wFA4tBLRkDsXSADgOIuUuakioxoq/kFLUAcHuOZN/YlpLRmTl+kJerh/McNf4mnYp1wyJHaia7gb+pwN3WFlS6NMmxP6RrcwNu2ZbqbFyLNPI6VAPumvNL6o84t6zT5KKnZrpXfoqb8COvmDgaDI59yazJANNuwnAnvRiK4jiUH0IpS7heoQMZTBfSusXDaMjsokbQZ0WkcCn8djYdNY9F11NvFRsd1SW4EYE/IJsENpOPqxTiRW8bj3KzzMx0mAm66h+CqsI1jt30qrMJcuLRgGk9QTEyUlg09J4wNx23J8+GCNdvNRJfgLqb6ptNTtLqmmQw4pk0SMXUJ2Gl5J+Sgpx5ivBvoD0Q00I+8uRYpdj5vae9ckfOcMjU33IGWKWYSw3k0FKmleFyJIR7qZVCNAjdAUKRkxicyVSJI623lrgdhUPHNHB4wdceOwqw2xA14ZAxxGdVV2B3ShPFDs4plIPHFLwkokWoC5CjVFDiLikCaHcUjVC0aK4PqDSpApUgUAGNNqmoTnRAG61+FKVJ4nBV6LfuPX1EJ3Zdq6lGvvbtI12nsuPWpaCURDSOyzBiNMM01hV1CCA79VyWgGg8Y8n7ouVgmJZsQUDQPSbjUngceKShy+ri08rkGTG8IOpRo1RtuvPWlYcFovPSO/uSro4Ap2fokXzJwqG5E/uqBHXupe43Dl+q65vQdFd0YbGl2RdTZ1pSTkiSHFtd7sOoKP0vmS4NhggAG+poCRfQbkMuHmSQjYOu6EZiIdZ8QEtya2p1WNTqSgkdN5x/dwUXotMgyxFQQxzm1HGtEJmfL9w2BSdc7ya9D+btKtWtuHxTA34lNSSSKVJ3XpxEs+YdTVgxCNzTTtTom0hlMNqbijFwaLsdpToaPTRFfEu67kg+xZoXCBEJzAqmRasaOca4pxYR/8Alm83wAT1PAR4diTO2BE62qT0csKYZNRIkSEQwwgxpJoa61TckzSDWLJ2HBo2tAa9aSmG7aC665SkKSeLqVHFHfIHZcg5ilaUWE+blzBhgGICHQ9Y0FdpJ4VWb2roROQWuLoDi0A1czpDnj2LeZSzHNdV2AT4wj+6IKjOiTsn6iF+Ez8oQTmFgOA+CC6DmIrS1pMnHAFT4s0GZqKKhWBZcKE0Rpka8U3th3u1d4b628rS7RfqwnnJqqkgKX41JIJx6jj1LLU9mumvBxr5qN5tIEPZU1dTMdydSllMBq8mI7a55ryGwJbXzqkI83QEDbcaZLNlh4kLXcALmjYMAM+JUgZgM/RR8KOGigGtnT40yScadG4U315pJiH5ngcO1EfPbK9VL1GRYraa1RQqNjxDiLt5qU7FRY4c0122uy+74peHDGNat5/sKsNmwR/uECmJP6JvEtL0WuOrxogdE7aNpg9BnemDYTgDUChxCjWur5l3xTiHMEX1NctnWkOh1Fdq0uNM929cixhnftSX8cHCjrjs2jqOxN5h4waOKBUIzcYuNT+qRnW0o4YYH5LpckrRmWtAbW830G3cE0JilkAGOC7AD4bFaYsTZnliq5YUANL3u402VopKHNRDXUbedu1USPY0UNbv2ZqAizBrtPFP3h1aOAaeNTvTWNDANBf+80igQZkGmtW41pinkmytXZmg376Jr4vVBJpXZsUrY0JjmAOrXGvHFNCY6gQsTfh1JSGSGjcnUWHRlBy+aYzj9VtMh2qiUR8/FdQu1gRkLjwqqZ/HOBOesTX5KdmpupoARvxULNw6GlOSSNEh0+JUCI3+4LpIcLsCm0g+hLdh+KO46hp6J7CmUjrXnDaMEsyICKkV23Z5JOKyoux2JJhNbtuIwSLLBZM00gUbW+9xNC3c0/JWIN1huVGNYZDxht+VFbbAtJsRlARrDEYE7wpMpx+ic3Zhr0bs+8IktJtaakFzs1LRCNmOSbRHEXtqAeH7onZmJR4rgMKbheqLpe8CI4uNRDgmg++/0uKvERwAL3HzRUD5lUm27F8dEa6LEENj26zyAXOxwa3fnsR8NdJpSV/CO8H7HmAWQ267nudQD4nIb1f7E0NbDaDMERH3VYDSGD/5daSsG0pGThNhQBEoBe7Uq5xzLqpzG0uheiH+7T5oqjTWnKc20Tgh6goxjWjJtByCDJs1peoGFpI07Xgf0gpV1rwog6LnuO+HTmapmHkn2x6rr4tNqrD5x9aNNDwoe1LQrRdg4uO+4nrCY6JuJO0XRMVvGCgnx3DzhUbCBimL7SDHXkgbNqQqLb41cMQKsC22es7rFyVZaIOBqkOiwGMEUxwq+bR2UoV1s+TigdF5h4DgEEWXPRb/AEj4ILcwE7QYHQ3g4EKnOaYRINTW8Ux4BW61nkQXkYhqo9p2lWl1KbAcTvOxZans30vQt4w01ohpdcwXc9yZxp6gptd1U3DcouamXv8AS6qm7romE0/7zSd1e3esjTEn4dpU6JPA7eA3J5DiDGoP72qpw3E7OunzTqFFISomidfEvuuBxAwK742nm3Z1+FVFtjm79lG8blcihDqJEYSOjU5k3clx8m114IG7uTcOSjXGqYxNsEjBGa4pwHVTeamIcMa0R7WDNxDeq9FBYZ8RJ6xCSfOMqA061RWoBI5hMrTtJ7GkQofjH7AatHYK16lVEtj7WSDYLXxA+l4bQbaDaaZlN49nzZhsedUE3vhUwB+9mnsjCIrVxO6lKUTqiLtkrZsMuGoKC/q3p5Nx9ToNJJwo3vTCVNCaupd+7k/hvYB5lc3XCvbVIojzKn0jefRrUpYMIwqljM0waabMK9aRfaBxLP31JoTYSO27EE9qVs+KWgE4V4BMo8+44QxxqfhRHlYby2r7shSl24JoEWQ2mzVF9+Rw5lRc1aLTj2u+FE3hybdtTxw5JLxMOpBaDmhjoa2hOtdsodhNDXO/NRszDNDtyUrHkGuNNWlb7sFGzNjEGgd8aIRQyansN2u2h6+9RcxZ0RvpdaJLve0g61cwkNMkmHVND1IPdQ1HFdiUiNuuP7uTVjzgccEzRULT1XUpeD8khLx3Q3XEhwy+CUpd8EVsYjENPEX81LLLBAtw0wG/OqkpS12uN5x9ZV6RmW+kxpUjqw3DosAG6t28lBjKJKRmEnV9En93Jacl2llHCtB1jgkpNtQCThtSFqTpaQA0uOQuCZml5K5NNGsQw4bDimoA9LW6qJ9MRamroXSOB28woG0LR1DhrbmgkjinRqpP6SQnWNPmF1NjjdyCXbpJEHmhrBuFfiq622YTrnVacnNI+SUJa7zXA8DVSVSZOTdqxHUc9weBiAA003LkO1WOH1jmHdWp5KBLiLqptGRZW2iz/SDhhHcdxDvmmEefcalznGl95AHUFEy88RilZ8hwD2ncQix7fkmZS0YRFdanEFL/AEyGkbd7SPgVUYUWlRmjeMStjeki+i1mPAvJP9JPwuXIk04jot+SpD45pj2pExXH0ncynZL0T0dJn/bZ/Q34BBEs36mF+Gz8oQXQcAS14gbBiF2AbUrLbetJrnUhDVbS+7E5rV56UbFhuhvrquFDQ0NOKgToPK5P98rOcW/RvpTjFeTMxNXXVOd/zRmxNzd1BfzWlDQaU9V/vlLN0Plhg13vKNtlvWj8M1beKEHfsTyXlitCbovLjY73k4g2FBbgDXOtSntszeoilQbJdSpuH3jROGWUTgWHgf0Vti2HDcakvP8AcjQ7GhjDW5o22LNFSFg1xeB2oOsFnrv6ruwq5fRkPI80n9Dw/vc0tuQskU0WFBHr1z1jVBtgwSQfFBxGBf0+x13YrsLMh5HmjCz2ZHmngwyRUxZwFwFBkBQJRlnNBrQVVp/gWb+aBkGZdqMGLJFUmm30wFOarEzMCFFo40a70sitMiWTDdiDzUbPaGy0Xzw8/wBxCeDDJFN8UbiHcCMeaUgypN9NamblapTQmWhijPG0yMQkdQOCXOicv9/3yltsrNERJtaR0gAcjT4pxFlRcW6p5FPfI+Wyf75S8HRuC0ggxLvvmnJPBibRWpxpZfTHclHTjC0awIyrirY6yoZz5juUbG0RgOdrExa/1lPFgpIqE1bcBhoYnzQiTzHtBh9IbHD4KwxfB1JOxET/ACFKymgUpDqGeNFb/rCUsWVlEq0CacDQ3DgnghaxJ3K0M0TgDDxnvfonMKwILRSjus3owYOcSizEPYoKcgXmi1c6PwcjzTeJonLnEO95CgxZoyaDFLDUf++KdxQHgPbcaXjuWjO0GlD6L/fK7D0IlQagP98p4staqMxBqEdtdx6vitM8iZWtaP8AfKDdC5UbH++UsGWteJm7XOF4aOqtOSk5K0CbqAH4q8N0Qlx6/vFDyPlq1o+v9RRgwetBlUjRiAKYHEZUwCcNZr3it+fyVoOi8Cten7yXhWDCbhre8ngzN6ioqTpDo0wJu5pBtgw2i7rPer0LKh7+aLEseGfW5oxZGaM9m7ChkXgHMlV6f0WbiyvVd8Frp0egnHWPFyN9AwcjzRgylqUYNGs2Ozza033pvEfEb5w+XYt4jaKS7sQ/3kyieD+TOIie+UsGaLXSMLfHO1qL/Gau3qK25/gzkT6MT/I5IP8ABTZ5xbF/yuRgy+TExMzrD6QrkuOmwMCtp/0is32cT/K5Ff4ILNOLY3+Z6NsXJRjkKdGaWbMCmI5rWv8ARuzPUjf5noDwN2Z6sb/M9G2HK/hebM+phfhs/KEErAhBjWtGDWho4AUCC1OMUQQQQAEEEEABBBBAAQQQQAEEEEABBBBAAQQQQAEEEEABBBBAAQQQQAEEEEABBBBAAQQQQAEEEEABBBBAAQQQQAEEEEABBBBAAQQQQAEEEEABBBBAAQQQQAEEEEABBBBAAQQQQB//2Q=="/>
          <p:cNvSpPr>
            <a:spLocks noChangeAspect="1" noChangeArrowheads="1"/>
          </p:cNvSpPr>
          <p:nvPr/>
        </p:nvSpPr>
        <p:spPr bwMode="auto">
          <a:xfrm>
            <a:off x="307975" y="-769938"/>
            <a:ext cx="5800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QTEhQWFhUXFBcUFBQWFxUUFRcXFxQWFhUVFRUYHiggGBolHBUUITEhJSkrLi4uFx8zODMsNygtLisBCgoKDg0OFxAQGy0cHBwsLC4sLCwsLCwsLCwsLDAsLCwsLCwsLCwsKywsLCwsLDYsLCwsLCwsKywsLCwsNyssK//AABEIAIEBhwMBIgACEQEDEQH/xAAcAAAABwEBAAAAAAAAAAAAAAAAAgMEBQYHAQj/xABJEAABAgMEBgQKCAUCBgMAAAABAAIDBBEFITFRBhJBYXGRIoGh0QcTFjJCUlOSscEVM1Ric7Lh8BRDcoKTFyM0NUSiwvEkY3T/xAAZAQADAQEBAAAAAAAAAAAAAAAAAQIDBAX/xAAkEQACAgEEAwEBAQEBAAAAAAAAAQIREgMTFFEhMUEEYTJxIv/aAAwDAQACEQMRAD8A22YjtY0veQGgVJOACjfKSV9uztXdKv8AhI/9B+IWTlcn6P0S05JJHRo6Kmm2afNaZyMOgiTUJtcNY0qkjp5Zo/62B74WT2jZkOMAIja0NQclHjReX9TtUR/Z48ovjI2T/UKzPt0D3wujwg2ZUATsAk3Cj6rHRo3L+z7UpDsWA01EMVVP9i6Fxv6bZ5USnt2cz3IHSmU9uzme5ZDREeLjwWXMl0iuNHs17ytkvtEPme5c8r5L7TD5nuWIpIJL9s+kHGj2bp5XSX2mHzPch5XSX2mHzPcsNYjJ8yXSDjR7NyGlUn9oZzPch5Uyf2hnM9yxiFgEdHMl0hcePZsnlTJ/aGcz3IeVUn9oZzPcsaQT5kukHHj2bL5Uyf2hnM9y75Uyn2hnM9yxkLqOZLpC2I9my+VMp9oZzPch5USnt2cz3LGwV0I5k+kGxHs2PyolPbs5nuQ8qJT27OZ7ljqCXMl0g2I9mxeVEp7dnM9yHlRKe3ZzPcseXQny5dIWwjXnaWSYIBmIdTgKm/sR/KaU9uzt7liM6P8Acg8T8FJhq2jryauiHppGueUsr7dnb3IeUsr7dnb3LJw0ZruqM1W8xYI1fyllfbs7e5Dyllfbs7e5ZRqhDxYRvMWCNX8pZX27O1DymlPbs7e5ZQGBcLQjeYYI1fymlPbs7e5DynlPbs7e5ZKdXPtRDFYNo5hG6+gwRrvlPKe3ZzPcueVEp7dnM9yyAzMP1m+8Ek6ehD02e8Ebr6HgjZPKmU9uzme5c8qpP7Qzme5Yq+0oPrs5hIuteCPTCN2XQYI252lskMZiHzPcinTGR+0w+Z7l59np/WcaYbE2MYqd+XRotBdnosaZSP2mHzRvK2S+0Q+Z7l50bGKWizhDcb8Et+XQ9iPZ6COmUj9ph8z3Ih03s8YzcLn+i83GOTiappMzWq4bzRWtWT+CejFfT055b2f9qhcz3LvlvIfaoXM9y83y0WqcVUvWkhrQi/p6GOnNnj/q4XP9EU6fWb9sg+8vO0VoTWKwUPBNa7Hx12etYbw4BwNQQCDmDeCgm9lfUQvwmflC4uk5BrpT/wAJH/oPyWTlazpO0mVjAY6h+IWVGA7Irzf2/wC1/wAO78v+WJIpSphHJFLVxnRTEiuI5CTLx6w5qhUzhCK5d8Y31m80UxWesMsUBiyLSVUSPOsDiCduRSDp5lcexCiwpj1hRkxbPMzPJG+kGb+SeLCmS8A3I6YQbQbTaj/SLciigxY8KCZfSTcigLTbk5FCwY9QTL6SbkUPpJuRRQYMeroKjzaYyXfpIeqimGEiQBXQo0Wl91A2pk3tRTFgyTXaqMFqfd7Ub6THq9oRQYMFrvpqEEAg3E1TFtpP9rfwPclJ2bLwAOhQ1uodyYuY72zuTO5dGnNKNMzlpNjv+OiH+d++S4ZuIf5zur/0mXis4x/7e5Fe1taeOPNabkRbDHvjYh/mvRHB59N6ZeLh7Ytf7jXkFJWZo3Fj3wYceIPWbravWa3JqfSE9Kvo3dDO10Tt70mYP3n8z3q2Svgsm3YtDRviknkpAeB2LSro8Nu4iI7/AMlVvohqC+lAMuMz736ojpcZjretBPgnY250y0ncyIR8UT/ScHCPD64UTvRb6D/x2Z86A3NvvpJ0Nn3eavFteC6NBYYkJjI4GLWsLHj+lrvOVOfKFpo+CWnIgN+KTk18LUIv6Mn6mbURr2VucMcKYp2+FlC7Wpu+GajoUvzCakDgkL6y6HIlF1qksUBSc2+5GCQmjchewfobGImM8ag1PBOXJjOlbwXkym/BK2XGbqgl19MFJMitPpKtSJOxSUMuGwLPUh5ZelJUiSiPbsPYm0Z4APApHWdkESIXUNwwKzUTa0etbK+ohfhM/KEFyyfqIX4TPyBBd55ZHabxdWQmXEEgQiaDE4XBYc2deQC2DEIN4qWj5rctNv8AgJn8IrF5J3+23guH9aWStHb+aTUWNTMv9i4f3BdE1Ep9XzT+q4uXFdHRuMYGLE9UdqIXRT6LObu5SJXE6XQtxkaWxcofN3cgYMbKFzd3KRJRE6QZsr05KRC411eqtO1Nf4d1cQpqe889SYvxTQZsbMl3Z9iUEs71uwJZqVCYZs5Ak3EefT+0JT6Pd7T/ALAnUlgU/k5GJGOrChuecmj54Iq/SE9Rr2Qv0e72h5Lv0efXK0GzNBXGhjv1RiWsvdw1thVjh6GydATDNBjeb953rRaTM3rmN/R2bnc10WcPWd7y2+Bo1KsPQl2bnXnnUpCb0XlYpLXwgCfSb0SN2SeyyeQzF/o0es/3kBZrfWf7xW1ymjkmAHNgM1gdWpqTdcSQTQpaa0alYldeCyuwioPYjaZO+Yd9GN9Z/Mrv0Y3N3NaVavg9pV0tEJphDft/v/RVqb0ZmofnQXEes3pDhmocWit2/pWxZrN66LNh+qCpyWsWO9/i2wn61K3igAzJOxT8toDEI6cVrDt1Wl451CajJg9SvpRm2fD2MCMJNnqrRYXg5rf4+v8AbT5pWD4P4QqIkZxy1brssMU9uRO6jOoMkHENawuccA0VceoK4WN4OokSjo5EFmVznn5Adqu9nSEOWFJeG0ZuN7icy4pSLCiRPOLwNo7ty1jpdmctRv0JWVo5JQKeLhtc8ek6j3/2k4KSfNOHmsBG649YKYw7NZUAa9cz8ao8zNuhDzw4j0TRpPetKozfk7FmYx9GnFxB4UR2Qzi4uHWT1EJk3SCEGh15GDqipCcS9qy8TzXjWvuvB7bkBQ4gxmNdq4HftRpy0RDabwTS7DHZVNTR1b7wKmuwKvTs1Vwb6INad5SCiWh289po8NOZFQB1JO2ZCFPwHNd0HC9jyBVpzNPRUXDY57uiKAG87AnBbrnVqdRuNPSI2DchqxrwZNakm+DEdCiCjmmhpeDk5p2gqHmnYLWvCjYo/hocyAA9mqwjNjsAeGzislLdZ27Hesqo3i7ESu1Sr5T73NFNnv2VPUf3RI1ChNpp1ylLPkIj6gMLhS8jAZXlODo08ub4zWhsJ6Tw3xmqM6VFU0i9ttFXco+c2LWYnghjvbry8zCitIq0uqwEHeKqq2l4M7Ua+glXPp6UMtc08CSPguiJyajXorVmqVYnLdDZ+CKxZSM0Z6oPwKblpFxBacnAtPIqJlQ9AKTi4HglCk4mB4FZmh6wsr6iF+Ez8oXF2yvqIX4TPyhcXYcJGadxA2z5onAQjXmFi8gegOK2Dwmf8qnfwHLE7GmG+JGs4DiQBgM1yfpjdHV+d+GSpXEzi2pBBviN6iCOxIOt6XGMUcnH5Lmwka5x7JIriizpBL7H16j3IvlBA9Y8imtOQs49kqihRzbdgHCJfwPcncOO117SCNxqhwkhqSY1tAdIcFHxMVIWhs4FR0Y53bypRQAUuFK2DonNTV8OGWs2xIgLW9W1w4LT9GNCYEr030ixcddwGq0//WPmtY6bZEtRIqGiGiEWIWxI7CyESCGm5z+rFrd61OTlWw2hjGhoyAAFeG1N5mYx+G7cov8AjXtdUONMaG/qBW0YpejCUnInojRtogwXXfvio+DbQ/mMLd+IUPaFrxGxAWOIZ6qsmiwmrT90nDIpOZfR7Tnd1qMkLXEQ7cdV44YEZBSkxSranA1SRIoxoqd4NxzRILyMBU5lN4c4RE1Tgbwlxc6lMb00IeByNCFL+Z70g6K0Y4402rrZ9goXHVJNANvUmAo+JnWldqKYYrQ4H4bj8kWZiVBI2JSC6rN4vamAznHeJaXNcd4N5vuUILSc1xq40d2b1K2hNhzHMcKVFCNtaKqg1FDiLigqKLPBtIDEVOwtqa8QnTJ9x9EAbakc/wBFUJWYIuP74py6cddsFbhxQVRYbQniGHAnBobfU5nKiq0aRiRHEkY7ya9ZU1A1ojej1kbAN+xN44dDDi0jWxv+P6KGIg/4SJBdV5BadvHHHJEiw9Q4imIobx1LotFz3asZ5IrspRu9qNMMGqG40NzsLtiYCsO0HYa2IoSMaZJCM+pvw2pKCDXotLjuT2XlielFo0dVeAoUUKxJscxC1tCGVuF9DvJz3KaEtEYB5jW3GhNCRxOHBN4MZjCXsbfsLumRuZXzaplNR4kQ4negaJ6Yk4c0HtfWI141XCpaK7NXhmqPaHgviMeDBjNMMuvMS57BW83XPpkFfbEjshQqnGpAG050G1R87a7oj6m4DzWjZvcc+ClpMuClfgbyNhSciwPewOAuMSKA9znbNVmFcgFDz9rRI7i0QRAg+gwANiP+9EIvH9PNSTILoj9Z/Sd6zr9UbdWvmgpCbcyGbukcyhJGySX9YhBlmtAL6Xea3ActiQnZ1pxI3U2JnMzBLr/3wTcsqVQrd2L2VpAZV1znGC53TZfRtT57PmFfv40kB7X47cf3xWbR4IIoRcp7RaZPifFE9KH0b/UxZ2JPwOSyjf0sLp5/jCdc0H7uUbbcGHMACNDa8EXuI6XEHEJeI4Dr+CRL6m7gNyDAyLSOyzLRnQsW+cx20tOFcjmomIbjwKvvhNlwGQYm0OMPmNb5LPokQUPApUap2etbK+ohfhM/KFxCyfqIP4TPyBBdJxkH4Tf+VTv/AOd68um+48ti9SeEmGXWXOtaKkwHAAYkrzRGsiO0VMJ1NtL6cUeA8/BiAjKesfQefmRrQpd2rsdEIhNO9pdipk+Ci0AKuEEcYrfilcQplIBXCe3t4LSbL8E7qB03MtZU0LII13jg89ErRrF0HkZcgwpcFwp04hMQ19bpXA8EnqJehqFnnJzSMWuHFrhyBF6v2gmgUxFLY0R3iYTrw3GI8HNvog7CtxMpDLgXMY5wFA4tBLRkDsXSADgOIuUuakioxoq/kFLUAcHuOZN/YlpLRmTl+kJerh/McNf4mnYp1wyJHaia7gb+pwN3WFlS6NMmxP6RrcwNu2ZbqbFyLNPI6VAPumvNL6o84t6zT5KKnZrpXfoqb8COvmDgaDI59yazJANNuwnAnvRiK4jiUH0IpS7heoQMZTBfSusXDaMjsokbQZ0WkcCn8djYdNY9F11NvFRsd1SW4EYE/IJsENpOPqxTiRW8bj3KzzMx0mAm66h+CqsI1jt30qrMJcuLRgGk9QTEyUlg09J4wNx23J8+GCNdvNRJfgLqb6ptNTtLqmmQw4pk0SMXUJ2Gl5J+Sgpx5ivBvoD0Q00I+8uRYpdj5vae9ckfOcMjU33IGWKWYSw3k0FKmleFyJIR7qZVCNAjdAUKRkxicyVSJI623lrgdhUPHNHB4wdceOwqw2xA14ZAxxGdVV2B3ShPFDs4plIPHFLwkokWoC5CjVFDiLikCaHcUjVC0aK4PqDSpApUgUAGNNqmoTnRAG61+FKVJ4nBV6LfuPX1EJ3Zdq6lGvvbtI12nsuPWpaCURDSOyzBiNMM01hV1CCA79VyWgGg8Y8n7ouVgmJZsQUDQPSbjUngceKShy+ri08rkGTG8IOpRo1RtuvPWlYcFovPSO/uSro4Ap2fokXzJwqG5E/uqBHXupe43Dl+q65vQdFd0YbGl2RdTZ1pSTkiSHFtd7sOoKP0vmS4NhggAG+poCRfQbkMuHmSQjYOu6EZiIdZ8QEtya2p1WNTqSgkdN5x/dwUXotMgyxFQQxzm1HGtEJmfL9w2BSdc7ya9D+btKtWtuHxTA34lNSSSKVJ3XpxEs+YdTVgxCNzTTtTom0hlMNqbijFwaLsdpToaPTRFfEu67kg+xZoXCBEJzAqmRasaOca4pxYR/8Alm83wAT1PAR4diTO2BE62qT0csKYZNRIkSEQwwgxpJoa61TckzSDWLJ2HBo2tAa9aSmG7aC665SkKSeLqVHFHfIHZcg5ilaUWE+blzBhgGICHQ9Y0FdpJ4VWb2roROQWuLoDi0A1czpDnj2LeZSzHNdV2AT4wj+6IKjOiTsn6iF+Ez8oQTmFgOA+CC6DmIrS1pMnHAFT4s0GZqKKhWBZcKE0Rpka8U3th3u1d4b628rS7RfqwnnJqqkgKX41JIJx6jj1LLU9mumvBxr5qN5tIEPZU1dTMdydSllMBq8mI7a55ryGwJbXzqkI83QEDbcaZLNlh4kLXcALmjYMAM+JUgZgM/RR8KOGigGtnT40yScadG4U315pJiH5ngcO1EfPbK9VL1GRYraa1RQqNjxDiLt5qU7FRY4c0122uy+74peHDGNat5/sKsNmwR/uECmJP6JvEtL0WuOrxogdE7aNpg9BnemDYTgDUChxCjWur5l3xTiHMEX1NctnWkOh1Fdq0uNM929cixhnftSX8cHCjrjs2jqOxN5h4waOKBUIzcYuNT+qRnW0o4YYH5LpckrRmWtAbW830G3cE0JilkAGOC7AD4bFaYsTZnliq5YUANL3u402VopKHNRDXUbedu1USPY0UNbv2ZqAizBrtPFP3h1aOAaeNTvTWNDANBf+80igQZkGmtW41pinkmytXZmg376Jr4vVBJpXZsUrY0JjmAOrXGvHFNCY6gQsTfh1JSGSGjcnUWHRlBy+aYzj9VtMh2qiUR8/FdQu1gRkLjwqqZ/HOBOesTX5KdmpupoARvxULNw6GlOSSNEh0+JUCI3+4LpIcLsCm0g+hLdh+KO46hp6J7CmUjrXnDaMEsyICKkV23Z5JOKyoux2JJhNbtuIwSLLBZM00gUbW+9xNC3c0/JWIN1huVGNYZDxht+VFbbAtJsRlARrDEYE7wpMpx+ic3Zhr0bs+8IktJtaakFzs1LRCNmOSbRHEXtqAeH7onZmJR4rgMKbheqLpe8CI4uNRDgmg++/0uKvERwAL3HzRUD5lUm27F8dEa6LEENj26zyAXOxwa3fnsR8NdJpSV/CO8H7HmAWQ267nudQD4nIb1f7E0NbDaDMERH3VYDSGD/5daSsG0pGThNhQBEoBe7Uq5xzLqpzG0uheiH+7T5oqjTWnKc20Tgh6goxjWjJtByCDJs1peoGFpI07Xgf0gpV1rwog6LnuO+HTmapmHkn2x6rr4tNqrD5x9aNNDwoe1LQrRdg4uO+4nrCY6JuJO0XRMVvGCgnx3DzhUbCBimL7SDHXkgbNqQqLb41cMQKsC22es7rFyVZaIOBqkOiwGMEUxwq+bR2UoV1s+TigdF5h4DgEEWXPRb/AEj4ILcwE7QYHQ3g4EKnOaYRINTW8Ux4BW61nkQXkYhqo9p2lWl1KbAcTvOxZans30vQt4w01ohpdcwXc9yZxp6gptd1U3DcouamXv8AS6qm7romE0/7zSd1e3esjTEn4dpU6JPA7eA3J5DiDGoP72qpw3E7OunzTqFFISomidfEvuuBxAwK742nm3Z1+FVFtjm79lG8blcihDqJEYSOjU5k3clx8m114IG7uTcOSjXGqYxNsEjBGa4pwHVTeamIcMa0R7WDNxDeq9FBYZ8RJ6xCSfOMqA061RWoBI5hMrTtJ7GkQofjH7AatHYK16lVEtj7WSDYLXxA+l4bQbaDaaZlN49nzZhsedUE3vhUwB+9mnsjCIrVxO6lKUTqiLtkrZsMuGoKC/q3p5Nx9ToNJJwo3vTCVNCaupd+7k/hvYB5lc3XCvbVIojzKn0jefRrUpYMIwqljM0waabMK9aRfaBxLP31JoTYSO27EE9qVs+KWgE4V4BMo8+44QxxqfhRHlYby2r7shSl24JoEWQ2mzVF9+Rw5lRc1aLTj2u+FE3hybdtTxw5JLxMOpBaDmhjoa2hOtdsodhNDXO/NRszDNDtyUrHkGuNNWlb7sFGzNjEGgd8aIRQyansN2u2h6+9RcxZ0RvpdaJLve0g61cwkNMkmHVND1IPdQ1HFdiUiNuuP7uTVjzgccEzRULT1XUpeD8khLx3Q3XEhwy+CUpd8EVsYjENPEX81LLLBAtw0wG/OqkpS12uN5x9ZV6RmW+kxpUjqw3DosAG6t28lBjKJKRmEnV9En93Jacl2llHCtB1jgkpNtQCThtSFqTpaQA0uOQuCZml5K5NNGsQw4bDimoA9LW6qJ9MRamroXSOB28woG0LR1DhrbmgkjinRqpP6SQnWNPmF1NjjdyCXbpJEHmhrBuFfiq622YTrnVacnNI+SUJa7zXA8DVSVSZOTdqxHUc9weBiAA003LkO1WOH1jmHdWp5KBLiLqptGRZW2iz/SDhhHcdxDvmmEefcalznGl95AHUFEy88RilZ8hwD2ncQix7fkmZS0YRFdanEFL/AEyGkbd7SPgVUYUWlRmjeMStjeki+i1mPAvJP9JPwuXIk04jot+SpD45pj2pExXH0ncynZL0T0dJn/bZ/Q34BBEs36mF+Gz8oQXQcAS14gbBiF2AbUrLbetJrnUhDVbS+7E5rV56UbFhuhvrquFDQ0NOKgToPK5P98rOcW/RvpTjFeTMxNXXVOd/zRmxNzd1BfzWlDQaU9V/vlLN0Plhg13vKNtlvWj8M1beKEHfsTyXlitCbovLjY73k4g2FBbgDXOtSntszeoilQbJdSpuH3jROGWUTgWHgf0Vti2HDcakvP8AcjQ7GhjDW5o22LNFSFg1xeB2oOsFnrv6ruwq5fRkPI80n9Dw/vc0tuQskU0WFBHr1z1jVBtgwSQfFBxGBf0+x13YrsLMh5HmjCz2ZHmngwyRUxZwFwFBkBQJRlnNBrQVVp/gWb+aBkGZdqMGLJFUmm30wFOarEzMCFFo40a70sitMiWTDdiDzUbPaGy0Xzw8/wBxCeDDJFN8UbiHcCMeaUgypN9NamblapTQmWhijPG0yMQkdQOCXOicv9/3yltsrNERJtaR0gAcjT4pxFlRcW6p5FPfI+Wyf75S8HRuC0ggxLvvmnJPBibRWpxpZfTHclHTjC0awIyrirY6yoZz5juUbG0RgOdrExa/1lPFgpIqE1bcBhoYnzQiTzHtBh9IbHD4KwxfB1JOxET/ACFKymgUpDqGeNFb/rCUsWVlEq0CacDQ3DgnghaxJ3K0M0TgDDxnvfonMKwILRSjus3owYOcSizEPYoKcgXmi1c6PwcjzTeJonLnEO95CgxZoyaDFLDUf++KdxQHgPbcaXjuWjO0GlD6L/fK7D0IlQagP98p4staqMxBqEdtdx6vitM8iZWtaP8AfKDdC5UbH++UsGWteJm7XOF4aOqtOSk5K0CbqAH4q8N0Qlx6/vFDyPlq1o+v9RRgwetBlUjRiAKYHEZUwCcNZr3it+fyVoOi8Cten7yXhWDCbhre8ngzN6ioqTpDo0wJu5pBtgw2i7rPer0LKh7+aLEseGfW5oxZGaM9m7ChkXgHMlV6f0WbiyvVd8Frp0egnHWPFyN9AwcjzRgylqUYNGs2Ozza033pvEfEb5w+XYt4jaKS7sQ/3kyieD+TOIie+UsGaLXSMLfHO1qL/Gau3qK25/gzkT6MT/I5IP8ABTZ5xbF/yuRgy+TExMzrD6QrkuOmwMCtp/0is32cT/K5Ff4ILNOLY3+Z6NsXJRjkKdGaWbMCmI5rWv8ARuzPUjf5noDwN2Z6sb/M9G2HK/hebM+phfhs/KEErAhBjWtGDWho4AUCC1OMUQQQQAEEEEABBBBAAQQQQAEEEEABBBBAAQQQQAEEEEABBBBAAQQQQAEEEEABBBBAAQQQQAEEEEABBBBAAQQQQAEEEEABBBBAAQQQQAEEEEABBBBAAQQQQAEEEEABBBBAAQQQQB//2Q=="/>
          <p:cNvSpPr>
            <a:spLocks noChangeAspect="1" noChangeArrowheads="1"/>
          </p:cNvSpPr>
          <p:nvPr/>
        </p:nvSpPr>
        <p:spPr bwMode="auto">
          <a:xfrm>
            <a:off x="460375" y="-617538"/>
            <a:ext cx="580072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31667" r="54221" b="46458"/>
          <a:stretch/>
        </p:blipFill>
        <p:spPr bwMode="auto">
          <a:xfrm>
            <a:off x="381000" y="1752600"/>
            <a:ext cx="52247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9" t="14995" r="66398" b="4840"/>
          <a:stretch/>
        </p:blipFill>
        <p:spPr bwMode="auto">
          <a:xfrm>
            <a:off x="6108700" y="1212170"/>
            <a:ext cx="1978025" cy="555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81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523999"/>
            <a:ext cx="77724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Prevention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Of introduction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Of establishment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Elimination of harborage sites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Encasements / barriers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Appropriate sanitation and maintenance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itchFamily="18" charset="0"/>
              </a:rPr>
              <a:t>IPM for bed bugs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rooms ‘bed bug unfriendly’</a:t>
            </a:r>
            <a:endParaRPr lang="en-US" dirty="0"/>
          </a:p>
        </p:txBody>
      </p:sp>
      <p:pic>
        <p:nvPicPr>
          <p:cNvPr id="4100" name="Picture 4" descr="http://www.guardhousesonline.com/standard_features/Images/tile%20flo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66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09950"/>
            <a:ext cx="50006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2.bp.blogspot.com/-uAjyMy79UbU/TmQtbezJFsI/AAAAAAAAFlo/Xh6oU4HmGj0/s1600/P9041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14097"/>
            <a:ext cx="2590800" cy="34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191000" cy="279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02" y="1066800"/>
            <a:ext cx="36415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5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4582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University of California Cooperative </a:t>
            </a:r>
            <a:r>
              <a:rPr lang="en-US" sz="2400" b="1" dirty="0">
                <a:solidFill>
                  <a:srgbClr val="00B050"/>
                </a:solidFill>
              </a:rPr>
              <a:t>Extension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Alameda County: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100 </a:t>
            </a:r>
            <a:r>
              <a:rPr lang="en-US" sz="2800" b="1" dirty="0" smtClean="0">
                <a:solidFill>
                  <a:srgbClr val="FFFF00"/>
                </a:solidFill>
              </a:rPr>
              <a:t>Years &amp; Counting</a:t>
            </a:r>
            <a:r>
              <a:rPr lang="en-US" sz="2800" b="1" dirty="0" smtClean="0">
                <a:solidFill>
                  <a:srgbClr val="FFFF00"/>
                </a:solidFill>
              </a:rPr>
              <a:t>!</a:t>
            </a:r>
          </a:p>
          <a:p>
            <a:pPr algn="ctr"/>
            <a:endParaRPr lang="en-US" sz="2800" b="1" dirty="0">
              <a:solidFill>
                <a:srgbClr val="FFEEB1"/>
              </a:solidFill>
            </a:endParaRPr>
          </a:p>
          <a:p>
            <a:pPr algn="ctr"/>
            <a:endParaRPr lang="en-US" sz="2800" b="1" dirty="0" smtClean="0">
              <a:solidFill>
                <a:srgbClr val="FFEEB1"/>
              </a:solidFill>
            </a:endParaRPr>
          </a:p>
          <a:p>
            <a:pPr algn="ctr"/>
            <a:endParaRPr lang="en-US" sz="2800" b="1" dirty="0" smtClean="0">
              <a:solidFill>
                <a:srgbClr val="FFEEB1"/>
              </a:solidFill>
            </a:endParaRPr>
          </a:p>
          <a:p>
            <a:endParaRPr lang="en-US" sz="1600" dirty="0" smtClean="0">
              <a:solidFill>
                <a:srgbClr val="FFEEB1"/>
              </a:solidFill>
            </a:endParaRPr>
          </a:p>
          <a:p>
            <a:endParaRPr lang="en-US" sz="1600" dirty="0">
              <a:solidFill>
                <a:srgbClr val="FFEEB1"/>
              </a:solidFill>
            </a:endParaRPr>
          </a:p>
          <a:p>
            <a:endParaRPr lang="en-US" sz="1600" dirty="0" smtClean="0">
              <a:solidFill>
                <a:srgbClr val="FFEEB1"/>
              </a:solidFill>
            </a:endParaRPr>
          </a:p>
          <a:p>
            <a:endParaRPr lang="en-US" sz="1600" dirty="0">
              <a:solidFill>
                <a:srgbClr val="FFEEB1"/>
              </a:solidFill>
            </a:endParaRPr>
          </a:p>
          <a:p>
            <a:endParaRPr lang="en-US" sz="1600" dirty="0" smtClean="0">
              <a:solidFill>
                <a:srgbClr val="FFEEB1"/>
              </a:solidFill>
            </a:endParaRPr>
          </a:p>
          <a:p>
            <a:endParaRPr lang="en-US" sz="1600" dirty="0">
              <a:solidFill>
                <a:srgbClr val="FFEEB1"/>
              </a:solidFill>
            </a:endParaRPr>
          </a:p>
          <a:p>
            <a:endParaRPr lang="en-US" sz="1600" dirty="0" smtClean="0">
              <a:solidFill>
                <a:srgbClr val="FFEEB1"/>
              </a:solidFill>
            </a:endParaRPr>
          </a:p>
          <a:p>
            <a:endParaRPr lang="en-US" sz="1600" dirty="0">
              <a:solidFill>
                <a:srgbClr val="FFEEB1"/>
              </a:solidFill>
            </a:endParaRPr>
          </a:p>
          <a:p>
            <a:endParaRPr lang="en-US" sz="1600" dirty="0" smtClean="0">
              <a:solidFill>
                <a:srgbClr val="FFEEB1"/>
              </a:solidFill>
            </a:endParaRPr>
          </a:p>
          <a:p>
            <a:endParaRPr lang="en-US" sz="1600" dirty="0">
              <a:solidFill>
                <a:srgbClr val="FFEEB1"/>
              </a:solidFill>
            </a:endParaRPr>
          </a:p>
          <a:p>
            <a:pPr algn="ctr"/>
            <a:endParaRPr lang="en-US" sz="1600" b="1" dirty="0" smtClean="0">
              <a:solidFill>
                <a:srgbClr val="FFEEB1"/>
              </a:solidFill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We are: Problem-solvers</a:t>
            </a:r>
            <a:r>
              <a:rPr lang="en-US" b="1" dirty="0" smtClean="0">
                <a:solidFill>
                  <a:srgbClr val="FFFF00"/>
                </a:solidFill>
              </a:rPr>
              <a:t>, catalysts, collaborators, stewards and educators. </a:t>
            </a:r>
          </a:p>
          <a:p>
            <a:pPr algn="ctr"/>
            <a:endParaRPr lang="en-US" b="1" dirty="0" smtClean="0">
              <a:solidFill>
                <a:srgbClr val="FFEEB1"/>
              </a:solidFill>
            </a:endParaRPr>
          </a:p>
          <a:p>
            <a:pPr algn="ctr"/>
            <a:r>
              <a:rPr lang="en-US" b="1" dirty="0" smtClean="0">
                <a:solidFill>
                  <a:srgbClr val="FFEEB1"/>
                </a:solidFill>
              </a:rPr>
              <a:t>Since </a:t>
            </a:r>
            <a:r>
              <a:rPr lang="en-US" b="1" dirty="0">
                <a:solidFill>
                  <a:srgbClr val="FFEEB1"/>
                </a:solidFill>
              </a:rPr>
              <a:t>1914, University of California Cooperative Extension scientists and academics, along with campus and community partners, have been helping make California the nation's leading agricultural state.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7977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3" y="3805382"/>
            <a:ext cx="7616748" cy="145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8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Consideration of ‘clutter’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5575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523999"/>
            <a:ext cx="77724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Prevention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Monitoring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Visual / manual inspection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Bugs, eggs, </a:t>
            </a:r>
            <a:r>
              <a:rPr lang="en-US" sz="3200" b="1" dirty="0" err="1" smtClean="0">
                <a:solidFill>
                  <a:srgbClr val="FFEEB1"/>
                </a:solidFill>
                <a:latin typeface="Times New Roman" pitchFamily="18" charset="0"/>
              </a:rPr>
              <a:t>exuviae</a:t>
            </a: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, fecal spots, blood smears / spots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Bed bug monitors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Canine detection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endParaRPr lang="en-US" sz="3200" b="1" dirty="0" smtClean="0">
              <a:solidFill>
                <a:srgbClr val="00B050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itchFamily="18" charset="0"/>
              </a:rPr>
              <a:t>IPM for bed bugs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2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 bug signs</a:t>
            </a:r>
            <a:endParaRPr lang="en-US" dirty="0"/>
          </a:p>
        </p:txBody>
      </p:sp>
      <p:pic>
        <p:nvPicPr>
          <p:cNvPr id="3" name="Picture 2" descr="Figure4_choe_2_scaleba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543800" cy="48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 bug inspection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15" y="1297168"/>
            <a:ext cx="5172588" cy="311024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2" y="1297168"/>
            <a:ext cx="3332862" cy="2501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2" y="3760772"/>
            <a:ext cx="4267200" cy="2888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86" y="4407408"/>
            <a:ext cx="3220717" cy="22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8176"/>
            <a:ext cx="7513501" cy="6647424"/>
          </a:xfrm>
          <a:prstGeom prst="rect">
            <a:avLst/>
          </a:prstGeom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34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34" y="1143000"/>
            <a:ext cx="6868732" cy="4572000"/>
          </a:xfrm>
          <a:prstGeom prst="rect">
            <a:avLst/>
          </a:prstGeom>
        </p:spPr>
      </p:pic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76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9231" r="29722"/>
          <a:stretch/>
        </p:blipFill>
        <p:spPr bwMode="auto">
          <a:xfrm>
            <a:off x="76200" y="0"/>
            <a:ext cx="8991600" cy="614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13447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http://www.youtube.com/watch?v=ORR7yAT-Vic</a:t>
            </a:r>
          </a:p>
        </p:txBody>
      </p:sp>
    </p:spTree>
    <p:extLst>
      <p:ext uri="{BB962C8B-B14F-4D97-AF65-F5344CB8AC3E}">
        <p14:creationId xmlns:p14="http://schemas.microsoft.com/office/powerpoint/2010/main" val="17659282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 bug monitors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Active monitors</a:t>
            </a:r>
          </a:p>
          <a:p>
            <a:pPr lvl="1"/>
            <a:r>
              <a:rPr lang="en-US" dirty="0" smtClean="0"/>
              <a:t>Employ some attractant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CO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Heat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Pheromones / </a:t>
            </a:r>
            <a:r>
              <a:rPr lang="en-US" dirty="0" err="1" smtClean="0">
                <a:solidFill>
                  <a:srgbClr val="FFFF00"/>
                </a:solidFill>
              </a:rPr>
              <a:t>kairomones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Can detect bugs in absence of host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Passive monitors</a:t>
            </a:r>
          </a:p>
          <a:p>
            <a:pPr lvl="1"/>
            <a:r>
              <a:rPr lang="en-US" dirty="0" smtClean="0"/>
              <a:t>Harborage or pitfall traps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Interceptor traps</a:t>
            </a:r>
          </a:p>
        </p:txBody>
      </p:sp>
    </p:spTree>
    <p:extLst>
      <p:ext uri="{BB962C8B-B14F-4D97-AF65-F5344CB8AC3E}">
        <p14:creationId xmlns:p14="http://schemas.microsoft.com/office/powerpoint/2010/main" val="12624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9231" r="29722"/>
          <a:stretch/>
        </p:blipFill>
        <p:spPr bwMode="auto">
          <a:xfrm>
            <a:off x="76200" y="1"/>
            <a:ext cx="8915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13447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http://www.youtube.com/watch?v=H9d_EB6XFUc</a:t>
            </a:r>
          </a:p>
        </p:txBody>
      </p:sp>
    </p:spTree>
    <p:extLst>
      <p:ext uri="{BB962C8B-B14F-4D97-AF65-F5344CB8AC3E}">
        <p14:creationId xmlns:p14="http://schemas.microsoft.com/office/powerpoint/2010/main" val="2794468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8014"/>
          <a:stretch/>
        </p:blipFill>
        <p:spPr bwMode="auto">
          <a:xfrm>
            <a:off x="1230417" y="762000"/>
            <a:ext cx="6770583" cy="54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01408"/>
            <a:ext cx="9144000" cy="535809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http://100.ucanr.edu/Day_of_Science_and_Service/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4439" b="7936"/>
          <a:stretch/>
        </p:blipFill>
        <p:spPr bwMode="auto">
          <a:xfrm>
            <a:off x="152401" y="-18142"/>
            <a:ext cx="8839199" cy="63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742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248022" cy="3511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27544"/>
            <a:ext cx="4343399" cy="3995927"/>
          </a:xfrm>
          <a:prstGeom prst="rect">
            <a:avLst/>
          </a:prstGeom>
        </p:spPr>
      </p:pic>
      <p:pic>
        <p:nvPicPr>
          <p:cNvPr id="5" name="Picture 7" descr="IPMwht no border 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544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285875"/>
            <a:ext cx="64484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72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4267"/>
            <a:ext cx="42672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62100"/>
            <a:ext cx="42576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PMwht no border 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393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571625"/>
            <a:ext cx="64389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09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190625"/>
            <a:ext cx="59721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3615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190625"/>
            <a:ext cx="63912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14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Bed bug monitor efficacy research (</a:t>
            </a:r>
            <a:r>
              <a:rPr lang="en-US" dirty="0" err="1" smtClean="0"/>
              <a:t>Vernard</a:t>
            </a:r>
            <a:r>
              <a:rPr lang="en-US" dirty="0" smtClean="0"/>
              <a:t> Lewis laboratory, UC Berkeley)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93592"/>
            <a:ext cx="5715000" cy="406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4800600"/>
            <a:ext cx="4267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25000"/>
                  </a:schemeClr>
                </a:solidFill>
              </a:rPr>
              <a:t>http://www.pestboard.ca.gov/howdoi/research/monitors_bedbug.pdf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l="12711" t="11146" r="3678"/>
          <a:stretch/>
        </p:blipFill>
        <p:spPr bwMode="auto">
          <a:xfrm>
            <a:off x="0" y="1600200"/>
            <a:ext cx="4724400" cy="3225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66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398"/>
            <a:ext cx="6477000" cy="680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4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 bug monitors: 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Active monitors in absence of host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All tested able to attract bugs…</a:t>
            </a:r>
          </a:p>
          <a:p>
            <a:r>
              <a:rPr lang="en-US" dirty="0" smtClean="0"/>
              <a:t>Best for detection, evaluation purposes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Easier to inspect than furniture</a:t>
            </a:r>
          </a:p>
          <a:p>
            <a:r>
              <a:rPr lang="en-US" dirty="0" smtClean="0"/>
              <a:t>More monitors, more time = better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Proper placement is key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Canine Detection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96" y="3810000"/>
            <a:ext cx="5092504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3810000"/>
            <a:ext cx="455350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143000"/>
            <a:ext cx="2124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Bed bugs 101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Biology and ecology</a:t>
            </a:r>
          </a:p>
          <a:p>
            <a:r>
              <a:rPr lang="en-US" dirty="0" smtClean="0"/>
              <a:t>Prevention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Of introduction </a:t>
            </a:r>
            <a:r>
              <a:rPr lang="en-US" dirty="0" smtClean="0">
                <a:solidFill>
                  <a:srgbClr val="FFFF00"/>
                </a:solidFill>
              </a:rPr>
              <a:t>(don’t bring them home)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Of establishment </a:t>
            </a:r>
            <a:r>
              <a:rPr lang="en-US" dirty="0" smtClean="0">
                <a:solidFill>
                  <a:srgbClr val="FFFF00"/>
                </a:solidFill>
              </a:rPr>
              <a:t>(don’t provide good bed bug habitats)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Special precautions for at-risk professions</a:t>
            </a:r>
          </a:p>
          <a:p>
            <a:r>
              <a:rPr lang="en-US" dirty="0" smtClean="0"/>
              <a:t>Monitoring for bed bugs</a:t>
            </a:r>
          </a:p>
          <a:p>
            <a:r>
              <a:rPr lang="en-US" dirty="0" smtClean="0"/>
              <a:t>UC IPM (and other)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15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Canine Detection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Classical conditioning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Potential for very high accuracy (&gt; 90%)</a:t>
            </a:r>
          </a:p>
          <a:p>
            <a:r>
              <a:rPr lang="en-US" dirty="0" smtClean="0"/>
              <a:t>Potential for false positive detection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Canine team requires constant training, re-conditioning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certification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Should always be confirmed with visual / manual inspection by trained PCO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Canine Detection Accuracy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91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5800" y="63246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Pest Control Technology: pctonline.com; August 2011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Canine Detection Accuracy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6324600"/>
            <a:ext cx="754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Pest Control Technology: pctonline.com; August 2011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93" y="1135743"/>
            <a:ext cx="2892107" cy="449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045" y="1135743"/>
            <a:ext cx="3881755" cy="51888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 bwMode="auto">
          <a:xfrm>
            <a:off x="4572000" y="2057400"/>
            <a:ext cx="1828800" cy="838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  <p:pic>
        <p:nvPicPr>
          <p:cNvPr id="8" name="Picture 7" descr="IPMwht no border 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24302" r="14829"/>
          <a:stretch/>
        </p:blipFill>
        <p:spPr bwMode="auto">
          <a:xfrm>
            <a:off x="76200" y="152400"/>
            <a:ext cx="8991601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638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Certification important, but…</a:t>
            </a:r>
            <a:r>
              <a:rPr lang="en-US" sz="2400" dirty="0" smtClean="0">
                <a:solidFill>
                  <a:srgbClr val="FFFF00"/>
                </a:solidFill>
              </a:rPr>
              <a:t>SHOW ME THE BUGS!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6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Alameda County Partnerships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8077200" cy="4114800"/>
          </a:xfrm>
        </p:spPr>
        <p:txBody>
          <a:bodyPr/>
          <a:lstStyle/>
          <a:p>
            <a:r>
              <a:rPr lang="en-US" dirty="0" smtClean="0"/>
              <a:t>What if I suspect a bed bug infestation at a home I visit?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Consider a joint / dual inspection with Alameda Co. Vector Control Services District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3800"/>
            <a:ext cx="5562600" cy="172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www.acvcsd.org/images/bed_buginspe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33899"/>
            <a:ext cx="321128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://www.acvcsd.org/images/bedbugs-egg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8664" r="8418" b="22022"/>
          <a:stretch/>
        </p:blipFill>
        <p:spPr bwMode="auto">
          <a:xfrm>
            <a:off x="3276600" y="5317068"/>
            <a:ext cx="1891144" cy="154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94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 bug IPM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sz="2800" dirty="0" smtClean="0"/>
              <a:t>For tenants / general public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UC IPM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County Health Services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EPA / DPR</a:t>
            </a:r>
          </a:p>
          <a:p>
            <a:r>
              <a:rPr lang="en-US" sz="2800" dirty="0" smtClean="0"/>
              <a:t>For housing managers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EPA / CDC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HUD</a:t>
            </a:r>
          </a:p>
          <a:p>
            <a:r>
              <a:rPr lang="en-US" sz="2800" dirty="0" smtClean="0"/>
              <a:t>For pest management professionals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UC IPM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NPMA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83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76200"/>
            <a:ext cx="80105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Pest Notes: http</a:t>
            </a:r>
            <a:r>
              <a:rPr lang="en-US" sz="2000" dirty="0">
                <a:solidFill>
                  <a:srgbClr val="00B050"/>
                </a:solidFill>
              </a:rPr>
              <a:t>://</a:t>
            </a:r>
            <a:r>
              <a:rPr lang="en-US" sz="2000" dirty="0" smtClean="0">
                <a:solidFill>
                  <a:srgbClr val="00B050"/>
                </a:solidFill>
              </a:rPr>
              <a:t>www.ipm.ucdavis.edu/PMG/PESTNOTES/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4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4401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b="4837"/>
          <a:stretch/>
        </p:blipFill>
        <p:spPr bwMode="auto">
          <a:xfrm>
            <a:off x="76200" y="104944"/>
            <a:ext cx="8915400" cy="626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324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Quick Tips: http</a:t>
            </a:r>
            <a:r>
              <a:rPr lang="en-US" sz="2400" dirty="0">
                <a:solidFill>
                  <a:srgbClr val="00B050"/>
                </a:solidFill>
              </a:rPr>
              <a:t>://www.ipm.ucdavis.edu/QT/index.html</a:t>
            </a:r>
          </a:p>
        </p:txBody>
      </p:sp>
    </p:spTree>
    <p:extLst>
      <p:ext uri="{BB962C8B-B14F-4D97-AF65-F5344CB8AC3E}">
        <p14:creationId xmlns:p14="http://schemas.microsoft.com/office/powerpoint/2010/main" val="14129436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13089"/>
          <a:stretch/>
        </p:blipFill>
        <p:spPr bwMode="auto">
          <a:xfrm>
            <a:off x="435610" y="76200"/>
            <a:ext cx="832739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6371772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http://www.bedbugbmps.org/</a:t>
            </a:r>
          </a:p>
        </p:txBody>
      </p:sp>
    </p:spTree>
    <p:extLst>
      <p:ext uri="{BB962C8B-B14F-4D97-AF65-F5344CB8AC3E}">
        <p14:creationId xmlns:p14="http://schemas.microsoft.com/office/powerpoint/2010/main" val="4221397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>
            <a:off x="79829" y="2"/>
            <a:ext cx="8987971" cy="602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0299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http://www.ipm.ucdavis.edu/greenbulletin/</a:t>
            </a:r>
          </a:p>
        </p:txBody>
      </p:sp>
      <p:pic>
        <p:nvPicPr>
          <p:cNvPr id="5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9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32" y="1537138"/>
            <a:ext cx="2272468" cy="15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523999"/>
            <a:ext cx="77724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Prevention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Monitoring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Treatment </a:t>
            </a:r>
            <a:r>
              <a:rPr lang="en-US" sz="3200" b="1" dirty="0">
                <a:solidFill>
                  <a:srgbClr val="FFEEB1"/>
                </a:solidFill>
                <a:latin typeface="Times New Roman" pitchFamily="18" charset="0"/>
              </a:rPr>
              <a:t>Thresholds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solidFill>
                  <a:srgbClr val="FFEEB1"/>
                </a:solidFill>
                <a:latin typeface="Times New Roman" pitchFamily="18" charset="0"/>
              </a:rPr>
              <a:t>Multiple Tactics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solidFill>
                  <a:srgbClr val="FFEEB1"/>
                </a:solidFill>
                <a:latin typeface="Times New Roman" pitchFamily="18" charset="0"/>
              </a:rPr>
              <a:t>Integration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Evaluation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18" y="3048000"/>
            <a:ext cx="229568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itchFamily="18" charset="0"/>
              </a:rPr>
              <a:t>Central tenets of 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8920" y="3808441"/>
            <a:ext cx="2710921" cy="179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25" y="1537139"/>
            <a:ext cx="2737375" cy="18156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790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Bed bugs increasingly common…not going away any time soon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Easing of stigma?</a:t>
            </a:r>
          </a:p>
          <a:p>
            <a:r>
              <a:rPr lang="en-US" dirty="0" smtClean="0"/>
              <a:t>Litigation costs?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Housing / lodging managers need to plan / budget for bed bug program</a:t>
            </a:r>
          </a:p>
          <a:p>
            <a:r>
              <a:rPr lang="en-US" dirty="0" smtClean="0"/>
              <a:t>Better detection tools needed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Eventual consumer tolerance?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72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dirty="0" smtClean="0"/>
              <a:t>Which of the following could be considered a good practice for preventing bed bug acquisition and introduction?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828800"/>
            <a:ext cx="4724400" cy="50292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Avoid sitting on upholstered furniture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Wear shoe covers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Minimize items you bring with you to home visits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Launder clothing at the hot setting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Make your home bed bug-unfriendly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Monitor regularly for bed bugs</a:t>
            </a:r>
          </a:p>
          <a:p>
            <a:pPr marL="514350" indent="-514350">
              <a:spcBef>
                <a:spcPct val="20000"/>
              </a:spcBef>
              <a:spcAft>
                <a:spcPts val="0"/>
              </a:spcAft>
              <a:buAutoNum type="alphaUcPeriod"/>
            </a:pPr>
            <a:r>
              <a:rPr lang="en-US" dirty="0" smtClean="0"/>
              <a:t>All of  the above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13782274"/>
              </p:ext>
            </p:extLst>
          </p:nvPr>
        </p:nvGraphicFramePr>
        <p:xfrm>
          <a:off x="5181600" y="1600200"/>
          <a:ext cx="38989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Chart" r:id="rId7" imgW="4571989" imgH="5143584" progId="MSGraph.Chart.8">
                  <p:embed followColorScheme="full"/>
                </p:oleObj>
              </mc:Choice>
              <mc:Fallback>
                <p:oleObj name="Chart" r:id="rId7" imgW="4571989" imgH="5143584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81600" y="1600200"/>
                        <a:ext cx="3898900" cy="5143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1"/>
          <p:cNvSpPr/>
          <p:nvPr>
            <p:custDataLst>
              <p:tags r:id="rId5"/>
            </p:custDataLst>
          </p:nvPr>
        </p:nvSpPr>
        <p:spPr bwMode="auto">
          <a:xfrm>
            <a:off x="243840" y="6448552"/>
            <a:ext cx="266700" cy="266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64" charset="-52"/>
              <a:ea typeface="ＭＳ Ｐゴシック" pitchFamily="64" charset="-128"/>
              <a:cs typeface="ＭＳ Ｐゴシック" pitchFamily="64" charset="-128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7953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Thanks!...Questions?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Andrew Sutherland</a:t>
            </a:r>
          </a:p>
          <a:p>
            <a:r>
              <a:rPr lang="en-US" dirty="0" smtClean="0"/>
              <a:t>Bay Area Urban IPM Advisor</a:t>
            </a:r>
          </a:p>
          <a:p>
            <a:r>
              <a:rPr lang="en-US" dirty="0" smtClean="0">
                <a:hlinkClick r:id="rId2"/>
              </a:rPr>
              <a:t>amsutherland@ucanr.edu</a:t>
            </a:r>
            <a:endParaRPr lang="en-US" dirty="0" smtClean="0"/>
          </a:p>
          <a:p>
            <a:r>
              <a:rPr lang="en-US" dirty="0">
                <a:solidFill>
                  <a:srgbClr val="00B050"/>
                </a:solidFill>
              </a:rPr>
              <a:t>http://ucanr.edu/sites/urbanIPM/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510-777-2481 office</a:t>
            </a:r>
          </a:p>
          <a:p>
            <a:r>
              <a:rPr lang="en-US" dirty="0" smtClean="0"/>
              <a:t>510-499-2930 cell</a:t>
            </a:r>
          </a:p>
          <a:p>
            <a:r>
              <a:rPr lang="en-US" dirty="0" smtClean="0"/>
              <a:t>1131 Harbor Bay Parkway; Alameda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279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PMwht no border 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248400"/>
            <a:ext cx="584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523999"/>
            <a:ext cx="7772400" cy="453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Education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</a:rPr>
              <a:t>Biology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True bug (</a:t>
            </a:r>
            <a:r>
              <a:rPr lang="en-US" sz="3200" b="1" dirty="0" err="1" smtClean="0">
                <a:solidFill>
                  <a:srgbClr val="FFEEB1"/>
                </a:solidFill>
                <a:latin typeface="Times New Roman" pitchFamily="18" charset="0"/>
              </a:rPr>
              <a:t>Heteroptera</a:t>
            </a: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 / </a:t>
            </a:r>
            <a:r>
              <a:rPr lang="en-US" sz="3200" b="1" dirty="0" err="1" smtClean="0">
                <a:solidFill>
                  <a:srgbClr val="FFEEB1"/>
                </a:solidFill>
                <a:latin typeface="Times New Roman" pitchFamily="18" charset="0"/>
              </a:rPr>
              <a:t>Hemiptera</a:t>
            </a: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Piercing-sucking mouthparts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Wingless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Incomplete / gradual metamorphosis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3200" b="1" dirty="0" smtClean="0">
                <a:solidFill>
                  <a:srgbClr val="FFEEB1"/>
                </a:solidFill>
                <a:latin typeface="Times New Roman" pitchFamily="18" charset="0"/>
              </a:rPr>
              <a:t>Obligate </a:t>
            </a:r>
            <a:r>
              <a:rPr lang="en-US" sz="3200" b="1" dirty="0" err="1" smtClean="0">
                <a:solidFill>
                  <a:srgbClr val="FFEEB1"/>
                </a:solidFill>
                <a:latin typeface="Times New Roman" pitchFamily="18" charset="0"/>
              </a:rPr>
              <a:t>haematophages</a:t>
            </a:r>
            <a:endParaRPr lang="en-US" sz="3200" b="1" dirty="0" smtClean="0">
              <a:solidFill>
                <a:srgbClr val="FFEEB1"/>
              </a:solidFill>
              <a:latin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1000" y="457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Times New Roman" pitchFamily="18" charset="0"/>
              </a:rPr>
              <a:t>IPM for bed bugs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6" y="1683251"/>
            <a:ext cx="7647104" cy="4717549"/>
          </a:xfrm>
          <a:prstGeom prst="rect">
            <a:avLst/>
          </a:prstGeom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: </a:t>
            </a:r>
            <a:r>
              <a:rPr lang="en-US" dirty="0" err="1" smtClean="0"/>
              <a:t>Cimicidae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1.0.2296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RESULTS" val="False"/>
  <p:tag name="LIVECHARTING" val="False"/>
  <p:tag name="AUTOOPENPOLL" val="True"/>
  <p:tag name="TYPE" val="TrueFalse"/>
  <p:tag name="TPQUESTIONXML" val="﻿&lt;?xml version=&quot;1.0&quot; encoding=&quot;utf-8&quot;?&gt;&#10;&lt;questionlist&gt;&#10;    &lt;properties&gt;&#10;        &lt;guid&gt;3F5B02306B0F47F187ED0D2ED77645CA&lt;/guid&gt;&#10;        &lt;description /&gt;&#10;        &lt;date&gt;3/20/2014 10:14:35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6DF5FE96ACAE4092859B5AE9DE2F6426&lt;/guid&gt;&#10;            &lt;repollguid&gt;884D4F96255D4D1981F18A04ECB42268&lt;/repollguid&gt;&#10;            &lt;sourceid&gt;4E25D085217A4FA2A2E2B2F90A117736&lt;/sourceid&gt;&#10;            &lt;questiontext&gt;Bed bugs are associated with unsanitary, low-class environments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B61B7C8222874AEC9EA8CDB712EB768A&lt;/guid&gt;&#10;                    &lt;answertext&gt;True&lt;/answertext&gt;&#10;                    &lt;valuetype&gt;-1&lt;/valuetype&gt;&#10;                &lt;/answer&gt;&#10;                &lt;answer&gt;&#10;                    &lt;guid&gt;EF0CD9F21E5E4B24B791E7C97E45EF8B&lt;/guid&gt;&#10;                    &lt;answertext&gt;False&lt;/answertext&gt;&#10;                    &lt;valuetype&gt;1&lt;/valuetype&gt;&#10;                &lt;/answer&gt;&#10;            &lt;/answers&gt;&#10;        &lt;/multichoice&gt;&#10;    &lt;/questions&gt;&#10;&lt;/questionlist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TrueFalse"/>
  <p:tag name="TPQUESTIONXML" val="﻿&lt;?xml version=&quot;1.0&quot; encoding=&quot;utf-8&quot;?&gt;&#10;&lt;questionlist&gt;&#10;    &lt;properties&gt;&#10;        &lt;guid&gt;4FC02D0528624CF994E73C9079411A20&lt;/guid&gt;&#10;        &lt;description /&gt;&#10;        &lt;date&gt;3/20/2014 10:17:05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7F2DDE6EA4BA40B2922C395686C3384F&lt;/guid&gt;&#10;            &lt;repollguid&gt;14C4E5ADE8AA445C9430187045B6C9A7&lt;/repollguid&gt;&#10;            &lt;sourceid&gt;F521C339738549639A4D625459AC367F&lt;/sourceid&gt;&#10;            &lt;questiontext&gt;Bed bugs have been demonstrated to spread blood-borne disease such as HIV and hepatitis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E1C699742A97453BA3C26803C08BBCF3&lt;/guid&gt;&#10;                    &lt;answertext&gt;True&lt;/answertext&gt;&#10;                    &lt;valuetype&gt;-1&lt;/valuetype&gt;&#10;                &lt;/answer&gt;&#10;                &lt;answer&gt;&#10;                    &lt;guid&gt;73CD819CB91D40728468DE409326D90A&lt;/guid&gt;&#10;                    &lt;answertext&gt;False&lt;/answertext&gt;&#10;                    &lt;valuetype&gt;1&lt;/valuetype&gt;&#10;                &lt;/answer&gt;&#10;            &lt;/answers&gt;&#10;        &lt;/multichoice&gt;&#10;    &lt;/questions&gt;&#10;&lt;/questionlist&gt;"/>
  <p:tag name="HASRESULTS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MultiChoiceSlide"/>
  <p:tag name="TPQUESTIONXML" val="﻿&lt;?xml version=&quot;1.0&quot; encoding=&quot;utf-8&quot;?&gt;&#10;&lt;questionlist&gt;&#10;    &lt;properties&gt;&#10;        &lt;guid&gt;5217B011C2104B88AE8A242775826674&lt;/guid&gt;&#10;        &lt;description /&gt;&#10;        &lt;date&gt;4/24/2014 10:28:4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4E55E5A5A6949D78FD1E5366315B44C&lt;/guid&gt;&#10;            &lt;repollguid&gt;3DCF19F6B9CF4FD9B5B4D3AEE6B47A84&lt;/repollguid&gt;&#10;            &lt;sourceid&gt;A3B6444F66AF474A856AA44EC3CF2685&lt;/sourceid&gt;&#10;            &lt;questiontext&gt;Which of the following could be considered a good practice for preventing bed bug acquisition and introduction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4E06563312EC417BB9B0015A545519D0&lt;/guid&gt;&#10;                    &lt;answertext&gt;Avoid sitting on upholstered furniture&lt;/answertext&gt;&#10;                    &lt;valuetype&gt;-1&lt;/valuetype&gt;&#10;                &lt;/answer&gt;&#10;                &lt;answer&gt;&#10;                    &lt;guid&gt;CAC740AF85244139832E77426C0E6AEC&lt;/guid&gt;&#10;                    &lt;answertext&gt;Wear shoe covers&lt;/answertext&gt;&#10;                    &lt;valuetype&gt;-1&lt;/valuetype&gt;&#10;                &lt;/answer&gt;&#10;                &lt;answer&gt;&#10;                    &lt;guid&gt;117BC19D493A42EEA3CD184DA6DA7477&lt;/guid&gt;&#10;                    &lt;answertext&gt;Minimize items you bring with you to home visits&lt;/answertext&gt;&#10;                    &lt;valuetype&gt;-1&lt;/valuetype&gt;&#10;                &lt;/answer&gt;&#10;                &lt;answer&gt;&#10;                    &lt;guid&gt;C062B185E0B244C58210DA002CD7FF92&lt;/guid&gt;&#10;                    &lt;answertext&gt;Launder clothing at the hot setting&lt;/answertext&gt;&#10;                    &lt;valuetype&gt;-1&lt;/valuetype&gt;&#10;                &lt;/answer&gt;&#10;                &lt;answer&gt;&#10;                    &lt;guid&gt;E1BB1E487B1C4EA98A90C4F241144BEB&lt;/guid&gt;&#10;                    &lt;answertext&gt;Make your home bed bug-unfriendly&lt;/answertext&gt;&#10;                    &lt;valuetype&gt;-1&lt;/valuetype&gt;&#10;                &lt;/answer&gt;&#10;                &lt;answer&gt;&#10;                    &lt;guid&gt;592A91DE86AF4A81BEC998EB09B17DBD&lt;/guid&gt;&#10;                    &lt;answertext&gt;Monitor regularly for bed bugs&lt;/answertext&gt;&#10;                    &lt;valuetype&gt;-1&lt;/valuetype&gt;&#10;                &lt;/answer&gt;&#10;                &lt;answer&gt;&#10;                    &lt;guid&gt;EFEBD2BEC7104C85BD44225B03C4F855&lt;/guid&gt;&#10;                    &lt;answertext&gt;All of  the above&lt;/answertext&gt;&#10;                    &lt;valuetype&gt;1&lt;/valuetype&gt;&#10;                &lt;/answer&gt;&#10;            &lt;/answers&gt;&#10;        &lt;/multichoice&gt;&#10;    &lt;/questions&gt;&#10;&lt;/questionlist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TYPE" val="TrueFalse"/>
  <p:tag name="TPQUESTIONXML" val="﻿&lt;?xml version=&quot;1.0&quot; encoding=&quot;utf-8&quot;?&gt;&#10;&lt;questionlist&gt;&#10;    &lt;properties&gt;&#10;        &lt;guid&gt;4CDD9812EBAF4B53BDB18FCB3317ADE2&lt;/guid&gt;&#10;        &lt;description /&gt;&#10;        &lt;date&gt;3/20/2014 10:07:11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21ECD03C27645CEBCF4C0BAD3C18FEB&lt;/guid&gt;&#10;            &lt;repollguid&gt;EDD5CB93324E4C88A7091791B97293CE&lt;/repollguid&gt;&#10;            &lt;sourceid&gt;89A5C30B4B1A419B9F4F7B343F1A51CF&lt;/sourceid&gt;&#10;            &lt;questiontext&gt;Bed bugs can jump and / or fly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CFD9EB8925FB43CA937D987A39043CCF&lt;/guid&gt;&#10;                    &lt;answertext&gt;True&lt;/answertext&gt;&#10;                    &lt;valuetype&gt;-1&lt;/valuetype&gt;&#10;                &lt;/answer&gt;&#10;                &lt;answer&gt;&#10;                    &lt;guid&gt;B834BAA778B04342A835D9B719B4CB4F&lt;/guid&gt;&#10;                    &lt;answertext&gt;False&lt;/answertext&gt;&#10;                    &lt;valuetype&gt;1&lt;/valuetype&gt;&#10;                &lt;/answer&gt;&#10;            &lt;/answers&gt;&#10;        &lt;/multichoice&gt;&#10;    &lt;/questions&gt;&#10;&lt;/questionlist&gt;"/>
  <p:tag name="HASRESULT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SCHEME"/>
  <p:tag name="LABELFORMAT" val="0"/>
  <p:tag name="NUMBERFORMA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ASRESULTS" val="False"/>
  <p:tag name="LIVECHARTING" val="False"/>
  <p:tag name="AUTOOPENPOLL" val="True"/>
  <p:tag name="TYPE" val="TrueFalse"/>
  <p:tag name="TPQUESTIONXML" val="﻿&lt;?xml version=&quot;1.0&quot; encoding=&quot;utf-8&quot;?&gt;&#10;&lt;questionlist&gt;&#10;    &lt;properties&gt;&#10;        &lt;guid&gt;3134DB6122C24E8B9366F84C5BC0D99C&lt;/guid&gt;&#10;        &lt;description /&gt;&#10;        &lt;date&gt;3/20/2014 10:09:52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C613C83137340FDA11DDC347921AC6A&lt;/guid&gt;&#10;            &lt;repollguid&gt;D84417D7ABF441F0AE4099EC00530A68&lt;/repollguid&gt;&#10;            &lt;sourceid&gt;0D693AF1CD5045748B01D74C610E1C0B&lt;/sourceid&gt;&#10;            &lt;questiontext&gt;Bed bugs are microscopic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truefalse&gt;True&lt;/truefalse&gt;&#10;            &lt;answers&gt;&#10;                &lt;answer&gt;&#10;                    &lt;guid&gt;1A03643E9F744853B8D9E0B708CBD43F&lt;/guid&gt;&#10;                    &lt;answertext&gt;True&lt;/answertext&gt;&#10;                    &lt;valuetype&gt;-1&lt;/valuetype&gt;&#10;                &lt;/answer&gt;&#10;                &lt;answer&gt;&#10;                    &lt;guid&gt;6E33C745ADD44DE8B67A8E9124B16E20&lt;/guid&gt;&#10;                    &lt;answertext&gt;False&lt;/answertext&gt;&#10;                    &lt;valuetype&gt;1&lt;/valuetype&gt;&#10;                &lt;/answer&gt;&#10;            &lt;/answers&gt;&#10;        &lt;/multichoice&gt;&#10;    &lt;/questions&gt;&#10;&lt;/questionlis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NUMBERFORMAT" val="0"/>
  <p:tag name="LABELFORMA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3"/>
</p:tagLst>
</file>

<file path=ppt/theme/theme1.xml><?xml version="1.0" encoding="utf-8"?>
<a:theme xmlns:a="http://schemas.openxmlformats.org/drawingml/2006/main" name="green ipm theme">
  <a:themeElements>
    <a:clrScheme name="">
      <a:dk1>
        <a:srgbClr val="000000"/>
      </a:dk1>
      <a:lt1>
        <a:srgbClr val="063D34"/>
      </a:lt1>
      <a:dk2>
        <a:srgbClr val="000000"/>
      </a:dk2>
      <a:lt2>
        <a:srgbClr val="808080"/>
      </a:lt2>
      <a:accent1>
        <a:srgbClr val="BBE0E3"/>
      </a:accent1>
      <a:accent2>
        <a:srgbClr val="FBFFFC"/>
      </a:accent2>
      <a:accent3>
        <a:srgbClr val="AAAFAE"/>
      </a:accent3>
      <a:accent4>
        <a:srgbClr val="000000"/>
      </a:accent4>
      <a:accent5>
        <a:srgbClr val="DAEDEF"/>
      </a:accent5>
      <a:accent6>
        <a:srgbClr val="E3E7E4"/>
      </a:accent6>
      <a:hlink>
        <a:srgbClr val="009999"/>
      </a:hlink>
      <a:folHlink>
        <a:srgbClr val="99CC00"/>
      </a:folHlink>
    </a:clrScheme>
    <a:fontScheme name="16_Chapter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-52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-52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Chapte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apte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apte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ipm theme</Template>
  <TotalTime>1528</TotalTime>
  <Words>1179</Words>
  <Application>Microsoft Office PowerPoint</Application>
  <PresentationFormat>On-screen Show (4:3)</PresentationFormat>
  <Paragraphs>247</Paragraphs>
  <Slides>72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green ipm theme</vt:lpstr>
      <vt:lpstr>Chart</vt:lpstr>
      <vt:lpstr>Microsoft Graph Chart</vt:lpstr>
      <vt:lpstr>PowerPoint Presentation</vt:lpstr>
      <vt:lpstr>What’s an Urban IPM Advisor?!</vt:lpstr>
      <vt:lpstr>What is Cooperative Extension?</vt:lpstr>
      <vt:lpstr>PowerPoint Presentation</vt:lpstr>
      <vt:lpstr>http://100.ucanr.edu/Day_of_Science_and_Service/</vt:lpstr>
      <vt:lpstr>Outline of presentation</vt:lpstr>
      <vt:lpstr>PowerPoint Presentation</vt:lpstr>
      <vt:lpstr>PowerPoint Presentation</vt:lpstr>
      <vt:lpstr>Hemiptera: Cimicidae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bed bug harborage = dark, protected from cold, heat, moisture, within 2m of host, wood, paper or fabric</vt:lpstr>
      <vt:lpstr>PowerPoint Presentation</vt:lpstr>
      <vt:lpstr>PowerPoint Presentation</vt:lpstr>
      <vt:lpstr>Bat bugs? Swallow bugs?</vt:lpstr>
      <vt:lpstr>Bed bugs can jump and / or fly</vt:lpstr>
      <vt:lpstr>Bed bugs can jump and / or fly</vt:lpstr>
      <vt:lpstr>Bed bugs are microscopic</vt:lpstr>
      <vt:lpstr>Bed bugs are microscopic</vt:lpstr>
      <vt:lpstr>Bed bugs are associated with unsanitary, low-class environments </vt:lpstr>
      <vt:lpstr>Bed bugs are associated with unsanitary, low-class environments </vt:lpstr>
      <vt:lpstr>Bed bugs have been demonstrated to spread blood-borne disease such as HIV and hepatitis</vt:lpstr>
      <vt:lpstr>Bed bugs have been demonstrated to spread blood-borne disease such as HIV and hepatitis</vt:lpstr>
      <vt:lpstr>PowerPoint Presentation</vt:lpstr>
      <vt:lpstr>Education for Prevention</vt:lpstr>
      <vt:lpstr>Precautions for travelers</vt:lpstr>
      <vt:lpstr>PowerPoint Presentation</vt:lpstr>
      <vt:lpstr>PowerPoint Presentation</vt:lpstr>
      <vt:lpstr>Precautions for at-risk professions</vt:lpstr>
      <vt:lpstr>Precautions for at-risk professions</vt:lpstr>
      <vt:lpstr>Bring your own chair…</vt:lpstr>
      <vt:lpstr>PowerPoint Presentation</vt:lpstr>
      <vt:lpstr>PowerPoint Presentation</vt:lpstr>
      <vt:lpstr>bbpajamas.com</vt:lpstr>
      <vt:lpstr>PowerPoint Presentation</vt:lpstr>
      <vt:lpstr>Make rooms ‘bed bug unfriendly’</vt:lpstr>
      <vt:lpstr>Consideration of ‘clutter’</vt:lpstr>
      <vt:lpstr>PowerPoint Presentation</vt:lpstr>
      <vt:lpstr>Bed bug signs</vt:lpstr>
      <vt:lpstr>Bed bug inspection</vt:lpstr>
      <vt:lpstr>PowerPoint Presentation</vt:lpstr>
      <vt:lpstr>PowerPoint Presentation</vt:lpstr>
      <vt:lpstr>PowerPoint Presentation</vt:lpstr>
      <vt:lpstr>Bed bug monitors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Bed bug monitor efficacy research (Vernard Lewis laboratory, UC Berkeley)</vt:lpstr>
      <vt:lpstr>PowerPoint Presentation</vt:lpstr>
      <vt:lpstr>Bed bug monitors: summary</vt:lpstr>
      <vt:lpstr>Canine Detection</vt:lpstr>
      <vt:lpstr>Canine Detection</vt:lpstr>
      <vt:lpstr>Canine Detection Accuracy</vt:lpstr>
      <vt:lpstr>Canine Detection Accuracy</vt:lpstr>
      <vt:lpstr>PowerPoint Presentation</vt:lpstr>
      <vt:lpstr>Alameda County Partnerships</vt:lpstr>
      <vt:lpstr>Bed bug IPM resources</vt:lpstr>
      <vt:lpstr>PowerPoint Presentation</vt:lpstr>
      <vt:lpstr>PowerPoint Presentation</vt:lpstr>
      <vt:lpstr>PowerPoint Presentation</vt:lpstr>
      <vt:lpstr>PowerPoint Presentation</vt:lpstr>
      <vt:lpstr>The future…</vt:lpstr>
      <vt:lpstr>Which of the following could be considered a good practice for preventing bed bug acquisition and introduction?</vt:lpstr>
      <vt:lpstr>Thanks!...Questions?</vt:lpstr>
    </vt:vector>
  </TitlesOfParts>
  <Company>UCCE Alameda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Sutherland</dc:creator>
  <cp:lastModifiedBy>Andrew</cp:lastModifiedBy>
  <cp:revision>154</cp:revision>
  <dcterms:created xsi:type="dcterms:W3CDTF">2012-08-21T23:56:26Z</dcterms:created>
  <dcterms:modified xsi:type="dcterms:W3CDTF">2014-04-24T18:46:05Z</dcterms:modified>
</cp:coreProperties>
</file>