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2" r:id="rId2"/>
    <p:sldMasterId id="2147483713" r:id="rId3"/>
  </p:sldMasterIdLst>
  <p:notesMasterIdLst>
    <p:notesMasterId r:id="rId8"/>
  </p:notesMasterIdLst>
  <p:sldIdLst>
    <p:sldId id="274" r:id="rId4"/>
    <p:sldId id="273" r:id="rId5"/>
    <p:sldId id="269" r:id="rId6"/>
    <p:sldId id="272" r:id="rId7"/>
  </p:sldIdLst>
  <p:sldSz cx="9144000" cy="6858000" type="screen4x3"/>
  <p:notesSz cx="7315200" cy="9601200"/>
  <p:custDataLst>
    <p:tags r:id="rId9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E68CE-EBBC-4899-B10A-24580853CA7A}" type="datetimeFigureOut">
              <a:rPr lang="en-US" smtClean="0"/>
              <a:t>8/14/2015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BCC6A-2607-4E95-8B01-3C30BC452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33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 note:</a:t>
            </a:r>
            <a:r>
              <a:rPr lang="en-US" baseline="0" dirty="0" smtClean="0"/>
              <a:t> Aisleways must have a minimum clearance of 24”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CC6A-2607-4E95-8B01-3C30BC452F4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24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39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9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FB4A4-8897-E444-9922-FC08375AAB5C}" type="datetimeFigureOut">
              <a:rPr lang="en-US"/>
              <a:pPr>
                <a:defRPr/>
              </a:pPr>
              <a:t>8/14/2015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EB64-96FC-5A46-BF67-B8411004BC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8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4"/>
          <a:stretch/>
        </p:blipFill>
        <p:spPr>
          <a:xfrm flipH="1">
            <a:off x="0" y="0"/>
            <a:ext cx="83693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11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99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961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54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54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79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35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498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549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2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8118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40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94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4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88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54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54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6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9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10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549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2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7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40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96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37E39-3C47-554C-8777-2EAB039BF4C7}" type="datetimeFigureOut">
              <a:rPr lang="en-US"/>
              <a:pPr>
                <a:defRPr/>
              </a:pPr>
              <a:t>8/14/2015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03574-3699-B24E-83F4-6EF9AF01B9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2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Wave+ANRLogo_basic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75" y="5807075"/>
            <a:ext cx="88519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F3D356-531F-A04D-8007-71E07D8FB0D7}" type="datetimeFigureOut">
              <a:rPr lang="en-US"/>
              <a:pPr>
                <a:defRPr/>
              </a:pPr>
              <a:t>8/14/2015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300B74-2B8E-5941-8962-3E115ED92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Wave+ANRLogo_basic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75" y="5807075"/>
            <a:ext cx="88519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bGLOxpCXj1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afety.ucanr.org/Safety_Not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safety.ucanr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Safe Material Storage in Offices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1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GLOxpCXj1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9152467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1838325" y="657225"/>
            <a:ext cx="701992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0049" y="190500"/>
            <a:ext cx="8524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Office Storage Safety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0702" y="730621"/>
            <a:ext cx="4433515" cy="2642618"/>
            <a:chOff x="440702" y="766557"/>
            <a:chExt cx="4433515" cy="2642618"/>
          </a:xfrm>
        </p:grpSpPr>
        <p:sp>
          <p:nvSpPr>
            <p:cNvPr id="7" name="TextBox 6"/>
            <p:cNvSpPr txBox="1"/>
            <p:nvPr/>
          </p:nvSpPr>
          <p:spPr>
            <a:xfrm>
              <a:off x="440702" y="766557"/>
              <a:ext cx="44335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 items over six feet without retainer;</a:t>
              </a:r>
            </a:p>
            <a:p>
              <a:r>
                <a:rPr lang="en-US" dirty="0" smtClean="0"/>
                <a:t>18” below sprinklers or 24” below ceiling</a:t>
              </a:r>
            </a:p>
          </p:txBody>
        </p:sp>
        <p:pic>
          <p:nvPicPr>
            <p:cNvPr id="1027" name="Picture 3" descr="E:\DCIM\116___11\IMG_1176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37648" y="1440685"/>
              <a:ext cx="2243265" cy="196849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&quot;No&quot; Symbol 13"/>
          <p:cNvSpPr/>
          <p:nvPr/>
        </p:nvSpPr>
        <p:spPr>
          <a:xfrm>
            <a:off x="1309605" y="1471273"/>
            <a:ext cx="1309605" cy="1309605"/>
          </a:xfrm>
          <a:prstGeom prst="noSmoking">
            <a:avLst>
              <a:gd name="adj" fmla="val 995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60197" y="836637"/>
            <a:ext cx="3369427" cy="2585472"/>
            <a:chOff x="5060197" y="637857"/>
            <a:chExt cx="3369427" cy="2585472"/>
          </a:xfrm>
        </p:grpSpPr>
        <p:grpSp>
          <p:nvGrpSpPr>
            <p:cNvPr id="5" name="Group 4"/>
            <p:cNvGrpSpPr/>
            <p:nvPr/>
          </p:nvGrpSpPr>
          <p:grpSpPr>
            <a:xfrm>
              <a:off x="5060197" y="637857"/>
              <a:ext cx="3369427" cy="2585472"/>
              <a:chOff x="5060197" y="885825"/>
              <a:chExt cx="3369427" cy="2585472"/>
            </a:xfrm>
          </p:grpSpPr>
          <p:pic>
            <p:nvPicPr>
              <p:cNvPr id="1026" name="Picture 2" descr="E:\DCIM\116___11\IMG_1181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4097" y="1502807"/>
                <a:ext cx="2624653" cy="196849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5060197" y="885825"/>
                <a:ext cx="33694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 storage under </a:t>
                </a:r>
                <a:r>
                  <a:rPr lang="en-US" dirty="0" smtClean="0"/>
                  <a:t>stairs unless one-hour rated construction</a:t>
                </a:r>
                <a:endParaRPr lang="en-US" dirty="0"/>
              </a:p>
            </p:txBody>
          </p:sp>
        </p:grpSp>
        <p:sp>
          <p:nvSpPr>
            <p:cNvPr id="23" name="&quot;No&quot; Symbol 22"/>
            <p:cNvSpPr/>
            <p:nvPr/>
          </p:nvSpPr>
          <p:spPr>
            <a:xfrm>
              <a:off x="5817028" y="1481383"/>
              <a:ext cx="1309605" cy="1309605"/>
            </a:xfrm>
            <a:prstGeom prst="noSmoking">
              <a:avLst>
                <a:gd name="adj" fmla="val 9958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155448" y="3529576"/>
            <a:ext cx="2733302" cy="2305958"/>
            <a:chOff x="5155448" y="3132016"/>
            <a:chExt cx="2733302" cy="2305958"/>
          </a:xfrm>
        </p:grpSpPr>
        <p:grpSp>
          <p:nvGrpSpPr>
            <p:cNvPr id="13" name="Group 12"/>
            <p:cNvGrpSpPr/>
            <p:nvPr/>
          </p:nvGrpSpPr>
          <p:grpSpPr>
            <a:xfrm>
              <a:off x="5155448" y="3132016"/>
              <a:ext cx="2733302" cy="2305958"/>
              <a:chOff x="5155448" y="3379984"/>
              <a:chExt cx="2733302" cy="2305958"/>
            </a:xfrm>
          </p:grpSpPr>
          <p:pic>
            <p:nvPicPr>
              <p:cNvPr id="1029" name="Picture 5" descr="E:\DCIM\116___11\IMG_1179.JPG"/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264097" y="3752839"/>
                <a:ext cx="2624653" cy="193310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5155448" y="3379984"/>
                <a:ext cx="23567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 storage on ledges</a:t>
                </a:r>
              </a:p>
            </p:txBody>
          </p:sp>
        </p:grpSp>
        <p:sp>
          <p:nvSpPr>
            <p:cNvPr id="25" name="&quot;No&quot; Symbol 24"/>
            <p:cNvSpPr/>
            <p:nvPr/>
          </p:nvSpPr>
          <p:spPr>
            <a:xfrm>
              <a:off x="6454337" y="3658895"/>
              <a:ext cx="1309605" cy="1309605"/>
            </a:xfrm>
            <a:prstGeom prst="noSmoking">
              <a:avLst>
                <a:gd name="adj" fmla="val 9958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2" descr="C:\Users\baoatman\Desktop\New folder (3)\phot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3955879"/>
            <a:ext cx="1961123" cy="1879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59968" y="3374476"/>
            <a:ext cx="3328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Place only smaller items on top of workspace storage areas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8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81064"/>
            <a:ext cx="7772400" cy="823911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0070C0"/>
                </a:solidFill>
                <a:ea typeface="+mj-ea"/>
                <a:cs typeface="+mj-cs"/>
              </a:rPr>
              <a:t>	Office Storage Safety</a:t>
            </a:r>
            <a:endParaRPr lang="en-US" sz="4800" b="1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90700"/>
            <a:ext cx="7772400" cy="4019550"/>
          </a:xfrm>
        </p:spPr>
        <p:txBody>
          <a:bodyPr/>
          <a:lstStyle/>
          <a:p>
            <a:pPr marL="2857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cs typeface="ＭＳ Ｐゴシック" charset="0"/>
              </a:rPr>
              <a:t>EH&amp;S has developed over 170 Safety Notes as a convenient tool to address the need for training about hazards     </a:t>
            </a:r>
            <a:r>
              <a:rPr lang="en-US" sz="1800" dirty="0">
                <a:solidFill>
                  <a:schemeClr val="tx1"/>
                </a:solidFill>
                <a:cs typeface="ＭＳ Ｐゴシック" charset="0"/>
                <a:hlinkClick r:id="rId3"/>
              </a:rPr>
              <a:t>http://</a:t>
            </a:r>
            <a:r>
              <a:rPr lang="en-US" sz="1800" dirty="0" smtClean="0">
                <a:solidFill>
                  <a:schemeClr val="tx1"/>
                </a:solidFill>
                <a:cs typeface="ＭＳ Ｐゴシック" charset="0"/>
                <a:hlinkClick r:id="rId3"/>
              </a:rPr>
              <a:t>safety.ucanr.edu/Safety_Notes</a:t>
            </a:r>
            <a:r>
              <a:rPr lang="en-US" sz="1800" dirty="0">
                <a:solidFill>
                  <a:schemeClr val="tx1"/>
                </a:solidFill>
                <a:cs typeface="ＭＳ Ｐゴシック" charset="0"/>
                <a:hlinkClick r:id="rId3"/>
              </a:rPr>
              <a:t>/</a:t>
            </a:r>
            <a:endParaRPr lang="en-US" sz="1800" dirty="0">
              <a:solidFill>
                <a:schemeClr val="tx1"/>
              </a:solidFill>
              <a:cs typeface="ＭＳ Ｐゴシック" charset="0"/>
            </a:endParaRPr>
          </a:p>
          <a:p>
            <a:pPr marL="285750" lvl="1" indent="-285750" algn="l">
              <a:buFont typeface="Arial" panose="020B0604020202020204" pitchFamily="34" charset="0"/>
              <a:buChar char="•"/>
              <a:defRPr/>
            </a:pPr>
            <a:endParaRPr lang="en-US" sz="1800" dirty="0" smtClean="0">
              <a:solidFill>
                <a:schemeClr val="tx1"/>
              </a:solidFill>
              <a:cs typeface="ＭＳ Ｐゴシック" charset="0"/>
            </a:endParaRPr>
          </a:p>
          <a:p>
            <a:pPr marL="2857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  <a:cs typeface="ＭＳ Ｐゴシック" charset="0"/>
              </a:rPr>
              <a:t>Safety </a:t>
            </a:r>
            <a:r>
              <a:rPr lang="en-US" sz="1800" dirty="0">
                <a:solidFill>
                  <a:schemeClr val="tx1"/>
                </a:solidFill>
                <a:cs typeface="ＭＳ Ｐゴシック" charset="0"/>
              </a:rPr>
              <a:t>Notes are one page summaries of relevant information, regulations, and suggested precautions to prevent topic-related injury or </a:t>
            </a:r>
            <a:r>
              <a:rPr lang="en-US" sz="1800" dirty="0" smtClean="0">
                <a:solidFill>
                  <a:schemeClr val="tx1"/>
                </a:solidFill>
                <a:cs typeface="ＭＳ Ｐゴシック" charset="0"/>
              </a:rPr>
              <a:t>illness</a:t>
            </a:r>
          </a:p>
          <a:p>
            <a:pPr marL="285750" lvl="1" indent="-285750" algn="l"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tx1"/>
              </a:solidFill>
              <a:cs typeface="ＭＳ Ｐゴシック" charset="0"/>
            </a:endParaRPr>
          </a:p>
          <a:p>
            <a:pPr marL="2857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  <a:cs typeface="ＭＳ Ｐゴシック" charset="0"/>
              </a:rPr>
              <a:t>Safety </a:t>
            </a:r>
            <a:r>
              <a:rPr lang="en-US" sz="1800" dirty="0">
                <a:solidFill>
                  <a:schemeClr val="tx1"/>
                </a:solidFill>
                <a:cs typeface="ＭＳ Ｐゴシック" charset="0"/>
              </a:rPr>
              <a:t>Notes continue to be developed as additional requests for training on specific and general topic are transmitted to </a:t>
            </a:r>
            <a:r>
              <a:rPr lang="en-US" sz="1800" dirty="0" smtClean="0">
                <a:solidFill>
                  <a:schemeClr val="tx1"/>
                </a:solidFill>
                <a:cs typeface="ＭＳ Ｐゴシック" charset="0"/>
              </a:rPr>
              <a:t>EH&amp;S</a:t>
            </a:r>
          </a:p>
          <a:p>
            <a:pPr marL="3200400" lvl="8" algn="l">
              <a:defRPr/>
            </a:pPr>
            <a:r>
              <a:rPr lang="en-US" sz="1800" dirty="0" smtClean="0">
                <a:solidFill>
                  <a:schemeClr val="tx1"/>
                </a:solidFill>
                <a:cs typeface="ＭＳ Ｐゴシック" charset="0"/>
                <a:hlinkClick r:id="rId4"/>
              </a:rPr>
              <a:t>http://</a:t>
            </a:r>
            <a:r>
              <a:rPr lang="en-US" sz="1800" dirty="0" smtClean="0">
                <a:solidFill>
                  <a:schemeClr val="tx1"/>
                </a:solidFill>
                <a:cs typeface="ＭＳ Ｐゴシック" charset="0"/>
                <a:hlinkClick r:id="rId4"/>
              </a:rPr>
              <a:t>safety.ucanr.edu/</a:t>
            </a:r>
            <a:endParaRPr lang="en-US" sz="1200" dirty="0" smtClean="0">
              <a:solidFill>
                <a:srgbClr val="0070C0"/>
              </a:solidFill>
              <a:cs typeface="ＭＳ Ｐゴシック" charset="0"/>
            </a:endParaRPr>
          </a:p>
          <a:p>
            <a:pPr marL="0" lvl="1" algn="l">
              <a:defRPr/>
            </a:pPr>
            <a:r>
              <a:rPr lang="en-US" sz="1800" b="1" dirty="0" smtClean="0">
                <a:solidFill>
                  <a:srgbClr val="0070C0"/>
                </a:solidFill>
                <a:cs typeface="ＭＳ Ｐゴシック" charset="0"/>
              </a:rPr>
              <a:t>Material Storage info:</a:t>
            </a:r>
          </a:p>
          <a:p>
            <a:pPr marL="2857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  <a:cs typeface="ＭＳ Ｐゴシック" charset="0"/>
              </a:rPr>
              <a:t>Safety Note #171 — Office Storage Safety, &amp;</a:t>
            </a:r>
          </a:p>
          <a:p>
            <a:pPr marL="2857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Safety Note #66 —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Good Housekeeping Practices</a:t>
            </a:r>
          </a:p>
          <a:p>
            <a:pPr>
              <a:defRPr/>
            </a:pPr>
            <a:endParaRPr lang="en-US" sz="3600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4133848"/>
            <a:ext cx="1657350" cy="58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511019"/>
            <a:ext cx="2085975" cy="123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20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NRBrand_bas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NRBrand_bas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ANRBrand_basic</Template>
  <TotalTime>1228</TotalTime>
  <Words>151</Words>
  <Application>Microsoft Office PowerPoint</Application>
  <PresentationFormat>On-screen Show (4:3)</PresentationFormat>
  <Paragraphs>20</Paragraphs>
  <Slides>4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ANRBrand_basic</vt:lpstr>
      <vt:lpstr>Custom Design</vt:lpstr>
      <vt:lpstr>1_ANRBrand_basic</vt:lpstr>
      <vt:lpstr>Safe Material Storage in Offices</vt:lpstr>
      <vt:lpstr>PowerPoint Presentation</vt:lpstr>
      <vt:lpstr>PowerPoint Presentation</vt:lpstr>
      <vt:lpstr> Office Storage Safety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headline here in Calibri.</dc:title>
  <dc:creator>Thor A Benzing</dc:creator>
  <cp:lastModifiedBy>Brian Oatman</cp:lastModifiedBy>
  <cp:revision>43</cp:revision>
  <cp:lastPrinted>2013-11-08T18:05:38Z</cp:lastPrinted>
  <dcterms:created xsi:type="dcterms:W3CDTF">2013-11-04T00:40:37Z</dcterms:created>
  <dcterms:modified xsi:type="dcterms:W3CDTF">2015-08-14T16:33:56Z</dcterms:modified>
</cp:coreProperties>
</file>