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59" r:id="rId3"/>
  </p:sldIdLst>
  <p:sldSz cx="7772400" cy="10058400"/>
  <p:notesSz cx="7010400" cy="9296400"/>
  <p:defaultTextStyle>
    <a:defPPr>
      <a:defRPr lang="en-US"/>
    </a:defPPr>
    <a:lvl1pPr marL="0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76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53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329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105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882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658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434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211" algn="l" defTabSz="117555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7ABC32"/>
    <a:srgbClr val="92D092"/>
    <a:srgbClr val="0000FF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75" autoAdjust="0"/>
  </p:normalViewPr>
  <p:slideViewPr>
    <p:cSldViewPr>
      <p:cViewPr varScale="1">
        <p:scale>
          <a:sx n="76" d="100"/>
          <a:sy n="76" d="100"/>
        </p:scale>
        <p:origin x="5796" y="52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A5E63-DA4D-466B-AEA9-CC176E222E14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E44D-E2EC-472E-8CA5-B311F2D0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29" y="912708"/>
            <a:ext cx="1922860" cy="19453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4" y="912708"/>
            <a:ext cx="5641737" cy="19453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3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8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6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4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2" y="5320244"/>
            <a:ext cx="3782298" cy="1504569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1" y="5320244"/>
            <a:ext cx="3782298" cy="1504569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3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76" indent="0">
              <a:buNone/>
              <a:defRPr sz="2600" b="1"/>
            </a:lvl2pPr>
            <a:lvl3pPr marL="1175553" indent="0">
              <a:buNone/>
              <a:defRPr sz="2300" b="1"/>
            </a:lvl3pPr>
            <a:lvl4pPr marL="1763329" indent="0">
              <a:buNone/>
              <a:defRPr sz="2100" b="1"/>
            </a:lvl4pPr>
            <a:lvl5pPr marL="2351105" indent="0">
              <a:buNone/>
              <a:defRPr sz="2100" b="1"/>
            </a:lvl5pPr>
            <a:lvl6pPr marL="2938882" indent="0">
              <a:buNone/>
              <a:defRPr sz="2100" b="1"/>
            </a:lvl6pPr>
            <a:lvl7pPr marL="3526658" indent="0">
              <a:buNone/>
              <a:defRPr sz="2100" b="1"/>
            </a:lvl7pPr>
            <a:lvl8pPr marL="4114434" indent="0">
              <a:buNone/>
              <a:defRPr sz="2100" b="1"/>
            </a:lvl8pPr>
            <a:lvl9pPr marL="470221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9" cy="93831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76" indent="0">
              <a:buNone/>
              <a:defRPr sz="2600" b="1"/>
            </a:lvl2pPr>
            <a:lvl3pPr marL="1175553" indent="0">
              <a:buNone/>
              <a:defRPr sz="2300" b="1"/>
            </a:lvl3pPr>
            <a:lvl4pPr marL="1763329" indent="0">
              <a:buNone/>
              <a:defRPr sz="2100" b="1"/>
            </a:lvl4pPr>
            <a:lvl5pPr marL="2351105" indent="0">
              <a:buNone/>
              <a:defRPr sz="2100" b="1"/>
            </a:lvl5pPr>
            <a:lvl6pPr marL="2938882" indent="0">
              <a:buNone/>
              <a:defRPr sz="2100" b="1"/>
            </a:lvl6pPr>
            <a:lvl7pPr marL="3526658" indent="0">
              <a:buNone/>
              <a:defRPr sz="2100" b="1"/>
            </a:lvl7pPr>
            <a:lvl8pPr marL="4114434" indent="0">
              <a:buNone/>
              <a:defRPr sz="2100" b="1"/>
            </a:lvl8pPr>
            <a:lvl9pPr marL="470221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1800"/>
            </a:lvl1pPr>
            <a:lvl2pPr marL="587776" indent="0">
              <a:buNone/>
              <a:defRPr sz="1500"/>
            </a:lvl2pPr>
            <a:lvl3pPr marL="1175553" indent="0">
              <a:buNone/>
              <a:defRPr sz="1300"/>
            </a:lvl3pPr>
            <a:lvl4pPr marL="1763329" indent="0">
              <a:buNone/>
              <a:defRPr sz="1100"/>
            </a:lvl4pPr>
            <a:lvl5pPr marL="2351105" indent="0">
              <a:buNone/>
              <a:defRPr sz="1100"/>
            </a:lvl5pPr>
            <a:lvl6pPr marL="2938882" indent="0">
              <a:buNone/>
              <a:defRPr sz="1100"/>
            </a:lvl6pPr>
            <a:lvl7pPr marL="3526658" indent="0">
              <a:buNone/>
              <a:defRPr sz="1100"/>
            </a:lvl7pPr>
            <a:lvl8pPr marL="4114434" indent="0">
              <a:buNone/>
              <a:defRPr sz="1100"/>
            </a:lvl8pPr>
            <a:lvl9pPr marL="470221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100"/>
            </a:lvl1pPr>
            <a:lvl2pPr marL="587776" indent="0">
              <a:buNone/>
              <a:defRPr sz="3600"/>
            </a:lvl2pPr>
            <a:lvl3pPr marL="1175553" indent="0">
              <a:buNone/>
              <a:defRPr sz="3100"/>
            </a:lvl3pPr>
            <a:lvl4pPr marL="1763329" indent="0">
              <a:buNone/>
              <a:defRPr sz="2600"/>
            </a:lvl4pPr>
            <a:lvl5pPr marL="2351105" indent="0">
              <a:buNone/>
              <a:defRPr sz="2600"/>
            </a:lvl5pPr>
            <a:lvl6pPr marL="2938882" indent="0">
              <a:buNone/>
              <a:defRPr sz="2600"/>
            </a:lvl6pPr>
            <a:lvl7pPr marL="3526658" indent="0">
              <a:buNone/>
              <a:defRPr sz="2600"/>
            </a:lvl7pPr>
            <a:lvl8pPr marL="4114434" indent="0">
              <a:buNone/>
              <a:defRPr sz="2600"/>
            </a:lvl8pPr>
            <a:lvl9pPr marL="470221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800"/>
            </a:lvl1pPr>
            <a:lvl2pPr marL="587776" indent="0">
              <a:buNone/>
              <a:defRPr sz="1500"/>
            </a:lvl2pPr>
            <a:lvl3pPr marL="1175553" indent="0">
              <a:buNone/>
              <a:defRPr sz="1300"/>
            </a:lvl3pPr>
            <a:lvl4pPr marL="1763329" indent="0">
              <a:buNone/>
              <a:defRPr sz="1100"/>
            </a:lvl4pPr>
            <a:lvl5pPr marL="2351105" indent="0">
              <a:buNone/>
              <a:defRPr sz="1100"/>
            </a:lvl5pPr>
            <a:lvl6pPr marL="2938882" indent="0">
              <a:buNone/>
              <a:defRPr sz="1100"/>
            </a:lvl6pPr>
            <a:lvl7pPr marL="3526658" indent="0">
              <a:buNone/>
              <a:defRPr sz="1100"/>
            </a:lvl7pPr>
            <a:lvl8pPr marL="4114434" indent="0">
              <a:buNone/>
              <a:defRPr sz="1100"/>
            </a:lvl8pPr>
            <a:lvl9pPr marL="470221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3"/>
            <a:ext cx="6995160" cy="1676400"/>
          </a:xfrm>
          <a:prstGeom prst="rect">
            <a:avLst/>
          </a:prstGeom>
        </p:spPr>
        <p:txBody>
          <a:bodyPr vert="horz" lIns="117555" tIns="58778" rIns="117555" bIns="587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117555" tIns="58778" rIns="117555" bIns="587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7"/>
          </a:xfrm>
          <a:prstGeom prst="rect">
            <a:avLst/>
          </a:prstGeom>
        </p:spPr>
        <p:txBody>
          <a:bodyPr vert="horz" lIns="117555" tIns="58778" rIns="117555" bIns="5877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F7901-170C-43C9-84C8-FF41242FB5B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117555" tIns="58778" rIns="117555" bIns="5877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117555" tIns="58778" rIns="117555" bIns="5877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FF95-942E-41D7-BB5E-A9C27AD8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55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32" indent="-440832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37" indent="-367360" algn="l" defTabSz="1175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441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17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93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70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546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322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099" indent="-293888" algn="l" defTabSz="1175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76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53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29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05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82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658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434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211" algn="l" defTabSz="117555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61" y="3896975"/>
            <a:ext cx="230991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8418" y="8404034"/>
            <a:ext cx="374904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Calibri"/>
                <a:ea typeface="Calibri"/>
                <a:cs typeface="Times New Roman"/>
              </a:rPr>
              <a:t>Physical Hazards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843" y="3850043"/>
            <a:ext cx="230991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78418" y="3419416"/>
            <a:ext cx="374904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Calibri"/>
                <a:ea typeface="Calibri"/>
                <a:cs typeface="Times New Roman"/>
              </a:rPr>
              <a:t>Biological Hazards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78418" y="6367749"/>
            <a:ext cx="374904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Calibri"/>
                <a:ea typeface="Calibri"/>
                <a:cs typeface="Times New Roman"/>
              </a:rPr>
              <a:t>Chemical Hazards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78418" y="4876800"/>
            <a:ext cx="374904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Calibri"/>
                <a:ea typeface="Calibri"/>
                <a:cs typeface="Times New Roman"/>
              </a:rPr>
              <a:t>Radiological Hazards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418" y="2992697"/>
            <a:ext cx="3749040" cy="68603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3948805" y="2992696"/>
            <a:ext cx="3749040" cy="41846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Lucida Sans" panose="020B0602030504020204" pitchFamily="34" charset="0"/>
                <a:ea typeface="Calibri"/>
                <a:cs typeface="Times New Roman"/>
              </a:rPr>
              <a:t>REQUIRED LAB PPE</a:t>
            </a:r>
            <a:endParaRPr lang="en-US" sz="1600" dirty="0">
              <a:latin typeface="Lucida Sans" panose="020B0602030504020204" pitchFamily="34" charset="0"/>
              <a:ea typeface="Calibri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948805" y="2992696"/>
            <a:ext cx="374904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961" y="2470089"/>
            <a:ext cx="7626096" cy="457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chemeClr val="tx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NO FOOD OR DRINK </a:t>
            </a:r>
            <a:r>
              <a:rPr lang="en-US" sz="2000" b="1" dirty="0" smtClean="0">
                <a:ln w="3175">
                  <a:noFill/>
                </a:ln>
                <a:solidFill>
                  <a:schemeClr val="tx1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PERMITTED IN LAB</a:t>
            </a:r>
            <a:endParaRPr lang="en-US" sz="2000" b="1" dirty="0">
              <a:ln w="3175">
                <a:noFill/>
              </a:ln>
              <a:solidFill>
                <a:schemeClr val="tx1"/>
              </a:solidFill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30763"/>
              </p:ext>
            </p:extLst>
          </p:nvPr>
        </p:nvGraphicFramePr>
        <p:xfrm>
          <a:off x="69961" y="44171"/>
          <a:ext cx="7627884" cy="236050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522481"/>
                <a:gridCol w="2667000"/>
                <a:gridCol w="2438403"/>
              </a:tblGrid>
              <a:tr h="6625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ea typeface="Calibri"/>
                          <a:cs typeface="IrisUPC" panose="020B0604020202020204" pitchFamily="34" charset="-34"/>
                        </a:rPr>
                        <a:t>Hazard Notification Information</a:t>
                      </a:r>
                      <a:endParaRPr lang="en-US" sz="2800" b="1" baseline="0" dirty="0"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ea typeface="Calibri"/>
                        <a:cs typeface="IrisUPC" panose="020B0604020202020204" pitchFamily="34" charset="-34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115| Room 10 | Dr. Jones Lab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4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Principal Researcher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Dr. Spock</a:t>
                      </a:r>
                      <a:endParaRPr lang="en-US" sz="16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Office: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Bldg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115, </a:t>
                      </a:r>
                      <a:r>
                        <a:rPr lang="en-US" sz="16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Phone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123-4567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Alternate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Mr. Lab Manager</a:t>
                      </a:r>
                      <a:endParaRPr lang="en-US" sz="1600" b="1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Office: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Bldg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115, </a:t>
                      </a:r>
                      <a:r>
                        <a:rPr lang="en-US" sz="16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11</a:t>
                      </a:r>
                      <a:endParaRPr lang="en-US" sz="16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Phone: 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123-1234</a:t>
                      </a:r>
                      <a:endParaRPr lang="en-US" sz="16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5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Location safety Coordinator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Office: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_______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Phone:_______</a:t>
                      </a:r>
                      <a:endParaRPr lang="en-US" sz="16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78418" y="2992696"/>
            <a:ext cx="3749040" cy="41846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Lucida Sans" panose="020B0602030504020204" pitchFamily="34" charset="0"/>
                <a:ea typeface="Calibri"/>
                <a:cs typeface="Times New Roman"/>
              </a:rPr>
              <a:t>HAZARDS PRESENT</a:t>
            </a:r>
            <a:endParaRPr lang="en-US" sz="1600" dirty="0">
              <a:latin typeface="Lucida Sans" panose="020B0602030504020204" pitchFamily="34" charset="0"/>
              <a:ea typeface="Calibri"/>
              <a:cs typeface="Times New Roman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40584" y="4043539"/>
            <a:ext cx="574617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500" dirty="0" smtClean="0"/>
              <a:t>Safety glasses</a:t>
            </a:r>
            <a:endParaRPr lang="en-US" sz="15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40584" y="4759152"/>
            <a:ext cx="874227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500" dirty="0" smtClean="0"/>
              <a:t>Cotton lab </a:t>
            </a:r>
            <a:r>
              <a:rPr lang="en-US" sz="1500" dirty="0" smtClean="0"/>
              <a:t>coat</a:t>
            </a:r>
            <a:endParaRPr lang="en-US" sz="15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740584" y="5480622"/>
            <a:ext cx="879416" cy="6924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500" dirty="0" smtClean="0"/>
              <a:t>Chemically resistant gloves</a:t>
            </a:r>
            <a:endParaRPr lang="en-US" sz="15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740584" y="6396335"/>
            <a:ext cx="650817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500" dirty="0" smtClean="0"/>
              <a:t>Covered legs</a:t>
            </a:r>
            <a:endParaRPr lang="en-US" sz="15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740584" y="6989110"/>
            <a:ext cx="727017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500" dirty="0" smtClean="0"/>
              <a:t>Enclosed shoes</a:t>
            </a:r>
            <a:endParaRPr lang="en-US" sz="1500" dirty="0"/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5679057" y="4274371"/>
            <a:ext cx="100817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5907657" y="4989984"/>
            <a:ext cx="779574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351454" y="5826870"/>
            <a:ext cx="33577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679057" y="6626051"/>
            <a:ext cx="1008174" cy="2232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5646856" y="7219942"/>
            <a:ext cx="104037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029007" y="8682458"/>
            <a:ext cx="3581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>
              <a:tabLst>
                <a:tab pos="690563" algn="l"/>
              </a:tabLst>
            </a:pPr>
            <a:r>
              <a:rPr lang="en-US" sz="1500" dirty="0">
                <a:solidFill>
                  <a:srgbClr val="002060"/>
                </a:solidFill>
              </a:rPr>
              <a:t>s</a:t>
            </a:r>
            <a:r>
              <a:rPr lang="en-US" sz="1500" dirty="0" smtClean="0">
                <a:solidFill>
                  <a:srgbClr val="002060"/>
                </a:solidFill>
              </a:rPr>
              <a:t>afety.</a:t>
            </a:r>
            <a:r>
              <a:rPr lang="en-US" sz="1500" dirty="0" smtClean="0">
                <a:solidFill>
                  <a:srgbClr val="002060"/>
                </a:solidFill>
              </a:rPr>
              <a:t>ucanr.edu </a:t>
            </a:r>
            <a:r>
              <a:rPr lang="en-US" sz="1500" dirty="0" smtClean="0">
                <a:solidFill>
                  <a:srgbClr val="002060"/>
                </a:solidFill>
              </a:rPr>
              <a:t>| </a:t>
            </a:r>
            <a:r>
              <a:rPr lang="en-US" sz="1500" dirty="0" smtClean="0">
                <a:solidFill>
                  <a:srgbClr val="002060"/>
                </a:solidFill>
              </a:rPr>
              <a:t>ehs@ucanr.edu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endParaRPr lang="en-US" sz="15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040" y="7514494"/>
            <a:ext cx="36576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7964" y="6146150"/>
            <a:ext cx="36576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Rectangle 53"/>
          <p:cNvSpPr/>
          <p:nvPr/>
        </p:nvSpPr>
        <p:spPr>
          <a:xfrm>
            <a:off x="4722631" y="8225135"/>
            <a:ext cx="2282484" cy="461665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Emergency - </a:t>
            </a:r>
            <a:r>
              <a:rPr lang="en-US" sz="2400" b="1" dirty="0">
                <a:solidFill>
                  <a:srgbClr val="FF0000"/>
                </a:solidFill>
              </a:rPr>
              <a:t>911</a:t>
            </a:r>
            <a:endParaRPr lang="en-US" sz="24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304800" y="6700708"/>
            <a:ext cx="822960" cy="1159241"/>
            <a:chOff x="-6374151" y="-137160"/>
            <a:chExt cx="822960" cy="1159241"/>
          </a:xfrm>
        </p:grpSpPr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4151" y="-13716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-6340049" y="652749"/>
              <a:ext cx="7547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Flammable 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Liquid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07094" y="6700708"/>
            <a:ext cx="822960" cy="974575"/>
            <a:chOff x="-5071857" y="-137160"/>
            <a:chExt cx="822960" cy="974575"/>
          </a:xfrm>
        </p:grpSpPr>
        <p:pic>
          <p:nvPicPr>
            <p:cNvPr id="120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71857" y="-13716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" name="Text Box 2"/>
            <p:cNvSpPr txBox="1">
              <a:spLocks noChangeArrowheads="1"/>
            </p:cNvSpPr>
            <p:nvPr/>
          </p:nvSpPr>
          <p:spPr bwMode="auto">
            <a:xfrm>
              <a:off x="-4963447" y="652749"/>
              <a:ext cx="6061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Irritant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909389" y="6700708"/>
            <a:ext cx="811787" cy="974575"/>
            <a:chOff x="-3769562" y="-137160"/>
            <a:chExt cx="811787" cy="974575"/>
          </a:xfrm>
        </p:grpSpPr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69562" y="-137160"/>
              <a:ext cx="8117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" name="Text Box 2"/>
            <p:cNvSpPr txBox="1">
              <a:spLocks noChangeArrowheads="1"/>
            </p:cNvSpPr>
            <p:nvPr/>
          </p:nvSpPr>
          <p:spPr bwMode="auto">
            <a:xfrm>
              <a:off x="-3686978" y="652749"/>
              <a:ext cx="64661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Corrosive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229212" y="8708834"/>
            <a:ext cx="837588" cy="1094573"/>
            <a:chOff x="-5610432" y="2727159"/>
            <a:chExt cx="837588" cy="1094573"/>
          </a:xfrm>
        </p:grpSpPr>
        <p:pic>
          <p:nvPicPr>
            <p:cNvPr id="155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10432" y="2727159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6" name="Text Box 2"/>
            <p:cNvSpPr txBox="1">
              <a:spLocks noChangeArrowheads="1"/>
            </p:cNvSpPr>
            <p:nvPr/>
          </p:nvSpPr>
          <p:spPr bwMode="auto">
            <a:xfrm>
              <a:off x="-5584263" y="3452400"/>
              <a:ext cx="78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Vacuum/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Pressurized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417828" y="8708834"/>
            <a:ext cx="974344" cy="909907"/>
            <a:chOff x="-3652361" y="2727159"/>
            <a:chExt cx="974344" cy="909907"/>
          </a:xfrm>
        </p:grpSpPr>
        <p:pic>
          <p:nvPicPr>
            <p:cNvPr id="158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3983" y="2727159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 Box 2"/>
            <p:cNvSpPr txBox="1">
              <a:spLocks noChangeArrowheads="1"/>
            </p:cNvSpPr>
            <p:nvPr/>
          </p:nvSpPr>
          <p:spPr bwMode="auto">
            <a:xfrm>
              <a:off x="-3652361" y="3452400"/>
              <a:ext cx="9743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Unshielded UV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743200" y="8708834"/>
            <a:ext cx="974344" cy="909907"/>
            <a:chOff x="-1638464" y="2727159"/>
            <a:chExt cx="974344" cy="909907"/>
          </a:xfrm>
        </p:grpSpPr>
        <p:pic>
          <p:nvPicPr>
            <p:cNvPr id="161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2192" y="2727159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" name="Text Box 2"/>
            <p:cNvSpPr txBox="1">
              <a:spLocks noChangeArrowheads="1"/>
            </p:cNvSpPr>
            <p:nvPr/>
          </p:nvSpPr>
          <p:spPr bwMode="auto">
            <a:xfrm>
              <a:off x="-1638464" y="3452400"/>
              <a:ext cx="9743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Cryogens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52" y="-777240"/>
            <a:ext cx="1604847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37" y="-777240"/>
            <a:ext cx="1544726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852" y="-777240"/>
            <a:ext cx="1749348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367" y="-777240"/>
            <a:ext cx="1749348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034" y="-777240"/>
            <a:ext cx="1804195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01" y="-777240"/>
            <a:ext cx="1804195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15" y="3810000"/>
            <a:ext cx="230991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" name="TextBox 301"/>
          <p:cNvSpPr txBox="1"/>
          <p:nvPr/>
        </p:nvSpPr>
        <p:spPr>
          <a:xfrm>
            <a:off x="-5551086" y="-2503815"/>
            <a:ext cx="31888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Symbols to use:</a:t>
            </a:r>
            <a:endParaRPr lang="en-US" sz="3600" b="1" dirty="0"/>
          </a:p>
        </p:txBody>
      </p:sp>
      <p:pic>
        <p:nvPicPr>
          <p:cNvPr id="30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6407351"/>
            <a:ext cx="3657600" cy="124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 bwMode="auto">
          <a:xfrm>
            <a:off x="-7775937" y="7993152"/>
            <a:ext cx="3657600" cy="11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643" y="9433223"/>
            <a:ext cx="3657600" cy="123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" name="Picture 6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1"/>
          <a:stretch/>
        </p:blipFill>
        <p:spPr bwMode="auto">
          <a:xfrm>
            <a:off x="769161" y="-1210013"/>
            <a:ext cx="3657600" cy="11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" name="Picture 5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b="1734"/>
          <a:stretch/>
        </p:blipFill>
        <p:spPr bwMode="auto">
          <a:xfrm>
            <a:off x="-3956643" y="8013258"/>
            <a:ext cx="3657600" cy="117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5263810"/>
            <a:ext cx="3657600" cy="8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702384" y="3003725"/>
            <a:ext cx="838662" cy="912687"/>
            <a:chOff x="-9702384" y="3003725"/>
            <a:chExt cx="838662" cy="912687"/>
          </a:xfrm>
        </p:grpSpPr>
        <p:pic>
          <p:nvPicPr>
            <p:cNvPr id="3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02384" y="3003725"/>
              <a:ext cx="838662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8" name="Text Box 2"/>
            <p:cNvSpPr txBox="1">
              <a:spLocks noChangeArrowheads="1"/>
            </p:cNvSpPr>
            <p:nvPr/>
          </p:nvSpPr>
          <p:spPr bwMode="auto">
            <a:xfrm>
              <a:off x="-9606075" y="3728966"/>
              <a:ext cx="646045" cy="1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Nanoparticle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-13999585" y="303799"/>
            <a:ext cx="822960" cy="1159241"/>
            <a:chOff x="-6374151" y="-137160"/>
            <a:chExt cx="822960" cy="1159241"/>
          </a:xfrm>
        </p:grpSpPr>
        <p:pic>
          <p:nvPicPr>
            <p:cNvPr id="32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4151" y="-13716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1" name="Text Box 2"/>
            <p:cNvSpPr txBox="1">
              <a:spLocks noChangeArrowheads="1"/>
            </p:cNvSpPr>
            <p:nvPr/>
          </p:nvSpPr>
          <p:spPr bwMode="auto">
            <a:xfrm>
              <a:off x="-6340049" y="652749"/>
              <a:ext cx="7547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Flammable 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Liquid, Gas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-12707919" y="303799"/>
            <a:ext cx="822960" cy="1159241"/>
            <a:chOff x="-5071857" y="-137160"/>
            <a:chExt cx="822960" cy="1159241"/>
          </a:xfrm>
        </p:grpSpPr>
        <p:pic>
          <p:nvPicPr>
            <p:cNvPr id="32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71857" y="-13716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4" name="Text Box 2"/>
            <p:cNvSpPr txBox="1">
              <a:spLocks noChangeArrowheads="1"/>
            </p:cNvSpPr>
            <p:nvPr/>
          </p:nvSpPr>
          <p:spPr bwMode="auto">
            <a:xfrm>
              <a:off x="-4963447" y="652749"/>
              <a:ext cx="6061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Harmful/ Irritant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-11416253" y="303799"/>
            <a:ext cx="811787" cy="974575"/>
            <a:chOff x="-3769562" y="-137160"/>
            <a:chExt cx="811787" cy="974575"/>
          </a:xfrm>
        </p:grpSpPr>
        <p:pic>
          <p:nvPicPr>
            <p:cNvPr id="32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69562" y="-137160"/>
              <a:ext cx="8117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" name="Text Box 2"/>
            <p:cNvSpPr txBox="1">
              <a:spLocks noChangeArrowheads="1"/>
            </p:cNvSpPr>
            <p:nvPr/>
          </p:nvSpPr>
          <p:spPr bwMode="auto">
            <a:xfrm>
              <a:off x="-3686978" y="652749"/>
              <a:ext cx="64661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Corrosive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-10135760" y="303799"/>
            <a:ext cx="822960" cy="974575"/>
            <a:chOff x="-2482167" y="-137160"/>
            <a:chExt cx="822960" cy="974575"/>
          </a:xfrm>
        </p:grpSpPr>
        <p:pic>
          <p:nvPicPr>
            <p:cNvPr id="329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2167" y="-13716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0" name="Text Box 2"/>
            <p:cNvSpPr txBox="1">
              <a:spLocks noChangeArrowheads="1"/>
            </p:cNvSpPr>
            <p:nvPr/>
          </p:nvSpPr>
          <p:spPr bwMode="auto">
            <a:xfrm>
              <a:off x="-2380221" y="652749"/>
              <a:ext cx="6190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Explosive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-14634245" y="-915401"/>
            <a:ext cx="811787" cy="1142349"/>
            <a:chOff x="-7010399" y="-1447800"/>
            <a:chExt cx="811787" cy="1142349"/>
          </a:xfrm>
        </p:grpSpPr>
        <p:pic>
          <p:nvPicPr>
            <p:cNvPr id="332" name="Picture 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10399" y="-1447800"/>
              <a:ext cx="8117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3" name="Text Box 2"/>
            <p:cNvSpPr txBox="1">
              <a:spLocks noChangeArrowheads="1"/>
            </p:cNvSpPr>
            <p:nvPr/>
          </p:nvSpPr>
          <p:spPr bwMode="auto">
            <a:xfrm>
              <a:off x="-6918972" y="-674783"/>
              <a:ext cx="6289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Compressed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Gas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-13353752" y="-915401"/>
            <a:ext cx="822960" cy="957683"/>
            <a:chOff x="-5723004" y="-1447800"/>
            <a:chExt cx="822960" cy="957683"/>
          </a:xfrm>
        </p:grpSpPr>
        <p:pic>
          <p:nvPicPr>
            <p:cNvPr id="335" name="Picture 8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23004" y="-144780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6" name="Text Box 2"/>
            <p:cNvSpPr txBox="1">
              <a:spLocks noChangeArrowheads="1"/>
            </p:cNvSpPr>
            <p:nvPr/>
          </p:nvSpPr>
          <p:spPr bwMode="auto">
            <a:xfrm>
              <a:off x="-5620047" y="-674783"/>
              <a:ext cx="6170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Oxidizer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-12062086" y="-915401"/>
            <a:ext cx="822960" cy="957683"/>
            <a:chOff x="-4420710" y="-1447800"/>
            <a:chExt cx="822960" cy="957683"/>
          </a:xfrm>
        </p:grpSpPr>
        <p:pic>
          <p:nvPicPr>
            <p:cNvPr id="338" name="Picture 7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20710" y="-144780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9" name="Text Box 2"/>
            <p:cNvSpPr txBox="1">
              <a:spLocks noChangeArrowheads="1"/>
            </p:cNvSpPr>
            <p:nvPr/>
          </p:nvSpPr>
          <p:spPr bwMode="auto">
            <a:xfrm>
              <a:off x="-4222571" y="-674783"/>
              <a:ext cx="4266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Toxic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-10781593" y="-915401"/>
            <a:ext cx="822960" cy="1142349"/>
            <a:chOff x="-3133314" y="-1447800"/>
            <a:chExt cx="822960" cy="1142349"/>
          </a:xfrm>
        </p:grpSpPr>
        <p:pic>
          <p:nvPicPr>
            <p:cNvPr id="341" name="Picture 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33314" y="-144780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2" name="Text Box 2"/>
            <p:cNvSpPr txBox="1">
              <a:spLocks noChangeArrowheads="1"/>
            </p:cNvSpPr>
            <p:nvPr/>
          </p:nvSpPr>
          <p:spPr bwMode="auto">
            <a:xfrm>
              <a:off x="-3099212" y="-674783"/>
              <a:ext cx="7547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Health Hazard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-9489929" y="-915401"/>
            <a:ext cx="811787" cy="1142349"/>
            <a:chOff x="-1866083" y="-1447800"/>
            <a:chExt cx="811787" cy="1142349"/>
          </a:xfrm>
        </p:grpSpPr>
        <p:pic>
          <p:nvPicPr>
            <p:cNvPr id="344" name="Picture 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6083" y="-1447800"/>
              <a:ext cx="8117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5" name="Text Box 2"/>
            <p:cNvSpPr txBox="1">
              <a:spLocks noChangeArrowheads="1"/>
            </p:cNvSpPr>
            <p:nvPr/>
          </p:nvSpPr>
          <p:spPr bwMode="auto">
            <a:xfrm>
              <a:off x="-1801266" y="-674783"/>
              <a:ext cx="682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Environmental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latin typeface="Calibri"/>
                  <a:ea typeface="Calibri"/>
                  <a:cs typeface="Times New Roman"/>
                </a:rPr>
                <a:t>Hazard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-13353752" y="1583959"/>
            <a:ext cx="822960" cy="1163672"/>
            <a:chOff x="-5723004" y="1295400"/>
            <a:chExt cx="822960" cy="1163672"/>
          </a:xfrm>
        </p:grpSpPr>
        <p:pic>
          <p:nvPicPr>
            <p:cNvPr id="347" name="Picture 1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23004" y="129540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" name="Text Box 2"/>
            <p:cNvSpPr txBox="1">
              <a:spLocks noChangeArrowheads="1"/>
            </p:cNvSpPr>
            <p:nvPr/>
          </p:nvSpPr>
          <p:spPr bwMode="auto">
            <a:xfrm>
              <a:off x="-5603981" y="2089740"/>
              <a:ext cx="584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Water 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Reactive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-12062086" y="1583959"/>
            <a:ext cx="851339" cy="1163672"/>
            <a:chOff x="-4431615" y="1295400"/>
            <a:chExt cx="851339" cy="1163672"/>
          </a:xfrm>
        </p:grpSpPr>
        <p:pic>
          <p:nvPicPr>
            <p:cNvPr id="350" name="Picture 6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31615" y="1295400"/>
              <a:ext cx="851339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1" name="Text Box 2"/>
            <p:cNvSpPr txBox="1">
              <a:spLocks noChangeArrowheads="1"/>
            </p:cNvSpPr>
            <p:nvPr/>
          </p:nvSpPr>
          <p:spPr bwMode="auto">
            <a:xfrm>
              <a:off x="-4379064" y="2089740"/>
              <a:ext cx="746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Flammable Solid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-10781593" y="1583959"/>
            <a:ext cx="822960" cy="979006"/>
            <a:chOff x="-3133314" y="1295400"/>
            <a:chExt cx="822960" cy="979006"/>
          </a:xfrm>
        </p:grpSpPr>
        <p:pic>
          <p:nvPicPr>
            <p:cNvPr id="353" name="Picture 9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33314" y="1295400"/>
              <a:ext cx="8229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4" name="Text Box 2"/>
            <p:cNvSpPr txBox="1">
              <a:spLocks noChangeArrowheads="1"/>
            </p:cNvSpPr>
            <p:nvPr/>
          </p:nvSpPr>
          <p:spPr bwMode="auto">
            <a:xfrm>
              <a:off x="-3073803" y="2089740"/>
              <a:ext cx="70393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Pyrophoric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-14716850" y="3003725"/>
            <a:ext cx="837588" cy="909907"/>
            <a:chOff x="-7629552" y="2727159"/>
            <a:chExt cx="837588" cy="909907"/>
          </a:xfrm>
        </p:grpSpPr>
        <p:pic>
          <p:nvPicPr>
            <p:cNvPr id="356" name="Picture 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9552" y="2727159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7" name="Text Box 2"/>
            <p:cNvSpPr txBox="1">
              <a:spLocks noChangeArrowheads="1"/>
            </p:cNvSpPr>
            <p:nvPr/>
          </p:nvSpPr>
          <p:spPr bwMode="auto">
            <a:xfrm>
              <a:off x="-7603383" y="3452400"/>
              <a:ext cx="7852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Sharps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-13464286" y="3003725"/>
            <a:ext cx="837588" cy="1094573"/>
            <a:chOff x="-5610432" y="2727159"/>
            <a:chExt cx="837588" cy="1094573"/>
          </a:xfrm>
        </p:grpSpPr>
        <p:pic>
          <p:nvPicPr>
            <p:cNvPr id="359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10432" y="2727159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0" name="Text Box 2"/>
            <p:cNvSpPr txBox="1">
              <a:spLocks noChangeArrowheads="1"/>
            </p:cNvSpPr>
            <p:nvPr/>
          </p:nvSpPr>
          <p:spPr bwMode="auto">
            <a:xfrm>
              <a:off x="-5482699" y="3452400"/>
              <a:ext cx="5821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Vacuum/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Pressurized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-12211722" y="3003725"/>
            <a:ext cx="837588" cy="909907"/>
            <a:chOff x="-3651663" y="2727159"/>
            <a:chExt cx="837588" cy="909907"/>
          </a:xfrm>
        </p:grpSpPr>
        <p:pic>
          <p:nvPicPr>
            <p:cNvPr id="36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663" y="2727159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3" name="Text Box 2"/>
            <p:cNvSpPr txBox="1">
              <a:spLocks noChangeArrowheads="1"/>
            </p:cNvSpPr>
            <p:nvPr/>
          </p:nvSpPr>
          <p:spPr bwMode="auto">
            <a:xfrm>
              <a:off x="-3606753" y="3452400"/>
              <a:ext cx="7477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Unshielded UV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0959159" y="3003725"/>
            <a:ext cx="841800" cy="1094573"/>
            <a:chOff x="-10896600" y="3003725"/>
            <a:chExt cx="841800" cy="1094573"/>
          </a:xfrm>
        </p:grpSpPr>
        <p:pic>
          <p:nvPicPr>
            <p:cNvPr id="365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96600" y="3003725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6" name="Text Box 2"/>
            <p:cNvSpPr txBox="1">
              <a:spLocks noChangeArrowheads="1"/>
            </p:cNvSpPr>
            <p:nvPr/>
          </p:nvSpPr>
          <p:spPr bwMode="auto">
            <a:xfrm>
              <a:off x="-10828586" y="3728966"/>
              <a:ext cx="7057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Cryogens/Cold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Equipment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-14706600" y="4467566"/>
            <a:ext cx="841800" cy="903517"/>
            <a:chOff x="-7619302" y="4191000"/>
            <a:chExt cx="841800" cy="903517"/>
          </a:xfrm>
        </p:grpSpPr>
        <p:pic>
          <p:nvPicPr>
            <p:cNvPr id="368" name="Picture 1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19302" y="4191000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9" name="Text Box 2"/>
            <p:cNvSpPr txBox="1">
              <a:spLocks noChangeArrowheads="1"/>
            </p:cNvSpPr>
            <p:nvPr/>
          </p:nvSpPr>
          <p:spPr bwMode="auto">
            <a:xfrm>
              <a:off x="-7533408" y="4909851"/>
              <a:ext cx="67001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Strong Magnet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-13448422" y="4467566"/>
            <a:ext cx="837588" cy="1088183"/>
            <a:chOff x="-6056989" y="4191000"/>
            <a:chExt cx="837588" cy="1088183"/>
          </a:xfrm>
        </p:grpSpPr>
        <p:pic>
          <p:nvPicPr>
            <p:cNvPr id="371" name="Picture 11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56989" y="4191000"/>
              <a:ext cx="837588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2" name="Text Box 2"/>
            <p:cNvSpPr txBox="1">
              <a:spLocks noChangeArrowheads="1"/>
            </p:cNvSpPr>
            <p:nvPr/>
          </p:nvSpPr>
          <p:spPr bwMode="auto">
            <a:xfrm>
              <a:off x="-5970296" y="4909851"/>
              <a:ext cx="6642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Hot Surface/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Liquid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-12194456" y="4467566"/>
            <a:ext cx="841800" cy="903517"/>
            <a:chOff x="-4596619" y="4191000"/>
            <a:chExt cx="841800" cy="903517"/>
          </a:xfrm>
        </p:grpSpPr>
        <p:pic>
          <p:nvPicPr>
            <p:cNvPr id="374" name="Picture 1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6619" y="4191000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5" name="Text Box 2"/>
            <p:cNvSpPr txBox="1">
              <a:spLocks noChangeArrowheads="1"/>
            </p:cNvSpPr>
            <p:nvPr/>
          </p:nvSpPr>
          <p:spPr bwMode="auto">
            <a:xfrm>
              <a:off x="-4562742" y="4909851"/>
              <a:ext cx="77404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High Voltage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-10936278" y="4467566"/>
            <a:ext cx="841800" cy="1088183"/>
            <a:chOff x="-3072242" y="4191000"/>
            <a:chExt cx="841800" cy="1088183"/>
          </a:xfrm>
        </p:grpSpPr>
        <p:pic>
          <p:nvPicPr>
            <p:cNvPr id="377" name="Picture 13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2242" y="4191000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" name="Text Box 2"/>
            <p:cNvSpPr txBox="1">
              <a:spLocks noChangeArrowheads="1"/>
            </p:cNvSpPr>
            <p:nvPr/>
          </p:nvSpPr>
          <p:spPr bwMode="auto">
            <a:xfrm>
              <a:off x="-3048664" y="4909851"/>
              <a:ext cx="794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Sonicator/Loud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Equipment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-9678098" y="4467566"/>
            <a:ext cx="841800" cy="903517"/>
            <a:chOff x="-1571930" y="4191000"/>
            <a:chExt cx="841800" cy="903517"/>
          </a:xfrm>
        </p:grpSpPr>
        <p:pic>
          <p:nvPicPr>
            <p:cNvPr id="380" name="Picture 1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1930" y="4191000"/>
              <a:ext cx="8418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1" name="Text Box 2"/>
            <p:cNvSpPr txBox="1">
              <a:spLocks noChangeArrowheads="1"/>
            </p:cNvSpPr>
            <p:nvPr/>
          </p:nvSpPr>
          <p:spPr bwMode="auto">
            <a:xfrm>
              <a:off x="-1561533" y="4909851"/>
              <a:ext cx="8210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200" dirty="0" smtClean="0">
                  <a:effectLst/>
                  <a:latin typeface="Calibri"/>
                  <a:ea typeface="Calibri"/>
                  <a:cs typeface="Times New Roman"/>
                </a:rPr>
                <a:t>Crush/Pinch</a:t>
              </a:r>
              <a:endParaRPr lang="en-US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-12039600" y="-1513076"/>
            <a:ext cx="8322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-4419600" y="-1481007"/>
            <a:ext cx="97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</a:t>
            </a:r>
            <a:endParaRPr lang="en-US" sz="2800" dirty="0"/>
          </a:p>
        </p:txBody>
      </p:sp>
      <p:grpSp>
        <p:nvGrpSpPr>
          <p:cNvPr id="384" name="Group 383"/>
          <p:cNvGrpSpPr/>
          <p:nvPr/>
        </p:nvGrpSpPr>
        <p:grpSpPr>
          <a:xfrm>
            <a:off x="-6283687" y="303799"/>
            <a:ext cx="914400" cy="1310049"/>
            <a:chOff x="-6274805" y="303799"/>
            <a:chExt cx="914400" cy="1310049"/>
          </a:xfrm>
        </p:grpSpPr>
        <p:pic>
          <p:nvPicPr>
            <p:cNvPr id="385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74805" y="30379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6" name="Text Box 2"/>
            <p:cNvSpPr txBox="1">
              <a:spLocks noChangeArrowheads="1"/>
            </p:cNvSpPr>
            <p:nvPr/>
          </p:nvSpPr>
          <p:spPr bwMode="auto">
            <a:xfrm>
              <a:off x="-6170939" y="1182961"/>
              <a:ext cx="7066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Flammable 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Liquid, Gas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-4985141" y="303799"/>
            <a:ext cx="914400" cy="1310049"/>
            <a:chOff x="-4972511" y="303799"/>
            <a:chExt cx="914400" cy="1310049"/>
          </a:xfrm>
        </p:grpSpPr>
        <p:pic>
          <p:nvPicPr>
            <p:cNvPr id="388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72511" y="30379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" name="Text Box 2"/>
            <p:cNvSpPr txBox="1">
              <a:spLocks noChangeArrowheads="1"/>
            </p:cNvSpPr>
            <p:nvPr/>
          </p:nvSpPr>
          <p:spPr bwMode="auto">
            <a:xfrm>
              <a:off x="-4865333" y="1182961"/>
              <a:ext cx="7000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Harmful/ Irritant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-3686595" y="303799"/>
            <a:ext cx="901986" cy="1094606"/>
            <a:chOff x="-3670217" y="303799"/>
            <a:chExt cx="901986" cy="1094606"/>
          </a:xfrm>
        </p:grpSpPr>
        <p:pic>
          <p:nvPicPr>
            <p:cNvPr id="39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70217" y="303799"/>
              <a:ext cx="901986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2" name="Text Box 2"/>
            <p:cNvSpPr txBox="1">
              <a:spLocks noChangeArrowheads="1"/>
            </p:cNvSpPr>
            <p:nvPr/>
          </p:nvSpPr>
          <p:spPr bwMode="auto">
            <a:xfrm>
              <a:off x="-3602470" y="1182961"/>
              <a:ext cx="7664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Corrosive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-2400463" y="303799"/>
            <a:ext cx="914400" cy="1094606"/>
            <a:chOff x="-2382821" y="303799"/>
            <a:chExt cx="914400" cy="1094606"/>
          </a:xfrm>
        </p:grpSpPr>
        <p:pic>
          <p:nvPicPr>
            <p:cNvPr id="394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2821" y="30379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5" name="Text Box 2"/>
            <p:cNvSpPr txBox="1">
              <a:spLocks noChangeArrowheads="1"/>
            </p:cNvSpPr>
            <p:nvPr/>
          </p:nvSpPr>
          <p:spPr bwMode="auto">
            <a:xfrm>
              <a:off x="-2325361" y="1182961"/>
              <a:ext cx="799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Explosive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-6920546" y="-990600"/>
            <a:ext cx="901986" cy="1310049"/>
            <a:chOff x="-6920546" y="-915401"/>
            <a:chExt cx="901986" cy="1310049"/>
          </a:xfrm>
        </p:grpSpPr>
        <p:pic>
          <p:nvPicPr>
            <p:cNvPr id="397" name="Picture 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20546" y="-915401"/>
              <a:ext cx="901986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8" name="Text Box 2"/>
            <p:cNvSpPr txBox="1">
              <a:spLocks noChangeArrowheads="1"/>
            </p:cNvSpPr>
            <p:nvPr/>
          </p:nvSpPr>
          <p:spPr bwMode="auto">
            <a:xfrm>
              <a:off x="-6807776" y="-36239"/>
              <a:ext cx="6764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Compressed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Gas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-5634414" y="-990600"/>
            <a:ext cx="914400" cy="1094606"/>
            <a:chOff x="-5623658" y="-915401"/>
            <a:chExt cx="914400" cy="1094606"/>
          </a:xfrm>
        </p:grpSpPr>
        <p:pic>
          <p:nvPicPr>
            <p:cNvPr id="400" name="Picture 8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3658" y="-915401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1" name="Text Box 2"/>
            <p:cNvSpPr txBox="1">
              <a:spLocks noChangeArrowheads="1"/>
            </p:cNvSpPr>
            <p:nvPr/>
          </p:nvSpPr>
          <p:spPr bwMode="auto">
            <a:xfrm>
              <a:off x="-5474981" y="-36239"/>
              <a:ext cx="61704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Oxidizer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-4335868" y="-990600"/>
            <a:ext cx="914400" cy="1094606"/>
            <a:chOff x="-4321364" y="-915401"/>
            <a:chExt cx="914400" cy="1094606"/>
          </a:xfrm>
        </p:grpSpPr>
        <p:pic>
          <p:nvPicPr>
            <p:cNvPr id="403" name="Picture 7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21364" y="-915401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4" name="Text Box 2"/>
            <p:cNvSpPr txBox="1">
              <a:spLocks noChangeArrowheads="1"/>
            </p:cNvSpPr>
            <p:nvPr/>
          </p:nvSpPr>
          <p:spPr bwMode="auto">
            <a:xfrm>
              <a:off x="-4077505" y="-36239"/>
              <a:ext cx="426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Toxic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5" name="Group 404"/>
          <p:cNvGrpSpPr/>
          <p:nvPr/>
        </p:nvGrpSpPr>
        <p:grpSpPr>
          <a:xfrm>
            <a:off x="-3049736" y="-990600"/>
            <a:ext cx="914400" cy="1310049"/>
            <a:chOff x="-3033968" y="-915401"/>
            <a:chExt cx="914400" cy="1310049"/>
          </a:xfrm>
        </p:grpSpPr>
        <p:pic>
          <p:nvPicPr>
            <p:cNvPr id="406" name="Picture 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3968" y="-915401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7" name="Text Box 2"/>
            <p:cNvSpPr txBox="1">
              <a:spLocks noChangeArrowheads="1"/>
            </p:cNvSpPr>
            <p:nvPr/>
          </p:nvSpPr>
          <p:spPr bwMode="auto">
            <a:xfrm>
              <a:off x="-3012779" y="-36239"/>
              <a:ext cx="872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Health Hazard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-1751187" y="-990600"/>
            <a:ext cx="901986" cy="1310049"/>
            <a:chOff x="-1751187" y="-915401"/>
            <a:chExt cx="901986" cy="1310049"/>
          </a:xfrm>
        </p:grpSpPr>
        <p:pic>
          <p:nvPicPr>
            <p:cNvPr id="409" name="Picture 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1187" y="-915401"/>
              <a:ext cx="901986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" name="Text Box 2"/>
            <p:cNvSpPr txBox="1">
              <a:spLocks noChangeArrowheads="1"/>
            </p:cNvSpPr>
            <p:nvPr/>
          </p:nvSpPr>
          <p:spPr bwMode="auto">
            <a:xfrm>
              <a:off x="-1699080" y="-36239"/>
              <a:ext cx="7977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Environmental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latin typeface="Calibri"/>
                  <a:ea typeface="Calibri"/>
                  <a:cs typeface="Times New Roman"/>
                </a:rPr>
                <a:t>Hazard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-5634414" y="1660159"/>
            <a:ext cx="914400" cy="1311641"/>
            <a:chOff x="-5623658" y="1660159"/>
            <a:chExt cx="914400" cy="1311641"/>
          </a:xfrm>
        </p:grpSpPr>
        <p:pic>
          <p:nvPicPr>
            <p:cNvPr id="412" name="Picture 1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3658" y="166015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3" name="Text Box 2"/>
            <p:cNvSpPr txBox="1">
              <a:spLocks noChangeArrowheads="1"/>
            </p:cNvSpPr>
            <p:nvPr/>
          </p:nvSpPr>
          <p:spPr bwMode="auto">
            <a:xfrm>
              <a:off x="-5493491" y="2540913"/>
              <a:ext cx="6540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Water 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Reactive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-4335868" y="1660159"/>
            <a:ext cx="945932" cy="1311641"/>
            <a:chOff x="-4332270" y="1660159"/>
            <a:chExt cx="945932" cy="1311641"/>
          </a:xfrm>
        </p:grpSpPr>
        <p:pic>
          <p:nvPicPr>
            <p:cNvPr id="415" name="Picture 6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32270" y="1660159"/>
              <a:ext cx="94593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6" name="Text Box 2"/>
            <p:cNvSpPr txBox="1">
              <a:spLocks noChangeArrowheads="1"/>
            </p:cNvSpPr>
            <p:nvPr/>
          </p:nvSpPr>
          <p:spPr bwMode="auto">
            <a:xfrm>
              <a:off x="-4276534" y="2540913"/>
              <a:ext cx="8344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Flammable Solid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-3049736" y="1660159"/>
            <a:ext cx="914400" cy="1096198"/>
            <a:chOff x="-3033968" y="1660159"/>
            <a:chExt cx="914400" cy="1096198"/>
          </a:xfrm>
        </p:grpSpPr>
        <p:pic>
          <p:nvPicPr>
            <p:cNvPr id="418" name="Picture 9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3968" y="166015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" name="Text Box 2"/>
            <p:cNvSpPr txBox="1">
              <a:spLocks noChangeArrowheads="1"/>
            </p:cNvSpPr>
            <p:nvPr/>
          </p:nvSpPr>
          <p:spPr bwMode="auto">
            <a:xfrm>
              <a:off x="-2970348" y="2540913"/>
              <a:ext cx="7871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Pyrophoric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6993658" y="3323170"/>
            <a:ext cx="942287" cy="1045344"/>
            <a:chOff x="-6993658" y="3323170"/>
            <a:chExt cx="942287" cy="1045344"/>
          </a:xfrm>
        </p:grpSpPr>
        <p:pic>
          <p:nvPicPr>
            <p:cNvPr id="421" name="Picture 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3658" y="3323170"/>
              <a:ext cx="9422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2" name="Text Box 2"/>
            <p:cNvSpPr txBox="1">
              <a:spLocks noChangeArrowheads="1"/>
            </p:cNvSpPr>
            <p:nvPr/>
          </p:nvSpPr>
          <p:spPr bwMode="auto">
            <a:xfrm>
              <a:off x="-6915140" y="4153070"/>
              <a:ext cx="7852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Sharps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-5741728" y="3323170"/>
            <a:ext cx="942287" cy="1260787"/>
            <a:chOff x="-5307706" y="3323170"/>
            <a:chExt cx="942287" cy="1260787"/>
          </a:xfrm>
        </p:grpSpPr>
        <p:pic>
          <p:nvPicPr>
            <p:cNvPr id="424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7706" y="3323170"/>
              <a:ext cx="9422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5" name="Text Box 2"/>
            <p:cNvSpPr txBox="1">
              <a:spLocks noChangeArrowheads="1"/>
            </p:cNvSpPr>
            <p:nvPr/>
          </p:nvSpPr>
          <p:spPr bwMode="auto">
            <a:xfrm>
              <a:off x="-5184328" y="4153070"/>
              <a:ext cx="6955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Vacuum/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Pressurized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-4489798" y="3323170"/>
            <a:ext cx="942287" cy="1260787"/>
            <a:chOff x="-3667683" y="3323170"/>
            <a:chExt cx="942287" cy="1260787"/>
          </a:xfrm>
        </p:grpSpPr>
        <p:pic>
          <p:nvPicPr>
            <p:cNvPr id="427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67683" y="3323170"/>
              <a:ext cx="9422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8" name="Text Box 2"/>
            <p:cNvSpPr txBox="1">
              <a:spLocks noChangeArrowheads="1"/>
            </p:cNvSpPr>
            <p:nvPr/>
          </p:nvSpPr>
          <p:spPr bwMode="auto">
            <a:xfrm>
              <a:off x="-3549342" y="4153070"/>
              <a:ext cx="705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Unshielded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UV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-3237868" y="3323170"/>
            <a:ext cx="947025" cy="1260787"/>
            <a:chOff x="-2226059" y="3323170"/>
            <a:chExt cx="947025" cy="1260787"/>
          </a:xfrm>
        </p:grpSpPr>
        <p:pic>
          <p:nvPicPr>
            <p:cNvPr id="430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6059" y="3323170"/>
              <a:ext cx="94702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" name="Text Box 2"/>
            <p:cNvSpPr txBox="1">
              <a:spLocks noChangeArrowheads="1"/>
            </p:cNvSpPr>
            <p:nvPr/>
          </p:nvSpPr>
          <p:spPr bwMode="auto">
            <a:xfrm>
              <a:off x="-2126284" y="4153070"/>
              <a:ext cx="7474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Cryogens/Cold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Equipment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-7012836" y="4787011"/>
            <a:ext cx="974344" cy="1247420"/>
            <a:chOff x="-7012836" y="4787011"/>
            <a:chExt cx="974344" cy="1247420"/>
          </a:xfrm>
        </p:grpSpPr>
        <p:pic>
          <p:nvPicPr>
            <p:cNvPr id="433" name="Picture 1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9176" y="4787011"/>
              <a:ext cx="94702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4" name="Text Box 2"/>
            <p:cNvSpPr txBox="1">
              <a:spLocks noChangeArrowheads="1"/>
            </p:cNvSpPr>
            <p:nvPr/>
          </p:nvSpPr>
          <p:spPr bwMode="auto">
            <a:xfrm>
              <a:off x="-7012836" y="5603544"/>
              <a:ext cx="9743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Strong Magnet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-5741524" y="4787011"/>
            <a:ext cx="974344" cy="1247420"/>
            <a:chOff x="-5750631" y="4787011"/>
            <a:chExt cx="974344" cy="1247420"/>
          </a:xfrm>
        </p:grpSpPr>
        <p:pic>
          <p:nvPicPr>
            <p:cNvPr id="436" name="Picture 11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34602" y="4787011"/>
              <a:ext cx="942287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7" name="Text Box 2"/>
            <p:cNvSpPr txBox="1">
              <a:spLocks noChangeArrowheads="1"/>
            </p:cNvSpPr>
            <p:nvPr/>
          </p:nvSpPr>
          <p:spPr bwMode="auto">
            <a:xfrm>
              <a:off x="-5750631" y="5603544"/>
              <a:ext cx="9743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Hot Surface/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Liquid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-4470212" y="4787011"/>
            <a:ext cx="974344" cy="1031977"/>
            <a:chOff x="-4485794" y="4787011"/>
            <a:chExt cx="974344" cy="1031977"/>
          </a:xfrm>
        </p:grpSpPr>
        <p:pic>
          <p:nvPicPr>
            <p:cNvPr id="439" name="Picture 1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72134" y="4787011"/>
              <a:ext cx="94702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" name="Text Box 2"/>
            <p:cNvSpPr txBox="1">
              <a:spLocks noChangeArrowheads="1"/>
            </p:cNvSpPr>
            <p:nvPr/>
          </p:nvSpPr>
          <p:spPr bwMode="auto">
            <a:xfrm>
              <a:off x="-4485794" y="5603544"/>
              <a:ext cx="9743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High Voltage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-3198900" y="4787011"/>
            <a:ext cx="947025" cy="1247420"/>
            <a:chOff x="-3123412" y="4787011"/>
            <a:chExt cx="947025" cy="1247420"/>
          </a:xfrm>
        </p:grpSpPr>
        <p:pic>
          <p:nvPicPr>
            <p:cNvPr id="442" name="Picture 13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3412" y="4787011"/>
              <a:ext cx="94702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3" name="Text Box 2"/>
            <p:cNvSpPr txBox="1">
              <a:spLocks noChangeArrowheads="1"/>
            </p:cNvSpPr>
            <p:nvPr/>
          </p:nvSpPr>
          <p:spPr bwMode="auto">
            <a:xfrm>
              <a:off x="-2970094" y="5603544"/>
              <a:ext cx="6403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Sonicator/Loud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Equipment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-1954906" y="4787011"/>
            <a:ext cx="947025" cy="1031977"/>
            <a:chOff x="-1954906" y="4787011"/>
            <a:chExt cx="947025" cy="1031977"/>
          </a:xfrm>
        </p:grpSpPr>
        <p:pic>
          <p:nvPicPr>
            <p:cNvPr id="445" name="Picture 1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4906" y="4787011"/>
              <a:ext cx="94702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6" name="Text Box 2"/>
            <p:cNvSpPr txBox="1">
              <a:spLocks noChangeArrowheads="1"/>
            </p:cNvSpPr>
            <p:nvPr/>
          </p:nvSpPr>
          <p:spPr bwMode="auto">
            <a:xfrm>
              <a:off x="-1949708" y="5603544"/>
              <a:ext cx="9366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Crush/Pinch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981200" y="3327861"/>
            <a:ext cx="943495" cy="1045344"/>
            <a:chOff x="-8241610" y="3323170"/>
            <a:chExt cx="943495" cy="1045344"/>
          </a:xfrm>
        </p:grpSpPr>
        <p:pic>
          <p:nvPicPr>
            <p:cNvPr id="448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41610" y="3323170"/>
              <a:ext cx="94349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9" name="Text Box 2"/>
            <p:cNvSpPr txBox="1">
              <a:spLocks noChangeArrowheads="1"/>
            </p:cNvSpPr>
            <p:nvPr/>
          </p:nvSpPr>
          <p:spPr bwMode="auto">
            <a:xfrm>
              <a:off x="-8145757" y="4153070"/>
              <a:ext cx="7517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Nanoparticle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50" name="TextBox 449"/>
          <p:cNvSpPr txBox="1"/>
          <p:nvPr/>
        </p:nvSpPr>
        <p:spPr>
          <a:xfrm>
            <a:off x="6858000" y="9753600"/>
            <a:ext cx="627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Sept</a:t>
            </a:r>
            <a:r>
              <a:rPr lang="en-US" sz="1200" dirty="0" smtClean="0"/>
              <a:t>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21947447" y="2470089"/>
            <a:ext cx="14630400" cy="4600121"/>
            <a:chOff x="-22176607" y="4302147"/>
            <a:chExt cx="14630400" cy="4600121"/>
          </a:xfrm>
        </p:grpSpPr>
        <p:grpSp>
          <p:nvGrpSpPr>
            <p:cNvPr id="306" name="Group 305"/>
            <p:cNvGrpSpPr/>
            <p:nvPr/>
          </p:nvGrpSpPr>
          <p:grpSpPr>
            <a:xfrm>
              <a:off x="-22176607" y="4302147"/>
              <a:ext cx="14630400" cy="4600121"/>
              <a:chOff x="0" y="-21771"/>
              <a:chExt cx="14630400" cy="4600121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0" y="1258389"/>
                <a:ext cx="14630400" cy="331361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0" y="-21771"/>
                <a:ext cx="14630400" cy="1280160"/>
              </a:xfrm>
              <a:prstGeom prst="rect">
                <a:avLst/>
              </a:prstGeom>
              <a:solidFill>
                <a:srgbClr val="FFFF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spc="1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8000" b="1" spc="15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CAUTION</a:t>
                </a:r>
                <a:endParaRPr lang="en-US" sz="1800" b="1" spc="15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9" name="Picture 2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640" y="23949"/>
                <a:ext cx="1355960" cy="1188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TextBox 310"/>
              <p:cNvSpPr txBox="1"/>
              <p:nvPr/>
            </p:nvSpPr>
            <p:spPr>
              <a:xfrm>
                <a:off x="3701142" y="1295400"/>
                <a:ext cx="9906000" cy="3282950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>
                <a:spAutoFit/>
              </a:bodyPr>
              <a:lstStyle/>
              <a:p>
                <a:pPr lvl="0">
                  <a:spcAft>
                    <a:spcPts val="4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Biosafety Level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BSL-1)</a:t>
                </a:r>
                <a:endParaRPr lang="en-US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spcAft>
                    <a:spcPts val="400"/>
                  </a:spcAft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Plant Pest Containment Facility</a:t>
                </a:r>
              </a:p>
              <a:p>
                <a:pPr lvl="0">
                  <a:spcAft>
                    <a:spcPts val="400"/>
                  </a:spcAft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Authorized Personnel Only</a:t>
                </a:r>
                <a:endPara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spcAft>
                    <a:spcPts val="400"/>
                  </a:spcAft>
                </a:pPr>
                <a:r>
                  <a:rPr lang="en-US" sz="3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Appropriate PPE required. </a:t>
                </a:r>
              </a:p>
              <a:p>
                <a:pPr lvl="0">
                  <a:spcAft>
                    <a:spcPts val="400"/>
                  </a:spcAft>
                </a:pPr>
                <a:r>
                  <a:rPr lang="en-US" sz="3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Wash hands before exiting.</a:t>
                </a:r>
              </a:p>
            </p:txBody>
          </p:sp>
          <p:cxnSp>
            <p:nvCxnSpPr>
              <p:cNvPr id="312" name="Straight Connector 311"/>
              <p:cNvCxnSpPr/>
              <p:nvPr/>
            </p:nvCxnSpPr>
            <p:spPr>
              <a:xfrm>
                <a:off x="3505200" y="1258389"/>
                <a:ext cx="0" cy="329184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-21576342" y="6034431"/>
              <a:ext cx="2267879" cy="22983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4351" y="3603550"/>
            <a:ext cx="3711716" cy="1273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853627" y="9158155"/>
            <a:ext cx="3842430" cy="4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-474680"/>
            <a:ext cx="55420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contact information for back of sign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23839"/>
              </p:ext>
            </p:extLst>
          </p:nvPr>
        </p:nvGraphicFramePr>
        <p:xfrm>
          <a:off x="69961" y="44171"/>
          <a:ext cx="7627884" cy="2415125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816239"/>
                <a:gridCol w="3811645"/>
              </a:tblGrid>
              <a:tr h="6625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ea typeface="Calibri"/>
                          <a:cs typeface="IrisUPC" panose="020B0604020202020204" pitchFamily="34" charset="-34"/>
                        </a:rPr>
                        <a:t>Emergency Notification Information</a:t>
                      </a:r>
                      <a:endParaRPr lang="en-US" sz="2800" b="1" baseline="0" dirty="0"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ea typeface="Calibri"/>
                        <a:cs typeface="IrisUPC" panose="020B0604020202020204" pitchFamily="34" charset="-34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Physical Sciences Building | Room 592 | Chemistry and Biochemistry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Principal Researcher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Lee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Office: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PSB 518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Phone: 459-1124</a:t>
                      </a:r>
                      <a:endParaRPr lang="en-US" sz="16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After Hours: 831-586-2356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Alternate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David Jones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Office: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JBEB 101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Phone: 502-1234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After Hours: 916-212-5621</a:t>
                      </a:r>
                      <a:endParaRPr lang="en-US" sz="16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65" marR="650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1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264</Words>
  <Application>Microsoft Office PowerPoint</Application>
  <PresentationFormat>Custom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IrisUPC</vt:lpstr>
      <vt:lpstr>Lucida Sans</vt:lpstr>
      <vt:lpstr>Times New Roman</vt:lpstr>
      <vt:lpstr>Office Theme</vt:lpstr>
      <vt:lpstr>PowerPoint Presentation</vt:lpstr>
      <vt:lpstr>PowerPoint Presentation</vt:lpstr>
    </vt:vector>
  </TitlesOfParts>
  <Company>UC Santa Cruz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 Services</dc:creator>
  <cp:lastModifiedBy>M. Malendia Maccree</cp:lastModifiedBy>
  <cp:revision>160</cp:revision>
  <cp:lastPrinted>2015-05-04T18:50:15Z</cp:lastPrinted>
  <dcterms:created xsi:type="dcterms:W3CDTF">2014-11-05T16:14:36Z</dcterms:created>
  <dcterms:modified xsi:type="dcterms:W3CDTF">2018-09-14T22:22:42Z</dcterms:modified>
</cp:coreProperties>
</file>