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sldIdLst>
    <p:sldId id="256" r:id="rId2"/>
    <p:sldId id="257" r:id="rId3"/>
    <p:sldId id="258" r:id="rId4"/>
    <p:sldId id="259" r:id="rId5"/>
    <p:sldId id="261" r:id="rId6"/>
    <p:sldId id="262" r:id="rId7"/>
    <p:sldId id="263" r:id="rId8"/>
    <p:sldId id="264" r:id="rId9"/>
    <p:sldId id="265" r:id="rId10"/>
    <p:sldId id="26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2B07E4-CDF9-4C88-A2F3-04620E58224D}"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930976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2B07E4-CDF9-4C88-A2F3-04620E58224D}" type="datetimeFigureOut">
              <a:rPr lang="en-US" smtClean="0"/>
              <a:pPr/>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a:t>
            </a:fld>
            <a:endParaRPr lang="en-US"/>
          </a:p>
        </p:txBody>
      </p:sp>
    </p:spTree>
    <p:extLst>
      <p:ext uri="{BB962C8B-B14F-4D97-AF65-F5344CB8AC3E}">
        <p14:creationId xmlns:p14="http://schemas.microsoft.com/office/powerpoint/2010/main" val="252571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2B07E4-CDF9-4C88-A2F3-04620E58224D}" type="datetimeFigureOut">
              <a:rPr lang="en-US" smtClean="0"/>
              <a:pPr/>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02439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2B07E4-CDF9-4C88-A2F3-04620E58224D}" type="datetimeFigureOut">
              <a:rPr lang="en-US" smtClean="0"/>
              <a:pPr/>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a:t>
            </a:fld>
            <a:endParaRPr lang="en-US"/>
          </a:p>
        </p:txBody>
      </p:sp>
    </p:spTree>
    <p:extLst>
      <p:ext uri="{BB962C8B-B14F-4D97-AF65-F5344CB8AC3E}">
        <p14:creationId xmlns:p14="http://schemas.microsoft.com/office/powerpoint/2010/main" val="7513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2B07E4-CDF9-4C88-A2F3-04620E58224D}" type="datetimeFigureOut">
              <a:rPr lang="en-US" smtClean="0"/>
              <a:pPr/>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34399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2B07E4-CDF9-4C88-A2F3-04620E58224D}" type="datetimeFigureOut">
              <a:rPr lang="en-US" smtClean="0"/>
              <a:pPr/>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a:t>
            </a:fld>
            <a:endParaRPr lang="en-US"/>
          </a:p>
        </p:txBody>
      </p:sp>
    </p:spTree>
    <p:extLst>
      <p:ext uri="{BB962C8B-B14F-4D97-AF65-F5344CB8AC3E}">
        <p14:creationId xmlns:p14="http://schemas.microsoft.com/office/powerpoint/2010/main" val="4065688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2B07E4-CDF9-4C88-A2F3-04620E58224D}"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896198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2B07E4-CDF9-4C88-A2F3-04620E58224D}"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898258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2B07E4-CDF9-4C88-A2F3-04620E58224D}"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970946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2B07E4-CDF9-4C88-A2F3-04620E58224D}"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69615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2B07E4-CDF9-4C88-A2F3-04620E58224D}"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67419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2B07E4-CDF9-4C88-A2F3-04620E58224D}"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229147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2B07E4-CDF9-4C88-A2F3-04620E58224D}"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79858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B07E4-CDF9-4C88-A2F3-04620E58224D}"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541190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2B07E4-CDF9-4C88-A2F3-04620E58224D}"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750477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2B07E4-CDF9-4C88-A2F3-04620E58224D}"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65518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2B07E4-CDF9-4C88-A2F3-04620E58224D}" type="datetimeFigureOut">
              <a:rPr lang="en-US" smtClean="0"/>
              <a:pPr/>
              <a:t>4/15/2024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25814117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ZubmmzG_q1I"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youtu.be/o514vBXd5U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youtu.be/PmjLJ0R8Ce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0" name="Picture 8" descr="Series Of Super Fluffy Cows After A Shampoo And Blow Dry - I Can Has  Cheezburger?">
            <a:extLst>
              <a:ext uri="{FF2B5EF4-FFF2-40B4-BE49-F238E27FC236}">
                <a16:creationId xmlns:a16="http://schemas.microsoft.com/office/drawing/2014/main" id="{A8A1A390-2C55-D5E1-BDB0-7C26A8A93A3E}"/>
              </a:ext>
            </a:extLst>
          </p:cNvPr>
          <p:cNvPicPr>
            <a:picLocks noChangeAspect="1" noChangeArrowheads="1"/>
          </p:cNvPicPr>
          <p:nvPr/>
        </p:nvPicPr>
        <p:blipFill rotWithShape="1">
          <a:blip r:embed="rId2">
            <a:duotone>
              <a:prstClr val="black"/>
              <a:prstClr val="white"/>
            </a:duotone>
            <a:extLst>
              <a:ext uri="{28A0092B-C50C-407E-A947-70E740481C1C}">
                <a14:useLocalDpi xmlns:a14="http://schemas.microsoft.com/office/drawing/2010/main" val="0"/>
              </a:ext>
            </a:extLst>
          </a:blip>
          <a:srcRect l="6488" r="2605" b="11760"/>
          <a:stretch/>
        </p:blipFill>
        <p:spPr bwMode="auto">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41ECE90-4720-88B4-38A5-7516410168ED}"/>
              </a:ext>
            </a:extLst>
          </p:cNvPr>
          <p:cNvSpPr>
            <a:spLocks noGrp="1"/>
          </p:cNvSpPr>
          <p:nvPr>
            <p:ph type="ctrTitle"/>
          </p:nvPr>
        </p:nvSpPr>
        <p:spPr>
          <a:xfrm>
            <a:off x="677335" y="1186249"/>
            <a:ext cx="5123515" cy="1249885"/>
          </a:xfrm>
        </p:spPr>
        <p:txBody>
          <a:bodyPr>
            <a:normAutofit/>
          </a:bodyPr>
          <a:lstStyle/>
          <a:p>
            <a:r>
              <a:rPr lang="en-US" dirty="0"/>
              <a:t>Dixon Ridge 4-H</a:t>
            </a:r>
          </a:p>
        </p:txBody>
      </p:sp>
      <p:sp>
        <p:nvSpPr>
          <p:cNvPr id="3" name="Subtitle 2">
            <a:extLst>
              <a:ext uri="{FF2B5EF4-FFF2-40B4-BE49-F238E27FC236}">
                <a16:creationId xmlns:a16="http://schemas.microsoft.com/office/drawing/2014/main" id="{6644369D-9CDC-2694-AABA-1B7CAE275F44}"/>
              </a:ext>
            </a:extLst>
          </p:cNvPr>
          <p:cNvSpPr>
            <a:spLocks noGrp="1"/>
          </p:cNvSpPr>
          <p:nvPr>
            <p:ph type="subTitle" idx="1"/>
          </p:nvPr>
        </p:nvSpPr>
        <p:spPr>
          <a:xfrm>
            <a:off x="1" y="2832652"/>
            <a:ext cx="6341164" cy="2839099"/>
          </a:xfrm>
        </p:spPr>
        <p:txBody>
          <a:bodyPr>
            <a:normAutofit fontScale="92500" lnSpcReduction="10000"/>
          </a:bodyPr>
          <a:lstStyle/>
          <a:p>
            <a:r>
              <a:rPr lang="en-US" sz="3200" dirty="0"/>
              <a:t>Halter Breaking/Training,</a:t>
            </a:r>
          </a:p>
          <a:p>
            <a:r>
              <a:rPr lang="en-US" sz="3200" dirty="0"/>
              <a:t>Showmanship Steps, and</a:t>
            </a:r>
          </a:p>
          <a:p>
            <a:r>
              <a:rPr lang="en-US" sz="3200" dirty="0"/>
              <a:t>Hair Care</a:t>
            </a:r>
          </a:p>
          <a:p>
            <a:r>
              <a:rPr lang="en-US" sz="3200" dirty="0"/>
              <a:t> </a:t>
            </a:r>
          </a:p>
          <a:p>
            <a:r>
              <a:rPr lang="en-US" sz="3200" dirty="0"/>
              <a:t> </a:t>
            </a:r>
            <a:r>
              <a:rPr lang="en-US" sz="3900" dirty="0">
                <a:solidFill>
                  <a:schemeClr val="accent1"/>
                </a:solidFill>
              </a:rPr>
              <a:t>Springtime Training Overview</a:t>
            </a:r>
            <a:endParaRPr lang="en-US" sz="3200" dirty="0">
              <a:solidFill>
                <a:schemeClr val="accent1"/>
              </a:solidFill>
            </a:endParaRPr>
          </a:p>
        </p:txBody>
      </p:sp>
      <p:cxnSp>
        <p:nvCxnSpPr>
          <p:cNvPr id="3085" name="Straight Connector 3084">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87" name="Straight Connector 3086">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89"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91"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93"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95"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97"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9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01"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162146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26" name="Rectangle 4107">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hampooed cow.">
            <a:extLst>
              <a:ext uri="{FF2B5EF4-FFF2-40B4-BE49-F238E27FC236}">
                <a16:creationId xmlns:a16="http://schemas.microsoft.com/office/drawing/2014/main" id="{B7112992-FE9F-55F3-3339-A72A6128B999}"/>
              </a:ext>
            </a:extLst>
          </p:cNvPr>
          <p:cNvPicPr>
            <a:picLocks noChangeAspect="1" noChangeArrowheads="1"/>
          </p:cNvPicPr>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Lst>
          </a:blip>
          <a:srcRect t="5289" b="1971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E2FE3C5-3C35-CBB8-1AD4-36BE214D33AD}"/>
              </a:ext>
            </a:extLst>
          </p:cNvPr>
          <p:cNvSpPr>
            <a:spLocks noGrp="1"/>
          </p:cNvSpPr>
          <p:nvPr>
            <p:ph type="title"/>
          </p:nvPr>
        </p:nvSpPr>
        <p:spPr>
          <a:xfrm>
            <a:off x="589921" y="238539"/>
            <a:ext cx="11012158" cy="734351"/>
          </a:xfrm>
        </p:spPr>
        <p:txBody>
          <a:bodyPr>
            <a:normAutofit/>
          </a:bodyPr>
          <a:lstStyle/>
          <a:p>
            <a:pPr algn="ctr"/>
            <a:r>
              <a:rPr lang="en-US" dirty="0"/>
              <a:t>Hair Care and Hair Training </a:t>
            </a:r>
          </a:p>
        </p:txBody>
      </p:sp>
      <p:sp>
        <p:nvSpPr>
          <p:cNvPr id="3" name="Content Placeholder 2">
            <a:extLst>
              <a:ext uri="{FF2B5EF4-FFF2-40B4-BE49-F238E27FC236}">
                <a16:creationId xmlns:a16="http://schemas.microsoft.com/office/drawing/2014/main" id="{03F08B2B-B62A-6FDE-2AC1-0BBBF3DABE43}"/>
              </a:ext>
            </a:extLst>
          </p:cNvPr>
          <p:cNvSpPr>
            <a:spLocks noGrp="1"/>
          </p:cNvSpPr>
          <p:nvPr>
            <p:ph idx="1"/>
          </p:nvPr>
        </p:nvSpPr>
        <p:spPr>
          <a:xfrm>
            <a:off x="249344" y="1241819"/>
            <a:ext cx="6260179" cy="5347252"/>
          </a:xfrm>
        </p:spPr>
        <p:txBody>
          <a:bodyPr>
            <a:normAutofit fontScale="92500"/>
          </a:bodyPr>
          <a:lstStyle/>
          <a:p>
            <a:pPr>
              <a:buFont typeface="Wingdings" panose="05000000000000000000" pitchFamily="2" charset="2"/>
              <a:buChar char="v"/>
            </a:pPr>
            <a:r>
              <a:rPr lang="en-US" sz="2000" u="sng" dirty="0">
                <a:solidFill>
                  <a:schemeClr val="tx1"/>
                </a:solidFill>
              </a:rPr>
              <a:t>Video: Combing the Right Way</a:t>
            </a:r>
          </a:p>
          <a:p>
            <a:pPr marL="0" indent="0">
              <a:buNone/>
            </a:pPr>
            <a:r>
              <a:rPr lang="en-US" dirty="0">
                <a:solidFill>
                  <a:schemeClr val="tx1"/>
                </a:solidFill>
              </a:rPr>
              <a:t>	</a:t>
            </a:r>
            <a:r>
              <a:rPr lang="en-US" sz="1600" dirty="0">
                <a:solidFill>
                  <a:schemeClr val="tx1"/>
                </a:solidFill>
                <a:hlinkClick r:id="rId3">
                  <a:extLst>
                    <a:ext uri="{A12FA001-AC4F-418D-AE19-62706E023703}">
                      <ahyp:hlinkClr xmlns:ahyp="http://schemas.microsoft.com/office/drawing/2018/hyperlinkcolor" val="tx"/>
                    </a:ext>
                  </a:extLst>
                </a:hlinkClick>
              </a:rPr>
              <a:t>https://youtu.be/ZubmmzG_q1I</a:t>
            </a:r>
            <a:endParaRPr lang="en-US" sz="1600" dirty="0">
              <a:solidFill>
                <a:schemeClr val="tx1"/>
              </a:solidFill>
            </a:endParaRPr>
          </a:p>
          <a:p>
            <a:pPr>
              <a:buFont typeface="Wingdings" panose="05000000000000000000" pitchFamily="2" charset="2"/>
              <a:buChar char="v"/>
            </a:pPr>
            <a:r>
              <a:rPr lang="en-US" sz="2000" u="sng" dirty="0">
                <a:solidFill>
                  <a:srgbClr val="FFFFFF"/>
                </a:solidFill>
              </a:rPr>
              <a:t>Tips from the video:</a:t>
            </a:r>
          </a:p>
          <a:p>
            <a:pPr lvl="1">
              <a:buFont typeface="Wingdings" panose="05000000000000000000" pitchFamily="2" charset="2"/>
              <a:buChar char="v"/>
            </a:pPr>
            <a:r>
              <a:rPr lang="en-US" dirty="0">
                <a:solidFill>
                  <a:srgbClr val="FFFFFF"/>
                </a:solidFill>
              </a:rPr>
              <a:t>Combing helps stimulate hair growth</a:t>
            </a:r>
          </a:p>
          <a:p>
            <a:pPr lvl="1">
              <a:buFont typeface="Wingdings" panose="05000000000000000000" pitchFamily="2" charset="2"/>
              <a:buChar char="v"/>
            </a:pPr>
            <a:r>
              <a:rPr lang="en-US" dirty="0">
                <a:solidFill>
                  <a:srgbClr val="FFFFFF"/>
                </a:solidFill>
              </a:rPr>
              <a:t>Use different combs as needed</a:t>
            </a:r>
          </a:p>
          <a:p>
            <a:pPr lvl="2">
              <a:buFont typeface="Wingdings" panose="05000000000000000000" pitchFamily="2" charset="2"/>
              <a:buChar char="v"/>
            </a:pPr>
            <a:r>
              <a:rPr lang="en-US" dirty="0">
                <a:solidFill>
                  <a:srgbClr val="FFFFFF"/>
                </a:solidFill>
              </a:rPr>
              <a:t>Round fluffer comb for legs if your animal has a lot of leg hair</a:t>
            </a:r>
          </a:p>
          <a:p>
            <a:pPr lvl="1">
              <a:buFont typeface="Wingdings" panose="05000000000000000000" pitchFamily="2" charset="2"/>
              <a:buChar char="v"/>
            </a:pPr>
            <a:r>
              <a:rPr lang="en-US" dirty="0">
                <a:solidFill>
                  <a:srgbClr val="FFFFFF"/>
                </a:solidFill>
              </a:rPr>
              <a:t>Comb hair to go all one direction first, then go back and comb desired direction</a:t>
            </a:r>
          </a:p>
          <a:p>
            <a:pPr lvl="1">
              <a:buFont typeface="Wingdings" panose="05000000000000000000" pitchFamily="2" charset="2"/>
              <a:buChar char="v"/>
            </a:pPr>
            <a:r>
              <a:rPr lang="en-US" dirty="0">
                <a:solidFill>
                  <a:srgbClr val="FFFFFF"/>
                </a:solidFill>
              </a:rPr>
              <a:t>Part hair down back of calf to help create a seamless look from pole to tailhead</a:t>
            </a:r>
          </a:p>
          <a:p>
            <a:pPr lvl="2">
              <a:buFont typeface="Wingdings" panose="05000000000000000000" pitchFamily="2" charset="2"/>
              <a:buChar char="v"/>
            </a:pPr>
            <a:r>
              <a:rPr lang="en-US" dirty="0">
                <a:solidFill>
                  <a:srgbClr val="FFFFFF"/>
                </a:solidFill>
              </a:rPr>
              <a:t>Should only be ¼ wide</a:t>
            </a:r>
          </a:p>
          <a:p>
            <a:pPr lvl="2">
              <a:buFont typeface="Wingdings" panose="05000000000000000000" pitchFamily="2" charset="2"/>
              <a:buChar char="v"/>
            </a:pPr>
            <a:r>
              <a:rPr lang="en-US" dirty="0">
                <a:solidFill>
                  <a:srgbClr val="FFFFFF"/>
                </a:solidFill>
              </a:rPr>
              <a:t>After hair is trained, it will naturally fall into that part when combed over</a:t>
            </a:r>
          </a:p>
          <a:p>
            <a:pPr lvl="1">
              <a:buFont typeface="Wingdings" panose="05000000000000000000" pitchFamily="2" charset="2"/>
              <a:buChar char="v"/>
            </a:pPr>
            <a:r>
              <a:rPr lang="en-US" dirty="0">
                <a:solidFill>
                  <a:srgbClr val="FFFFFF"/>
                </a:solidFill>
              </a:rPr>
              <a:t>Bellies and chests are very important and are often forgotten</a:t>
            </a:r>
          </a:p>
          <a:p>
            <a:pPr lvl="2">
              <a:buFont typeface="Wingdings" panose="05000000000000000000" pitchFamily="2" charset="2"/>
              <a:buChar char="v"/>
            </a:pPr>
            <a:r>
              <a:rPr lang="en-US" dirty="0">
                <a:solidFill>
                  <a:srgbClr val="FFFFFF"/>
                </a:solidFill>
              </a:rPr>
              <a:t>Important part because when the judge steps away it’s part of their silhouette </a:t>
            </a:r>
          </a:p>
        </p:txBody>
      </p:sp>
      <p:sp>
        <p:nvSpPr>
          <p:cNvPr id="4" name="TextBox 3">
            <a:extLst>
              <a:ext uri="{FF2B5EF4-FFF2-40B4-BE49-F238E27FC236}">
                <a16:creationId xmlns:a16="http://schemas.microsoft.com/office/drawing/2014/main" id="{E9B2E60C-6BFC-1CF9-4B36-700FBD0CECAE}"/>
              </a:ext>
            </a:extLst>
          </p:cNvPr>
          <p:cNvSpPr txBox="1"/>
          <p:nvPr/>
        </p:nvSpPr>
        <p:spPr>
          <a:xfrm>
            <a:off x="6899209" y="1630018"/>
            <a:ext cx="4903105" cy="4124206"/>
          </a:xfrm>
          <a:prstGeom prst="rect">
            <a:avLst/>
          </a:prstGeom>
          <a:noFill/>
        </p:spPr>
        <p:txBody>
          <a:bodyPr wrap="square" rtlCol="0">
            <a:spAutoFit/>
          </a:bodyPr>
          <a:lstStyle/>
          <a:p>
            <a:pPr>
              <a:buClr>
                <a:schemeClr val="accent1"/>
              </a:buClr>
              <a:buFont typeface="Wingdings" panose="05000000000000000000" pitchFamily="2" charset="2"/>
              <a:buChar char="v"/>
            </a:pPr>
            <a:r>
              <a:rPr lang="en-US" sz="1800" u="sng" dirty="0">
                <a:solidFill>
                  <a:srgbClr val="FFFFFF"/>
                </a:solidFill>
              </a:rPr>
              <a:t>Video: Daily Hair Care</a:t>
            </a:r>
          </a:p>
          <a:p>
            <a:pPr>
              <a:buClr>
                <a:schemeClr val="accent1"/>
              </a:buClr>
            </a:pPr>
            <a:r>
              <a:rPr lang="en-US" dirty="0">
                <a:solidFill>
                  <a:srgbClr val="FFFFFF"/>
                </a:solidFill>
              </a:rPr>
              <a:t>	</a:t>
            </a:r>
            <a:r>
              <a:rPr lang="en-US" sz="1600" dirty="0">
                <a:hlinkClick r:id="rId4">
                  <a:extLst>
                    <a:ext uri="{A12FA001-AC4F-418D-AE19-62706E023703}">
                      <ahyp:hlinkClr xmlns:ahyp="http://schemas.microsoft.com/office/drawing/2018/hyperlinkcolor" val="tx"/>
                    </a:ext>
                  </a:extLst>
                </a:hlinkClick>
              </a:rPr>
              <a:t>https://youtu.be/o514vBXd5Ug</a:t>
            </a:r>
            <a:endParaRPr lang="en-US" dirty="0"/>
          </a:p>
          <a:p>
            <a:pPr marL="285750" indent="-285750">
              <a:buClr>
                <a:schemeClr val="accent1"/>
              </a:buClr>
              <a:buFont typeface="Wingdings" panose="05000000000000000000" pitchFamily="2" charset="2"/>
              <a:buChar char="v"/>
            </a:pPr>
            <a:r>
              <a:rPr lang="en-US" sz="1800" u="sng" dirty="0">
                <a:solidFill>
                  <a:srgbClr val="FFFFFF"/>
                </a:solidFill>
              </a:rPr>
              <a:t>Tips from the video:</a:t>
            </a:r>
            <a:endParaRPr lang="en-US" sz="1800" dirty="0">
              <a:solidFill>
                <a:srgbClr val="FFFFFF"/>
              </a:solidFill>
            </a:endParaRPr>
          </a:p>
          <a:p>
            <a:pPr marL="742950" lvl="1" indent="-285750">
              <a:buClr>
                <a:schemeClr val="accent1"/>
              </a:buClr>
              <a:buFont typeface="Wingdings" panose="05000000000000000000" pitchFamily="2" charset="2"/>
              <a:buChar char="v"/>
            </a:pPr>
            <a:r>
              <a:rPr lang="en-US" sz="1600" dirty="0">
                <a:solidFill>
                  <a:srgbClr val="FFFFFF"/>
                </a:solidFill>
              </a:rPr>
              <a:t>Use a shedding comb to remove dead hair</a:t>
            </a:r>
          </a:p>
          <a:p>
            <a:pPr marL="742950" lvl="1" indent="-285750">
              <a:buClr>
                <a:schemeClr val="accent1"/>
              </a:buClr>
              <a:buFont typeface="Wingdings" panose="05000000000000000000" pitchFamily="2" charset="2"/>
              <a:buChar char="v"/>
            </a:pPr>
            <a:r>
              <a:rPr lang="en-US" sz="1600" dirty="0">
                <a:solidFill>
                  <a:srgbClr val="FFFFFF"/>
                </a:solidFill>
              </a:rPr>
              <a:t>Daily washing and rinsing is best</a:t>
            </a:r>
          </a:p>
          <a:p>
            <a:pPr marL="1200150" lvl="2" indent="-285750">
              <a:buClr>
                <a:schemeClr val="accent1"/>
              </a:buClr>
              <a:buFont typeface="Wingdings" panose="05000000000000000000" pitchFamily="2" charset="2"/>
              <a:buChar char="v"/>
            </a:pPr>
            <a:r>
              <a:rPr lang="en-US" sz="1600" dirty="0">
                <a:solidFill>
                  <a:srgbClr val="FFFFFF"/>
                </a:solidFill>
              </a:rPr>
              <a:t>2-3 times a week ok too if that’s all you can get in</a:t>
            </a:r>
          </a:p>
          <a:p>
            <a:pPr marL="742950" lvl="1" indent="-285750">
              <a:buClr>
                <a:schemeClr val="accent1"/>
              </a:buClr>
              <a:buFont typeface="Wingdings" panose="05000000000000000000" pitchFamily="2" charset="2"/>
              <a:buChar char="v"/>
            </a:pPr>
            <a:r>
              <a:rPr lang="en-US" sz="1600" dirty="0">
                <a:solidFill>
                  <a:srgbClr val="FFFFFF"/>
                </a:solidFill>
              </a:rPr>
              <a:t>Use different combs as needed</a:t>
            </a:r>
          </a:p>
          <a:p>
            <a:pPr marL="742950" lvl="1" indent="-285750">
              <a:buClr>
                <a:schemeClr val="accent1"/>
              </a:buClr>
              <a:buFont typeface="Wingdings" panose="05000000000000000000" pitchFamily="2" charset="2"/>
              <a:buChar char="v"/>
            </a:pPr>
            <a:r>
              <a:rPr lang="en-US" sz="1600" dirty="0">
                <a:solidFill>
                  <a:srgbClr val="FFFFFF"/>
                </a:solidFill>
              </a:rPr>
              <a:t>Condition hair and skin every time you shampoo</a:t>
            </a:r>
          </a:p>
          <a:p>
            <a:pPr marL="1200150" lvl="2" indent="-285750">
              <a:buClr>
                <a:schemeClr val="accent1"/>
              </a:buClr>
              <a:buFont typeface="Wingdings" panose="05000000000000000000" pitchFamily="2" charset="2"/>
              <a:buChar char="v"/>
            </a:pPr>
            <a:r>
              <a:rPr lang="en-US" sz="1600" dirty="0">
                <a:solidFill>
                  <a:srgbClr val="FFFFFF"/>
                </a:solidFill>
              </a:rPr>
              <a:t>Make sure it gets worked down to the skin to prevent dandruff</a:t>
            </a:r>
          </a:p>
          <a:p>
            <a:pPr marL="742950" lvl="1" indent="-285750">
              <a:buClr>
                <a:schemeClr val="accent1"/>
              </a:buClr>
              <a:buFont typeface="Wingdings" panose="05000000000000000000" pitchFamily="2" charset="2"/>
              <a:buChar char="v"/>
            </a:pPr>
            <a:r>
              <a:rPr lang="en-US" sz="1600" dirty="0">
                <a:solidFill>
                  <a:srgbClr val="FFFFFF"/>
                </a:solidFill>
              </a:rPr>
              <a:t>Use Weaver </a:t>
            </a:r>
            <a:r>
              <a:rPr lang="en-US" sz="1600" dirty="0" err="1">
                <a:solidFill>
                  <a:srgbClr val="FFFFFF"/>
                </a:solidFill>
              </a:rPr>
              <a:t>ProHair</a:t>
            </a:r>
            <a:r>
              <a:rPr lang="en-US" sz="1600" dirty="0">
                <a:solidFill>
                  <a:srgbClr val="FFFFFF"/>
                </a:solidFill>
              </a:rPr>
              <a:t> or a similar leave in conditioner</a:t>
            </a:r>
          </a:p>
          <a:p>
            <a:pPr marL="1200150" lvl="2" indent="-285750">
              <a:buClr>
                <a:schemeClr val="accent1"/>
              </a:buClr>
              <a:buFont typeface="Wingdings" panose="05000000000000000000" pitchFamily="2" charset="2"/>
              <a:buChar char="v"/>
            </a:pPr>
            <a:r>
              <a:rPr lang="en-US" sz="1600" dirty="0">
                <a:solidFill>
                  <a:srgbClr val="FFFFFF"/>
                </a:solidFill>
              </a:rPr>
              <a:t>Put it on clean, dry hair</a:t>
            </a:r>
          </a:p>
          <a:p>
            <a:pPr marL="1200150" lvl="2" indent="-285750">
              <a:buClr>
                <a:schemeClr val="accent1"/>
              </a:buClr>
              <a:buFont typeface="Wingdings" panose="05000000000000000000" pitchFamily="2" charset="2"/>
              <a:buChar char="v"/>
            </a:pPr>
            <a:r>
              <a:rPr lang="en-US" sz="1600" dirty="0">
                <a:solidFill>
                  <a:srgbClr val="FFFFFF"/>
                </a:solidFill>
              </a:rPr>
              <a:t>Comb it in before blowing dry</a:t>
            </a:r>
          </a:p>
        </p:txBody>
      </p:sp>
    </p:spTree>
    <p:extLst>
      <p:ext uri="{BB962C8B-B14F-4D97-AF65-F5344CB8AC3E}">
        <p14:creationId xmlns:p14="http://schemas.microsoft.com/office/powerpoint/2010/main" val="9943724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p:cTn id="3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ipe(down)">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wipe(down)">
                                      <p:cBhvr>
                                        <p:cTn id="50" dur="5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p:cTn id="55"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0" end="0"/>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nodeType="clickEffect">
                                  <p:stCondLst>
                                    <p:cond delay="0"/>
                                  </p:stCondLst>
                                  <p:childTnLst>
                                    <p:set>
                                      <p:cBhvr>
                                        <p:cTn id="72" dur="1" fill="hold">
                                          <p:stCondLst>
                                            <p:cond delay="0"/>
                                          </p:stCondLst>
                                        </p:cTn>
                                        <p:tgtEl>
                                          <p:spTgt spid="4">
                                            <p:txEl>
                                              <p:pRg st="2" end="2"/>
                                            </p:txEl>
                                          </p:spTgt>
                                        </p:tgtEl>
                                        <p:attrNameLst>
                                          <p:attrName>style.visibility</p:attrName>
                                        </p:attrNameLst>
                                      </p:cBhvr>
                                      <p:to>
                                        <p:strVal val="visible"/>
                                      </p:to>
                                    </p:set>
                                    <p:animEffect transition="in" filter="circle(in)">
                                      <p:cBhvr>
                                        <p:cTn id="73" dur="2000"/>
                                        <p:tgtEl>
                                          <p:spTgt spid="4">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4">
                                            <p:txEl>
                                              <p:pRg st="3" end="3"/>
                                            </p:txEl>
                                          </p:spTgt>
                                        </p:tgtEl>
                                        <p:attrNameLst>
                                          <p:attrName>style.visibility</p:attrName>
                                        </p:attrNameLst>
                                      </p:cBhvr>
                                      <p:to>
                                        <p:strVal val="visible"/>
                                      </p:to>
                                    </p:set>
                                    <p:anim calcmode="lin" valueType="num">
                                      <p:cBhvr>
                                        <p:cTn id="7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7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80" dur="500"/>
                                        <p:tgtEl>
                                          <p:spTgt spid="4">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4">
                                            <p:txEl>
                                              <p:pRg st="4" end="4"/>
                                            </p:txEl>
                                          </p:spTgt>
                                        </p:tgtEl>
                                        <p:attrNameLst>
                                          <p:attrName>style.visibility</p:attrName>
                                        </p:attrNameLst>
                                      </p:cBhvr>
                                      <p:to>
                                        <p:strVal val="visible"/>
                                      </p:to>
                                    </p:set>
                                    <p:anim calcmode="lin" valueType="num">
                                      <p:cBhvr>
                                        <p:cTn id="8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87" dur="500"/>
                                        <p:tgtEl>
                                          <p:spTgt spid="4">
                                            <p:txEl>
                                              <p:pRg st="4" end="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4">
                                            <p:txEl>
                                              <p:pRg st="5" end="5"/>
                                            </p:txEl>
                                          </p:spTgt>
                                        </p:tgtEl>
                                        <p:attrNameLst>
                                          <p:attrName>style.visibility</p:attrName>
                                        </p:attrNameLst>
                                      </p:cBhvr>
                                      <p:to>
                                        <p:strVal val="visible"/>
                                      </p:to>
                                    </p:set>
                                    <p:animEffect transition="in" filter="wipe(down)">
                                      <p:cBhvr>
                                        <p:cTn id="92" dur="500"/>
                                        <p:tgtEl>
                                          <p:spTgt spid="4">
                                            <p:txEl>
                                              <p:pRg st="5" end="5"/>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4">
                                            <p:txEl>
                                              <p:pRg st="6" end="6"/>
                                            </p:txEl>
                                          </p:spTgt>
                                        </p:tgtEl>
                                        <p:attrNameLst>
                                          <p:attrName>style.visibility</p:attrName>
                                        </p:attrNameLst>
                                      </p:cBhvr>
                                      <p:to>
                                        <p:strVal val="visible"/>
                                      </p:to>
                                    </p:set>
                                    <p:anim calcmode="lin" valueType="num">
                                      <p:cBhvr>
                                        <p:cTn id="97"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98"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99" dur="500"/>
                                        <p:tgtEl>
                                          <p:spTgt spid="4">
                                            <p:txEl>
                                              <p:pRg st="6" end="6"/>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nodeType="clickEffect">
                                  <p:stCondLst>
                                    <p:cond delay="0"/>
                                  </p:stCondLst>
                                  <p:childTnLst>
                                    <p:set>
                                      <p:cBhvr>
                                        <p:cTn id="103" dur="1" fill="hold">
                                          <p:stCondLst>
                                            <p:cond delay="0"/>
                                          </p:stCondLst>
                                        </p:cTn>
                                        <p:tgtEl>
                                          <p:spTgt spid="4">
                                            <p:txEl>
                                              <p:pRg st="7" end="7"/>
                                            </p:txEl>
                                          </p:spTgt>
                                        </p:tgtEl>
                                        <p:attrNameLst>
                                          <p:attrName>style.visibility</p:attrName>
                                        </p:attrNameLst>
                                      </p:cBhvr>
                                      <p:to>
                                        <p:strVal val="visible"/>
                                      </p:to>
                                    </p:set>
                                    <p:anim calcmode="lin" valueType="num">
                                      <p:cBhvr>
                                        <p:cTn id="104"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105"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106" dur="500"/>
                                        <p:tgtEl>
                                          <p:spTgt spid="4">
                                            <p:txEl>
                                              <p:pRg st="7" end="7"/>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nodeType="clickEffect">
                                  <p:stCondLst>
                                    <p:cond delay="0"/>
                                  </p:stCondLst>
                                  <p:childTnLst>
                                    <p:set>
                                      <p:cBhvr>
                                        <p:cTn id="110" dur="1" fill="hold">
                                          <p:stCondLst>
                                            <p:cond delay="0"/>
                                          </p:stCondLst>
                                        </p:cTn>
                                        <p:tgtEl>
                                          <p:spTgt spid="4">
                                            <p:txEl>
                                              <p:pRg st="8" end="8"/>
                                            </p:txEl>
                                          </p:spTgt>
                                        </p:tgtEl>
                                        <p:attrNameLst>
                                          <p:attrName>style.visibility</p:attrName>
                                        </p:attrNameLst>
                                      </p:cBhvr>
                                      <p:to>
                                        <p:strVal val="visible"/>
                                      </p:to>
                                    </p:set>
                                    <p:animEffect transition="in" filter="wipe(down)">
                                      <p:cBhvr>
                                        <p:cTn id="111" dur="500"/>
                                        <p:tgtEl>
                                          <p:spTgt spid="4">
                                            <p:txEl>
                                              <p:pRg st="8" end="8"/>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nodeType="clickEffect">
                                  <p:stCondLst>
                                    <p:cond delay="0"/>
                                  </p:stCondLst>
                                  <p:childTnLst>
                                    <p:set>
                                      <p:cBhvr>
                                        <p:cTn id="115" dur="1" fill="hold">
                                          <p:stCondLst>
                                            <p:cond delay="0"/>
                                          </p:stCondLst>
                                        </p:cTn>
                                        <p:tgtEl>
                                          <p:spTgt spid="4">
                                            <p:txEl>
                                              <p:pRg st="9" end="9"/>
                                            </p:txEl>
                                          </p:spTgt>
                                        </p:tgtEl>
                                        <p:attrNameLst>
                                          <p:attrName>style.visibility</p:attrName>
                                        </p:attrNameLst>
                                      </p:cBhvr>
                                      <p:to>
                                        <p:strVal val="visible"/>
                                      </p:to>
                                    </p:set>
                                    <p:anim calcmode="lin" valueType="num">
                                      <p:cBhvr>
                                        <p:cTn id="116"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117"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118" dur="500"/>
                                        <p:tgtEl>
                                          <p:spTgt spid="4">
                                            <p:txEl>
                                              <p:pRg st="9" end="9"/>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4">
                                            <p:txEl>
                                              <p:pRg st="10" end="10"/>
                                            </p:txEl>
                                          </p:spTgt>
                                        </p:tgtEl>
                                        <p:attrNameLst>
                                          <p:attrName>style.visibility</p:attrName>
                                        </p:attrNameLst>
                                      </p:cBhvr>
                                      <p:to>
                                        <p:strVal val="visible"/>
                                      </p:to>
                                    </p:set>
                                    <p:animEffect transition="in" filter="wipe(down)">
                                      <p:cBhvr>
                                        <p:cTn id="123" dur="500"/>
                                        <p:tgtEl>
                                          <p:spTgt spid="4">
                                            <p:txEl>
                                              <p:pRg st="10" end="10"/>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nodeType="clickEffect">
                                  <p:stCondLst>
                                    <p:cond delay="0"/>
                                  </p:stCondLst>
                                  <p:childTnLst>
                                    <p:set>
                                      <p:cBhvr>
                                        <p:cTn id="127" dur="1" fill="hold">
                                          <p:stCondLst>
                                            <p:cond delay="0"/>
                                          </p:stCondLst>
                                        </p:cTn>
                                        <p:tgtEl>
                                          <p:spTgt spid="4">
                                            <p:txEl>
                                              <p:pRg st="11" end="11"/>
                                            </p:txEl>
                                          </p:spTgt>
                                        </p:tgtEl>
                                        <p:attrNameLst>
                                          <p:attrName>style.visibility</p:attrName>
                                        </p:attrNameLst>
                                      </p:cBhvr>
                                      <p:to>
                                        <p:strVal val="visible"/>
                                      </p:to>
                                    </p:set>
                                    <p:animEffect transition="in" filter="wipe(down)">
                                      <p:cBhvr>
                                        <p:cTn id="128"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19" name="Rectangle 18">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3C0E0B98-4B84-9FC3-716C-63F0302C74CE}"/>
              </a:ext>
            </a:extLst>
          </p:cNvPr>
          <p:cNvSpPr>
            <a:spLocks noGrp="1"/>
          </p:cNvSpPr>
          <p:nvPr>
            <p:ph type="title"/>
          </p:nvPr>
        </p:nvSpPr>
        <p:spPr>
          <a:xfrm>
            <a:off x="708555" y="358472"/>
            <a:ext cx="10025706" cy="875379"/>
          </a:xfrm>
        </p:spPr>
        <p:txBody>
          <a:bodyPr vert="horz" lIns="91440" tIns="45720" rIns="91440" bIns="45720" rtlCol="0" anchor="b">
            <a:noAutofit/>
          </a:bodyPr>
          <a:lstStyle/>
          <a:p>
            <a:pPr algn="ctr"/>
            <a:r>
              <a:rPr lang="en-US" sz="4800" dirty="0"/>
              <a:t>Showmanship &amp; Training Safety Tips</a:t>
            </a:r>
          </a:p>
        </p:txBody>
      </p:sp>
      <p:sp>
        <p:nvSpPr>
          <p:cNvPr id="4" name="TextBox 3">
            <a:extLst>
              <a:ext uri="{FF2B5EF4-FFF2-40B4-BE49-F238E27FC236}">
                <a16:creationId xmlns:a16="http://schemas.microsoft.com/office/drawing/2014/main" id="{72FB3672-8209-5438-2921-007BE1B28A27}"/>
              </a:ext>
            </a:extLst>
          </p:cNvPr>
          <p:cNvSpPr txBox="1"/>
          <p:nvPr/>
        </p:nvSpPr>
        <p:spPr>
          <a:xfrm>
            <a:off x="612636" y="1242318"/>
            <a:ext cx="8908571" cy="5355312"/>
          </a:xfrm>
          <a:prstGeom prst="rect">
            <a:avLst/>
          </a:prstGeom>
          <a:noFill/>
        </p:spPr>
        <p:txBody>
          <a:bodyPr wrap="square" rtlCol="0">
            <a:spAutoFit/>
          </a:bodyPr>
          <a:lstStyle/>
          <a:p>
            <a:r>
              <a:rPr lang="en-US" u="sng" dirty="0">
                <a:solidFill>
                  <a:schemeClr val="accent1">
                    <a:lumMod val="60000"/>
                    <a:lumOff val="40000"/>
                  </a:schemeClr>
                </a:solidFill>
              </a:rPr>
              <a:t>Training</a:t>
            </a:r>
            <a:r>
              <a:rPr lang="en-US" dirty="0">
                <a:solidFill>
                  <a:schemeClr val="accent1">
                    <a:lumMod val="60000"/>
                    <a:lumOff val="40000"/>
                  </a:schemeClr>
                </a:solidFill>
              </a:rPr>
              <a:t>:</a:t>
            </a:r>
          </a:p>
          <a:p>
            <a:pPr marL="285750" indent="-285750">
              <a:buFont typeface="Wingdings" panose="05000000000000000000" pitchFamily="2" charset="2"/>
              <a:buChar char="v"/>
            </a:pPr>
            <a:r>
              <a:rPr lang="en-US" dirty="0">
                <a:solidFill>
                  <a:schemeClr val="accent1">
                    <a:lumMod val="60000"/>
                    <a:lumOff val="40000"/>
                  </a:schemeClr>
                </a:solidFill>
              </a:rPr>
              <a:t>Never wrap the lead rope completely around your hand, arm, or body to prevent injury</a:t>
            </a:r>
          </a:p>
          <a:p>
            <a:pPr marL="285750" indent="-285750">
              <a:buFont typeface="Wingdings" panose="05000000000000000000" pitchFamily="2" charset="2"/>
              <a:buChar char="v"/>
            </a:pPr>
            <a:r>
              <a:rPr lang="en-US" dirty="0">
                <a:solidFill>
                  <a:schemeClr val="accent1">
                    <a:lumMod val="60000"/>
                    <a:lumOff val="40000"/>
                  </a:schemeClr>
                </a:solidFill>
              </a:rPr>
              <a:t>When halter breaking your animal in the beginning, wear leather gloves whenever possible to help prevent injuries to your hands</a:t>
            </a:r>
          </a:p>
          <a:p>
            <a:pPr marL="285750" indent="-285750">
              <a:buFont typeface="Wingdings" panose="05000000000000000000" pitchFamily="2" charset="2"/>
              <a:buChar char="v"/>
            </a:pPr>
            <a:r>
              <a:rPr lang="en-US" dirty="0">
                <a:solidFill>
                  <a:schemeClr val="accent1">
                    <a:lumMod val="60000"/>
                    <a:lumOff val="40000"/>
                  </a:schemeClr>
                </a:solidFill>
              </a:rPr>
              <a:t>When possible, like after school or on the weekends, tie your steer with its head up to a fence for a couple hours.  Make sure to check on your steer frequently.</a:t>
            </a:r>
          </a:p>
          <a:p>
            <a:pPr marL="742950" lvl="1" indent="-285750">
              <a:buFont typeface="Wingdings" panose="05000000000000000000" pitchFamily="2" charset="2"/>
              <a:buChar char="v"/>
            </a:pPr>
            <a:r>
              <a:rPr lang="en-US" dirty="0">
                <a:solidFill>
                  <a:schemeClr val="accent1">
                    <a:lumMod val="60000"/>
                    <a:lumOff val="40000"/>
                  </a:schemeClr>
                </a:solidFill>
              </a:rPr>
              <a:t>This helps the animal learn patience</a:t>
            </a:r>
          </a:p>
          <a:p>
            <a:pPr marL="742950" lvl="1" indent="-285750">
              <a:buFont typeface="Wingdings" panose="05000000000000000000" pitchFamily="2" charset="2"/>
              <a:buChar char="v"/>
            </a:pPr>
            <a:r>
              <a:rPr lang="en-US" dirty="0">
                <a:solidFill>
                  <a:schemeClr val="accent1">
                    <a:lumMod val="60000"/>
                    <a:lumOff val="40000"/>
                  </a:schemeClr>
                </a:solidFill>
              </a:rPr>
              <a:t>Gets your animal used to being tied up at fair</a:t>
            </a:r>
          </a:p>
          <a:p>
            <a:pPr marL="742950" lvl="1" indent="-285750">
              <a:buFont typeface="Wingdings" panose="05000000000000000000" pitchFamily="2" charset="2"/>
              <a:buChar char="v"/>
            </a:pPr>
            <a:r>
              <a:rPr lang="en-US" dirty="0">
                <a:solidFill>
                  <a:schemeClr val="accent1">
                    <a:lumMod val="60000"/>
                    <a:lumOff val="40000"/>
                  </a:schemeClr>
                </a:solidFill>
              </a:rPr>
              <a:t>This is also a good time to rinse your steer and/or comb their hair forward to train the hair</a:t>
            </a:r>
          </a:p>
          <a:p>
            <a:r>
              <a:rPr lang="en-US" u="sng" dirty="0">
                <a:solidFill>
                  <a:schemeClr val="accent1">
                    <a:lumMod val="60000"/>
                    <a:lumOff val="40000"/>
                  </a:schemeClr>
                </a:solidFill>
              </a:rPr>
              <a:t>Showmanship</a:t>
            </a:r>
            <a:r>
              <a:rPr lang="en-US" dirty="0">
                <a:solidFill>
                  <a:schemeClr val="accent1">
                    <a:lumMod val="60000"/>
                    <a:lumOff val="40000"/>
                  </a:schemeClr>
                </a:solidFill>
              </a:rPr>
              <a:t>:</a:t>
            </a:r>
          </a:p>
          <a:p>
            <a:pPr marL="285750" indent="-285750">
              <a:buFont typeface="Wingdings" panose="05000000000000000000" pitchFamily="2" charset="2"/>
              <a:buChar char="v"/>
            </a:pPr>
            <a:r>
              <a:rPr lang="en-US" dirty="0">
                <a:solidFill>
                  <a:schemeClr val="accent1">
                    <a:lumMod val="60000"/>
                    <a:lumOff val="40000"/>
                  </a:schemeClr>
                </a:solidFill>
              </a:rPr>
              <a:t>Leave plenty of distance between you and your animal and the animal ahead of you in the ring.  </a:t>
            </a:r>
          </a:p>
          <a:p>
            <a:pPr marL="285750" indent="-285750">
              <a:buFont typeface="Wingdings" panose="05000000000000000000" pitchFamily="2" charset="2"/>
              <a:buChar char="v"/>
            </a:pPr>
            <a:r>
              <a:rPr lang="en-US" dirty="0">
                <a:solidFill>
                  <a:schemeClr val="accent1">
                    <a:lumMod val="60000"/>
                    <a:lumOff val="40000"/>
                  </a:schemeClr>
                </a:solidFill>
              </a:rPr>
              <a:t>Always use a plastic comb in the show ring and when practicing at home. Metal is fine for grooming in the chute or tied to the fence.</a:t>
            </a:r>
          </a:p>
          <a:p>
            <a:pPr marL="742950" lvl="1" indent="-285750">
              <a:buFont typeface="Wingdings" panose="05000000000000000000" pitchFamily="2" charset="2"/>
              <a:buChar char="v"/>
            </a:pPr>
            <a:r>
              <a:rPr lang="en-US" dirty="0">
                <a:solidFill>
                  <a:schemeClr val="accent1">
                    <a:lumMod val="60000"/>
                    <a:lumOff val="40000"/>
                  </a:schemeClr>
                </a:solidFill>
              </a:rPr>
              <a:t>This is important because if your comb falls out of your pocket and you or your animal steps on it, plastic will break helping to prevent injury</a:t>
            </a:r>
          </a:p>
          <a:p>
            <a:pPr marL="285750" indent="-285750">
              <a:buFont typeface="Wingdings" panose="05000000000000000000" pitchFamily="2" charset="2"/>
              <a:buChar char="v"/>
            </a:pPr>
            <a:r>
              <a:rPr lang="en-US" dirty="0">
                <a:solidFill>
                  <a:schemeClr val="accent1">
                    <a:lumMod val="60000"/>
                    <a:lumOff val="40000"/>
                  </a:schemeClr>
                </a:solidFill>
              </a:rPr>
              <a:t>Always put your show comb in your back pocket with the teeth facing your back</a:t>
            </a:r>
          </a:p>
        </p:txBody>
      </p:sp>
    </p:spTree>
    <p:extLst>
      <p:ext uri="{BB962C8B-B14F-4D97-AF65-F5344CB8AC3E}">
        <p14:creationId xmlns:p14="http://schemas.microsoft.com/office/powerpoint/2010/main" val="42343599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 calcmode="lin" valueType="num">
                                      <p:cBhvr additive="base">
                                        <p:cTn id="2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 calcmode="lin" valueType="num">
                                      <p:cBhvr additive="base">
                                        <p:cTn id="3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xEl>
                                              <p:pRg st="8" end="8"/>
                                            </p:txEl>
                                          </p:spTgt>
                                        </p:tgtEl>
                                        <p:attrNameLst>
                                          <p:attrName>style.visibility</p:attrName>
                                        </p:attrNameLst>
                                      </p:cBhvr>
                                      <p:to>
                                        <p:strVal val="visible"/>
                                      </p:to>
                                    </p:set>
                                    <p:animEffect transition="in" filter="fade">
                                      <p:cBhvr>
                                        <p:cTn id="48" dur="500"/>
                                        <p:tgtEl>
                                          <p:spTgt spid="4">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xEl>
                                              <p:pRg st="9" end="9"/>
                                            </p:txEl>
                                          </p:spTgt>
                                        </p:tgtEl>
                                        <p:attrNameLst>
                                          <p:attrName>style.visibility</p:attrName>
                                        </p:attrNameLst>
                                      </p:cBhvr>
                                      <p:to>
                                        <p:strVal val="visible"/>
                                      </p:to>
                                    </p:set>
                                    <p:animEffect transition="in" filter="fade">
                                      <p:cBhvr>
                                        <p:cTn id="53" dur="500"/>
                                        <p:tgtEl>
                                          <p:spTgt spid="4">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
                                            <p:txEl>
                                              <p:pRg st="10" end="10"/>
                                            </p:txEl>
                                          </p:spTgt>
                                        </p:tgtEl>
                                        <p:attrNameLst>
                                          <p:attrName>style.visibility</p:attrName>
                                        </p:attrNameLst>
                                      </p:cBhvr>
                                      <p:to>
                                        <p:strVal val="visible"/>
                                      </p:to>
                                    </p:set>
                                    <p:animEffect transition="in" filter="fade">
                                      <p:cBhvr>
                                        <p:cTn id="58" dur="500"/>
                                        <p:tgtEl>
                                          <p:spTgt spid="4">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
                                            <p:txEl>
                                              <p:pRg st="11" end="11"/>
                                            </p:txEl>
                                          </p:spTgt>
                                        </p:tgtEl>
                                        <p:attrNameLst>
                                          <p:attrName>style.visibility</p:attrName>
                                        </p:attrNameLst>
                                      </p:cBhvr>
                                      <p:to>
                                        <p:strVal val="visible"/>
                                      </p:to>
                                    </p:set>
                                    <p:animEffect transition="in" filter="fade">
                                      <p:cBhvr>
                                        <p:cTn id="63"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931F414-F71E-1024-FBEB-51C378007476}"/>
              </a:ext>
            </a:extLst>
          </p:cNvPr>
          <p:cNvSpPr>
            <a:spLocks noGrp="1"/>
          </p:cNvSpPr>
          <p:nvPr>
            <p:ph type="title"/>
          </p:nvPr>
        </p:nvSpPr>
        <p:spPr>
          <a:xfrm>
            <a:off x="369373" y="410817"/>
            <a:ext cx="3843375" cy="2438400"/>
          </a:xfrm>
        </p:spPr>
        <p:txBody>
          <a:bodyPr anchor="ctr">
            <a:normAutofit/>
          </a:bodyPr>
          <a:lstStyle/>
          <a:p>
            <a:r>
              <a:rPr lang="en-US" dirty="0">
                <a:solidFill>
                  <a:schemeClr val="tx1">
                    <a:lumMod val="85000"/>
                    <a:lumOff val="15000"/>
                  </a:schemeClr>
                </a:solidFill>
              </a:rPr>
              <a:t>Halter Breaking</a:t>
            </a:r>
            <a:br>
              <a:rPr lang="en-US" dirty="0">
                <a:solidFill>
                  <a:schemeClr val="tx1">
                    <a:lumMod val="85000"/>
                    <a:lumOff val="15000"/>
                  </a:schemeClr>
                </a:solidFill>
              </a:rPr>
            </a:br>
            <a:r>
              <a:rPr lang="en-US" dirty="0">
                <a:solidFill>
                  <a:schemeClr val="tx1">
                    <a:lumMod val="85000"/>
                    <a:lumOff val="15000"/>
                  </a:schemeClr>
                </a:solidFill>
              </a:rPr>
              <a:t>Show Cattle</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EDCA430-9C30-4D5D-355F-BDE50B3CE6D2}"/>
              </a:ext>
            </a:extLst>
          </p:cNvPr>
          <p:cNvSpPr>
            <a:spLocks noGrp="1"/>
          </p:cNvSpPr>
          <p:nvPr>
            <p:ph idx="1"/>
          </p:nvPr>
        </p:nvSpPr>
        <p:spPr>
          <a:xfrm>
            <a:off x="5548305" y="156404"/>
            <a:ext cx="6274321" cy="6536723"/>
          </a:xfrm>
        </p:spPr>
        <p:txBody>
          <a:bodyPr anchor="ctr">
            <a:normAutofit/>
          </a:bodyPr>
          <a:lstStyle/>
          <a:p>
            <a:pPr marL="0" indent="0">
              <a:buNone/>
            </a:pPr>
            <a:r>
              <a:rPr lang="en-US" sz="2000" u="sng" dirty="0">
                <a:solidFill>
                  <a:schemeClr val="tx1"/>
                </a:solidFill>
              </a:rPr>
              <a:t>Training video for working with larger calves</a:t>
            </a:r>
            <a:r>
              <a:rPr lang="en-US" dirty="0">
                <a:solidFill>
                  <a:schemeClr val="tx1"/>
                </a:solidFill>
              </a:rPr>
              <a:t>:</a:t>
            </a:r>
          </a:p>
          <a:p>
            <a:pPr>
              <a:buFont typeface="Arial" panose="020B0604020202020204" pitchFamily="34" charset="0"/>
              <a:buChar char="•"/>
            </a:pPr>
            <a:r>
              <a:rPr lang="en-US" dirty="0">
                <a:solidFill>
                  <a:schemeClr val="tx1"/>
                </a:solidFill>
              </a:rPr>
              <a:t> </a:t>
            </a:r>
            <a:r>
              <a:rPr lang="en-US" dirty="0">
                <a:solidFill>
                  <a:schemeClr val="tx1"/>
                </a:solidFill>
                <a:hlinkClick r:id="rId2">
                  <a:extLst>
                    <a:ext uri="{A12FA001-AC4F-418D-AE19-62706E023703}">
                      <ahyp:hlinkClr xmlns:ahyp="http://schemas.microsoft.com/office/drawing/2018/hyperlinkcolor" val="tx"/>
                    </a:ext>
                  </a:extLst>
                </a:hlinkClick>
              </a:rPr>
              <a:t>https://youtu.be/rUc_SJb_Kdg</a:t>
            </a:r>
          </a:p>
          <a:p>
            <a:pPr marL="0" indent="0">
              <a:buNone/>
            </a:pPr>
            <a:r>
              <a:rPr lang="en-US" sz="2000" u="sng" dirty="0">
                <a:solidFill>
                  <a:schemeClr val="tx1"/>
                </a:solidFill>
              </a:rPr>
              <a:t>Tips from the video</a:t>
            </a:r>
            <a:r>
              <a:rPr lang="en-US" sz="2000" dirty="0">
                <a:solidFill>
                  <a:schemeClr val="tx1"/>
                </a:solidFill>
              </a:rPr>
              <a:t>:</a:t>
            </a:r>
          </a:p>
          <a:p>
            <a:pPr lvl="1">
              <a:buClr>
                <a:schemeClr val="tx1"/>
              </a:buClr>
              <a:buFont typeface="Wingdings" panose="05000000000000000000" pitchFamily="2" charset="2"/>
              <a:buChar char="v"/>
            </a:pPr>
            <a:r>
              <a:rPr lang="en-US" sz="1800" dirty="0">
                <a:solidFill>
                  <a:schemeClr val="tx1"/>
                </a:solidFill>
              </a:rPr>
              <a:t>Make every interaction as positive as possible</a:t>
            </a:r>
          </a:p>
          <a:p>
            <a:pPr lvl="1">
              <a:buClr>
                <a:schemeClr val="tx1"/>
              </a:buClr>
              <a:buFont typeface="Wingdings" panose="05000000000000000000" pitchFamily="2" charset="2"/>
              <a:buChar char="v"/>
            </a:pPr>
            <a:r>
              <a:rPr lang="en-US" sz="1800" dirty="0">
                <a:solidFill>
                  <a:schemeClr val="tx1"/>
                </a:solidFill>
              </a:rPr>
              <a:t>Start slow, even if its just brushing for 15 mins at a time</a:t>
            </a:r>
          </a:p>
          <a:p>
            <a:pPr lvl="1">
              <a:buClr>
                <a:schemeClr val="tx1"/>
              </a:buClr>
              <a:buFont typeface="Wingdings" panose="05000000000000000000" pitchFamily="2" charset="2"/>
              <a:buChar char="v"/>
            </a:pPr>
            <a:r>
              <a:rPr lang="en-US" sz="1800" dirty="0">
                <a:solidFill>
                  <a:schemeClr val="tx1"/>
                </a:solidFill>
              </a:rPr>
              <a:t>When introducing them to being tied up, start with their heads low (for safety) and gradually work up from there</a:t>
            </a:r>
          </a:p>
          <a:p>
            <a:pPr lvl="1">
              <a:buClr>
                <a:schemeClr val="tx1"/>
              </a:buClr>
              <a:buFont typeface="Wingdings" panose="05000000000000000000" pitchFamily="2" charset="2"/>
              <a:buChar char="v"/>
            </a:pPr>
            <a:r>
              <a:rPr lang="en-US" sz="1800" dirty="0">
                <a:solidFill>
                  <a:schemeClr val="tx1"/>
                </a:solidFill>
              </a:rPr>
              <a:t>Start walking them in a smaller enclosed area and then gradually increase</a:t>
            </a:r>
          </a:p>
          <a:p>
            <a:pPr lvl="1">
              <a:buClr>
                <a:schemeClr val="tx1"/>
              </a:buClr>
              <a:buFont typeface="Wingdings" panose="05000000000000000000" pitchFamily="2" charset="2"/>
              <a:buChar char="v"/>
            </a:pPr>
            <a:r>
              <a:rPr lang="en-US" sz="1800" dirty="0">
                <a:solidFill>
                  <a:schemeClr val="tx1"/>
                </a:solidFill>
              </a:rPr>
              <a:t>Use the </a:t>
            </a:r>
            <a:r>
              <a:rPr lang="en-US" sz="1800" dirty="0" err="1">
                <a:solidFill>
                  <a:schemeClr val="tx1"/>
                </a:solidFill>
              </a:rPr>
              <a:t>Stierwalt</a:t>
            </a:r>
            <a:r>
              <a:rPr lang="en-US" sz="1800" dirty="0">
                <a:solidFill>
                  <a:schemeClr val="tx1"/>
                </a:solidFill>
              </a:rPr>
              <a:t> training halter (pictured left)</a:t>
            </a:r>
          </a:p>
          <a:p>
            <a:pPr lvl="1">
              <a:buClr>
                <a:schemeClr val="tx1"/>
              </a:buClr>
              <a:buFont typeface="Wingdings" panose="05000000000000000000" pitchFamily="2" charset="2"/>
              <a:buChar char="v"/>
            </a:pPr>
            <a:r>
              <a:rPr lang="en-US" sz="1800" dirty="0">
                <a:solidFill>
                  <a:schemeClr val="tx1"/>
                </a:solidFill>
              </a:rPr>
              <a:t>Have a 2</a:t>
            </a:r>
            <a:r>
              <a:rPr lang="en-US" sz="1800" baseline="30000" dirty="0">
                <a:solidFill>
                  <a:schemeClr val="tx1"/>
                </a:solidFill>
              </a:rPr>
              <a:t>nd</a:t>
            </a:r>
            <a:r>
              <a:rPr lang="en-US" sz="1800" dirty="0">
                <a:solidFill>
                  <a:schemeClr val="tx1"/>
                </a:solidFill>
              </a:rPr>
              <a:t> person walking behind the calf in the beginning to help build the “walking” behavior instead of “fighting/pulling” behavior</a:t>
            </a:r>
          </a:p>
          <a:p>
            <a:pPr lvl="1">
              <a:buClr>
                <a:schemeClr val="tx1"/>
              </a:buClr>
              <a:buFont typeface="Wingdings" panose="05000000000000000000" pitchFamily="2" charset="2"/>
              <a:buChar char="v"/>
            </a:pPr>
            <a:r>
              <a:rPr lang="en-US" sz="1800" dirty="0">
                <a:solidFill>
                  <a:schemeClr val="tx1"/>
                </a:solidFill>
              </a:rPr>
              <a:t>Make the cool “brush on a stick” (or use a broom) for long-distance grooming in the beginning, if needed</a:t>
            </a:r>
          </a:p>
        </p:txBody>
      </p:sp>
      <p:pic>
        <p:nvPicPr>
          <p:cNvPr id="1026" name="Picture 2" descr="Stierwalt Breaking Halter for Calves - RJ Matthews">
            <a:extLst>
              <a:ext uri="{FF2B5EF4-FFF2-40B4-BE49-F238E27FC236}">
                <a16:creationId xmlns:a16="http://schemas.microsoft.com/office/drawing/2014/main" id="{BACEBCEA-1133-0A68-2E8D-ED7CDBE1A8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80" b="16987"/>
          <a:stretch/>
        </p:blipFill>
        <p:spPr bwMode="auto">
          <a:xfrm>
            <a:off x="864592" y="2940763"/>
            <a:ext cx="4558808" cy="300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8934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0" name="Rectangle 19">
            <a:extLst>
              <a:ext uri="{FF2B5EF4-FFF2-40B4-BE49-F238E27FC236}">
                <a16:creationId xmlns:a16="http://schemas.microsoft.com/office/drawing/2014/main" id="{9B8A5A16-7BE9-4AA1-9B5E-00FAFA5C8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C55D27F9-7623-4A6E-89FF-87E6C4E0D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3" name="Straight Connector 22">
              <a:extLst>
                <a:ext uri="{FF2B5EF4-FFF2-40B4-BE49-F238E27FC236}">
                  <a16:creationId xmlns:a16="http://schemas.microsoft.com/office/drawing/2014/main" id="{67B7CFC0-1E17-41C5-BF93-16E99B1F89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80000"/>
                </a:srgb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8640594F-E37B-4D91-8E95-9DA62A9B96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5">
              <a:extLst>
                <a:ext uri="{FF2B5EF4-FFF2-40B4-BE49-F238E27FC236}">
                  <a16:creationId xmlns:a16="http://schemas.microsoft.com/office/drawing/2014/main" id="{93C9D004-5359-4937-9D4B-EC89888063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0DE8B4BF-A71A-4324-A033-7886CF70A0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7">
              <a:extLst>
                <a:ext uri="{FF2B5EF4-FFF2-40B4-BE49-F238E27FC236}">
                  <a16:creationId xmlns:a16="http://schemas.microsoft.com/office/drawing/2014/main" id="{5697F627-1058-435C-96D4-98AB552C6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8" name="Straight Connector 27">
              <a:extLst>
                <a:ext uri="{FF2B5EF4-FFF2-40B4-BE49-F238E27FC236}">
                  <a16:creationId xmlns:a16="http://schemas.microsoft.com/office/drawing/2014/main" id="{492EF457-D744-4C61-8670-518EC1D2D5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645924"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29" name="Rectangle 29">
              <a:extLst>
                <a:ext uri="{FF2B5EF4-FFF2-40B4-BE49-F238E27FC236}">
                  <a16:creationId xmlns:a16="http://schemas.microsoft.com/office/drawing/2014/main" id="{49E61018-BC96-47DC-B47F-FFBA96BAD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3CA434EC-618C-4787-86BA-1BF47478E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97378863-CDB3-4B0F-A65C-98A1252DD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2AD43957-7620-9765-6B71-2ABDD02D3BF1}"/>
              </a:ext>
            </a:extLst>
          </p:cNvPr>
          <p:cNvSpPr>
            <a:spLocks noGrp="1"/>
          </p:cNvSpPr>
          <p:nvPr>
            <p:ph type="title"/>
          </p:nvPr>
        </p:nvSpPr>
        <p:spPr>
          <a:xfrm>
            <a:off x="374915" y="264278"/>
            <a:ext cx="11370365" cy="927568"/>
          </a:xfrm>
        </p:spPr>
        <p:txBody>
          <a:bodyPr vert="horz" lIns="91440" tIns="45720" rIns="91440" bIns="45720" rtlCol="0" anchor="b">
            <a:normAutofit/>
          </a:bodyPr>
          <a:lstStyle/>
          <a:p>
            <a:pPr algn="ctr"/>
            <a:r>
              <a:rPr lang="en-US" sz="4800">
                <a:solidFill>
                  <a:srgbClr val="FFFFFF"/>
                </a:solidFill>
              </a:rPr>
              <a:t>Showmanship Tips for Home Practice</a:t>
            </a:r>
            <a:endParaRPr lang="en-US" sz="4800" dirty="0">
              <a:solidFill>
                <a:srgbClr val="FFFFFF"/>
              </a:solidFill>
            </a:endParaRPr>
          </a:p>
        </p:txBody>
      </p:sp>
      <p:sp>
        <p:nvSpPr>
          <p:cNvPr id="4" name="TextBox 3">
            <a:extLst>
              <a:ext uri="{FF2B5EF4-FFF2-40B4-BE49-F238E27FC236}">
                <a16:creationId xmlns:a16="http://schemas.microsoft.com/office/drawing/2014/main" id="{4AFE368F-FDD3-00FA-464B-8E5D0D3780F8}"/>
              </a:ext>
            </a:extLst>
          </p:cNvPr>
          <p:cNvSpPr txBox="1"/>
          <p:nvPr/>
        </p:nvSpPr>
        <p:spPr>
          <a:xfrm>
            <a:off x="612161" y="1456124"/>
            <a:ext cx="5848274" cy="4924425"/>
          </a:xfrm>
          <a:prstGeom prst="rect">
            <a:avLst/>
          </a:prstGeom>
          <a:noFill/>
        </p:spPr>
        <p:txBody>
          <a:bodyPr wrap="square" rtlCol="0">
            <a:spAutoFit/>
          </a:bodyPr>
          <a:lstStyle/>
          <a:p>
            <a:r>
              <a:rPr lang="en-US" sz="2000" u="sng" dirty="0">
                <a:solidFill>
                  <a:schemeClr val="bg1"/>
                </a:solidFill>
              </a:rPr>
              <a:t>Showmanship Training Video</a:t>
            </a:r>
            <a:r>
              <a:rPr lang="en-US" dirty="0">
                <a:solidFill>
                  <a:schemeClr val="bg1"/>
                </a:solidFill>
              </a:rPr>
              <a:t>:</a:t>
            </a:r>
          </a:p>
          <a:p>
            <a:r>
              <a:rPr lang="en-US" dirty="0">
                <a:solidFill>
                  <a:schemeClr val="bg1"/>
                </a:solidFill>
              </a:rPr>
              <a:t>	</a:t>
            </a:r>
            <a:r>
              <a:rPr lang="en-US" dirty="0">
                <a:solidFill>
                  <a:schemeClr val="bg1"/>
                </a:solidFill>
                <a:hlinkClick r:id="rId2">
                  <a:extLst>
                    <a:ext uri="{A12FA001-AC4F-418D-AE19-62706E023703}">
                      <ahyp:hlinkClr xmlns:ahyp="http://schemas.microsoft.com/office/drawing/2018/hyperlinkcolor" val="tx"/>
                    </a:ext>
                  </a:extLst>
                </a:hlinkClick>
              </a:rPr>
              <a:t>https://youtu.be/PmjLJ0R8Ceo</a:t>
            </a:r>
            <a:endParaRPr lang="en-US" sz="1600" dirty="0">
              <a:solidFill>
                <a:schemeClr val="bg1"/>
              </a:solidFill>
            </a:endParaRPr>
          </a:p>
          <a:p>
            <a:r>
              <a:rPr lang="en-US" sz="2000" u="sng" dirty="0">
                <a:solidFill>
                  <a:schemeClr val="bg1"/>
                </a:solidFill>
              </a:rPr>
              <a:t>Tips from the video</a:t>
            </a:r>
            <a:r>
              <a:rPr lang="en-US" dirty="0">
                <a:solidFill>
                  <a:schemeClr val="bg1"/>
                </a:solidFill>
              </a:rPr>
              <a:t>:</a:t>
            </a:r>
          </a:p>
          <a:p>
            <a:pPr marL="742950" lvl="1" indent="-285750">
              <a:buClr>
                <a:schemeClr val="bg1"/>
              </a:buClr>
              <a:buFont typeface="Wingdings" panose="05000000000000000000" pitchFamily="2" charset="2"/>
              <a:buChar char="v"/>
            </a:pPr>
            <a:r>
              <a:rPr lang="en-US" sz="1600" dirty="0">
                <a:solidFill>
                  <a:schemeClr val="bg1"/>
                </a:solidFill>
              </a:rPr>
              <a:t>Practice at least 10-15 mins daily or as often as possible</a:t>
            </a:r>
          </a:p>
          <a:p>
            <a:pPr marL="742950" lvl="1" indent="-285750">
              <a:buClr>
                <a:schemeClr val="bg1"/>
              </a:buClr>
              <a:buFont typeface="Wingdings" panose="05000000000000000000" pitchFamily="2" charset="2"/>
              <a:buChar char="v"/>
            </a:pPr>
            <a:r>
              <a:rPr lang="en-US" sz="1600" dirty="0">
                <a:solidFill>
                  <a:schemeClr val="bg1"/>
                </a:solidFill>
              </a:rPr>
              <a:t>Hold the lead rope closer to the face for more control and ease of keeping the head up</a:t>
            </a:r>
          </a:p>
          <a:p>
            <a:pPr marL="742950" lvl="1" indent="-285750">
              <a:buClr>
                <a:schemeClr val="bg1"/>
              </a:buClr>
              <a:buFont typeface="Wingdings" panose="05000000000000000000" pitchFamily="2" charset="2"/>
              <a:buChar char="v"/>
            </a:pPr>
            <a:r>
              <a:rPr lang="en-US" sz="1600" dirty="0">
                <a:solidFill>
                  <a:schemeClr val="bg1"/>
                </a:solidFill>
              </a:rPr>
              <a:t>Practice your lead/show stick transition</a:t>
            </a:r>
          </a:p>
          <a:p>
            <a:pPr marL="742950" lvl="1" indent="-285750">
              <a:buClr>
                <a:schemeClr val="bg1"/>
              </a:buClr>
              <a:buFont typeface="Wingdings" panose="05000000000000000000" pitchFamily="2" charset="2"/>
              <a:buChar char="v"/>
            </a:pPr>
            <a:r>
              <a:rPr lang="en-US" sz="1600" dirty="0">
                <a:solidFill>
                  <a:schemeClr val="bg1"/>
                </a:solidFill>
              </a:rPr>
              <a:t>Walk at a slower pace, it’s not a race</a:t>
            </a:r>
          </a:p>
          <a:p>
            <a:pPr marL="742950" lvl="1" indent="-285750">
              <a:buClr>
                <a:schemeClr val="bg1"/>
              </a:buClr>
              <a:buFont typeface="Wingdings" panose="05000000000000000000" pitchFamily="2" charset="2"/>
              <a:buChar char="v"/>
            </a:pPr>
            <a:r>
              <a:rPr lang="en-US" sz="1600" dirty="0">
                <a:solidFill>
                  <a:schemeClr val="bg1"/>
                </a:solidFill>
              </a:rPr>
              <a:t>Use the whole ring (unless otherwise told by the judge) </a:t>
            </a:r>
          </a:p>
          <a:p>
            <a:pPr marL="742950" lvl="1" indent="-285750">
              <a:buClr>
                <a:schemeClr val="bg1"/>
              </a:buClr>
              <a:buFont typeface="Wingdings" panose="05000000000000000000" pitchFamily="2" charset="2"/>
              <a:buChar char="v"/>
            </a:pPr>
            <a:r>
              <a:rPr lang="en-US" sz="1600" dirty="0">
                <a:solidFill>
                  <a:schemeClr val="bg1"/>
                </a:solidFill>
              </a:rPr>
              <a:t>Train your steer to naturally set their back feet  when stopping from a walk </a:t>
            </a:r>
          </a:p>
          <a:p>
            <a:pPr marL="1200150" lvl="2" indent="-285750">
              <a:buClr>
                <a:schemeClr val="bg1"/>
              </a:buClr>
              <a:buFont typeface="Wingdings" panose="05000000000000000000" pitchFamily="2" charset="2"/>
              <a:buChar char="v"/>
            </a:pPr>
            <a:r>
              <a:rPr lang="en-US" sz="1600" dirty="0">
                <a:solidFill>
                  <a:schemeClr val="bg1"/>
                </a:solidFill>
              </a:rPr>
              <a:t>Half step forward or back if needed to adjust back feet </a:t>
            </a:r>
          </a:p>
          <a:p>
            <a:pPr marL="1200150" lvl="2" indent="-285750">
              <a:buClr>
                <a:schemeClr val="bg1"/>
              </a:buClr>
              <a:buFont typeface="Wingdings" panose="05000000000000000000" pitchFamily="2" charset="2"/>
              <a:buChar char="v"/>
            </a:pPr>
            <a:r>
              <a:rPr lang="en-US" sz="1600" dirty="0">
                <a:solidFill>
                  <a:schemeClr val="bg1"/>
                </a:solidFill>
              </a:rPr>
              <a:t>Use the stick to move feet as little as possible</a:t>
            </a:r>
          </a:p>
          <a:p>
            <a:pPr marL="742950" lvl="1" indent="-285750">
              <a:buClr>
                <a:schemeClr val="bg1"/>
              </a:buClr>
              <a:buFont typeface="Wingdings" panose="05000000000000000000" pitchFamily="2" charset="2"/>
              <a:buChar char="v"/>
            </a:pPr>
            <a:r>
              <a:rPr lang="en-US" sz="1600" dirty="0">
                <a:solidFill>
                  <a:schemeClr val="bg1"/>
                </a:solidFill>
              </a:rPr>
              <a:t>If you have to circle to set up properly, always go to the right for better control and leave plenty of space between your animal and the animals next to you</a:t>
            </a:r>
          </a:p>
        </p:txBody>
      </p:sp>
      <p:pic>
        <p:nvPicPr>
          <p:cNvPr id="2050" name="Picture 2" descr="Showmanship – Beef | Lincoln &amp; Adams Counties | Washington State University">
            <a:extLst>
              <a:ext uri="{FF2B5EF4-FFF2-40B4-BE49-F238E27FC236}">
                <a16:creationId xmlns:a16="http://schemas.microsoft.com/office/drawing/2014/main" id="{5785F9FA-F3A0-D8D2-EFF0-8F9B0AF1B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058" y="1704364"/>
            <a:ext cx="5141059" cy="406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65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3" dur="5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randombar(horizontal)">
                                      <p:cBhvr>
                                        <p:cTn id="33" dur="500"/>
                                        <p:tgtEl>
                                          <p:spTgt spid="4">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randombar(horizontal)">
                                      <p:cBhvr>
                                        <p:cTn id="38" dur="500"/>
                                        <p:tgtEl>
                                          <p:spTgt spid="4">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wipe(down)">
                                      <p:cBhvr>
                                        <p:cTn id="43" dur="500"/>
                                        <p:tgtEl>
                                          <p:spTgt spid="4">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4">
                                            <p:txEl>
                                              <p:pRg st="10" end="10"/>
                                            </p:txEl>
                                          </p:spTgt>
                                        </p:tgtEl>
                                        <p:attrNameLst>
                                          <p:attrName>style.visibility</p:attrName>
                                        </p:attrNameLst>
                                      </p:cBhvr>
                                      <p:to>
                                        <p:strVal val="visible"/>
                                      </p:to>
                                    </p:set>
                                    <p:animEffect transition="in" filter="wipe(down)">
                                      <p:cBhvr>
                                        <p:cTn id="48" dur="500"/>
                                        <p:tgtEl>
                                          <p:spTgt spid="4">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4">
                                            <p:txEl>
                                              <p:pRg st="11" end="11"/>
                                            </p:txEl>
                                          </p:spTgt>
                                        </p:tgtEl>
                                        <p:attrNameLst>
                                          <p:attrName>style.visibility</p:attrName>
                                        </p:attrNameLst>
                                      </p:cBhvr>
                                      <p:to>
                                        <p:strVal val="visible"/>
                                      </p:to>
                                    </p:set>
                                    <p:animEffect transition="in" filter="randombar(horizontal)">
                                      <p:cBhvr>
                                        <p:cTn id="53"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84D54-0598-52C2-257D-3C66A8AD2AFF}"/>
              </a:ext>
            </a:extLst>
          </p:cNvPr>
          <p:cNvSpPr>
            <a:spLocks noGrp="1"/>
          </p:cNvSpPr>
          <p:nvPr>
            <p:ph type="title"/>
          </p:nvPr>
        </p:nvSpPr>
        <p:spPr/>
        <p:txBody>
          <a:bodyPr/>
          <a:lstStyle/>
          <a:p>
            <a:pPr algn="ctr"/>
            <a:r>
              <a:rPr lang="en-US" dirty="0"/>
              <a:t>Showmanship Feet Placement Examples</a:t>
            </a:r>
          </a:p>
        </p:txBody>
      </p:sp>
      <p:pic>
        <p:nvPicPr>
          <p:cNvPr id="5" name="Content Placeholder 4">
            <a:extLst>
              <a:ext uri="{FF2B5EF4-FFF2-40B4-BE49-F238E27FC236}">
                <a16:creationId xmlns:a16="http://schemas.microsoft.com/office/drawing/2014/main" id="{209FBCAC-C15E-7996-B816-495A354304D9}"/>
              </a:ext>
            </a:extLst>
          </p:cNvPr>
          <p:cNvPicPr>
            <a:picLocks noGrp="1" noChangeAspect="1"/>
          </p:cNvPicPr>
          <p:nvPr>
            <p:ph idx="1"/>
          </p:nvPr>
        </p:nvPicPr>
        <p:blipFill rotWithShape="1">
          <a:blip r:embed="rId2"/>
          <a:srcRect l="1427"/>
          <a:stretch/>
        </p:blipFill>
        <p:spPr>
          <a:xfrm>
            <a:off x="111211" y="2135482"/>
            <a:ext cx="6192720" cy="2961133"/>
          </a:xfrm>
        </p:spPr>
      </p:pic>
      <p:pic>
        <p:nvPicPr>
          <p:cNvPr id="7" name="Picture 6">
            <a:extLst>
              <a:ext uri="{FF2B5EF4-FFF2-40B4-BE49-F238E27FC236}">
                <a16:creationId xmlns:a16="http://schemas.microsoft.com/office/drawing/2014/main" id="{C18F695D-F32F-2E20-1058-A506CD5F0FEA}"/>
              </a:ext>
            </a:extLst>
          </p:cNvPr>
          <p:cNvPicPr>
            <a:picLocks noChangeAspect="1"/>
          </p:cNvPicPr>
          <p:nvPr/>
        </p:nvPicPr>
        <p:blipFill>
          <a:blip r:embed="rId3"/>
          <a:stretch>
            <a:fillRect/>
          </a:stretch>
        </p:blipFill>
        <p:spPr>
          <a:xfrm>
            <a:off x="6381146" y="2135481"/>
            <a:ext cx="5555481" cy="2961134"/>
          </a:xfrm>
          <a:prstGeom prst="rect">
            <a:avLst/>
          </a:prstGeom>
        </p:spPr>
      </p:pic>
      <p:sp>
        <p:nvSpPr>
          <p:cNvPr id="8" name="TextBox 7">
            <a:extLst>
              <a:ext uri="{FF2B5EF4-FFF2-40B4-BE49-F238E27FC236}">
                <a16:creationId xmlns:a16="http://schemas.microsoft.com/office/drawing/2014/main" id="{52C04797-3B66-F45A-9337-A16BC835415F}"/>
              </a:ext>
            </a:extLst>
          </p:cNvPr>
          <p:cNvSpPr txBox="1"/>
          <p:nvPr/>
        </p:nvSpPr>
        <p:spPr>
          <a:xfrm>
            <a:off x="407505" y="5635487"/>
            <a:ext cx="11171582" cy="646331"/>
          </a:xfrm>
          <a:prstGeom prst="rect">
            <a:avLst/>
          </a:prstGeom>
          <a:noFill/>
        </p:spPr>
        <p:txBody>
          <a:bodyPr wrap="square" rtlCol="0">
            <a:spAutoFit/>
          </a:bodyPr>
          <a:lstStyle/>
          <a:p>
            <a:pPr algn="ctr"/>
            <a:r>
              <a:rPr lang="en-US" dirty="0"/>
              <a:t>Practice Tip:  Have someone take photos of your steer’s feet placement while you are practicing so you can see how things appear to you vs the judge to help you better judge if your animal is set up right</a:t>
            </a:r>
          </a:p>
        </p:txBody>
      </p:sp>
    </p:spTree>
    <p:extLst>
      <p:ext uri="{BB962C8B-B14F-4D97-AF65-F5344CB8AC3E}">
        <p14:creationId xmlns:p14="http://schemas.microsoft.com/office/powerpoint/2010/main" val="34638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8">
                                            <p:txEl>
                                              <p:pRg st="0" end="0"/>
                                            </p:txEl>
                                          </p:spTgt>
                                        </p:tgtEl>
                                        <p:attrNameLst>
                                          <p:attrName>r</p:attrName>
                                        </p:attrNameLst>
                                      </p:cBhvr>
                                    </p:animRot>
                                    <p:animRot by="-240000">
                                      <p:cBhvr>
                                        <p:cTn id="7" dur="200" fill="hold">
                                          <p:stCondLst>
                                            <p:cond delay="200"/>
                                          </p:stCondLst>
                                        </p:cTn>
                                        <p:tgtEl>
                                          <p:spTgt spid="8">
                                            <p:txEl>
                                              <p:pRg st="0" end="0"/>
                                            </p:txEl>
                                          </p:spTgt>
                                        </p:tgtEl>
                                        <p:attrNameLst>
                                          <p:attrName>r</p:attrName>
                                        </p:attrNameLst>
                                      </p:cBhvr>
                                    </p:animRot>
                                    <p:animRot by="240000">
                                      <p:cBhvr>
                                        <p:cTn id="8" dur="200" fill="hold">
                                          <p:stCondLst>
                                            <p:cond delay="400"/>
                                          </p:stCondLst>
                                        </p:cTn>
                                        <p:tgtEl>
                                          <p:spTgt spid="8">
                                            <p:txEl>
                                              <p:pRg st="0" end="0"/>
                                            </p:txEl>
                                          </p:spTgt>
                                        </p:tgtEl>
                                        <p:attrNameLst>
                                          <p:attrName>r</p:attrName>
                                        </p:attrNameLst>
                                      </p:cBhvr>
                                    </p:animRot>
                                    <p:animRot by="-240000">
                                      <p:cBhvr>
                                        <p:cTn id="9" dur="200" fill="hold">
                                          <p:stCondLst>
                                            <p:cond delay="600"/>
                                          </p:stCondLst>
                                        </p:cTn>
                                        <p:tgtEl>
                                          <p:spTgt spid="8">
                                            <p:txEl>
                                              <p:pRg st="0" end="0"/>
                                            </p:txEl>
                                          </p:spTgt>
                                        </p:tgtEl>
                                        <p:attrNameLst>
                                          <p:attrName>r</p:attrName>
                                        </p:attrNameLst>
                                      </p:cBhvr>
                                    </p:animRot>
                                    <p:animRot by="120000">
                                      <p:cBhvr>
                                        <p:cTn id="10" dur="200" fill="hold">
                                          <p:stCondLst>
                                            <p:cond delay="800"/>
                                          </p:stCondLst>
                                        </p:cTn>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91FF7C-8703-26B8-0CE1-B52E63BA244E}"/>
              </a:ext>
            </a:extLst>
          </p:cNvPr>
          <p:cNvSpPr>
            <a:spLocks noGrp="1"/>
          </p:cNvSpPr>
          <p:nvPr>
            <p:ph type="title"/>
          </p:nvPr>
        </p:nvSpPr>
        <p:spPr>
          <a:xfrm>
            <a:off x="1296432" y="204574"/>
            <a:ext cx="8972034" cy="870464"/>
          </a:xfrm>
        </p:spPr>
        <p:txBody>
          <a:bodyPr>
            <a:normAutofit/>
          </a:bodyPr>
          <a:lstStyle/>
          <a:p>
            <a:r>
              <a:rPr lang="en-US" dirty="0"/>
              <a:t>Showmanship Profile View Feet Placement</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Content Placeholder 4">
            <a:extLst>
              <a:ext uri="{FF2B5EF4-FFF2-40B4-BE49-F238E27FC236}">
                <a16:creationId xmlns:a16="http://schemas.microsoft.com/office/drawing/2014/main" id="{C82C6A52-45C6-926A-50F5-43D8818EA4A5}"/>
              </a:ext>
            </a:extLst>
          </p:cNvPr>
          <p:cNvPicPr>
            <a:picLocks noGrp="1" noChangeAspect="1"/>
          </p:cNvPicPr>
          <p:nvPr>
            <p:ph idx="1"/>
          </p:nvPr>
        </p:nvPicPr>
        <p:blipFill rotWithShape="1">
          <a:blip r:embed="rId2"/>
          <a:srcRect l="2022" t="2127" r="1786" b="4841"/>
          <a:stretch/>
        </p:blipFill>
        <p:spPr>
          <a:xfrm>
            <a:off x="2650150" y="902044"/>
            <a:ext cx="6891699" cy="5053912"/>
          </a:xfrm>
        </p:spPr>
      </p:pic>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EC6EDBE5-EE9A-F6B1-E735-53B8C1CA53A9}"/>
              </a:ext>
            </a:extLst>
          </p:cNvPr>
          <p:cNvSpPr txBox="1"/>
          <p:nvPr/>
        </p:nvSpPr>
        <p:spPr>
          <a:xfrm>
            <a:off x="691978" y="5955956"/>
            <a:ext cx="10898660" cy="584775"/>
          </a:xfrm>
          <a:prstGeom prst="rect">
            <a:avLst/>
          </a:prstGeom>
          <a:noFill/>
        </p:spPr>
        <p:txBody>
          <a:bodyPr wrap="square" rtlCol="0">
            <a:spAutoFit/>
          </a:bodyPr>
          <a:lstStyle/>
          <a:p>
            <a:pPr algn="ctr"/>
            <a:r>
              <a:rPr lang="en-US" sz="1600" dirty="0">
                <a:solidFill>
                  <a:schemeClr val="accent1"/>
                </a:solidFill>
              </a:rPr>
              <a:t>***note, back legs should always be offset with the leg closest to the judge back a little, the rest of the info is accurate in this diagram</a:t>
            </a:r>
          </a:p>
        </p:txBody>
      </p:sp>
    </p:spTree>
    <p:extLst>
      <p:ext uri="{BB962C8B-B14F-4D97-AF65-F5344CB8AC3E}">
        <p14:creationId xmlns:p14="http://schemas.microsoft.com/office/powerpoint/2010/main" val="13163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xEl>
                                              <p:pRg st="0" end="0"/>
                                            </p:txEl>
                                          </p:spTgt>
                                        </p:tgtEl>
                                      </p:cBhvr>
                                    </p:animEffect>
                                    <p:animScale>
                                      <p:cBhvr>
                                        <p:cTn id="7" dur="250" autoRev="1" fill="hold"/>
                                        <p:tgtEl>
                                          <p:spTgt spid="6">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50DF99-84BE-63A5-665D-D4714D0CF176}"/>
              </a:ext>
            </a:extLst>
          </p:cNvPr>
          <p:cNvSpPr>
            <a:spLocks noGrp="1"/>
          </p:cNvSpPr>
          <p:nvPr>
            <p:ph type="title"/>
          </p:nvPr>
        </p:nvSpPr>
        <p:spPr>
          <a:xfrm>
            <a:off x="1367012" y="304800"/>
            <a:ext cx="8596668" cy="658550"/>
          </a:xfrm>
        </p:spPr>
        <p:txBody>
          <a:bodyPr>
            <a:normAutofit/>
          </a:bodyPr>
          <a:lstStyle/>
          <a:p>
            <a:pPr algn="ctr"/>
            <a:r>
              <a:rPr lang="en-US" dirty="0"/>
              <a:t>To Loin? Or not to Loin?</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pic>
        <p:nvPicPr>
          <p:cNvPr id="5" name="Content Placeholder 4">
            <a:extLst>
              <a:ext uri="{FF2B5EF4-FFF2-40B4-BE49-F238E27FC236}">
                <a16:creationId xmlns:a16="http://schemas.microsoft.com/office/drawing/2014/main" id="{A97FD500-7949-912A-F12E-F44D83F4BB6C}"/>
              </a:ext>
            </a:extLst>
          </p:cNvPr>
          <p:cNvPicPr>
            <a:picLocks noGrp="1" noChangeAspect="1"/>
          </p:cNvPicPr>
          <p:nvPr>
            <p:ph idx="1"/>
          </p:nvPr>
        </p:nvPicPr>
        <p:blipFill>
          <a:blip r:embed="rId2"/>
          <a:stretch>
            <a:fillRect/>
          </a:stretch>
        </p:blipFill>
        <p:spPr>
          <a:xfrm>
            <a:off x="2019096" y="1268150"/>
            <a:ext cx="8153807" cy="3935345"/>
          </a:xfrm>
        </p:spPr>
      </p:pic>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C8D7BBF3-22D4-E3F0-8FA0-F76ABFD3B5AD}"/>
              </a:ext>
            </a:extLst>
          </p:cNvPr>
          <p:cNvSpPr txBox="1"/>
          <p:nvPr/>
        </p:nvSpPr>
        <p:spPr>
          <a:xfrm>
            <a:off x="716692" y="5659082"/>
            <a:ext cx="10651524" cy="646331"/>
          </a:xfrm>
          <a:prstGeom prst="rect">
            <a:avLst/>
          </a:prstGeom>
          <a:noFill/>
        </p:spPr>
        <p:txBody>
          <a:bodyPr wrap="square" rtlCol="0">
            <a:spAutoFit/>
          </a:bodyPr>
          <a:lstStyle/>
          <a:p>
            <a:pPr algn="ctr"/>
            <a:r>
              <a:rPr lang="en-US" dirty="0"/>
              <a:t>***Not every calf needs to be loined every time in the show ring.  Loining only needs to be done if the calf is standing slightly hunched.  Or if they are naturally high in his hip/loin area </a:t>
            </a:r>
          </a:p>
        </p:txBody>
      </p:sp>
    </p:spTree>
    <p:extLst>
      <p:ext uri="{BB962C8B-B14F-4D97-AF65-F5344CB8AC3E}">
        <p14:creationId xmlns:p14="http://schemas.microsoft.com/office/powerpoint/2010/main" val="269248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xEl>
                                              <p:pRg st="0" end="0"/>
                                            </p:txEl>
                                          </p:spTgt>
                                        </p:tgtEl>
                                        <p:attrNameLst>
                                          <p:attrName>r</p:attrName>
                                        </p:attrNameLst>
                                      </p:cBhvr>
                                    </p:animRot>
                                    <p:animRot by="-240000">
                                      <p:cBhvr>
                                        <p:cTn id="7" dur="200" fill="hold">
                                          <p:stCondLst>
                                            <p:cond delay="200"/>
                                          </p:stCondLst>
                                        </p:cTn>
                                        <p:tgtEl>
                                          <p:spTgt spid="6">
                                            <p:txEl>
                                              <p:pRg st="0" end="0"/>
                                            </p:txEl>
                                          </p:spTgt>
                                        </p:tgtEl>
                                        <p:attrNameLst>
                                          <p:attrName>r</p:attrName>
                                        </p:attrNameLst>
                                      </p:cBhvr>
                                    </p:animRot>
                                    <p:animRot by="240000">
                                      <p:cBhvr>
                                        <p:cTn id="8" dur="200" fill="hold">
                                          <p:stCondLst>
                                            <p:cond delay="400"/>
                                          </p:stCondLst>
                                        </p:cTn>
                                        <p:tgtEl>
                                          <p:spTgt spid="6">
                                            <p:txEl>
                                              <p:pRg st="0" end="0"/>
                                            </p:txEl>
                                          </p:spTgt>
                                        </p:tgtEl>
                                        <p:attrNameLst>
                                          <p:attrName>r</p:attrName>
                                        </p:attrNameLst>
                                      </p:cBhvr>
                                    </p:animRot>
                                    <p:animRot by="-240000">
                                      <p:cBhvr>
                                        <p:cTn id="9" dur="200" fill="hold">
                                          <p:stCondLst>
                                            <p:cond delay="600"/>
                                          </p:stCondLst>
                                        </p:cTn>
                                        <p:tgtEl>
                                          <p:spTgt spid="6">
                                            <p:txEl>
                                              <p:pRg st="0" end="0"/>
                                            </p:txEl>
                                          </p:spTgt>
                                        </p:tgtEl>
                                        <p:attrNameLst>
                                          <p:attrName>r</p:attrName>
                                        </p:attrNameLst>
                                      </p:cBhvr>
                                    </p:animRot>
                                    <p:animRot by="120000">
                                      <p:cBhvr>
                                        <p:cTn id="10" dur="200" fill="hold">
                                          <p:stCondLst>
                                            <p:cond delay="800"/>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75" name="Group 5174">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176" name="Straight Connector 5175">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77" name="Straight Connector 5176">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178"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79"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80" name="Isosceles Triangle 5179">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81"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82"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83"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84" name="Isosceles Triangle 5183">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85" name="Isosceles Triangle 5184">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5126" name="Picture 6" descr="369 County Fair Blue Ribbon Stock Photos, Pictures &amp; Royalty-Free Images -  iStock | Canning">
            <a:extLst>
              <a:ext uri="{FF2B5EF4-FFF2-40B4-BE49-F238E27FC236}">
                <a16:creationId xmlns:a16="http://schemas.microsoft.com/office/drawing/2014/main" id="{09B6CB93-714B-0146-1CD2-A37242DEA4F5}"/>
              </a:ext>
            </a:extLst>
          </p:cNvPr>
          <p:cNvPicPr>
            <a:picLocks noChangeAspect="1" noChangeArrowheads="1"/>
          </p:cNvPicPr>
          <p:nvPr/>
        </p:nvPicPr>
        <p:blipFill rotWithShape="1">
          <a:blip r:embed="rId2">
            <a:duotone>
              <a:prstClr val="black"/>
              <a:prstClr val="white"/>
            </a:duotone>
            <a:extLst>
              <a:ext uri="{28A0092B-C50C-407E-A947-70E740481C1C}">
                <a14:useLocalDpi xmlns:a14="http://schemas.microsoft.com/office/drawing/2010/main" val="0"/>
              </a:ext>
            </a:extLst>
          </a:blip>
          <a:srcRect l="2256" t="18640" r="-2" b="22535"/>
          <a:stretch/>
        </p:blipFill>
        <p:spPr bwMode="auto">
          <a:xfrm>
            <a:off x="6063237"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0F89A81-7538-E6EA-C2A6-3828C84A6022}"/>
              </a:ext>
            </a:extLst>
          </p:cNvPr>
          <p:cNvSpPr>
            <a:spLocks noGrp="1"/>
          </p:cNvSpPr>
          <p:nvPr>
            <p:ph type="title"/>
          </p:nvPr>
        </p:nvSpPr>
        <p:spPr>
          <a:xfrm>
            <a:off x="842597" y="134073"/>
            <a:ext cx="5123515" cy="805042"/>
          </a:xfrm>
        </p:spPr>
        <p:txBody>
          <a:bodyPr vert="horz" lIns="91440" tIns="45720" rIns="91440" bIns="45720" rtlCol="0" anchor="b">
            <a:normAutofit fontScale="90000"/>
          </a:bodyPr>
          <a:lstStyle/>
          <a:p>
            <a:pPr algn="ctr"/>
            <a:r>
              <a:rPr lang="en-US" sz="4800" dirty="0"/>
              <a:t>Showmanship Tips</a:t>
            </a:r>
          </a:p>
        </p:txBody>
      </p:sp>
      <p:cxnSp>
        <p:nvCxnSpPr>
          <p:cNvPr id="5187" name="Straight Connector 5186">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89" name="Straight Connector 5188">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191"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93"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95"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97"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99"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01"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03"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3E3A9C3E-FD7C-3DFA-04E6-95E5D925AA8A}"/>
              </a:ext>
            </a:extLst>
          </p:cNvPr>
          <p:cNvSpPr txBox="1"/>
          <p:nvPr/>
        </p:nvSpPr>
        <p:spPr>
          <a:xfrm>
            <a:off x="665921" y="939115"/>
            <a:ext cx="7255565" cy="5232202"/>
          </a:xfrm>
          <a:prstGeom prst="rect">
            <a:avLst/>
          </a:prstGeom>
          <a:noFill/>
        </p:spPr>
        <p:txBody>
          <a:bodyPr wrap="square" rtlCol="0">
            <a:spAutoFit/>
          </a:bodyPr>
          <a:lstStyle/>
          <a:p>
            <a:pPr marL="285750" indent="-285750">
              <a:buClr>
                <a:schemeClr val="accent1"/>
              </a:buClr>
              <a:buFont typeface="Wingdings" panose="05000000000000000000" pitchFamily="2" charset="2"/>
              <a:buChar char="v"/>
            </a:pPr>
            <a:r>
              <a:rPr lang="en-US" dirty="0">
                <a:solidFill>
                  <a:schemeClr val="accent1">
                    <a:lumMod val="60000"/>
                    <a:lumOff val="40000"/>
                  </a:schemeClr>
                </a:solidFill>
              </a:rPr>
              <a:t>Always remember to comb the calf after the judge touches it, and make sure the judge sees you do it.</a:t>
            </a:r>
          </a:p>
          <a:p>
            <a:pPr marL="742950" lvl="1" indent="-285750">
              <a:buClr>
                <a:schemeClr val="accent1"/>
              </a:buClr>
              <a:buFont typeface="Wingdings" panose="05000000000000000000" pitchFamily="2" charset="2"/>
              <a:buChar char="v"/>
            </a:pPr>
            <a:r>
              <a:rPr lang="en-US" sz="1600" dirty="0">
                <a:solidFill>
                  <a:schemeClr val="accent1">
                    <a:lumMod val="60000"/>
                    <a:lumOff val="40000"/>
                  </a:schemeClr>
                </a:solidFill>
              </a:rPr>
              <a:t>If someone else’s steer bumps into your steer, do you best to comb the hair if possible (Not always possible on side opposite of you)</a:t>
            </a:r>
          </a:p>
          <a:p>
            <a:pPr marL="285750" indent="-285750">
              <a:buClr>
                <a:schemeClr val="accent1"/>
              </a:buClr>
              <a:buFont typeface="Wingdings" panose="05000000000000000000" pitchFamily="2" charset="2"/>
              <a:buChar char="v"/>
            </a:pPr>
            <a:r>
              <a:rPr lang="en-US" dirty="0">
                <a:solidFill>
                  <a:schemeClr val="accent1">
                    <a:lumMod val="60000"/>
                    <a:lumOff val="40000"/>
                  </a:schemeClr>
                </a:solidFill>
              </a:rPr>
              <a:t>If the judge doesn’t see it, it doesn’t count</a:t>
            </a:r>
          </a:p>
          <a:p>
            <a:pPr marL="285750" indent="-285750">
              <a:buClr>
                <a:schemeClr val="accent1"/>
              </a:buClr>
              <a:buFont typeface="Wingdings" panose="05000000000000000000" pitchFamily="2" charset="2"/>
              <a:buChar char="v"/>
            </a:pPr>
            <a:r>
              <a:rPr lang="en-US" dirty="0">
                <a:solidFill>
                  <a:schemeClr val="accent1">
                    <a:lumMod val="60000"/>
                    <a:lumOff val="40000"/>
                  </a:schemeClr>
                </a:solidFill>
              </a:rPr>
              <a:t>Keep constant eye contact, or as much as you can safely do, with a neutral or happy face.  You can be intense without looking angry or upset</a:t>
            </a:r>
          </a:p>
          <a:p>
            <a:pPr marL="285750" indent="-285750">
              <a:buClr>
                <a:schemeClr val="accent1"/>
              </a:buClr>
              <a:buFont typeface="Wingdings" panose="05000000000000000000" pitchFamily="2" charset="2"/>
              <a:buChar char="v"/>
            </a:pPr>
            <a:r>
              <a:rPr lang="en-US" dirty="0">
                <a:solidFill>
                  <a:schemeClr val="accent1">
                    <a:lumMod val="60000"/>
                    <a:lumOff val="40000"/>
                  </a:schemeClr>
                </a:solidFill>
              </a:rPr>
              <a:t>When you walk, keep your strides the same as your steer’s front feet, meaning you both step with your left and then you both step with your right.  By doing this, you will know which one of their back feet is forward or backward when you stop to place their feet</a:t>
            </a:r>
          </a:p>
          <a:p>
            <a:pPr marL="742950" lvl="1" indent="-285750">
              <a:buClr>
                <a:schemeClr val="accent1"/>
              </a:buClr>
              <a:buFont typeface="Wingdings" panose="05000000000000000000" pitchFamily="2" charset="2"/>
              <a:buChar char="v"/>
            </a:pPr>
            <a:r>
              <a:rPr lang="en-US" sz="1600" dirty="0">
                <a:solidFill>
                  <a:schemeClr val="accent1">
                    <a:lumMod val="60000"/>
                    <a:lumOff val="40000"/>
                  </a:schemeClr>
                </a:solidFill>
              </a:rPr>
              <a:t>This makes set up that much faster as you won’t have to try to ½ step forward or backward</a:t>
            </a:r>
          </a:p>
          <a:p>
            <a:pPr marL="285750" indent="-285750">
              <a:buClr>
                <a:schemeClr val="accent1"/>
              </a:buClr>
              <a:buFont typeface="Wingdings" panose="05000000000000000000" pitchFamily="2" charset="2"/>
              <a:buChar char="v"/>
            </a:pPr>
            <a:r>
              <a:rPr lang="en-US" dirty="0">
                <a:solidFill>
                  <a:schemeClr val="accent1">
                    <a:lumMod val="60000"/>
                    <a:lumOff val="40000"/>
                  </a:schemeClr>
                </a:solidFill>
              </a:rPr>
              <a:t>Breathe.  You calf can sense your nerves or stress.  If you are calm, chances are good they will be calm too</a:t>
            </a:r>
          </a:p>
          <a:p>
            <a:pPr marL="285750" indent="-285750">
              <a:buClr>
                <a:schemeClr val="accent1"/>
              </a:buClr>
              <a:buFont typeface="Wingdings" panose="05000000000000000000" pitchFamily="2" charset="2"/>
              <a:buChar char="v"/>
            </a:pPr>
            <a:r>
              <a:rPr lang="en-US" dirty="0">
                <a:solidFill>
                  <a:schemeClr val="accent1">
                    <a:lumMod val="60000"/>
                    <a:lumOff val="40000"/>
                  </a:schemeClr>
                </a:solidFill>
              </a:rPr>
              <a:t>Watch at least one showmanship class before your class to see how the judge runs things</a:t>
            </a:r>
          </a:p>
        </p:txBody>
      </p:sp>
    </p:spTree>
    <p:extLst>
      <p:ext uri="{BB962C8B-B14F-4D97-AF65-F5344CB8AC3E}">
        <p14:creationId xmlns:p14="http://schemas.microsoft.com/office/powerpoint/2010/main" val="86514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0948-C4E8-EB98-F4DF-EE6464062DEF}"/>
              </a:ext>
            </a:extLst>
          </p:cNvPr>
          <p:cNvSpPr>
            <a:spLocks noGrp="1"/>
          </p:cNvSpPr>
          <p:nvPr>
            <p:ph type="title"/>
          </p:nvPr>
        </p:nvSpPr>
        <p:spPr>
          <a:xfrm>
            <a:off x="2786047" y="609600"/>
            <a:ext cx="6487955" cy="687859"/>
          </a:xfrm>
        </p:spPr>
        <p:txBody>
          <a:bodyPr>
            <a:normAutofit/>
          </a:bodyPr>
          <a:lstStyle/>
          <a:p>
            <a:r>
              <a:rPr lang="en-US" dirty="0"/>
              <a:t>Showmanship Tips Continued</a:t>
            </a:r>
          </a:p>
        </p:txBody>
      </p:sp>
      <p:pic>
        <p:nvPicPr>
          <p:cNvPr id="6146" name="Picture 2" descr="369 County Fair Blue Ribbon Stock Photos, Pictures &amp; Royalty-Free Images -  iStock | Canning">
            <a:extLst>
              <a:ext uri="{FF2B5EF4-FFF2-40B4-BE49-F238E27FC236}">
                <a16:creationId xmlns:a16="http://schemas.microsoft.com/office/drawing/2014/main" id="{887E2E95-667D-5DCC-D04D-8CB645A03BC1}"/>
              </a:ext>
            </a:extLst>
          </p:cNvPr>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21335" r="20366" b="9092"/>
          <a:stretch/>
        </p:blipFill>
        <p:spPr bwMode="auto">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a:noFill/>
          <a:extLst>
            <a:ext uri="{909E8E84-426E-40DD-AFC4-6F175D3DCCD1}">
              <a14:hiddenFill xmlns:a14="http://schemas.microsoft.com/office/drawing/2010/main">
                <a:solidFill>
                  <a:srgbClr val="FFFFFF"/>
                </a:solidFill>
              </a14:hiddenFill>
            </a:ext>
          </a:extLst>
        </p:spPr>
      </p:pic>
      <p:sp>
        <p:nvSpPr>
          <p:cNvPr id="6153" name="Isosceles Triangle 6152">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50" name="Content Placeholder 6149">
            <a:extLst>
              <a:ext uri="{FF2B5EF4-FFF2-40B4-BE49-F238E27FC236}">
                <a16:creationId xmlns:a16="http://schemas.microsoft.com/office/drawing/2014/main" id="{2C506950-7186-2D56-2DC0-4EFE720C7FF2}"/>
              </a:ext>
            </a:extLst>
          </p:cNvPr>
          <p:cNvSpPr>
            <a:spLocks noGrp="1"/>
          </p:cNvSpPr>
          <p:nvPr>
            <p:ph idx="1"/>
          </p:nvPr>
        </p:nvSpPr>
        <p:spPr>
          <a:xfrm>
            <a:off x="2786047" y="1297458"/>
            <a:ext cx="7003996" cy="5421393"/>
          </a:xfrm>
        </p:spPr>
        <p:txBody>
          <a:bodyPr>
            <a:normAutofit fontScale="92500" lnSpcReduction="10000"/>
          </a:bodyPr>
          <a:lstStyle/>
          <a:p>
            <a:pPr>
              <a:buFont typeface="Wingdings" panose="05000000000000000000" pitchFamily="2" charset="2"/>
              <a:buChar char="v"/>
            </a:pPr>
            <a:r>
              <a:rPr lang="en-US" dirty="0">
                <a:solidFill>
                  <a:schemeClr val="accent1">
                    <a:lumMod val="60000"/>
                    <a:lumOff val="40000"/>
                  </a:schemeClr>
                </a:solidFill>
              </a:rPr>
              <a:t>Always be courteous in the show ring</a:t>
            </a:r>
          </a:p>
          <a:p>
            <a:pPr lvl="1">
              <a:buFont typeface="Wingdings" panose="05000000000000000000" pitchFamily="2" charset="2"/>
              <a:buChar char="v"/>
            </a:pPr>
            <a:r>
              <a:rPr lang="en-US" dirty="0">
                <a:solidFill>
                  <a:schemeClr val="accent1">
                    <a:lumMod val="60000"/>
                    <a:lumOff val="40000"/>
                  </a:schemeClr>
                </a:solidFill>
              </a:rPr>
              <a:t>If the steer in front of you isn’t wanting to walk, lightly tap it near it’s tailhead to help get it moving.  Be careful that you and your steer don’t get kicked in the process.  Use your judgment on if it’s safe to help or if the ring men need to step it to help</a:t>
            </a:r>
          </a:p>
          <a:p>
            <a:pPr>
              <a:buFont typeface="Wingdings" panose="05000000000000000000" pitchFamily="2" charset="2"/>
              <a:buChar char="v"/>
            </a:pPr>
            <a:r>
              <a:rPr lang="en-US" dirty="0">
                <a:solidFill>
                  <a:schemeClr val="accent1">
                    <a:lumMod val="60000"/>
                    <a:lumOff val="40000"/>
                  </a:schemeClr>
                </a:solidFill>
              </a:rPr>
              <a:t>If you are lined up profile (nose to tail) and the steer in front of you gets selected to move to a different spot, move your steer up to the previous steer’s place</a:t>
            </a:r>
          </a:p>
          <a:p>
            <a:pPr marL="285750" indent="-285750">
              <a:buClr>
                <a:schemeClr val="accent1"/>
              </a:buClr>
              <a:buFont typeface="Wingdings" panose="05000000000000000000" pitchFamily="2" charset="2"/>
              <a:buChar char="v"/>
            </a:pPr>
            <a:r>
              <a:rPr lang="en-US" dirty="0">
                <a:solidFill>
                  <a:schemeClr val="accent1">
                    <a:lumMod val="60000"/>
                    <a:lumOff val="40000"/>
                  </a:schemeClr>
                </a:solidFill>
              </a:rPr>
              <a:t>If the judge asks you a question you don’t know the answer to, say “I don’t know the answer to that question, but I will find out and get back to you.” and then follow through with it</a:t>
            </a:r>
          </a:p>
          <a:p>
            <a:pPr marL="285750" indent="-285750">
              <a:buClr>
                <a:schemeClr val="accent1"/>
              </a:buClr>
              <a:buFont typeface="Wingdings" panose="05000000000000000000" pitchFamily="2" charset="2"/>
              <a:buChar char="v"/>
            </a:pPr>
            <a:r>
              <a:rPr lang="en-US" dirty="0">
                <a:solidFill>
                  <a:schemeClr val="accent1">
                    <a:lumMod val="60000"/>
                    <a:lumOff val="40000"/>
                  </a:schemeClr>
                </a:solidFill>
              </a:rPr>
              <a:t>ALWAYS shake the judge’s hand</a:t>
            </a:r>
          </a:p>
          <a:p>
            <a:pPr>
              <a:buFont typeface="Wingdings" panose="05000000000000000000" pitchFamily="2" charset="2"/>
              <a:buChar char="v"/>
            </a:pPr>
            <a:r>
              <a:rPr lang="en-US" dirty="0">
                <a:solidFill>
                  <a:schemeClr val="accent1">
                    <a:lumMod val="60000"/>
                    <a:lumOff val="40000"/>
                  </a:schemeClr>
                </a:solidFill>
              </a:rPr>
              <a:t>Make sure you have a long enough show stick.  Should be sized to the length of the steer, not the height of the showman</a:t>
            </a:r>
          </a:p>
          <a:p>
            <a:pPr>
              <a:buFont typeface="Wingdings" panose="05000000000000000000" pitchFamily="2" charset="2"/>
              <a:buChar char="v"/>
            </a:pPr>
            <a:r>
              <a:rPr lang="en-US" dirty="0">
                <a:solidFill>
                  <a:schemeClr val="accent1">
                    <a:lumMod val="60000"/>
                    <a:lumOff val="40000"/>
                  </a:schemeClr>
                </a:solidFill>
              </a:rPr>
              <a:t>Feed and water your steer before the show.  We want them happy and hydrated (this goes for the showman too, stay hydrated!)</a:t>
            </a:r>
          </a:p>
          <a:p>
            <a:pPr>
              <a:buFont typeface="Wingdings" panose="05000000000000000000" pitchFamily="2" charset="2"/>
              <a:buChar char="v"/>
            </a:pPr>
            <a:r>
              <a:rPr lang="en-US" dirty="0">
                <a:solidFill>
                  <a:schemeClr val="accent1">
                    <a:lumMod val="60000"/>
                    <a:lumOff val="40000"/>
                  </a:schemeClr>
                </a:solidFill>
              </a:rPr>
              <a:t>Keep extra wash cloths or baby wipes handy.  They are great for cleaning poop off the butt and tail before it can be spread anywhere else</a:t>
            </a:r>
          </a:p>
        </p:txBody>
      </p:sp>
    </p:spTree>
    <p:extLst>
      <p:ext uri="{BB962C8B-B14F-4D97-AF65-F5344CB8AC3E}">
        <p14:creationId xmlns:p14="http://schemas.microsoft.com/office/powerpoint/2010/main" val="172620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randombar(horizontal)">
                                      <p:cBhvr>
                                        <p:cTn id="7" dur="500"/>
                                        <p:tgtEl>
                                          <p:spTgt spid="6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50">
                                            <p:txEl>
                                              <p:pRg st="1" end="1"/>
                                            </p:txEl>
                                          </p:spTgt>
                                        </p:tgtEl>
                                        <p:attrNameLst>
                                          <p:attrName>style.visibility</p:attrName>
                                        </p:attrNameLst>
                                      </p:cBhvr>
                                      <p:to>
                                        <p:strVal val="visible"/>
                                      </p:to>
                                    </p:set>
                                    <p:animEffect transition="in" filter="wipe(down)">
                                      <p:cBhvr>
                                        <p:cTn id="12" dur="500"/>
                                        <p:tgtEl>
                                          <p:spTgt spid="61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150">
                                            <p:txEl>
                                              <p:pRg st="2" end="2"/>
                                            </p:txEl>
                                          </p:spTgt>
                                        </p:tgtEl>
                                        <p:attrNameLst>
                                          <p:attrName>style.visibility</p:attrName>
                                        </p:attrNameLst>
                                      </p:cBhvr>
                                      <p:to>
                                        <p:strVal val="visible"/>
                                      </p:to>
                                    </p:set>
                                    <p:animEffect transition="in" filter="randombar(horizontal)">
                                      <p:cBhvr>
                                        <p:cTn id="17" dur="500"/>
                                        <p:tgtEl>
                                          <p:spTgt spid="61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150">
                                            <p:txEl>
                                              <p:pRg st="3" end="3"/>
                                            </p:txEl>
                                          </p:spTgt>
                                        </p:tgtEl>
                                        <p:attrNameLst>
                                          <p:attrName>style.visibility</p:attrName>
                                        </p:attrNameLst>
                                      </p:cBhvr>
                                      <p:to>
                                        <p:strVal val="visible"/>
                                      </p:to>
                                    </p:set>
                                    <p:animEffect transition="in" filter="randombar(horizontal)">
                                      <p:cBhvr>
                                        <p:cTn id="22" dur="500"/>
                                        <p:tgtEl>
                                          <p:spTgt spid="61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150">
                                            <p:txEl>
                                              <p:pRg st="4" end="4"/>
                                            </p:txEl>
                                          </p:spTgt>
                                        </p:tgtEl>
                                        <p:attrNameLst>
                                          <p:attrName>style.visibility</p:attrName>
                                        </p:attrNameLst>
                                      </p:cBhvr>
                                      <p:to>
                                        <p:strVal val="visible"/>
                                      </p:to>
                                    </p:set>
                                    <p:animEffect transition="in" filter="randombar(horizontal)">
                                      <p:cBhvr>
                                        <p:cTn id="27" dur="500"/>
                                        <p:tgtEl>
                                          <p:spTgt spid="615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150">
                                            <p:txEl>
                                              <p:pRg st="5" end="5"/>
                                            </p:txEl>
                                          </p:spTgt>
                                        </p:tgtEl>
                                        <p:attrNameLst>
                                          <p:attrName>style.visibility</p:attrName>
                                        </p:attrNameLst>
                                      </p:cBhvr>
                                      <p:to>
                                        <p:strVal val="visible"/>
                                      </p:to>
                                    </p:set>
                                    <p:animEffect transition="in" filter="randombar(horizontal)">
                                      <p:cBhvr>
                                        <p:cTn id="32" dur="500"/>
                                        <p:tgtEl>
                                          <p:spTgt spid="615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150">
                                            <p:txEl>
                                              <p:pRg st="6" end="6"/>
                                            </p:txEl>
                                          </p:spTgt>
                                        </p:tgtEl>
                                        <p:attrNameLst>
                                          <p:attrName>style.visibility</p:attrName>
                                        </p:attrNameLst>
                                      </p:cBhvr>
                                      <p:to>
                                        <p:strVal val="visible"/>
                                      </p:to>
                                    </p:set>
                                    <p:animEffect transition="in" filter="randombar(horizontal)">
                                      <p:cBhvr>
                                        <p:cTn id="37" dur="500"/>
                                        <p:tgtEl>
                                          <p:spTgt spid="615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6150">
                                            <p:txEl>
                                              <p:pRg st="7" end="7"/>
                                            </p:txEl>
                                          </p:spTgt>
                                        </p:tgtEl>
                                        <p:attrNameLst>
                                          <p:attrName>style.visibility</p:attrName>
                                        </p:attrNameLst>
                                      </p:cBhvr>
                                      <p:to>
                                        <p:strVal val="visible"/>
                                      </p:to>
                                    </p:set>
                                    <p:animEffect transition="in" filter="randombar(horizontal)">
                                      <p:cBhvr>
                                        <p:cTn id="42" dur="500"/>
                                        <p:tgtEl>
                                          <p:spTgt spid="615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1461</TotalTime>
  <Words>1303</Words>
  <Application>Microsoft Office PowerPoint</Application>
  <PresentationFormat>Widescreen</PresentationFormat>
  <Paragraphs>92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Trebuchet MS</vt:lpstr>
      <vt:lpstr>Wingdings</vt:lpstr>
      <vt:lpstr>Wingdings 3</vt:lpstr>
      <vt:lpstr>Facet</vt:lpstr>
      <vt:lpstr>Dixon Ridge 4-H</vt:lpstr>
      <vt:lpstr>Showmanship &amp; Training Safety Tips</vt:lpstr>
      <vt:lpstr>Halter Breaking Show Cattle</vt:lpstr>
      <vt:lpstr>Showmanship Tips for Home Practice</vt:lpstr>
      <vt:lpstr>Showmanship Feet Placement Examples</vt:lpstr>
      <vt:lpstr>Showmanship Profile View Feet Placement</vt:lpstr>
      <vt:lpstr>To Loin? Or not to Loin?</vt:lpstr>
      <vt:lpstr>Showmanship Tips</vt:lpstr>
      <vt:lpstr>Showmanship Tips Continued</vt:lpstr>
      <vt:lpstr>Hair Care and Hair Training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Dixon Ridge 4-H</dc:title>
  <dc:creator>Lynzie Means</dc:creator>
  <cp:lastModifiedBy>Michael Ryan</cp:lastModifiedBy>
  <cp:revision>23</cp:revision>
  <dcterms:created xsi:type="dcterms:W3CDTF">2023-02-22T01:59:10Z</dcterms:created>
  <dcterms:modified xsi:type="dcterms:W3CDTF">2024-04-15T23:31:00Z</dcterms:modified>
</cp:coreProperties>
</file>