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6" r:id="rId3"/>
    <p:sldId id="260" r:id="rId4"/>
    <p:sldId id="285" r:id="rId5"/>
    <p:sldId id="283" r:id="rId6"/>
    <p:sldId id="280" r:id="rId7"/>
    <p:sldId id="262" r:id="rId8"/>
    <p:sldId id="263" r:id="rId9"/>
    <p:sldId id="258" r:id="rId10"/>
    <p:sldId id="259" r:id="rId11"/>
    <p:sldId id="261" r:id="rId12"/>
    <p:sldId id="264" r:id="rId13"/>
    <p:sldId id="265" r:id="rId14"/>
    <p:sldId id="269" r:id="rId15"/>
    <p:sldId id="288" r:id="rId16"/>
    <p:sldId id="266" r:id="rId17"/>
    <p:sldId id="267" r:id="rId18"/>
    <p:sldId id="268" r:id="rId19"/>
    <p:sldId id="271" r:id="rId20"/>
    <p:sldId id="270" r:id="rId21"/>
    <p:sldId id="284" r:id="rId22"/>
    <p:sldId id="273" r:id="rId23"/>
    <p:sldId id="274" r:id="rId24"/>
    <p:sldId id="275" r:id="rId25"/>
    <p:sldId id="276" r:id="rId26"/>
    <p:sldId id="277" r:id="rId27"/>
    <p:sldId id="278" r:id="rId28"/>
    <p:sldId id="287" r:id="rId29"/>
    <p:sldId id="279" r:id="rId30"/>
    <p:sldId id="282" r:id="rId31"/>
    <p:sldId id="281"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B11B"/>
    <a:srgbClr val="FF0066"/>
    <a:srgbClr val="CC00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Grid="0">
      <p:cViewPr varScale="1">
        <p:scale>
          <a:sx n="84" d="100"/>
          <a:sy n="84" d="100"/>
        </p:scale>
        <p:origin x="114" y="33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51CD3BE-3E5E-4CCE-BCAD-DD8E9ECEFEF6}" type="datetimeFigureOut">
              <a:rPr lang="en-US" smtClean="0"/>
              <a:t>6/16/2021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2349A91-E078-4CCE-9290-063D4CBF7E94}" type="slidenum">
              <a:rPr lang="en-US" smtClean="0"/>
              <a:t>‹#›</a:t>
            </a:fld>
            <a:endParaRPr lang="en-US"/>
          </a:p>
        </p:txBody>
      </p:sp>
    </p:spTree>
    <p:extLst>
      <p:ext uri="{BB962C8B-B14F-4D97-AF65-F5344CB8AC3E}">
        <p14:creationId xmlns:p14="http://schemas.microsoft.com/office/powerpoint/2010/main" val="428445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a:t>
            </a:r>
            <a:r>
              <a:rPr lang="en-US" baseline="0" dirty="0"/>
              <a:t> Welcomes everyone, hosted by Lockwood 4-H, introduce our committee members, MC, Attendance, Chat Monitor (will monitor the chat box for any questions – list your name and club, then your question), and Speaker.   </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1</a:t>
            </a:fld>
            <a:endParaRPr lang="en-US"/>
          </a:p>
        </p:txBody>
      </p:sp>
    </p:spTree>
    <p:extLst>
      <p:ext uri="{BB962C8B-B14F-4D97-AF65-F5344CB8AC3E}">
        <p14:creationId xmlns:p14="http://schemas.microsoft.com/office/powerpoint/2010/main" val="1188433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a:t>
            </a:r>
            <a:r>
              <a:rPr lang="en-US" baseline="0" dirty="0"/>
              <a:t> one of our clubs, your county is “Monterey.” Fill out all the information – You will notice the Picture frame here says “optional” … encourage to put a photo here.  On computer, real easy to just paste one in, won’t even cost you … look how nice … can see how you’ve grown!</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10</a:t>
            </a:fld>
            <a:endParaRPr lang="en-US"/>
          </a:p>
        </p:txBody>
      </p:sp>
    </p:spTree>
    <p:extLst>
      <p:ext uri="{BB962C8B-B14F-4D97-AF65-F5344CB8AC3E}">
        <p14:creationId xmlns:p14="http://schemas.microsoft.com/office/powerpoint/2010/main" val="1317602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be asking … why does it matter how old I am?  Different</a:t>
            </a:r>
            <a:r>
              <a:rPr lang="en-US" baseline="0" dirty="0"/>
              <a:t> requirement by age.  </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11</a:t>
            </a:fld>
            <a:endParaRPr lang="en-US"/>
          </a:p>
        </p:txBody>
      </p:sp>
    </p:spTree>
    <p:extLst>
      <p:ext uri="{BB962C8B-B14F-4D97-AF65-F5344CB8AC3E}">
        <p14:creationId xmlns:p14="http://schemas.microsoft.com/office/powerpoint/2010/main" val="139220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still on the first page of the PDR,</a:t>
            </a:r>
            <a:r>
              <a:rPr lang="en-US" baseline="0" dirty="0"/>
              <a:t> second box is for Club Meeting attendance, important for star/achievement rank – show how to calculate the percent attended.</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12</a:t>
            </a:fld>
            <a:endParaRPr lang="en-US"/>
          </a:p>
        </p:txBody>
      </p:sp>
    </p:spTree>
    <p:extLst>
      <p:ext uri="{BB962C8B-B14F-4D97-AF65-F5344CB8AC3E}">
        <p14:creationId xmlns:p14="http://schemas.microsoft.com/office/powerpoint/2010/main" val="3778584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box on Page 1, right at</a:t>
            </a:r>
            <a:r>
              <a:rPr lang="en-US" baseline="0" dirty="0"/>
              <a:t> the bottom.  Signatures are required if submitted for judging (even at the club level).  Its YOUR job to make sure your record book gets signed!</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13</a:t>
            </a:fld>
            <a:endParaRPr lang="en-US"/>
          </a:p>
        </p:txBody>
      </p:sp>
    </p:spTree>
    <p:extLst>
      <p:ext uri="{BB962C8B-B14F-4D97-AF65-F5344CB8AC3E}">
        <p14:creationId xmlns:p14="http://schemas.microsoft.com/office/powerpoint/2010/main" val="3321733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when do you think you should start filling out your PDR?  Talk about Tips for Success, how to transfer information from last year’s PDR, and what to do if you didn’t complete one last year but want to get credit this year. *** APR’s for Project are required for Year Pin, this may help you to document past achievements – talk to your Club Leader.</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14</a:t>
            </a:fld>
            <a:endParaRPr lang="en-US"/>
          </a:p>
        </p:txBody>
      </p:sp>
    </p:spTree>
    <p:extLst>
      <p:ext uri="{BB962C8B-B14F-4D97-AF65-F5344CB8AC3E}">
        <p14:creationId xmlns:p14="http://schemas.microsoft.com/office/powerpoint/2010/main" val="2943718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MORGAN to ask these questions?</a:t>
            </a:r>
          </a:p>
        </p:txBody>
      </p:sp>
      <p:sp>
        <p:nvSpPr>
          <p:cNvPr id="4" name="Slide Number Placeholder 3"/>
          <p:cNvSpPr>
            <a:spLocks noGrp="1"/>
          </p:cNvSpPr>
          <p:nvPr>
            <p:ph type="sldNum" sz="quarter" idx="5"/>
          </p:nvPr>
        </p:nvSpPr>
        <p:spPr/>
        <p:txBody>
          <a:bodyPr/>
          <a:lstStyle/>
          <a:p>
            <a:fld id="{92349A91-E078-4CCE-9290-063D4CBF7E94}" type="slidenum">
              <a:rPr lang="en-US" smtClean="0"/>
              <a:t>15</a:t>
            </a:fld>
            <a:endParaRPr lang="en-US"/>
          </a:p>
        </p:txBody>
      </p:sp>
    </p:spTree>
    <p:extLst>
      <p:ext uri="{BB962C8B-B14F-4D97-AF65-F5344CB8AC3E}">
        <p14:creationId xmlns:p14="http://schemas.microsoft.com/office/powerpoint/2010/main" val="583243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 of PDR, Star Rank:</a:t>
            </a:r>
            <a:r>
              <a:rPr lang="en-US" baseline="0" dirty="0"/>
              <a:t>  How to reach each star; Categories of Participation; attendance.</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16</a:t>
            </a:fld>
            <a:endParaRPr lang="en-US"/>
          </a:p>
        </p:txBody>
      </p:sp>
    </p:spTree>
    <p:extLst>
      <p:ext uri="{BB962C8B-B14F-4D97-AF65-F5344CB8AC3E}">
        <p14:creationId xmlns:p14="http://schemas.microsoft.com/office/powerpoint/2010/main" val="1274226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Eight Categories (will go over each one), Total</a:t>
            </a:r>
            <a:r>
              <a:rPr lang="en-US" baseline="0" dirty="0"/>
              <a:t> Past Years, Total THIS YEAR, Total ALL Years.</a:t>
            </a:r>
          </a:p>
          <a:p>
            <a:r>
              <a:rPr lang="en-US" baseline="0" dirty="0"/>
              <a:t>Categories with an asterisk (*); split categories.</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17</a:t>
            </a:fld>
            <a:endParaRPr lang="en-US"/>
          </a:p>
        </p:txBody>
      </p:sp>
    </p:spTree>
    <p:extLst>
      <p:ext uri="{BB962C8B-B14F-4D97-AF65-F5344CB8AC3E}">
        <p14:creationId xmlns:p14="http://schemas.microsoft.com/office/powerpoint/2010/main" val="2776980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1: Projects completed this year.</a:t>
            </a:r>
          </a:p>
        </p:txBody>
      </p:sp>
      <p:sp>
        <p:nvSpPr>
          <p:cNvPr id="4" name="Slide Number Placeholder 3"/>
          <p:cNvSpPr>
            <a:spLocks noGrp="1"/>
          </p:cNvSpPr>
          <p:nvPr>
            <p:ph type="sldNum" sz="quarter" idx="5"/>
          </p:nvPr>
        </p:nvSpPr>
        <p:spPr/>
        <p:txBody>
          <a:bodyPr/>
          <a:lstStyle/>
          <a:p>
            <a:fld id="{92349A91-E078-4CCE-9290-063D4CBF7E94}" type="slidenum">
              <a:rPr lang="en-US" smtClean="0"/>
              <a:t>18</a:t>
            </a:fld>
            <a:endParaRPr lang="en-US"/>
          </a:p>
        </p:txBody>
      </p:sp>
    </p:spTree>
    <p:extLst>
      <p:ext uri="{BB962C8B-B14F-4D97-AF65-F5344CB8AC3E}">
        <p14:creationId xmlns:p14="http://schemas.microsoft.com/office/powerpoint/2010/main" val="3419368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2:</a:t>
            </a:r>
            <a:r>
              <a:rPr lang="en-US" baseline="0" dirty="0"/>
              <a:t> Project Skill Activities …</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19</a:t>
            </a:fld>
            <a:endParaRPr lang="en-US"/>
          </a:p>
        </p:txBody>
      </p:sp>
    </p:spTree>
    <p:extLst>
      <p:ext uri="{BB962C8B-B14F-4D97-AF65-F5344CB8AC3E}">
        <p14:creationId xmlns:p14="http://schemas.microsoft.com/office/powerpoint/2010/main" val="63504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349A91-E078-4CCE-9290-063D4CBF7E94}" type="slidenum">
              <a:rPr lang="en-US" smtClean="0"/>
              <a:t>2</a:t>
            </a:fld>
            <a:endParaRPr lang="en-US"/>
          </a:p>
        </p:txBody>
      </p:sp>
    </p:spTree>
    <p:extLst>
      <p:ext uri="{BB962C8B-B14F-4D97-AF65-F5344CB8AC3E}">
        <p14:creationId xmlns:p14="http://schemas.microsoft.com/office/powerpoint/2010/main" val="1683351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“Level of Participation” and how to decide …</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20</a:t>
            </a:fld>
            <a:endParaRPr lang="en-US"/>
          </a:p>
        </p:txBody>
      </p:sp>
    </p:spTree>
    <p:extLst>
      <p:ext uri="{BB962C8B-B14F-4D97-AF65-F5344CB8AC3E}">
        <p14:creationId xmlns:p14="http://schemas.microsoft.com/office/powerpoint/2010/main" val="3115132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Seralyn</a:t>
            </a:r>
            <a:r>
              <a:rPr lang="en-US" dirty="0"/>
              <a:t> to start this discussion.</a:t>
            </a:r>
          </a:p>
        </p:txBody>
      </p:sp>
      <p:sp>
        <p:nvSpPr>
          <p:cNvPr id="4" name="Slide Number Placeholder 3"/>
          <p:cNvSpPr>
            <a:spLocks noGrp="1"/>
          </p:cNvSpPr>
          <p:nvPr>
            <p:ph type="sldNum" sz="quarter" idx="5"/>
          </p:nvPr>
        </p:nvSpPr>
        <p:spPr/>
        <p:txBody>
          <a:bodyPr/>
          <a:lstStyle/>
          <a:p>
            <a:fld id="{92349A91-E078-4CCE-9290-063D4CBF7E94}" type="slidenum">
              <a:rPr lang="en-US" smtClean="0"/>
              <a:t>21</a:t>
            </a:fld>
            <a:endParaRPr lang="en-US"/>
          </a:p>
        </p:txBody>
      </p:sp>
    </p:spTree>
    <p:extLst>
      <p:ext uri="{BB962C8B-B14F-4D97-AF65-F5344CB8AC3E}">
        <p14:creationId xmlns:p14="http://schemas.microsoft.com/office/powerpoint/2010/main" val="3591386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3: 4-H Events Attended …</a:t>
            </a:r>
          </a:p>
        </p:txBody>
      </p:sp>
      <p:sp>
        <p:nvSpPr>
          <p:cNvPr id="4" name="Slide Number Placeholder 3"/>
          <p:cNvSpPr>
            <a:spLocks noGrp="1"/>
          </p:cNvSpPr>
          <p:nvPr>
            <p:ph type="sldNum" sz="quarter" idx="5"/>
          </p:nvPr>
        </p:nvSpPr>
        <p:spPr/>
        <p:txBody>
          <a:bodyPr/>
          <a:lstStyle/>
          <a:p>
            <a:fld id="{92349A91-E078-4CCE-9290-063D4CBF7E94}" type="slidenum">
              <a:rPr lang="en-US" smtClean="0"/>
              <a:t>22</a:t>
            </a:fld>
            <a:endParaRPr lang="en-US"/>
          </a:p>
        </p:txBody>
      </p:sp>
    </p:spTree>
    <p:extLst>
      <p:ext uri="{BB962C8B-B14F-4D97-AF65-F5344CB8AC3E}">
        <p14:creationId xmlns:p14="http://schemas.microsoft.com/office/powerpoint/2010/main" val="2905604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4: Leadership</a:t>
            </a:r>
            <a:r>
              <a:rPr lang="en-US" baseline="0" dirty="0"/>
              <a:t> Development</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23</a:t>
            </a:fld>
            <a:endParaRPr lang="en-US"/>
          </a:p>
        </p:txBody>
      </p:sp>
    </p:spTree>
    <p:extLst>
      <p:ext uri="{BB962C8B-B14F-4D97-AF65-F5344CB8AC3E}">
        <p14:creationId xmlns:p14="http://schemas.microsoft.com/office/powerpoint/2010/main" val="516373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a:t>
            </a:r>
            <a:r>
              <a:rPr lang="en-US" baseline="0" dirty="0"/>
              <a:t> 5: Civic Engagement/Community Service (used to be called “Citizenship”).  Go through what active participation is, how to record , what to list, and what NOT to  list here.</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24</a:t>
            </a:fld>
            <a:endParaRPr lang="en-US"/>
          </a:p>
        </p:txBody>
      </p:sp>
    </p:spTree>
    <p:extLst>
      <p:ext uri="{BB962C8B-B14F-4D97-AF65-F5344CB8AC3E}">
        <p14:creationId xmlns:p14="http://schemas.microsoft.com/office/powerpoint/2010/main" val="1010574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6:</a:t>
            </a:r>
            <a:r>
              <a:rPr lang="en-US" baseline="0" dirty="0"/>
              <a:t> Communication Skills.  Notice Star Requirements in gray area, and “Required 4-H Presentations just below it (in white) … split category.  Also, you can count two “communication skills” you earned OUTSIDE OF 4-H.</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25</a:t>
            </a:fld>
            <a:endParaRPr lang="en-US"/>
          </a:p>
        </p:txBody>
      </p:sp>
    </p:spTree>
    <p:extLst>
      <p:ext uri="{BB962C8B-B14F-4D97-AF65-F5344CB8AC3E}">
        <p14:creationId xmlns:p14="http://schemas.microsoft.com/office/powerpoint/2010/main" val="904883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a:t>
            </a:r>
            <a:r>
              <a:rPr lang="en-US" baseline="0" dirty="0"/>
              <a:t> 6: Honors and Recognition.  Go through some examples, doesn’t have to be the TOP award, just something you are VERY proud of!</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26</a:t>
            </a:fld>
            <a:endParaRPr lang="en-US"/>
          </a:p>
        </p:txBody>
      </p:sp>
    </p:spTree>
    <p:extLst>
      <p:ext uri="{BB962C8B-B14F-4D97-AF65-F5344CB8AC3E}">
        <p14:creationId xmlns:p14="http://schemas.microsoft.com/office/powerpoint/2010/main" val="999742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8: Healthy Lifestyle Activities</a:t>
            </a:r>
            <a:r>
              <a:rPr lang="en-US" baseline="0" dirty="0"/>
              <a:t> – examples of what counts, one credit for each 25 hours of active participation per quarter/year (up to four times/activity).</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27</a:t>
            </a:fld>
            <a:endParaRPr lang="en-US"/>
          </a:p>
        </p:txBody>
      </p:sp>
    </p:spTree>
    <p:extLst>
      <p:ext uri="{BB962C8B-B14F-4D97-AF65-F5344CB8AC3E}">
        <p14:creationId xmlns:p14="http://schemas.microsoft.com/office/powerpoint/2010/main" val="3275303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 or Lochlan?  Who wants to start the ball rolling (be sure to ask everyone to share).</a:t>
            </a:r>
          </a:p>
        </p:txBody>
      </p:sp>
      <p:sp>
        <p:nvSpPr>
          <p:cNvPr id="4" name="Slide Number Placeholder 3"/>
          <p:cNvSpPr>
            <a:spLocks noGrp="1"/>
          </p:cNvSpPr>
          <p:nvPr>
            <p:ph type="sldNum" sz="quarter" idx="5"/>
          </p:nvPr>
        </p:nvSpPr>
        <p:spPr/>
        <p:txBody>
          <a:bodyPr/>
          <a:lstStyle/>
          <a:p>
            <a:fld id="{92349A91-E078-4CCE-9290-063D4CBF7E94}" type="slidenum">
              <a:rPr lang="en-US" smtClean="0"/>
              <a:t>28</a:t>
            </a:fld>
            <a:endParaRPr lang="en-US"/>
          </a:p>
        </p:txBody>
      </p:sp>
    </p:spTree>
    <p:extLst>
      <p:ext uri="{BB962C8B-B14F-4D97-AF65-F5344CB8AC3E}">
        <p14:creationId xmlns:p14="http://schemas.microsoft.com/office/powerpoint/2010/main" val="1959413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to find more information.  Where to find</a:t>
            </a:r>
            <a:r>
              <a:rPr lang="en-US" baseline="0" dirty="0"/>
              <a:t> record book forms, samples, tips, the most current Record Book Manual, and a 4-H Resume Template.</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29</a:t>
            </a:fld>
            <a:endParaRPr lang="en-US"/>
          </a:p>
        </p:txBody>
      </p:sp>
    </p:spTree>
    <p:extLst>
      <p:ext uri="{BB962C8B-B14F-4D97-AF65-F5344CB8AC3E}">
        <p14:creationId xmlns:p14="http://schemas.microsoft.com/office/powerpoint/2010/main" val="411901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a:t>
            </a:r>
            <a:r>
              <a:rPr lang="en-US" baseline="0" dirty="0"/>
              <a:t> overview (clubs), let’s see some action in the Chat as we call out your club names.</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3</a:t>
            </a:fld>
            <a:endParaRPr lang="en-US"/>
          </a:p>
        </p:txBody>
      </p:sp>
    </p:spTree>
    <p:extLst>
      <p:ext uri="{BB962C8B-B14F-4D97-AF65-F5344CB8AC3E}">
        <p14:creationId xmlns:p14="http://schemas.microsoft.com/office/powerpoint/2010/main" val="2951445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everyone to check the event calendar on the county website, put their name in the chat box if they want flyers emailed and to plan on attending the next Record Book Workshop in March on APR’s!</a:t>
            </a:r>
          </a:p>
        </p:txBody>
      </p:sp>
      <p:sp>
        <p:nvSpPr>
          <p:cNvPr id="4" name="Slide Number Placeholder 3"/>
          <p:cNvSpPr>
            <a:spLocks noGrp="1"/>
          </p:cNvSpPr>
          <p:nvPr>
            <p:ph type="sldNum" sz="quarter" idx="5"/>
          </p:nvPr>
        </p:nvSpPr>
        <p:spPr/>
        <p:txBody>
          <a:bodyPr/>
          <a:lstStyle/>
          <a:p>
            <a:fld id="{92349A91-E078-4CCE-9290-063D4CBF7E94}" type="slidenum">
              <a:rPr lang="en-US" smtClean="0"/>
              <a:t>30</a:t>
            </a:fld>
            <a:endParaRPr lang="en-US"/>
          </a:p>
        </p:txBody>
      </p:sp>
    </p:spTree>
    <p:extLst>
      <p:ext uri="{BB962C8B-B14F-4D97-AF65-F5344CB8AC3E}">
        <p14:creationId xmlns:p14="http://schemas.microsoft.com/office/powerpoint/2010/main" val="3045071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Ask attendees to fill out and return survey, any more questions? Great job everyone!</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31</a:t>
            </a:fld>
            <a:endParaRPr lang="en-US"/>
          </a:p>
        </p:txBody>
      </p:sp>
    </p:spTree>
    <p:extLst>
      <p:ext uri="{BB962C8B-B14F-4D97-AF65-F5344CB8AC3E}">
        <p14:creationId xmlns:p14="http://schemas.microsoft.com/office/powerpoint/2010/main" val="498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your team members (have them say a quick hello. Introduce Carla, Misty, and then </a:t>
            </a:r>
            <a:r>
              <a:rPr lang="en-US" dirty="0" err="1"/>
              <a:t>Lorin</a:t>
            </a:r>
            <a:r>
              <a:rPr lang="en-US" dirty="0"/>
              <a:t> (</a:t>
            </a:r>
            <a:r>
              <a:rPr lang="en-US" dirty="0" err="1"/>
              <a:t>Lorin</a:t>
            </a:r>
            <a:r>
              <a:rPr lang="en-US" dirty="0"/>
              <a:t> may want to speak)</a:t>
            </a:r>
          </a:p>
        </p:txBody>
      </p:sp>
      <p:sp>
        <p:nvSpPr>
          <p:cNvPr id="4" name="Slide Number Placeholder 3"/>
          <p:cNvSpPr>
            <a:spLocks noGrp="1"/>
          </p:cNvSpPr>
          <p:nvPr>
            <p:ph type="sldNum" sz="quarter" idx="5"/>
          </p:nvPr>
        </p:nvSpPr>
        <p:spPr/>
        <p:txBody>
          <a:bodyPr/>
          <a:lstStyle/>
          <a:p>
            <a:fld id="{92349A91-E078-4CCE-9290-063D4CBF7E94}" type="slidenum">
              <a:rPr lang="en-US" smtClean="0"/>
              <a:t>4</a:t>
            </a:fld>
            <a:endParaRPr lang="en-US"/>
          </a:p>
        </p:txBody>
      </p:sp>
    </p:spTree>
    <p:extLst>
      <p:ext uri="{BB962C8B-B14F-4D97-AF65-F5344CB8AC3E}">
        <p14:creationId xmlns:p14="http://schemas.microsoft.com/office/powerpoint/2010/main" val="54307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 will run the Icebreaker.  When it’s your turn, say your name, with an adjective, give an example to start everyone off.</a:t>
            </a:r>
          </a:p>
        </p:txBody>
      </p:sp>
      <p:sp>
        <p:nvSpPr>
          <p:cNvPr id="4" name="Slide Number Placeholder 3"/>
          <p:cNvSpPr>
            <a:spLocks noGrp="1"/>
          </p:cNvSpPr>
          <p:nvPr>
            <p:ph type="sldNum" sz="quarter" idx="5"/>
          </p:nvPr>
        </p:nvSpPr>
        <p:spPr/>
        <p:txBody>
          <a:bodyPr/>
          <a:lstStyle/>
          <a:p>
            <a:fld id="{92349A91-E078-4CCE-9290-063D4CBF7E94}" type="slidenum">
              <a:rPr lang="en-US" smtClean="0"/>
              <a:t>5</a:t>
            </a:fld>
            <a:endParaRPr lang="en-US"/>
          </a:p>
        </p:txBody>
      </p:sp>
    </p:spTree>
    <p:extLst>
      <p:ext uri="{BB962C8B-B14F-4D97-AF65-F5344CB8AC3E}">
        <p14:creationId xmlns:p14="http://schemas.microsoft.com/office/powerpoint/2010/main" val="237196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 believe</a:t>
            </a:r>
            <a:r>
              <a:rPr lang="en-US" baseline="0" dirty="0"/>
              <a:t> me, LOTS of benefits! </a:t>
            </a:r>
            <a:r>
              <a:rPr lang="en-US" dirty="0"/>
              <a:t>Record Books teach Life Skills, such as organization, time-management, record-keeping, communication, critical thinking, self-discipline, and planning. </a:t>
            </a:r>
            <a:r>
              <a:rPr lang="en-US" baseline="0" dirty="0"/>
              <a:t>You will use records management in school, college, your job, and throughout LIFE.  Having a record of your accomplishments helps you learn to set goals, earn awards, and become an active 4-H member – it is lifelong skill!</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6</a:t>
            </a:fld>
            <a:endParaRPr lang="en-US"/>
          </a:p>
        </p:txBody>
      </p:sp>
    </p:spTree>
    <p:extLst>
      <p:ext uri="{BB962C8B-B14F-4D97-AF65-F5344CB8AC3E}">
        <p14:creationId xmlns:p14="http://schemas.microsoft.com/office/powerpoint/2010/main" val="163438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 – simple</a:t>
            </a:r>
            <a:r>
              <a:rPr lang="en-US" baseline="0" dirty="0"/>
              <a:t> to do, follow the guidelines in the manual. Judged on elements you complete (IT’S ALL IN THE manual); PDR; My 4-H Story; Project Reports …will cover APRs in our next workshop …</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7</a:t>
            </a:fld>
            <a:endParaRPr lang="en-US"/>
          </a:p>
        </p:txBody>
      </p:sp>
    </p:spTree>
    <p:extLst>
      <p:ext uri="{BB962C8B-B14F-4D97-AF65-F5344CB8AC3E}">
        <p14:creationId xmlns:p14="http://schemas.microsoft.com/office/powerpoint/2010/main" val="73426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Collection</a:t>
            </a:r>
            <a:r>
              <a:rPr lang="en-US" baseline="0" dirty="0"/>
              <a:t> of Work (photos, newspaper articles, flyers, pictures – check the manual for the guidelines.  6) is LDRs 7) 4-H Resume (not covered – may host another workshop if there is interest.</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8</a:t>
            </a:fld>
            <a:endParaRPr lang="en-US"/>
          </a:p>
        </p:txBody>
      </p:sp>
    </p:spTree>
    <p:extLst>
      <p:ext uri="{BB962C8B-B14F-4D97-AF65-F5344CB8AC3E}">
        <p14:creationId xmlns:p14="http://schemas.microsoft.com/office/powerpoint/2010/main" val="330266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a:t>
            </a:r>
            <a:r>
              <a:rPr lang="en-US" baseline="0" dirty="0"/>
              <a:t> Two of your Record Book is the PDR.  Record … report … gives you a place to keep track of your progress.  </a:t>
            </a:r>
            <a:endParaRPr lang="en-US" dirty="0"/>
          </a:p>
        </p:txBody>
      </p:sp>
      <p:sp>
        <p:nvSpPr>
          <p:cNvPr id="4" name="Slide Number Placeholder 3"/>
          <p:cNvSpPr>
            <a:spLocks noGrp="1"/>
          </p:cNvSpPr>
          <p:nvPr>
            <p:ph type="sldNum" sz="quarter" idx="5"/>
          </p:nvPr>
        </p:nvSpPr>
        <p:spPr/>
        <p:txBody>
          <a:bodyPr/>
          <a:lstStyle/>
          <a:p>
            <a:fld id="{92349A91-E078-4CCE-9290-063D4CBF7E94}" type="slidenum">
              <a:rPr lang="en-US" smtClean="0"/>
              <a:t>9</a:t>
            </a:fld>
            <a:endParaRPr lang="en-US"/>
          </a:p>
        </p:txBody>
      </p:sp>
    </p:spTree>
    <p:extLst>
      <p:ext uri="{BB962C8B-B14F-4D97-AF65-F5344CB8AC3E}">
        <p14:creationId xmlns:p14="http://schemas.microsoft.com/office/powerpoint/2010/main" val="307676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8469-7DA2-442A-9629-60BB6B5C14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3B874E-9AA6-4537-9C9D-DF0DCEF3A4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0DEE02-45CA-44B0-9887-CC37B0B98739}"/>
              </a:ext>
            </a:extLst>
          </p:cNvPr>
          <p:cNvSpPr>
            <a:spLocks noGrp="1"/>
          </p:cNvSpPr>
          <p:nvPr>
            <p:ph type="dt" sz="half" idx="10"/>
          </p:nvPr>
        </p:nvSpPr>
        <p:spPr/>
        <p:txBody>
          <a:bodyPr/>
          <a:lstStyle/>
          <a:p>
            <a:fld id="{FAF0F25D-E31F-45F1-9547-40E616BEED45}" type="datetimeFigureOut">
              <a:rPr lang="en-US" smtClean="0"/>
              <a:t>6/16/2021</a:t>
            </a:fld>
            <a:endParaRPr lang="en-US"/>
          </a:p>
        </p:txBody>
      </p:sp>
      <p:sp>
        <p:nvSpPr>
          <p:cNvPr id="5" name="Footer Placeholder 4">
            <a:extLst>
              <a:ext uri="{FF2B5EF4-FFF2-40B4-BE49-F238E27FC236}">
                <a16:creationId xmlns:a16="http://schemas.microsoft.com/office/drawing/2014/main" id="{7DB8FA1B-FF3D-48E6-9AF5-B8D1F6F88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18EE5-73C3-46DE-B300-0B69AC61AF77}"/>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51162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DC870-1714-4FDE-B6F3-E05611D0E9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09D99E-F839-47BC-B2CF-B46F98C3E9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975BD-CBDF-4B6B-BA55-208F5D994185}"/>
              </a:ext>
            </a:extLst>
          </p:cNvPr>
          <p:cNvSpPr>
            <a:spLocks noGrp="1"/>
          </p:cNvSpPr>
          <p:nvPr>
            <p:ph type="dt" sz="half" idx="10"/>
          </p:nvPr>
        </p:nvSpPr>
        <p:spPr/>
        <p:txBody>
          <a:bodyPr/>
          <a:lstStyle/>
          <a:p>
            <a:fld id="{FAF0F25D-E31F-45F1-9547-40E616BEED45}" type="datetimeFigureOut">
              <a:rPr lang="en-US" smtClean="0"/>
              <a:t>6/16/2021</a:t>
            </a:fld>
            <a:endParaRPr lang="en-US"/>
          </a:p>
        </p:txBody>
      </p:sp>
      <p:sp>
        <p:nvSpPr>
          <p:cNvPr id="5" name="Footer Placeholder 4">
            <a:extLst>
              <a:ext uri="{FF2B5EF4-FFF2-40B4-BE49-F238E27FC236}">
                <a16:creationId xmlns:a16="http://schemas.microsoft.com/office/drawing/2014/main" id="{4DFCE111-14AE-4164-8462-509A6A34F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44B83-3918-49E8-A38E-AA83C6861F10}"/>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32553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21FAC1-FD93-42BC-93E9-C4090B6327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BB9FA8-ECA4-4D2D-A4EF-FF051FB331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F7AD8-66D0-4E4F-9D39-FF734C47E937}"/>
              </a:ext>
            </a:extLst>
          </p:cNvPr>
          <p:cNvSpPr>
            <a:spLocks noGrp="1"/>
          </p:cNvSpPr>
          <p:nvPr>
            <p:ph type="dt" sz="half" idx="10"/>
          </p:nvPr>
        </p:nvSpPr>
        <p:spPr/>
        <p:txBody>
          <a:bodyPr/>
          <a:lstStyle/>
          <a:p>
            <a:fld id="{FAF0F25D-E31F-45F1-9547-40E616BEED45}" type="datetimeFigureOut">
              <a:rPr lang="en-US" smtClean="0"/>
              <a:t>6/16/2021</a:t>
            </a:fld>
            <a:endParaRPr lang="en-US"/>
          </a:p>
        </p:txBody>
      </p:sp>
      <p:sp>
        <p:nvSpPr>
          <p:cNvPr id="5" name="Footer Placeholder 4">
            <a:extLst>
              <a:ext uri="{FF2B5EF4-FFF2-40B4-BE49-F238E27FC236}">
                <a16:creationId xmlns:a16="http://schemas.microsoft.com/office/drawing/2014/main" id="{10DA001B-537D-437B-8C6D-7263B7F8A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D0F33-2883-4D6D-89DE-324AD7A1CCB8}"/>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355125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479D-B91D-47D4-829B-0DF80CEC2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098D3A-9BE4-4728-8819-CDA5F4249F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3342A-DA11-4CB4-95F5-5C9EE0E8B7B2}"/>
              </a:ext>
            </a:extLst>
          </p:cNvPr>
          <p:cNvSpPr>
            <a:spLocks noGrp="1"/>
          </p:cNvSpPr>
          <p:nvPr>
            <p:ph type="dt" sz="half" idx="10"/>
          </p:nvPr>
        </p:nvSpPr>
        <p:spPr/>
        <p:txBody>
          <a:bodyPr/>
          <a:lstStyle/>
          <a:p>
            <a:fld id="{FAF0F25D-E31F-45F1-9547-40E616BEED45}" type="datetimeFigureOut">
              <a:rPr lang="en-US" smtClean="0"/>
              <a:t>6/16/2021</a:t>
            </a:fld>
            <a:endParaRPr lang="en-US"/>
          </a:p>
        </p:txBody>
      </p:sp>
      <p:sp>
        <p:nvSpPr>
          <p:cNvPr id="5" name="Footer Placeholder 4">
            <a:extLst>
              <a:ext uri="{FF2B5EF4-FFF2-40B4-BE49-F238E27FC236}">
                <a16:creationId xmlns:a16="http://schemas.microsoft.com/office/drawing/2014/main" id="{AB5E8284-45B6-4379-81BA-64FB831BE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07C4B-A125-4EEE-887A-EBBCC2075695}"/>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117071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B705-3B07-404A-9D8B-08D09665C9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264BF-DDBE-4B82-8AFE-E5120A82DA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90886-3AA8-437E-8B39-11A79E6AA1DF}"/>
              </a:ext>
            </a:extLst>
          </p:cNvPr>
          <p:cNvSpPr>
            <a:spLocks noGrp="1"/>
          </p:cNvSpPr>
          <p:nvPr>
            <p:ph type="dt" sz="half" idx="10"/>
          </p:nvPr>
        </p:nvSpPr>
        <p:spPr/>
        <p:txBody>
          <a:bodyPr/>
          <a:lstStyle/>
          <a:p>
            <a:fld id="{FAF0F25D-E31F-45F1-9547-40E616BEED45}" type="datetimeFigureOut">
              <a:rPr lang="en-US" smtClean="0"/>
              <a:t>6/16/2021</a:t>
            </a:fld>
            <a:endParaRPr lang="en-US"/>
          </a:p>
        </p:txBody>
      </p:sp>
      <p:sp>
        <p:nvSpPr>
          <p:cNvPr id="5" name="Footer Placeholder 4">
            <a:extLst>
              <a:ext uri="{FF2B5EF4-FFF2-40B4-BE49-F238E27FC236}">
                <a16:creationId xmlns:a16="http://schemas.microsoft.com/office/drawing/2014/main" id="{16F16B9E-4E09-49A1-A157-6F2AA81B0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4BEA4-F8A1-42DF-8A44-0D28D20153D6}"/>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6934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43D2-809D-4603-936F-B7C1E397A7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B0F017-9845-414D-B323-E364B30815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3BED64-C0F9-4A1A-9A33-6060F5CEDA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E44DB8-D8B3-4475-8B1F-CA535B06851A}"/>
              </a:ext>
            </a:extLst>
          </p:cNvPr>
          <p:cNvSpPr>
            <a:spLocks noGrp="1"/>
          </p:cNvSpPr>
          <p:nvPr>
            <p:ph type="dt" sz="half" idx="10"/>
          </p:nvPr>
        </p:nvSpPr>
        <p:spPr/>
        <p:txBody>
          <a:bodyPr/>
          <a:lstStyle/>
          <a:p>
            <a:fld id="{FAF0F25D-E31F-45F1-9547-40E616BEED45}" type="datetimeFigureOut">
              <a:rPr lang="en-US" smtClean="0"/>
              <a:t>6/16/2021</a:t>
            </a:fld>
            <a:endParaRPr lang="en-US"/>
          </a:p>
        </p:txBody>
      </p:sp>
      <p:sp>
        <p:nvSpPr>
          <p:cNvPr id="6" name="Footer Placeholder 5">
            <a:extLst>
              <a:ext uri="{FF2B5EF4-FFF2-40B4-BE49-F238E27FC236}">
                <a16:creationId xmlns:a16="http://schemas.microsoft.com/office/drawing/2014/main" id="{84EF1EE7-E743-4C6D-8EE9-D3D9E0E394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D6413-A8B1-4FDA-8EC8-DF7285A2F37A}"/>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144687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BB56-6CE0-4E47-A8B6-3797995335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3AFFD3-014E-4570-99A6-734B1822D9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F6D569-8DE0-4029-B7E7-614FBF90D0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64638F-4CA3-45E3-813F-C37E6B045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79BF6C-C284-4F64-9C77-7114EA396A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A253F6-87CD-4F0C-BEFC-C2CBCF7C98E4}"/>
              </a:ext>
            </a:extLst>
          </p:cNvPr>
          <p:cNvSpPr>
            <a:spLocks noGrp="1"/>
          </p:cNvSpPr>
          <p:nvPr>
            <p:ph type="dt" sz="half" idx="10"/>
          </p:nvPr>
        </p:nvSpPr>
        <p:spPr/>
        <p:txBody>
          <a:bodyPr/>
          <a:lstStyle/>
          <a:p>
            <a:fld id="{FAF0F25D-E31F-45F1-9547-40E616BEED45}" type="datetimeFigureOut">
              <a:rPr lang="en-US" smtClean="0"/>
              <a:t>6/16/2021</a:t>
            </a:fld>
            <a:endParaRPr lang="en-US"/>
          </a:p>
        </p:txBody>
      </p:sp>
      <p:sp>
        <p:nvSpPr>
          <p:cNvPr id="8" name="Footer Placeholder 7">
            <a:extLst>
              <a:ext uri="{FF2B5EF4-FFF2-40B4-BE49-F238E27FC236}">
                <a16:creationId xmlns:a16="http://schemas.microsoft.com/office/drawing/2014/main" id="{98860CC8-5CD8-42AF-B3F5-167346D99A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4644C3-D983-4A31-BAE3-AADE79C0B791}"/>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421301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F872-1010-4051-8388-C1B77176F7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EA3B5-EF6F-4946-A1E9-D5229259BA88}"/>
              </a:ext>
            </a:extLst>
          </p:cNvPr>
          <p:cNvSpPr>
            <a:spLocks noGrp="1"/>
          </p:cNvSpPr>
          <p:nvPr>
            <p:ph type="dt" sz="half" idx="10"/>
          </p:nvPr>
        </p:nvSpPr>
        <p:spPr/>
        <p:txBody>
          <a:bodyPr/>
          <a:lstStyle/>
          <a:p>
            <a:fld id="{FAF0F25D-E31F-45F1-9547-40E616BEED45}" type="datetimeFigureOut">
              <a:rPr lang="en-US" smtClean="0"/>
              <a:t>6/16/2021</a:t>
            </a:fld>
            <a:endParaRPr lang="en-US"/>
          </a:p>
        </p:txBody>
      </p:sp>
      <p:sp>
        <p:nvSpPr>
          <p:cNvPr id="4" name="Footer Placeholder 3">
            <a:extLst>
              <a:ext uri="{FF2B5EF4-FFF2-40B4-BE49-F238E27FC236}">
                <a16:creationId xmlns:a16="http://schemas.microsoft.com/office/drawing/2014/main" id="{59527918-A004-4956-A3D6-F61C7B40EB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4FA7B0-27FE-4FA5-8FAA-73549760442D}"/>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291154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A0D9DA-915D-480B-A9AF-8DE73C7764B2}"/>
              </a:ext>
            </a:extLst>
          </p:cNvPr>
          <p:cNvSpPr>
            <a:spLocks noGrp="1"/>
          </p:cNvSpPr>
          <p:nvPr>
            <p:ph type="dt" sz="half" idx="10"/>
          </p:nvPr>
        </p:nvSpPr>
        <p:spPr/>
        <p:txBody>
          <a:bodyPr/>
          <a:lstStyle/>
          <a:p>
            <a:fld id="{FAF0F25D-E31F-45F1-9547-40E616BEED45}" type="datetimeFigureOut">
              <a:rPr lang="en-US" smtClean="0"/>
              <a:t>6/16/2021</a:t>
            </a:fld>
            <a:endParaRPr lang="en-US"/>
          </a:p>
        </p:txBody>
      </p:sp>
      <p:sp>
        <p:nvSpPr>
          <p:cNvPr id="3" name="Footer Placeholder 2">
            <a:extLst>
              <a:ext uri="{FF2B5EF4-FFF2-40B4-BE49-F238E27FC236}">
                <a16:creationId xmlns:a16="http://schemas.microsoft.com/office/drawing/2014/main" id="{11BA3A3C-3301-46AB-AD8C-92D01AEE97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883549-DDE6-4CEE-96BA-1CE5750694D8}"/>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234013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8AB4-A9C1-4379-8BC4-AFD150FD5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6EE924-6DFF-4DE2-9288-09FF10153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909023-3A0C-4622-B565-8D378CAFF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2FD8E-6851-42DF-A900-EA86A4021696}"/>
              </a:ext>
            </a:extLst>
          </p:cNvPr>
          <p:cNvSpPr>
            <a:spLocks noGrp="1"/>
          </p:cNvSpPr>
          <p:nvPr>
            <p:ph type="dt" sz="half" idx="10"/>
          </p:nvPr>
        </p:nvSpPr>
        <p:spPr/>
        <p:txBody>
          <a:bodyPr/>
          <a:lstStyle/>
          <a:p>
            <a:fld id="{FAF0F25D-E31F-45F1-9547-40E616BEED45}" type="datetimeFigureOut">
              <a:rPr lang="en-US" smtClean="0"/>
              <a:t>6/16/2021</a:t>
            </a:fld>
            <a:endParaRPr lang="en-US"/>
          </a:p>
        </p:txBody>
      </p:sp>
      <p:sp>
        <p:nvSpPr>
          <p:cNvPr id="6" name="Footer Placeholder 5">
            <a:extLst>
              <a:ext uri="{FF2B5EF4-FFF2-40B4-BE49-F238E27FC236}">
                <a16:creationId xmlns:a16="http://schemas.microsoft.com/office/drawing/2014/main" id="{0C36F42D-D51E-4E34-A18D-CF871C8AA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3E0C4-D9D2-4A3F-A486-2CE7CA325115}"/>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360382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B73C-20B6-4A9E-A470-F26E9E4DD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619815-BBD8-44DE-A6D6-416D6C33F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7AF557-E566-4DA0-8D45-6C58CE902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5120A3-A11B-49FD-8C89-853125D8DB60}"/>
              </a:ext>
            </a:extLst>
          </p:cNvPr>
          <p:cNvSpPr>
            <a:spLocks noGrp="1"/>
          </p:cNvSpPr>
          <p:nvPr>
            <p:ph type="dt" sz="half" idx="10"/>
          </p:nvPr>
        </p:nvSpPr>
        <p:spPr/>
        <p:txBody>
          <a:bodyPr/>
          <a:lstStyle/>
          <a:p>
            <a:fld id="{FAF0F25D-E31F-45F1-9547-40E616BEED45}" type="datetimeFigureOut">
              <a:rPr lang="en-US" smtClean="0"/>
              <a:t>6/16/2021</a:t>
            </a:fld>
            <a:endParaRPr lang="en-US"/>
          </a:p>
        </p:txBody>
      </p:sp>
      <p:sp>
        <p:nvSpPr>
          <p:cNvPr id="6" name="Footer Placeholder 5">
            <a:extLst>
              <a:ext uri="{FF2B5EF4-FFF2-40B4-BE49-F238E27FC236}">
                <a16:creationId xmlns:a16="http://schemas.microsoft.com/office/drawing/2014/main" id="{21270AC8-61BD-4543-96E8-2BF829872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3CECC-D739-49B9-A776-3B18BCAC462F}"/>
              </a:ext>
            </a:extLst>
          </p:cNvPr>
          <p:cNvSpPr>
            <a:spLocks noGrp="1"/>
          </p:cNvSpPr>
          <p:nvPr>
            <p:ph type="sldNum" sz="quarter" idx="12"/>
          </p:nvPr>
        </p:nvSpPr>
        <p:spPr/>
        <p:txBody>
          <a:bodyPr/>
          <a:lstStyle/>
          <a:p>
            <a:fld id="{427B7CAC-D9DB-4FFD-B193-308AB16A81C8}" type="slidenum">
              <a:rPr lang="en-US" smtClean="0"/>
              <a:t>‹#›</a:t>
            </a:fld>
            <a:endParaRPr lang="en-US"/>
          </a:p>
        </p:txBody>
      </p:sp>
    </p:spTree>
    <p:extLst>
      <p:ext uri="{BB962C8B-B14F-4D97-AF65-F5344CB8AC3E}">
        <p14:creationId xmlns:p14="http://schemas.microsoft.com/office/powerpoint/2010/main" val="106210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284EF9-A6AE-4EBD-BC3A-D8AED0E42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C36FBD-4B91-4AAE-AAB2-3D8448206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3A52D-24F1-451A-8021-283F9864F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0F25D-E31F-45F1-9547-40E616BEED45}" type="datetimeFigureOut">
              <a:rPr lang="en-US" smtClean="0"/>
              <a:t>6/16/2021</a:t>
            </a:fld>
            <a:endParaRPr lang="en-US"/>
          </a:p>
        </p:txBody>
      </p:sp>
      <p:sp>
        <p:nvSpPr>
          <p:cNvPr id="5" name="Footer Placeholder 4">
            <a:extLst>
              <a:ext uri="{FF2B5EF4-FFF2-40B4-BE49-F238E27FC236}">
                <a16:creationId xmlns:a16="http://schemas.microsoft.com/office/drawing/2014/main" id="{4A165AD4-8E6C-44C7-816A-221C41B69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BE1F70-21EC-48D2-8F4F-18BCC3B005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B7CAC-D9DB-4FFD-B193-308AB16A81C8}" type="slidenum">
              <a:rPr lang="en-US" smtClean="0"/>
              <a:t>‹#›</a:t>
            </a:fld>
            <a:endParaRPr lang="en-US"/>
          </a:p>
        </p:txBody>
      </p:sp>
    </p:spTree>
    <p:extLst>
      <p:ext uri="{BB962C8B-B14F-4D97-AF65-F5344CB8AC3E}">
        <p14:creationId xmlns:p14="http://schemas.microsoft.com/office/powerpoint/2010/main" val="35503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4h.ucanr.edu/Resources/Member_Resources/RecordBook/RBCompetition/StateCompetition/"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ucanr.edu/sites/uccemontereycounty/files/306813.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BA52-9368-4FEE-A764-9461C0091ED0}"/>
              </a:ext>
            </a:extLst>
          </p:cNvPr>
          <p:cNvSpPr>
            <a:spLocks noGrp="1"/>
          </p:cNvSpPr>
          <p:nvPr>
            <p:ph type="ctrTitle"/>
          </p:nvPr>
        </p:nvSpPr>
        <p:spPr/>
        <p:txBody>
          <a:bodyPr>
            <a:normAutofit/>
          </a:bodyPr>
          <a:lstStyle/>
          <a:p>
            <a:r>
              <a:rPr lang="en-US" b="1" dirty="0">
                <a:latin typeface="Arial Rounded MT Bold" panose="020F0704030504030204" pitchFamily="34" charset="0"/>
              </a:rPr>
              <a:t>Monterey County Record Book Workshop</a:t>
            </a:r>
          </a:p>
        </p:txBody>
      </p:sp>
      <p:sp>
        <p:nvSpPr>
          <p:cNvPr id="3" name="Subtitle 2">
            <a:extLst>
              <a:ext uri="{FF2B5EF4-FFF2-40B4-BE49-F238E27FC236}">
                <a16:creationId xmlns:a16="http://schemas.microsoft.com/office/drawing/2014/main" id="{FB571CAC-A417-4A7A-A7AB-3CF9CEB6CC28}"/>
              </a:ext>
            </a:extLst>
          </p:cNvPr>
          <p:cNvSpPr>
            <a:spLocks noGrp="1"/>
          </p:cNvSpPr>
          <p:nvPr>
            <p:ph type="subTitle" idx="1"/>
          </p:nvPr>
        </p:nvSpPr>
        <p:spPr>
          <a:xfrm>
            <a:off x="1524000" y="4833256"/>
            <a:ext cx="9144000" cy="424543"/>
          </a:xfrm>
        </p:spPr>
        <p:txBody>
          <a:bodyPr/>
          <a:lstStyle/>
          <a:p>
            <a:r>
              <a:rPr lang="en-US" dirty="0"/>
              <a:t>Created by Lockwood 4-H - 2021</a:t>
            </a:r>
          </a:p>
        </p:txBody>
      </p:sp>
    </p:spTree>
    <p:extLst>
      <p:ext uri="{BB962C8B-B14F-4D97-AF65-F5344CB8AC3E}">
        <p14:creationId xmlns:p14="http://schemas.microsoft.com/office/powerpoint/2010/main" val="254124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BA295E-E5A6-4387-A743-92872AF0C934}"/>
              </a:ext>
            </a:extLst>
          </p:cNvPr>
          <p:cNvSpPr>
            <a:spLocks noGrp="1"/>
          </p:cNvSpPr>
          <p:nvPr>
            <p:ph type="title"/>
          </p:nvPr>
        </p:nvSpPr>
        <p:spPr>
          <a:xfrm>
            <a:off x="838200" y="327802"/>
            <a:ext cx="10515600" cy="1146435"/>
          </a:xfr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p:spPr>
        <p:txBody>
          <a:bodyPr/>
          <a:lstStyle/>
          <a:p>
            <a:pPr algn="ctr"/>
            <a:r>
              <a:rPr lang="en-US" b="1" dirty="0">
                <a:solidFill>
                  <a:schemeClr val="accent4">
                    <a:lumMod val="60000"/>
                    <a:lumOff val="40000"/>
                  </a:schemeClr>
                </a:solidFill>
              </a:rPr>
              <a:t>PDR Section 2:  First Box</a:t>
            </a:r>
          </a:p>
        </p:txBody>
      </p:sp>
      <p:sp>
        <p:nvSpPr>
          <p:cNvPr id="5" name="Content Placeholder 4">
            <a:extLst>
              <a:ext uri="{FF2B5EF4-FFF2-40B4-BE49-F238E27FC236}">
                <a16:creationId xmlns:a16="http://schemas.microsoft.com/office/drawing/2014/main" id="{C65D8AE2-E4E0-426C-8AEF-3394CF3CCD78}"/>
              </a:ext>
            </a:extLst>
          </p:cNvPr>
          <p:cNvSpPr>
            <a:spLocks noGrp="1"/>
          </p:cNvSpPr>
          <p:nvPr>
            <p:ph sz="half" idx="1"/>
          </p:nvPr>
        </p:nvSpPr>
        <p:spPr>
          <a:xfrm>
            <a:off x="838199" y="1825625"/>
            <a:ext cx="6803571" cy="4351338"/>
          </a:xfrm>
          <a:noFill/>
          <a:ln w="50800" cmpd="thickThin">
            <a:solidFill>
              <a:schemeClr val="accent6">
                <a:lumMod val="75000"/>
              </a:schemeClr>
            </a:solidFill>
          </a:ln>
        </p:spPr>
        <p:txBody>
          <a:bodyPr>
            <a:normAutofit fontScale="92500"/>
          </a:bodyPr>
          <a:lstStyle/>
          <a:p>
            <a:pPr marL="0" indent="0">
              <a:buNone/>
            </a:pPr>
            <a:endParaRPr lang="en-US" dirty="0"/>
          </a:p>
          <a:p>
            <a:pPr marL="0" indent="0">
              <a:buNone/>
            </a:pPr>
            <a:r>
              <a:rPr lang="en-US" sz="2600" dirty="0"/>
              <a:t>County:  </a:t>
            </a:r>
            <a:r>
              <a:rPr lang="en-US" sz="2600" b="1" dirty="0"/>
              <a:t>M O N T E R E Y</a:t>
            </a:r>
          </a:p>
          <a:p>
            <a:pPr marL="0" indent="0">
              <a:buNone/>
            </a:pPr>
            <a:r>
              <a:rPr lang="en-US" sz="2600" dirty="0"/>
              <a:t>Name of 4-H Club or Unit: ___________________</a:t>
            </a:r>
          </a:p>
          <a:p>
            <a:pPr marL="0" indent="0">
              <a:buNone/>
            </a:pPr>
            <a:r>
              <a:rPr lang="en-US" sz="2600" dirty="0"/>
              <a:t>Name:  _________________________</a:t>
            </a:r>
          </a:p>
          <a:p>
            <a:pPr marL="0" indent="0">
              <a:buNone/>
            </a:pPr>
            <a:r>
              <a:rPr lang="en-US" sz="2600" dirty="0"/>
              <a:t>Birth Date: ______________________</a:t>
            </a:r>
          </a:p>
          <a:p>
            <a:pPr marL="0" indent="0">
              <a:buNone/>
            </a:pPr>
            <a:r>
              <a:rPr lang="en-US" sz="2600" dirty="0"/>
              <a:t>Age on December 31: ___ Grade in School: _____</a:t>
            </a:r>
          </a:p>
          <a:p>
            <a:pPr marL="0" indent="0">
              <a:buNone/>
            </a:pPr>
            <a:r>
              <a:rPr lang="en-US" sz="2600" dirty="0"/>
              <a:t>Address: _______________</a:t>
            </a:r>
          </a:p>
          <a:p>
            <a:pPr marL="0" indent="0">
              <a:buNone/>
            </a:pPr>
            <a:r>
              <a:rPr lang="en-US" sz="2600" dirty="0"/>
              <a:t>City: ___________ State: ____  Zip: ______</a:t>
            </a:r>
          </a:p>
          <a:p>
            <a:pPr marL="0" indent="0">
              <a:buNone/>
            </a:pPr>
            <a:r>
              <a:rPr lang="en-US" sz="2600" dirty="0"/>
              <a:t>Email: _______________ Phone: _________</a:t>
            </a:r>
          </a:p>
        </p:txBody>
      </p:sp>
      <p:sp>
        <p:nvSpPr>
          <p:cNvPr id="6" name="Content Placeholder 5">
            <a:extLst>
              <a:ext uri="{FF2B5EF4-FFF2-40B4-BE49-F238E27FC236}">
                <a16:creationId xmlns:a16="http://schemas.microsoft.com/office/drawing/2014/main" id="{7F51A646-0ED1-4DCD-BD14-5CB02DD460AB}"/>
              </a:ext>
            </a:extLst>
          </p:cNvPr>
          <p:cNvSpPr>
            <a:spLocks noGrp="1"/>
          </p:cNvSpPr>
          <p:nvPr>
            <p:ph sz="half" idx="2"/>
          </p:nvPr>
        </p:nvSpPr>
        <p:spPr>
          <a:xfrm>
            <a:off x="7772399" y="1825625"/>
            <a:ext cx="3537859" cy="4351338"/>
          </a:xfrm>
          <a:ln>
            <a:solidFill>
              <a:schemeClr val="accent1"/>
            </a:solidFill>
          </a:ln>
        </p:spPr>
        <p:txBody>
          <a:bodyPr>
            <a:normAutofit fontScale="92500"/>
          </a:bodyPr>
          <a:lstStyle/>
          <a:p>
            <a:pPr marL="0" indent="0">
              <a:buNone/>
            </a:pPr>
            <a:r>
              <a:rPr lang="en-US" dirty="0"/>
              <a:t>Your Picture </a:t>
            </a:r>
            <a:r>
              <a:rPr lang="en-US" sz="1600" i="1" dirty="0"/>
              <a:t>(optional)</a:t>
            </a:r>
          </a:p>
        </p:txBody>
      </p:sp>
      <p:pic>
        <p:nvPicPr>
          <p:cNvPr id="11" name="Picture 10" descr="4-H member, wearing green hat and uniform.">
            <a:extLst>
              <a:ext uri="{FF2B5EF4-FFF2-40B4-BE49-F238E27FC236}">
                <a16:creationId xmlns:a16="http://schemas.microsoft.com/office/drawing/2014/main" id="{609F6ABF-1E12-47C7-847C-7197280AFD80}"/>
              </a:ext>
            </a:extLst>
          </p:cNvPr>
          <p:cNvPicPr>
            <a:picLocks noChangeAspect="1"/>
          </p:cNvPicPr>
          <p:nvPr/>
        </p:nvPicPr>
        <p:blipFill rotWithShape="1">
          <a:blip r:embed="rId3">
            <a:extLst>
              <a:ext uri="{28A0092B-C50C-407E-A947-70E740481C1C}">
                <a14:useLocalDpi xmlns:a14="http://schemas.microsoft.com/office/drawing/2010/main" val="0"/>
              </a:ext>
            </a:extLst>
          </a:blip>
          <a:srcRect r="21009"/>
          <a:stretch/>
        </p:blipFill>
        <p:spPr>
          <a:xfrm>
            <a:off x="7772399" y="1825625"/>
            <a:ext cx="3581401" cy="4318000"/>
          </a:xfrm>
          <a:prstGeom prst="rect">
            <a:avLst/>
          </a:prstGeom>
          <a:ln w="25400">
            <a:solidFill>
              <a:schemeClr val="accent6">
                <a:lumMod val="75000"/>
              </a:schemeClr>
            </a:solidFill>
          </a:ln>
        </p:spPr>
      </p:pic>
    </p:spTree>
    <p:extLst>
      <p:ext uri="{BB962C8B-B14F-4D97-AF65-F5344CB8AC3E}">
        <p14:creationId xmlns:p14="http://schemas.microsoft.com/office/powerpoint/2010/main" val="356704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EA08-FDB2-4D6E-AEAD-A7B080AD4347}"/>
              </a:ext>
            </a:extLst>
          </p:cNvPr>
          <p:cNvSpPr>
            <a:spLocks noGrp="1"/>
          </p:cNvSpPr>
          <p:nvPr>
            <p:ph type="title"/>
          </p:nvPr>
        </p:nvSpPr>
        <p:spPr>
          <a:xfrm>
            <a:off x="838200" y="410547"/>
            <a:ext cx="10515600" cy="1101012"/>
          </a:xfr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p:spPr>
        <p:txBody>
          <a:bodyPr>
            <a:normAutofit/>
          </a:bodyPr>
          <a:lstStyle/>
          <a:p>
            <a:r>
              <a:rPr lang="en-US" b="1" dirty="0">
                <a:solidFill>
                  <a:schemeClr val="accent4">
                    <a:lumMod val="60000"/>
                    <a:lumOff val="40000"/>
                  </a:schemeClr>
                </a:solidFill>
              </a:rPr>
              <a:t>  Why is my age important?</a:t>
            </a:r>
          </a:p>
        </p:txBody>
      </p:sp>
      <p:sp>
        <p:nvSpPr>
          <p:cNvPr id="3" name="Content Placeholder 2">
            <a:extLst>
              <a:ext uri="{FF2B5EF4-FFF2-40B4-BE49-F238E27FC236}">
                <a16:creationId xmlns:a16="http://schemas.microsoft.com/office/drawing/2014/main" id="{116C257D-7998-49FB-ADF6-984817EDC61E}"/>
              </a:ext>
            </a:extLst>
          </p:cNvPr>
          <p:cNvSpPr>
            <a:spLocks noGrp="1"/>
          </p:cNvSpPr>
          <p:nvPr>
            <p:ph sz="half" idx="1"/>
          </p:nvPr>
        </p:nvSpPr>
        <p:spPr>
          <a:xfrm>
            <a:off x="838200" y="1825624"/>
            <a:ext cx="10515600" cy="4351338"/>
          </a:xfrm>
          <a:ln w="41275" cmpd="thickThin">
            <a:solidFill>
              <a:schemeClr val="accent6">
                <a:lumMod val="75000"/>
              </a:schemeClr>
            </a:solidFill>
          </a:ln>
        </p:spPr>
        <p:txBody>
          <a:bodyPr/>
          <a:lstStyle/>
          <a:p>
            <a:endParaRPr lang="en-US" dirty="0"/>
          </a:p>
          <a:p>
            <a:r>
              <a:rPr lang="en-US" sz="3600" dirty="0"/>
              <a:t>Ages 9 through 10 	</a:t>
            </a:r>
            <a:r>
              <a:rPr lang="en-US" sz="3600" dirty="0">
                <a:solidFill>
                  <a:srgbClr val="FF0000"/>
                </a:solidFill>
              </a:rPr>
              <a:t>Junior Member </a:t>
            </a:r>
          </a:p>
          <a:p>
            <a:endParaRPr lang="en-US" sz="2400" dirty="0"/>
          </a:p>
          <a:p>
            <a:r>
              <a:rPr lang="en-US" sz="3600" dirty="0"/>
              <a:t>Ages 11 through 13 	</a:t>
            </a:r>
            <a:r>
              <a:rPr lang="en-US" sz="3600" dirty="0">
                <a:solidFill>
                  <a:srgbClr val="0070C0"/>
                </a:solidFill>
              </a:rPr>
              <a:t>Intermediate Member </a:t>
            </a:r>
          </a:p>
          <a:p>
            <a:endParaRPr lang="en-US" sz="2400" dirty="0"/>
          </a:p>
          <a:p>
            <a:r>
              <a:rPr lang="en-US" sz="3600" dirty="0"/>
              <a:t>Ages 14 through 19 	</a:t>
            </a:r>
            <a:r>
              <a:rPr lang="en-US" sz="3600" dirty="0">
                <a:solidFill>
                  <a:schemeClr val="accent6">
                    <a:lumMod val="75000"/>
                  </a:schemeClr>
                </a:solidFill>
              </a:rPr>
              <a:t>Senior Member </a:t>
            </a:r>
          </a:p>
        </p:txBody>
      </p:sp>
    </p:spTree>
    <p:extLst>
      <p:ext uri="{BB962C8B-B14F-4D97-AF65-F5344CB8AC3E}">
        <p14:creationId xmlns:p14="http://schemas.microsoft.com/office/powerpoint/2010/main" val="3030933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2588-0F5E-4014-BB4A-DCC6AE4FF82D}"/>
              </a:ext>
            </a:extLst>
          </p:cNvPr>
          <p:cNvSpPr>
            <a:spLocks noGrp="1"/>
          </p:cNvSpPr>
          <p:nvPr>
            <p:ph type="title"/>
          </p:nvPr>
        </p:nvSpPr>
        <p:spPr>
          <a:xfrm>
            <a:off x="838200" y="343386"/>
            <a:ext cx="10515600" cy="931830"/>
          </a:xfr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p:spPr>
        <p:txBody>
          <a:bodyPr>
            <a:normAutofit/>
          </a:bodyPr>
          <a:lstStyle/>
          <a:p>
            <a:pPr marL="0" indent="0">
              <a:buNone/>
            </a:pPr>
            <a:r>
              <a:rPr lang="en-US" b="1" dirty="0">
                <a:solidFill>
                  <a:schemeClr val="accent4">
                    <a:lumMod val="60000"/>
                    <a:lumOff val="40000"/>
                  </a:schemeClr>
                </a:solidFill>
              </a:rPr>
              <a:t>Page 1 - Second Box: Club Meeting Attendance</a:t>
            </a:r>
          </a:p>
        </p:txBody>
      </p:sp>
      <p:sp>
        <p:nvSpPr>
          <p:cNvPr id="3" name="Content Placeholder 2">
            <a:extLst>
              <a:ext uri="{FF2B5EF4-FFF2-40B4-BE49-F238E27FC236}">
                <a16:creationId xmlns:a16="http://schemas.microsoft.com/office/drawing/2014/main" id="{C102756A-5CED-46E7-9ACE-B61149C6519F}"/>
              </a:ext>
            </a:extLst>
          </p:cNvPr>
          <p:cNvSpPr>
            <a:spLocks noGrp="1"/>
          </p:cNvSpPr>
          <p:nvPr>
            <p:ph idx="1"/>
          </p:nvPr>
        </p:nvSpPr>
        <p:spPr>
          <a:xfrm>
            <a:off x="838200" y="1380932"/>
            <a:ext cx="10515600" cy="4786702"/>
          </a:xfrm>
          <a:solidFill>
            <a:schemeClr val="accent6">
              <a:lumMod val="40000"/>
              <a:lumOff val="60000"/>
            </a:schemeClr>
          </a:solidFill>
          <a:ln w="41275">
            <a:solidFill>
              <a:schemeClr val="accent6">
                <a:lumMod val="75000"/>
              </a:schemeClr>
            </a:solidFill>
          </a:ln>
        </p:spPr>
        <p:txBody>
          <a:bodyPr>
            <a:normAutofit/>
          </a:bodyPr>
          <a:lstStyle/>
          <a:p>
            <a:pPr marL="45720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lnSpc>
                <a:spcPct val="107000"/>
              </a:lnSpc>
              <a:spcBef>
                <a:spcPts val="0"/>
              </a:spcBef>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indent="0">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80% attendance is required for any star/achievement rank.  </a:t>
            </a:r>
          </a:p>
          <a:p>
            <a:pPr marL="914400" lvl="1"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1) </a:t>
            </a:r>
            <a:r>
              <a:rPr lang="en-US" sz="2000" dirty="0">
                <a:effectLst/>
                <a:latin typeface="Calibri" panose="020F0502020204030204" pitchFamily="34" charset="0"/>
                <a:ea typeface="Calibri" panose="020F0502020204030204" pitchFamily="34" charset="0"/>
                <a:cs typeface="Times New Roman" panose="02020603050405020304" pitchFamily="18" charset="0"/>
              </a:rPr>
              <a:t>Total meetings held for the year is usually 10 (Sept./June).  </a:t>
            </a:r>
          </a:p>
          <a:p>
            <a:pPr marL="914400" lvl="1"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2) Total meetings YOU attended.  </a:t>
            </a:r>
          </a:p>
          <a:p>
            <a:pPr marL="914400" lvl="1"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3) Hours Attended is calculated by figuring the hours per meeting, multiplied by the total meetings attended.</a:t>
            </a:r>
          </a:p>
          <a:p>
            <a:pPr marL="914400" lvl="1"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4) Percent Attended:  Number of meetings attended divided by the Meetings Held.  </a:t>
            </a:r>
          </a:p>
          <a:p>
            <a:pPr marL="0" indent="0">
              <a:buNone/>
            </a:pPr>
            <a:endParaRPr lang="en-US" dirty="0"/>
          </a:p>
        </p:txBody>
      </p:sp>
      <p:pic>
        <p:nvPicPr>
          <p:cNvPr id="7" name="Picture 6">
            <a:extLst>
              <a:ext uri="{FF2B5EF4-FFF2-40B4-BE49-F238E27FC236}">
                <a16:creationId xmlns:a16="http://schemas.microsoft.com/office/drawing/2014/main" id="{2700EDD1-77E4-4EE4-924A-4FBD7D04494A}"/>
              </a:ext>
            </a:extLst>
          </p:cNvPr>
          <p:cNvPicPr>
            <a:picLocks noChangeAspect="1"/>
          </p:cNvPicPr>
          <p:nvPr/>
        </p:nvPicPr>
        <p:blipFill>
          <a:blip r:embed="rId3"/>
          <a:stretch>
            <a:fillRect/>
          </a:stretch>
        </p:blipFill>
        <p:spPr>
          <a:xfrm>
            <a:off x="1793276" y="1735994"/>
            <a:ext cx="8175787" cy="1176099"/>
          </a:xfrm>
          <a:prstGeom prst="rect">
            <a:avLst/>
          </a:prstGeom>
        </p:spPr>
      </p:pic>
    </p:spTree>
    <p:extLst>
      <p:ext uri="{BB962C8B-B14F-4D97-AF65-F5344CB8AC3E}">
        <p14:creationId xmlns:p14="http://schemas.microsoft.com/office/powerpoint/2010/main" val="1823206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7450-C4A8-411D-8FDF-8C7EE251B012}"/>
              </a:ext>
            </a:extLst>
          </p:cNvPr>
          <p:cNvSpPr>
            <a:spLocks noGrp="1"/>
          </p:cNvSpPr>
          <p:nvPr>
            <p:ph type="title"/>
          </p:nvPr>
        </p:nvSpPr>
        <p:spPr>
          <a:xfrm>
            <a:off x="838200" y="365126"/>
            <a:ext cx="10515600" cy="1015806"/>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lstStyle/>
          <a:p>
            <a:r>
              <a:rPr lang="en-US" b="1" dirty="0">
                <a:solidFill>
                  <a:schemeClr val="accent4">
                    <a:lumMod val="60000"/>
                    <a:lumOff val="40000"/>
                  </a:schemeClr>
                </a:solidFill>
              </a:rPr>
              <a:t>  Page 1 PDR Section 2:  Third Box </a:t>
            </a:r>
          </a:p>
        </p:txBody>
      </p:sp>
      <p:sp>
        <p:nvSpPr>
          <p:cNvPr id="3" name="Content Placeholder 2">
            <a:extLst>
              <a:ext uri="{FF2B5EF4-FFF2-40B4-BE49-F238E27FC236}">
                <a16:creationId xmlns:a16="http://schemas.microsoft.com/office/drawing/2014/main" id="{4E2EBFCF-17CB-470C-A403-3BEBDE75151D}"/>
              </a:ext>
            </a:extLst>
          </p:cNvPr>
          <p:cNvSpPr>
            <a:spLocks noGrp="1"/>
          </p:cNvSpPr>
          <p:nvPr>
            <p:ph idx="1"/>
          </p:nvPr>
        </p:nvSpPr>
        <p:spPr>
          <a:xfrm>
            <a:off x="838200" y="1539551"/>
            <a:ext cx="10515600" cy="4637411"/>
          </a:xfrm>
          <a:solidFill>
            <a:schemeClr val="accent6">
              <a:lumMod val="40000"/>
              <a:lumOff val="60000"/>
            </a:schemeClr>
          </a:solidFill>
          <a:ln w="41275">
            <a:solidFill>
              <a:schemeClr val="accent6">
                <a:lumMod val="75000"/>
              </a:schemeClr>
            </a:solidFill>
          </a:ln>
        </p:spPr>
        <p:txBody>
          <a:bodyPr>
            <a:normAutofit fontScale="925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YOU SIGN and DATE when completed (your signature means YOU did the work)</a:t>
            </a:r>
          </a:p>
          <a:p>
            <a:pPr marL="342900" marR="0" lvl="0" indent="-342900">
              <a:lnSpc>
                <a:spcPct val="107000"/>
              </a:lnSpc>
              <a:spcBef>
                <a:spcPts val="0"/>
              </a:spcBef>
              <a:spcAft>
                <a:spcPts val="0"/>
              </a:spcAft>
              <a:buFont typeface="Symbol" panose="05050102010706020507" pitchFamily="18" charset="2"/>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Your PARENT/Guardian SIGNs and dates once you have completed your record book </a:t>
            </a:r>
          </a:p>
          <a:p>
            <a:pPr marL="0" marR="0" lvl="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 this means they have reviewed your work and you did it correctly).</a:t>
            </a:r>
          </a:p>
          <a:p>
            <a:pPr marL="342900" marR="0" lvl="0" indent="-342900">
              <a:lnSpc>
                <a:spcPct val="107000"/>
              </a:lnSpc>
              <a:spcBef>
                <a:spcPts val="0"/>
              </a:spcBef>
              <a:spcAft>
                <a:spcPts val="8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4-H Adult Volunteer Signature (check with your Club Leader).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695D2DA4-57B5-4EB3-97BC-1EDD1C55270D}"/>
              </a:ext>
            </a:extLst>
          </p:cNvPr>
          <p:cNvPicPr>
            <a:picLocks noChangeAspect="1"/>
          </p:cNvPicPr>
          <p:nvPr/>
        </p:nvPicPr>
        <p:blipFill>
          <a:blip r:embed="rId3"/>
          <a:stretch>
            <a:fillRect/>
          </a:stretch>
        </p:blipFill>
        <p:spPr>
          <a:xfrm>
            <a:off x="1786228" y="2224768"/>
            <a:ext cx="8134350" cy="1885950"/>
          </a:xfrm>
          <a:prstGeom prst="rect">
            <a:avLst/>
          </a:prstGeom>
        </p:spPr>
      </p:pic>
    </p:spTree>
    <p:extLst>
      <p:ext uri="{BB962C8B-B14F-4D97-AF65-F5344CB8AC3E}">
        <p14:creationId xmlns:p14="http://schemas.microsoft.com/office/powerpoint/2010/main" val="2699514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068B-9BDC-4AE4-A833-53601AB84B53}"/>
              </a:ext>
            </a:extLst>
          </p:cNvPr>
          <p:cNvSpPr>
            <a:spLocks noGrp="1"/>
          </p:cNvSpPr>
          <p:nvPr>
            <p:ph type="title"/>
          </p:nvPr>
        </p:nvSpPr>
        <p:spPr/>
        <p:txBody>
          <a:bodyPr/>
          <a:lstStyle/>
          <a:p>
            <a:r>
              <a:rPr lang="en-US" dirty="0"/>
              <a:t>TIPS for Success</a:t>
            </a:r>
          </a:p>
        </p:txBody>
      </p:sp>
      <p:sp>
        <p:nvSpPr>
          <p:cNvPr id="3" name="Content Placeholder 2">
            <a:extLst>
              <a:ext uri="{FF2B5EF4-FFF2-40B4-BE49-F238E27FC236}">
                <a16:creationId xmlns:a16="http://schemas.microsoft.com/office/drawing/2014/main" id="{1AE50AE4-2574-4CC8-8F21-EA551BEED69D}"/>
              </a:ext>
            </a:extLst>
          </p:cNvPr>
          <p:cNvSpPr>
            <a:spLocks noGrp="1"/>
          </p:cNvSpPr>
          <p:nvPr>
            <p:ph idx="1"/>
          </p:nvPr>
        </p:nvSpPr>
        <p:spPr>
          <a:xfrm>
            <a:off x="2645102" y="1466850"/>
            <a:ext cx="8708698" cy="4710113"/>
          </a:xfrm>
        </p:spPr>
        <p:txBody>
          <a:bodyPr/>
          <a:lstStyle/>
          <a:p>
            <a:r>
              <a:rPr lang="en-US" dirty="0"/>
              <a:t>Use your PDR to plan your goals for the year.  </a:t>
            </a:r>
          </a:p>
          <a:p>
            <a:r>
              <a:rPr lang="en-US" dirty="0"/>
              <a:t>If this is your first year, leave the first column (Total Past Years) blank.</a:t>
            </a:r>
          </a:p>
          <a:p>
            <a:r>
              <a:rPr lang="en-US" dirty="0"/>
              <a:t>If this is NOT your first year, transfer your totals from your PDR last year before you start this year, so you can see where you need to go! (… which star rank are you?)</a:t>
            </a:r>
          </a:p>
          <a:p>
            <a:r>
              <a:rPr lang="en-US" dirty="0"/>
              <a:t>If you did NOT complete a </a:t>
            </a:r>
            <a:r>
              <a:rPr lang="en-US" dirty="0">
                <a:highlight>
                  <a:srgbClr val="C0C0C0"/>
                </a:highlight>
              </a:rPr>
              <a:t>PDR last year, you may still be able to complete one and get credit for your past achievements.  </a:t>
            </a:r>
            <a:r>
              <a:rPr lang="en-US" dirty="0"/>
              <a:t>Talk to your Club Leader on how to do this.</a:t>
            </a:r>
          </a:p>
        </p:txBody>
      </p:sp>
      <p:pic>
        <p:nvPicPr>
          <p:cNvPr id="5" name="Picture 4" descr="Young Chinese boy">
            <a:extLst>
              <a:ext uri="{FF2B5EF4-FFF2-40B4-BE49-F238E27FC236}">
                <a16:creationId xmlns:a16="http://schemas.microsoft.com/office/drawing/2014/main" id="{ADA69A82-ABD5-46F8-8385-1F10B3F64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100" y="1323974"/>
            <a:ext cx="1743341" cy="4985543"/>
          </a:xfrm>
          <a:prstGeom prst="rect">
            <a:avLst/>
          </a:prstGeom>
        </p:spPr>
      </p:pic>
    </p:spTree>
    <p:extLst>
      <p:ext uri="{BB962C8B-B14F-4D97-AF65-F5344CB8AC3E}">
        <p14:creationId xmlns:p14="http://schemas.microsoft.com/office/powerpoint/2010/main" val="1588598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973A3-40C0-45B4-B0C9-A20D6DDB6C96}"/>
              </a:ext>
            </a:extLst>
          </p:cNvPr>
          <p:cNvSpPr>
            <a:spLocks noGrp="1"/>
          </p:cNvSpPr>
          <p:nvPr>
            <p:ph type="title"/>
          </p:nvPr>
        </p:nvSpPr>
        <p:spPr>
          <a:xfrm>
            <a:off x="838200" y="365125"/>
            <a:ext cx="10515600" cy="941161"/>
          </a:xfrm>
        </p:spPr>
        <p:txBody>
          <a:bodyPr/>
          <a:lstStyle/>
          <a:p>
            <a:r>
              <a:rPr lang="en-US" dirty="0">
                <a:solidFill>
                  <a:srgbClr val="00B050"/>
                </a:solidFill>
                <a:latin typeface="Berlin Sans FB Demi" panose="020E0802020502020306" pitchFamily="34" charset="0"/>
              </a:rPr>
              <a:t>Break OUT!</a:t>
            </a:r>
          </a:p>
        </p:txBody>
      </p:sp>
      <p:sp>
        <p:nvSpPr>
          <p:cNvPr id="3" name="Content Placeholder 2">
            <a:extLst>
              <a:ext uri="{FF2B5EF4-FFF2-40B4-BE49-F238E27FC236}">
                <a16:creationId xmlns:a16="http://schemas.microsoft.com/office/drawing/2014/main" id="{08EB370F-D4BD-4DF0-B333-F47A8EC9FB1A}"/>
              </a:ext>
            </a:extLst>
          </p:cNvPr>
          <p:cNvSpPr>
            <a:spLocks noGrp="1"/>
          </p:cNvSpPr>
          <p:nvPr>
            <p:ph idx="1"/>
          </p:nvPr>
        </p:nvSpPr>
        <p:spPr>
          <a:xfrm>
            <a:off x="838200" y="1165609"/>
            <a:ext cx="10515600" cy="5011354"/>
          </a:xfrm>
        </p:spPr>
        <p:txBody>
          <a:bodyPr/>
          <a:lstStyle/>
          <a:p>
            <a:pPr marL="0" indent="0">
              <a:buNone/>
            </a:pPr>
            <a:r>
              <a:rPr lang="en-US" dirty="0"/>
              <a:t>Who has already earned a Star?  Two Stars?  Three Stars? When did you join 4-H, and how long have you been a member?</a:t>
            </a:r>
          </a:p>
        </p:txBody>
      </p:sp>
      <p:pic>
        <p:nvPicPr>
          <p:cNvPr id="6" name="Picture 5">
            <a:extLst>
              <a:ext uri="{FF2B5EF4-FFF2-40B4-BE49-F238E27FC236}">
                <a16:creationId xmlns:a16="http://schemas.microsoft.com/office/drawing/2014/main" id="{5E294F27-4FA5-43AD-9A33-A00F928C8BDA}"/>
              </a:ext>
            </a:extLst>
          </p:cNvPr>
          <p:cNvPicPr>
            <a:picLocks noChangeAspect="1"/>
          </p:cNvPicPr>
          <p:nvPr/>
        </p:nvPicPr>
        <p:blipFill>
          <a:blip r:embed="rId3"/>
          <a:stretch>
            <a:fillRect/>
          </a:stretch>
        </p:blipFill>
        <p:spPr>
          <a:xfrm>
            <a:off x="296845" y="2152649"/>
            <a:ext cx="10685480" cy="2791139"/>
          </a:xfrm>
          <a:prstGeom prst="rect">
            <a:avLst/>
          </a:prstGeom>
        </p:spPr>
      </p:pic>
      <p:sp>
        <p:nvSpPr>
          <p:cNvPr id="7" name="TextBox 6">
            <a:extLst>
              <a:ext uri="{FF2B5EF4-FFF2-40B4-BE49-F238E27FC236}">
                <a16:creationId xmlns:a16="http://schemas.microsoft.com/office/drawing/2014/main" id="{6A031802-E320-4A8F-9F79-5663ED664A2C}"/>
              </a:ext>
            </a:extLst>
          </p:cNvPr>
          <p:cNvSpPr txBox="1"/>
          <p:nvPr/>
        </p:nvSpPr>
        <p:spPr>
          <a:xfrm flipH="1">
            <a:off x="1290458" y="5043112"/>
            <a:ext cx="1160083" cy="369332"/>
          </a:xfrm>
          <a:prstGeom prst="rect">
            <a:avLst/>
          </a:prstGeom>
          <a:noFill/>
        </p:spPr>
        <p:txBody>
          <a:bodyPr wrap="square" rtlCol="0">
            <a:spAutoFit/>
          </a:bodyPr>
          <a:lstStyle/>
          <a:p>
            <a:r>
              <a:rPr lang="en-US" dirty="0"/>
              <a:t>BRONZE</a:t>
            </a:r>
          </a:p>
        </p:txBody>
      </p:sp>
      <p:sp>
        <p:nvSpPr>
          <p:cNvPr id="8" name="TextBox 7">
            <a:extLst>
              <a:ext uri="{FF2B5EF4-FFF2-40B4-BE49-F238E27FC236}">
                <a16:creationId xmlns:a16="http://schemas.microsoft.com/office/drawing/2014/main" id="{E2EB541D-1FCF-42DC-9623-96AE5B4D5B3C}"/>
              </a:ext>
            </a:extLst>
          </p:cNvPr>
          <p:cNvSpPr txBox="1"/>
          <p:nvPr/>
        </p:nvSpPr>
        <p:spPr>
          <a:xfrm flipH="1">
            <a:off x="3242769" y="5420819"/>
            <a:ext cx="1160083" cy="369332"/>
          </a:xfrm>
          <a:prstGeom prst="rect">
            <a:avLst/>
          </a:prstGeom>
          <a:noFill/>
        </p:spPr>
        <p:txBody>
          <a:bodyPr wrap="square" rtlCol="0">
            <a:spAutoFit/>
          </a:bodyPr>
          <a:lstStyle/>
          <a:p>
            <a:r>
              <a:rPr lang="en-US" dirty="0"/>
              <a:t>SILVER</a:t>
            </a:r>
          </a:p>
        </p:txBody>
      </p:sp>
      <p:sp>
        <p:nvSpPr>
          <p:cNvPr id="9" name="TextBox 8">
            <a:extLst>
              <a:ext uri="{FF2B5EF4-FFF2-40B4-BE49-F238E27FC236}">
                <a16:creationId xmlns:a16="http://schemas.microsoft.com/office/drawing/2014/main" id="{9C7FD148-4D3E-46FC-93F8-7F2C129B88F0}"/>
              </a:ext>
            </a:extLst>
          </p:cNvPr>
          <p:cNvSpPr txBox="1"/>
          <p:nvPr/>
        </p:nvSpPr>
        <p:spPr>
          <a:xfrm flipH="1">
            <a:off x="5222964" y="4929945"/>
            <a:ext cx="1160083" cy="369332"/>
          </a:xfrm>
          <a:prstGeom prst="rect">
            <a:avLst/>
          </a:prstGeom>
          <a:noFill/>
        </p:spPr>
        <p:txBody>
          <a:bodyPr wrap="square" rtlCol="0">
            <a:spAutoFit/>
          </a:bodyPr>
          <a:lstStyle/>
          <a:p>
            <a:r>
              <a:rPr lang="en-US" dirty="0"/>
              <a:t>GOLD</a:t>
            </a:r>
          </a:p>
        </p:txBody>
      </p:sp>
      <p:sp>
        <p:nvSpPr>
          <p:cNvPr id="10" name="TextBox 9">
            <a:extLst>
              <a:ext uri="{FF2B5EF4-FFF2-40B4-BE49-F238E27FC236}">
                <a16:creationId xmlns:a16="http://schemas.microsoft.com/office/drawing/2014/main" id="{22AD75A4-FA35-4B36-A71D-2F95D400AFE3}"/>
              </a:ext>
            </a:extLst>
          </p:cNvPr>
          <p:cNvSpPr txBox="1"/>
          <p:nvPr/>
        </p:nvSpPr>
        <p:spPr>
          <a:xfrm flipH="1">
            <a:off x="7191942" y="5420819"/>
            <a:ext cx="1335929" cy="369332"/>
          </a:xfrm>
          <a:prstGeom prst="rect">
            <a:avLst/>
          </a:prstGeom>
          <a:noFill/>
        </p:spPr>
        <p:txBody>
          <a:bodyPr wrap="square" rtlCol="0">
            <a:spAutoFit/>
          </a:bodyPr>
          <a:lstStyle/>
          <a:p>
            <a:r>
              <a:rPr lang="en-US" dirty="0"/>
              <a:t>PLATINUM</a:t>
            </a:r>
          </a:p>
        </p:txBody>
      </p:sp>
      <p:sp>
        <p:nvSpPr>
          <p:cNvPr id="11" name="TextBox 10">
            <a:extLst>
              <a:ext uri="{FF2B5EF4-FFF2-40B4-BE49-F238E27FC236}">
                <a16:creationId xmlns:a16="http://schemas.microsoft.com/office/drawing/2014/main" id="{7D9D76F8-225F-4FBE-9F83-C69967C67DA9}"/>
              </a:ext>
            </a:extLst>
          </p:cNvPr>
          <p:cNvSpPr txBox="1"/>
          <p:nvPr/>
        </p:nvSpPr>
        <p:spPr>
          <a:xfrm flipH="1">
            <a:off x="9451384" y="4897678"/>
            <a:ext cx="1160083" cy="369332"/>
          </a:xfrm>
          <a:prstGeom prst="rect">
            <a:avLst/>
          </a:prstGeom>
          <a:noFill/>
        </p:spPr>
        <p:txBody>
          <a:bodyPr wrap="square" rtlCol="0">
            <a:spAutoFit/>
          </a:bodyPr>
          <a:lstStyle/>
          <a:p>
            <a:r>
              <a:rPr lang="en-US" dirty="0"/>
              <a:t>EMERALD</a:t>
            </a:r>
          </a:p>
        </p:txBody>
      </p:sp>
    </p:spTree>
    <p:extLst>
      <p:ext uri="{BB962C8B-B14F-4D97-AF65-F5344CB8AC3E}">
        <p14:creationId xmlns:p14="http://schemas.microsoft.com/office/powerpoint/2010/main" val="3462834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3DF1-8671-4B15-AA19-B5A4A3818ED1}"/>
              </a:ext>
            </a:extLst>
          </p:cNvPr>
          <p:cNvSpPr>
            <a:spLocks noGrp="1"/>
          </p:cNvSpPr>
          <p:nvPr>
            <p:ph type="title"/>
          </p:nvPr>
        </p:nvSpPr>
        <p:spPr>
          <a:xfrm>
            <a:off x="838200" y="365126"/>
            <a:ext cx="10515600" cy="866516"/>
          </a:xfr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p:spPr>
        <p:txBody>
          <a:bodyPr/>
          <a:lstStyle/>
          <a:p>
            <a:r>
              <a:rPr lang="en-US" b="1" dirty="0">
                <a:solidFill>
                  <a:schemeClr val="accent4">
                    <a:lumMod val="60000"/>
                    <a:lumOff val="40000"/>
                  </a:schemeClr>
                </a:solidFill>
              </a:rPr>
              <a:t>  PDR: Page 2 – Star Ranking</a:t>
            </a:r>
          </a:p>
        </p:txBody>
      </p:sp>
      <p:sp>
        <p:nvSpPr>
          <p:cNvPr id="3" name="Content Placeholder 2">
            <a:extLst>
              <a:ext uri="{FF2B5EF4-FFF2-40B4-BE49-F238E27FC236}">
                <a16:creationId xmlns:a16="http://schemas.microsoft.com/office/drawing/2014/main" id="{381D54F3-4A3C-42D2-A579-61EDB5ACE3AE}"/>
              </a:ext>
            </a:extLst>
          </p:cNvPr>
          <p:cNvSpPr>
            <a:spLocks noGrp="1"/>
          </p:cNvSpPr>
          <p:nvPr>
            <p:ph idx="1"/>
          </p:nvPr>
        </p:nvSpPr>
        <p:spPr>
          <a:xfrm>
            <a:off x="838200" y="1324947"/>
            <a:ext cx="10515600" cy="4852016"/>
          </a:xfrm>
          <a:solidFill>
            <a:schemeClr val="accent6">
              <a:lumMod val="40000"/>
              <a:lumOff val="60000"/>
            </a:schemeClr>
          </a:solidFill>
          <a:ln w="41275" cmpd="thickThin">
            <a:solidFill>
              <a:schemeClr val="accent6">
                <a:lumMod val="75000"/>
              </a:schemeClr>
            </a:solidFill>
          </a:ln>
        </p:spPr>
        <p:txBody>
          <a:bodyPr/>
          <a:lstStyle/>
          <a:p>
            <a:pPr marL="0" indent="0">
              <a:buNone/>
            </a:pPr>
            <a:r>
              <a:rPr lang="en-US" dirty="0"/>
              <a:t>Let’s review this part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To Qualify for ANY star ranking, you must attend 80% of both the club meetings AND your project meetings held during the year.</a:t>
            </a:r>
          </a:p>
          <a:p>
            <a:pPr marL="0" indent="0">
              <a:buNone/>
            </a:pPr>
            <a:r>
              <a:rPr lang="en-US" dirty="0"/>
              <a:t>To Qualify for the STAR you are working on , you must complete all categories that have an asterisk (*) next to the number  …</a:t>
            </a:r>
          </a:p>
          <a:p>
            <a:pPr marL="0" indent="0">
              <a:buNone/>
            </a:pPr>
            <a:endParaRPr lang="en-US" dirty="0"/>
          </a:p>
        </p:txBody>
      </p:sp>
      <p:pic>
        <p:nvPicPr>
          <p:cNvPr id="5" name="Picture 4">
            <a:extLst>
              <a:ext uri="{FF2B5EF4-FFF2-40B4-BE49-F238E27FC236}">
                <a16:creationId xmlns:a16="http://schemas.microsoft.com/office/drawing/2014/main" id="{A92E7EF6-3224-49DB-AA8C-46167EFEE669}"/>
              </a:ext>
            </a:extLst>
          </p:cNvPr>
          <p:cNvPicPr>
            <a:picLocks noChangeAspect="1"/>
          </p:cNvPicPr>
          <p:nvPr/>
        </p:nvPicPr>
        <p:blipFill>
          <a:blip r:embed="rId3"/>
          <a:stretch>
            <a:fillRect/>
          </a:stretch>
        </p:blipFill>
        <p:spPr>
          <a:xfrm>
            <a:off x="1933575" y="1847850"/>
            <a:ext cx="8134350" cy="2171700"/>
          </a:xfrm>
          <a:prstGeom prst="rect">
            <a:avLst/>
          </a:prstGeom>
        </p:spPr>
      </p:pic>
    </p:spTree>
    <p:extLst>
      <p:ext uri="{BB962C8B-B14F-4D97-AF65-F5344CB8AC3E}">
        <p14:creationId xmlns:p14="http://schemas.microsoft.com/office/powerpoint/2010/main" val="2233897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8C4E-E5F9-40D8-BCF0-F213D7F4C8BE}"/>
              </a:ext>
            </a:extLst>
          </p:cNvPr>
          <p:cNvSpPr>
            <a:spLocks noGrp="1"/>
          </p:cNvSpPr>
          <p:nvPr>
            <p:ph type="title"/>
          </p:nvPr>
        </p:nvSpPr>
        <p:spPr>
          <a:xfrm>
            <a:off x="838200" y="365126"/>
            <a:ext cx="10515600" cy="866516"/>
          </a:xfr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p:spPr>
        <p:txBody>
          <a:bodyPr/>
          <a:lstStyle/>
          <a:p>
            <a:r>
              <a:rPr lang="en-US" dirty="0">
                <a:solidFill>
                  <a:schemeClr val="accent4">
                    <a:lumMod val="60000"/>
                    <a:lumOff val="40000"/>
                  </a:schemeClr>
                </a:solidFill>
              </a:rPr>
              <a:t>Page 2:  Categories of Participation</a:t>
            </a:r>
          </a:p>
        </p:txBody>
      </p:sp>
      <p:sp>
        <p:nvSpPr>
          <p:cNvPr id="3" name="Content Placeholder 2">
            <a:extLst>
              <a:ext uri="{FF2B5EF4-FFF2-40B4-BE49-F238E27FC236}">
                <a16:creationId xmlns:a16="http://schemas.microsoft.com/office/drawing/2014/main" id="{8265C1F5-5B6B-4375-A090-379CBEE8595E}"/>
              </a:ext>
            </a:extLst>
          </p:cNvPr>
          <p:cNvSpPr>
            <a:spLocks noGrp="1"/>
          </p:cNvSpPr>
          <p:nvPr>
            <p:ph idx="1"/>
          </p:nvPr>
        </p:nvSpPr>
        <p:spPr>
          <a:xfrm>
            <a:off x="838200" y="1371600"/>
            <a:ext cx="2520334" cy="4805363"/>
          </a:xfrm>
        </p:spPr>
        <p:txBody>
          <a:bodyPr/>
          <a:lstStyle/>
          <a:p>
            <a:pPr marL="0" indent="0">
              <a:buNone/>
            </a:pPr>
            <a:r>
              <a:rPr lang="en-US" sz="2000" dirty="0"/>
              <a:t>Eight categories are used to keep track of your participation throughout the year.</a:t>
            </a:r>
          </a:p>
          <a:p>
            <a:r>
              <a:rPr lang="en-US" sz="2000" dirty="0"/>
              <a:t>Total Past Years</a:t>
            </a:r>
          </a:p>
          <a:p>
            <a:r>
              <a:rPr lang="en-US" sz="2000" dirty="0"/>
              <a:t>Total This Year</a:t>
            </a:r>
          </a:p>
          <a:p>
            <a:pPr marL="0" indent="0">
              <a:buNone/>
            </a:pPr>
            <a:r>
              <a:rPr lang="en-US" sz="2000" dirty="0"/>
              <a:t>To reach your goals, plan which categories you need to work on.</a:t>
            </a:r>
          </a:p>
          <a:p>
            <a:pPr marL="0" indent="0">
              <a:buNone/>
            </a:pPr>
            <a:r>
              <a:rPr lang="en-US" sz="2000" dirty="0"/>
              <a:t>* Total All Years (Add together past year’s accomplishments, and this year’s achievements.</a:t>
            </a:r>
          </a:p>
          <a:p>
            <a:pPr marL="0" indent="0">
              <a:buNone/>
            </a:pPr>
            <a:endParaRPr lang="en-US" dirty="0"/>
          </a:p>
        </p:txBody>
      </p:sp>
      <p:pic>
        <p:nvPicPr>
          <p:cNvPr id="5" name="Picture 4">
            <a:extLst>
              <a:ext uri="{FF2B5EF4-FFF2-40B4-BE49-F238E27FC236}">
                <a16:creationId xmlns:a16="http://schemas.microsoft.com/office/drawing/2014/main" id="{C1FD247E-4393-4244-AAC8-A2821DD99EF0}"/>
              </a:ext>
            </a:extLst>
          </p:cNvPr>
          <p:cNvPicPr>
            <a:picLocks noChangeAspect="1"/>
          </p:cNvPicPr>
          <p:nvPr/>
        </p:nvPicPr>
        <p:blipFill>
          <a:blip r:embed="rId3"/>
          <a:stretch>
            <a:fillRect/>
          </a:stretch>
        </p:blipFill>
        <p:spPr>
          <a:xfrm>
            <a:off x="3228975" y="1371600"/>
            <a:ext cx="8124825" cy="4600575"/>
          </a:xfrm>
          <a:prstGeom prst="rect">
            <a:avLst/>
          </a:prstGeom>
        </p:spPr>
      </p:pic>
    </p:spTree>
    <p:extLst>
      <p:ext uri="{BB962C8B-B14F-4D97-AF65-F5344CB8AC3E}">
        <p14:creationId xmlns:p14="http://schemas.microsoft.com/office/powerpoint/2010/main" val="4190836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7893-43D2-4031-8870-1AC0E18A37B9}"/>
              </a:ext>
            </a:extLst>
          </p:cNvPr>
          <p:cNvSpPr>
            <a:spLocks noGrp="1"/>
          </p:cNvSpPr>
          <p:nvPr>
            <p:ph type="title"/>
          </p:nvPr>
        </p:nvSpPr>
        <p:spPr>
          <a:xfrm>
            <a:off x="839790" y="449231"/>
            <a:ext cx="3508276" cy="106369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2700000" scaled="1"/>
            <a:tileRect/>
          </a:gradFill>
          <a:ln w="41275">
            <a:solidFill>
              <a:schemeClr val="accent6">
                <a:lumMod val="75000"/>
              </a:schemeClr>
            </a:solidFill>
          </a:ln>
        </p:spPr>
        <p:txBody>
          <a:bodyPr/>
          <a:lstStyle/>
          <a:p>
            <a:r>
              <a:rPr lang="en-US" b="1" dirty="0">
                <a:solidFill>
                  <a:schemeClr val="accent4">
                    <a:lumMod val="60000"/>
                    <a:lumOff val="40000"/>
                  </a:schemeClr>
                </a:solidFill>
              </a:rPr>
              <a:t>Category 1: </a:t>
            </a:r>
            <a:br>
              <a:rPr lang="en-US" b="1" dirty="0">
                <a:solidFill>
                  <a:schemeClr val="accent4">
                    <a:lumMod val="60000"/>
                    <a:lumOff val="40000"/>
                  </a:schemeClr>
                </a:solidFill>
              </a:rPr>
            </a:br>
            <a:r>
              <a:rPr lang="en-US" b="1" dirty="0">
                <a:solidFill>
                  <a:schemeClr val="accent4">
                    <a:lumMod val="60000"/>
                    <a:lumOff val="40000"/>
                  </a:schemeClr>
                </a:solidFill>
              </a:rPr>
              <a:t>Projects Completed</a:t>
            </a:r>
          </a:p>
        </p:txBody>
      </p:sp>
      <p:pic>
        <p:nvPicPr>
          <p:cNvPr id="6" name="Content Placeholder 5">
            <a:extLst>
              <a:ext uri="{FF2B5EF4-FFF2-40B4-BE49-F238E27FC236}">
                <a16:creationId xmlns:a16="http://schemas.microsoft.com/office/drawing/2014/main" id="{A2762632-5E4A-46B9-A318-017CE3EEEAFA}"/>
              </a:ext>
            </a:extLst>
          </p:cNvPr>
          <p:cNvPicPr>
            <a:picLocks noGrp="1" noChangeAspect="1"/>
          </p:cNvPicPr>
          <p:nvPr>
            <p:ph idx="1"/>
          </p:nvPr>
        </p:nvPicPr>
        <p:blipFill>
          <a:blip r:embed="rId3"/>
          <a:stretch>
            <a:fillRect/>
          </a:stretch>
        </p:blipFill>
        <p:spPr>
          <a:xfrm>
            <a:off x="4447098" y="449231"/>
            <a:ext cx="7146925" cy="3672586"/>
          </a:xfrm>
        </p:spPr>
      </p:pic>
      <p:sp>
        <p:nvSpPr>
          <p:cNvPr id="4" name="Text Placeholder 3">
            <a:extLst>
              <a:ext uri="{FF2B5EF4-FFF2-40B4-BE49-F238E27FC236}">
                <a16:creationId xmlns:a16="http://schemas.microsoft.com/office/drawing/2014/main" id="{190070D9-5F4F-4F7E-93D5-820C000C37CD}"/>
              </a:ext>
            </a:extLst>
          </p:cNvPr>
          <p:cNvSpPr>
            <a:spLocks noGrp="1"/>
          </p:cNvSpPr>
          <p:nvPr>
            <p:ph type="body" sz="half" idx="2"/>
          </p:nvPr>
        </p:nvSpPr>
        <p:spPr>
          <a:xfrm>
            <a:off x="839788" y="1586204"/>
            <a:ext cx="3508275" cy="4639262"/>
          </a:xfrm>
          <a:solidFill>
            <a:schemeClr val="accent6">
              <a:lumMod val="40000"/>
              <a:lumOff val="60000"/>
            </a:schemeClr>
          </a:solidFill>
          <a:ln w="41275">
            <a:solidFill>
              <a:schemeClr val="accent6">
                <a:lumMod val="75000"/>
              </a:schemeClr>
            </a:solidFill>
          </a:ln>
        </p:spPr>
        <p:txBody>
          <a:bodyPr>
            <a:normAutofit lnSpcReduction="10000"/>
          </a:bodyPr>
          <a:lstStyle/>
          <a:p>
            <a:pPr marR="0" lvl="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This is where you record the projects you have completed. Projects must have a minimum of 6 hours of project instruction for the project to be considered.</a:t>
            </a:r>
          </a:p>
          <a:p>
            <a:pPr marR="0" lvl="0">
              <a:lnSpc>
                <a:spcPct val="107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You must have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attended at least 80%</a:t>
            </a:r>
            <a:r>
              <a:rPr lang="en-US" sz="2000" dirty="0">
                <a:effectLst/>
                <a:latin typeface="Calibri" panose="020F0502020204030204" pitchFamily="34" charset="0"/>
                <a:ea typeface="Calibri" panose="020F0502020204030204" pitchFamily="34" charset="0"/>
                <a:cs typeface="Times New Roman" panose="02020603050405020304" pitchFamily="18" charset="0"/>
              </a:rPr>
              <a:t> of all of your project meetings throughout the year to receive an achievement rank.</a:t>
            </a:r>
          </a:p>
          <a:p>
            <a:pPr marR="0" lvl="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*You CAN talk to your project leader to ‘make-up’ missed meetings (if they allow 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111A69C1-03CA-4BAB-8A6C-E687A94C567D}"/>
              </a:ext>
            </a:extLst>
          </p:cNvPr>
          <p:cNvSpPr txBox="1"/>
          <p:nvPr/>
        </p:nvSpPr>
        <p:spPr>
          <a:xfrm>
            <a:off x="4512412" y="4194141"/>
            <a:ext cx="7081611" cy="2031325"/>
          </a:xfrm>
          <a:prstGeom prst="rect">
            <a:avLst/>
          </a:prstGeom>
          <a:solidFill>
            <a:schemeClr val="accent6">
              <a:lumMod val="40000"/>
              <a:lumOff val="60000"/>
            </a:schemeClr>
          </a:solidFill>
          <a:ln w="41275">
            <a:solidFill>
              <a:schemeClr val="accent6">
                <a:lumMod val="75000"/>
              </a:schemeClr>
            </a:solidFill>
          </a:ln>
        </p:spPr>
        <p:txBody>
          <a:bodyPr wrap="square" rtlCol="0">
            <a:spAutoFit/>
          </a:bodyPr>
          <a:lstStyle/>
          <a:p>
            <a:r>
              <a:rPr lang="en-US" dirty="0"/>
              <a:t>List your completed projects, total meetings held, meetings you attended, and the total hours of instruction – be sure to calculate the percent attended.</a:t>
            </a:r>
          </a:p>
          <a:p>
            <a:endParaRPr lang="en-US" dirty="0"/>
          </a:p>
          <a:p>
            <a:r>
              <a:rPr lang="en-US" dirty="0"/>
              <a:t>To get the AVERAGE, divide meetings attended by total meetings held.</a:t>
            </a:r>
          </a:p>
          <a:p>
            <a:r>
              <a:rPr lang="en-US" dirty="0"/>
              <a:t>***REMEMBER to add TOTAL above, and in the columns to calculate your star rank.</a:t>
            </a:r>
          </a:p>
        </p:txBody>
      </p:sp>
    </p:spTree>
    <p:extLst>
      <p:ext uri="{BB962C8B-B14F-4D97-AF65-F5344CB8AC3E}">
        <p14:creationId xmlns:p14="http://schemas.microsoft.com/office/powerpoint/2010/main" val="2395593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D35C-9D7B-4316-AAF2-E2E96C2F2270}"/>
              </a:ext>
            </a:extLst>
          </p:cNvPr>
          <p:cNvSpPr>
            <a:spLocks noGrp="1"/>
          </p:cNvSpPr>
          <p:nvPr>
            <p:ph type="title"/>
          </p:nvPr>
        </p:nvSpPr>
        <p:spPr>
          <a:xfrm>
            <a:off x="839788" y="457200"/>
            <a:ext cx="3932237" cy="1191846"/>
          </a:xfrm>
          <a:gradFill flip="none" rotWithShape="1">
            <a:gsLst>
              <a:gs pos="0">
                <a:schemeClr val="accent6">
                  <a:lumMod val="67000"/>
                </a:schemeClr>
              </a:gs>
              <a:gs pos="91000">
                <a:schemeClr val="accent6">
                  <a:lumMod val="97000"/>
                  <a:lumOff val="3000"/>
                </a:schemeClr>
              </a:gs>
              <a:gs pos="100000">
                <a:schemeClr val="accent6">
                  <a:lumMod val="60000"/>
                  <a:lumOff val="40000"/>
                </a:schemeClr>
              </a:gs>
            </a:gsLst>
            <a:path path="circle">
              <a:fillToRect l="100000" t="100000"/>
            </a:path>
            <a:tileRect r="-100000" b="-100000"/>
          </a:gradFill>
        </p:spPr>
        <p:txBody>
          <a:bodyPr/>
          <a:lstStyle/>
          <a:p>
            <a:r>
              <a:rPr lang="en-US" b="1" dirty="0">
                <a:solidFill>
                  <a:schemeClr val="accent4">
                    <a:lumMod val="60000"/>
                    <a:lumOff val="40000"/>
                  </a:schemeClr>
                </a:solidFill>
              </a:rPr>
              <a:t>Category 2:</a:t>
            </a:r>
            <a:br>
              <a:rPr lang="en-US" b="1" dirty="0">
                <a:solidFill>
                  <a:schemeClr val="accent4">
                    <a:lumMod val="60000"/>
                    <a:lumOff val="40000"/>
                  </a:schemeClr>
                </a:solidFill>
              </a:rPr>
            </a:br>
            <a:r>
              <a:rPr lang="en-US" b="1" dirty="0">
                <a:solidFill>
                  <a:schemeClr val="accent4">
                    <a:lumMod val="60000"/>
                    <a:lumOff val="40000"/>
                  </a:schemeClr>
                </a:solidFill>
              </a:rPr>
              <a:t>Project Skill Activities</a:t>
            </a:r>
          </a:p>
        </p:txBody>
      </p:sp>
      <p:pic>
        <p:nvPicPr>
          <p:cNvPr id="6" name="Content Placeholder 5">
            <a:extLst>
              <a:ext uri="{FF2B5EF4-FFF2-40B4-BE49-F238E27FC236}">
                <a16:creationId xmlns:a16="http://schemas.microsoft.com/office/drawing/2014/main" id="{853F2A98-B699-4364-A811-81B8EE34C564}"/>
              </a:ext>
            </a:extLst>
          </p:cNvPr>
          <p:cNvPicPr>
            <a:picLocks noGrp="1" noChangeAspect="1"/>
          </p:cNvPicPr>
          <p:nvPr>
            <p:ph idx="1"/>
          </p:nvPr>
        </p:nvPicPr>
        <p:blipFill>
          <a:blip r:embed="rId3"/>
          <a:stretch>
            <a:fillRect/>
          </a:stretch>
        </p:blipFill>
        <p:spPr>
          <a:xfrm>
            <a:off x="4895636" y="457200"/>
            <a:ext cx="6535951" cy="4276725"/>
          </a:xfrm>
        </p:spPr>
      </p:pic>
      <p:sp>
        <p:nvSpPr>
          <p:cNvPr id="4" name="Text Placeholder 3">
            <a:extLst>
              <a:ext uri="{FF2B5EF4-FFF2-40B4-BE49-F238E27FC236}">
                <a16:creationId xmlns:a16="http://schemas.microsoft.com/office/drawing/2014/main" id="{996DF74D-3A15-4D5A-B774-0C18A700B0A3}"/>
              </a:ext>
            </a:extLst>
          </p:cNvPr>
          <p:cNvSpPr>
            <a:spLocks noGrp="1"/>
          </p:cNvSpPr>
          <p:nvPr>
            <p:ph type="body" sz="half" idx="2"/>
          </p:nvPr>
        </p:nvSpPr>
        <p:spPr>
          <a:xfrm>
            <a:off x="839788" y="1726163"/>
            <a:ext cx="3932237" cy="4302365"/>
          </a:xfrm>
          <a:solidFill>
            <a:schemeClr val="accent6">
              <a:lumMod val="40000"/>
              <a:lumOff val="60000"/>
            </a:schemeClr>
          </a:solidFill>
          <a:ln w="19050">
            <a:solidFill>
              <a:schemeClr val="tx1"/>
            </a:solidFill>
          </a:ln>
        </p:spPr>
        <p:txBody>
          <a:bodyPr>
            <a:normAutofit lnSpcReduction="1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events or activities where you demonstrate your knowledge to an audience or judge.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You CAN participate in skill activities where you are not enrolled in a corresponding project, as long as the skills are related to a 4-H project.</a:t>
            </a:r>
          </a:p>
          <a:p>
            <a:pPr marL="285750" indent="-285750">
              <a:buClr>
                <a:schemeClr val="accent6">
                  <a:lumMod val="75000"/>
                </a:schemeClr>
              </a:buClr>
              <a:buSzPct val="125000"/>
              <a:buFont typeface="Symbol" panose="05050102010706020507" pitchFamily="18" charset="2"/>
              <a:buChar char="§"/>
            </a:pPr>
            <a:r>
              <a:rPr lang="en-US" sz="1800" b="1" dirty="0"/>
              <a:t>Exhibits</a:t>
            </a:r>
          </a:p>
          <a:p>
            <a:pPr lvl="1">
              <a:buClr>
                <a:schemeClr val="accent6">
                  <a:lumMod val="75000"/>
                </a:schemeClr>
              </a:buClr>
              <a:buSzPct val="125000"/>
            </a:pPr>
            <a:r>
              <a:rPr lang="en-US" sz="1600" dirty="0"/>
              <a:t>- Judged Exhibits</a:t>
            </a:r>
          </a:p>
          <a:p>
            <a:pPr lvl="1">
              <a:buClr>
                <a:schemeClr val="accent6">
                  <a:lumMod val="75000"/>
                </a:schemeClr>
              </a:buClr>
              <a:buSzPct val="125000"/>
            </a:pPr>
            <a:r>
              <a:rPr lang="en-US" sz="1600" dirty="0"/>
              <a:t>- Non-judged Exhibits</a:t>
            </a:r>
          </a:p>
          <a:p>
            <a:pPr marL="285750" indent="-285750">
              <a:buClr>
                <a:schemeClr val="accent6">
                  <a:lumMod val="75000"/>
                </a:schemeClr>
              </a:buClr>
              <a:buSzPct val="125000"/>
              <a:buFont typeface="Symbol" panose="05050102010706020507" pitchFamily="18" charset="2"/>
              <a:buChar char="§"/>
            </a:pPr>
            <a:r>
              <a:rPr lang="en-US" sz="1800" b="1" dirty="0"/>
              <a:t>Showmanship</a:t>
            </a:r>
          </a:p>
          <a:p>
            <a:pPr marL="285750" indent="-285750">
              <a:buClr>
                <a:schemeClr val="accent6">
                  <a:lumMod val="75000"/>
                </a:schemeClr>
              </a:buClr>
              <a:buSzPct val="125000"/>
              <a:buFont typeface="Symbol" panose="05050102010706020507" pitchFamily="18" charset="2"/>
              <a:buChar char="§"/>
            </a:pPr>
            <a:r>
              <a:rPr lang="en-US" sz="1800" b="1" dirty="0"/>
              <a:t>Knowledge Contests</a:t>
            </a:r>
          </a:p>
          <a:p>
            <a:pPr marL="285750" indent="-285750">
              <a:buClr>
                <a:schemeClr val="accent6">
                  <a:lumMod val="75000"/>
                </a:schemeClr>
              </a:buClr>
              <a:buSzPct val="125000"/>
              <a:buFont typeface="Symbol" panose="05050102010706020507" pitchFamily="18" charset="2"/>
              <a:buChar char="§"/>
            </a:pPr>
            <a:r>
              <a:rPr lang="en-US" sz="1800" b="1" dirty="0"/>
              <a:t>Judging Contests</a:t>
            </a:r>
          </a:p>
          <a:p>
            <a:pPr marL="285750" indent="-285750">
              <a:buClr>
                <a:schemeClr val="accent6">
                  <a:lumMod val="75000"/>
                </a:schemeClr>
              </a:buClr>
              <a:buSzPct val="125000"/>
              <a:buFont typeface="Symbol" panose="05050102010706020507" pitchFamily="18" charset="2"/>
              <a:buChar char="§"/>
            </a:pPr>
            <a:r>
              <a:rPr lang="en-US" sz="1800" b="1" dirty="0"/>
              <a:t>Project Skill Activities Outside of 4-H</a:t>
            </a:r>
          </a:p>
        </p:txBody>
      </p:sp>
      <p:sp>
        <p:nvSpPr>
          <p:cNvPr id="7" name="TextBox 6">
            <a:extLst>
              <a:ext uri="{FF2B5EF4-FFF2-40B4-BE49-F238E27FC236}">
                <a16:creationId xmlns:a16="http://schemas.microsoft.com/office/drawing/2014/main" id="{B3BAD11A-C097-4984-9862-E387DF605CB5}"/>
              </a:ext>
            </a:extLst>
          </p:cNvPr>
          <p:cNvSpPr txBox="1"/>
          <p:nvPr/>
        </p:nvSpPr>
        <p:spPr>
          <a:xfrm>
            <a:off x="4824992" y="4826490"/>
            <a:ext cx="6677238" cy="1200329"/>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r>
              <a:rPr lang="en-US" dirty="0"/>
              <a:t>You can ADD lines as needed for your 4-H activities, but may only use </a:t>
            </a:r>
            <a:r>
              <a:rPr lang="en-US" i="1" u="sng" dirty="0"/>
              <a:t>two</a:t>
            </a:r>
            <a:r>
              <a:rPr lang="en-US" dirty="0"/>
              <a:t> Project Skill Activities Outside of 4-H for additional credit.  Add the total number of activities – this total also gets listed above, and in the column on page 2.</a:t>
            </a:r>
          </a:p>
        </p:txBody>
      </p:sp>
    </p:spTree>
    <p:extLst>
      <p:ext uri="{BB962C8B-B14F-4D97-AF65-F5344CB8AC3E}">
        <p14:creationId xmlns:p14="http://schemas.microsoft.com/office/powerpoint/2010/main" val="34477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9929-188A-4381-9470-85AC5D80FC7E}"/>
              </a:ext>
            </a:extLst>
          </p:cNvPr>
          <p:cNvSpPr>
            <a:spLocks noGrp="1"/>
          </p:cNvSpPr>
          <p:nvPr>
            <p:ph type="title"/>
          </p:nvPr>
        </p:nvSpPr>
        <p:spPr>
          <a:xfrm>
            <a:off x="838200" y="365126"/>
            <a:ext cx="2286837" cy="810532"/>
          </a:xfrm>
        </p:spPr>
        <p:txBody>
          <a:bodyPr/>
          <a:lstStyle/>
          <a:p>
            <a:r>
              <a:rPr lang="en-US" dirty="0"/>
              <a:t>Pledges</a:t>
            </a:r>
          </a:p>
        </p:txBody>
      </p:sp>
      <p:pic>
        <p:nvPicPr>
          <p:cNvPr id="5" name="Picture 4">
            <a:extLst>
              <a:ext uri="{FF2B5EF4-FFF2-40B4-BE49-F238E27FC236}">
                <a16:creationId xmlns:a16="http://schemas.microsoft.com/office/drawing/2014/main" id="{3CDB0D6D-9992-4E36-B6F9-D1F0C4EA17A8}"/>
              </a:ext>
            </a:extLst>
          </p:cNvPr>
          <p:cNvPicPr>
            <a:picLocks noChangeAspect="1"/>
          </p:cNvPicPr>
          <p:nvPr/>
        </p:nvPicPr>
        <p:blipFill>
          <a:blip r:embed="rId3"/>
          <a:stretch>
            <a:fillRect/>
          </a:stretch>
        </p:blipFill>
        <p:spPr>
          <a:xfrm>
            <a:off x="6379028" y="940254"/>
            <a:ext cx="5334000" cy="5448300"/>
          </a:xfrm>
          <a:prstGeom prst="rect">
            <a:avLst/>
          </a:prstGeom>
        </p:spPr>
      </p:pic>
      <p:pic>
        <p:nvPicPr>
          <p:cNvPr id="9" name="Picture 8">
            <a:extLst>
              <a:ext uri="{FF2B5EF4-FFF2-40B4-BE49-F238E27FC236}">
                <a16:creationId xmlns:a16="http://schemas.microsoft.com/office/drawing/2014/main" id="{5FF0F649-1D8C-4CA2-B1D0-507AEBDC1552}"/>
              </a:ext>
            </a:extLst>
          </p:cNvPr>
          <p:cNvPicPr>
            <a:picLocks noChangeAspect="1"/>
          </p:cNvPicPr>
          <p:nvPr/>
        </p:nvPicPr>
        <p:blipFill>
          <a:blip r:embed="rId4"/>
          <a:stretch>
            <a:fillRect/>
          </a:stretch>
        </p:blipFill>
        <p:spPr>
          <a:xfrm>
            <a:off x="1014884" y="1378215"/>
            <a:ext cx="5133975" cy="3438525"/>
          </a:xfrm>
          <a:prstGeom prst="rect">
            <a:avLst/>
          </a:prstGeom>
        </p:spPr>
      </p:pic>
      <p:sp>
        <p:nvSpPr>
          <p:cNvPr id="10" name="TextBox 9">
            <a:extLst>
              <a:ext uri="{FF2B5EF4-FFF2-40B4-BE49-F238E27FC236}">
                <a16:creationId xmlns:a16="http://schemas.microsoft.com/office/drawing/2014/main" id="{791AD0B4-DDFD-4E6B-B705-E2B0032A62E7}"/>
              </a:ext>
            </a:extLst>
          </p:cNvPr>
          <p:cNvSpPr txBox="1"/>
          <p:nvPr/>
        </p:nvSpPr>
        <p:spPr>
          <a:xfrm>
            <a:off x="1014884" y="5254701"/>
            <a:ext cx="5374192" cy="923330"/>
          </a:xfrm>
          <a:prstGeom prst="rect">
            <a:avLst/>
          </a:prstGeom>
          <a:noFill/>
        </p:spPr>
        <p:txBody>
          <a:bodyPr wrap="square" rtlCol="0">
            <a:spAutoFit/>
          </a:bodyPr>
          <a:lstStyle/>
          <a:p>
            <a:r>
              <a:rPr lang="en-US" b="0" i="0" dirty="0">
                <a:solidFill>
                  <a:srgbClr val="202945"/>
                </a:solidFill>
                <a:effectLst/>
                <a:latin typeface="Inter"/>
              </a:rPr>
              <a:t>I </a:t>
            </a:r>
            <a:r>
              <a:rPr lang="en-US" b="1" i="0" dirty="0">
                <a:solidFill>
                  <a:srgbClr val="202945"/>
                </a:solidFill>
                <a:effectLst/>
                <a:latin typeface="Inter"/>
              </a:rPr>
              <a:t>pledge allegiance</a:t>
            </a:r>
            <a:r>
              <a:rPr lang="en-US" b="0" i="0" dirty="0">
                <a:solidFill>
                  <a:srgbClr val="202945"/>
                </a:solidFill>
                <a:effectLst/>
                <a:latin typeface="Inter"/>
              </a:rPr>
              <a:t> to the Flag of the </a:t>
            </a:r>
            <a:r>
              <a:rPr lang="en-US" b="1" i="0" dirty="0">
                <a:solidFill>
                  <a:srgbClr val="202945"/>
                </a:solidFill>
                <a:effectLst/>
                <a:latin typeface="Inter"/>
              </a:rPr>
              <a:t>United States</a:t>
            </a:r>
            <a:r>
              <a:rPr lang="en-US" b="0" i="0" dirty="0">
                <a:solidFill>
                  <a:srgbClr val="202945"/>
                </a:solidFill>
                <a:effectLst/>
                <a:latin typeface="Inter"/>
              </a:rPr>
              <a:t> of America and to the Republic for which it stands, one nation, indivisible, with liberty and justice for all."</a:t>
            </a:r>
            <a:endParaRPr lang="en-US" dirty="0"/>
          </a:p>
        </p:txBody>
      </p:sp>
    </p:spTree>
    <p:extLst>
      <p:ext uri="{BB962C8B-B14F-4D97-AF65-F5344CB8AC3E}">
        <p14:creationId xmlns:p14="http://schemas.microsoft.com/office/powerpoint/2010/main" val="679987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9DEF-E6B3-4F35-81F9-84C8B75697C4}"/>
              </a:ext>
            </a:extLst>
          </p:cNvPr>
          <p:cNvSpPr>
            <a:spLocks noGrp="1"/>
          </p:cNvSpPr>
          <p:nvPr>
            <p:ph type="title"/>
          </p:nvPr>
        </p:nvSpPr>
        <p:spPr>
          <a:xfrm>
            <a:off x="838200" y="768349"/>
            <a:ext cx="10515600" cy="979239"/>
          </a:xfrm>
          <a:gradFill flip="none" rotWithShape="1">
            <a:gsLst>
              <a:gs pos="0">
                <a:schemeClr val="accent6">
                  <a:lumMod val="89000"/>
                </a:schemeClr>
              </a:gs>
              <a:gs pos="48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41275" cmpd="thickThin">
            <a:solidFill>
              <a:schemeClr val="accent6">
                <a:lumMod val="50000"/>
              </a:schemeClr>
            </a:solidFill>
          </a:ln>
        </p:spPr>
        <p:txBody>
          <a:bodyPr>
            <a:normAutofit/>
          </a:bodyPr>
          <a:lstStyle/>
          <a:p>
            <a:r>
              <a:rPr lang="en-US" sz="4800" dirty="0">
                <a:solidFill>
                  <a:srgbClr val="FFC000"/>
                </a:solidFill>
              </a:rPr>
              <a:t>What is “Level of Participation?”</a:t>
            </a:r>
          </a:p>
        </p:txBody>
      </p:sp>
      <p:sp>
        <p:nvSpPr>
          <p:cNvPr id="3" name="Text Placeholder 2">
            <a:extLst>
              <a:ext uri="{FF2B5EF4-FFF2-40B4-BE49-F238E27FC236}">
                <a16:creationId xmlns:a16="http://schemas.microsoft.com/office/drawing/2014/main" id="{0C9418D5-A133-423A-8EA2-A27E0E6C1BE2}"/>
              </a:ext>
            </a:extLst>
          </p:cNvPr>
          <p:cNvSpPr>
            <a:spLocks noGrp="1"/>
          </p:cNvSpPr>
          <p:nvPr>
            <p:ph type="body" idx="1"/>
          </p:nvPr>
        </p:nvSpPr>
        <p:spPr>
          <a:xfrm>
            <a:off x="838200" y="1789723"/>
            <a:ext cx="10515600" cy="4299928"/>
          </a:xfrm>
          <a:solidFill>
            <a:schemeClr val="accent6">
              <a:lumMod val="20000"/>
              <a:lumOff val="80000"/>
            </a:schemeClr>
          </a:solidFill>
        </p:spPr>
        <p:txBody>
          <a:bodyPr/>
          <a:lstStyle/>
          <a:p>
            <a:r>
              <a:rPr lang="en-US" dirty="0"/>
              <a:t>Let’s review this part … this is located on multiple parts of your PDR.</a:t>
            </a:r>
          </a:p>
          <a:p>
            <a:endParaRPr lang="en-US" dirty="0"/>
          </a:p>
          <a:p>
            <a:endParaRPr lang="en-US" dirty="0"/>
          </a:p>
          <a:p>
            <a:endParaRPr lang="en-US" dirty="0"/>
          </a:p>
          <a:p>
            <a:endParaRPr lang="en-US" dirty="0"/>
          </a:p>
          <a:p>
            <a:r>
              <a:rPr lang="en-US" dirty="0"/>
              <a:t>Use the key above to select the correct “Level” of Participation for each activity or event on your PDR.  This can be determined by asking yourself, “Was it an Individual, local club event, a County event, or larger?”  </a:t>
            </a:r>
          </a:p>
          <a:p>
            <a:r>
              <a:rPr lang="en-US" dirty="0"/>
              <a:t>One way to decide is to ask yourself, “Who is </a:t>
            </a:r>
            <a:r>
              <a:rPr lang="en-US" i="1" dirty="0"/>
              <a:t>able</a:t>
            </a:r>
            <a:r>
              <a:rPr lang="en-US" dirty="0"/>
              <a:t> to attend?”</a:t>
            </a:r>
          </a:p>
        </p:txBody>
      </p:sp>
      <p:pic>
        <p:nvPicPr>
          <p:cNvPr id="5" name="Picture 4">
            <a:extLst>
              <a:ext uri="{FF2B5EF4-FFF2-40B4-BE49-F238E27FC236}">
                <a16:creationId xmlns:a16="http://schemas.microsoft.com/office/drawing/2014/main" id="{0437C268-F4BE-4C07-B164-B45460990A3F}"/>
              </a:ext>
            </a:extLst>
          </p:cNvPr>
          <p:cNvPicPr>
            <a:picLocks noChangeAspect="1"/>
          </p:cNvPicPr>
          <p:nvPr/>
        </p:nvPicPr>
        <p:blipFill>
          <a:blip r:embed="rId3"/>
          <a:stretch>
            <a:fillRect/>
          </a:stretch>
        </p:blipFill>
        <p:spPr>
          <a:xfrm>
            <a:off x="1534601" y="2433910"/>
            <a:ext cx="8898937" cy="1267293"/>
          </a:xfrm>
          <a:prstGeom prst="rect">
            <a:avLst/>
          </a:prstGeom>
        </p:spPr>
      </p:pic>
    </p:spTree>
    <p:extLst>
      <p:ext uri="{BB962C8B-B14F-4D97-AF65-F5344CB8AC3E}">
        <p14:creationId xmlns:p14="http://schemas.microsoft.com/office/powerpoint/2010/main" val="211308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B17D4583-EDB4-4E0C-9239-FA00AFB4F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163" y="1764833"/>
            <a:ext cx="4332514" cy="4241686"/>
          </a:xfrm>
          <a:prstGeom prst="rect">
            <a:avLst/>
          </a:prstGeom>
        </p:spPr>
      </p:pic>
      <p:sp>
        <p:nvSpPr>
          <p:cNvPr id="2" name="Title 1">
            <a:extLst>
              <a:ext uri="{FF2B5EF4-FFF2-40B4-BE49-F238E27FC236}">
                <a16:creationId xmlns:a16="http://schemas.microsoft.com/office/drawing/2014/main" id="{19B8150E-F7F9-43E9-B53A-9F4939F1D70A}"/>
              </a:ext>
            </a:extLst>
          </p:cNvPr>
          <p:cNvSpPr>
            <a:spLocks noGrp="1"/>
          </p:cNvSpPr>
          <p:nvPr>
            <p:ph type="title"/>
          </p:nvPr>
        </p:nvSpPr>
        <p:spPr/>
        <p:txBody>
          <a:bodyPr>
            <a:normAutofit/>
          </a:bodyPr>
          <a:lstStyle/>
          <a:p>
            <a:r>
              <a:rPr lang="en-US" sz="8000" b="1" dirty="0">
                <a:solidFill>
                  <a:schemeClr val="accent6">
                    <a:lumMod val="75000"/>
                  </a:schemeClr>
                </a:solidFill>
                <a:latin typeface="Bauhaus 93" panose="04030905020B02020C02" pitchFamily="82" charset="0"/>
              </a:rPr>
              <a:t>Break OUT!</a:t>
            </a:r>
          </a:p>
        </p:txBody>
      </p:sp>
      <p:pic>
        <p:nvPicPr>
          <p:cNvPr id="8" name="Picture 7" descr="Icon&#10;&#10;Description automatically generated">
            <a:extLst>
              <a:ext uri="{FF2B5EF4-FFF2-40B4-BE49-F238E27FC236}">
                <a16:creationId xmlns:a16="http://schemas.microsoft.com/office/drawing/2014/main" id="{D011B696-505B-475D-8117-51834E4DE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8920" y="2928413"/>
            <a:ext cx="1905000" cy="1914525"/>
          </a:xfrm>
          <a:prstGeom prst="rect">
            <a:avLst/>
          </a:prstGeom>
        </p:spPr>
      </p:pic>
      <p:sp>
        <p:nvSpPr>
          <p:cNvPr id="11" name="TextBox 10">
            <a:extLst>
              <a:ext uri="{FF2B5EF4-FFF2-40B4-BE49-F238E27FC236}">
                <a16:creationId xmlns:a16="http://schemas.microsoft.com/office/drawing/2014/main" id="{B3B95179-F153-48F3-9876-8A45E0D7CC5E}"/>
              </a:ext>
            </a:extLst>
          </p:cNvPr>
          <p:cNvSpPr txBox="1"/>
          <p:nvPr/>
        </p:nvSpPr>
        <p:spPr>
          <a:xfrm>
            <a:off x="838200" y="2305050"/>
            <a:ext cx="4332514" cy="646331"/>
          </a:xfrm>
          <a:prstGeom prst="rect">
            <a:avLst/>
          </a:prstGeom>
          <a:noFill/>
        </p:spPr>
        <p:txBody>
          <a:bodyPr wrap="square" rtlCol="0">
            <a:spAutoFit/>
          </a:bodyPr>
          <a:lstStyle/>
          <a:p>
            <a:r>
              <a:rPr lang="en-US" sz="3600" dirty="0">
                <a:latin typeface="Berlin Sans FB Demi" panose="020E0802020502020306" pitchFamily="34" charset="0"/>
              </a:rPr>
              <a:t>What </a:t>
            </a:r>
            <a:r>
              <a:rPr lang="en-US" sz="3600" dirty="0">
                <a:solidFill>
                  <a:srgbClr val="FF0000"/>
                </a:solidFill>
                <a:latin typeface="Berlin Sans FB Demi" panose="020E0802020502020306" pitchFamily="34" charset="0"/>
              </a:rPr>
              <a:t>PROJECTS</a:t>
            </a:r>
            <a:r>
              <a:rPr lang="en-US" sz="3600" dirty="0">
                <a:latin typeface="Berlin Sans FB Demi" panose="020E0802020502020306" pitchFamily="34" charset="0"/>
              </a:rPr>
              <a:t> …</a:t>
            </a:r>
          </a:p>
        </p:txBody>
      </p:sp>
      <p:sp>
        <p:nvSpPr>
          <p:cNvPr id="12" name="TextBox 11">
            <a:extLst>
              <a:ext uri="{FF2B5EF4-FFF2-40B4-BE49-F238E27FC236}">
                <a16:creationId xmlns:a16="http://schemas.microsoft.com/office/drawing/2014/main" id="{EEBAF0C5-D540-4F18-BE8C-C3261969F676}"/>
              </a:ext>
            </a:extLst>
          </p:cNvPr>
          <p:cNvSpPr txBox="1"/>
          <p:nvPr/>
        </p:nvSpPr>
        <p:spPr>
          <a:xfrm>
            <a:off x="1314450" y="3204597"/>
            <a:ext cx="3803778" cy="1015663"/>
          </a:xfrm>
          <a:prstGeom prst="rect">
            <a:avLst/>
          </a:prstGeom>
          <a:noFill/>
        </p:spPr>
        <p:txBody>
          <a:bodyPr wrap="square" rtlCol="0">
            <a:spAutoFit/>
          </a:bodyPr>
          <a:lstStyle/>
          <a:p>
            <a:r>
              <a:rPr lang="en-US" sz="6000" dirty="0">
                <a:latin typeface="Berlin Sans FB Demi" panose="020E0802020502020306" pitchFamily="34" charset="0"/>
              </a:rPr>
              <a:t>are </a:t>
            </a:r>
            <a:r>
              <a:rPr lang="en-US" sz="6000" dirty="0">
                <a:solidFill>
                  <a:srgbClr val="FFC000"/>
                </a:solidFill>
                <a:latin typeface="Berlin Sans FB Demi" panose="020E0802020502020306" pitchFamily="34" charset="0"/>
              </a:rPr>
              <a:t>YOU</a:t>
            </a:r>
          </a:p>
        </p:txBody>
      </p:sp>
      <p:sp>
        <p:nvSpPr>
          <p:cNvPr id="13" name="TextBox 12">
            <a:extLst>
              <a:ext uri="{FF2B5EF4-FFF2-40B4-BE49-F238E27FC236}">
                <a16:creationId xmlns:a16="http://schemas.microsoft.com/office/drawing/2014/main" id="{70F9E342-B555-4844-9E0B-B4C7B4559F34}"/>
              </a:ext>
            </a:extLst>
          </p:cNvPr>
          <p:cNvSpPr txBox="1"/>
          <p:nvPr/>
        </p:nvSpPr>
        <p:spPr>
          <a:xfrm>
            <a:off x="1752600" y="4371975"/>
            <a:ext cx="3281668" cy="1446550"/>
          </a:xfrm>
          <a:prstGeom prst="rect">
            <a:avLst/>
          </a:prstGeom>
          <a:noFill/>
        </p:spPr>
        <p:txBody>
          <a:bodyPr wrap="none" rtlCol="0">
            <a:spAutoFit/>
          </a:bodyPr>
          <a:lstStyle/>
          <a:p>
            <a:r>
              <a:rPr lang="en-US" sz="8800" dirty="0">
                <a:solidFill>
                  <a:srgbClr val="7030A0"/>
                </a:solidFill>
                <a:latin typeface="Berlin Sans FB Demi" panose="020E0802020502020306" pitchFamily="34" charset="0"/>
              </a:rPr>
              <a:t>INTO?</a:t>
            </a:r>
          </a:p>
        </p:txBody>
      </p:sp>
    </p:spTree>
    <p:extLst>
      <p:ext uri="{BB962C8B-B14F-4D97-AF65-F5344CB8AC3E}">
        <p14:creationId xmlns:p14="http://schemas.microsoft.com/office/powerpoint/2010/main" val="40605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8" presetClass="emph" presetSubtype="0" fill="hold" nodeType="withEffect">
                                  <p:stCondLst>
                                    <p:cond delay="0"/>
                                  </p:stCondLst>
                                  <p:childTnLst>
                                    <p:animRot by="-21600000">
                                      <p:cBhvr>
                                        <p:cTn id="12" dur="3000" fill="hold"/>
                                        <p:tgtEl>
                                          <p:spTgt spid="10"/>
                                        </p:tgtEl>
                                        <p:attrNameLst>
                                          <p:attrName>r</p:attrName>
                                        </p:attrNameLst>
                                      </p:cBhvr>
                                    </p:animRot>
                                  </p:childTnLst>
                                </p:cTn>
                              </p:par>
                              <p:par>
                                <p:cTn id="13" presetID="2" presetClass="entr" presetSubtype="8"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0-#ppt_w/2"/>
                                          </p:val>
                                        </p:tav>
                                        <p:tav tm="100000">
                                          <p:val>
                                            <p:strVal val="#ppt_x"/>
                                          </p:val>
                                        </p:tav>
                                      </p:tavLst>
                                    </p:anim>
                                    <p:anim calcmode="lin" valueType="num">
                                      <p:cBhvr additive="base">
                                        <p:cTn id="20" dur="20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4500"/>
                            </p:stCondLst>
                            <p:childTnLst>
                              <p:par>
                                <p:cTn id="22" presetID="14" presetClass="entr" presetSubtype="1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p:cTn id="28"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D35C-9D7B-4316-AAF2-E2E96C2F2270}"/>
              </a:ext>
            </a:extLst>
          </p:cNvPr>
          <p:cNvSpPr>
            <a:spLocks noGrp="1"/>
          </p:cNvSpPr>
          <p:nvPr>
            <p:ph type="title"/>
          </p:nvPr>
        </p:nvSpPr>
        <p:spPr>
          <a:xfrm>
            <a:off x="839788" y="457200"/>
            <a:ext cx="3932237" cy="1082351"/>
          </a:xfrm>
          <a:gradFill flip="none" rotWithShape="1">
            <a:gsLst>
              <a:gs pos="0">
                <a:schemeClr val="accent6">
                  <a:lumMod val="67000"/>
                </a:schemeClr>
              </a:gs>
              <a:gs pos="91000">
                <a:schemeClr val="accent6">
                  <a:lumMod val="97000"/>
                  <a:lumOff val="3000"/>
                </a:schemeClr>
              </a:gs>
              <a:gs pos="100000">
                <a:schemeClr val="accent6">
                  <a:lumMod val="60000"/>
                  <a:lumOff val="40000"/>
                </a:schemeClr>
              </a:gs>
            </a:gsLst>
            <a:path path="circle">
              <a:fillToRect l="100000" t="100000"/>
            </a:path>
            <a:tileRect r="-100000" b="-100000"/>
          </a:gradFill>
          <a:ln w="28575">
            <a:solidFill>
              <a:schemeClr val="accent6">
                <a:lumMod val="75000"/>
              </a:schemeClr>
            </a:solidFill>
          </a:ln>
        </p:spPr>
        <p:txBody>
          <a:bodyPr/>
          <a:lstStyle/>
          <a:p>
            <a:r>
              <a:rPr lang="en-US" b="1" dirty="0">
                <a:solidFill>
                  <a:schemeClr val="accent4">
                    <a:lumMod val="60000"/>
                    <a:lumOff val="40000"/>
                  </a:schemeClr>
                </a:solidFill>
              </a:rPr>
              <a:t>Category 3:</a:t>
            </a:r>
            <a:br>
              <a:rPr lang="en-US" b="1" dirty="0">
                <a:solidFill>
                  <a:schemeClr val="accent4">
                    <a:lumMod val="60000"/>
                    <a:lumOff val="40000"/>
                  </a:schemeClr>
                </a:solidFill>
              </a:rPr>
            </a:br>
            <a:r>
              <a:rPr lang="en-US" b="1" dirty="0">
                <a:solidFill>
                  <a:schemeClr val="accent4">
                    <a:lumMod val="60000"/>
                    <a:lumOff val="40000"/>
                  </a:schemeClr>
                </a:solidFill>
              </a:rPr>
              <a:t>4-H Events Attended</a:t>
            </a:r>
          </a:p>
        </p:txBody>
      </p:sp>
      <p:sp>
        <p:nvSpPr>
          <p:cNvPr id="4" name="Text Placeholder 3">
            <a:extLst>
              <a:ext uri="{FF2B5EF4-FFF2-40B4-BE49-F238E27FC236}">
                <a16:creationId xmlns:a16="http://schemas.microsoft.com/office/drawing/2014/main" id="{996DF74D-3A15-4D5A-B774-0C18A700B0A3}"/>
              </a:ext>
            </a:extLst>
          </p:cNvPr>
          <p:cNvSpPr>
            <a:spLocks noGrp="1"/>
          </p:cNvSpPr>
          <p:nvPr>
            <p:ph type="body" sz="half" idx="2"/>
          </p:nvPr>
        </p:nvSpPr>
        <p:spPr>
          <a:xfrm>
            <a:off x="839788" y="1642189"/>
            <a:ext cx="3932237" cy="2308324"/>
          </a:xfrm>
          <a:ln w="19050">
            <a:solidFill>
              <a:schemeClr val="tx1"/>
            </a:solidFill>
          </a:ln>
        </p:spPr>
        <p:txBody>
          <a:bodyPr>
            <a:normAutofit fontScale="925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4-H sponsored events.  Local Fairs can be counted as 4-H events, if they include 4-H/FFA classes for competition.</a:t>
            </a:r>
          </a:p>
          <a:p>
            <a:r>
              <a:rPr lang="en-US" sz="1800" b="1" dirty="0">
                <a:latin typeface="Calibri" panose="020F0502020204030204" pitchFamily="34" charset="0"/>
                <a:cs typeface="Times New Roman" panose="02020603050405020304" pitchFamily="18" charset="0"/>
              </a:rPr>
              <a:t>Do NOT count multiple dates for the same event (only count once, even if it spans more than one date). </a:t>
            </a:r>
          </a:p>
          <a:p>
            <a:r>
              <a:rPr lang="en-US" sz="1800" b="1" dirty="0">
                <a:latin typeface="Calibri" panose="020F0502020204030204" pitchFamily="34" charset="0"/>
                <a:cs typeface="Times New Roman" panose="02020603050405020304" pitchFamily="18" charset="0"/>
              </a:rPr>
              <a:t>Do NOT count Jackpot or Prospector Shows. </a:t>
            </a:r>
          </a:p>
          <a:p>
            <a:endParaRPr lang="en-US" sz="1800" b="1" dirty="0"/>
          </a:p>
        </p:txBody>
      </p:sp>
      <p:sp>
        <p:nvSpPr>
          <p:cNvPr id="7" name="TextBox 6">
            <a:extLst>
              <a:ext uri="{FF2B5EF4-FFF2-40B4-BE49-F238E27FC236}">
                <a16:creationId xmlns:a16="http://schemas.microsoft.com/office/drawing/2014/main" id="{B3BAD11A-C097-4984-9862-E387DF605CB5}"/>
              </a:ext>
            </a:extLst>
          </p:cNvPr>
          <p:cNvSpPr txBox="1"/>
          <p:nvPr/>
        </p:nvSpPr>
        <p:spPr>
          <a:xfrm>
            <a:off x="7315200" y="4036279"/>
            <a:ext cx="4274638" cy="2308324"/>
          </a:xfrm>
          <a:prstGeom prst="rect">
            <a:avLst/>
          </a:prstGeom>
          <a:solidFill>
            <a:schemeClr val="accent6">
              <a:lumMod val="40000"/>
              <a:lumOff val="60000"/>
            </a:schemeClr>
          </a:solidFill>
          <a:ln w="25400">
            <a:solidFill>
              <a:schemeClr val="accent6">
                <a:lumMod val="75000"/>
              </a:schemeClr>
            </a:solidFill>
          </a:ln>
        </p:spPr>
        <p:txBody>
          <a:bodyPr wrap="square" rtlCol="0">
            <a:spAutoFit/>
          </a:bodyPr>
          <a:lstStyle/>
          <a:p>
            <a:r>
              <a:rPr lang="en-US" dirty="0"/>
              <a:t>Add the total number of activities – this total also gets listed above, and in the column on page 2.</a:t>
            </a:r>
          </a:p>
          <a:p>
            <a:endParaRPr lang="en-US" dirty="0"/>
          </a:p>
          <a:p>
            <a:endParaRPr lang="en-US" dirty="0"/>
          </a:p>
          <a:p>
            <a:endParaRPr lang="en-US" dirty="0"/>
          </a:p>
          <a:p>
            <a:endParaRPr lang="en-US" dirty="0"/>
          </a:p>
          <a:p>
            <a:endParaRPr lang="en-US" dirty="0"/>
          </a:p>
        </p:txBody>
      </p:sp>
      <p:pic>
        <p:nvPicPr>
          <p:cNvPr id="8" name="Content Placeholder 5">
            <a:extLst>
              <a:ext uri="{FF2B5EF4-FFF2-40B4-BE49-F238E27FC236}">
                <a16:creationId xmlns:a16="http://schemas.microsoft.com/office/drawing/2014/main" id="{DF3688E9-46D0-4836-BAEC-4D6431735461}"/>
              </a:ext>
            </a:extLst>
          </p:cNvPr>
          <p:cNvPicPr>
            <a:picLocks noGrp="1" noChangeAspect="1"/>
          </p:cNvPicPr>
          <p:nvPr>
            <p:ph idx="1"/>
          </p:nvPr>
        </p:nvPicPr>
        <p:blipFill>
          <a:blip r:embed="rId3"/>
          <a:stretch>
            <a:fillRect/>
          </a:stretch>
        </p:blipFill>
        <p:spPr>
          <a:xfrm>
            <a:off x="4832227" y="457200"/>
            <a:ext cx="6881062" cy="3568304"/>
          </a:xfrm>
        </p:spPr>
      </p:pic>
      <p:sp>
        <p:nvSpPr>
          <p:cNvPr id="3" name="TextBox 2">
            <a:extLst>
              <a:ext uri="{FF2B5EF4-FFF2-40B4-BE49-F238E27FC236}">
                <a16:creationId xmlns:a16="http://schemas.microsoft.com/office/drawing/2014/main" id="{C125D265-7A1A-42B6-91A1-89C13D8590F6}"/>
              </a:ext>
            </a:extLst>
          </p:cNvPr>
          <p:cNvSpPr txBox="1"/>
          <p:nvPr/>
        </p:nvSpPr>
        <p:spPr>
          <a:xfrm>
            <a:off x="839789" y="4036278"/>
            <a:ext cx="3181706" cy="2339102"/>
          </a:xfrm>
          <a:prstGeom prst="rect">
            <a:avLst/>
          </a:prstGeom>
          <a:solidFill>
            <a:schemeClr val="accent6">
              <a:lumMod val="40000"/>
              <a:lumOff val="60000"/>
            </a:schemeClr>
          </a:solidFill>
        </p:spPr>
        <p:txBody>
          <a:bodyPr wrap="square" rtlCol="0">
            <a:spAutoFit/>
          </a:bodyPr>
          <a:lstStyle/>
          <a:p>
            <a:r>
              <a:rPr lang="en-US" sz="2000" b="1" dirty="0">
                <a:latin typeface="Calibri" panose="020F0502020204030204" pitchFamily="34" charset="0"/>
                <a:cs typeface="Times New Roman" panose="02020603050405020304" pitchFamily="18" charset="0"/>
              </a:rPr>
              <a:t>Examples:</a:t>
            </a:r>
          </a:p>
          <a:p>
            <a:pPr marL="285750" indent="-285750">
              <a:buClr>
                <a:schemeClr val="accent6">
                  <a:lumMod val="75000"/>
                </a:schemeClr>
              </a:buClr>
              <a:buSzPct val="125000"/>
              <a:buFont typeface="Symbol" panose="05050102010706020507" pitchFamily="18" charset="2"/>
              <a:buChar char="§"/>
            </a:pPr>
            <a:r>
              <a:rPr lang="en-US" sz="1800" b="1" dirty="0">
                <a:latin typeface="Calibri" panose="020F0502020204030204" pitchFamily="34" charset="0"/>
                <a:cs typeface="Times New Roman" panose="02020603050405020304" pitchFamily="18" charset="0"/>
              </a:rPr>
              <a:t>California Focus    	</a:t>
            </a:r>
          </a:p>
          <a:p>
            <a:pPr marL="285750" indent="-285750">
              <a:buClr>
                <a:schemeClr val="accent6">
                  <a:lumMod val="75000"/>
                </a:schemeClr>
              </a:buClr>
              <a:buSzPct val="125000"/>
              <a:buFont typeface="Symbol" panose="05050102010706020507" pitchFamily="18" charset="2"/>
              <a:buChar char="§"/>
            </a:pPr>
            <a:r>
              <a:rPr lang="en-US" sz="1800" b="1" dirty="0">
                <a:latin typeface="Calibri" panose="020F0502020204030204" pitchFamily="34" charset="0"/>
                <a:cs typeface="Times New Roman" panose="02020603050405020304" pitchFamily="18" charset="0"/>
              </a:rPr>
              <a:t>Achievement Night </a:t>
            </a:r>
          </a:p>
          <a:p>
            <a:pPr marL="285750" indent="-285750">
              <a:buClr>
                <a:schemeClr val="accent6">
                  <a:lumMod val="75000"/>
                </a:schemeClr>
              </a:buClr>
              <a:buSzPct val="125000"/>
              <a:buFont typeface="Symbol" panose="05050102010706020507" pitchFamily="18" charset="2"/>
              <a:buChar char="§"/>
            </a:pPr>
            <a:r>
              <a:rPr lang="en-US" sz="1800" b="1" dirty="0">
                <a:latin typeface="Calibri" panose="020F0502020204030204" pitchFamily="34" charset="0"/>
                <a:cs typeface="Times New Roman" panose="02020603050405020304" pitchFamily="18" charset="0"/>
              </a:rPr>
              <a:t>Fundraisers	</a:t>
            </a:r>
          </a:p>
          <a:p>
            <a:pPr marL="285750" indent="-285750">
              <a:buClr>
                <a:schemeClr val="accent6">
                  <a:lumMod val="75000"/>
                </a:schemeClr>
              </a:buClr>
              <a:buSzPct val="125000"/>
              <a:buFont typeface="Symbol" panose="05050102010706020507" pitchFamily="18" charset="2"/>
              <a:buChar char="§"/>
            </a:pPr>
            <a:r>
              <a:rPr lang="en-US" sz="1800" b="1" dirty="0">
                <a:latin typeface="Calibri" panose="020F0502020204030204" pitchFamily="34" charset="0"/>
                <a:cs typeface="Times New Roman" panose="02020603050405020304" pitchFamily="18" charset="0"/>
              </a:rPr>
              <a:t>Livestock Clinics</a:t>
            </a:r>
          </a:p>
          <a:p>
            <a:pPr marL="285750" indent="-285750">
              <a:buClr>
                <a:schemeClr val="accent6">
                  <a:lumMod val="75000"/>
                </a:schemeClr>
              </a:buClr>
              <a:buSzPct val="125000"/>
              <a:buFont typeface="Symbol" panose="05050102010706020507" pitchFamily="18" charset="2"/>
              <a:buChar char="§"/>
            </a:pPr>
            <a:r>
              <a:rPr lang="en-US" b="1" dirty="0">
                <a:latin typeface="Calibri" panose="020F0502020204030204" pitchFamily="34" charset="0"/>
                <a:cs typeface="Times New Roman" panose="02020603050405020304" pitchFamily="18" charset="0"/>
              </a:rPr>
              <a:t>Equine Play Days</a:t>
            </a:r>
          </a:p>
          <a:p>
            <a:pPr marL="285750" indent="-285750">
              <a:buClr>
                <a:schemeClr val="accent6">
                  <a:lumMod val="75000"/>
                </a:schemeClr>
              </a:buClr>
              <a:buSzPct val="125000"/>
              <a:buFont typeface="Symbol" panose="05050102010706020507" pitchFamily="18" charset="2"/>
              <a:buChar char="§"/>
            </a:pPr>
            <a:r>
              <a:rPr lang="en-US" b="1" dirty="0">
                <a:latin typeface="Calibri" panose="020F0502020204030204" pitchFamily="34" charset="0"/>
                <a:cs typeface="Times New Roman" panose="02020603050405020304" pitchFamily="18" charset="0"/>
              </a:rPr>
              <a:t>Presentation Night</a:t>
            </a:r>
          </a:p>
          <a:p>
            <a:pPr marL="285750" indent="-285750">
              <a:buClr>
                <a:schemeClr val="accent6">
                  <a:lumMod val="75000"/>
                </a:schemeClr>
              </a:buClr>
              <a:buSzPct val="125000"/>
              <a:buFont typeface="Symbol" panose="05050102010706020507" pitchFamily="18" charset="2"/>
              <a:buChar char="§"/>
            </a:pPr>
            <a:r>
              <a:rPr lang="en-US" b="1" dirty="0">
                <a:latin typeface="Calibri" panose="020F0502020204030204" pitchFamily="34" charset="0"/>
                <a:cs typeface="Times New Roman" panose="02020603050405020304" pitchFamily="18" charset="0"/>
              </a:rPr>
              <a:t>Sectionals</a:t>
            </a:r>
            <a:endParaRPr lang="en-US" dirty="0"/>
          </a:p>
        </p:txBody>
      </p:sp>
      <p:sp>
        <p:nvSpPr>
          <p:cNvPr id="5" name="TextBox 4">
            <a:extLst>
              <a:ext uri="{FF2B5EF4-FFF2-40B4-BE49-F238E27FC236}">
                <a16:creationId xmlns:a16="http://schemas.microsoft.com/office/drawing/2014/main" id="{C3AA403B-BC38-4FCD-AD28-69EE1586BA26}"/>
              </a:ext>
            </a:extLst>
          </p:cNvPr>
          <p:cNvSpPr txBox="1"/>
          <p:nvPr/>
        </p:nvSpPr>
        <p:spPr>
          <a:xfrm>
            <a:off x="4021495" y="4060474"/>
            <a:ext cx="3293705" cy="2308324"/>
          </a:xfrm>
          <a:prstGeom prst="rect">
            <a:avLst/>
          </a:prstGeom>
          <a:solidFill>
            <a:schemeClr val="accent6">
              <a:lumMod val="40000"/>
              <a:lumOff val="60000"/>
            </a:schemeClr>
          </a:solidFill>
        </p:spPr>
        <p:txBody>
          <a:bodyPr wrap="square" rtlCol="0">
            <a:spAutoFit/>
          </a:bodyPr>
          <a:lstStyle/>
          <a:p>
            <a:pPr marL="285750" indent="-285750">
              <a:buClr>
                <a:schemeClr val="accent6">
                  <a:lumMod val="75000"/>
                </a:schemeClr>
              </a:buClr>
              <a:buSzPct val="125000"/>
              <a:buFont typeface="Symbol" panose="05050102010706020507" pitchFamily="18" charset="2"/>
              <a:buChar char="§"/>
            </a:pPr>
            <a:endParaRPr lang="en-US" sz="1800" b="1" dirty="0">
              <a:latin typeface="Calibri" panose="020F0502020204030204" pitchFamily="34" charset="0"/>
              <a:cs typeface="Times New Roman" panose="02020603050405020304" pitchFamily="18" charset="0"/>
            </a:endParaRPr>
          </a:p>
          <a:p>
            <a:pPr marL="285750" indent="-285750">
              <a:buClr>
                <a:schemeClr val="accent6">
                  <a:lumMod val="75000"/>
                </a:schemeClr>
              </a:buClr>
              <a:buSzPct val="125000"/>
              <a:buFont typeface="Symbol" panose="05050102010706020507" pitchFamily="18" charset="2"/>
              <a:buChar char="§"/>
            </a:pPr>
            <a:r>
              <a:rPr lang="en-US" sz="1800" b="1" dirty="0">
                <a:latin typeface="Calibri" panose="020F0502020204030204" pitchFamily="34" charset="0"/>
                <a:cs typeface="Times New Roman" panose="02020603050405020304" pitchFamily="18" charset="0"/>
              </a:rPr>
              <a:t>Fashion Revue</a:t>
            </a:r>
          </a:p>
          <a:p>
            <a:pPr marL="285750" indent="-285750">
              <a:buClr>
                <a:schemeClr val="accent6">
                  <a:lumMod val="75000"/>
                </a:schemeClr>
              </a:buClr>
              <a:buSzPct val="125000"/>
              <a:buFont typeface="Symbol" panose="05050102010706020507" pitchFamily="18" charset="2"/>
              <a:buChar char="§"/>
            </a:pPr>
            <a:r>
              <a:rPr lang="en-US" sz="1800" b="1" dirty="0">
                <a:latin typeface="Calibri" panose="020F0502020204030204" pitchFamily="34" charset="0"/>
                <a:cs typeface="Times New Roman" panose="02020603050405020304" pitchFamily="18" charset="0"/>
              </a:rPr>
              <a:t>Field Days</a:t>
            </a:r>
          </a:p>
          <a:p>
            <a:pPr marL="285750" indent="-285750">
              <a:buClr>
                <a:schemeClr val="accent6">
                  <a:lumMod val="75000"/>
                </a:schemeClr>
              </a:buClr>
              <a:buSzPct val="125000"/>
              <a:buFont typeface="Symbol" panose="05050102010706020507" pitchFamily="18" charset="2"/>
              <a:buChar char="§"/>
            </a:pPr>
            <a:r>
              <a:rPr lang="en-US" sz="1800" b="1" dirty="0">
                <a:latin typeface="Calibri" panose="020F0502020204030204" pitchFamily="34" charset="0"/>
                <a:cs typeface="Times New Roman" panose="02020603050405020304" pitchFamily="18" charset="0"/>
              </a:rPr>
              <a:t>Officer Training</a:t>
            </a:r>
          </a:p>
          <a:p>
            <a:pPr marL="285750" indent="-285750">
              <a:buClr>
                <a:schemeClr val="accent6">
                  <a:lumMod val="75000"/>
                </a:schemeClr>
              </a:buClr>
              <a:buSzPct val="125000"/>
              <a:buFont typeface="Symbol" panose="05050102010706020507" pitchFamily="18" charset="2"/>
              <a:buChar char="§"/>
            </a:pPr>
            <a:r>
              <a:rPr lang="en-US" sz="1800" b="1" dirty="0">
                <a:latin typeface="Calibri" panose="020F0502020204030204" pitchFamily="34" charset="0"/>
                <a:cs typeface="Times New Roman" panose="02020603050405020304" pitchFamily="18" charset="0"/>
              </a:rPr>
              <a:t>Livestock Clinics</a:t>
            </a:r>
          </a:p>
          <a:p>
            <a:pPr marL="285750" indent="-285750">
              <a:buClr>
                <a:schemeClr val="accent6">
                  <a:lumMod val="75000"/>
                </a:schemeClr>
              </a:buClr>
              <a:buSzPct val="125000"/>
              <a:buFont typeface="Symbol" panose="05050102010706020507" pitchFamily="18" charset="2"/>
              <a:buChar char="§"/>
            </a:pPr>
            <a:r>
              <a:rPr lang="en-US" b="1" dirty="0">
                <a:latin typeface="Calibri" panose="020F0502020204030204" pitchFamily="34" charset="0"/>
                <a:cs typeface="Times New Roman" panose="02020603050405020304" pitchFamily="18" charset="0"/>
              </a:rPr>
              <a:t>Leadership Conference</a:t>
            </a:r>
          </a:p>
          <a:p>
            <a:pPr marL="285750" indent="-285750">
              <a:buClr>
                <a:schemeClr val="accent6">
                  <a:lumMod val="75000"/>
                </a:schemeClr>
              </a:buClr>
              <a:buSzPct val="125000"/>
              <a:buFont typeface="Symbol" panose="05050102010706020507" pitchFamily="18" charset="2"/>
              <a:buChar char="§"/>
            </a:pPr>
            <a:r>
              <a:rPr lang="en-US" b="1" dirty="0">
                <a:latin typeface="Calibri" panose="020F0502020204030204" pitchFamily="34" charset="0"/>
                <a:cs typeface="Times New Roman" panose="02020603050405020304" pitchFamily="18" charset="0"/>
              </a:rPr>
              <a:t>Club Holiday Dinner</a:t>
            </a:r>
          </a:p>
          <a:p>
            <a:pPr marL="285750" indent="-285750">
              <a:buClr>
                <a:schemeClr val="accent6">
                  <a:lumMod val="75000"/>
                </a:schemeClr>
              </a:buClr>
              <a:buSzPct val="125000"/>
              <a:buFont typeface="Symbol" panose="05050102010706020507" pitchFamily="18" charset="2"/>
              <a:buChar char="§"/>
            </a:pPr>
            <a:r>
              <a:rPr lang="en-US" b="1" dirty="0">
                <a:latin typeface="Calibri" panose="020F0502020204030204" pitchFamily="34" charset="0"/>
                <a:cs typeface="Times New Roman" panose="02020603050405020304" pitchFamily="18" charset="0"/>
              </a:rPr>
              <a:t>Color Me Green Run</a:t>
            </a:r>
            <a:endParaRPr lang="en-US" dirty="0"/>
          </a:p>
        </p:txBody>
      </p:sp>
    </p:spTree>
    <p:extLst>
      <p:ext uri="{BB962C8B-B14F-4D97-AF65-F5344CB8AC3E}">
        <p14:creationId xmlns:p14="http://schemas.microsoft.com/office/powerpoint/2010/main" val="2471738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D35C-9D7B-4316-AAF2-E2E96C2F2270}"/>
              </a:ext>
            </a:extLst>
          </p:cNvPr>
          <p:cNvSpPr>
            <a:spLocks noGrp="1"/>
          </p:cNvSpPr>
          <p:nvPr>
            <p:ph type="title"/>
          </p:nvPr>
        </p:nvSpPr>
        <p:spPr>
          <a:xfrm>
            <a:off x="839788" y="457200"/>
            <a:ext cx="3932237" cy="1082351"/>
          </a:xfrm>
          <a:gradFill flip="none" rotWithShape="1">
            <a:gsLst>
              <a:gs pos="0">
                <a:schemeClr val="accent6">
                  <a:lumMod val="67000"/>
                </a:schemeClr>
              </a:gs>
              <a:gs pos="91000">
                <a:schemeClr val="accent6">
                  <a:lumMod val="97000"/>
                  <a:lumOff val="3000"/>
                </a:schemeClr>
              </a:gs>
              <a:gs pos="100000">
                <a:schemeClr val="accent6">
                  <a:lumMod val="60000"/>
                  <a:lumOff val="40000"/>
                </a:schemeClr>
              </a:gs>
            </a:gsLst>
            <a:path path="circle">
              <a:fillToRect l="100000" t="100000"/>
            </a:path>
            <a:tileRect r="-100000" b="-100000"/>
          </a:gradFill>
          <a:ln w="28575">
            <a:solidFill>
              <a:schemeClr val="accent6">
                <a:lumMod val="75000"/>
              </a:schemeClr>
            </a:solidFill>
          </a:ln>
        </p:spPr>
        <p:txBody>
          <a:bodyPr>
            <a:normAutofit fontScale="90000"/>
          </a:bodyPr>
          <a:lstStyle/>
          <a:p>
            <a:r>
              <a:rPr lang="en-US" b="1" dirty="0">
                <a:solidFill>
                  <a:schemeClr val="accent4">
                    <a:lumMod val="60000"/>
                    <a:lumOff val="40000"/>
                  </a:schemeClr>
                </a:solidFill>
              </a:rPr>
              <a:t>Category 4:</a:t>
            </a:r>
            <a:br>
              <a:rPr lang="en-US" b="1" dirty="0">
                <a:solidFill>
                  <a:schemeClr val="accent4">
                    <a:lumMod val="60000"/>
                    <a:lumOff val="40000"/>
                  </a:schemeClr>
                </a:solidFill>
              </a:rPr>
            </a:br>
            <a:r>
              <a:rPr lang="en-US" b="1" dirty="0">
                <a:solidFill>
                  <a:schemeClr val="accent4">
                    <a:lumMod val="60000"/>
                    <a:lumOff val="40000"/>
                  </a:schemeClr>
                </a:solidFill>
              </a:rPr>
              <a:t>Leadership Development</a:t>
            </a:r>
          </a:p>
        </p:txBody>
      </p:sp>
      <p:sp>
        <p:nvSpPr>
          <p:cNvPr id="4" name="Text Placeholder 3">
            <a:extLst>
              <a:ext uri="{FF2B5EF4-FFF2-40B4-BE49-F238E27FC236}">
                <a16:creationId xmlns:a16="http://schemas.microsoft.com/office/drawing/2014/main" id="{996DF74D-3A15-4D5A-B774-0C18A700B0A3}"/>
              </a:ext>
            </a:extLst>
          </p:cNvPr>
          <p:cNvSpPr>
            <a:spLocks noGrp="1"/>
          </p:cNvSpPr>
          <p:nvPr>
            <p:ph type="body" sz="half" idx="2"/>
          </p:nvPr>
        </p:nvSpPr>
        <p:spPr>
          <a:xfrm>
            <a:off x="839788" y="1642189"/>
            <a:ext cx="3932237" cy="4434746"/>
          </a:xfrm>
          <a:ln w="19050">
            <a:solidFill>
              <a:schemeClr val="tx1"/>
            </a:solidFill>
          </a:ln>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is where you list each project that you lead, or each leadership position you perform.</a:t>
            </a:r>
          </a:p>
          <a:p>
            <a:pPr marL="285750" indent="-285750">
              <a:buClr>
                <a:schemeClr val="accent6">
                  <a:lumMod val="75000"/>
                </a:schemeClr>
              </a:buClr>
              <a:buSzPct val="125000"/>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Committee Chair or Member</a:t>
            </a:r>
          </a:p>
          <a:p>
            <a:pPr marL="285750" indent="-285750">
              <a:buClr>
                <a:schemeClr val="accent6">
                  <a:lumMod val="75000"/>
                </a:schemeClr>
              </a:buClr>
              <a:buSzPct val="1250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Junior Leader (Intermediate)</a:t>
            </a:r>
          </a:p>
          <a:p>
            <a:pPr marL="285750" indent="-285750">
              <a:buClr>
                <a:schemeClr val="accent6">
                  <a:lumMod val="75000"/>
                </a:schemeClr>
              </a:buClr>
              <a:buSzPct val="125000"/>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Teen Leader (Intermediate/Senior)</a:t>
            </a:r>
          </a:p>
          <a:p>
            <a:pPr marL="285750" indent="-285750">
              <a:buClr>
                <a:schemeClr val="accent6">
                  <a:lumMod val="75000"/>
                </a:schemeClr>
              </a:buClr>
              <a:buSzPct val="1250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Lead a 4-H Group or activity (can be planned or spontaneous, see manual for details).</a:t>
            </a:r>
          </a:p>
          <a:p>
            <a:pPr marL="285750" indent="-285750">
              <a:buClr>
                <a:schemeClr val="accent6">
                  <a:lumMod val="75000"/>
                </a:schemeClr>
              </a:buClr>
              <a:buSzPct val="125000"/>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Leadership Outside of 4-H </a:t>
            </a:r>
            <a:r>
              <a:rPr lang="en-US" dirty="0">
                <a:latin typeface="Calibri" panose="020F0502020204030204" pitchFamily="34" charset="0"/>
                <a:ea typeface="Calibri" panose="020F0502020204030204" pitchFamily="34" charset="0"/>
                <a:cs typeface="Times New Roman" panose="02020603050405020304" pitchFamily="18" charset="0"/>
              </a:rPr>
              <a:t>(examples)</a:t>
            </a:r>
          </a:p>
          <a:p>
            <a:pPr marL="742950" lvl="1" indent="-285750">
              <a:buClr>
                <a:schemeClr val="accent2">
                  <a:lumMod val="75000"/>
                </a:schemeClr>
              </a:buClr>
              <a:buSzPct val="125000"/>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Student Body President</a:t>
            </a:r>
          </a:p>
          <a:p>
            <a:pPr marL="742950" lvl="1" indent="-285750">
              <a:buClr>
                <a:schemeClr val="accent2">
                  <a:lumMod val="75000"/>
                </a:schemeClr>
              </a:buClr>
              <a:buSzPct val="125000"/>
              <a:buFont typeface="Wingdings" panose="05000000000000000000" pitchFamily="2" charset="2"/>
              <a:buChar char="Ø"/>
            </a:pPr>
            <a:r>
              <a:rPr lang="en-US" dirty="0">
                <a:effectLst/>
                <a:latin typeface="Calibri" panose="020F0502020204030204" pitchFamily="34" charset="0"/>
                <a:ea typeface="Calibri" panose="020F0502020204030204" pitchFamily="34" charset="0"/>
                <a:cs typeface="Times New Roman" panose="02020603050405020304" pitchFamily="18" charset="0"/>
              </a:rPr>
              <a:t>School Math Tutor</a:t>
            </a:r>
          </a:p>
          <a:p>
            <a:pPr marL="742950" lvl="1" indent="-285750">
              <a:buClr>
                <a:schemeClr val="accent2">
                  <a:lumMod val="75000"/>
                </a:schemeClr>
              </a:buClr>
              <a:buSzPct val="125000"/>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Youth Group Leader</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buClr>
                <a:schemeClr val="accent2">
                  <a:lumMod val="75000"/>
                </a:schemeClr>
              </a:buClr>
              <a:buSzPct val="125000"/>
              <a:buFont typeface="Wingdings" panose="05000000000000000000" pitchFamily="2" charset="2"/>
              <a:buChar char="Ø"/>
            </a:pPr>
            <a:r>
              <a:rPr lang="en-US" dirty="0">
                <a:latin typeface="Calibri" panose="020F0502020204030204" pitchFamily="34" charset="0"/>
                <a:cs typeface="Times New Roman" panose="02020603050405020304" pitchFamily="18" charset="0"/>
              </a:rPr>
              <a:t>Team Captain (sports)</a:t>
            </a:r>
            <a:endParaRPr lang="en-US" dirty="0"/>
          </a:p>
        </p:txBody>
      </p:sp>
      <p:sp>
        <p:nvSpPr>
          <p:cNvPr id="7" name="TextBox 6">
            <a:extLst>
              <a:ext uri="{FF2B5EF4-FFF2-40B4-BE49-F238E27FC236}">
                <a16:creationId xmlns:a16="http://schemas.microsoft.com/office/drawing/2014/main" id="{B3BAD11A-C097-4984-9862-E387DF605CB5}"/>
              </a:ext>
            </a:extLst>
          </p:cNvPr>
          <p:cNvSpPr txBox="1"/>
          <p:nvPr/>
        </p:nvSpPr>
        <p:spPr>
          <a:xfrm>
            <a:off x="4912600" y="4810720"/>
            <a:ext cx="6677238" cy="1354217"/>
          </a:xfrm>
          <a:prstGeom prst="rect">
            <a:avLst/>
          </a:prstGeom>
          <a:solidFill>
            <a:schemeClr val="accent6">
              <a:lumMod val="40000"/>
              <a:lumOff val="60000"/>
            </a:schemeClr>
          </a:solidFill>
          <a:ln w="25400">
            <a:solidFill>
              <a:schemeClr val="accent6">
                <a:lumMod val="75000"/>
              </a:schemeClr>
            </a:solidFill>
          </a:ln>
        </p:spPr>
        <p:txBody>
          <a:bodyPr wrap="square" rtlCol="0">
            <a:spAutoFit/>
          </a:bodyPr>
          <a:lstStyle/>
          <a:p>
            <a:r>
              <a:rPr lang="en-US" dirty="0"/>
              <a:t>Add the total number of activities – this total also gets listed above, and in the column on page 2.</a:t>
            </a:r>
          </a:p>
          <a:p>
            <a:r>
              <a:rPr lang="en-US" dirty="0"/>
              <a:t>*Required for Star Rank.</a:t>
            </a:r>
          </a:p>
          <a:p>
            <a:r>
              <a:rPr lang="en-US" sz="1400" dirty="0"/>
              <a:t>***To ADD lines in a WORD Table, move your cursor to the outside of table, to the right of the line you want to add under, and press ENTER.</a:t>
            </a:r>
          </a:p>
        </p:txBody>
      </p:sp>
      <p:pic>
        <p:nvPicPr>
          <p:cNvPr id="9" name="Content Placeholder 8">
            <a:extLst>
              <a:ext uri="{FF2B5EF4-FFF2-40B4-BE49-F238E27FC236}">
                <a16:creationId xmlns:a16="http://schemas.microsoft.com/office/drawing/2014/main" id="{D4A2A4E7-FD18-4E6E-80CA-A70D9B4A1B56}"/>
              </a:ext>
            </a:extLst>
          </p:cNvPr>
          <p:cNvPicPr>
            <a:picLocks noGrp="1" noChangeAspect="1"/>
          </p:cNvPicPr>
          <p:nvPr>
            <p:ph idx="1"/>
          </p:nvPr>
        </p:nvPicPr>
        <p:blipFill>
          <a:blip r:embed="rId3"/>
          <a:stretch>
            <a:fillRect/>
          </a:stretch>
        </p:blipFill>
        <p:spPr>
          <a:xfrm>
            <a:off x="4912600" y="457199"/>
            <a:ext cx="6677238" cy="4353521"/>
          </a:xfrm>
        </p:spPr>
      </p:pic>
    </p:spTree>
    <p:extLst>
      <p:ext uri="{BB962C8B-B14F-4D97-AF65-F5344CB8AC3E}">
        <p14:creationId xmlns:p14="http://schemas.microsoft.com/office/powerpoint/2010/main" val="3506591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7893-43D2-4031-8870-1AC0E18A37B9}"/>
              </a:ext>
            </a:extLst>
          </p:cNvPr>
          <p:cNvSpPr>
            <a:spLocks noGrp="1"/>
          </p:cNvSpPr>
          <p:nvPr>
            <p:ph type="title"/>
          </p:nvPr>
        </p:nvSpPr>
        <p:spPr>
          <a:xfrm>
            <a:off x="839790" y="449230"/>
            <a:ext cx="3508276" cy="1416891"/>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2700000" scaled="1"/>
            <a:tileRect/>
          </a:gradFill>
          <a:ln w="41275">
            <a:solidFill>
              <a:schemeClr val="accent6">
                <a:lumMod val="75000"/>
              </a:schemeClr>
            </a:solidFill>
          </a:ln>
        </p:spPr>
        <p:txBody>
          <a:bodyPr>
            <a:normAutofit/>
          </a:bodyPr>
          <a:lstStyle/>
          <a:p>
            <a:r>
              <a:rPr lang="en-US" b="1" dirty="0">
                <a:solidFill>
                  <a:schemeClr val="accent4">
                    <a:lumMod val="60000"/>
                    <a:lumOff val="40000"/>
                  </a:schemeClr>
                </a:solidFill>
              </a:rPr>
              <a:t>Category 5: </a:t>
            </a:r>
            <a:br>
              <a:rPr lang="en-US" b="1" dirty="0">
                <a:solidFill>
                  <a:schemeClr val="accent4">
                    <a:lumMod val="60000"/>
                    <a:lumOff val="40000"/>
                  </a:schemeClr>
                </a:solidFill>
              </a:rPr>
            </a:br>
            <a:r>
              <a:rPr lang="en-US" b="1" dirty="0">
                <a:solidFill>
                  <a:schemeClr val="accent4">
                    <a:lumMod val="60000"/>
                    <a:lumOff val="40000"/>
                  </a:schemeClr>
                </a:solidFill>
              </a:rPr>
              <a:t>Civic Engagement/ Community Service</a:t>
            </a:r>
          </a:p>
        </p:txBody>
      </p:sp>
      <p:sp>
        <p:nvSpPr>
          <p:cNvPr id="4" name="Text Placeholder 3">
            <a:extLst>
              <a:ext uri="{FF2B5EF4-FFF2-40B4-BE49-F238E27FC236}">
                <a16:creationId xmlns:a16="http://schemas.microsoft.com/office/drawing/2014/main" id="{190070D9-5F4F-4F7E-93D5-820C000C37CD}"/>
              </a:ext>
            </a:extLst>
          </p:cNvPr>
          <p:cNvSpPr>
            <a:spLocks noGrp="1"/>
          </p:cNvSpPr>
          <p:nvPr>
            <p:ph type="body" sz="half" idx="2"/>
          </p:nvPr>
        </p:nvSpPr>
        <p:spPr>
          <a:xfrm>
            <a:off x="839790" y="1978089"/>
            <a:ext cx="3508275" cy="4247377"/>
          </a:xfrm>
          <a:solidFill>
            <a:schemeClr val="accent6">
              <a:lumMod val="40000"/>
              <a:lumOff val="60000"/>
            </a:schemeClr>
          </a:solidFill>
          <a:ln w="41275">
            <a:solidFill>
              <a:schemeClr val="accent6">
                <a:lumMod val="75000"/>
              </a:schemeClr>
            </a:solidFill>
          </a:ln>
        </p:spPr>
        <p:txBody>
          <a:bodyPr>
            <a:normAutofit/>
          </a:bodyPr>
          <a:lstStyle/>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used to be called “Citizenship.”</a:t>
            </a:r>
          </a:p>
          <a:p>
            <a:pPr marR="0" lvl="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Record active participation in planned, publicized and approved civic engagement, service learning or community service projects.</a:t>
            </a:r>
          </a:p>
          <a:p>
            <a:pPr marR="0" lvl="0">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dirty="0">
                <a:latin typeface="Calibri" panose="020F0502020204030204" pitchFamily="34" charset="0"/>
                <a:cs typeface="Times New Roman" panose="02020603050405020304" pitchFamily="18" charset="0"/>
              </a:rPr>
              <a:t>*If it is a recurring event/activity, you can count each occurrence.</a:t>
            </a:r>
          </a:p>
          <a:p>
            <a:pPr marR="0" lvl="0">
              <a:lnSpc>
                <a:spcPct val="107000"/>
              </a:lnSpc>
              <a:spcBef>
                <a:spcPts val="0"/>
              </a:spcBef>
              <a:spcAft>
                <a:spcPts val="0"/>
              </a:spcAft>
            </a:pPr>
            <a:r>
              <a:rPr lang="en-US" dirty="0">
                <a:latin typeface="Calibri" panose="020F0502020204030204" pitchFamily="34" charset="0"/>
                <a:cs typeface="Times New Roman" panose="02020603050405020304" pitchFamily="18" charset="0"/>
              </a:rPr>
              <a:t>Do NOT list fundraising here (see manual for clarification).</a:t>
            </a:r>
          </a:p>
          <a:p>
            <a:pPr marR="0" lvl="0">
              <a:lnSpc>
                <a:spcPct val="107000"/>
              </a:lnSpc>
              <a:spcBef>
                <a:spcPts val="0"/>
              </a:spcBef>
              <a:spcAft>
                <a:spcPts val="0"/>
              </a:spcAft>
            </a:pPr>
            <a:endParaRPr lang="en-US" sz="800" dirty="0">
              <a:latin typeface="Calibri" panose="020F0502020204030204" pitchFamily="34" charset="0"/>
              <a:cs typeface="Times New Roman" panose="02020603050405020304" pitchFamily="18" charset="0"/>
            </a:endParaRPr>
          </a:p>
          <a:p>
            <a:pPr>
              <a:lnSpc>
                <a:spcPct val="107000"/>
              </a:lnSpc>
              <a:spcBef>
                <a:spcPts val="0"/>
              </a:spcBef>
            </a:pPr>
            <a:r>
              <a:rPr lang="en-US" sz="1600" dirty="0"/>
              <a:t>***</a:t>
            </a:r>
            <a:r>
              <a:rPr lang="en-US" sz="1600" i="1" dirty="0">
                <a:solidFill>
                  <a:schemeClr val="accent1">
                    <a:lumMod val="75000"/>
                  </a:schemeClr>
                </a:solidFill>
              </a:rPr>
              <a:t>REMEMBER to add TOTALS above (in the gray area), and in the columns to calculate your star rank.</a:t>
            </a:r>
          </a:p>
          <a:p>
            <a:pPr>
              <a:lnSpc>
                <a:spcPct val="107000"/>
              </a:lnSpc>
              <a:spcBef>
                <a:spcPts val="0"/>
              </a:spcBef>
            </a:pPr>
            <a:endParaRPr lang="en-US" i="1" dirty="0">
              <a:solidFill>
                <a:schemeClr val="accent1">
                  <a:lumMod val="75000"/>
                </a:schemeClr>
              </a:solidFill>
            </a:endParaRPr>
          </a:p>
          <a:p>
            <a:pPr>
              <a:lnSpc>
                <a:spcPct val="107000"/>
              </a:lnSpc>
              <a:spcBef>
                <a:spcPts val="0"/>
              </a:spcBef>
            </a:pPr>
            <a:endParaRPr lang="en-US" sz="1600" i="1" dirty="0">
              <a:solidFill>
                <a:schemeClr val="accent1">
                  <a:lumMod val="75000"/>
                </a:schemeClr>
              </a:solidFill>
            </a:endParaRPr>
          </a:p>
          <a:p>
            <a:pPr>
              <a:lnSpc>
                <a:spcPct val="107000"/>
              </a:lnSpc>
              <a:spcBef>
                <a:spcPts val="0"/>
              </a:spcBef>
            </a:pPr>
            <a:endParaRPr lang="en-US" sz="1600" i="1" dirty="0">
              <a:solidFill>
                <a:schemeClr val="accent1">
                  <a:lumMod val="75000"/>
                </a:schemeClr>
              </a:solidFill>
            </a:endParaRPr>
          </a:p>
          <a:p>
            <a:pPr marR="0" lvl="0">
              <a:lnSpc>
                <a:spcPct val="107000"/>
              </a:lnSpc>
              <a:spcBef>
                <a:spcPts val="0"/>
              </a:spcBef>
              <a:spcAft>
                <a:spcPts val="0"/>
              </a:spcAft>
            </a:pPr>
            <a:endParaRPr lang="en-US" dirty="0">
              <a:latin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11A69C1-03CA-4BAB-8A6C-E687A94C567D}"/>
              </a:ext>
            </a:extLst>
          </p:cNvPr>
          <p:cNvSpPr txBox="1"/>
          <p:nvPr/>
        </p:nvSpPr>
        <p:spPr>
          <a:xfrm>
            <a:off x="4512412" y="4194141"/>
            <a:ext cx="7081611" cy="2031325"/>
          </a:xfrm>
          <a:prstGeom prst="rect">
            <a:avLst/>
          </a:prstGeom>
          <a:solidFill>
            <a:schemeClr val="accent6">
              <a:lumMod val="40000"/>
              <a:lumOff val="60000"/>
            </a:schemeClr>
          </a:solidFill>
          <a:ln w="41275">
            <a:solidFill>
              <a:schemeClr val="accent6">
                <a:lumMod val="75000"/>
              </a:schemeClr>
            </a:solidFill>
          </a:ln>
        </p:spPr>
        <p:txBody>
          <a:bodyPr wrap="square" rtlCol="0">
            <a:spAutoFit/>
          </a:bodyPr>
          <a:lstStyle/>
          <a:p>
            <a:r>
              <a:rPr lang="en-US" b="1" dirty="0"/>
              <a:t>Examples:</a:t>
            </a:r>
          </a:p>
          <a:p>
            <a:pPr marL="285750" indent="-285750">
              <a:buClr>
                <a:schemeClr val="accent6">
                  <a:lumMod val="75000"/>
                </a:schemeClr>
              </a:buClr>
              <a:buSzPct val="125000"/>
              <a:buFont typeface="Symbol" panose="05050102010706020507" pitchFamily="18" charset="2"/>
              <a:buChar char="§"/>
            </a:pPr>
            <a:r>
              <a:rPr lang="en-US" b="1" dirty="0"/>
              <a:t>Canned Food Drives, Beach Clean-up, Clothes Drive, Convalescent Home visits</a:t>
            </a:r>
            <a:r>
              <a:rPr lang="en-US" dirty="0"/>
              <a:t>.</a:t>
            </a:r>
          </a:p>
          <a:p>
            <a:pPr marL="285750" indent="-285750">
              <a:buClr>
                <a:schemeClr val="accent6">
                  <a:lumMod val="75000"/>
                </a:schemeClr>
              </a:buClr>
              <a:buSzPct val="125000"/>
              <a:buFont typeface="Symbol" panose="05050102010706020507" pitchFamily="18" charset="2"/>
              <a:buChar char="§"/>
            </a:pPr>
            <a:r>
              <a:rPr lang="en-US" b="1" dirty="0"/>
              <a:t>Service Learning Projects </a:t>
            </a:r>
            <a:r>
              <a:rPr lang="en-US" dirty="0"/>
              <a:t>– you can receive two credits (one for planning, and one for attending the actual event)</a:t>
            </a:r>
          </a:p>
          <a:p>
            <a:pPr marL="285750" indent="-285750">
              <a:buClr>
                <a:schemeClr val="accent6">
                  <a:lumMod val="75000"/>
                </a:schemeClr>
              </a:buClr>
              <a:buSzPct val="125000"/>
              <a:buFont typeface="Symbol" panose="05050102010706020507" pitchFamily="18" charset="2"/>
              <a:buChar char="§"/>
            </a:pPr>
            <a:r>
              <a:rPr lang="en-US" b="1" dirty="0"/>
              <a:t>Civic Engagement and Civic Affairs </a:t>
            </a:r>
            <a:r>
              <a:rPr lang="en-US" dirty="0"/>
              <a:t>(i.e. Citizenship Washington Focus, donating to a blood drive, volunteering at a voter registration)</a:t>
            </a:r>
          </a:p>
        </p:txBody>
      </p:sp>
      <p:pic>
        <p:nvPicPr>
          <p:cNvPr id="9" name="Content Placeholder 8">
            <a:extLst>
              <a:ext uri="{FF2B5EF4-FFF2-40B4-BE49-F238E27FC236}">
                <a16:creationId xmlns:a16="http://schemas.microsoft.com/office/drawing/2014/main" id="{06C5D05E-6B46-484B-BD86-23CC8B0F4D23}"/>
              </a:ext>
            </a:extLst>
          </p:cNvPr>
          <p:cNvPicPr>
            <a:picLocks noGrp="1" noChangeAspect="1"/>
          </p:cNvPicPr>
          <p:nvPr>
            <p:ph idx="1"/>
          </p:nvPr>
        </p:nvPicPr>
        <p:blipFill>
          <a:blip r:embed="rId3"/>
          <a:stretch>
            <a:fillRect/>
          </a:stretch>
        </p:blipFill>
        <p:spPr>
          <a:xfrm>
            <a:off x="4512411" y="411905"/>
            <a:ext cx="7031981" cy="3782235"/>
          </a:xfrm>
        </p:spPr>
      </p:pic>
    </p:spTree>
    <p:extLst>
      <p:ext uri="{BB962C8B-B14F-4D97-AF65-F5344CB8AC3E}">
        <p14:creationId xmlns:p14="http://schemas.microsoft.com/office/powerpoint/2010/main" val="3792811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7893-43D2-4031-8870-1AC0E18A37B9}"/>
              </a:ext>
            </a:extLst>
          </p:cNvPr>
          <p:cNvSpPr>
            <a:spLocks noGrp="1"/>
          </p:cNvSpPr>
          <p:nvPr>
            <p:ph type="title"/>
          </p:nvPr>
        </p:nvSpPr>
        <p:spPr>
          <a:xfrm>
            <a:off x="839790" y="449230"/>
            <a:ext cx="3508276" cy="1416891"/>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2700000" scaled="1"/>
            <a:tileRect/>
          </a:gradFill>
          <a:ln w="41275">
            <a:solidFill>
              <a:schemeClr val="accent6">
                <a:lumMod val="75000"/>
              </a:schemeClr>
            </a:solidFill>
          </a:ln>
        </p:spPr>
        <p:txBody>
          <a:bodyPr>
            <a:normAutofit/>
          </a:bodyPr>
          <a:lstStyle/>
          <a:p>
            <a:r>
              <a:rPr lang="en-US" b="1" dirty="0">
                <a:solidFill>
                  <a:schemeClr val="accent4">
                    <a:lumMod val="60000"/>
                    <a:lumOff val="40000"/>
                  </a:schemeClr>
                </a:solidFill>
              </a:rPr>
              <a:t>Category 6: </a:t>
            </a:r>
            <a:br>
              <a:rPr lang="en-US" b="1" dirty="0">
                <a:solidFill>
                  <a:schemeClr val="accent4">
                    <a:lumMod val="60000"/>
                    <a:lumOff val="40000"/>
                  </a:schemeClr>
                </a:solidFill>
              </a:rPr>
            </a:br>
            <a:r>
              <a:rPr lang="en-US" b="1" dirty="0">
                <a:solidFill>
                  <a:schemeClr val="accent4">
                    <a:lumMod val="60000"/>
                    <a:lumOff val="40000"/>
                  </a:schemeClr>
                </a:solidFill>
              </a:rPr>
              <a:t>Communication Skills</a:t>
            </a:r>
          </a:p>
        </p:txBody>
      </p:sp>
      <p:sp>
        <p:nvSpPr>
          <p:cNvPr id="4" name="Text Placeholder 3">
            <a:extLst>
              <a:ext uri="{FF2B5EF4-FFF2-40B4-BE49-F238E27FC236}">
                <a16:creationId xmlns:a16="http://schemas.microsoft.com/office/drawing/2014/main" id="{190070D9-5F4F-4F7E-93D5-820C000C37CD}"/>
              </a:ext>
            </a:extLst>
          </p:cNvPr>
          <p:cNvSpPr>
            <a:spLocks noGrp="1"/>
          </p:cNvSpPr>
          <p:nvPr>
            <p:ph type="body" sz="half" idx="2"/>
          </p:nvPr>
        </p:nvSpPr>
        <p:spPr>
          <a:xfrm>
            <a:off x="839790" y="1978090"/>
            <a:ext cx="3508275" cy="4247376"/>
          </a:xfrm>
          <a:solidFill>
            <a:schemeClr val="accent6">
              <a:lumMod val="40000"/>
              <a:lumOff val="60000"/>
            </a:schemeClr>
          </a:solidFill>
          <a:ln w="41275">
            <a:solidFill>
              <a:schemeClr val="accent6">
                <a:lumMod val="75000"/>
              </a:schemeClr>
            </a:solidFill>
          </a:ln>
        </p:spPr>
        <p:txBody>
          <a:bodyPr>
            <a:normAutofit lnSpcReduction="10000"/>
          </a:bodyPr>
          <a:lstStyle/>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Record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communication activities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 you participate in at any event inside or outside 4-H.</a:t>
            </a:r>
          </a:p>
          <a:p>
            <a:pPr marL="285750" marR="0" lvl="0" indent="-285750">
              <a:lnSpc>
                <a:spcPct val="107000"/>
              </a:lnSpc>
              <a:spcBef>
                <a:spcPts val="0"/>
              </a:spcBef>
              <a:spcAft>
                <a:spcPts val="0"/>
              </a:spcAft>
              <a:buClr>
                <a:schemeClr val="accent6">
                  <a:lumMod val="75000"/>
                </a:schemeClr>
              </a:buClr>
              <a:buSzPct val="125000"/>
              <a:buFont typeface="Symbol" panose="05050102010706020507" pitchFamily="18" charset="2"/>
              <a:buChar char="§"/>
            </a:pPr>
            <a:r>
              <a:rPr lang="en-US" sz="1700" dirty="0">
                <a:latin typeface="Calibri" panose="020F0502020204030204" pitchFamily="34" charset="0"/>
                <a:ea typeface="Calibri" panose="020F0502020204030204" pitchFamily="34" charset="0"/>
                <a:cs typeface="Times New Roman" panose="02020603050405020304" pitchFamily="18" charset="0"/>
              </a:rPr>
              <a:t>4-H Presentations</a:t>
            </a:r>
          </a:p>
          <a:p>
            <a:pPr marL="285750" marR="0" lvl="0" indent="-285750">
              <a:lnSpc>
                <a:spcPct val="107000"/>
              </a:lnSpc>
              <a:spcBef>
                <a:spcPts val="0"/>
              </a:spcBef>
              <a:spcAft>
                <a:spcPts val="0"/>
              </a:spcAft>
              <a:buClr>
                <a:schemeClr val="accent6">
                  <a:lumMod val="75000"/>
                </a:schemeClr>
              </a:buClr>
              <a:buSzPct val="125000"/>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Prepared Talk</a:t>
            </a:r>
          </a:p>
          <a:p>
            <a:pPr marL="285750" marR="0" lvl="0" indent="-285750">
              <a:lnSpc>
                <a:spcPct val="107000"/>
              </a:lnSpc>
              <a:spcBef>
                <a:spcPts val="0"/>
              </a:spcBef>
              <a:spcAft>
                <a:spcPts val="0"/>
              </a:spcAft>
              <a:buClr>
                <a:schemeClr val="accent6">
                  <a:lumMod val="75000"/>
                </a:schemeClr>
              </a:buClr>
              <a:buSzPct val="125000"/>
              <a:buFont typeface="Symbol" panose="05050102010706020507" pitchFamily="18" charset="2"/>
              <a:buChar char="§"/>
            </a:pPr>
            <a:r>
              <a:rPr lang="en-US" sz="1700" dirty="0">
                <a:latin typeface="Calibri" panose="020F0502020204030204" pitchFamily="34" charset="0"/>
                <a:ea typeface="Calibri" panose="020F0502020204030204" pitchFamily="34" charset="0"/>
                <a:cs typeface="Times New Roman" panose="02020603050405020304" pitchFamily="18" charset="0"/>
              </a:rPr>
              <a:t>Radio or Television appearances</a:t>
            </a:r>
          </a:p>
          <a:p>
            <a:pPr marL="285750" marR="0" lvl="0" indent="-285750">
              <a:lnSpc>
                <a:spcPct val="107000"/>
              </a:lnSpc>
              <a:spcBef>
                <a:spcPts val="0"/>
              </a:spcBef>
              <a:spcAft>
                <a:spcPts val="0"/>
              </a:spcAft>
              <a:buClr>
                <a:schemeClr val="accent6">
                  <a:lumMod val="75000"/>
                </a:schemeClr>
              </a:buClr>
              <a:buSzPct val="125000"/>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Newspaper Articles</a:t>
            </a:r>
          </a:p>
          <a:p>
            <a:pPr marL="285750" marR="0" lvl="0" indent="-285750">
              <a:lnSpc>
                <a:spcPct val="107000"/>
              </a:lnSpc>
              <a:spcBef>
                <a:spcPts val="0"/>
              </a:spcBef>
              <a:spcAft>
                <a:spcPts val="0"/>
              </a:spcAft>
              <a:buClr>
                <a:schemeClr val="accent6">
                  <a:lumMod val="75000"/>
                </a:schemeClr>
              </a:buClr>
              <a:buSzPct val="125000"/>
              <a:buFont typeface="Symbol" panose="05050102010706020507" pitchFamily="18" charset="2"/>
              <a:buChar char="§"/>
            </a:pPr>
            <a:r>
              <a:rPr lang="en-US" sz="1700" dirty="0">
                <a:latin typeface="Calibri" panose="020F0502020204030204" pitchFamily="34" charset="0"/>
                <a:ea typeface="Calibri" panose="020F0502020204030204" pitchFamily="34" charset="0"/>
                <a:cs typeface="Times New Roman" panose="02020603050405020304" pitchFamily="18" charset="0"/>
              </a:rPr>
              <a:t>Letters to teach others about 4-H or to persuade community members to participate in a 4-H event.</a:t>
            </a:r>
          </a:p>
          <a:p>
            <a:pPr marL="285750" marR="0" lvl="0" indent="-285750">
              <a:lnSpc>
                <a:spcPct val="107000"/>
              </a:lnSpc>
              <a:spcBef>
                <a:spcPts val="0"/>
              </a:spcBef>
              <a:spcAft>
                <a:spcPts val="0"/>
              </a:spcAft>
              <a:buClr>
                <a:schemeClr val="accent6">
                  <a:lumMod val="75000"/>
                </a:schemeClr>
              </a:buClr>
              <a:buSzPct val="125000"/>
              <a:buFont typeface="Symbol" panose="05050102010706020507" pitchFamily="18" charset="2"/>
              <a:buChar char="§"/>
            </a:pPr>
            <a:r>
              <a:rPr lang="en-US" sz="1700" dirty="0">
                <a:latin typeface="Calibri" panose="020F0502020204030204" pitchFamily="34" charset="0"/>
                <a:ea typeface="Calibri" panose="020F0502020204030204" pitchFamily="34" charset="0"/>
                <a:cs typeface="Times New Roman" panose="02020603050405020304" pitchFamily="18" charset="0"/>
              </a:rPr>
              <a:t>Judge (served as a judge for a contest)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dirty="0">
                <a:latin typeface="Calibri" panose="020F0502020204030204" pitchFamily="34" charset="0"/>
                <a:cs typeface="Times New Roman" panose="02020603050405020304" pitchFamily="18" charset="0"/>
              </a:rPr>
              <a:t>*</a:t>
            </a:r>
            <a:r>
              <a:rPr lang="en-US" sz="1800" i="1" dirty="0">
                <a:solidFill>
                  <a:srgbClr val="FF0000"/>
                </a:solidFill>
                <a:latin typeface="Calibri" panose="020F0502020204030204" pitchFamily="34" charset="0"/>
                <a:cs typeface="Times New Roman" panose="02020603050405020304" pitchFamily="18" charset="0"/>
              </a:rPr>
              <a:t>Do NOT include Thank You letters as communication activities</a:t>
            </a:r>
            <a:r>
              <a:rPr lang="en-US" sz="1800" dirty="0">
                <a:latin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1800" dirty="0"/>
          </a:p>
        </p:txBody>
      </p:sp>
      <p:sp>
        <p:nvSpPr>
          <p:cNvPr id="7" name="TextBox 6">
            <a:extLst>
              <a:ext uri="{FF2B5EF4-FFF2-40B4-BE49-F238E27FC236}">
                <a16:creationId xmlns:a16="http://schemas.microsoft.com/office/drawing/2014/main" id="{111A69C1-03CA-4BAB-8A6C-E687A94C567D}"/>
              </a:ext>
            </a:extLst>
          </p:cNvPr>
          <p:cNvSpPr txBox="1"/>
          <p:nvPr/>
        </p:nvSpPr>
        <p:spPr>
          <a:xfrm>
            <a:off x="4484869" y="4471140"/>
            <a:ext cx="7081611" cy="1754326"/>
          </a:xfrm>
          <a:prstGeom prst="rect">
            <a:avLst/>
          </a:prstGeom>
          <a:solidFill>
            <a:schemeClr val="accent6">
              <a:lumMod val="40000"/>
              <a:lumOff val="60000"/>
            </a:schemeClr>
          </a:solidFill>
          <a:ln w="41275">
            <a:solidFill>
              <a:schemeClr val="accent6">
                <a:lumMod val="75000"/>
              </a:schemeClr>
            </a:solidFill>
          </a:ln>
        </p:spPr>
        <p:txBody>
          <a:bodyPr wrap="square" rtlCol="0">
            <a:spAutoFit/>
          </a:bodyPr>
          <a:lstStyle/>
          <a:p>
            <a:r>
              <a:rPr lang="en-US" dirty="0"/>
              <a:t>For hours, list the time it took to write, or give the talk.  For Level, consider your audience as the key. </a:t>
            </a:r>
          </a:p>
          <a:p>
            <a:r>
              <a:rPr lang="en-US" dirty="0"/>
              <a:t>Note the two sections above for Star Requirements – first one is for ALL, second one is for the </a:t>
            </a:r>
            <a:r>
              <a:rPr lang="en-US" i="1" u="sng" dirty="0"/>
              <a:t>required 4-H Presentations</a:t>
            </a:r>
            <a:r>
              <a:rPr lang="en-US" dirty="0"/>
              <a:t>.</a:t>
            </a:r>
          </a:p>
          <a:p>
            <a:r>
              <a:rPr lang="en-US" dirty="0"/>
              <a:t>***REMEMBER to add TOTAL above, and in the columns to calculate your star rank.</a:t>
            </a:r>
          </a:p>
        </p:txBody>
      </p:sp>
      <p:pic>
        <p:nvPicPr>
          <p:cNvPr id="8" name="Content Placeholder 7">
            <a:extLst>
              <a:ext uri="{FF2B5EF4-FFF2-40B4-BE49-F238E27FC236}">
                <a16:creationId xmlns:a16="http://schemas.microsoft.com/office/drawing/2014/main" id="{EA9873E8-0BB5-4809-9B18-89A24756D6F1}"/>
              </a:ext>
            </a:extLst>
          </p:cNvPr>
          <p:cNvPicPr>
            <a:picLocks noGrp="1" noChangeAspect="1"/>
          </p:cNvPicPr>
          <p:nvPr>
            <p:ph idx="1"/>
          </p:nvPr>
        </p:nvPicPr>
        <p:blipFill>
          <a:blip r:embed="rId3"/>
          <a:stretch>
            <a:fillRect/>
          </a:stretch>
        </p:blipFill>
        <p:spPr>
          <a:xfrm>
            <a:off x="4457327" y="449230"/>
            <a:ext cx="7136696" cy="3954819"/>
          </a:xfrm>
        </p:spPr>
      </p:pic>
    </p:spTree>
    <p:extLst>
      <p:ext uri="{BB962C8B-B14F-4D97-AF65-F5344CB8AC3E}">
        <p14:creationId xmlns:p14="http://schemas.microsoft.com/office/powerpoint/2010/main" val="4104453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7893-43D2-4031-8870-1AC0E18A37B9}"/>
              </a:ext>
            </a:extLst>
          </p:cNvPr>
          <p:cNvSpPr>
            <a:spLocks noGrp="1"/>
          </p:cNvSpPr>
          <p:nvPr>
            <p:ph type="title"/>
          </p:nvPr>
        </p:nvSpPr>
        <p:spPr>
          <a:xfrm>
            <a:off x="839790" y="449230"/>
            <a:ext cx="3508276" cy="1416891"/>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2700000" scaled="1"/>
            <a:tileRect/>
          </a:gradFill>
          <a:ln w="41275">
            <a:solidFill>
              <a:schemeClr val="accent6">
                <a:lumMod val="75000"/>
              </a:schemeClr>
            </a:solidFill>
          </a:ln>
        </p:spPr>
        <p:txBody>
          <a:bodyPr>
            <a:normAutofit/>
          </a:bodyPr>
          <a:lstStyle/>
          <a:p>
            <a:r>
              <a:rPr lang="en-US" b="1" dirty="0">
                <a:solidFill>
                  <a:schemeClr val="accent4">
                    <a:lumMod val="60000"/>
                    <a:lumOff val="40000"/>
                  </a:schemeClr>
                </a:solidFill>
              </a:rPr>
              <a:t>Category 7: </a:t>
            </a:r>
            <a:br>
              <a:rPr lang="en-US" b="1" dirty="0">
                <a:solidFill>
                  <a:schemeClr val="accent4">
                    <a:lumMod val="60000"/>
                    <a:lumOff val="40000"/>
                  </a:schemeClr>
                </a:solidFill>
              </a:rPr>
            </a:br>
            <a:r>
              <a:rPr lang="en-US" b="1" dirty="0">
                <a:solidFill>
                  <a:schemeClr val="accent4">
                    <a:lumMod val="60000"/>
                    <a:lumOff val="40000"/>
                  </a:schemeClr>
                </a:solidFill>
              </a:rPr>
              <a:t>Honors/Recognition</a:t>
            </a:r>
          </a:p>
        </p:txBody>
      </p:sp>
      <p:sp>
        <p:nvSpPr>
          <p:cNvPr id="4" name="Text Placeholder 3">
            <a:extLst>
              <a:ext uri="{FF2B5EF4-FFF2-40B4-BE49-F238E27FC236}">
                <a16:creationId xmlns:a16="http://schemas.microsoft.com/office/drawing/2014/main" id="{190070D9-5F4F-4F7E-93D5-820C000C37CD}"/>
              </a:ext>
            </a:extLst>
          </p:cNvPr>
          <p:cNvSpPr>
            <a:spLocks noGrp="1"/>
          </p:cNvSpPr>
          <p:nvPr>
            <p:ph type="body" sz="half" idx="2"/>
          </p:nvPr>
        </p:nvSpPr>
        <p:spPr>
          <a:xfrm>
            <a:off x="839790" y="1978090"/>
            <a:ext cx="3508275" cy="4247376"/>
          </a:xfrm>
          <a:solidFill>
            <a:schemeClr val="accent6">
              <a:lumMod val="40000"/>
              <a:lumOff val="60000"/>
            </a:schemeClr>
          </a:solidFill>
          <a:ln w="41275">
            <a:solidFill>
              <a:schemeClr val="accent6">
                <a:lumMod val="75000"/>
              </a:schemeClr>
            </a:solidFill>
          </a:ln>
        </p:spPr>
        <p:txBody>
          <a:bodyPr>
            <a:normAutofit/>
          </a:bodyPr>
          <a:lstStyle/>
          <a:p>
            <a:pPr marR="0" lvl="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Record all “high honors” and recognition you have earned. Other project-specific (seals and ribbons) go in your APR. List it here if it is a “very big deal” to YOU.  </a:t>
            </a:r>
          </a:p>
          <a:p>
            <a:pPr marR="0" lvl="0">
              <a:lnSpc>
                <a:spcPct val="107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You don’t have to get the top award to record it here … if you are very, very, very proud of an award or honor, record it!</a:t>
            </a:r>
            <a:endParaRPr lang="en-US" dirty="0"/>
          </a:p>
        </p:txBody>
      </p:sp>
      <p:sp>
        <p:nvSpPr>
          <p:cNvPr id="7" name="TextBox 6">
            <a:extLst>
              <a:ext uri="{FF2B5EF4-FFF2-40B4-BE49-F238E27FC236}">
                <a16:creationId xmlns:a16="http://schemas.microsoft.com/office/drawing/2014/main" id="{111A69C1-03CA-4BAB-8A6C-E687A94C567D}"/>
              </a:ext>
            </a:extLst>
          </p:cNvPr>
          <p:cNvSpPr txBox="1"/>
          <p:nvPr/>
        </p:nvSpPr>
        <p:spPr>
          <a:xfrm>
            <a:off x="4469259" y="4424768"/>
            <a:ext cx="7251269" cy="1754326"/>
          </a:xfrm>
          <a:prstGeom prst="rect">
            <a:avLst/>
          </a:prstGeom>
          <a:solidFill>
            <a:schemeClr val="accent6">
              <a:lumMod val="40000"/>
              <a:lumOff val="60000"/>
            </a:schemeClr>
          </a:solidFill>
          <a:ln w="41275">
            <a:solidFill>
              <a:schemeClr val="accent6">
                <a:lumMod val="75000"/>
              </a:schemeClr>
            </a:solidFill>
          </a:ln>
        </p:spPr>
        <p:txBody>
          <a:bodyPr wrap="square" rtlCol="0">
            <a:spAutoFit/>
          </a:bodyPr>
          <a:lstStyle/>
          <a:p>
            <a:r>
              <a:rPr lang="en-US" dirty="0"/>
              <a:t>Examples:</a:t>
            </a:r>
          </a:p>
          <a:p>
            <a:endParaRPr lang="en-US" dirty="0"/>
          </a:p>
          <a:p>
            <a:endParaRPr lang="en-US" dirty="0"/>
          </a:p>
          <a:p>
            <a:endParaRPr lang="en-US" dirty="0"/>
          </a:p>
          <a:p>
            <a:endParaRPr lang="en-US" dirty="0"/>
          </a:p>
          <a:p>
            <a:endParaRPr lang="en-US" dirty="0"/>
          </a:p>
        </p:txBody>
      </p:sp>
      <p:pic>
        <p:nvPicPr>
          <p:cNvPr id="9" name="Content Placeholder 8">
            <a:extLst>
              <a:ext uri="{FF2B5EF4-FFF2-40B4-BE49-F238E27FC236}">
                <a16:creationId xmlns:a16="http://schemas.microsoft.com/office/drawing/2014/main" id="{E5C05210-EE76-4BBD-81EA-F037D5413431}"/>
              </a:ext>
            </a:extLst>
          </p:cNvPr>
          <p:cNvPicPr>
            <a:picLocks noGrp="1" noChangeAspect="1"/>
          </p:cNvPicPr>
          <p:nvPr>
            <p:ph idx="1"/>
          </p:nvPr>
        </p:nvPicPr>
        <p:blipFill>
          <a:blip r:embed="rId3"/>
          <a:stretch>
            <a:fillRect/>
          </a:stretch>
        </p:blipFill>
        <p:spPr>
          <a:xfrm>
            <a:off x="4532924" y="513013"/>
            <a:ext cx="7251269" cy="3911755"/>
          </a:xfrm>
        </p:spPr>
      </p:pic>
      <p:sp>
        <p:nvSpPr>
          <p:cNvPr id="10" name="TextBox 9">
            <a:extLst>
              <a:ext uri="{FF2B5EF4-FFF2-40B4-BE49-F238E27FC236}">
                <a16:creationId xmlns:a16="http://schemas.microsoft.com/office/drawing/2014/main" id="{EF27B555-43AB-48AD-AE33-57159D818490}"/>
              </a:ext>
            </a:extLst>
          </p:cNvPr>
          <p:cNvSpPr txBox="1"/>
          <p:nvPr/>
        </p:nvSpPr>
        <p:spPr>
          <a:xfrm>
            <a:off x="4680690" y="4701766"/>
            <a:ext cx="2806448" cy="1661993"/>
          </a:xfrm>
          <a:prstGeom prst="rect">
            <a:avLst/>
          </a:prstGeom>
          <a:noFill/>
        </p:spPr>
        <p:txBody>
          <a:bodyPr wrap="square" rtlCol="0">
            <a:spAutoFit/>
          </a:bodyPr>
          <a:lstStyle/>
          <a:p>
            <a:pPr marL="285750" indent="-285750">
              <a:buClr>
                <a:schemeClr val="accent6">
                  <a:lumMod val="75000"/>
                </a:schemeClr>
              </a:buClr>
              <a:buSzPct val="125000"/>
              <a:buFont typeface="Symbol" panose="05050102010706020507" pitchFamily="18" charset="2"/>
              <a:buChar char="§"/>
            </a:pPr>
            <a:r>
              <a:rPr lang="en-US" sz="1400" dirty="0"/>
              <a:t>Grand Champion</a:t>
            </a:r>
          </a:p>
          <a:p>
            <a:pPr marL="285750" indent="-285750">
              <a:buClr>
                <a:schemeClr val="accent6">
                  <a:lumMod val="75000"/>
                </a:schemeClr>
              </a:buClr>
              <a:buSzPct val="125000"/>
              <a:buFont typeface="Symbol" panose="05050102010706020507" pitchFamily="18" charset="2"/>
              <a:buChar char="§"/>
            </a:pPr>
            <a:r>
              <a:rPr lang="en-US" sz="1400" dirty="0"/>
              <a:t>Reserve Grand Champion</a:t>
            </a:r>
          </a:p>
          <a:p>
            <a:pPr marL="285750" indent="-285750">
              <a:buClr>
                <a:schemeClr val="accent6">
                  <a:lumMod val="75000"/>
                </a:schemeClr>
              </a:buClr>
              <a:buSzPct val="125000"/>
              <a:buFont typeface="Symbol" panose="05050102010706020507" pitchFamily="18" charset="2"/>
              <a:buChar char="§"/>
            </a:pPr>
            <a:r>
              <a:rPr lang="en-US" sz="1400" dirty="0"/>
              <a:t>100% Club Attendance</a:t>
            </a:r>
          </a:p>
          <a:p>
            <a:pPr marL="285750" indent="-285750">
              <a:buClr>
                <a:schemeClr val="accent6">
                  <a:lumMod val="75000"/>
                </a:schemeClr>
              </a:buClr>
              <a:buSzPct val="125000"/>
              <a:buFont typeface="Symbol" panose="05050102010706020507" pitchFamily="18" charset="2"/>
              <a:buChar char="§"/>
            </a:pPr>
            <a:r>
              <a:rPr lang="en-US" sz="1400" dirty="0"/>
              <a:t>County Ambassador/All Star</a:t>
            </a:r>
          </a:p>
          <a:p>
            <a:pPr marL="285750" indent="-285750">
              <a:buClr>
                <a:schemeClr val="accent6">
                  <a:lumMod val="75000"/>
                </a:schemeClr>
              </a:buClr>
              <a:buSzPct val="125000"/>
              <a:buFont typeface="Symbol" panose="05050102010706020507" pitchFamily="18" charset="2"/>
              <a:buChar char="§"/>
            </a:pPr>
            <a:r>
              <a:rPr lang="en-US" sz="1400" dirty="0"/>
              <a:t>Diamond Clover Award</a:t>
            </a:r>
          </a:p>
          <a:p>
            <a:pPr marL="285750" indent="-285750">
              <a:buClr>
                <a:schemeClr val="accent6">
                  <a:lumMod val="75000"/>
                </a:schemeClr>
              </a:buClr>
              <a:buSzPct val="125000"/>
              <a:buFont typeface="Symbol" panose="05050102010706020507" pitchFamily="18" charset="2"/>
              <a:buChar char="§"/>
            </a:pPr>
            <a:r>
              <a:rPr lang="en-US" sz="1400" dirty="0"/>
              <a:t>Emerald Star</a:t>
            </a:r>
          </a:p>
          <a:p>
            <a:endParaRPr lang="en-US" dirty="0"/>
          </a:p>
        </p:txBody>
      </p:sp>
      <p:sp>
        <p:nvSpPr>
          <p:cNvPr id="11" name="TextBox 10">
            <a:extLst>
              <a:ext uri="{FF2B5EF4-FFF2-40B4-BE49-F238E27FC236}">
                <a16:creationId xmlns:a16="http://schemas.microsoft.com/office/drawing/2014/main" id="{1A06C06B-25DB-4EDC-93FD-CB37D100CA6C}"/>
              </a:ext>
            </a:extLst>
          </p:cNvPr>
          <p:cNvSpPr txBox="1"/>
          <p:nvPr/>
        </p:nvSpPr>
        <p:spPr>
          <a:xfrm>
            <a:off x="7143261" y="4701766"/>
            <a:ext cx="2157047" cy="1411024"/>
          </a:xfrm>
          <a:prstGeom prst="rect">
            <a:avLst/>
          </a:prstGeom>
          <a:noFill/>
        </p:spPr>
        <p:txBody>
          <a:bodyPr wrap="square" rtlCol="0">
            <a:spAutoFit/>
          </a:bodyPr>
          <a:lstStyle/>
          <a:p>
            <a:pPr marL="285750" indent="-285750">
              <a:buClr>
                <a:schemeClr val="accent6">
                  <a:lumMod val="75000"/>
                </a:schemeClr>
              </a:buClr>
              <a:buSzPct val="125000"/>
              <a:buFont typeface="Symbol" panose="05050102010706020507" pitchFamily="18" charset="2"/>
              <a:buChar char="§"/>
            </a:pPr>
            <a:r>
              <a:rPr lang="en-US" sz="1400" dirty="0"/>
              <a:t>Fashion Revue Winner</a:t>
            </a:r>
          </a:p>
          <a:p>
            <a:pPr marL="285750" indent="-285750">
              <a:buClr>
                <a:schemeClr val="accent6">
                  <a:lumMod val="75000"/>
                </a:schemeClr>
              </a:buClr>
              <a:buSzPct val="125000"/>
              <a:buFont typeface="Symbol" panose="05050102010706020507" pitchFamily="18" charset="2"/>
              <a:buChar char="§"/>
            </a:pPr>
            <a:r>
              <a:rPr lang="en-US" sz="1400" dirty="0"/>
              <a:t>Record Book Medalist</a:t>
            </a:r>
          </a:p>
          <a:p>
            <a:pPr marL="285750" indent="-285750">
              <a:buClr>
                <a:schemeClr val="accent6">
                  <a:lumMod val="75000"/>
                </a:schemeClr>
              </a:buClr>
              <a:buSzPct val="125000"/>
              <a:buFont typeface="Symbol" panose="05050102010706020507" pitchFamily="18" charset="2"/>
              <a:buChar char="§"/>
            </a:pPr>
            <a:r>
              <a:rPr lang="en-US" sz="1400" dirty="0"/>
              <a:t>State Ambassador</a:t>
            </a:r>
          </a:p>
          <a:p>
            <a:pPr marL="285750" indent="-285750">
              <a:buClr>
                <a:schemeClr val="accent6">
                  <a:lumMod val="75000"/>
                </a:schemeClr>
              </a:buClr>
              <a:buSzPct val="125000"/>
              <a:buFont typeface="Symbol" panose="05050102010706020507" pitchFamily="18" charset="2"/>
              <a:buChar char="§"/>
            </a:pPr>
            <a:r>
              <a:rPr lang="en-US" sz="1400" dirty="0"/>
              <a:t>Star Ranks</a:t>
            </a:r>
          </a:p>
          <a:p>
            <a:pPr marL="285750" indent="-285750">
              <a:buClr>
                <a:schemeClr val="accent6">
                  <a:lumMod val="75000"/>
                </a:schemeClr>
              </a:buClr>
              <a:buSzPct val="125000"/>
              <a:buFont typeface="Symbol" panose="05050102010706020507" pitchFamily="18" charset="2"/>
              <a:buChar char="§"/>
            </a:pPr>
            <a:r>
              <a:rPr lang="en-US" sz="1400" dirty="0"/>
              <a:t>Golden Clover Award</a:t>
            </a:r>
          </a:p>
          <a:p>
            <a:pPr marL="285750" indent="-285750">
              <a:buClr>
                <a:schemeClr val="accent6">
                  <a:lumMod val="75000"/>
                </a:schemeClr>
              </a:buClr>
              <a:buSzPct val="125000"/>
              <a:buFont typeface="Symbol" panose="05050102010706020507" pitchFamily="18" charset="2"/>
              <a:buChar char="§"/>
            </a:pPr>
            <a:r>
              <a:rPr lang="en-US" sz="1400" dirty="0"/>
              <a:t>Food Fair Winner</a:t>
            </a:r>
            <a:endParaRPr lang="en-US" dirty="0"/>
          </a:p>
        </p:txBody>
      </p:sp>
      <p:pic>
        <p:nvPicPr>
          <p:cNvPr id="13" name="Picture 12" descr="Young school girl">
            <a:extLst>
              <a:ext uri="{FF2B5EF4-FFF2-40B4-BE49-F238E27FC236}">
                <a16:creationId xmlns:a16="http://schemas.microsoft.com/office/drawing/2014/main" id="{030A4BD7-3229-4E70-90B4-262719A2E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8355" y="3076777"/>
            <a:ext cx="1006180" cy="3505200"/>
          </a:xfrm>
          <a:prstGeom prst="rect">
            <a:avLst/>
          </a:prstGeom>
        </p:spPr>
      </p:pic>
    </p:spTree>
    <p:extLst>
      <p:ext uri="{BB962C8B-B14F-4D97-AF65-F5344CB8AC3E}">
        <p14:creationId xmlns:p14="http://schemas.microsoft.com/office/powerpoint/2010/main" val="2009997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7893-43D2-4031-8870-1AC0E18A37B9}"/>
              </a:ext>
            </a:extLst>
          </p:cNvPr>
          <p:cNvSpPr>
            <a:spLocks noGrp="1"/>
          </p:cNvSpPr>
          <p:nvPr>
            <p:ph type="title"/>
          </p:nvPr>
        </p:nvSpPr>
        <p:spPr>
          <a:xfrm>
            <a:off x="839790" y="449230"/>
            <a:ext cx="3508276" cy="1416891"/>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2700000" scaled="1"/>
            <a:tileRect/>
          </a:gradFill>
          <a:ln w="41275">
            <a:solidFill>
              <a:schemeClr val="accent6">
                <a:lumMod val="75000"/>
              </a:schemeClr>
            </a:solidFill>
          </a:ln>
        </p:spPr>
        <p:txBody>
          <a:bodyPr>
            <a:normAutofit/>
          </a:bodyPr>
          <a:lstStyle/>
          <a:p>
            <a:r>
              <a:rPr lang="en-US" b="1" dirty="0">
                <a:solidFill>
                  <a:schemeClr val="accent4">
                    <a:lumMod val="60000"/>
                    <a:lumOff val="40000"/>
                  </a:schemeClr>
                </a:solidFill>
              </a:rPr>
              <a:t>Category 8: </a:t>
            </a:r>
            <a:br>
              <a:rPr lang="en-US" b="1" dirty="0">
                <a:solidFill>
                  <a:schemeClr val="accent4">
                    <a:lumMod val="60000"/>
                    <a:lumOff val="40000"/>
                  </a:schemeClr>
                </a:solidFill>
              </a:rPr>
            </a:br>
            <a:r>
              <a:rPr lang="en-US" b="1" dirty="0">
                <a:solidFill>
                  <a:schemeClr val="accent4">
                    <a:lumMod val="60000"/>
                    <a:lumOff val="40000"/>
                  </a:schemeClr>
                </a:solidFill>
              </a:rPr>
              <a:t>Healthy Lifestyle Activities</a:t>
            </a:r>
          </a:p>
        </p:txBody>
      </p:sp>
      <p:sp>
        <p:nvSpPr>
          <p:cNvPr id="4" name="Text Placeholder 3">
            <a:extLst>
              <a:ext uri="{FF2B5EF4-FFF2-40B4-BE49-F238E27FC236}">
                <a16:creationId xmlns:a16="http://schemas.microsoft.com/office/drawing/2014/main" id="{190070D9-5F4F-4F7E-93D5-820C000C37CD}"/>
              </a:ext>
            </a:extLst>
          </p:cNvPr>
          <p:cNvSpPr>
            <a:spLocks noGrp="1"/>
          </p:cNvSpPr>
          <p:nvPr>
            <p:ph type="body" sz="half" idx="2"/>
          </p:nvPr>
        </p:nvSpPr>
        <p:spPr>
          <a:xfrm>
            <a:off x="839790" y="1978090"/>
            <a:ext cx="3508275" cy="4247376"/>
          </a:xfrm>
          <a:solidFill>
            <a:schemeClr val="accent6">
              <a:lumMod val="40000"/>
              <a:lumOff val="60000"/>
            </a:schemeClr>
          </a:solidFill>
          <a:ln w="41275">
            <a:solidFill>
              <a:schemeClr val="accent6">
                <a:lumMod val="75000"/>
              </a:schemeClr>
            </a:solidFill>
          </a:ln>
        </p:spPr>
        <p:txBody>
          <a:bodyPr>
            <a:normAutofit/>
          </a:bodyPr>
          <a:lstStyle/>
          <a:p>
            <a:pPr marR="0" lvl="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This is where you record your participation in organized group activities related to a healthy lifestyle OUTSIDE of 4-H! Each organization, group, or sport counts as one credit for each 25 hours of active participation.</a:t>
            </a:r>
          </a:p>
          <a:p>
            <a:pPr marR="0" lvl="0">
              <a:lnSpc>
                <a:spcPct val="107000"/>
              </a:lnSpc>
              <a:spcBef>
                <a:spcPts val="0"/>
              </a:spcBef>
              <a:spcAft>
                <a:spcPts val="0"/>
              </a:spcAft>
            </a:pPr>
            <a:endParaRPr lang="en-US" sz="2000" dirty="0">
              <a:latin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000" dirty="0">
                <a:latin typeface="Calibri" panose="020F0502020204030204" pitchFamily="34" charset="0"/>
                <a:cs typeface="Times New Roman" panose="02020603050405020304" pitchFamily="18" charset="0"/>
              </a:rPr>
              <a:t>You can list the same activity as long as the dates entered cover a period of time where you have at least 25 hours of credit.</a:t>
            </a:r>
            <a:endParaRPr lang="en-US" dirty="0"/>
          </a:p>
        </p:txBody>
      </p:sp>
      <p:sp>
        <p:nvSpPr>
          <p:cNvPr id="7" name="TextBox 6">
            <a:extLst>
              <a:ext uri="{FF2B5EF4-FFF2-40B4-BE49-F238E27FC236}">
                <a16:creationId xmlns:a16="http://schemas.microsoft.com/office/drawing/2014/main" id="{111A69C1-03CA-4BAB-8A6C-E687A94C567D}"/>
              </a:ext>
            </a:extLst>
          </p:cNvPr>
          <p:cNvSpPr txBox="1"/>
          <p:nvPr/>
        </p:nvSpPr>
        <p:spPr>
          <a:xfrm>
            <a:off x="4427545" y="4429000"/>
            <a:ext cx="7081611" cy="1754326"/>
          </a:xfrm>
          <a:prstGeom prst="rect">
            <a:avLst/>
          </a:prstGeom>
          <a:solidFill>
            <a:schemeClr val="accent6">
              <a:lumMod val="40000"/>
              <a:lumOff val="60000"/>
            </a:schemeClr>
          </a:solidFill>
          <a:ln w="41275">
            <a:solidFill>
              <a:schemeClr val="accent6">
                <a:lumMod val="75000"/>
              </a:schemeClr>
            </a:solidFill>
          </a:ln>
        </p:spPr>
        <p:txBody>
          <a:bodyPr wrap="square" rtlCol="0">
            <a:spAutoFit/>
          </a:bodyPr>
          <a:lstStyle/>
          <a:p>
            <a:r>
              <a:rPr lang="en-US" dirty="0"/>
              <a:t>Examples:</a:t>
            </a:r>
          </a:p>
          <a:p>
            <a:endParaRPr lang="en-US" dirty="0"/>
          </a:p>
          <a:p>
            <a:endParaRPr lang="en-US" dirty="0"/>
          </a:p>
          <a:p>
            <a:endParaRPr lang="en-US" dirty="0"/>
          </a:p>
          <a:p>
            <a:endParaRPr lang="en-US" dirty="0"/>
          </a:p>
          <a:p>
            <a:endParaRPr lang="en-US" dirty="0"/>
          </a:p>
        </p:txBody>
      </p:sp>
      <p:pic>
        <p:nvPicPr>
          <p:cNvPr id="9" name="Content Placeholder 8">
            <a:extLst>
              <a:ext uri="{FF2B5EF4-FFF2-40B4-BE49-F238E27FC236}">
                <a16:creationId xmlns:a16="http://schemas.microsoft.com/office/drawing/2014/main" id="{58BB4866-EE25-490D-A616-BD227CB73084}"/>
              </a:ext>
            </a:extLst>
          </p:cNvPr>
          <p:cNvPicPr>
            <a:picLocks noGrp="1" noChangeAspect="1"/>
          </p:cNvPicPr>
          <p:nvPr>
            <p:ph idx="1"/>
          </p:nvPr>
        </p:nvPicPr>
        <p:blipFill>
          <a:blip r:embed="rId3"/>
          <a:stretch>
            <a:fillRect/>
          </a:stretch>
        </p:blipFill>
        <p:spPr>
          <a:xfrm>
            <a:off x="4348065" y="417455"/>
            <a:ext cx="7240573" cy="3990422"/>
          </a:xfrm>
        </p:spPr>
      </p:pic>
      <p:sp>
        <p:nvSpPr>
          <p:cNvPr id="10" name="TextBox 9">
            <a:extLst>
              <a:ext uri="{FF2B5EF4-FFF2-40B4-BE49-F238E27FC236}">
                <a16:creationId xmlns:a16="http://schemas.microsoft.com/office/drawing/2014/main" id="{C0F0F1F3-81C8-4B8C-92D5-6667665A6913}"/>
              </a:ext>
            </a:extLst>
          </p:cNvPr>
          <p:cNvSpPr txBox="1"/>
          <p:nvPr/>
        </p:nvSpPr>
        <p:spPr>
          <a:xfrm>
            <a:off x="4532921" y="4743937"/>
            <a:ext cx="2969846" cy="1323439"/>
          </a:xfrm>
          <a:prstGeom prst="rect">
            <a:avLst/>
          </a:prstGeom>
          <a:noFill/>
        </p:spPr>
        <p:txBody>
          <a:bodyPr wrap="square" rtlCol="0">
            <a:spAutoFit/>
          </a:bodyPr>
          <a:lstStyle/>
          <a:p>
            <a:pPr marL="285750" indent="-285750">
              <a:buClr>
                <a:schemeClr val="accent6">
                  <a:lumMod val="75000"/>
                </a:schemeClr>
              </a:buClr>
              <a:buSzPct val="125000"/>
              <a:buFont typeface="Symbol" panose="05050102010706020507" pitchFamily="18" charset="2"/>
              <a:buChar char="§"/>
            </a:pPr>
            <a:r>
              <a:rPr lang="en-US" sz="1600" dirty="0"/>
              <a:t>Faith-based YOUTH group</a:t>
            </a:r>
          </a:p>
          <a:p>
            <a:pPr marL="285750" indent="-285750">
              <a:buClr>
                <a:schemeClr val="accent6">
                  <a:lumMod val="75000"/>
                </a:schemeClr>
              </a:buClr>
              <a:buSzPct val="125000"/>
              <a:buFont typeface="Symbol" panose="05050102010706020507" pitchFamily="18" charset="2"/>
              <a:buChar char="§"/>
            </a:pPr>
            <a:r>
              <a:rPr lang="en-US" sz="1600" dirty="0"/>
              <a:t>Employment</a:t>
            </a:r>
          </a:p>
          <a:p>
            <a:pPr marL="285750" indent="-285750">
              <a:buClr>
                <a:schemeClr val="accent6">
                  <a:lumMod val="75000"/>
                </a:schemeClr>
              </a:buClr>
              <a:buSzPct val="125000"/>
              <a:buFont typeface="Symbol" panose="05050102010706020507" pitchFamily="18" charset="2"/>
              <a:buChar char="§"/>
            </a:pPr>
            <a:r>
              <a:rPr lang="en-US" sz="1600" dirty="0"/>
              <a:t>Music lessons</a:t>
            </a:r>
          </a:p>
          <a:p>
            <a:pPr marL="285750" indent="-285750">
              <a:buClr>
                <a:schemeClr val="accent6">
                  <a:lumMod val="75000"/>
                </a:schemeClr>
              </a:buClr>
              <a:buSzPct val="125000"/>
              <a:buFont typeface="Symbol" panose="05050102010706020507" pitchFamily="18" charset="2"/>
              <a:buChar char="§"/>
            </a:pPr>
            <a:r>
              <a:rPr lang="en-US" sz="1600" dirty="0"/>
              <a:t>Organization meetings and active participation</a:t>
            </a:r>
          </a:p>
        </p:txBody>
      </p:sp>
      <p:sp>
        <p:nvSpPr>
          <p:cNvPr id="11" name="TextBox 10">
            <a:extLst>
              <a:ext uri="{FF2B5EF4-FFF2-40B4-BE49-F238E27FC236}">
                <a16:creationId xmlns:a16="http://schemas.microsoft.com/office/drawing/2014/main" id="{557DE7C9-010F-4175-8B9E-F6097BF0153F}"/>
              </a:ext>
            </a:extLst>
          </p:cNvPr>
          <p:cNvSpPr txBox="1"/>
          <p:nvPr/>
        </p:nvSpPr>
        <p:spPr>
          <a:xfrm>
            <a:off x="7423161" y="4570433"/>
            <a:ext cx="4165601" cy="1508105"/>
          </a:xfrm>
          <a:prstGeom prst="rect">
            <a:avLst/>
          </a:prstGeom>
          <a:noFill/>
        </p:spPr>
        <p:txBody>
          <a:bodyPr wrap="square" rtlCol="0">
            <a:spAutoFit/>
          </a:bodyPr>
          <a:lstStyle/>
          <a:p>
            <a:pPr marL="285750" indent="-285750">
              <a:buClr>
                <a:schemeClr val="accent6">
                  <a:lumMod val="75000"/>
                </a:schemeClr>
              </a:buClr>
              <a:buSzPct val="125000"/>
              <a:buFont typeface="Symbol" panose="05050102010706020507" pitchFamily="18" charset="2"/>
              <a:buChar char="§"/>
            </a:pPr>
            <a:r>
              <a:rPr lang="en-US" sz="1600" dirty="0"/>
              <a:t>School or community Camps </a:t>
            </a:r>
          </a:p>
          <a:p>
            <a:pPr marL="285750" indent="-285750">
              <a:buClr>
                <a:schemeClr val="accent6">
                  <a:lumMod val="75000"/>
                </a:schemeClr>
              </a:buClr>
              <a:buSzPct val="125000"/>
              <a:buFont typeface="Symbol" panose="05050102010706020507" pitchFamily="18" charset="2"/>
              <a:buChar char="§"/>
            </a:pPr>
            <a:r>
              <a:rPr lang="en-US" sz="1600" dirty="0"/>
              <a:t>Sports teams</a:t>
            </a:r>
          </a:p>
          <a:p>
            <a:pPr marL="285750" indent="-285750">
              <a:buClr>
                <a:schemeClr val="accent6">
                  <a:lumMod val="75000"/>
                </a:schemeClr>
              </a:buClr>
              <a:buSzPct val="125000"/>
              <a:buFont typeface="Symbol" panose="05050102010706020507" pitchFamily="18" charset="2"/>
              <a:buChar char="§"/>
            </a:pPr>
            <a:r>
              <a:rPr lang="en-US" sz="1600" dirty="0"/>
              <a:t>Extra-curricular activities related to school work (choir, tutoring, etc.)</a:t>
            </a:r>
          </a:p>
          <a:p>
            <a:pPr>
              <a:buClr>
                <a:schemeClr val="accent6">
                  <a:lumMod val="75000"/>
                </a:schemeClr>
              </a:buClr>
              <a:buSzPct val="125000"/>
            </a:pPr>
            <a:r>
              <a:rPr lang="en-US" sz="1400" i="1" dirty="0">
                <a:solidFill>
                  <a:srgbClr val="FF0000"/>
                </a:solidFill>
              </a:rPr>
              <a:t>Do NOT count family vacations, homework, caring for pets or livestock, or spectator activities (see Manual).</a:t>
            </a:r>
          </a:p>
        </p:txBody>
      </p:sp>
    </p:spTree>
    <p:extLst>
      <p:ext uri="{BB962C8B-B14F-4D97-AF65-F5344CB8AC3E}">
        <p14:creationId xmlns:p14="http://schemas.microsoft.com/office/powerpoint/2010/main" val="2778850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85E9-2DD2-4907-B590-68C0B92C3DFE}"/>
              </a:ext>
            </a:extLst>
          </p:cNvPr>
          <p:cNvSpPr>
            <a:spLocks noGrp="1"/>
          </p:cNvSpPr>
          <p:nvPr>
            <p:ph type="title"/>
          </p:nvPr>
        </p:nvSpPr>
        <p:spPr>
          <a:xfrm>
            <a:off x="839788" y="457200"/>
            <a:ext cx="3932237" cy="909376"/>
          </a:xfrm>
        </p:spPr>
        <p:txBody>
          <a:bodyPr>
            <a:normAutofit/>
          </a:bodyPr>
          <a:lstStyle/>
          <a:p>
            <a:r>
              <a:rPr lang="en-US" sz="4400" dirty="0">
                <a:solidFill>
                  <a:srgbClr val="FF0000"/>
                </a:solidFill>
                <a:latin typeface="Berlin Sans FB Demi" panose="020E0802020502020306" pitchFamily="34" charset="0"/>
              </a:rPr>
              <a:t>Break OUT!</a:t>
            </a:r>
          </a:p>
        </p:txBody>
      </p:sp>
      <p:pic>
        <p:nvPicPr>
          <p:cNvPr id="6" name="Content Placeholder 5" descr="Happy woman in rain">
            <a:extLst>
              <a:ext uri="{FF2B5EF4-FFF2-40B4-BE49-F238E27FC236}">
                <a16:creationId xmlns:a16="http://schemas.microsoft.com/office/drawing/2014/main" id="{CE6545BB-C3DD-425D-9E5E-52EFF03EA8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4615" y="1105320"/>
            <a:ext cx="6480773" cy="43194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 Placeholder 3">
            <a:extLst>
              <a:ext uri="{FF2B5EF4-FFF2-40B4-BE49-F238E27FC236}">
                <a16:creationId xmlns:a16="http://schemas.microsoft.com/office/drawing/2014/main" id="{12A6809E-F831-415F-9E5E-71FE6E9EDA82}"/>
              </a:ext>
            </a:extLst>
          </p:cNvPr>
          <p:cNvSpPr>
            <a:spLocks noGrp="1"/>
          </p:cNvSpPr>
          <p:nvPr>
            <p:ph type="body" sz="half" idx="2"/>
          </p:nvPr>
        </p:nvSpPr>
        <p:spPr>
          <a:xfrm>
            <a:off x="839788" y="2190541"/>
            <a:ext cx="3932237" cy="3678448"/>
          </a:xfrm>
        </p:spPr>
        <p:txBody>
          <a:bodyPr>
            <a:normAutofit/>
          </a:bodyPr>
          <a:lstStyle/>
          <a:p>
            <a:pPr>
              <a:lnSpc>
                <a:spcPct val="100000"/>
              </a:lnSpc>
            </a:pPr>
            <a:r>
              <a:rPr lang="en-US" sz="4400" dirty="0"/>
              <a:t>Share your …</a:t>
            </a:r>
          </a:p>
          <a:p>
            <a:pPr algn="ctr">
              <a:lnSpc>
                <a:spcPct val="100000"/>
              </a:lnSpc>
            </a:pPr>
            <a:r>
              <a:rPr lang="en-US" sz="4400" b="1" dirty="0"/>
              <a:t>Healthy Living </a:t>
            </a:r>
            <a:r>
              <a:rPr lang="en-US" sz="4400" dirty="0"/>
              <a:t>IDEAS!</a:t>
            </a:r>
          </a:p>
        </p:txBody>
      </p:sp>
    </p:spTree>
    <p:extLst>
      <p:ext uri="{BB962C8B-B14F-4D97-AF65-F5344CB8AC3E}">
        <p14:creationId xmlns:p14="http://schemas.microsoft.com/office/powerpoint/2010/main" val="2019405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A7FB-C36D-45D6-84FC-C9F6FAE38212}"/>
              </a:ext>
            </a:extLst>
          </p:cNvPr>
          <p:cNvSpPr>
            <a:spLocks noGrp="1"/>
          </p:cNvSpPr>
          <p:nvPr>
            <p:ph type="title"/>
          </p:nvPr>
        </p:nvSpPr>
        <p:spPr>
          <a:gradFill flip="none" rotWithShape="1">
            <a:gsLst>
              <a:gs pos="0">
                <a:schemeClr val="accent6">
                  <a:lumMod val="40000"/>
                  <a:lumOff val="60000"/>
                </a:schemeClr>
              </a:gs>
              <a:gs pos="56000">
                <a:schemeClr val="accent6">
                  <a:lumMod val="95000"/>
                  <a:lumOff val="5000"/>
                </a:schemeClr>
              </a:gs>
              <a:gs pos="100000">
                <a:schemeClr val="accent6">
                  <a:lumMod val="60000"/>
                </a:schemeClr>
              </a:gs>
            </a:gsLst>
            <a:path path="circle">
              <a:fillToRect l="50000" t="50000" r="50000" b="50000"/>
            </a:path>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en-US" b="1" dirty="0"/>
              <a:t>4-H Record Book Resources:</a:t>
            </a:r>
          </a:p>
        </p:txBody>
      </p:sp>
      <p:sp>
        <p:nvSpPr>
          <p:cNvPr id="3" name="Text Placeholder 2">
            <a:extLst>
              <a:ext uri="{FF2B5EF4-FFF2-40B4-BE49-F238E27FC236}">
                <a16:creationId xmlns:a16="http://schemas.microsoft.com/office/drawing/2014/main" id="{5BF151A4-98FB-4D74-B1CA-91DFEFDE044A}"/>
              </a:ext>
            </a:extLst>
          </p:cNvPr>
          <p:cNvSpPr>
            <a:spLocks noGrp="1"/>
          </p:cNvSpPr>
          <p:nvPr>
            <p:ph type="body" idx="1"/>
          </p:nvPr>
        </p:nvSpPr>
        <p:spPr>
          <a:xfrm>
            <a:off x="876301" y="1690688"/>
            <a:ext cx="5157787" cy="823912"/>
          </a:xfrm>
        </p:spPr>
        <p:txBody>
          <a:bodyPr/>
          <a:lstStyle/>
          <a:p>
            <a:r>
              <a:rPr lang="en-US" dirty="0"/>
              <a:t>Monterey County 4-H Resources</a:t>
            </a:r>
          </a:p>
        </p:txBody>
      </p:sp>
      <p:sp>
        <p:nvSpPr>
          <p:cNvPr id="4" name="Content Placeholder 3">
            <a:extLst>
              <a:ext uri="{FF2B5EF4-FFF2-40B4-BE49-F238E27FC236}">
                <a16:creationId xmlns:a16="http://schemas.microsoft.com/office/drawing/2014/main" id="{DE9F0CDE-6EED-4BE7-B871-B363ED05BF65}"/>
              </a:ext>
            </a:extLst>
          </p:cNvPr>
          <p:cNvSpPr>
            <a:spLocks noGrp="1"/>
          </p:cNvSpPr>
          <p:nvPr>
            <p:ph sz="half" idx="2"/>
          </p:nvPr>
        </p:nvSpPr>
        <p:spPr>
          <a:xfrm>
            <a:off x="839788" y="2505075"/>
            <a:ext cx="5157787" cy="3987800"/>
          </a:xfrm>
        </p:spPr>
        <p:txBody>
          <a:bodyPr>
            <a:normAutofit/>
          </a:bodyPr>
          <a:lstStyle/>
          <a:p>
            <a:pPr marL="0" indent="0">
              <a:lnSpc>
                <a:spcPct val="110000"/>
              </a:lnSpc>
              <a:buNone/>
            </a:pPr>
            <a:r>
              <a:rPr lang="en-US" sz="1600" dirty="0"/>
              <a:t>4-H Record Book Manual (should be 2020-2021)  </a:t>
            </a:r>
            <a:r>
              <a:rPr lang="en-US" sz="1600" dirty="0">
                <a:solidFill>
                  <a:schemeClr val="accent6">
                    <a:lumMod val="75000"/>
                  </a:schemeClr>
                </a:solidFill>
              </a:rPr>
              <a:t>This Record Book Manual is designed for members.</a:t>
            </a:r>
            <a:endParaRPr lang="en-US" sz="1600" dirty="0"/>
          </a:p>
          <a:p>
            <a:pPr marL="0" indent="0">
              <a:buNone/>
            </a:pPr>
            <a:r>
              <a:rPr lang="en-US" sz="1600" dirty="0"/>
              <a:t>Also, </a:t>
            </a:r>
          </a:p>
          <a:p>
            <a:pPr marL="0" indent="0">
              <a:buNone/>
            </a:pPr>
            <a:r>
              <a:rPr lang="en-US" sz="1600" dirty="0"/>
              <a:t>    PDR Forms (Word or PDF)</a:t>
            </a:r>
          </a:p>
          <a:p>
            <a:pPr marL="0" indent="0">
              <a:buNone/>
            </a:pPr>
            <a:r>
              <a:rPr lang="en-US" sz="1600" dirty="0"/>
              <a:t>    APR Forms (Word or PDF) </a:t>
            </a:r>
          </a:p>
          <a:p>
            <a:pPr marL="0" indent="0">
              <a:buNone/>
            </a:pPr>
            <a:r>
              <a:rPr lang="en-US" sz="1600" dirty="0"/>
              <a:t>    Summary of Years Form</a:t>
            </a:r>
          </a:p>
          <a:p>
            <a:pPr marL="0" indent="0">
              <a:buNone/>
            </a:pPr>
            <a:r>
              <a:rPr lang="en-US" sz="1600" dirty="0"/>
              <a:t>    </a:t>
            </a:r>
            <a:r>
              <a:rPr lang="en-US" sz="1600" dirty="0" err="1"/>
              <a:t>Cloverbud</a:t>
            </a:r>
            <a:r>
              <a:rPr lang="en-US" sz="1600" dirty="0"/>
              <a:t> Report Forms </a:t>
            </a:r>
          </a:p>
          <a:p>
            <a:pPr marL="0" indent="0">
              <a:buNone/>
            </a:pPr>
            <a:r>
              <a:rPr lang="en-US" sz="1600" dirty="0"/>
              <a:t>and various other Project Report Forms</a:t>
            </a:r>
          </a:p>
          <a:p>
            <a:pPr marL="0" indent="0">
              <a:buNone/>
            </a:pPr>
            <a:r>
              <a:rPr lang="en-US" sz="1800" dirty="0">
                <a:solidFill>
                  <a:schemeClr val="accent6">
                    <a:lumMod val="75000"/>
                  </a:schemeClr>
                </a:solidFill>
              </a:rPr>
              <a:t>If you have questions while completing your Record Book, ask an Adult Volunteer in your club or county to help you. </a:t>
            </a:r>
          </a:p>
        </p:txBody>
      </p:sp>
      <p:sp>
        <p:nvSpPr>
          <p:cNvPr id="5" name="Text Placeholder 4">
            <a:extLst>
              <a:ext uri="{FF2B5EF4-FFF2-40B4-BE49-F238E27FC236}">
                <a16:creationId xmlns:a16="http://schemas.microsoft.com/office/drawing/2014/main" id="{21C21402-3673-49B7-B901-9B3DB14487D8}"/>
              </a:ext>
            </a:extLst>
          </p:cNvPr>
          <p:cNvSpPr>
            <a:spLocks noGrp="1"/>
          </p:cNvSpPr>
          <p:nvPr>
            <p:ph type="body" sz="quarter" idx="3"/>
          </p:nvPr>
        </p:nvSpPr>
        <p:spPr/>
        <p:txBody>
          <a:bodyPr/>
          <a:lstStyle/>
          <a:p>
            <a:r>
              <a:rPr lang="en-US" sz="2400" dirty="0">
                <a:solidFill>
                  <a:schemeClr val="accent6">
                    <a:lumMod val="75000"/>
                  </a:schemeClr>
                </a:solidFill>
              </a:rPr>
              <a:t>More information can be found on the State 4-H website, </a:t>
            </a:r>
            <a:r>
              <a:rPr lang="en-US" sz="2400" dirty="0"/>
              <a:t>4h.</a:t>
            </a:r>
            <a:r>
              <a:rPr lang="en-US" dirty="0"/>
              <a:t>UCANR.edu</a:t>
            </a:r>
          </a:p>
        </p:txBody>
      </p:sp>
      <p:sp>
        <p:nvSpPr>
          <p:cNvPr id="6" name="Content Placeholder 5">
            <a:extLst>
              <a:ext uri="{FF2B5EF4-FFF2-40B4-BE49-F238E27FC236}">
                <a16:creationId xmlns:a16="http://schemas.microsoft.com/office/drawing/2014/main" id="{C985FCC3-281E-41D2-9FCF-F81EC8E41E0D}"/>
              </a:ext>
            </a:extLst>
          </p:cNvPr>
          <p:cNvSpPr>
            <a:spLocks noGrp="1"/>
          </p:cNvSpPr>
          <p:nvPr>
            <p:ph sz="quarter" idx="4"/>
          </p:nvPr>
        </p:nvSpPr>
        <p:spPr/>
        <p:txBody>
          <a:bodyPr>
            <a:normAutofit/>
          </a:bodyPr>
          <a:lstStyle/>
          <a:p>
            <a:pPr marL="0" indent="0">
              <a:buNone/>
            </a:pPr>
            <a:r>
              <a:rPr lang="en-US" dirty="0"/>
              <a:t>State Record Book Competition</a:t>
            </a:r>
          </a:p>
          <a:p>
            <a:pPr marL="0" indent="0">
              <a:buNone/>
            </a:pPr>
            <a:r>
              <a:rPr lang="en-US" sz="1800" dirty="0">
                <a:hlinkClick r:id="rId3"/>
              </a:rPr>
              <a:t>State Record Book Competition - University of California 4-H Youth Development Program (ucanr.edu)</a:t>
            </a:r>
            <a:endParaRPr lang="en-US" sz="1800" dirty="0"/>
          </a:p>
          <a:p>
            <a:pPr marL="0" indent="0">
              <a:buNone/>
            </a:pPr>
            <a:r>
              <a:rPr lang="en-US" sz="1800" dirty="0"/>
              <a:t>Google Doc Record Book Forms</a:t>
            </a:r>
          </a:p>
          <a:p>
            <a:pPr marL="0" indent="0">
              <a:buNone/>
            </a:pPr>
            <a:r>
              <a:rPr lang="en-US" sz="1800" dirty="0"/>
              <a:t>2020-2021 Record Book Manual</a:t>
            </a:r>
          </a:p>
          <a:p>
            <a:pPr marL="0" indent="0">
              <a:buNone/>
            </a:pPr>
            <a:r>
              <a:rPr lang="en-US" sz="1800" dirty="0"/>
              <a:t>4-H Resume Template</a:t>
            </a:r>
          </a:p>
          <a:p>
            <a:pPr marL="0" indent="0" algn="l">
              <a:buNone/>
            </a:pPr>
            <a:r>
              <a:rPr lang="en-US" sz="1400" b="1" i="0" dirty="0">
                <a:solidFill>
                  <a:srgbClr val="333333"/>
                </a:solidFill>
                <a:effectLst/>
                <a:latin typeface="Georgia" panose="02040502050405020303" pitchFamily="18" charset="0"/>
              </a:rPr>
              <a:t>The Online Record Book (ORB): </a:t>
            </a:r>
            <a:r>
              <a:rPr lang="en-US" sz="1400" b="1" i="0" dirty="0">
                <a:solidFill>
                  <a:srgbClr val="003399"/>
                </a:solidFill>
                <a:effectLst/>
                <a:latin typeface="Verdana" panose="020B0604030504040204" pitchFamily="34" charset="0"/>
              </a:rPr>
              <a:t>As of </a:t>
            </a:r>
            <a:r>
              <a:rPr lang="en-US" sz="1400" b="1" i="0" dirty="0" err="1">
                <a:solidFill>
                  <a:srgbClr val="003399"/>
                </a:solidFill>
                <a:effectLst/>
                <a:latin typeface="Verdana" panose="020B0604030504040204" pitchFamily="34" charset="0"/>
              </a:rPr>
              <a:t>of</a:t>
            </a:r>
            <a:r>
              <a:rPr lang="en-US" sz="1400" b="1" i="0" dirty="0">
                <a:solidFill>
                  <a:srgbClr val="003399"/>
                </a:solidFill>
                <a:effectLst/>
                <a:latin typeface="Verdana" panose="020B0604030504040204" pitchFamily="34" charset="0"/>
              </a:rPr>
              <a:t> July 1, 2020, ORB is no longer being used to complete record books.</a:t>
            </a:r>
            <a:endParaRPr lang="en-US" sz="1400" b="0" i="0" dirty="0">
              <a:solidFill>
                <a:srgbClr val="333333"/>
              </a:solidFill>
              <a:effectLst/>
              <a:latin typeface="Verdana" panose="020B0604030504040204" pitchFamily="34" charset="0"/>
            </a:endParaRPr>
          </a:p>
          <a:p>
            <a:pPr marL="0" indent="0">
              <a:buNone/>
            </a:pPr>
            <a:endParaRPr lang="en-US" sz="1600" dirty="0"/>
          </a:p>
        </p:txBody>
      </p:sp>
    </p:spTree>
    <p:extLst>
      <p:ext uri="{BB962C8B-B14F-4D97-AF65-F5344CB8AC3E}">
        <p14:creationId xmlns:p14="http://schemas.microsoft.com/office/powerpoint/2010/main" val="125312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4781-1832-4599-9A72-57E9A12245EF}"/>
              </a:ext>
            </a:extLst>
          </p:cNvPr>
          <p:cNvSpPr>
            <a:spLocks noGrp="1"/>
          </p:cNvSpPr>
          <p:nvPr>
            <p:ph type="title"/>
          </p:nvPr>
        </p:nvSpPr>
        <p:spPr>
          <a:solidFill>
            <a:schemeClr val="accent6">
              <a:lumMod val="75000"/>
            </a:schemeClr>
          </a:solidFill>
        </p:spPr>
        <p:txBody>
          <a:bodyPr>
            <a:normAutofit fontScale="90000"/>
          </a:bodyPr>
          <a:lstStyle/>
          <a:p>
            <a:r>
              <a:rPr lang="en-US" b="1" dirty="0">
                <a:solidFill>
                  <a:schemeClr val="accent4">
                    <a:lumMod val="60000"/>
                    <a:lumOff val="40000"/>
                  </a:schemeClr>
                </a:solidFill>
              </a:rPr>
              <a:t>Monterey County encompasses 15 clubs, 800 youths, and approximately 200 adult volunteers:</a:t>
            </a:r>
          </a:p>
        </p:txBody>
      </p:sp>
      <p:sp>
        <p:nvSpPr>
          <p:cNvPr id="3" name="Content Placeholder 2">
            <a:extLst>
              <a:ext uri="{FF2B5EF4-FFF2-40B4-BE49-F238E27FC236}">
                <a16:creationId xmlns:a16="http://schemas.microsoft.com/office/drawing/2014/main" id="{45E0C283-F0EE-4594-9D2C-4679E1806494}"/>
              </a:ext>
            </a:extLst>
          </p:cNvPr>
          <p:cNvSpPr>
            <a:spLocks noGrp="1"/>
          </p:cNvSpPr>
          <p:nvPr>
            <p:ph sz="half" idx="1"/>
          </p:nvPr>
        </p:nvSpPr>
        <p:spPr/>
        <p:txBody>
          <a:bodyPr>
            <a:normAutofit fontScale="92500" lnSpcReduction="20000"/>
          </a:bodyPr>
          <a:lstStyle/>
          <a:p>
            <a:pPr>
              <a:buClr>
                <a:schemeClr val="accent6">
                  <a:lumMod val="75000"/>
                </a:schemeClr>
              </a:buClr>
              <a:buSzPct val="125000"/>
              <a:buFont typeface="Symbol" panose="05050102010706020507" pitchFamily="18" charset="2"/>
              <a:buChar char="§"/>
            </a:pPr>
            <a:r>
              <a:rPr lang="en-US" sz="3900" dirty="0"/>
              <a:t>Aromas</a:t>
            </a:r>
          </a:p>
          <a:p>
            <a:pPr>
              <a:buClr>
                <a:schemeClr val="accent6">
                  <a:lumMod val="75000"/>
                </a:schemeClr>
              </a:buClr>
              <a:buSzPct val="125000"/>
              <a:buFont typeface="Symbol" panose="05050102010706020507" pitchFamily="18" charset="2"/>
              <a:buChar char="§"/>
            </a:pPr>
            <a:r>
              <a:rPr lang="en-US" sz="3900" dirty="0"/>
              <a:t>Buena Vista</a:t>
            </a:r>
          </a:p>
          <a:p>
            <a:pPr>
              <a:buClr>
                <a:schemeClr val="accent6">
                  <a:lumMod val="75000"/>
                </a:schemeClr>
              </a:buClr>
              <a:buSzPct val="125000"/>
              <a:buFont typeface="Symbol" panose="05050102010706020507" pitchFamily="18" charset="2"/>
              <a:buChar char="§"/>
            </a:pPr>
            <a:r>
              <a:rPr lang="en-US" sz="3900" dirty="0"/>
              <a:t>Carmel Valley</a:t>
            </a:r>
          </a:p>
          <a:p>
            <a:pPr>
              <a:buClr>
                <a:schemeClr val="accent6">
                  <a:lumMod val="75000"/>
                </a:schemeClr>
              </a:buClr>
              <a:buSzPct val="125000"/>
              <a:buFont typeface="Symbol" panose="05050102010706020507" pitchFamily="18" charset="2"/>
              <a:buChar char="§"/>
            </a:pPr>
            <a:r>
              <a:rPr lang="en-US" sz="3900" dirty="0" err="1"/>
              <a:t>Chualar</a:t>
            </a:r>
            <a:r>
              <a:rPr lang="en-US" sz="3900" dirty="0"/>
              <a:t> </a:t>
            </a:r>
          </a:p>
          <a:p>
            <a:pPr>
              <a:buClr>
                <a:schemeClr val="accent6">
                  <a:lumMod val="75000"/>
                </a:schemeClr>
              </a:buClr>
              <a:buSzPct val="125000"/>
              <a:buFont typeface="Symbol" panose="05050102010706020507" pitchFamily="18" charset="2"/>
              <a:buChar char="§"/>
            </a:pPr>
            <a:r>
              <a:rPr lang="en-US" sz="3900" dirty="0"/>
              <a:t>Gonzales </a:t>
            </a:r>
          </a:p>
          <a:p>
            <a:pPr>
              <a:buClr>
                <a:schemeClr val="accent6">
                  <a:lumMod val="75000"/>
                </a:schemeClr>
              </a:buClr>
              <a:buSzPct val="125000"/>
              <a:buFont typeface="Symbol" panose="05050102010706020507" pitchFamily="18" charset="2"/>
              <a:buChar char="§"/>
            </a:pPr>
            <a:r>
              <a:rPr lang="en-US" sz="3900" dirty="0"/>
              <a:t>Greenfield</a:t>
            </a:r>
          </a:p>
          <a:p>
            <a:pPr>
              <a:buClr>
                <a:schemeClr val="accent6">
                  <a:lumMod val="75000"/>
                </a:schemeClr>
              </a:buClr>
              <a:buSzPct val="125000"/>
              <a:buFont typeface="Symbol" panose="05050102010706020507" pitchFamily="18" charset="2"/>
              <a:buChar char="§"/>
            </a:pPr>
            <a:r>
              <a:rPr lang="en-US" sz="3900" dirty="0"/>
              <a:t>Hilltown</a:t>
            </a:r>
          </a:p>
          <a:p>
            <a:pPr>
              <a:buClr>
                <a:schemeClr val="accent6">
                  <a:lumMod val="75000"/>
                </a:schemeClr>
              </a:buClr>
              <a:buSzPct val="125000"/>
              <a:buFont typeface="Symbol" panose="05050102010706020507" pitchFamily="18" charset="2"/>
              <a:buChar char="§"/>
            </a:pPr>
            <a:r>
              <a:rPr lang="en-US" sz="3900" dirty="0"/>
              <a:t>King City Rural</a:t>
            </a:r>
          </a:p>
          <a:p>
            <a:pPr>
              <a:buClr>
                <a:schemeClr val="accent6">
                  <a:lumMod val="75000"/>
                </a:schemeClr>
              </a:buClr>
              <a:buSzPct val="125000"/>
              <a:buFont typeface="Symbol" panose="05050102010706020507" pitchFamily="18" charset="2"/>
              <a:buChar char="§"/>
            </a:pPr>
            <a:endParaRPr lang="en-US" dirty="0"/>
          </a:p>
        </p:txBody>
      </p:sp>
      <p:sp>
        <p:nvSpPr>
          <p:cNvPr id="4" name="Content Placeholder 3">
            <a:extLst>
              <a:ext uri="{FF2B5EF4-FFF2-40B4-BE49-F238E27FC236}">
                <a16:creationId xmlns:a16="http://schemas.microsoft.com/office/drawing/2014/main" id="{5DC80D15-66DF-4346-B20E-E51505D86CBA}"/>
              </a:ext>
            </a:extLst>
          </p:cNvPr>
          <p:cNvSpPr>
            <a:spLocks noGrp="1"/>
          </p:cNvSpPr>
          <p:nvPr>
            <p:ph sz="half" idx="2"/>
          </p:nvPr>
        </p:nvSpPr>
        <p:spPr>
          <a:xfrm>
            <a:off x="6172200" y="1825625"/>
            <a:ext cx="5181600" cy="4667250"/>
          </a:xfrm>
        </p:spPr>
        <p:txBody>
          <a:bodyPr>
            <a:normAutofit fontScale="92500" lnSpcReduction="20000"/>
          </a:bodyPr>
          <a:lstStyle/>
          <a:p>
            <a:pPr>
              <a:buClr>
                <a:schemeClr val="accent6">
                  <a:lumMod val="75000"/>
                </a:schemeClr>
              </a:buClr>
              <a:buSzPct val="125000"/>
              <a:buFont typeface="Symbol" panose="05050102010706020507" pitchFamily="18" charset="2"/>
              <a:buChar char="§"/>
            </a:pPr>
            <a:r>
              <a:rPr lang="en-US" sz="3900" dirty="0"/>
              <a:t>King City Blue Ribbon</a:t>
            </a:r>
          </a:p>
          <a:p>
            <a:pPr>
              <a:buClr>
                <a:schemeClr val="accent6">
                  <a:lumMod val="75000"/>
                </a:schemeClr>
              </a:buClr>
              <a:buSzPct val="125000"/>
              <a:buFont typeface="Symbol" panose="05050102010706020507" pitchFamily="18" charset="2"/>
              <a:buChar char="§"/>
            </a:pPr>
            <a:r>
              <a:rPr lang="en-US" sz="3900" dirty="0"/>
              <a:t>Lockwood</a:t>
            </a:r>
          </a:p>
          <a:p>
            <a:pPr>
              <a:buClr>
                <a:schemeClr val="accent6">
                  <a:lumMod val="75000"/>
                </a:schemeClr>
              </a:buClr>
              <a:buSzPct val="125000"/>
              <a:buFont typeface="Symbol" panose="05050102010706020507" pitchFamily="18" charset="2"/>
              <a:buChar char="§"/>
            </a:pPr>
            <a:r>
              <a:rPr lang="en-US" sz="3900" dirty="0"/>
              <a:t>Mission</a:t>
            </a:r>
          </a:p>
          <a:p>
            <a:pPr>
              <a:buClr>
                <a:schemeClr val="accent6">
                  <a:lumMod val="75000"/>
                </a:schemeClr>
              </a:buClr>
              <a:buSzPct val="125000"/>
              <a:buFont typeface="Symbol" panose="05050102010706020507" pitchFamily="18" charset="2"/>
              <a:buChar char="§"/>
            </a:pPr>
            <a:r>
              <a:rPr lang="en-US" sz="3900" dirty="0"/>
              <a:t>Natividad </a:t>
            </a:r>
          </a:p>
          <a:p>
            <a:pPr>
              <a:buClr>
                <a:schemeClr val="accent6">
                  <a:lumMod val="75000"/>
                </a:schemeClr>
              </a:buClr>
              <a:buSzPct val="125000"/>
              <a:buFont typeface="Symbol" panose="05050102010706020507" pitchFamily="18" charset="2"/>
              <a:buChar char="§"/>
            </a:pPr>
            <a:r>
              <a:rPr lang="en-US" sz="3900" dirty="0"/>
              <a:t>Royal Oaks</a:t>
            </a:r>
          </a:p>
          <a:p>
            <a:pPr>
              <a:buClr>
                <a:schemeClr val="accent6">
                  <a:lumMod val="75000"/>
                </a:schemeClr>
              </a:buClr>
              <a:buSzPct val="125000"/>
              <a:buFont typeface="Symbol" panose="05050102010706020507" pitchFamily="18" charset="2"/>
              <a:buChar char="§"/>
            </a:pPr>
            <a:r>
              <a:rPr lang="en-US" sz="3900" dirty="0"/>
              <a:t>San </a:t>
            </a:r>
            <a:r>
              <a:rPr lang="en-US" sz="3900" dirty="0" err="1"/>
              <a:t>Benancio</a:t>
            </a:r>
            <a:r>
              <a:rPr lang="en-US" sz="3900" dirty="0"/>
              <a:t> </a:t>
            </a:r>
          </a:p>
          <a:p>
            <a:pPr>
              <a:buClr>
                <a:schemeClr val="accent6">
                  <a:lumMod val="75000"/>
                </a:schemeClr>
              </a:buClr>
              <a:buSzPct val="125000"/>
              <a:buFont typeface="Symbol" panose="05050102010706020507" pitchFamily="18" charset="2"/>
              <a:buChar char="§"/>
            </a:pPr>
            <a:r>
              <a:rPr lang="en-US" sz="3900" dirty="0"/>
              <a:t>Spring</a:t>
            </a:r>
          </a:p>
          <a:p>
            <a:pPr>
              <a:buClr>
                <a:schemeClr val="accent6">
                  <a:lumMod val="75000"/>
                </a:schemeClr>
              </a:buClr>
              <a:buSzPct val="125000"/>
              <a:buFont typeface="Symbol" panose="05050102010706020507" pitchFamily="18" charset="2"/>
              <a:buChar char="§"/>
            </a:pPr>
            <a:endParaRPr lang="en-US" dirty="0"/>
          </a:p>
          <a:p>
            <a:pPr marL="0" indent="0">
              <a:buClr>
                <a:schemeClr val="accent6">
                  <a:lumMod val="75000"/>
                </a:schemeClr>
              </a:buClr>
              <a:buSzPct val="125000"/>
              <a:buNone/>
            </a:pPr>
            <a:r>
              <a:rPr lang="en-US" sz="1200" dirty="0">
                <a:hlinkClick r:id="rId3"/>
              </a:rPr>
              <a:t>https//ucanr.edu/sites/</a:t>
            </a:r>
            <a:r>
              <a:rPr lang="en-US" sz="1200" dirty="0" err="1">
                <a:hlinkClick r:id="rId3"/>
              </a:rPr>
              <a:t>uccemontereycounty</a:t>
            </a:r>
            <a:r>
              <a:rPr lang="en-US" sz="1200" dirty="0">
                <a:hlinkClick r:id="rId3"/>
              </a:rPr>
              <a:t>/files/306813.pdf (ucanr.edu)</a:t>
            </a:r>
            <a:endParaRPr lang="en-US" sz="1200" dirty="0"/>
          </a:p>
        </p:txBody>
      </p:sp>
    </p:spTree>
    <p:extLst>
      <p:ext uri="{BB962C8B-B14F-4D97-AF65-F5344CB8AC3E}">
        <p14:creationId xmlns:p14="http://schemas.microsoft.com/office/powerpoint/2010/main" val="663927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74EE-DAB8-461B-983A-7C036FEAE10A}"/>
              </a:ext>
            </a:extLst>
          </p:cNvPr>
          <p:cNvSpPr>
            <a:spLocks noGrp="1"/>
          </p:cNvSpPr>
          <p:nvPr>
            <p:ph type="title"/>
          </p:nvPr>
        </p:nvSpPr>
        <p: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lstStyle/>
          <a:p>
            <a:r>
              <a:rPr lang="en-US" b="1" dirty="0">
                <a:solidFill>
                  <a:schemeClr val="accent4">
                    <a:lumMod val="60000"/>
                    <a:lumOff val="40000"/>
                  </a:schemeClr>
                </a:solidFill>
                <a:latin typeface="Broadway" panose="04040905080B02020502" pitchFamily="82" charset="0"/>
              </a:rPr>
              <a:t>4-H Events Happening this YEAR</a:t>
            </a:r>
          </a:p>
        </p:txBody>
      </p:sp>
      <p:sp>
        <p:nvSpPr>
          <p:cNvPr id="3" name="Text Placeholder 2">
            <a:extLst>
              <a:ext uri="{FF2B5EF4-FFF2-40B4-BE49-F238E27FC236}">
                <a16:creationId xmlns:a16="http://schemas.microsoft.com/office/drawing/2014/main" id="{67970BCC-8232-4AD9-BD39-45C24265FFB7}"/>
              </a:ext>
            </a:extLst>
          </p:cNvPr>
          <p:cNvSpPr>
            <a:spLocks noGrp="1"/>
          </p:cNvSpPr>
          <p:nvPr>
            <p:ph type="body" idx="1"/>
          </p:nvPr>
        </p:nvSpPr>
        <p:spPr>
          <a:xfrm>
            <a:off x="839788" y="1681163"/>
            <a:ext cx="10512424" cy="823912"/>
          </a:xfrm>
        </p:spPr>
        <p:txBody>
          <a:bodyPr>
            <a:noAutofit/>
          </a:bodyPr>
          <a:lstStyle/>
          <a:p>
            <a:r>
              <a:rPr lang="en-US" sz="4400" dirty="0"/>
              <a:t>Other 4-H Events in Monterey County</a:t>
            </a:r>
          </a:p>
        </p:txBody>
      </p:sp>
      <p:sp>
        <p:nvSpPr>
          <p:cNvPr id="4" name="Content Placeholder 3">
            <a:extLst>
              <a:ext uri="{FF2B5EF4-FFF2-40B4-BE49-F238E27FC236}">
                <a16:creationId xmlns:a16="http://schemas.microsoft.com/office/drawing/2014/main" id="{E7CE00B3-E1DC-4C0F-8C51-0304E74DDAD6}"/>
              </a:ext>
            </a:extLst>
          </p:cNvPr>
          <p:cNvSpPr>
            <a:spLocks noGrp="1"/>
          </p:cNvSpPr>
          <p:nvPr>
            <p:ph sz="half" idx="2"/>
          </p:nvPr>
        </p:nvSpPr>
        <p:spPr/>
        <p:txBody>
          <a:bodyPr>
            <a:normAutofit/>
          </a:bodyPr>
          <a:lstStyle/>
          <a:p>
            <a:r>
              <a:rPr lang="en-US" dirty="0"/>
              <a:t>Presentation Day</a:t>
            </a:r>
          </a:p>
          <a:p>
            <a:r>
              <a:rPr lang="en-US" dirty="0"/>
              <a:t>Fantastic Field Day</a:t>
            </a:r>
          </a:p>
          <a:p>
            <a:r>
              <a:rPr lang="en-US" dirty="0"/>
              <a:t>Color Me Green Run</a:t>
            </a:r>
          </a:p>
          <a:p>
            <a:r>
              <a:rPr lang="en-US" dirty="0"/>
              <a:t>Fashion Review</a:t>
            </a:r>
          </a:p>
          <a:p>
            <a:r>
              <a:rPr lang="en-US" dirty="0"/>
              <a:t>Interview Contest</a:t>
            </a:r>
          </a:p>
          <a:p>
            <a:r>
              <a:rPr lang="en-US" dirty="0"/>
              <a:t>Animal Field Day</a:t>
            </a:r>
          </a:p>
          <a:p>
            <a:r>
              <a:rPr lang="en-US" dirty="0"/>
              <a:t>Record Book Workshops 2021</a:t>
            </a:r>
          </a:p>
          <a:p>
            <a:pPr marL="0" indent="0">
              <a:buNone/>
            </a:pPr>
            <a:endParaRPr lang="en-US" dirty="0"/>
          </a:p>
        </p:txBody>
      </p:sp>
      <p:sp>
        <p:nvSpPr>
          <p:cNvPr id="6" name="Content Placeholder 5">
            <a:extLst>
              <a:ext uri="{FF2B5EF4-FFF2-40B4-BE49-F238E27FC236}">
                <a16:creationId xmlns:a16="http://schemas.microsoft.com/office/drawing/2014/main" id="{03BD5B99-F10D-423A-9F7A-5AA0F1B919F0}"/>
              </a:ext>
            </a:extLst>
          </p:cNvPr>
          <p:cNvSpPr>
            <a:spLocks noGrp="1"/>
          </p:cNvSpPr>
          <p:nvPr>
            <p:ph sz="quarter" idx="4"/>
          </p:nvPr>
        </p:nvSpPr>
        <p:spPr>
          <a:xfrm>
            <a:off x="6169024" y="2505075"/>
            <a:ext cx="5183188" cy="3684588"/>
          </a:xfrm>
        </p:spPr>
        <p:txBody>
          <a:bodyPr>
            <a:normAutofit/>
          </a:bodyPr>
          <a:lstStyle/>
          <a:p>
            <a:r>
              <a:rPr lang="en-US" dirty="0"/>
              <a:t>Youth Summit</a:t>
            </a:r>
          </a:p>
          <a:p>
            <a:r>
              <a:rPr lang="en-US" dirty="0"/>
              <a:t>State Field Day</a:t>
            </a:r>
          </a:p>
          <a:p>
            <a:r>
              <a:rPr lang="en-US" dirty="0"/>
              <a:t>State Presentation Day</a:t>
            </a:r>
          </a:p>
          <a:p>
            <a:r>
              <a:rPr lang="en-US" dirty="0"/>
              <a:t>Salinas Valley Fair </a:t>
            </a:r>
          </a:p>
          <a:p>
            <a:r>
              <a:rPr lang="en-US" dirty="0"/>
              <a:t>Big Day of Giving, and more!</a:t>
            </a:r>
          </a:p>
          <a:p>
            <a:pPr marL="0" indent="0">
              <a:buNone/>
            </a:pPr>
            <a:r>
              <a:rPr lang="en-US" b="1" dirty="0">
                <a:solidFill>
                  <a:srgbClr val="FF0000"/>
                </a:solidFill>
              </a:rPr>
              <a:t>Check the event calendar on the County Website!</a:t>
            </a:r>
          </a:p>
        </p:txBody>
      </p:sp>
    </p:spTree>
    <p:extLst>
      <p:ext uri="{BB962C8B-B14F-4D97-AF65-F5344CB8AC3E}">
        <p14:creationId xmlns:p14="http://schemas.microsoft.com/office/powerpoint/2010/main" val="230456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2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8EFB-98E4-4F69-92FC-1221E00975D1}"/>
              </a:ext>
            </a:extLst>
          </p:cNvPr>
          <p:cNvSpPr>
            <a:spLocks noGrp="1"/>
          </p:cNvSpPr>
          <p:nvPr>
            <p:ph type="title"/>
          </p:nvPr>
        </p:nvSpPr>
        <p: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lstStyle/>
          <a:p>
            <a:pPr algn="ctr"/>
            <a:r>
              <a:rPr lang="en-US" b="1" dirty="0">
                <a:solidFill>
                  <a:schemeClr val="accent4">
                    <a:lumMod val="60000"/>
                    <a:lumOff val="40000"/>
                  </a:schemeClr>
                </a:solidFill>
                <a:latin typeface="Arial" panose="020B0604020202020204" pitchFamily="34" charset="0"/>
                <a:cs typeface="Arial" panose="020B0604020202020204" pitchFamily="34" charset="0"/>
              </a:rPr>
              <a:t>Thank you for joining us!</a:t>
            </a:r>
          </a:p>
        </p:txBody>
      </p:sp>
      <p:sp>
        <p:nvSpPr>
          <p:cNvPr id="3" name="Content Placeholder 2">
            <a:extLst>
              <a:ext uri="{FF2B5EF4-FFF2-40B4-BE49-F238E27FC236}">
                <a16:creationId xmlns:a16="http://schemas.microsoft.com/office/drawing/2014/main" id="{2A2753FD-88BF-42E3-97D2-E29A791F742F}"/>
              </a:ext>
            </a:extLst>
          </p:cNvPr>
          <p:cNvSpPr>
            <a:spLocks noGrp="1"/>
          </p:cNvSpPr>
          <p:nvPr>
            <p:ph idx="1"/>
          </p:nvPr>
        </p:nvSpPr>
        <p:spPr>
          <a:solidFill>
            <a:schemeClr val="accent6">
              <a:lumMod val="20000"/>
              <a:lumOff val="80000"/>
            </a:schemeClr>
          </a:solidFill>
          <a:ln w="44450" cmpd="thickThin">
            <a:solidFill>
              <a:schemeClr val="accent6">
                <a:lumMod val="50000"/>
              </a:schemeClr>
            </a:solidFill>
          </a:ln>
        </p:spPr>
        <p:txBody>
          <a:bodyPr>
            <a:normAutofit/>
          </a:bodyPr>
          <a:lstStyle/>
          <a:p>
            <a:r>
              <a:rPr lang="en-US" dirty="0"/>
              <a:t>Be sure to record your Attendance under </a:t>
            </a:r>
            <a:r>
              <a:rPr lang="en-US" b="1" dirty="0"/>
              <a:t>Category 3: 4-H Events Attended</a:t>
            </a:r>
            <a:r>
              <a:rPr lang="en-US" dirty="0"/>
              <a:t>.  This is a County </a:t>
            </a:r>
            <a:r>
              <a:rPr lang="en-US" b="1" dirty="0"/>
              <a:t>Level </a:t>
            </a:r>
            <a:r>
              <a:rPr lang="en-US" dirty="0"/>
              <a:t>event (“</a:t>
            </a:r>
            <a:r>
              <a:rPr lang="en-US" b="1" dirty="0"/>
              <a:t>C</a:t>
            </a:r>
            <a:r>
              <a:rPr lang="en-US" dirty="0"/>
              <a:t>”), and the time you spent.</a:t>
            </a:r>
          </a:p>
          <a:p>
            <a:r>
              <a:rPr lang="en-US" dirty="0"/>
              <a:t>We’d appreciate your feedback, please </a:t>
            </a:r>
            <a:r>
              <a:rPr lang="en-US" b="1" dirty="0"/>
              <a:t>fill out and return the exit survey</a:t>
            </a:r>
            <a:r>
              <a:rPr lang="en-US" dirty="0"/>
              <a:t> (included in your meeting invite).</a:t>
            </a:r>
          </a:p>
          <a:p>
            <a:r>
              <a:rPr lang="en-US" dirty="0"/>
              <a:t>Any more questions? Put them in the chat box, or in the survey.  We’ll stay for a few extra minutes – we will be putting together a “Frequently Asked Questions” (FAQ) sheet for the county website.</a:t>
            </a:r>
          </a:p>
          <a:p>
            <a:r>
              <a:rPr lang="en-US" dirty="0"/>
              <a:t>If you need some one-on-one help beyond what we provided today, speak to your club record book helper, County Rep., or contact me directly!</a:t>
            </a:r>
          </a:p>
          <a:p>
            <a:pPr marL="0" indent="0">
              <a:buNone/>
            </a:pPr>
            <a:endParaRPr lang="en-US" dirty="0"/>
          </a:p>
          <a:p>
            <a:endParaRPr lang="en-US" dirty="0"/>
          </a:p>
        </p:txBody>
      </p:sp>
    </p:spTree>
    <p:extLst>
      <p:ext uri="{BB962C8B-B14F-4D97-AF65-F5344CB8AC3E}">
        <p14:creationId xmlns:p14="http://schemas.microsoft.com/office/powerpoint/2010/main" val="172918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DF24-C8B4-45C4-A0D6-99D3FA8C5386}"/>
              </a:ext>
            </a:extLst>
          </p:cNvPr>
          <p:cNvSpPr>
            <a:spLocks noGrp="1"/>
          </p:cNvSpPr>
          <p:nvPr>
            <p:ph type="title"/>
          </p:nvPr>
        </p:nvSpPr>
        <p:spPr>
          <a:xfrm>
            <a:off x="838200" y="365125"/>
            <a:ext cx="10515600" cy="1120775"/>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lstStyle/>
          <a:p>
            <a:r>
              <a:rPr lang="en-US" b="1" dirty="0">
                <a:solidFill>
                  <a:schemeClr val="accent4">
                    <a:lumMod val="60000"/>
                    <a:lumOff val="40000"/>
                  </a:schemeClr>
                </a:solidFill>
                <a:latin typeface="Arial Black" panose="020B0A04020102020204" pitchFamily="34" charset="0"/>
              </a:rPr>
              <a:t>Our Team:</a:t>
            </a:r>
          </a:p>
        </p:txBody>
      </p:sp>
      <p:sp>
        <p:nvSpPr>
          <p:cNvPr id="3" name="Content Placeholder 2">
            <a:extLst>
              <a:ext uri="{FF2B5EF4-FFF2-40B4-BE49-F238E27FC236}">
                <a16:creationId xmlns:a16="http://schemas.microsoft.com/office/drawing/2014/main" id="{13B847D2-384A-4DD6-BD1C-2A5C7E3EBDB0}"/>
              </a:ext>
            </a:extLst>
          </p:cNvPr>
          <p:cNvSpPr>
            <a:spLocks noGrp="1"/>
          </p:cNvSpPr>
          <p:nvPr>
            <p:ph sz="half" idx="1"/>
          </p:nvPr>
        </p:nvSpPr>
        <p:spPr>
          <a:xfrm>
            <a:off x="838200" y="1485900"/>
            <a:ext cx="5334000" cy="4691063"/>
          </a:xfrm>
          <a:solidFill>
            <a:schemeClr val="accent6">
              <a:lumMod val="40000"/>
              <a:lumOff val="60000"/>
            </a:schemeClr>
          </a:solidFill>
        </p:spPr>
        <p:txBody>
          <a:bodyPr>
            <a:normAutofit/>
          </a:bodyPr>
          <a:lstStyle/>
          <a:p>
            <a:pPr marL="0" indent="0">
              <a:buNone/>
            </a:pPr>
            <a:r>
              <a:rPr lang="en-US" dirty="0">
                <a:solidFill>
                  <a:schemeClr val="accent6">
                    <a:lumMod val="75000"/>
                  </a:schemeClr>
                </a:solidFill>
                <a:latin typeface="Arial Black" panose="020B0A04020102020204" pitchFamily="34" charset="0"/>
              </a:rPr>
              <a:t>LOCKWOOD 4-H</a:t>
            </a:r>
          </a:p>
          <a:p>
            <a:pPr>
              <a:lnSpc>
                <a:spcPct val="150000"/>
              </a:lnSpc>
              <a:buFont typeface="Wingdings" panose="05000000000000000000" pitchFamily="2" charset="2"/>
              <a:buChar char="Ø"/>
            </a:pPr>
            <a:r>
              <a:rPr lang="en-US" sz="2000" b="1" dirty="0"/>
              <a:t>Josh Riley </a:t>
            </a:r>
            <a:r>
              <a:rPr lang="en-US" sz="2000" dirty="0"/>
              <a:t>– Committee Chair  &amp; MC</a:t>
            </a:r>
          </a:p>
          <a:p>
            <a:pPr>
              <a:lnSpc>
                <a:spcPct val="150000"/>
              </a:lnSpc>
              <a:buFont typeface="Wingdings" panose="05000000000000000000" pitchFamily="2" charset="2"/>
              <a:buChar char="Ø"/>
            </a:pPr>
            <a:r>
              <a:rPr lang="en-US" sz="2000" b="1" dirty="0" err="1"/>
              <a:t>Seralyn</a:t>
            </a:r>
            <a:r>
              <a:rPr lang="en-US" sz="2000" b="1" dirty="0"/>
              <a:t> Colt</a:t>
            </a:r>
            <a:r>
              <a:rPr lang="en-US" sz="2000" dirty="0"/>
              <a:t>on – Committee Member and Tech Advisor</a:t>
            </a:r>
          </a:p>
          <a:p>
            <a:pPr>
              <a:lnSpc>
                <a:spcPct val="150000"/>
              </a:lnSpc>
              <a:buFont typeface="Wingdings" panose="05000000000000000000" pitchFamily="2" charset="2"/>
              <a:buChar char="Ø"/>
            </a:pPr>
            <a:r>
              <a:rPr lang="en-US" sz="2000" b="1" dirty="0" err="1"/>
              <a:t>Lochlan</a:t>
            </a:r>
            <a:r>
              <a:rPr lang="en-US" sz="2000" b="1" dirty="0"/>
              <a:t> </a:t>
            </a:r>
            <a:r>
              <a:rPr lang="en-US" sz="2000" b="1" dirty="0" err="1"/>
              <a:t>Drinkwine</a:t>
            </a:r>
            <a:r>
              <a:rPr lang="en-US" sz="2000" b="1" dirty="0"/>
              <a:t> </a:t>
            </a:r>
            <a:r>
              <a:rPr lang="en-US" sz="2000" dirty="0"/>
              <a:t>– Chat Monitor</a:t>
            </a:r>
          </a:p>
          <a:p>
            <a:pPr>
              <a:lnSpc>
                <a:spcPct val="150000"/>
              </a:lnSpc>
              <a:buFont typeface="Wingdings" panose="05000000000000000000" pitchFamily="2" charset="2"/>
              <a:buChar char="Ø"/>
            </a:pPr>
            <a:r>
              <a:rPr lang="en-US" sz="2000" b="1" dirty="0"/>
              <a:t>Morgan Hancock </a:t>
            </a:r>
            <a:r>
              <a:rPr lang="en-US" sz="2000" dirty="0"/>
              <a:t>– Attendance Keeper</a:t>
            </a:r>
          </a:p>
          <a:p>
            <a:pPr>
              <a:lnSpc>
                <a:spcPct val="150000"/>
              </a:lnSpc>
              <a:buFont typeface="Wingdings" panose="05000000000000000000" pitchFamily="2" charset="2"/>
              <a:buChar char="Ø"/>
            </a:pPr>
            <a:r>
              <a:rPr lang="en-US" sz="2000" b="1" dirty="0"/>
              <a:t>Katie Colton </a:t>
            </a:r>
            <a:r>
              <a:rPr lang="en-US" sz="2000" dirty="0"/>
              <a:t>– Adult Chair, Speaker</a:t>
            </a:r>
          </a:p>
        </p:txBody>
      </p:sp>
      <p:sp>
        <p:nvSpPr>
          <p:cNvPr id="4" name="Content Placeholder 3">
            <a:extLst>
              <a:ext uri="{FF2B5EF4-FFF2-40B4-BE49-F238E27FC236}">
                <a16:creationId xmlns:a16="http://schemas.microsoft.com/office/drawing/2014/main" id="{F399FBB7-BFE3-4379-A346-0CA75AE8E7B4}"/>
              </a:ext>
            </a:extLst>
          </p:cNvPr>
          <p:cNvSpPr>
            <a:spLocks noGrp="1"/>
          </p:cNvSpPr>
          <p:nvPr>
            <p:ph sz="half" idx="2"/>
          </p:nvPr>
        </p:nvSpPr>
        <p:spPr>
          <a:xfrm>
            <a:off x="6172200" y="1485900"/>
            <a:ext cx="5181600" cy="4691063"/>
          </a:xfrm>
          <a:solidFill>
            <a:schemeClr val="accent6">
              <a:lumMod val="40000"/>
              <a:lumOff val="60000"/>
            </a:schemeClr>
          </a:solidFill>
        </p:spPr>
        <p:txBody>
          <a:bodyPr>
            <a:normAutofit/>
          </a:bodyPr>
          <a:lstStyle/>
          <a:p>
            <a:pPr marL="0" indent="0">
              <a:buNone/>
            </a:pPr>
            <a:r>
              <a:rPr lang="en-US" sz="2400" b="1" dirty="0"/>
              <a:t>County Council</a:t>
            </a:r>
          </a:p>
          <a:p>
            <a:pPr marL="0" indent="0">
              <a:buNone/>
            </a:pPr>
            <a:r>
              <a:rPr lang="en-US" sz="2400" dirty="0"/>
              <a:t>                  Carla Ackerman</a:t>
            </a:r>
          </a:p>
          <a:p>
            <a:pPr marL="0" indent="0">
              <a:buNone/>
            </a:pPr>
            <a:r>
              <a:rPr lang="en-US" sz="2400" b="1" dirty="0"/>
              <a:t>Lockwood 4-H Club Leader </a:t>
            </a:r>
          </a:p>
          <a:p>
            <a:pPr marL="0" indent="0">
              <a:buNone/>
            </a:pPr>
            <a:r>
              <a:rPr lang="en-US" sz="2400" b="1" dirty="0"/>
              <a:t>                   </a:t>
            </a:r>
            <a:r>
              <a:rPr lang="en-US" sz="2400" dirty="0"/>
              <a:t>Misty Hancock</a:t>
            </a:r>
          </a:p>
          <a:p>
            <a:pPr marL="0" indent="0">
              <a:buNone/>
            </a:pPr>
            <a:endParaRPr lang="en-US" sz="2400" dirty="0"/>
          </a:p>
          <a:p>
            <a:pPr marL="0" indent="0">
              <a:buNone/>
            </a:pPr>
            <a:endParaRPr lang="en-US" sz="2400" dirty="0"/>
          </a:p>
          <a:p>
            <a:pPr marL="0" indent="0">
              <a:buNone/>
            </a:pPr>
            <a:r>
              <a:rPr lang="en-US" sz="2400" b="1" dirty="0"/>
              <a:t>               4-H Program Representative</a:t>
            </a:r>
          </a:p>
          <a:p>
            <a:pPr marL="0" indent="0">
              <a:buNone/>
            </a:pPr>
            <a:r>
              <a:rPr lang="en-US" sz="2400" dirty="0"/>
              <a:t>                           </a:t>
            </a:r>
            <a:r>
              <a:rPr lang="en-US" sz="2400" dirty="0" err="1"/>
              <a:t>Lorin</a:t>
            </a:r>
            <a:r>
              <a:rPr lang="en-US" sz="2400" dirty="0"/>
              <a:t> Hoffmann-</a:t>
            </a:r>
            <a:r>
              <a:rPr lang="en-US" sz="2400" dirty="0" err="1"/>
              <a:t>Lurz</a:t>
            </a:r>
            <a:r>
              <a:rPr lang="en-US" sz="2400" dirty="0"/>
              <a:t> </a:t>
            </a:r>
          </a:p>
        </p:txBody>
      </p:sp>
      <p:pic>
        <p:nvPicPr>
          <p:cNvPr id="6" name="Picture 5" descr="Logo&#10;&#10;Description automatically generated">
            <a:extLst>
              <a:ext uri="{FF2B5EF4-FFF2-40B4-BE49-F238E27FC236}">
                <a16:creationId xmlns:a16="http://schemas.microsoft.com/office/drawing/2014/main" id="{3B947A29-1404-42DA-A19D-50851D775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066" y="3033660"/>
            <a:ext cx="2164268" cy="2164268"/>
          </a:xfrm>
          <a:prstGeom prst="rect">
            <a:avLst/>
          </a:prstGeom>
        </p:spPr>
      </p:pic>
    </p:spTree>
    <p:extLst>
      <p:ext uri="{BB962C8B-B14F-4D97-AF65-F5344CB8AC3E}">
        <p14:creationId xmlns:p14="http://schemas.microsoft.com/office/powerpoint/2010/main" val="47078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4B87-1DF9-4D52-AC28-6D89E422012C}"/>
              </a:ext>
            </a:extLst>
          </p:cNvPr>
          <p:cNvSpPr>
            <a:spLocks noGrp="1"/>
          </p:cNvSpPr>
          <p:nvPr>
            <p:ph type="title"/>
          </p:nvPr>
        </p:nvSpPr>
        <p:spPr>
          <a:xfrm>
            <a:off x="838200" y="262550"/>
            <a:ext cx="10515600" cy="1325563"/>
          </a:xfrm>
        </p:spPr>
        <p:txBody>
          <a:bodyPr>
            <a:normAutofit/>
          </a:bodyPr>
          <a:lstStyle/>
          <a:p>
            <a:r>
              <a:rPr lang="en-US" sz="6600" dirty="0">
                <a:solidFill>
                  <a:srgbClr val="7030A0"/>
                </a:solidFill>
                <a:latin typeface="Berlin Sans FB Demi" panose="020E0802020502020306" pitchFamily="34" charset="0"/>
              </a:rPr>
              <a:t>Ice Breaker!</a:t>
            </a:r>
          </a:p>
        </p:txBody>
      </p:sp>
      <p:sp>
        <p:nvSpPr>
          <p:cNvPr id="3" name="Star: 7 Points 2">
            <a:extLst>
              <a:ext uri="{FF2B5EF4-FFF2-40B4-BE49-F238E27FC236}">
                <a16:creationId xmlns:a16="http://schemas.microsoft.com/office/drawing/2014/main" id="{4FF3BB01-1D5A-4717-91E9-9F76525B83E6}"/>
              </a:ext>
            </a:extLst>
          </p:cNvPr>
          <p:cNvSpPr/>
          <p:nvPr/>
        </p:nvSpPr>
        <p:spPr>
          <a:xfrm>
            <a:off x="4228723" y="651850"/>
            <a:ext cx="6858377" cy="5943600"/>
          </a:xfrm>
          <a:prstGeom prst="star7">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accent5">
                    <a:lumMod val="75000"/>
                  </a:schemeClr>
                </a:solidFill>
                <a:latin typeface="Berlin Sans FB Demi" panose="020E0802020502020306" pitchFamily="34" charset="0"/>
              </a:rPr>
              <a:t>Name </a:t>
            </a:r>
            <a:r>
              <a:rPr lang="en-US" sz="8800" b="1" dirty="0">
                <a:solidFill>
                  <a:srgbClr val="FF0000"/>
                </a:solidFill>
                <a:latin typeface="Berlin Sans FB Demi" panose="020E0802020502020306" pitchFamily="34" charset="0"/>
              </a:rPr>
              <a:t>G</a:t>
            </a:r>
            <a:r>
              <a:rPr lang="en-US" sz="8800" b="1" dirty="0">
                <a:solidFill>
                  <a:srgbClr val="00B050"/>
                </a:solidFill>
                <a:latin typeface="Berlin Sans FB Demi" panose="020E0802020502020306" pitchFamily="34" charset="0"/>
              </a:rPr>
              <a:t>a</a:t>
            </a:r>
            <a:r>
              <a:rPr lang="en-US" sz="8800" b="1" dirty="0">
                <a:solidFill>
                  <a:srgbClr val="FFC000"/>
                </a:solidFill>
                <a:latin typeface="Berlin Sans FB Demi" panose="020E0802020502020306" pitchFamily="34" charset="0"/>
              </a:rPr>
              <a:t>m</a:t>
            </a:r>
            <a:r>
              <a:rPr lang="en-US" sz="8800" b="1" dirty="0">
                <a:solidFill>
                  <a:srgbClr val="CC00CC"/>
                </a:solidFill>
                <a:latin typeface="Berlin Sans FB Demi" panose="020E0802020502020306" pitchFamily="34" charset="0"/>
              </a:rPr>
              <a:t>e</a:t>
            </a:r>
          </a:p>
        </p:txBody>
      </p:sp>
      <p:pic>
        <p:nvPicPr>
          <p:cNvPr id="6" name="Picture 5" descr="In Love Doggo">
            <a:extLst>
              <a:ext uri="{FF2B5EF4-FFF2-40B4-BE49-F238E27FC236}">
                <a16:creationId xmlns:a16="http://schemas.microsoft.com/office/drawing/2014/main" id="{CB9E300C-7FE7-418A-A7FE-8731A2037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84" y="1813711"/>
            <a:ext cx="3810000" cy="3810000"/>
          </a:xfrm>
          <a:prstGeom prst="rect">
            <a:avLst/>
          </a:prstGeom>
        </p:spPr>
      </p:pic>
      <p:sp>
        <p:nvSpPr>
          <p:cNvPr id="7" name="TextBox 6">
            <a:extLst>
              <a:ext uri="{FF2B5EF4-FFF2-40B4-BE49-F238E27FC236}">
                <a16:creationId xmlns:a16="http://schemas.microsoft.com/office/drawing/2014/main" id="{032A0ABB-1F0F-4A5A-ACD2-EEA729037EBB}"/>
              </a:ext>
            </a:extLst>
          </p:cNvPr>
          <p:cNvSpPr txBox="1"/>
          <p:nvPr/>
        </p:nvSpPr>
        <p:spPr>
          <a:xfrm rot="2118320">
            <a:off x="9331992" y="1102540"/>
            <a:ext cx="1297150" cy="523220"/>
          </a:xfrm>
          <a:prstGeom prst="rect">
            <a:avLst/>
          </a:prstGeom>
          <a:noFill/>
        </p:spPr>
        <p:txBody>
          <a:bodyPr wrap="none" rtlCol="0">
            <a:spAutoFit/>
          </a:bodyPr>
          <a:lstStyle/>
          <a:p>
            <a:r>
              <a:rPr lang="en-US" sz="2800" dirty="0">
                <a:solidFill>
                  <a:srgbClr val="FF0000"/>
                </a:solidFill>
                <a:latin typeface="Berlin Sans FB Demi" panose="020E0802020502020306" pitchFamily="34" charset="0"/>
              </a:rPr>
              <a:t>Daring</a:t>
            </a:r>
          </a:p>
        </p:txBody>
      </p:sp>
      <p:sp>
        <p:nvSpPr>
          <p:cNvPr id="8" name="TextBox 7">
            <a:extLst>
              <a:ext uri="{FF2B5EF4-FFF2-40B4-BE49-F238E27FC236}">
                <a16:creationId xmlns:a16="http://schemas.microsoft.com/office/drawing/2014/main" id="{E47717D0-84BD-493B-95E0-A4BC62273282}"/>
              </a:ext>
            </a:extLst>
          </p:cNvPr>
          <p:cNvSpPr txBox="1"/>
          <p:nvPr/>
        </p:nvSpPr>
        <p:spPr>
          <a:xfrm rot="20527848">
            <a:off x="9949960" y="5475951"/>
            <a:ext cx="1422184" cy="523220"/>
          </a:xfrm>
          <a:prstGeom prst="rect">
            <a:avLst/>
          </a:prstGeom>
          <a:noFill/>
        </p:spPr>
        <p:txBody>
          <a:bodyPr wrap="none" rtlCol="0">
            <a:spAutoFit/>
          </a:bodyPr>
          <a:lstStyle/>
          <a:p>
            <a:r>
              <a:rPr lang="en-US" sz="2800" dirty="0">
                <a:solidFill>
                  <a:srgbClr val="FF0066"/>
                </a:solidFill>
                <a:latin typeface="Berlin Sans FB Demi" panose="020E0802020502020306" pitchFamily="34" charset="0"/>
              </a:rPr>
              <a:t>Cuddly </a:t>
            </a:r>
          </a:p>
        </p:txBody>
      </p:sp>
      <p:sp>
        <p:nvSpPr>
          <p:cNvPr id="9" name="TextBox 8">
            <a:extLst>
              <a:ext uri="{FF2B5EF4-FFF2-40B4-BE49-F238E27FC236}">
                <a16:creationId xmlns:a16="http://schemas.microsoft.com/office/drawing/2014/main" id="{0EB8BD7B-EEE5-41D5-BF04-19C2B41395E4}"/>
              </a:ext>
            </a:extLst>
          </p:cNvPr>
          <p:cNvSpPr txBox="1"/>
          <p:nvPr/>
        </p:nvSpPr>
        <p:spPr>
          <a:xfrm rot="1599187">
            <a:off x="3232274" y="4590380"/>
            <a:ext cx="1734770" cy="523220"/>
          </a:xfrm>
          <a:prstGeom prst="rect">
            <a:avLst/>
          </a:prstGeom>
          <a:noFill/>
        </p:spPr>
        <p:txBody>
          <a:bodyPr wrap="none" rtlCol="0">
            <a:spAutoFit/>
          </a:bodyPr>
          <a:lstStyle/>
          <a:p>
            <a:r>
              <a:rPr lang="en-US" sz="2800" b="1" dirty="0">
                <a:solidFill>
                  <a:srgbClr val="7030A0"/>
                </a:solidFill>
                <a:latin typeface="Cavolini" panose="020B0502040204020203" pitchFamily="66" charset="0"/>
                <a:cs typeface="Cavolini" panose="020B0502040204020203" pitchFamily="66" charset="0"/>
              </a:rPr>
              <a:t>Adorable</a:t>
            </a:r>
          </a:p>
        </p:txBody>
      </p:sp>
      <p:sp>
        <p:nvSpPr>
          <p:cNvPr id="10" name="TextBox 9">
            <a:extLst>
              <a:ext uri="{FF2B5EF4-FFF2-40B4-BE49-F238E27FC236}">
                <a16:creationId xmlns:a16="http://schemas.microsoft.com/office/drawing/2014/main" id="{6D57D2B1-F62B-4952-ADFC-56F6149360C1}"/>
              </a:ext>
            </a:extLst>
          </p:cNvPr>
          <p:cNvSpPr txBox="1"/>
          <p:nvPr/>
        </p:nvSpPr>
        <p:spPr>
          <a:xfrm rot="20647004">
            <a:off x="2469138" y="2242576"/>
            <a:ext cx="2263761" cy="646331"/>
          </a:xfrm>
          <a:prstGeom prst="rect">
            <a:avLst/>
          </a:prstGeom>
          <a:noFill/>
        </p:spPr>
        <p:txBody>
          <a:bodyPr wrap="none" rtlCol="0">
            <a:spAutoFit/>
          </a:bodyPr>
          <a:lstStyle/>
          <a:p>
            <a:r>
              <a:rPr lang="en-US" sz="3600" dirty="0">
                <a:solidFill>
                  <a:schemeClr val="accent4">
                    <a:lumMod val="75000"/>
                  </a:schemeClr>
                </a:solidFill>
                <a:latin typeface="Algerian" panose="04020705040A02060702" pitchFamily="82" charset="0"/>
              </a:rPr>
              <a:t>AMAZING</a:t>
            </a:r>
          </a:p>
        </p:txBody>
      </p:sp>
      <p:sp>
        <p:nvSpPr>
          <p:cNvPr id="11" name="TextBox 10">
            <a:extLst>
              <a:ext uri="{FF2B5EF4-FFF2-40B4-BE49-F238E27FC236}">
                <a16:creationId xmlns:a16="http://schemas.microsoft.com/office/drawing/2014/main" id="{43211E34-D425-430A-9E7E-0B81B573EC88}"/>
              </a:ext>
            </a:extLst>
          </p:cNvPr>
          <p:cNvSpPr txBox="1"/>
          <p:nvPr/>
        </p:nvSpPr>
        <p:spPr>
          <a:xfrm rot="2118320">
            <a:off x="10141729" y="3090572"/>
            <a:ext cx="1678665" cy="523220"/>
          </a:xfrm>
          <a:prstGeom prst="rect">
            <a:avLst/>
          </a:prstGeom>
          <a:noFill/>
        </p:spPr>
        <p:txBody>
          <a:bodyPr wrap="none" rtlCol="0">
            <a:spAutoFit/>
          </a:bodyPr>
          <a:lstStyle/>
          <a:p>
            <a:r>
              <a:rPr lang="en-US" sz="2800" dirty="0">
                <a:solidFill>
                  <a:srgbClr val="00B050"/>
                </a:solidFill>
                <a:latin typeface="Arial Black" panose="020B0A04020102020204" pitchFamily="34" charset="0"/>
              </a:rPr>
              <a:t>Curious</a:t>
            </a:r>
          </a:p>
        </p:txBody>
      </p:sp>
      <p:sp>
        <p:nvSpPr>
          <p:cNvPr id="12" name="TextBox 11">
            <a:extLst>
              <a:ext uri="{FF2B5EF4-FFF2-40B4-BE49-F238E27FC236}">
                <a16:creationId xmlns:a16="http://schemas.microsoft.com/office/drawing/2014/main" id="{47642772-55A7-4A4D-835D-01BFA6023043}"/>
              </a:ext>
            </a:extLst>
          </p:cNvPr>
          <p:cNvSpPr txBox="1"/>
          <p:nvPr/>
        </p:nvSpPr>
        <p:spPr>
          <a:xfrm rot="19543154">
            <a:off x="832210" y="5468061"/>
            <a:ext cx="2682786" cy="523220"/>
          </a:xfrm>
          <a:prstGeom prst="rect">
            <a:avLst/>
          </a:prstGeom>
          <a:noFill/>
        </p:spPr>
        <p:txBody>
          <a:bodyPr wrap="none" rtlCol="0">
            <a:spAutoFit/>
          </a:bodyPr>
          <a:lstStyle/>
          <a:p>
            <a:r>
              <a:rPr lang="en-US" sz="2800" dirty="0">
                <a:solidFill>
                  <a:srgbClr val="FF0000"/>
                </a:solidFill>
                <a:latin typeface="Broadway" panose="04040905080B02020502" pitchFamily="82" charset="0"/>
              </a:rPr>
              <a:t>Adventurous</a:t>
            </a:r>
          </a:p>
        </p:txBody>
      </p:sp>
      <p:sp>
        <p:nvSpPr>
          <p:cNvPr id="13" name="TextBox 12">
            <a:extLst>
              <a:ext uri="{FF2B5EF4-FFF2-40B4-BE49-F238E27FC236}">
                <a16:creationId xmlns:a16="http://schemas.microsoft.com/office/drawing/2014/main" id="{F66C0B79-EE1F-426C-8CB7-C43F972143D7}"/>
              </a:ext>
            </a:extLst>
          </p:cNvPr>
          <p:cNvSpPr txBox="1"/>
          <p:nvPr/>
        </p:nvSpPr>
        <p:spPr>
          <a:xfrm>
            <a:off x="3397652" y="5587699"/>
            <a:ext cx="1544012" cy="707886"/>
          </a:xfrm>
          <a:prstGeom prst="rect">
            <a:avLst/>
          </a:prstGeom>
          <a:noFill/>
        </p:spPr>
        <p:txBody>
          <a:bodyPr wrap="none" rtlCol="0">
            <a:spAutoFit/>
          </a:bodyPr>
          <a:lstStyle/>
          <a:p>
            <a:r>
              <a:rPr lang="en-US" sz="4000" dirty="0">
                <a:solidFill>
                  <a:srgbClr val="002060"/>
                </a:solidFill>
                <a:latin typeface="Berlin Sans FB Demi" panose="020E0802020502020306" pitchFamily="34" charset="0"/>
              </a:rPr>
              <a:t>BOLD</a:t>
            </a:r>
          </a:p>
        </p:txBody>
      </p:sp>
      <p:pic>
        <p:nvPicPr>
          <p:cNvPr id="15" name="Picture 14" descr="Love O Fox">
            <a:extLst>
              <a:ext uri="{FF2B5EF4-FFF2-40B4-BE49-F238E27FC236}">
                <a16:creationId xmlns:a16="http://schemas.microsoft.com/office/drawing/2014/main" id="{A28078B0-6844-4348-AB13-2412CBC05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7100" y="4941750"/>
            <a:ext cx="934370" cy="934370"/>
          </a:xfrm>
          <a:prstGeom prst="rect">
            <a:avLst/>
          </a:prstGeom>
        </p:spPr>
      </p:pic>
      <p:pic>
        <p:nvPicPr>
          <p:cNvPr id="17" name="Picture 16" descr="Embarrassed O Fox">
            <a:extLst>
              <a:ext uri="{FF2B5EF4-FFF2-40B4-BE49-F238E27FC236}">
                <a16:creationId xmlns:a16="http://schemas.microsoft.com/office/drawing/2014/main" id="{38208F79-7B58-45EA-9649-54186EC2A6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258" y="4800766"/>
            <a:ext cx="1376243" cy="1216338"/>
          </a:xfrm>
          <a:prstGeom prst="rect">
            <a:avLst/>
          </a:prstGeom>
        </p:spPr>
      </p:pic>
      <p:sp>
        <p:nvSpPr>
          <p:cNvPr id="24" name="TextBox 23">
            <a:extLst>
              <a:ext uri="{FF2B5EF4-FFF2-40B4-BE49-F238E27FC236}">
                <a16:creationId xmlns:a16="http://schemas.microsoft.com/office/drawing/2014/main" id="{CF457642-7D21-44F8-85EF-88ADCCA9B817}"/>
              </a:ext>
            </a:extLst>
          </p:cNvPr>
          <p:cNvSpPr txBox="1"/>
          <p:nvPr/>
        </p:nvSpPr>
        <p:spPr>
          <a:xfrm rot="21369297">
            <a:off x="7284476" y="5965573"/>
            <a:ext cx="731290" cy="523220"/>
          </a:xfrm>
          <a:prstGeom prst="rect">
            <a:avLst/>
          </a:prstGeom>
          <a:noFill/>
        </p:spPr>
        <p:txBody>
          <a:bodyPr wrap="none" rtlCol="0">
            <a:spAutoFit/>
          </a:bodyPr>
          <a:lstStyle/>
          <a:p>
            <a:r>
              <a:rPr lang="en-US" sz="2800" dirty="0">
                <a:solidFill>
                  <a:srgbClr val="FF0000"/>
                </a:solidFill>
                <a:latin typeface="Berlin Sans FB Demi" panose="020E0802020502020306" pitchFamily="34" charset="0"/>
              </a:rPr>
              <a:t>Shy</a:t>
            </a:r>
          </a:p>
        </p:txBody>
      </p:sp>
    </p:spTree>
    <p:extLst>
      <p:ext uri="{BB962C8B-B14F-4D97-AF65-F5344CB8AC3E}">
        <p14:creationId xmlns:p14="http://schemas.microsoft.com/office/powerpoint/2010/main" val="156001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8" presetClass="emph" presetSubtype="0" fill="hold" grpId="1" nodeType="afterEffect">
                                  <p:stCondLst>
                                    <p:cond delay="0"/>
                                  </p:stCondLst>
                                  <p:childTnLst>
                                    <p:animRot by="21600000">
                                      <p:cBhvr>
                                        <p:cTn id="14" dur="2000" fill="hold"/>
                                        <p:tgtEl>
                                          <p:spTgt spid="3"/>
                                        </p:tgtEl>
                                        <p:attrNameLst>
                                          <p:attrName>r</p:attrName>
                                        </p:attrNameLst>
                                      </p:cBhvr>
                                    </p:animRot>
                                  </p:childTnLst>
                                </p:cTn>
                              </p:par>
                            </p:childTnLst>
                          </p:cTn>
                        </p:par>
                        <p:par>
                          <p:cTn id="15" fill="hold">
                            <p:stCondLst>
                              <p:cond delay="3500"/>
                            </p:stCondLst>
                            <p:childTnLst>
                              <p:par>
                                <p:cTn id="16" presetID="26"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3600"/>
                                        <p:tgtEl>
                                          <p:spTgt spid="7"/>
                                        </p:tgtEl>
                                      </p:cBhvr>
                                    </p:animEffect>
                                  </p:childTnLst>
                                </p:cTn>
                              </p:par>
                            </p:childTnLst>
                          </p:cTn>
                        </p:par>
                        <p:par>
                          <p:cTn id="36" fill="hold">
                            <p:stCondLst>
                              <p:cond delay="91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childTnLst>
                          </p:cTn>
                        </p:par>
                        <p:par>
                          <p:cTn id="40" fill="hold">
                            <p:stCondLst>
                              <p:cond delay="11100"/>
                            </p:stCondLst>
                            <p:childTnLst>
                              <p:par>
                                <p:cTn id="41" presetID="31"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000" fill="hold"/>
                                        <p:tgtEl>
                                          <p:spTgt spid="10"/>
                                        </p:tgtEl>
                                        <p:attrNameLst>
                                          <p:attrName>ppt_w</p:attrName>
                                        </p:attrNameLst>
                                      </p:cBhvr>
                                      <p:tavLst>
                                        <p:tav tm="0">
                                          <p:val>
                                            <p:fltVal val="0"/>
                                          </p:val>
                                        </p:tav>
                                        <p:tav tm="100000">
                                          <p:val>
                                            <p:strVal val="#ppt_w"/>
                                          </p:val>
                                        </p:tav>
                                      </p:tavLst>
                                    </p:anim>
                                    <p:anim calcmode="lin" valueType="num">
                                      <p:cBhvr>
                                        <p:cTn id="44" dur="2000" fill="hold"/>
                                        <p:tgtEl>
                                          <p:spTgt spid="10"/>
                                        </p:tgtEl>
                                        <p:attrNameLst>
                                          <p:attrName>ppt_h</p:attrName>
                                        </p:attrNameLst>
                                      </p:cBhvr>
                                      <p:tavLst>
                                        <p:tav tm="0">
                                          <p:val>
                                            <p:fltVal val="0"/>
                                          </p:val>
                                        </p:tav>
                                        <p:tav tm="100000">
                                          <p:val>
                                            <p:strVal val="#ppt_h"/>
                                          </p:val>
                                        </p:tav>
                                      </p:tavLst>
                                    </p:anim>
                                    <p:anim calcmode="lin" valueType="num">
                                      <p:cBhvr>
                                        <p:cTn id="45" dur="2000" fill="hold"/>
                                        <p:tgtEl>
                                          <p:spTgt spid="10"/>
                                        </p:tgtEl>
                                        <p:attrNameLst>
                                          <p:attrName>style.rotation</p:attrName>
                                        </p:attrNameLst>
                                      </p:cBhvr>
                                      <p:tavLst>
                                        <p:tav tm="0">
                                          <p:val>
                                            <p:fltVal val="90"/>
                                          </p:val>
                                        </p:tav>
                                        <p:tav tm="100000">
                                          <p:val>
                                            <p:fltVal val="0"/>
                                          </p:val>
                                        </p:tav>
                                      </p:tavLst>
                                    </p:anim>
                                    <p:animEffect transition="in" filter="fade">
                                      <p:cBhvr>
                                        <p:cTn id="46" dur="2000"/>
                                        <p:tgtEl>
                                          <p:spTgt spid="10"/>
                                        </p:tgtEl>
                                      </p:cBhvr>
                                    </p:animEffect>
                                  </p:childTnLst>
                                </p:cTn>
                              </p:par>
                            </p:childTnLst>
                          </p:cTn>
                        </p:par>
                        <p:par>
                          <p:cTn id="47" fill="hold">
                            <p:stCondLst>
                              <p:cond delay="13100"/>
                            </p:stCondLst>
                            <p:childTnLst>
                              <p:par>
                                <p:cTn id="48" presetID="10"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2000"/>
                                        <p:tgtEl>
                                          <p:spTgt spid="8"/>
                                        </p:tgtEl>
                                      </p:cBhvr>
                                    </p:animEffect>
                                  </p:childTnLst>
                                </p:cTn>
                              </p:par>
                            </p:childTnLst>
                          </p:cTn>
                        </p:par>
                        <p:par>
                          <p:cTn id="51" fill="hold">
                            <p:stCondLst>
                              <p:cond delay="15100"/>
                            </p:stCondLst>
                            <p:childTnLst>
                              <p:par>
                                <p:cTn id="52" presetID="53" presetClass="entr" presetSubtype="16"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200" fill="hold"/>
                                        <p:tgtEl>
                                          <p:spTgt spid="12"/>
                                        </p:tgtEl>
                                        <p:attrNameLst>
                                          <p:attrName>ppt_w</p:attrName>
                                        </p:attrNameLst>
                                      </p:cBhvr>
                                      <p:tavLst>
                                        <p:tav tm="0">
                                          <p:val>
                                            <p:fltVal val="0"/>
                                          </p:val>
                                        </p:tav>
                                        <p:tav tm="100000">
                                          <p:val>
                                            <p:strVal val="#ppt_w"/>
                                          </p:val>
                                        </p:tav>
                                      </p:tavLst>
                                    </p:anim>
                                    <p:anim calcmode="lin" valueType="num">
                                      <p:cBhvr>
                                        <p:cTn id="55" dur="1200" fill="hold"/>
                                        <p:tgtEl>
                                          <p:spTgt spid="12"/>
                                        </p:tgtEl>
                                        <p:attrNameLst>
                                          <p:attrName>ppt_h</p:attrName>
                                        </p:attrNameLst>
                                      </p:cBhvr>
                                      <p:tavLst>
                                        <p:tav tm="0">
                                          <p:val>
                                            <p:fltVal val="0"/>
                                          </p:val>
                                        </p:tav>
                                        <p:tav tm="100000">
                                          <p:val>
                                            <p:strVal val="#ppt_h"/>
                                          </p:val>
                                        </p:tav>
                                      </p:tavLst>
                                    </p:anim>
                                    <p:animEffect transition="in" filter="fade">
                                      <p:cBhvr>
                                        <p:cTn id="56" dur="1200"/>
                                        <p:tgtEl>
                                          <p:spTgt spid="12"/>
                                        </p:tgtEl>
                                      </p:cBhvr>
                                    </p:animEffect>
                                  </p:childTnLst>
                                </p:cTn>
                              </p:par>
                            </p:childTnLst>
                          </p:cTn>
                        </p:par>
                        <p:par>
                          <p:cTn id="57" fill="hold">
                            <p:stCondLst>
                              <p:cond delay="16300"/>
                            </p:stCondLst>
                            <p:childTnLst>
                              <p:par>
                                <p:cTn id="58" presetID="27" presetClass="emph" presetSubtype="0" fill="remove" grpId="1" nodeType="afterEffect">
                                  <p:stCondLst>
                                    <p:cond delay="0"/>
                                  </p:stCondLst>
                                  <p:childTnLst>
                                    <p:animClr clrSpc="rgb" dir="cw">
                                      <p:cBhvr override="childStyle">
                                        <p:cTn id="59" dur="1000" autoRev="1" fill="remove"/>
                                        <p:tgtEl>
                                          <p:spTgt spid="12"/>
                                        </p:tgtEl>
                                        <p:attrNameLst>
                                          <p:attrName>style.color</p:attrName>
                                        </p:attrNameLst>
                                      </p:cBhvr>
                                      <p:to>
                                        <a:schemeClr val="bg1"/>
                                      </p:to>
                                    </p:animClr>
                                    <p:animClr clrSpc="rgb" dir="cw">
                                      <p:cBhvr>
                                        <p:cTn id="60" dur="1000" autoRev="1" fill="remove"/>
                                        <p:tgtEl>
                                          <p:spTgt spid="12"/>
                                        </p:tgtEl>
                                        <p:attrNameLst>
                                          <p:attrName>fillcolor</p:attrName>
                                        </p:attrNameLst>
                                      </p:cBhvr>
                                      <p:to>
                                        <a:schemeClr val="bg1"/>
                                      </p:to>
                                    </p:animClr>
                                    <p:set>
                                      <p:cBhvr>
                                        <p:cTn id="61" dur="1000" autoRev="1" fill="remove"/>
                                        <p:tgtEl>
                                          <p:spTgt spid="12"/>
                                        </p:tgtEl>
                                        <p:attrNameLst>
                                          <p:attrName>fill.type</p:attrName>
                                        </p:attrNameLst>
                                      </p:cBhvr>
                                      <p:to>
                                        <p:strVal val="solid"/>
                                      </p:to>
                                    </p:set>
                                    <p:set>
                                      <p:cBhvr>
                                        <p:cTn id="62" dur="1000" autoRev="1" fill="remove"/>
                                        <p:tgtEl>
                                          <p:spTgt spid="12"/>
                                        </p:tgtEl>
                                        <p:attrNameLst>
                                          <p:attrName>fill.on</p:attrName>
                                        </p:attrNameLst>
                                      </p:cBhvr>
                                      <p:to>
                                        <p:strVal val="true"/>
                                      </p:to>
                                    </p:set>
                                  </p:childTnLst>
                                </p:cTn>
                              </p:par>
                            </p:childTnLst>
                          </p:cTn>
                        </p:par>
                        <p:par>
                          <p:cTn id="63" fill="hold">
                            <p:stCondLst>
                              <p:cond delay="18300"/>
                            </p:stCondLst>
                            <p:childTnLst>
                              <p:par>
                                <p:cTn id="64" presetID="32" presetClass="emph" presetSubtype="0" fill="hold" grpId="0" nodeType="afterEffect">
                                  <p:stCondLst>
                                    <p:cond delay="400"/>
                                  </p:stCondLst>
                                  <p:childTnLst>
                                    <p:animRot by="120000">
                                      <p:cBhvr>
                                        <p:cTn id="65" dur="190" fill="hold">
                                          <p:stCondLst>
                                            <p:cond delay="0"/>
                                          </p:stCondLst>
                                        </p:cTn>
                                        <p:tgtEl>
                                          <p:spTgt spid="9"/>
                                        </p:tgtEl>
                                        <p:attrNameLst>
                                          <p:attrName>r</p:attrName>
                                        </p:attrNameLst>
                                      </p:cBhvr>
                                    </p:animRot>
                                    <p:animRot by="-240000">
                                      <p:cBhvr>
                                        <p:cTn id="66" dur="380" fill="hold">
                                          <p:stCondLst>
                                            <p:cond delay="380"/>
                                          </p:stCondLst>
                                        </p:cTn>
                                        <p:tgtEl>
                                          <p:spTgt spid="9"/>
                                        </p:tgtEl>
                                        <p:attrNameLst>
                                          <p:attrName>r</p:attrName>
                                        </p:attrNameLst>
                                      </p:cBhvr>
                                    </p:animRot>
                                    <p:animRot by="240000">
                                      <p:cBhvr>
                                        <p:cTn id="67" dur="380" fill="hold">
                                          <p:stCondLst>
                                            <p:cond delay="760"/>
                                          </p:stCondLst>
                                        </p:cTn>
                                        <p:tgtEl>
                                          <p:spTgt spid="9"/>
                                        </p:tgtEl>
                                        <p:attrNameLst>
                                          <p:attrName>r</p:attrName>
                                        </p:attrNameLst>
                                      </p:cBhvr>
                                    </p:animRot>
                                    <p:animRot by="-240000">
                                      <p:cBhvr>
                                        <p:cTn id="68" dur="380" fill="hold">
                                          <p:stCondLst>
                                            <p:cond delay="1140"/>
                                          </p:stCondLst>
                                        </p:cTn>
                                        <p:tgtEl>
                                          <p:spTgt spid="9"/>
                                        </p:tgtEl>
                                        <p:attrNameLst>
                                          <p:attrName>r</p:attrName>
                                        </p:attrNameLst>
                                      </p:cBhvr>
                                    </p:animRot>
                                    <p:animRot by="120000">
                                      <p:cBhvr>
                                        <p:cTn id="69" dur="380" fill="hold">
                                          <p:stCondLst>
                                            <p:cond delay="1520"/>
                                          </p:stCondLst>
                                        </p:cTn>
                                        <p:tgtEl>
                                          <p:spTgt spid="9"/>
                                        </p:tgtEl>
                                        <p:attrNameLst>
                                          <p:attrName>r</p:attrName>
                                        </p:attrNameLst>
                                      </p:cBhvr>
                                    </p:animRot>
                                  </p:childTnLst>
                                </p:cTn>
                              </p:par>
                            </p:childTnLst>
                          </p:cTn>
                        </p:par>
                        <p:par>
                          <p:cTn id="70" fill="hold">
                            <p:stCondLst>
                              <p:cond delay="20600"/>
                            </p:stCondLst>
                            <p:childTnLst>
                              <p:par>
                                <p:cTn id="71" presetID="10" presetClass="entr" presetSubtype="0" fill="hold" nodeType="afterEffect">
                                  <p:stCondLst>
                                    <p:cond delay="20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2200"/>
                                        <p:tgtEl>
                                          <p:spTgt spid="15"/>
                                        </p:tgtEl>
                                      </p:cBhvr>
                                    </p:animEffect>
                                  </p:childTnLst>
                                </p:cTn>
                              </p:par>
                            </p:childTnLst>
                          </p:cTn>
                        </p:par>
                        <p:par>
                          <p:cTn id="74" fill="hold">
                            <p:stCondLst>
                              <p:cond delay="23000"/>
                            </p:stCondLst>
                            <p:childTnLst>
                              <p:par>
                                <p:cTn id="75" presetID="10" presetClass="entr" presetSubtype="0" fill="hold" grpId="0" nodeType="afterEffect">
                                  <p:stCondLst>
                                    <p:cond delay="30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2000"/>
                                        <p:tgtEl>
                                          <p:spTgt spid="24"/>
                                        </p:tgtEl>
                                      </p:cBhvr>
                                    </p:animEffect>
                                  </p:childTnLst>
                                </p:cTn>
                              </p:par>
                            </p:childTnLst>
                          </p:cTn>
                        </p:par>
                        <p:par>
                          <p:cTn id="78" fill="hold">
                            <p:stCondLst>
                              <p:cond delay="25300"/>
                            </p:stCondLst>
                            <p:childTnLst>
                              <p:par>
                                <p:cTn id="79" presetID="10" presetClass="entr" presetSubtype="0" fill="hold" nodeType="afterEffect">
                                  <p:stCondLst>
                                    <p:cond delay="30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3000"/>
                                        <p:tgtEl>
                                          <p:spTgt spid="17"/>
                                        </p:tgtEl>
                                      </p:cBhvr>
                                    </p:animEffect>
                                  </p:childTnLst>
                                </p:cTn>
                              </p:par>
                            </p:childTnLst>
                          </p:cTn>
                        </p:par>
                        <p:par>
                          <p:cTn id="82" fill="hold">
                            <p:stCondLst>
                              <p:cond delay="28600"/>
                            </p:stCondLst>
                            <p:childTnLst>
                              <p:par>
                                <p:cTn id="83" presetID="45" presetClass="entr" presetSubtype="0" fill="hold" grpId="1"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2000"/>
                                        <p:tgtEl>
                                          <p:spTgt spid="13"/>
                                        </p:tgtEl>
                                      </p:cBhvr>
                                    </p:animEffect>
                                    <p:anim calcmode="lin" valueType="num">
                                      <p:cBhvr>
                                        <p:cTn id="86" dur="2000" fill="hold"/>
                                        <p:tgtEl>
                                          <p:spTgt spid="13"/>
                                        </p:tgtEl>
                                        <p:attrNameLst>
                                          <p:attrName>ppt_w</p:attrName>
                                        </p:attrNameLst>
                                      </p:cBhvr>
                                      <p:tavLst>
                                        <p:tav tm="0" fmla="#ppt_w*sin(2.5*pi*$)">
                                          <p:val>
                                            <p:fltVal val="0"/>
                                          </p:val>
                                        </p:tav>
                                        <p:tav tm="100000">
                                          <p:val>
                                            <p:fltVal val="1"/>
                                          </p:val>
                                        </p:tav>
                                      </p:tavLst>
                                    </p:anim>
                                    <p:anim calcmode="lin" valueType="num">
                                      <p:cBhvr>
                                        <p:cTn id="87" dur="2000" fill="hold"/>
                                        <p:tgtEl>
                                          <p:spTgt spid="13"/>
                                        </p:tgtEl>
                                        <p:attrNameLst>
                                          <p:attrName>ppt_h</p:attrName>
                                        </p:attrNameLst>
                                      </p:cBhvr>
                                      <p:tavLst>
                                        <p:tav tm="0">
                                          <p:val>
                                            <p:strVal val="#ppt_h"/>
                                          </p:val>
                                        </p:tav>
                                        <p:tav tm="100000">
                                          <p:val>
                                            <p:strVal val="#ppt_h"/>
                                          </p:val>
                                        </p:tav>
                                      </p:tavLst>
                                    </p:anim>
                                  </p:childTnLst>
                                </p:cTn>
                              </p:par>
                            </p:childTnLst>
                          </p:cTn>
                        </p:par>
                        <p:par>
                          <p:cTn id="88" fill="hold">
                            <p:stCondLst>
                              <p:cond delay="30600"/>
                            </p:stCondLst>
                            <p:childTnLst>
                              <p:par>
                                <p:cTn id="89" presetID="8" presetClass="emph" presetSubtype="0" fill="hold" grpId="0" nodeType="afterEffect">
                                  <p:stCondLst>
                                    <p:cond delay="0"/>
                                  </p:stCondLst>
                                  <p:childTnLst>
                                    <p:animRot by="21600000">
                                      <p:cBhvr>
                                        <p:cTn id="90"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7" grpId="0"/>
      <p:bldP spid="8" grpId="0"/>
      <p:bldP spid="9" grpId="0"/>
      <p:bldP spid="10" grpId="0"/>
      <p:bldP spid="11" grpId="0"/>
      <p:bldP spid="12" grpId="0"/>
      <p:bldP spid="12" grpId="1"/>
      <p:bldP spid="13" grpId="0"/>
      <p:bldP spid="13" grpId="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F0D3-3B7D-430D-9446-04D623C44C22}"/>
              </a:ext>
            </a:extLst>
          </p:cNvPr>
          <p:cNvSpPr>
            <a:spLocks noGrp="1"/>
          </p:cNvSpPr>
          <p:nvPr>
            <p:ph type="title"/>
          </p:nvPr>
        </p:nvSpPr>
        <p:spPr>
          <a:xfrm>
            <a:off x="438539" y="365125"/>
            <a:ext cx="10915261" cy="1071789"/>
          </a:xfrm>
          <a:noFill/>
        </p:spPr>
        <p:txBody>
          <a:bodyPr/>
          <a:lstStyle/>
          <a:p>
            <a:pPr algn="ctr"/>
            <a:r>
              <a:rPr lang="en-US" b="1" dirty="0"/>
              <a:t>“Do I have to do a Record Book?”</a:t>
            </a:r>
          </a:p>
        </p:txBody>
      </p:sp>
      <p:sp>
        <p:nvSpPr>
          <p:cNvPr id="4" name="Content Placeholder 3">
            <a:extLst>
              <a:ext uri="{FF2B5EF4-FFF2-40B4-BE49-F238E27FC236}">
                <a16:creationId xmlns:a16="http://schemas.microsoft.com/office/drawing/2014/main" id="{0BA27145-5BFF-4C33-BAED-23318D737286}"/>
              </a:ext>
            </a:extLst>
          </p:cNvPr>
          <p:cNvSpPr>
            <a:spLocks noGrp="1"/>
          </p:cNvSpPr>
          <p:nvPr>
            <p:ph sz="half" idx="2"/>
          </p:nvPr>
        </p:nvSpPr>
        <p:spPr>
          <a:xfrm>
            <a:off x="7277878" y="1502230"/>
            <a:ext cx="4075922" cy="4674734"/>
          </a:xfrm>
          <a:solidFill>
            <a:schemeClr val="accent6">
              <a:lumMod val="40000"/>
              <a:lumOff val="60000"/>
            </a:schemeClr>
          </a:solidFill>
        </p:spPr>
        <p:txBody>
          <a:bodyPr>
            <a:noAutofit/>
          </a:bodyPr>
          <a:lstStyle/>
          <a:p>
            <a:pPr marL="0" indent="0">
              <a:buNone/>
            </a:pPr>
            <a:r>
              <a:rPr lang="en-US" sz="1800" b="0" i="0" dirty="0">
                <a:solidFill>
                  <a:srgbClr val="333333"/>
                </a:solidFill>
                <a:effectLst/>
              </a:rPr>
              <a:t>Completing the Personal Development Report in the Record Book provides you an incentive for </a:t>
            </a:r>
            <a:r>
              <a:rPr lang="en-US" sz="1800" b="0" i="0" dirty="0">
                <a:solidFill>
                  <a:srgbClr val="7030A0"/>
                </a:solidFill>
                <a:effectLst/>
              </a:rPr>
              <a:t>participation</a:t>
            </a:r>
            <a:r>
              <a:rPr lang="en-US" sz="1800" b="0" i="0" dirty="0">
                <a:solidFill>
                  <a:srgbClr val="333333"/>
                </a:solidFill>
                <a:effectLst/>
              </a:rPr>
              <a:t>, </a:t>
            </a:r>
            <a:r>
              <a:rPr lang="en-US" sz="1800" b="0" i="0" dirty="0">
                <a:solidFill>
                  <a:schemeClr val="accent6">
                    <a:lumMod val="75000"/>
                  </a:schemeClr>
                </a:solidFill>
                <a:effectLst/>
              </a:rPr>
              <a:t>learning</a:t>
            </a:r>
            <a:r>
              <a:rPr lang="en-US" sz="1800" b="0" i="0" dirty="0">
                <a:solidFill>
                  <a:srgbClr val="333333"/>
                </a:solidFill>
                <a:effectLst/>
              </a:rPr>
              <a:t>, and </a:t>
            </a:r>
            <a:r>
              <a:rPr lang="en-US" sz="1800" b="0" i="0" dirty="0">
                <a:solidFill>
                  <a:srgbClr val="FF0000"/>
                </a:solidFill>
                <a:effectLst/>
              </a:rPr>
              <a:t>achievement</a:t>
            </a:r>
            <a:r>
              <a:rPr lang="en-US" sz="1800" b="0" i="0" dirty="0">
                <a:solidFill>
                  <a:srgbClr val="333333"/>
                </a:solidFill>
                <a:effectLst/>
              </a:rPr>
              <a:t>.</a:t>
            </a:r>
          </a:p>
          <a:p>
            <a:pPr marL="0" indent="0" algn="l">
              <a:buNone/>
            </a:pPr>
            <a:r>
              <a:rPr lang="en-US" sz="1800" b="1" i="0" dirty="0">
                <a:solidFill>
                  <a:srgbClr val="333333"/>
                </a:solidFill>
                <a:effectLst/>
                <a:cs typeface="Arial" panose="020B0604020202020204" pitchFamily="34" charset="0"/>
              </a:rPr>
              <a:t>We encourage all our 4-H youth to do a Record Book </a:t>
            </a:r>
            <a:r>
              <a:rPr lang="en-US" sz="1800" b="0" i="0" dirty="0">
                <a:solidFill>
                  <a:srgbClr val="333333"/>
                </a:solidFill>
                <a:effectLst/>
                <a:cs typeface="Arial" panose="020B0604020202020204" pitchFamily="34" charset="0"/>
              </a:rPr>
              <a:t>to record their project information and reflections, but 4-H Record Books are not required for membership or participation in 4-H activities such as club events, 4-H camps, or conferences.</a:t>
            </a:r>
          </a:p>
          <a:p>
            <a:pPr marL="0" indent="0" algn="l">
              <a:buNone/>
            </a:pPr>
            <a:r>
              <a:rPr lang="en-US" sz="1800" b="1" i="0" dirty="0">
                <a:solidFill>
                  <a:srgbClr val="333333"/>
                </a:solidFill>
                <a:effectLst/>
                <a:cs typeface="Arial" panose="020B0604020202020204" pitchFamily="34" charset="0"/>
              </a:rPr>
              <a:t>A 4-H Record Book</a:t>
            </a:r>
            <a:r>
              <a:rPr lang="en-US" sz="1800" b="0" i="0" dirty="0">
                <a:solidFill>
                  <a:srgbClr val="333333"/>
                </a:solidFill>
                <a:effectLst/>
                <a:cs typeface="Arial" panose="020B0604020202020204" pitchFamily="34" charset="0"/>
              </a:rPr>
              <a:t> may be required to receive participation awards (such as star ranking, medals, or pins based on 4-H Record Book achievements).</a:t>
            </a:r>
            <a:endParaRPr lang="en-US" sz="1800" dirty="0"/>
          </a:p>
        </p:txBody>
      </p:sp>
      <p:sp>
        <p:nvSpPr>
          <p:cNvPr id="3" name="Content Placeholder 2">
            <a:extLst>
              <a:ext uri="{FF2B5EF4-FFF2-40B4-BE49-F238E27FC236}">
                <a16:creationId xmlns:a16="http://schemas.microsoft.com/office/drawing/2014/main" id="{1459B82B-EFCF-487B-8459-35C77A9D8805}"/>
              </a:ext>
            </a:extLst>
          </p:cNvPr>
          <p:cNvSpPr>
            <a:spLocks noGrp="1"/>
          </p:cNvSpPr>
          <p:nvPr>
            <p:ph sz="half" idx="1"/>
          </p:nvPr>
        </p:nvSpPr>
        <p:spPr>
          <a:xfrm>
            <a:off x="438539" y="1436914"/>
            <a:ext cx="4475583" cy="4740049"/>
          </a:xfrm>
          <a:solidFill>
            <a:schemeClr val="accent6">
              <a:lumMod val="40000"/>
              <a:lumOff val="60000"/>
            </a:schemeClr>
          </a:solidFill>
        </p:spPr>
        <p:txBody>
          <a:bodyPr>
            <a:normAutofit fontScale="32500" lnSpcReduction="20000"/>
          </a:bodyPr>
          <a:lstStyle/>
          <a:p>
            <a:pPr marL="0" indent="0" algn="l">
              <a:buNone/>
            </a:pPr>
            <a:r>
              <a:rPr lang="en-US" sz="6500" b="1" i="0" dirty="0">
                <a:solidFill>
                  <a:schemeClr val="accent4">
                    <a:lumMod val="75000"/>
                  </a:schemeClr>
                </a:solidFill>
                <a:effectLst/>
              </a:rPr>
              <a:t>Benefits of completing a 4-H Record Book:</a:t>
            </a:r>
          </a:p>
          <a:p>
            <a:pPr algn="l">
              <a:buClr>
                <a:schemeClr val="accent6">
                  <a:lumMod val="75000"/>
                </a:schemeClr>
              </a:buClr>
              <a:buSzPct val="125000"/>
              <a:buFont typeface="Symbol" panose="05050102010706020507" pitchFamily="18" charset="2"/>
              <a:buChar char="§"/>
            </a:pPr>
            <a:r>
              <a:rPr lang="en-US" sz="6200" b="1" i="0" dirty="0">
                <a:solidFill>
                  <a:srgbClr val="333333"/>
                </a:solidFill>
                <a:effectLst/>
              </a:rPr>
              <a:t>Practice Records Management</a:t>
            </a:r>
            <a:r>
              <a:rPr lang="en-US" sz="6200" b="0" i="0" dirty="0">
                <a:solidFill>
                  <a:srgbClr val="333333"/>
                </a:solidFill>
                <a:effectLst/>
              </a:rPr>
              <a:t> - Track your activities, events, profits and losses, skill development and learning experiences. In this competency skill you identify, create, classify, archive and preserve records</a:t>
            </a:r>
          </a:p>
          <a:p>
            <a:pPr algn="l">
              <a:buClr>
                <a:schemeClr val="accent6">
                  <a:lumMod val="75000"/>
                </a:schemeClr>
              </a:buClr>
              <a:buSzPct val="125000"/>
              <a:buFont typeface="Symbol" panose="05050102010706020507" pitchFamily="18" charset="2"/>
              <a:buChar char="§"/>
            </a:pPr>
            <a:r>
              <a:rPr lang="en-US" sz="6200" b="1" i="0" dirty="0">
                <a:solidFill>
                  <a:srgbClr val="333333"/>
                </a:solidFill>
                <a:effectLst/>
              </a:rPr>
              <a:t>Reflect on your yearly work</a:t>
            </a:r>
            <a:r>
              <a:rPr lang="en-US" sz="6200" b="0" i="0" dirty="0">
                <a:solidFill>
                  <a:srgbClr val="333333"/>
                </a:solidFill>
                <a:effectLst/>
              </a:rPr>
              <a:t> - Document your skill development and learning experiences in a written report.</a:t>
            </a:r>
          </a:p>
          <a:p>
            <a:pPr algn="l">
              <a:buClr>
                <a:schemeClr val="accent6">
                  <a:lumMod val="75000"/>
                </a:schemeClr>
              </a:buClr>
              <a:buSzPct val="125000"/>
              <a:buFont typeface="Symbol" panose="05050102010706020507" pitchFamily="18" charset="2"/>
              <a:buChar char="§"/>
            </a:pPr>
            <a:r>
              <a:rPr lang="en-US" sz="6200" b="1" i="0" dirty="0">
                <a:solidFill>
                  <a:srgbClr val="333333"/>
                </a:solidFill>
                <a:effectLst/>
              </a:rPr>
              <a:t>Measure your achievements and growth throughout your years in 4-H. </a:t>
            </a:r>
          </a:p>
          <a:p>
            <a:pPr algn="l">
              <a:buClr>
                <a:schemeClr val="accent6">
                  <a:lumMod val="75000"/>
                </a:schemeClr>
              </a:buClr>
              <a:buSzPct val="125000"/>
              <a:buFont typeface="Symbol" panose="05050102010706020507" pitchFamily="18" charset="2"/>
              <a:buChar char="§"/>
            </a:pPr>
            <a:r>
              <a:rPr lang="en-US" sz="6200" b="1" i="0" dirty="0">
                <a:solidFill>
                  <a:srgbClr val="333333"/>
                </a:solidFill>
                <a:effectLst/>
              </a:rPr>
              <a:t>Set goals, pursue strategies to meet those goals, and record how you may have had to shift gears in the face of challenges and obstacles. </a:t>
            </a:r>
            <a:endParaRPr lang="en-US" sz="6200" b="0" i="0" dirty="0">
              <a:solidFill>
                <a:srgbClr val="333333"/>
              </a:solidFill>
              <a:effectLst/>
            </a:endParaRPr>
          </a:p>
          <a:p>
            <a:pPr marL="0" indent="0">
              <a:buNone/>
            </a:pPr>
            <a:endParaRPr lang="en-US" dirty="0"/>
          </a:p>
        </p:txBody>
      </p:sp>
      <p:pic>
        <p:nvPicPr>
          <p:cNvPr id="6" name="Picture 5" descr="Male student frustrated">
            <a:extLst>
              <a:ext uri="{FF2B5EF4-FFF2-40B4-BE49-F238E27FC236}">
                <a16:creationId xmlns:a16="http://schemas.microsoft.com/office/drawing/2014/main" id="{8AC640B4-C0F7-4070-BD4F-DB90D1DF0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380" y="1143048"/>
            <a:ext cx="2031240" cy="5215813"/>
          </a:xfrm>
          <a:prstGeom prst="rect">
            <a:avLst/>
          </a:prstGeom>
        </p:spPr>
      </p:pic>
    </p:spTree>
    <p:extLst>
      <p:ext uri="{BB962C8B-B14F-4D97-AF65-F5344CB8AC3E}">
        <p14:creationId xmlns:p14="http://schemas.microsoft.com/office/powerpoint/2010/main" val="1296256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8A84-1C25-4DEA-8E84-D8466861F994}"/>
              </a:ext>
            </a:extLst>
          </p:cNvPr>
          <p:cNvSpPr>
            <a:spLocks noGrp="1"/>
          </p:cNvSpPr>
          <p:nvPr>
            <p:ph type="title"/>
          </p:nvPr>
        </p:nvSpPr>
        <p:spPr>
          <a:xfrm>
            <a:off x="625152" y="449632"/>
            <a:ext cx="11010120" cy="1071789"/>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lstStyle/>
          <a:p>
            <a:r>
              <a:rPr lang="en-US" b="1" dirty="0">
                <a:solidFill>
                  <a:schemeClr val="accent4">
                    <a:lumMod val="40000"/>
                    <a:lumOff val="60000"/>
                  </a:schemeClr>
                </a:solidFill>
              </a:rPr>
              <a:t>Record Book Workshop</a:t>
            </a:r>
          </a:p>
        </p:txBody>
      </p:sp>
      <p:sp>
        <p:nvSpPr>
          <p:cNvPr id="3" name="Text Placeholder 2">
            <a:extLst>
              <a:ext uri="{FF2B5EF4-FFF2-40B4-BE49-F238E27FC236}">
                <a16:creationId xmlns:a16="http://schemas.microsoft.com/office/drawing/2014/main" id="{F67762F8-79BD-4BC5-B12C-74AA81C1BFFC}"/>
              </a:ext>
            </a:extLst>
          </p:cNvPr>
          <p:cNvSpPr>
            <a:spLocks noGrp="1"/>
          </p:cNvSpPr>
          <p:nvPr>
            <p:ph type="body" idx="1"/>
          </p:nvPr>
        </p:nvSpPr>
        <p:spPr>
          <a:xfrm>
            <a:off x="898769" y="1600537"/>
            <a:ext cx="10453443" cy="498851"/>
          </a:xfrm>
        </p:spPr>
        <p:txBody>
          <a:bodyPr>
            <a:no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 California 4-H Record Book Contains the following SECTIONS:</a:t>
            </a:r>
          </a:p>
        </p:txBody>
      </p:sp>
      <p:sp>
        <p:nvSpPr>
          <p:cNvPr id="4" name="Content Placeholder 3">
            <a:extLst>
              <a:ext uri="{FF2B5EF4-FFF2-40B4-BE49-F238E27FC236}">
                <a16:creationId xmlns:a16="http://schemas.microsoft.com/office/drawing/2014/main" id="{E723E11E-2807-4D0F-8EC3-7AD6FAC0E720}"/>
              </a:ext>
            </a:extLst>
          </p:cNvPr>
          <p:cNvSpPr>
            <a:spLocks noGrp="1"/>
          </p:cNvSpPr>
          <p:nvPr>
            <p:ph sz="half" idx="2"/>
          </p:nvPr>
        </p:nvSpPr>
        <p:spPr>
          <a:xfrm>
            <a:off x="556728" y="2178504"/>
            <a:ext cx="4481802" cy="4091666"/>
          </a:xfrm>
          <a:solidFill>
            <a:schemeClr val="accent6">
              <a:lumMod val="40000"/>
              <a:lumOff val="60000"/>
            </a:schemeClr>
          </a:solidFill>
          <a:ln w="41275" cmpd="thickThin">
            <a:solidFill>
              <a:schemeClr val="accent6">
                <a:lumMod val="75000"/>
              </a:schemeClr>
            </a:solidFill>
          </a:ln>
        </p:spPr>
        <p:txBody>
          <a:bodyPr>
            <a:normAutofit lnSpcReduction="10000"/>
          </a:bodyPr>
          <a:lstStyle/>
          <a:p>
            <a:pPr marL="0" marR="0" lvl="0" indent="0">
              <a:lnSpc>
                <a:spcPct val="107000"/>
              </a:lnSpc>
              <a:spcBef>
                <a:spcPts val="1200"/>
              </a:spcBef>
              <a:spcAft>
                <a:spcPts val="0"/>
              </a:spcAft>
              <a:buSzPts val="1600"/>
              <a:buNone/>
              <a:tabLst>
                <a:tab pos="228600" algn="l"/>
                <a:tab pos="4572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1. Preliminary Information</a:t>
            </a:r>
          </a:p>
          <a:p>
            <a:pPr lvl="1">
              <a:lnSpc>
                <a:spcPct val="110000"/>
              </a:lnSpc>
              <a:spcBef>
                <a:spcPts val="1200"/>
              </a:spcBef>
              <a:buSzPct val="125000"/>
              <a:buFont typeface="Symbol" panose="05050102010706020507" pitchFamily="18" charset="2"/>
              <a:buChar char=""/>
              <a:tabLst>
                <a:tab pos="228600" algn="l"/>
                <a:tab pos="457200" algn="l"/>
              </a:tabLst>
            </a:pPr>
            <a:r>
              <a:rPr lang="en-US" sz="1800" dirty="0">
                <a:latin typeface="Arial" panose="020B0604020202020204" pitchFamily="34" charset="0"/>
                <a:cs typeface="Times New Roman" panose="02020603050405020304" pitchFamily="18" charset="0"/>
              </a:rPr>
              <a:t> Title Page</a:t>
            </a:r>
          </a:p>
          <a:p>
            <a:pPr lvl="1">
              <a:lnSpc>
                <a:spcPct val="110000"/>
              </a:lnSpc>
              <a:spcBef>
                <a:spcPts val="1200"/>
              </a:spcBef>
              <a:buSzPct val="125000"/>
              <a:buFont typeface="Symbol" panose="05050102010706020507" pitchFamily="18" charset="2"/>
              <a:buChar char=""/>
              <a:tabLst>
                <a:tab pos="228600" algn="l"/>
                <a:tab pos="457200" algn="l"/>
              </a:tabLst>
            </a:pPr>
            <a:r>
              <a:rPr lang="en-US" sz="1800" dirty="0">
                <a:latin typeface="Arial" panose="020B0604020202020204" pitchFamily="34" charset="0"/>
                <a:cs typeface="Times New Roman" panose="02020603050405020304" pitchFamily="18" charset="0"/>
              </a:rPr>
              <a:t> Table of Contents</a:t>
            </a:r>
          </a:p>
          <a:p>
            <a:pPr marL="914400" lvl="2" indent="0">
              <a:lnSpc>
                <a:spcPct val="107000"/>
              </a:lnSpc>
              <a:spcBef>
                <a:spcPts val="0"/>
              </a:spcBef>
              <a:buNone/>
              <a:tabLst>
                <a:tab pos="228600" algn="l"/>
                <a:tab pos="457200" algn="l"/>
              </a:tabLs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1200"/>
              </a:spcBef>
              <a:spcAft>
                <a:spcPts val="0"/>
              </a:spcAft>
              <a:buSzPts val="1600"/>
              <a:buNone/>
              <a:tabLst>
                <a:tab pos="228600" algn="l"/>
                <a:tab pos="4572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2. PDR</a:t>
            </a:r>
          </a:p>
          <a:p>
            <a:pPr lvl="1">
              <a:lnSpc>
                <a:spcPct val="110000"/>
              </a:lnSpc>
              <a:spcBef>
                <a:spcPts val="1200"/>
              </a:spcBef>
              <a:buSzPct val="125000"/>
              <a:buFont typeface="Symbol" panose="05050102010706020507" pitchFamily="18" charset="2"/>
              <a:buChar char="§"/>
              <a:tabLst>
                <a:tab pos="228600" algn="l"/>
                <a:tab pos="457200" algn="l"/>
              </a:tabLst>
            </a:pPr>
            <a:r>
              <a:rPr lang="en-US" sz="1800" dirty="0">
                <a:latin typeface="Arial" panose="020B0604020202020204" pitchFamily="34" charset="0"/>
                <a:ea typeface="Times New Roman" panose="02020603050405020304" pitchFamily="18" charset="0"/>
                <a:cs typeface="Times New Roman" panose="02020603050405020304" pitchFamily="18" charset="0"/>
              </a:rPr>
              <a:t> Personal Information</a:t>
            </a:r>
          </a:p>
          <a:p>
            <a:pPr lvl="1">
              <a:lnSpc>
                <a:spcPct val="110000"/>
              </a:lnSpc>
              <a:spcBef>
                <a:spcPts val="1200"/>
              </a:spcBef>
              <a:buSzPct val="125000"/>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Star Rank</a:t>
            </a:r>
          </a:p>
          <a:p>
            <a:pPr lvl="1">
              <a:lnSpc>
                <a:spcPct val="110000"/>
              </a:lnSpc>
              <a:spcBef>
                <a:spcPts val="1200"/>
              </a:spcBef>
              <a:buSzPct val="125000"/>
              <a:buFont typeface="Symbol" panose="05050102010706020507" pitchFamily="18" charset="2"/>
              <a:buChar char="§"/>
              <a:tabLst>
                <a:tab pos="228600" algn="l"/>
                <a:tab pos="4572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Categories of Participation</a:t>
            </a:r>
          </a:p>
          <a:p>
            <a:pPr marL="342900" marR="0" lvl="0" indent="-342900">
              <a:lnSpc>
                <a:spcPct val="107000"/>
              </a:lnSpc>
              <a:spcBef>
                <a:spcPts val="1200"/>
              </a:spcBef>
              <a:spcAft>
                <a:spcPts val="0"/>
              </a:spcAft>
              <a:buSzPts val="1600"/>
              <a:buFont typeface="Arial Nova" panose="020B0504020202020204" pitchFamily="34" charset="0"/>
              <a:buAutoNum type="arabicPeriod"/>
              <a:tabLst>
                <a:tab pos="2286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0A881B8F-A064-4C96-BEDE-777E1F4A0764}"/>
              </a:ext>
            </a:extLst>
          </p:cNvPr>
          <p:cNvSpPr>
            <a:spLocks noGrp="1"/>
          </p:cNvSpPr>
          <p:nvPr>
            <p:ph sz="quarter" idx="4"/>
          </p:nvPr>
        </p:nvSpPr>
        <p:spPr>
          <a:xfrm>
            <a:off x="5169159" y="2178503"/>
            <a:ext cx="6466113" cy="4091667"/>
          </a:xfrm>
          <a:solidFill>
            <a:schemeClr val="accent6">
              <a:lumMod val="40000"/>
              <a:lumOff val="60000"/>
            </a:schemeClr>
          </a:solidFill>
          <a:ln w="41275" cmpd="thickThin">
            <a:solidFill>
              <a:schemeClr val="accent6">
                <a:lumMod val="50000"/>
              </a:schemeClr>
            </a:solidFill>
          </a:ln>
        </p:spPr>
        <p:txBody>
          <a:bodyPr>
            <a:normAutofit lnSpcReduction="10000"/>
          </a:bodyPr>
          <a:lstStyle/>
          <a:p>
            <a:pPr marL="0" indent="0">
              <a:lnSpc>
                <a:spcPct val="107000"/>
              </a:lnSpc>
              <a:spcBef>
                <a:spcPts val="1200"/>
              </a:spcBef>
              <a:buSzPts val="1600"/>
              <a:buNone/>
              <a:tabLst>
                <a:tab pos="228600" algn="l"/>
                <a:tab pos="4572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3. My 4-H Story</a:t>
            </a:r>
          </a:p>
          <a:p>
            <a:pPr marL="0" marR="0" lvl="0" indent="0">
              <a:lnSpc>
                <a:spcPct val="107000"/>
              </a:lnSpc>
              <a:spcBef>
                <a:spcPts val="1200"/>
              </a:spcBef>
              <a:spcAft>
                <a:spcPts val="0"/>
              </a:spcAft>
              <a:buSzPts val="1600"/>
              <a:buNone/>
              <a:tabLst>
                <a:tab pos="228600" algn="l"/>
                <a:tab pos="45720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Your story should tell about your 4-H experience and meet a minimum word count (based on </a:t>
            </a:r>
          </a:p>
          <a:p>
            <a:pPr lvl="1">
              <a:lnSpc>
                <a:spcPct val="107000"/>
              </a:lnSpc>
              <a:spcBef>
                <a:spcPts val="1200"/>
              </a:spcBef>
              <a:buSzPct val="125000"/>
              <a:buFont typeface="Symbol" panose="05050102010706020507" pitchFamily="18" charset="2"/>
              <a:buChar char=""/>
              <a:tabLst>
                <a:tab pos="228600" algn="l"/>
                <a:tab pos="457200" algn="l"/>
              </a:tabLst>
            </a:pPr>
            <a:r>
              <a:rPr lang="en-US" sz="1400" b="1" dirty="0">
                <a:latin typeface="Arial" panose="020B0604020202020204" pitchFamily="34" charset="0"/>
                <a:ea typeface="Times New Roman" panose="02020603050405020304" pitchFamily="18" charset="0"/>
                <a:cs typeface="Times New Roman" panose="02020603050405020304" pitchFamily="18" charset="0"/>
              </a:rPr>
              <a:t>Junior </a:t>
            </a:r>
            <a:r>
              <a:rPr lang="en-US" sz="900" b="1" dirty="0">
                <a:latin typeface="Arial" panose="020B0604020202020204" pitchFamily="34" charset="0"/>
                <a:ea typeface="Times New Roman" panose="02020603050405020304" pitchFamily="18" charset="0"/>
                <a:cs typeface="Times New Roman" panose="02020603050405020304" pitchFamily="18" charset="0"/>
              </a:rPr>
              <a:t>(or First Year) 	</a:t>
            </a:r>
            <a:r>
              <a:rPr lang="en-US" sz="1400" b="1" dirty="0">
                <a:latin typeface="Arial" panose="020B0604020202020204" pitchFamily="34" charset="0"/>
                <a:ea typeface="Times New Roman" panose="02020603050405020304" pitchFamily="18" charset="0"/>
                <a:cs typeface="Times New Roman" panose="02020603050405020304" pitchFamily="18" charset="0"/>
              </a:rPr>
              <a:t>250 –   500 words</a:t>
            </a:r>
          </a:p>
          <a:p>
            <a:pPr lvl="1">
              <a:lnSpc>
                <a:spcPct val="107000"/>
              </a:lnSpc>
              <a:spcBef>
                <a:spcPts val="1200"/>
              </a:spcBef>
              <a:buSzPct val="125000"/>
              <a:buFont typeface="Symbol" panose="05050102010706020507" pitchFamily="18" charset="2"/>
              <a:buChar char=""/>
              <a:tabLst>
                <a:tab pos="228600" algn="l"/>
                <a:tab pos="457200" algn="l"/>
              </a:tabLs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Intermediate:	  	500 </a:t>
            </a:r>
            <a:r>
              <a:rPr lang="en-US" sz="1400" b="1" dirty="0">
                <a:latin typeface="Arial" panose="020B0604020202020204" pitchFamily="34" charset="0"/>
                <a:ea typeface="Times New Roman" panose="02020603050405020304" pitchFamily="18" charset="0"/>
                <a:cs typeface="Times New Roman" panose="02020603050405020304" pitchFamily="18" charset="0"/>
              </a:rPr>
              <a:t>–</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 1000 words</a:t>
            </a:r>
          </a:p>
          <a:p>
            <a:pPr lvl="1">
              <a:lnSpc>
                <a:spcPct val="107000"/>
              </a:lnSpc>
              <a:spcBef>
                <a:spcPts val="1200"/>
              </a:spcBef>
              <a:buSzPct val="125000"/>
              <a:buFont typeface="Symbol" panose="05050102010706020507" pitchFamily="18" charset="2"/>
              <a:buChar char=""/>
              <a:tabLst>
                <a:tab pos="228600" algn="l"/>
                <a:tab pos="457200" algn="l"/>
              </a:tabLs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Senior:	                 1000 – 2000 words	</a:t>
            </a:r>
          </a:p>
          <a:p>
            <a:pPr marL="0" marR="0" lvl="0" indent="0">
              <a:lnSpc>
                <a:spcPct val="107000"/>
              </a:lnSpc>
              <a:spcBef>
                <a:spcPts val="1200"/>
              </a:spcBef>
              <a:spcAft>
                <a:spcPts val="0"/>
              </a:spcAft>
              <a:buSzPts val="1600"/>
              <a:buNone/>
              <a:tabLst>
                <a:tab pos="228600" algn="l"/>
                <a:tab pos="4572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4. Projects (APR’S)</a:t>
            </a:r>
          </a:p>
          <a:p>
            <a:pPr lvl="1">
              <a:lnSpc>
                <a:spcPct val="107000"/>
              </a:lnSpc>
              <a:spcBef>
                <a:spcPts val="0"/>
              </a:spcBef>
              <a:buSzPct val="125000"/>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 One Annual Project Report for each completed </a:t>
            </a:r>
          </a:p>
          <a:p>
            <a:pPr marL="457200" lvl="1" indent="0">
              <a:lnSpc>
                <a:spcPct val="107000"/>
              </a:lnSpc>
              <a:spcBef>
                <a:spcPts val="0"/>
              </a:spcBef>
              <a:buSzPct val="125000"/>
              <a:buNone/>
            </a:pPr>
            <a:r>
              <a:rPr lang="en-US" sz="2000" dirty="0">
                <a:effectLst/>
                <a:ea typeface="Calibri" panose="020F0502020204030204" pitchFamily="34" charset="0"/>
                <a:cs typeface="Times New Roman" panose="02020603050405020304" pitchFamily="18" charset="0"/>
              </a:rPr>
              <a:t>         project (per year).</a:t>
            </a:r>
          </a:p>
          <a:p>
            <a:pPr lvl="1">
              <a:lnSpc>
                <a:spcPct val="107000"/>
              </a:lnSpc>
              <a:spcBef>
                <a:spcPts val="0"/>
              </a:spcBef>
              <a:spcAft>
                <a:spcPts val="800"/>
              </a:spcAft>
              <a:buSzPct val="125000"/>
              <a:buFont typeface="Symbol" panose="05050102010706020507" pitchFamily="18" charset="2"/>
              <a:buChar char=""/>
            </a:pPr>
            <a:r>
              <a:rPr lang="en-US" sz="2000" dirty="0">
                <a:effectLst/>
                <a:ea typeface="Calibri" panose="020F0502020204030204" pitchFamily="34" charset="0"/>
                <a:cs typeface="Times New Roman" panose="02020603050405020304" pitchFamily="18" charset="0"/>
              </a:rPr>
              <a:t> One expressions page for each project.</a:t>
            </a:r>
            <a:endParaRPr lang="en-US" sz="2000"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9450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4A57-616A-4B92-82A2-3E7223FD300C}"/>
              </a:ext>
            </a:extLst>
          </p:cNvPr>
          <p:cNvSpPr>
            <a:spLocks noGrp="1"/>
          </p:cNvSpPr>
          <p:nvPr>
            <p:ph type="title"/>
          </p:nvPr>
        </p:nvSpPr>
        <p:spPr>
          <a:xfrm>
            <a:off x="838200" y="365125"/>
            <a:ext cx="10515600" cy="670573"/>
          </a:xfr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ln w="25400">
            <a:solidFill>
              <a:schemeClr val="accent6">
                <a:lumMod val="75000"/>
              </a:schemeClr>
            </a:solidFill>
          </a:ln>
        </p:spPr>
        <p:txBody>
          <a:bodyPr>
            <a:normAutofit fontScale="90000"/>
          </a:bodyPr>
          <a:lstStyle/>
          <a:p>
            <a:r>
              <a:rPr lang="en-US" b="1" dirty="0">
                <a:solidFill>
                  <a:schemeClr val="accent4">
                    <a:lumMod val="60000"/>
                    <a:lumOff val="40000"/>
                  </a:schemeClr>
                </a:solidFill>
              </a:rPr>
              <a:t>Record Book Overview (Sections)</a:t>
            </a:r>
          </a:p>
        </p:txBody>
      </p:sp>
      <p:sp>
        <p:nvSpPr>
          <p:cNvPr id="3" name="Content Placeholder 2">
            <a:extLst>
              <a:ext uri="{FF2B5EF4-FFF2-40B4-BE49-F238E27FC236}">
                <a16:creationId xmlns:a16="http://schemas.microsoft.com/office/drawing/2014/main" id="{8712992B-F86C-4299-8494-5FF59B871CB9}"/>
              </a:ext>
            </a:extLst>
          </p:cNvPr>
          <p:cNvSpPr>
            <a:spLocks noGrp="1"/>
          </p:cNvSpPr>
          <p:nvPr>
            <p:ph sz="half" idx="1"/>
          </p:nvPr>
        </p:nvSpPr>
        <p:spPr>
          <a:xfrm>
            <a:off x="838200" y="1175657"/>
            <a:ext cx="5181600" cy="5001306"/>
          </a:xfrm>
          <a:solidFill>
            <a:schemeClr val="accent6">
              <a:lumMod val="40000"/>
              <a:lumOff val="60000"/>
            </a:schemeClr>
          </a:solidFill>
          <a:ln w="47625" cmpd="thickThin">
            <a:solidFill>
              <a:schemeClr val="accent6">
                <a:lumMod val="75000"/>
              </a:schemeClr>
            </a:solidFill>
          </a:ln>
        </p:spPr>
        <p:txBody>
          <a:bodyPr>
            <a:normAutofit/>
          </a:bodyPr>
          <a:lstStyle/>
          <a:p>
            <a:pPr marL="0" marR="0" lvl="0" indent="0">
              <a:lnSpc>
                <a:spcPct val="107000"/>
              </a:lnSpc>
              <a:spcBef>
                <a:spcPts val="1200"/>
              </a:spcBef>
              <a:spcAft>
                <a:spcPts val="0"/>
              </a:spcAft>
              <a:buSzPts val="1600"/>
              <a:buNone/>
              <a:tabLst>
                <a:tab pos="228600" algn="l"/>
                <a:tab pos="457200" algn="l"/>
              </a:tabLst>
            </a:pPr>
            <a:r>
              <a:rPr lang="en-US" sz="3600" dirty="0">
                <a:latin typeface="Arial" panose="020B0604020202020204" pitchFamily="34" charset="0"/>
                <a:cs typeface="Times New Roman" panose="02020603050405020304" pitchFamily="18" charset="0"/>
              </a:rPr>
              <a:t>5. Collection of Work</a:t>
            </a:r>
          </a:p>
          <a:p>
            <a:pPr marL="0" marR="0" lvl="0" indent="0">
              <a:lnSpc>
                <a:spcPct val="107000"/>
              </a:lnSpc>
              <a:spcBef>
                <a:spcPts val="1200"/>
              </a:spcBef>
              <a:spcAft>
                <a:spcPts val="0"/>
              </a:spcAft>
              <a:buSzPts val="1600"/>
              <a:buNone/>
              <a:tabLst>
                <a:tab pos="228600" algn="l"/>
                <a:tab pos="457200" algn="l"/>
              </a:tabLst>
            </a:pPr>
            <a:r>
              <a:rPr lang="en-US" sz="2000" dirty="0">
                <a:latin typeface="Arial" panose="020B0604020202020204" pitchFamily="34" charset="0"/>
                <a:cs typeface="Times New Roman" panose="02020603050405020304" pitchFamily="18" charset="0"/>
              </a:rPr>
              <a:t>This is where you display your photos, samples and examples of your year.  If you listed something in your APR, this is a good place to “show and tell.”</a:t>
            </a:r>
          </a:p>
          <a:p>
            <a:pPr lvl="1">
              <a:lnSpc>
                <a:spcPct val="107000"/>
              </a:lnSpc>
              <a:spcBef>
                <a:spcPts val="1200"/>
              </a:spcBef>
              <a:buSzPts val="1600"/>
              <a:buFont typeface="Wingdings" panose="05000000000000000000" pitchFamily="2" charset="2"/>
              <a:buChar char="ü"/>
              <a:tabLst>
                <a:tab pos="228600" algn="l"/>
                <a:tab pos="457200" algn="l"/>
              </a:tabLst>
            </a:pPr>
            <a:r>
              <a:rPr lang="en-US" sz="1600" b="1" dirty="0">
                <a:latin typeface="Arial" panose="020B0604020202020204" pitchFamily="34" charset="0"/>
                <a:ea typeface="Times New Roman" panose="02020603050405020304" pitchFamily="18" charset="0"/>
                <a:cs typeface="Times New Roman" panose="02020603050405020304" pitchFamily="18" charset="0"/>
              </a:rPr>
              <a:t>Newspaper or Newsletter Articles </a:t>
            </a:r>
            <a:r>
              <a:rPr lang="en-US" sz="1400" b="1" dirty="0">
                <a:latin typeface="Arial" panose="020B0604020202020204" pitchFamily="34" charset="0"/>
                <a:ea typeface="Times New Roman" panose="02020603050405020304" pitchFamily="18" charset="0"/>
                <a:cs typeface="Times New Roman" panose="02020603050405020304" pitchFamily="18" charset="0"/>
              </a:rPr>
              <a:t>(2 pages)</a:t>
            </a:r>
          </a:p>
          <a:p>
            <a:pPr lvl="1">
              <a:lnSpc>
                <a:spcPct val="107000"/>
              </a:lnSpc>
              <a:spcBef>
                <a:spcPts val="1200"/>
              </a:spcBef>
              <a:buSzPts val="1600"/>
              <a:buFont typeface="Wingdings" panose="05000000000000000000" pitchFamily="2" charset="2"/>
              <a:buChar char="ü"/>
              <a:tabLst>
                <a:tab pos="228600" algn="l"/>
                <a:tab pos="457200" algn="l"/>
              </a:tabLs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Flyers or Brochures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(2 pages)</a:t>
            </a:r>
          </a:p>
          <a:p>
            <a:pPr lvl="1">
              <a:lnSpc>
                <a:spcPct val="107000"/>
              </a:lnSpc>
              <a:spcBef>
                <a:spcPts val="1200"/>
              </a:spcBef>
              <a:buSzPts val="1600"/>
              <a:buFont typeface="Wingdings" panose="05000000000000000000" pitchFamily="2" charset="2"/>
              <a:buChar char="ü"/>
              <a:tabLst>
                <a:tab pos="228600" algn="l"/>
                <a:tab pos="457200" algn="l"/>
              </a:tabLst>
            </a:pPr>
            <a:r>
              <a:rPr lang="en-US" sz="1600" b="1" dirty="0">
                <a:latin typeface="Arial" panose="020B0604020202020204" pitchFamily="34" charset="0"/>
                <a:ea typeface="Times New Roman" panose="02020603050405020304" pitchFamily="18" charset="0"/>
                <a:cs typeface="Times New Roman" panose="02020603050405020304" pitchFamily="18" charset="0"/>
              </a:rPr>
              <a:t>Letters or Certificates </a:t>
            </a:r>
            <a:r>
              <a:rPr lang="en-US" sz="1400" b="1" dirty="0">
                <a:latin typeface="Arial" panose="020B0604020202020204" pitchFamily="34" charset="0"/>
                <a:ea typeface="Times New Roman" panose="02020603050405020304" pitchFamily="18" charset="0"/>
                <a:cs typeface="Times New Roman" panose="02020603050405020304" pitchFamily="18" charset="0"/>
              </a:rPr>
              <a:t>(2 pages)</a:t>
            </a:r>
          </a:p>
          <a:p>
            <a:pPr lvl="1">
              <a:lnSpc>
                <a:spcPct val="107000"/>
              </a:lnSpc>
              <a:spcBef>
                <a:spcPts val="1200"/>
              </a:spcBef>
              <a:buSzPts val="1600"/>
              <a:buFont typeface="Wingdings" panose="05000000000000000000" pitchFamily="2" charset="2"/>
              <a:buChar char="ü"/>
              <a:tabLst>
                <a:tab pos="228600" algn="l"/>
                <a:tab pos="457200" algn="l"/>
              </a:tabLs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Photographs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(5 pages)</a:t>
            </a:r>
          </a:p>
          <a:p>
            <a:pPr marL="0" indent="0">
              <a:buNone/>
            </a:pPr>
            <a:r>
              <a:rPr lang="en-US" sz="2000" dirty="0"/>
              <a:t>See the Record Book Manual for what can be included. Should not be more than 11+ pages total.</a:t>
            </a:r>
          </a:p>
        </p:txBody>
      </p:sp>
      <p:sp>
        <p:nvSpPr>
          <p:cNvPr id="4" name="Content Placeholder 3">
            <a:extLst>
              <a:ext uri="{FF2B5EF4-FFF2-40B4-BE49-F238E27FC236}">
                <a16:creationId xmlns:a16="http://schemas.microsoft.com/office/drawing/2014/main" id="{8DB5CC1A-2D0B-4305-AC66-128DB73B7667}"/>
              </a:ext>
            </a:extLst>
          </p:cNvPr>
          <p:cNvSpPr>
            <a:spLocks noGrp="1"/>
          </p:cNvSpPr>
          <p:nvPr>
            <p:ph sz="half" idx="2"/>
          </p:nvPr>
        </p:nvSpPr>
        <p:spPr>
          <a:xfrm>
            <a:off x="6172202" y="1175658"/>
            <a:ext cx="5181598" cy="5001306"/>
          </a:xfrm>
          <a:solidFill>
            <a:schemeClr val="accent6">
              <a:lumMod val="40000"/>
              <a:lumOff val="60000"/>
            </a:schemeClr>
          </a:solidFill>
          <a:ln w="44450" cmpd="thickThin">
            <a:solidFill>
              <a:schemeClr val="accent6">
                <a:lumMod val="75000"/>
              </a:schemeClr>
            </a:solidFill>
          </a:ln>
        </p:spPr>
        <p:txBody>
          <a:bodyPr>
            <a:normAutofit/>
          </a:bodyPr>
          <a:lstStyle/>
          <a:p>
            <a:pPr marL="0" marR="0" lvl="0" indent="0">
              <a:lnSpc>
                <a:spcPct val="107000"/>
              </a:lnSpc>
              <a:spcBef>
                <a:spcPts val="1200"/>
              </a:spcBef>
              <a:spcAft>
                <a:spcPts val="0"/>
              </a:spcAft>
              <a:buSzPts val="1600"/>
              <a:buNone/>
              <a:tabLst>
                <a:tab pos="228600" algn="l"/>
                <a:tab pos="457200" algn="l"/>
              </a:tabLst>
            </a:pPr>
            <a:r>
              <a:rPr lang="en-US" sz="3600" dirty="0">
                <a:latin typeface="Arial" panose="020B0604020202020204" pitchFamily="34" charset="0"/>
                <a:ea typeface="Times New Roman" panose="02020603050405020304" pitchFamily="18" charset="0"/>
                <a:cs typeface="Times New Roman" panose="02020603050405020304" pitchFamily="18" charset="0"/>
              </a:rPr>
              <a:t>6. </a:t>
            </a:r>
            <a:r>
              <a:rPr lang="en-US" dirty="0">
                <a:latin typeface="Arial" panose="020B0604020202020204" pitchFamily="34" charset="0"/>
                <a:ea typeface="Times New Roman" panose="02020603050405020304" pitchFamily="18" charset="0"/>
                <a:cs typeface="Times New Roman" panose="02020603050405020304" pitchFamily="18" charset="0"/>
              </a:rPr>
              <a:t>Leadership Development Reports (LDR’s) </a:t>
            </a:r>
          </a:p>
          <a:p>
            <a:pPr marL="0" marR="0" lvl="0" indent="0" algn="ctr">
              <a:lnSpc>
                <a:spcPct val="107000"/>
              </a:lnSpc>
              <a:spcBef>
                <a:spcPts val="1200"/>
              </a:spcBef>
              <a:spcAft>
                <a:spcPts val="0"/>
              </a:spcAft>
              <a:buSzPts val="1600"/>
              <a:buNone/>
              <a:tabLst>
                <a:tab pos="228600" algn="l"/>
                <a:tab pos="457200" algn="l"/>
              </a:tabLst>
            </a:pPr>
            <a:r>
              <a:rPr lang="en-US" sz="19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(Intermediate and Senior Members only)</a:t>
            </a:r>
          </a:p>
          <a:p>
            <a:pPr marL="342900" marR="0" lvl="0" indent="-342900">
              <a:lnSpc>
                <a:spcPct val="107000"/>
              </a:lnSpc>
              <a:spcBef>
                <a:spcPts val="0"/>
              </a:spcBef>
              <a:spcAft>
                <a:spcPts val="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Complete one LDR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(Junior/Teen Leaders)</a:t>
            </a:r>
          </a:p>
          <a:p>
            <a:pPr marL="0" marR="0" lvl="0" indent="0">
              <a:lnSpc>
                <a:spcPct val="107000"/>
              </a:lnSpc>
              <a:spcBef>
                <a:spcPts val="0"/>
              </a:spcBef>
              <a:spcAft>
                <a:spcPts val="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       – Part 1 (Pre) and Part 1 (Post) per year</a:t>
            </a:r>
          </a:p>
          <a:p>
            <a:pPr marL="342900" marR="0" lvl="0" indent="-342900">
              <a:lnSpc>
                <a:spcPct val="107000"/>
              </a:lnSpc>
              <a:spcBef>
                <a:spcPts val="0"/>
              </a:spcBef>
              <a:spcAft>
                <a:spcPts val="80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Complete one LDR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(Leadership Roles)</a:t>
            </a:r>
            <a:br>
              <a:rPr lang="en-US" sz="1700" b="1" dirty="0">
                <a:effectLst/>
                <a:latin typeface="Calibri" panose="020F0502020204030204" pitchFamily="34" charset="0"/>
                <a:ea typeface="Calibri" panose="020F0502020204030204" pitchFamily="34" charset="0"/>
                <a:cs typeface="Times New Roman" panose="02020603050405020304" pitchFamily="18" charset="0"/>
              </a:rPr>
            </a:br>
            <a:r>
              <a:rPr lang="en-US" sz="1700" dirty="0">
                <a:effectLst/>
                <a:latin typeface="Calibri" panose="020F0502020204030204" pitchFamily="34" charset="0"/>
                <a:ea typeface="Calibri" panose="020F0502020204030204" pitchFamily="34" charset="0"/>
                <a:cs typeface="Times New Roman" panose="02020603050405020304" pitchFamily="18" charset="0"/>
              </a:rPr>
              <a:t>– Part 2 (pre) and Part 2 (Post) per leadership role, per year.</a:t>
            </a:r>
          </a:p>
          <a:p>
            <a:pPr marL="0" marR="0" lvl="0" indent="0">
              <a:lnSpc>
                <a:spcPct val="107000"/>
              </a:lnSpc>
              <a:spcBef>
                <a:spcPts val="1200"/>
              </a:spcBef>
              <a:spcAft>
                <a:spcPts val="0"/>
              </a:spcAft>
              <a:buSzPts val="1600"/>
              <a:buNone/>
              <a:tabLst>
                <a:tab pos="228600" algn="l"/>
                <a:tab pos="4572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7. 4-H Resume </a:t>
            </a:r>
            <a:r>
              <a:rPr lang="en-US"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(Senior Members only)</a:t>
            </a:r>
          </a:p>
          <a:p>
            <a:pPr marL="457200" lvl="1" indent="0">
              <a:lnSpc>
                <a:spcPct val="107000"/>
              </a:lnSpc>
              <a:spcBef>
                <a:spcPts val="0"/>
              </a:spcBef>
              <a:spcAft>
                <a:spcPts val="800"/>
              </a:spcAft>
              <a:buNone/>
            </a:pPr>
            <a:r>
              <a:rPr lang="en-US" sz="1700" dirty="0">
                <a:effectLst/>
                <a:ea typeface="Calibri" panose="020F0502020204030204" pitchFamily="34" charset="0"/>
                <a:cs typeface="Arial" panose="020B0604020202020204" pitchFamily="34" charset="0"/>
              </a:rPr>
              <a:t>Senior members must create a 4-H Resume that highlights their skills, leadership and civic engagement development throughout their 4-H career</a:t>
            </a:r>
            <a:r>
              <a:rPr lang="en-US" sz="1700" dirty="0">
                <a:effectLst/>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9871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4C7C-B40C-41F9-937D-B925EE83C01E}"/>
              </a:ext>
            </a:extLst>
          </p:cNvPr>
          <p:cNvSpPr>
            <a:spLocks noGrp="1"/>
          </p:cNvSpPr>
          <p:nvPr>
            <p:ph type="title"/>
          </p:nvPr>
        </p:nvSpPr>
        <p:spPr>
          <a:gradFill>
            <a:gsLst>
              <a:gs pos="0">
                <a:schemeClr val="accent6">
                  <a:lumMod val="0"/>
                  <a:lumOff val="100000"/>
                </a:schemeClr>
              </a:gs>
              <a:gs pos="35000">
                <a:schemeClr val="accent6">
                  <a:lumMod val="0"/>
                  <a:lumOff val="100000"/>
                </a:schemeClr>
              </a:gs>
              <a:gs pos="100000">
                <a:schemeClr val="accent6">
                  <a:lumMod val="100000"/>
                </a:schemeClr>
              </a:gs>
            </a:gsLst>
            <a:path path="shape">
              <a:fillToRect l="50000" t="50000" r="50000" b="50000"/>
            </a:path>
          </a:gradFill>
        </p:spPr>
        <p:txBody>
          <a:bodyPr/>
          <a:lstStyle/>
          <a:p>
            <a:r>
              <a:rPr lang="en-US" dirty="0"/>
              <a:t>Section 2:  Personal Development Record</a:t>
            </a:r>
          </a:p>
        </p:txBody>
      </p:sp>
      <p:sp>
        <p:nvSpPr>
          <p:cNvPr id="3" name="Content Placeholder 2">
            <a:extLst>
              <a:ext uri="{FF2B5EF4-FFF2-40B4-BE49-F238E27FC236}">
                <a16:creationId xmlns:a16="http://schemas.microsoft.com/office/drawing/2014/main" id="{7A1D1499-DE2D-4015-B71A-29F574460613}"/>
              </a:ext>
            </a:extLst>
          </p:cNvPr>
          <p:cNvSpPr>
            <a:spLocks noGrp="1"/>
          </p:cNvSpPr>
          <p:nvPr>
            <p:ph idx="1"/>
          </p:nvPr>
        </p:nvSpPr>
        <p:spPr>
          <a:xfrm>
            <a:off x="838200" y="1825625"/>
            <a:ext cx="10515600" cy="4667250"/>
          </a:xfrm>
          <a:solidFill>
            <a:schemeClr val="accent6">
              <a:lumMod val="40000"/>
              <a:lumOff val="60000"/>
            </a:schemeClr>
          </a:solidFill>
        </p:spPr>
        <p:txBody>
          <a:bodyPr/>
          <a:lstStyle/>
          <a:p>
            <a:pPr marL="0" indent="0">
              <a:buNone/>
            </a:pPr>
            <a:r>
              <a:rPr lang="en-US" dirty="0"/>
              <a:t>Gives you a place to keep track of your progress, contact information, age, and even the county and club you are affiliated with.</a:t>
            </a:r>
          </a:p>
          <a:p>
            <a:pPr marL="0" indent="0">
              <a:buNone/>
            </a:pPr>
            <a:endParaRPr lang="en-US" dirty="0"/>
          </a:p>
          <a:p>
            <a:pPr marL="0" indent="0">
              <a:buNone/>
            </a:pPr>
            <a:endParaRPr lang="en-US" dirty="0"/>
          </a:p>
          <a:p>
            <a:pPr marL="0" indent="0">
              <a:buNone/>
            </a:pPr>
            <a:r>
              <a:rPr lang="en-US" dirty="0"/>
              <a:t>Page 1 – First Box</a:t>
            </a:r>
          </a:p>
          <a:p>
            <a:pPr marL="0" indent="0">
              <a:buNone/>
            </a:pPr>
            <a:endParaRPr lang="en-US" dirty="0"/>
          </a:p>
        </p:txBody>
      </p:sp>
      <p:pic>
        <p:nvPicPr>
          <p:cNvPr id="7" name="Picture 6">
            <a:extLst>
              <a:ext uri="{FF2B5EF4-FFF2-40B4-BE49-F238E27FC236}">
                <a16:creationId xmlns:a16="http://schemas.microsoft.com/office/drawing/2014/main" id="{E7F32A1F-6D4E-491B-BBD3-6470A4F3B556}"/>
              </a:ext>
            </a:extLst>
          </p:cNvPr>
          <p:cNvPicPr>
            <a:picLocks noChangeAspect="1"/>
          </p:cNvPicPr>
          <p:nvPr/>
        </p:nvPicPr>
        <p:blipFill>
          <a:blip r:embed="rId3"/>
          <a:stretch>
            <a:fillRect/>
          </a:stretch>
        </p:blipFill>
        <p:spPr>
          <a:xfrm>
            <a:off x="5159828" y="2674532"/>
            <a:ext cx="5057192" cy="3373357"/>
          </a:xfrm>
          <a:prstGeom prst="rect">
            <a:avLst/>
          </a:prstGeom>
        </p:spPr>
      </p:pic>
    </p:spTree>
    <p:extLst>
      <p:ext uri="{BB962C8B-B14F-4D97-AF65-F5344CB8AC3E}">
        <p14:creationId xmlns:p14="http://schemas.microsoft.com/office/powerpoint/2010/main" val="3019726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3888</TotalTime>
  <Words>3630</Words>
  <Application>Microsoft Office PowerPoint</Application>
  <PresentationFormat>Widescreen</PresentationFormat>
  <Paragraphs>399</Paragraphs>
  <Slides>31</Slides>
  <Notes>31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31</vt:i4>
      </vt:variant>
    </vt:vector>
  </HeadingPairs>
  <TitlesOfParts>
    <vt:vector size="48" baseType="lpstr">
      <vt:lpstr>Algerian</vt:lpstr>
      <vt:lpstr>Arial</vt:lpstr>
      <vt:lpstr>Arial Black</vt:lpstr>
      <vt:lpstr>Arial Nova</vt:lpstr>
      <vt:lpstr>Arial Rounded MT Bold</vt:lpstr>
      <vt:lpstr>Bauhaus 93</vt:lpstr>
      <vt:lpstr>Berlin Sans FB Demi</vt:lpstr>
      <vt:lpstr>Broadway</vt:lpstr>
      <vt:lpstr>Calibri</vt:lpstr>
      <vt:lpstr>Calibri Light</vt:lpstr>
      <vt:lpstr>Cavolini</vt:lpstr>
      <vt:lpstr>Georgia</vt:lpstr>
      <vt:lpstr>Inter</vt:lpstr>
      <vt:lpstr>Symbol</vt:lpstr>
      <vt:lpstr>Verdana</vt:lpstr>
      <vt:lpstr>Wingdings</vt:lpstr>
      <vt:lpstr>Office Theme</vt:lpstr>
      <vt:lpstr>Monterey County Record Book Workshop</vt:lpstr>
      <vt:lpstr>Pledges</vt:lpstr>
      <vt:lpstr>Monterey County encompasses 15 clubs, 800 youths, and approximately 200 adult volunteers:</vt:lpstr>
      <vt:lpstr>Our Team:</vt:lpstr>
      <vt:lpstr>Ice Breaker!</vt:lpstr>
      <vt:lpstr>“Do I have to do a Record Book?”</vt:lpstr>
      <vt:lpstr>Record Book Workshop</vt:lpstr>
      <vt:lpstr>Record Book Overview (Sections)</vt:lpstr>
      <vt:lpstr>Section 2:  Personal Development Record</vt:lpstr>
      <vt:lpstr>PDR Section 2:  First Box</vt:lpstr>
      <vt:lpstr>  Why is my age important?</vt:lpstr>
      <vt:lpstr>Page 1 - Second Box: Club Meeting Attendance</vt:lpstr>
      <vt:lpstr>  Page 1 PDR Section 2:  Third Box </vt:lpstr>
      <vt:lpstr>TIPS for Success</vt:lpstr>
      <vt:lpstr>Break OUT!</vt:lpstr>
      <vt:lpstr>  PDR: Page 2 – Star Ranking</vt:lpstr>
      <vt:lpstr>Page 2:  Categories of Participation</vt:lpstr>
      <vt:lpstr>Category 1:  Projects Completed</vt:lpstr>
      <vt:lpstr>Category 2: Project Skill Activities</vt:lpstr>
      <vt:lpstr>What is “Level of Participation?”</vt:lpstr>
      <vt:lpstr>Break OUT!</vt:lpstr>
      <vt:lpstr>Category 3: 4-H Events Attended</vt:lpstr>
      <vt:lpstr>Category 4: Leadership Development</vt:lpstr>
      <vt:lpstr>Category 5:  Civic Engagement/ Community Service</vt:lpstr>
      <vt:lpstr>Category 6:  Communication Skills</vt:lpstr>
      <vt:lpstr>Category 7:  Honors/Recognition</vt:lpstr>
      <vt:lpstr>Category 8:  Healthy Lifestyle Activities</vt:lpstr>
      <vt:lpstr>Break OUT!</vt:lpstr>
      <vt:lpstr>4-H Record Book Resources:</vt:lpstr>
      <vt:lpstr>4-H Events Happening this YEAR</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Monterey County Record Book Workshop</dc:title>
  <dc:creator>Fyrefly KT</dc:creator>
  <cp:lastModifiedBy>Lorin Hofmann-Lurz</cp:lastModifiedBy>
  <cp:revision>126</cp:revision>
  <cp:lastPrinted>2021-02-13T23:14:48Z</cp:lastPrinted>
  <dcterms:created xsi:type="dcterms:W3CDTF">2021-01-18T22:06:27Z</dcterms:created>
  <dcterms:modified xsi:type="dcterms:W3CDTF">2021-06-16T20:52:12Z</dcterms:modified>
</cp:coreProperties>
</file>