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68" r:id="rId3"/>
    <p:sldId id="260" r:id="rId4"/>
    <p:sldId id="261" r:id="rId5"/>
    <p:sldId id="266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38"/>
    <p:restoredTop sz="94584"/>
  </p:normalViewPr>
  <p:slideViewPr>
    <p:cSldViewPr snapToGrid="0" snapToObjects="1">
      <p:cViewPr varScale="1">
        <p:scale>
          <a:sx n="42" d="100"/>
          <a:sy n="42" d="100"/>
        </p:scale>
        <p:origin x="-126" y="-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07T12:14:19.009" idx="1">
    <p:pos x="10" y="10"/>
    <p:text/>
    <p:extLst>
      <p:ext uri="{C676402C-5697-4E1C-873F-D02D1690AC5C}">
        <p15:threadingInfo xmlns:p15="http://schemas.microsoft.com/office/powerpoint/2012/main" timeZoneBias="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539D4-B9DD-144A-A99D-343DB7B802DB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70FE0-DB81-FF49-8740-F10E750DB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79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70FE0-DB81-FF49-8740-F10E750DB7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81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70FE0-DB81-FF49-8740-F10E750DB7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06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027B7E-2877-2548-BF19-21E9493C85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EE2B491-3E22-AA40-8414-824398625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9E2EA0-47BD-E740-BF99-18BB00DD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7C16-6FB2-A642-9D41-B50F98295AC2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64D052-5976-F541-9B9B-5C7086C12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917AC9-A625-E74F-BE09-934F28EBD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EE84-C7B6-CA46-9D02-CAE2BF11F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81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CAA405-B54E-9247-A32E-54EB6E6BE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8096E84-8C85-B24D-9236-CF05FC300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603DCB-CB2C-F043-A316-431B20A11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7C16-6FB2-A642-9D41-B50F98295AC2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35D2B5-3611-4B44-87A0-88F9C56C7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B56E32-DCC3-0142-AD29-48F453BF8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EE84-C7B6-CA46-9D02-CAE2BF11F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DA2FF44-0BF4-1C4E-A6B9-876692E343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3BC0EC0-6959-A745-9687-4A73B39CC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4575BE-E27A-7C43-9C9C-D4E5F6265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7C16-6FB2-A642-9D41-B50F98295AC2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B2AF27-9631-8643-BD43-1B06329C5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BB2B36-A0BA-434B-A9D6-A0D537C66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EE84-C7B6-CA46-9D02-CAE2BF11F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38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55F7A8-85D8-7347-A6EE-BF1F2DFDF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FFE6A8-EB0D-594D-B1C1-CB2D22FA1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6930FA-530E-F446-ADE4-3C2118808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7C16-6FB2-A642-9D41-B50F98295AC2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41B3F7-C91B-C446-BD94-8E302B430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02CA5D-3AC0-924E-A683-E75DDD32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EE84-C7B6-CA46-9D02-CAE2BF11F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14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6267B8-C15E-5C49-B17F-FBD4762D7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7F89979-744A-4043-AD69-F93D84254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55CD5E-F164-5342-A580-9A4F38C22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7C16-6FB2-A642-9D41-B50F98295AC2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0F8D93-7F43-2846-84C6-954F8D4E9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3CE75B-4A88-2F4F-995C-9DCE108C1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EE84-C7B6-CA46-9D02-CAE2BF11F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7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552155-2FFC-AA45-8E74-4802D9C25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3EEB57-65A1-2E40-BCCC-EE2760896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3295023-317E-6048-8407-A0B10335C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6ED6E5-15C8-C248-9AB5-B31D35C97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7C16-6FB2-A642-9D41-B50F98295AC2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7560E9A-E126-1C47-8F66-DB8BBD25D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90E53E-79B6-B64A-B1BD-FF382ABA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EE84-C7B6-CA46-9D02-CAE2BF11F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3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1D72B3-B5EC-4344-BD41-A44906EAD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B0E773-740E-5E40-9DBD-5802F2741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B568C42-E085-1342-8305-D366BBF34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761A77-56E1-FE4D-8C4A-1834CB5F5B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18CB40B-BE36-174C-97CE-D98DE589C4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B889970-7FB5-314A-8BB8-92EB89905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7C16-6FB2-A642-9D41-B50F98295AC2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52B7B3F-8D20-564D-B5C1-B85E93B41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AE298D8-AC4F-0444-A069-C743A615F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EE84-C7B6-CA46-9D02-CAE2BF11F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1B4D82-39A9-004B-90B5-9FCDE4384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EFD1C7B-1ADD-6A4A-93A9-213E4E9B7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7C16-6FB2-A642-9D41-B50F98295AC2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DB863B5-989B-5D4C-BF28-9F56DF57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D745801-98AF-1545-8CEE-AE5772863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EE84-C7B6-CA46-9D02-CAE2BF11F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86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992980F-045E-5B44-A6BD-99CBA2F1C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7C16-6FB2-A642-9D41-B50F98295AC2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F241558-B88F-0045-91AA-F87943CBC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04A8A24-C362-4648-99CD-A33EAAAFE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EE84-C7B6-CA46-9D02-CAE2BF11F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CFB1D2-1513-B74F-91AC-2FE7C2EAD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ADFB4B-2127-354C-879A-1DEDA5FC1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BC8818-F68B-4746-AF0F-7E1806EDC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68DB5F1-2A77-894B-B43D-2EC0392BC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7C16-6FB2-A642-9D41-B50F98295AC2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AEEB73-5096-1144-A982-BC20BD5DB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FB73131-0F2D-3245-970D-131E305FD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EE84-C7B6-CA46-9D02-CAE2BF11F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5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71FA5A-667E-3440-B84E-5C44833A0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1CBFCA5-B81F-2645-9BD2-CB1B410F87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48870AF-0EF8-E349-ABF4-AC4729064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DFE0E1-6174-374C-8E64-2DE36A4DD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37C16-6FB2-A642-9D41-B50F98295AC2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0F4487-9573-4D4F-88E1-B2B42621F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729C480-4AF8-7843-AD1A-1F2C4E685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EE84-C7B6-CA46-9D02-CAE2BF11F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20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0297616-2554-A748-B0D9-9E56C4A1A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EA0349-69C1-8E45-87A3-3DE5E9953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6A8537-838B-B441-99EA-739A166208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37C16-6FB2-A642-9D41-B50F98295AC2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42963B-0DC9-C44A-AA8B-AD41424EE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7D1E52-88FE-AB4B-A7BB-87BDC4BD3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5EE84-C7B6-CA46-9D02-CAE2BF11F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6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EF98C2-590C-184E-A797-30571FF6C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319" y="3446890"/>
            <a:ext cx="9144000" cy="1280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300" b="1" kern="1200" dirty="0">
                <a:solidFill>
                  <a:schemeClr val="tx1"/>
                </a:solidFill>
                <a:latin typeface="Heiti SC Medium" pitchFamily="2" charset="-128"/>
                <a:ea typeface="Heiti SC Medium" pitchFamily="2" charset="-128"/>
                <a:cs typeface="Arial Hebrew Scholar" pitchFamily="2" charset="-79"/>
              </a:rPr>
              <a:t>Climate Smart Agriculture </a:t>
            </a:r>
            <a:r>
              <a:rPr lang="en-US" sz="5400" kern="1200" dirty="0">
                <a:solidFill>
                  <a:schemeClr val="tx1"/>
                </a:solidFill>
                <a:latin typeface="Heiti SC Medium" pitchFamily="2" charset="-128"/>
                <a:ea typeface="Heiti SC Medium" pitchFamily="2" charset="-128"/>
                <a:cs typeface="Arial Hebrew Scholar" pitchFamily="2" charset="-79"/>
              </a:rPr>
              <a:t/>
            </a:r>
            <a:br>
              <a:rPr lang="en-US" sz="5400" kern="1200" dirty="0">
                <a:solidFill>
                  <a:schemeClr val="tx1"/>
                </a:solidFill>
                <a:latin typeface="Heiti SC Medium" pitchFamily="2" charset="-128"/>
                <a:ea typeface="Heiti SC Medium" pitchFamily="2" charset="-128"/>
                <a:cs typeface="Arial Hebrew Scholar" pitchFamily="2" charset="-79"/>
              </a:rPr>
            </a:br>
            <a:endParaRPr lang="en-US" sz="5400" kern="1200" dirty="0">
              <a:solidFill>
                <a:schemeClr val="tx1"/>
              </a:solidFill>
              <a:latin typeface="Heiti SC Medium" pitchFamily="2" charset="-128"/>
              <a:ea typeface="Heiti SC Medium" pitchFamily="2" charset="-128"/>
              <a:cs typeface="Arial Hebrew Scholar" pitchFamily="2" charset="-79"/>
            </a:endParaRPr>
          </a:p>
        </p:txBody>
      </p:sp>
      <p:sp>
        <p:nvSpPr>
          <p:cNvPr id="13" name="Freeform 31">
            <a:extLst>
              <a:ext uri="{FF2B5EF4-FFF2-40B4-BE49-F238E27FC236}">
                <a16:creationId xmlns:a16="http://schemas.microsoft.com/office/drawing/2014/main" xmlns="" id="{A2AEA782-0EA4-42E9-871D-7401D6A097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475140" cy="2130951"/>
          </a:xfrm>
          <a:custGeom>
            <a:avLst/>
            <a:gdLst>
              <a:gd name="connsiteX0" fmla="*/ 0 w 4475140"/>
              <a:gd name="connsiteY0" fmla="*/ 0 h 2130951"/>
              <a:gd name="connsiteX1" fmla="*/ 1074821 w 4475140"/>
              <a:gd name="connsiteY1" fmla="*/ 0 h 2130951"/>
              <a:gd name="connsiteX2" fmla="*/ 1074821 w 4475140"/>
              <a:gd name="connsiteY2" fmla="*/ 478 h 2130951"/>
              <a:gd name="connsiteX3" fmla="*/ 4475140 w 4475140"/>
              <a:gd name="connsiteY3" fmla="*/ 478 h 2130951"/>
              <a:gd name="connsiteX4" fmla="*/ 3488452 w 4475140"/>
              <a:gd name="connsiteY4" fmla="*/ 2130951 h 2130951"/>
              <a:gd name="connsiteX5" fmla="*/ 0 w 4475140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30951">
                <a:moveTo>
                  <a:pt x="0" y="0"/>
                </a:moveTo>
                <a:lnTo>
                  <a:pt x="1074821" y="0"/>
                </a:lnTo>
                <a:lnTo>
                  <a:pt x="1074821" y="478"/>
                </a:lnTo>
                <a:lnTo>
                  <a:pt x="4475140" y="478"/>
                </a:lnTo>
                <a:lnTo>
                  <a:pt x="3488452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6D6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45CA8A-FDF6-A446-9DCD-A530F52E45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r="40857" b="1"/>
          <a:stretch/>
        </p:blipFill>
        <p:spPr>
          <a:xfrm>
            <a:off x="3649318" y="10"/>
            <a:ext cx="8542682" cy="2130463"/>
          </a:xfrm>
          <a:custGeom>
            <a:avLst/>
            <a:gdLst>
              <a:gd name="connsiteX0" fmla="*/ 986689 w 8542682"/>
              <a:gd name="connsiteY0" fmla="*/ 0 h 2130473"/>
              <a:gd name="connsiteX1" fmla="*/ 8542682 w 8542682"/>
              <a:gd name="connsiteY1" fmla="*/ 0 h 2130473"/>
              <a:gd name="connsiteX2" fmla="*/ 8542682 w 8542682"/>
              <a:gd name="connsiteY2" fmla="*/ 2130473 h 2130473"/>
              <a:gd name="connsiteX3" fmla="*/ 0 w 8542682"/>
              <a:gd name="connsiteY3" fmla="*/ 2130473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2682" h="2130473">
                <a:moveTo>
                  <a:pt x="986689" y="0"/>
                </a:moveTo>
                <a:lnTo>
                  <a:pt x="8542682" y="0"/>
                </a:lnTo>
                <a:lnTo>
                  <a:pt x="8542682" y="2130473"/>
                </a:lnTo>
                <a:lnTo>
                  <a:pt x="0" y="2130473"/>
                </a:lnTo>
                <a:close/>
              </a:path>
            </a:pathLst>
          </a:custGeom>
        </p:spPr>
      </p:pic>
      <p:sp>
        <p:nvSpPr>
          <p:cNvPr id="15" name="Freeform 34">
            <a:extLst>
              <a:ext uri="{FF2B5EF4-FFF2-40B4-BE49-F238E27FC236}">
                <a16:creationId xmlns:a16="http://schemas.microsoft.com/office/drawing/2014/main" xmlns="" id="{B0992639-1CDA-4FE6-BB95-E132214907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7716860" y="4682362"/>
            <a:ext cx="4475140" cy="2174680"/>
          </a:xfrm>
          <a:custGeom>
            <a:avLst/>
            <a:gdLst>
              <a:gd name="connsiteX0" fmla="*/ 3468199 w 4475140"/>
              <a:gd name="connsiteY0" fmla="*/ 2174680 h 2174680"/>
              <a:gd name="connsiteX1" fmla="*/ 0 w 4475140"/>
              <a:gd name="connsiteY1" fmla="*/ 2174680 h 2174680"/>
              <a:gd name="connsiteX2" fmla="*/ 0 w 4475140"/>
              <a:gd name="connsiteY2" fmla="*/ 0 h 2174680"/>
              <a:gd name="connsiteX3" fmla="*/ 1074821 w 4475140"/>
              <a:gd name="connsiteY3" fmla="*/ 0 h 2174680"/>
              <a:gd name="connsiteX4" fmla="*/ 1074821 w 4475140"/>
              <a:gd name="connsiteY4" fmla="*/ 478 h 2174680"/>
              <a:gd name="connsiteX5" fmla="*/ 4475140 w 4475140"/>
              <a:gd name="connsiteY5" fmla="*/ 478 h 217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74680">
                <a:moveTo>
                  <a:pt x="3468199" y="2174680"/>
                </a:moveTo>
                <a:lnTo>
                  <a:pt x="0" y="2174680"/>
                </a:lnTo>
                <a:lnTo>
                  <a:pt x="0" y="0"/>
                </a:lnTo>
                <a:lnTo>
                  <a:pt x="1074821" y="0"/>
                </a:lnTo>
                <a:lnTo>
                  <a:pt x="1074821" y="478"/>
                </a:lnTo>
                <a:lnTo>
                  <a:pt x="4475140" y="47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58A140D-0ECF-3D42-A14E-222C7BB3F7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77834"/>
            <a:ext cx="1999281" cy="8118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86BD4DE-0A22-8D4A-BE8F-27A245EAA4BD}"/>
              </a:ext>
            </a:extLst>
          </p:cNvPr>
          <p:cNvSpPr txBox="1"/>
          <p:nvPr/>
        </p:nvSpPr>
        <p:spPr>
          <a:xfrm>
            <a:off x="1576319" y="3951533"/>
            <a:ext cx="9432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eiti SC Medium" pitchFamily="2" charset="-128"/>
                <a:ea typeface="Heiti SC Medium" pitchFamily="2" charset="-128"/>
              </a:rPr>
              <a:t>Valerie Perez, Community Education Specialist </a:t>
            </a:r>
          </a:p>
        </p:txBody>
      </p:sp>
      <p:pic>
        <p:nvPicPr>
          <p:cNvPr id="5" name="Picture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xmlns="" id="{E14E7F4C-4127-4E48-BA0B-6F6DFE01E7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4298" y="5184278"/>
            <a:ext cx="2256618" cy="1699145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1F64E278-D8D9-A140-B11C-FAF7AB77FF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5067970"/>
            <a:ext cx="1576319" cy="178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71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, indoor, animal, food&#10;&#10;Description automatically generated">
            <a:extLst>
              <a:ext uri="{FF2B5EF4-FFF2-40B4-BE49-F238E27FC236}">
                <a16:creationId xmlns:a16="http://schemas.microsoft.com/office/drawing/2014/main" xmlns="" id="{1C8E8C89-506A-BA4E-839A-AA20849DB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6989" y="1714499"/>
            <a:ext cx="3647268" cy="3429002"/>
          </a:xfrm>
          <a:prstGeom prst="ellipse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822B5A6-0384-9F4C-B4BF-11EEF7F5C928}"/>
              </a:ext>
            </a:extLst>
          </p:cNvPr>
          <p:cNvSpPr txBox="1"/>
          <p:nvPr/>
        </p:nvSpPr>
        <p:spPr>
          <a:xfrm>
            <a:off x="1554996" y="795080"/>
            <a:ext cx="9082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Heiti SC Medium" pitchFamily="2" charset="-128"/>
                <a:ea typeface="Heiti SC Medium" pitchFamily="2" charset="-128"/>
              </a:rPr>
              <a:t>Climate Smart Agriculture Programs: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376C31D-10D1-1044-B302-9B68D7F6094F}"/>
              </a:ext>
            </a:extLst>
          </p:cNvPr>
          <p:cNvSpPr txBox="1"/>
          <p:nvPr/>
        </p:nvSpPr>
        <p:spPr>
          <a:xfrm>
            <a:off x="1616989" y="5601253"/>
            <a:ext cx="3523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iti SC Medium" pitchFamily="2" charset="-128"/>
                <a:ea typeface="Heiti SC Medium" pitchFamily="2" charset="-128"/>
              </a:rPr>
              <a:t>Healthy Soils Program (HSP)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A0EA3CA-4DFF-9A49-8F64-8BD3F49D0053}"/>
              </a:ext>
            </a:extLst>
          </p:cNvPr>
          <p:cNvSpPr txBox="1"/>
          <p:nvPr/>
        </p:nvSpPr>
        <p:spPr>
          <a:xfrm>
            <a:off x="7222214" y="5416590"/>
            <a:ext cx="3523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iti SC Medium" pitchFamily="2" charset="-128"/>
                <a:ea typeface="Heiti SC Medium" pitchFamily="2" charset="-128"/>
              </a:rPr>
              <a:t>State Water Efficiency and Enhancement Program (SWEEP)</a:t>
            </a:r>
          </a:p>
        </p:txBody>
      </p:sp>
      <p:pic>
        <p:nvPicPr>
          <p:cNvPr id="3" name="Picture 2" descr="A large green field with clouds in the sky&#10;&#10;Description automatically generated">
            <a:extLst>
              <a:ext uri="{FF2B5EF4-FFF2-40B4-BE49-F238E27FC236}">
                <a16:creationId xmlns:a16="http://schemas.microsoft.com/office/drawing/2014/main" xmlns="" id="{0DFEE320-8B9D-D24C-BDDB-C21F0DED9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8227" y="1714499"/>
            <a:ext cx="3647268" cy="342900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7670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2B0D179-65CE-6B4B-9788-D5E8E6BD3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2508738"/>
          </a:xfrm>
          <a:prstGeom prst="rect">
            <a:avLst/>
          </a:prstGeom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B11CE7B-C4F9-B046-9FD6-9AB82FD9C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508738"/>
            <a:ext cx="6350000" cy="434926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1890315-3946-B24C-8AEC-D334B9E01A26}"/>
              </a:ext>
            </a:extLst>
          </p:cNvPr>
          <p:cNvSpPr txBox="1"/>
          <p:nvPr/>
        </p:nvSpPr>
        <p:spPr>
          <a:xfrm>
            <a:off x="6574692" y="2754685"/>
            <a:ext cx="561730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Heiti SC Medium" pitchFamily="2" charset="-128"/>
                <a:ea typeface="Heiti SC Medium" pitchFamily="2" charset="-128"/>
                <a:cs typeface="Arial Hebrew" pitchFamily="2" charset="-79"/>
              </a:rPr>
              <a:t>Two components: </a:t>
            </a:r>
          </a:p>
          <a:p>
            <a:pPr lvl="1"/>
            <a:r>
              <a:rPr lang="en-US" sz="2400" dirty="0">
                <a:latin typeface="Heiti SC Medium" pitchFamily="2" charset="-128"/>
                <a:ea typeface="Heiti SC Medium" pitchFamily="2" charset="-128"/>
                <a:cs typeface="Arial Hebrew" pitchFamily="2" charset="-79"/>
              </a:rPr>
              <a:t>1. HSP Incentive Program: grants up to $75,000 </a:t>
            </a:r>
          </a:p>
          <a:p>
            <a:pPr lvl="1"/>
            <a:r>
              <a:rPr lang="en-US" sz="2400" dirty="0">
                <a:latin typeface="Heiti SC Medium" pitchFamily="2" charset="-128"/>
                <a:ea typeface="Heiti SC Medium" pitchFamily="2" charset="-128"/>
                <a:cs typeface="Arial Hebrew" pitchFamily="2" charset="-79"/>
              </a:rPr>
              <a:t>2. HSP Demonstration </a:t>
            </a:r>
          </a:p>
          <a:p>
            <a:pPr lvl="1"/>
            <a:r>
              <a:rPr lang="en-US" sz="2400" dirty="0">
                <a:latin typeface="Heiti SC Medium" pitchFamily="2" charset="-128"/>
                <a:ea typeface="Heiti SC Medium" pitchFamily="2" charset="-128"/>
                <a:cs typeface="Arial Hebrew" pitchFamily="2" charset="-79"/>
              </a:rPr>
              <a:t>	- Type A Projects: grants up</a:t>
            </a:r>
          </a:p>
          <a:p>
            <a:pPr lvl="1"/>
            <a:r>
              <a:rPr lang="en-US" sz="2400" dirty="0">
                <a:latin typeface="Heiti SC Medium" pitchFamily="2" charset="-128"/>
                <a:ea typeface="Heiti SC Medium" pitchFamily="2" charset="-128"/>
                <a:cs typeface="Arial Hebrew" pitchFamily="2" charset="-79"/>
              </a:rPr>
              <a:t>        to $250,000 </a:t>
            </a:r>
          </a:p>
          <a:p>
            <a:pPr lvl="1"/>
            <a:r>
              <a:rPr lang="en-US" sz="2400" dirty="0">
                <a:latin typeface="Heiti SC Medium" pitchFamily="2" charset="-128"/>
                <a:ea typeface="Heiti SC Medium" pitchFamily="2" charset="-128"/>
                <a:cs typeface="Arial Hebrew" pitchFamily="2" charset="-79"/>
              </a:rPr>
              <a:t>	- Type B Projects: grants up to 	  $100,000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Heiti SC Medium" pitchFamily="2" charset="-128"/>
                <a:ea typeface="Heiti SC Medium" pitchFamily="2" charset="-128"/>
                <a:cs typeface="Arial Hebrew" pitchFamily="2" charset="-79"/>
              </a:rPr>
              <a:t>Applications due date: </a:t>
            </a:r>
            <a:r>
              <a:rPr lang="en-US" sz="2400" dirty="0">
                <a:latin typeface="Heiti SC Medium" pitchFamily="2" charset="-128"/>
                <a:ea typeface="Heiti SC Medium" pitchFamily="2" charset="-128"/>
                <a:cs typeface="Arial Hebrew" pitchFamily="2" charset="-79"/>
              </a:rPr>
              <a:t>March 8, 2019 by 5:00pm PT</a:t>
            </a:r>
          </a:p>
          <a:p>
            <a:endParaRPr lang="en-US" sz="3200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9220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6C2997EE-0889-44C3-AC0D-18F26AC9AA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4D89001-0BB6-0F42-8248-4CB878345F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1186" r="8924"/>
          <a:stretch/>
        </p:blipFill>
        <p:spPr>
          <a:xfrm>
            <a:off x="5271061" y="-1"/>
            <a:ext cx="6920939" cy="2970106"/>
          </a:xfrm>
          <a:custGeom>
            <a:avLst/>
            <a:gdLst>
              <a:gd name="connsiteX0" fmla="*/ 1376648 w 8009991"/>
              <a:gd name="connsiteY0" fmla="*/ 0 h 2970106"/>
              <a:gd name="connsiteX1" fmla="*/ 8009991 w 8009991"/>
              <a:gd name="connsiteY1" fmla="*/ 0 h 2970106"/>
              <a:gd name="connsiteX2" fmla="*/ 8009991 w 8009991"/>
              <a:gd name="connsiteY2" fmla="*/ 2970106 h 2970106"/>
              <a:gd name="connsiteX3" fmla="*/ 0 w 8009991"/>
              <a:gd name="connsiteY3" fmla="*/ 2970106 h 297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DFCCB93-0829-3843-8BA9-94C2150209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29814" r="2" b="3464"/>
          <a:stretch/>
        </p:blipFill>
        <p:spPr>
          <a:xfrm>
            <a:off x="21" y="10"/>
            <a:ext cx="6835119" cy="6857990"/>
          </a:xfrm>
          <a:custGeom>
            <a:avLst/>
            <a:gdLst>
              <a:gd name="connsiteX0" fmla="*/ 0 w 7503111"/>
              <a:gd name="connsiteY0" fmla="*/ 0 h 6858000"/>
              <a:gd name="connsiteX1" fmla="*/ 677334 w 7503111"/>
              <a:gd name="connsiteY1" fmla="*/ 0 h 6858000"/>
              <a:gd name="connsiteX2" fmla="*/ 1168036 w 7503111"/>
              <a:gd name="connsiteY2" fmla="*/ 0 h 6858000"/>
              <a:gd name="connsiteX3" fmla="*/ 1205499 w 7503111"/>
              <a:gd name="connsiteY3" fmla="*/ 0 h 6858000"/>
              <a:gd name="connsiteX4" fmla="*/ 1647632 w 7503111"/>
              <a:gd name="connsiteY4" fmla="*/ 0 h 6858000"/>
              <a:gd name="connsiteX5" fmla="*/ 7215401 w 7503111"/>
              <a:gd name="connsiteY5" fmla="*/ 0 h 6858000"/>
              <a:gd name="connsiteX6" fmla="*/ 4041567 w 7503111"/>
              <a:gd name="connsiteY6" fmla="*/ 6852993 h 6858000"/>
              <a:gd name="connsiteX7" fmla="*/ 7503111 w 7503111"/>
              <a:gd name="connsiteY7" fmla="*/ 6852993 h 6858000"/>
              <a:gd name="connsiteX8" fmla="*/ 7503111 w 7503111"/>
              <a:gd name="connsiteY8" fmla="*/ 6852994 h 6858000"/>
              <a:gd name="connsiteX9" fmla="*/ 1647632 w 7503111"/>
              <a:gd name="connsiteY9" fmla="*/ 6852994 h 6858000"/>
              <a:gd name="connsiteX10" fmla="*/ 1647632 w 7503111"/>
              <a:gd name="connsiteY10" fmla="*/ 6858000 h 6858000"/>
              <a:gd name="connsiteX11" fmla="*/ 0 w 750311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BE084DC-BBB5-9C44-997D-09993E1A4949}"/>
              </a:ext>
            </a:extLst>
          </p:cNvPr>
          <p:cNvSpPr txBox="1"/>
          <p:nvPr/>
        </p:nvSpPr>
        <p:spPr>
          <a:xfrm>
            <a:off x="5271061" y="3205892"/>
            <a:ext cx="68351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Heiti SC Medium" pitchFamily="2" charset="-128"/>
                <a:ea typeface="Heiti SC Medium" pitchFamily="2" charset="-128"/>
              </a:rPr>
              <a:t>Grants:</a:t>
            </a:r>
            <a:r>
              <a:rPr lang="en-US" sz="2400" dirty="0">
                <a:latin typeface="Heiti SC Medium" pitchFamily="2" charset="-128"/>
                <a:ea typeface="Heiti SC Medium" pitchFamily="2" charset="-128"/>
              </a:rPr>
              <a:t> up to $100,000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Heiti SC Medium" pitchFamily="2" charset="-128"/>
                <a:ea typeface="Heiti SC Medium" pitchFamily="2" charset="-128"/>
              </a:rPr>
              <a:t>Application due date:</a:t>
            </a:r>
            <a:r>
              <a:rPr lang="en-US" sz="2400" dirty="0">
                <a:latin typeface="Heiti SC Medium" pitchFamily="2" charset="-128"/>
                <a:ea typeface="Heiti SC Medium" pitchFamily="2" charset="-128"/>
              </a:rPr>
              <a:t> March 8, 2019 by 5:00pm 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Heiti SC Medium" pitchFamily="2" charset="-128"/>
                <a:ea typeface="Heiti SC Medium" pitchFamily="2" charset="-128"/>
              </a:rPr>
              <a:t>Example of eligible practices: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iti SC Medium" pitchFamily="2" charset="-128"/>
                <a:ea typeface="Heiti SC Medium" pitchFamily="2" charset="-128"/>
              </a:rPr>
              <a:t>Installation of solar panels for irrigation systems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iti SC Medium" pitchFamily="2" charset="-128"/>
                <a:ea typeface="Heiti SC Medium" pitchFamily="2" charset="-128"/>
              </a:rPr>
              <a:t>Micro-irrigation and drip systems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iti SC Medium" pitchFamily="2" charset="-128"/>
                <a:ea typeface="Heiti SC Medium" pitchFamily="2" charset="-128"/>
              </a:rPr>
              <a:t>Pump retrofits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iti SC Medium" pitchFamily="2" charset="-128"/>
                <a:ea typeface="Heiti SC Medium" pitchFamily="2" charset="-128"/>
              </a:rPr>
              <a:t>Variable frequency drives </a:t>
            </a:r>
          </a:p>
        </p:txBody>
      </p:sp>
    </p:spTree>
    <p:extLst>
      <p:ext uri="{BB962C8B-B14F-4D97-AF65-F5344CB8AC3E}">
        <p14:creationId xmlns:p14="http://schemas.microsoft.com/office/powerpoint/2010/main" val="750936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close up of a plant&#10;&#10;Description automatically generated">
            <a:extLst>
              <a:ext uri="{FF2B5EF4-FFF2-40B4-BE49-F238E27FC236}">
                <a16:creationId xmlns:a16="http://schemas.microsoft.com/office/drawing/2014/main" xmlns="" id="{69EA607C-CEA1-A243-9A9D-A8B3D152F7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l="14195" r="23569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29BBCF9-88E5-7F4E-AAAA-E691B30C2294}"/>
              </a:ext>
            </a:extLst>
          </p:cNvPr>
          <p:cNvSpPr txBox="1"/>
          <p:nvPr/>
        </p:nvSpPr>
        <p:spPr>
          <a:xfrm>
            <a:off x="278310" y="853525"/>
            <a:ext cx="5980593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  <a:cs typeface="+mj-cs"/>
              </a:rPr>
              <a:t>Why should you sign-up?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8A19DE9-0A48-324B-8C4A-9A87A0E7CE0F}"/>
              </a:ext>
            </a:extLst>
          </p:cNvPr>
          <p:cNvSpPr txBox="1"/>
          <p:nvPr/>
        </p:nvSpPr>
        <p:spPr>
          <a:xfrm>
            <a:off x="433953" y="1791904"/>
            <a:ext cx="5307729" cy="3556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14350" lvl="1">
              <a:lnSpc>
                <a:spcPct val="90000"/>
              </a:lnSpc>
              <a:spcAft>
                <a:spcPts val="600"/>
              </a:spcAft>
            </a:pPr>
            <a:endParaRPr lang="en-US" sz="2800" dirty="0">
              <a:solidFill>
                <a:srgbClr val="000000"/>
              </a:solidFill>
              <a:latin typeface="Heiti SC Medium" pitchFamily="2" charset="-128"/>
              <a:ea typeface="Heiti SC Medium" pitchFamily="2" charset="-128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</a:rPr>
              <a:t>Save time, money, and water by using technology to monitor soil moisture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</a:rPr>
              <a:t>Improve soil health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</a:rPr>
              <a:t>Reduced energy cost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Heiti SC Medium" pitchFamily="2" charset="-128"/>
                <a:ea typeface="Heiti SC Medium" pitchFamily="2" charset="-128"/>
              </a:rPr>
              <a:t>Reduced greenhouse gases</a:t>
            </a:r>
          </a:p>
        </p:txBody>
      </p:sp>
    </p:spTree>
    <p:extLst>
      <p:ext uri="{BB962C8B-B14F-4D97-AF65-F5344CB8AC3E}">
        <p14:creationId xmlns:p14="http://schemas.microsoft.com/office/powerpoint/2010/main" val="2959983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xmlns="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lush green field&#10;&#10;Description automatically generated">
            <a:extLst>
              <a:ext uri="{FF2B5EF4-FFF2-40B4-BE49-F238E27FC236}">
                <a16:creationId xmlns:a16="http://schemas.microsoft.com/office/drawing/2014/main" xmlns="" id="{B893490A-116B-E94C-91BE-AC338FD076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t="15730"/>
          <a:stretch/>
        </p:blipFill>
        <p:spPr>
          <a:xfrm>
            <a:off x="0" y="0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4C5008-93FB-E246-975E-65770416E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</a:rPr>
              <a:t>Contact Information: </a:t>
            </a:r>
          </a:p>
        </p:txBody>
      </p:sp>
      <p:cxnSp>
        <p:nvCxnSpPr>
          <p:cNvPr id="19" name="Straight Connector 15">
            <a:extLst>
              <a:ext uri="{FF2B5EF4-FFF2-40B4-BE49-F238E27FC236}">
                <a16:creationId xmlns:a16="http://schemas.microsoft.com/office/drawing/2014/main" xmlns="" id="{67182200-4859-4C8D-BCBB-55B245C28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B12798A-753B-0346-B0EA-737BA905AE33}"/>
              </a:ext>
            </a:extLst>
          </p:cNvPr>
          <p:cNvSpPr txBox="1"/>
          <p:nvPr/>
        </p:nvSpPr>
        <p:spPr>
          <a:xfrm>
            <a:off x="5155379" y="1065862"/>
            <a:ext cx="6545833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</a:rPr>
              <a:t>Valerie Perez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</a:rPr>
              <a:t>Office: (831) 763-8028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</a:rPr>
              <a:t>Cell: (831) 595-8545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</a:rPr>
              <a:t>Email: </a:t>
            </a:r>
            <a:r>
              <a:rPr lang="en-US" sz="3200" dirty="0" err="1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</a:rPr>
              <a:t>valperez@ucdavis.edu</a:t>
            </a:r>
            <a:endParaRPr lang="en-US" sz="3200" dirty="0">
              <a:solidFill>
                <a:srgbClr val="FFFFFF"/>
              </a:solidFill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1794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135</Words>
  <Application>Microsoft Office PowerPoint</Application>
  <PresentationFormat>Custom</PresentationFormat>
  <Paragraphs>32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Climate Smart Agriculture  </vt:lpstr>
      <vt:lpstr>PowerPoint Presentation</vt:lpstr>
      <vt:lpstr>PowerPoint Presentation</vt:lpstr>
      <vt:lpstr>PowerPoint Presentation</vt:lpstr>
      <vt:lpstr>PowerPoint Presentation</vt:lpstr>
      <vt:lpstr>Contact Information: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Smart Agriculture</dc:title>
  <dc:creator>Microsoft Office User</dc:creator>
  <cp:lastModifiedBy>UCCE</cp:lastModifiedBy>
  <cp:revision>11</cp:revision>
  <dcterms:created xsi:type="dcterms:W3CDTF">2019-02-12T21:44:41Z</dcterms:created>
  <dcterms:modified xsi:type="dcterms:W3CDTF">2019-02-26T16:40:46Z</dcterms:modified>
</cp:coreProperties>
</file>