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1" r:id="rId6"/>
    <p:sldId id="260" r:id="rId7"/>
    <p:sldId id="274" r:id="rId8"/>
    <p:sldId id="262" r:id="rId9"/>
    <p:sldId id="271" r:id="rId10"/>
    <p:sldId id="263" r:id="rId11"/>
    <p:sldId id="270" r:id="rId12"/>
    <p:sldId id="264" r:id="rId13"/>
    <p:sldId id="265" r:id="rId14"/>
    <p:sldId id="269" r:id="rId15"/>
    <p:sldId id="272" r:id="rId16"/>
    <p:sldId id="273" r:id="rId17"/>
    <p:sldId id="266" r:id="rId18"/>
    <p:sldId id="267" r:id="rId19"/>
    <p:sldId id="26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744DE-793A-4D00-9B54-B94820062D8B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A877B-6429-49F8-ACD3-EFB770295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783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744DE-793A-4D00-9B54-B94820062D8B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A877B-6429-49F8-ACD3-EFB770295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430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744DE-793A-4D00-9B54-B94820062D8B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A877B-6429-49F8-ACD3-EFB770295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657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744DE-793A-4D00-9B54-B94820062D8B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A877B-6429-49F8-ACD3-EFB770295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120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744DE-793A-4D00-9B54-B94820062D8B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A877B-6429-49F8-ACD3-EFB770295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109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744DE-793A-4D00-9B54-B94820062D8B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A877B-6429-49F8-ACD3-EFB770295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097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744DE-793A-4D00-9B54-B94820062D8B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A877B-6429-49F8-ACD3-EFB770295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341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744DE-793A-4D00-9B54-B94820062D8B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A877B-6429-49F8-ACD3-EFB770295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02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744DE-793A-4D00-9B54-B94820062D8B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A877B-6429-49F8-ACD3-EFB770295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387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744DE-793A-4D00-9B54-B94820062D8B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A877B-6429-49F8-ACD3-EFB770295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094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744DE-793A-4D00-9B54-B94820062D8B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A877B-6429-49F8-ACD3-EFB770295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545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9000">
              <a:schemeClr val="accent2">
                <a:lumMod val="5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744DE-793A-4D00-9B54-B94820062D8B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A877B-6429-49F8-ACD3-EFB770295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424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 Discourse on the </a:t>
            </a:r>
            <a:r>
              <a:rPr lang="en-US" dirty="0" err="1"/>
              <a:t>Zygomycetes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Mark Bolda</a:t>
            </a:r>
          </a:p>
          <a:p>
            <a:r>
              <a:rPr lang="en-US" dirty="0"/>
              <a:t>UCCE</a:t>
            </a:r>
          </a:p>
          <a:p>
            <a:r>
              <a:rPr lang="en-US" dirty="0"/>
              <a:t>February 5, 2020</a:t>
            </a:r>
          </a:p>
        </p:txBody>
      </p:sp>
    </p:spTree>
    <p:extLst>
      <p:ext uri="{BB962C8B-B14F-4D97-AF65-F5344CB8AC3E}">
        <p14:creationId xmlns:p14="http://schemas.microsoft.com/office/powerpoint/2010/main" val="2130474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Morphology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Hyphae are 10 – 20 micrometers wide</a:t>
            </a:r>
          </a:p>
          <a:p>
            <a:r>
              <a:rPr lang="en-US" dirty="0" err="1"/>
              <a:t>Coenocytic</a:t>
            </a:r>
            <a:endParaRPr lang="en-US" dirty="0"/>
          </a:p>
          <a:p>
            <a:r>
              <a:rPr lang="en-US" dirty="0" err="1"/>
              <a:t>Sporangiophores</a:t>
            </a:r>
            <a:r>
              <a:rPr lang="en-US" dirty="0"/>
              <a:t> attached to </a:t>
            </a:r>
            <a:r>
              <a:rPr lang="en-US" dirty="0" err="1"/>
              <a:t>stolons</a:t>
            </a:r>
            <a:r>
              <a:rPr lang="en-US" dirty="0"/>
              <a:t> that attach to substrate by rhizoids.</a:t>
            </a:r>
          </a:p>
          <a:p>
            <a:r>
              <a:rPr lang="en-US" dirty="0"/>
              <a:t>Homokaryotic</a:t>
            </a:r>
          </a:p>
        </p:txBody>
      </p:sp>
    </p:spTree>
    <p:extLst>
      <p:ext uri="{BB962C8B-B14F-4D97-AF65-F5344CB8AC3E}">
        <p14:creationId xmlns:p14="http://schemas.microsoft.com/office/powerpoint/2010/main" val="1024196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705244"/>
            <a:ext cx="6781800" cy="5509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3749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Colonize dead organic matter and debris.</a:t>
            </a:r>
          </a:p>
          <a:p>
            <a:r>
              <a:rPr lang="en-US" dirty="0"/>
              <a:t>Form a resilient structure called a </a:t>
            </a:r>
            <a:r>
              <a:rPr lang="en-US" dirty="0" err="1"/>
              <a:t>zygospore</a:t>
            </a:r>
            <a:r>
              <a:rPr lang="en-US" dirty="0"/>
              <a:t> to resist drying and weathering.</a:t>
            </a:r>
          </a:p>
        </p:txBody>
      </p:sp>
    </p:spTree>
    <p:extLst>
      <p:ext uri="{BB962C8B-B14F-4D97-AF65-F5344CB8AC3E}">
        <p14:creationId xmlns:p14="http://schemas.microsoft.com/office/powerpoint/2010/main" val="2518523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Biology</a:t>
            </a:r>
            <a:br>
              <a:rPr lang="en-US" dirty="0"/>
            </a:br>
            <a:r>
              <a:rPr lang="en-US" dirty="0" err="1"/>
              <a:t>Pectolytic</a:t>
            </a:r>
            <a:r>
              <a:rPr lang="en-US" dirty="0"/>
              <a:t>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Enzyme produced by the fungus lyses cell walls, causing the leak.</a:t>
            </a:r>
          </a:p>
          <a:p>
            <a:r>
              <a:rPr lang="en-US" dirty="0"/>
              <a:t>Enzyme alone is heat stable, and continues to function even in absence of the fungus.</a:t>
            </a:r>
          </a:p>
        </p:txBody>
      </p:sp>
    </p:spTree>
    <p:extLst>
      <p:ext uri="{BB962C8B-B14F-4D97-AF65-F5344CB8AC3E}">
        <p14:creationId xmlns:p14="http://schemas.microsoft.com/office/powerpoint/2010/main" val="12720783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Epidemiology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Found in soil in the absence of strawberry</a:t>
            </a:r>
          </a:p>
          <a:p>
            <a:r>
              <a:rPr lang="en-US" dirty="0"/>
              <a:t>Gain entry to strawberry fruit by wounds and bruising.</a:t>
            </a:r>
          </a:p>
          <a:p>
            <a:r>
              <a:rPr lang="en-US" dirty="0"/>
              <a:t>Active around 65</a:t>
            </a:r>
            <a:r>
              <a:rPr lang="en-US" baseline="30000" dirty="0"/>
              <a:t>o</a:t>
            </a:r>
            <a:r>
              <a:rPr lang="en-US" dirty="0"/>
              <a:t>F and up.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9267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are the scientists doing for you?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9292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Extension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0"/>
            <a:ext cx="603427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4600" y="6248400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Progressive Crop Consultant, Sept/Oct 2019</a:t>
            </a:r>
          </a:p>
        </p:txBody>
      </p:sp>
    </p:spTree>
    <p:extLst>
      <p:ext uri="{BB962C8B-B14F-4D97-AF65-F5344CB8AC3E}">
        <p14:creationId xmlns:p14="http://schemas.microsoft.com/office/powerpoint/2010/main" val="39106775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Research: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Refrigeration to limit disease advancement – some species grow at temperatures down to 32</a:t>
            </a:r>
            <a:r>
              <a:rPr lang="en-US" baseline="30000" dirty="0"/>
              <a:t>o</a:t>
            </a:r>
            <a:r>
              <a:rPr lang="en-US" dirty="0"/>
              <a:t> F.</a:t>
            </a:r>
          </a:p>
          <a:p>
            <a:r>
              <a:rPr lang="en-US" dirty="0"/>
              <a:t>In field sanitation to reduce inoculum.</a:t>
            </a:r>
          </a:p>
          <a:p>
            <a:r>
              <a:rPr lang="en-US" dirty="0"/>
              <a:t>No touch of leak fruit to reduce spread of spores.</a:t>
            </a:r>
          </a:p>
          <a:p>
            <a:r>
              <a:rPr lang="en-US" dirty="0"/>
              <a:t>Quality control to reduce packing rotten fruit.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8899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Research:</a:t>
            </a:r>
            <a:br>
              <a:rPr lang="en-US" dirty="0"/>
            </a:br>
            <a:r>
              <a:rPr lang="en-US" dirty="0"/>
              <a:t>Fungicides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Botran</a:t>
            </a:r>
            <a:r>
              <a:rPr lang="en-US" dirty="0"/>
              <a:t> – not registered for strawberry, many MRL restrictions.</a:t>
            </a:r>
          </a:p>
          <a:p>
            <a:r>
              <a:rPr lang="en-US" dirty="0"/>
              <a:t>Implementing fungicidal screens spring 2020, with an eye to field trials in the fall of first candidates.</a:t>
            </a:r>
          </a:p>
        </p:txBody>
      </p:sp>
    </p:spTree>
    <p:extLst>
      <p:ext uri="{BB962C8B-B14F-4D97-AF65-F5344CB8AC3E}">
        <p14:creationId xmlns:p14="http://schemas.microsoft.com/office/powerpoint/2010/main" val="39096641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ark\AppData\Local\Microsoft\Windows\Temporary Internet Files\Content.IE5\4D1RGGL4\3417743298_849a29bb37_o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893" y="0"/>
            <a:ext cx="45702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560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</a:t>
            </a:r>
            <a:r>
              <a:rPr lang="en-US" dirty="0" err="1"/>
              <a:t>zygomycetes</a:t>
            </a:r>
            <a:r>
              <a:rPr lang="en-US" dirty="0"/>
              <a:t>?</a:t>
            </a:r>
          </a:p>
          <a:p>
            <a:r>
              <a:rPr lang="en-US" dirty="0"/>
              <a:t>Biology of the </a:t>
            </a:r>
            <a:r>
              <a:rPr lang="en-US" dirty="0" err="1"/>
              <a:t>zygomycetes</a:t>
            </a:r>
            <a:endParaRPr lang="en-US" dirty="0"/>
          </a:p>
          <a:p>
            <a:r>
              <a:rPr lang="en-US" dirty="0"/>
              <a:t>Epidemiology of the </a:t>
            </a:r>
            <a:r>
              <a:rPr lang="en-US" dirty="0" err="1"/>
              <a:t>zygomycetes</a:t>
            </a:r>
            <a:endParaRPr lang="en-US" dirty="0"/>
          </a:p>
          <a:p>
            <a:r>
              <a:rPr lang="en-US" dirty="0"/>
              <a:t>Management of the </a:t>
            </a:r>
            <a:r>
              <a:rPr lang="en-US" dirty="0" err="1"/>
              <a:t>zygomycetes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722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Leak rot </a:t>
            </a:r>
            <a:r>
              <a:rPr lang="en-US" dirty="0" err="1"/>
              <a:t>Mucor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604" y="1600200"/>
            <a:ext cx="692879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1086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Leak Rots </a:t>
            </a:r>
            <a:r>
              <a:rPr lang="en-US" dirty="0" err="1"/>
              <a:t>Mucor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228" y="1600200"/>
            <a:ext cx="3401544" cy="4525963"/>
          </a:xfrm>
        </p:spPr>
      </p:pic>
    </p:spTree>
    <p:extLst>
      <p:ext uri="{BB962C8B-B14F-4D97-AF65-F5344CB8AC3E}">
        <p14:creationId xmlns:p14="http://schemas.microsoft.com/office/powerpoint/2010/main" val="1594859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Leak rot </a:t>
            </a:r>
            <a:r>
              <a:rPr lang="en-US" dirty="0" err="1"/>
              <a:t>Mucor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286000"/>
            <a:ext cx="6198408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491" y="2057400"/>
            <a:ext cx="3831793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2159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Leak rot </a:t>
            </a:r>
            <a:r>
              <a:rPr lang="en-US" dirty="0" err="1"/>
              <a:t>Rhizopus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245" y="1600200"/>
            <a:ext cx="704750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4002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Rhizopus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228" y="1600200"/>
            <a:ext cx="3401544" cy="4525963"/>
          </a:xfrm>
        </p:spPr>
      </p:pic>
    </p:spTree>
    <p:extLst>
      <p:ext uri="{BB962C8B-B14F-4D97-AF65-F5344CB8AC3E}">
        <p14:creationId xmlns:p14="http://schemas.microsoft.com/office/powerpoint/2010/main" val="2264064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Botrytis gray </a:t>
            </a:r>
            <a:r>
              <a:rPr lang="en-US" dirty="0" err="1"/>
              <a:t>mould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514600"/>
            <a:ext cx="4278896" cy="284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14600"/>
            <a:ext cx="3843338" cy="2510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5752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Worldwide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Mark\Downloads\IMG_20191224_090000026_HD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1143000"/>
            <a:ext cx="2781300" cy="370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71600" y="5105400"/>
            <a:ext cx="647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Saher</a:t>
            </a:r>
            <a:r>
              <a:rPr lang="en-US" dirty="0"/>
              <a:t> Khan with </a:t>
            </a:r>
            <a:r>
              <a:rPr lang="en-US" dirty="0" err="1"/>
              <a:t>TradeKing</a:t>
            </a:r>
            <a:r>
              <a:rPr lang="en-US" dirty="0"/>
              <a:t> in Zambia, Africa “</a:t>
            </a:r>
            <a:r>
              <a:rPr lang="en-US" i="1" dirty="0"/>
              <a:t>fruit become watery a day after harvest, soft cottony feel with exudation of liquid after that”</a:t>
            </a:r>
          </a:p>
        </p:txBody>
      </p:sp>
    </p:spTree>
    <p:extLst>
      <p:ext uri="{BB962C8B-B14F-4D97-AF65-F5344CB8AC3E}">
        <p14:creationId xmlns:p14="http://schemas.microsoft.com/office/powerpoint/2010/main" val="18270684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273</Words>
  <Application>Microsoft Office PowerPoint</Application>
  <PresentationFormat>On-screen Show (4:3)</PresentationFormat>
  <Paragraphs>43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A Discourse on the Zygomycetes</vt:lpstr>
      <vt:lpstr>Introduction</vt:lpstr>
      <vt:lpstr>Leak rot Mucor</vt:lpstr>
      <vt:lpstr>Leak Rots Mucor</vt:lpstr>
      <vt:lpstr>Leak rot Mucor</vt:lpstr>
      <vt:lpstr>Leak rot Rhizopus</vt:lpstr>
      <vt:lpstr>Rhizopus</vt:lpstr>
      <vt:lpstr>NOT Botrytis gray mould</vt:lpstr>
      <vt:lpstr>Worldwide problem</vt:lpstr>
      <vt:lpstr>Morphology</vt:lpstr>
      <vt:lpstr>PowerPoint Presentation</vt:lpstr>
      <vt:lpstr>Biology</vt:lpstr>
      <vt:lpstr>Biology Pectolytic Activity</vt:lpstr>
      <vt:lpstr>Epidemiology</vt:lpstr>
      <vt:lpstr>What are the scientists doing for you?</vt:lpstr>
      <vt:lpstr>Extension</vt:lpstr>
      <vt:lpstr>Research: Management</vt:lpstr>
      <vt:lpstr>Research: Fungicides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Victoria Reynolds</cp:lastModifiedBy>
  <cp:revision>11</cp:revision>
  <dcterms:created xsi:type="dcterms:W3CDTF">2019-12-12T02:06:22Z</dcterms:created>
  <dcterms:modified xsi:type="dcterms:W3CDTF">2020-02-13T22:54:46Z</dcterms:modified>
</cp:coreProperties>
</file>