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35" r:id="rId1"/>
    <p:sldMasterId id="2147484880" r:id="rId2"/>
  </p:sldMasterIdLst>
  <p:notesMasterIdLst>
    <p:notesMasterId r:id="rId30"/>
  </p:notesMasterIdLst>
  <p:handoutMasterIdLst>
    <p:handoutMasterId r:id="rId31"/>
  </p:handoutMasterIdLst>
  <p:sldIdLst>
    <p:sldId id="371" r:id="rId3"/>
    <p:sldId id="565" r:id="rId4"/>
    <p:sldId id="424" r:id="rId5"/>
    <p:sldId id="519" r:id="rId6"/>
    <p:sldId id="562" r:id="rId7"/>
    <p:sldId id="568" r:id="rId8"/>
    <p:sldId id="539" r:id="rId9"/>
    <p:sldId id="469" r:id="rId10"/>
    <p:sldId id="554" r:id="rId11"/>
    <p:sldId id="472" r:id="rId12"/>
    <p:sldId id="575" r:id="rId13"/>
    <p:sldId id="569" r:id="rId14"/>
    <p:sldId id="570" r:id="rId15"/>
    <p:sldId id="576" r:id="rId16"/>
    <p:sldId id="571" r:id="rId17"/>
    <p:sldId id="572" r:id="rId18"/>
    <p:sldId id="573" r:id="rId19"/>
    <p:sldId id="583" r:id="rId20"/>
    <p:sldId id="577" r:id="rId21"/>
    <p:sldId id="574" r:id="rId22"/>
    <p:sldId id="578" r:id="rId23"/>
    <p:sldId id="580" r:id="rId24"/>
    <p:sldId id="579" r:id="rId25"/>
    <p:sldId id="581" r:id="rId26"/>
    <p:sldId id="584" r:id="rId27"/>
    <p:sldId id="558" r:id="rId28"/>
    <p:sldId id="448" r:id="rId29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FF99"/>
    <a:srgbClr val="00FFCC"/>
    <a:srgbClr val="000000"/>
    <a:srgbClr val="FFFFCC"/>
    <a:srgbClr val="FFFF00"/>
    <a:srgbClr val="FF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>
      <p:cViewPr>
        <p:scale>
          <a:sx n="107" d="100"/>
          <a:sy n="107" d="100"/>
        </p:scale>
        <p:origin x="-1734" y="9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1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algn="r"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6825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8886825"/>
            <a:ext cx="3043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algn="r" defTabSz="931167">
              <a:defRPr sz="1200"/>
            </a:lvl1pPr>
          </a:lstStyle>
          <a:p>
            <a:pPr>
              <a:defRPr/>
            </a:pPr>
            <a:fld id="{3A6520E9-87D1-4A39-9EE2-CAC74EF32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9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>
            <a:lvl1pPr algn="r"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defTabSz="93116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9" tIns="46560" rIns="93119" bIns="46560" numCol="1" anchor="b" anchorCtr="0" compatLnSpc="1">
            <a:prstTxWarp prst="textNoShape">
              <a:avLst/>
            </a:prstTxWarp>
          </a:bodyPr>
          <a:lstStyle>
            <a:lvl1pPr algn="r" defTabSz="931167">
              <a:defRPr sz="1200"/>
            </a:lvl1pPr>
          </a:lstStyle>
          <a:p>
            <a:pPr>
              <a:defRPr/>
            </a:pPr>
            <a:fld id="{F04B3CFA-180D-44EB-ACFC-7DB905AE3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FC4A4B-3A6A-4D94-8BB7-7DE25D6F5BA3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998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E5AAD-F370-4EFB-B834-16E35C9A5013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9459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E5AAD-F370-4EFB-B834-16E35C9A501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998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D9CB2B-1CC1-43B1-92CD-84F839D609F2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9242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E5AAD-F370-4EFB-B834-16E35C9A5013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791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A51FE3-21A4-4810-B75E-5EADB6ADC6C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625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0F64AB-B68F-49D3-A372-D6E59FA51EA5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8875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FDF7BA-AC2F-4B62-93A4-EEE5EC27F6CE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0DE85-6FCB-4134-B782-DFC804D5DE16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357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19C79C-8DF4-415A-A9F6-49BA3C199F60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5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A51FE3-21A4-4810-B75E-5EADB6ADC6CF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6748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E5AAD-F370-4EFB-B834-16E35C9A5013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293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2014-7FEA-42AD-B347-44B6EAAC9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0533-E621-4D72-9EAE-8863D3D874F0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80F6-7AFA-4262-A296-2AC494370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CE1F-96FC-49D2-8A07-D11F2D11F5DA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84F-BBEB-4780-8D7A-265A312C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7200" dirty="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72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C40E-FB56-4569-9B35-8E40FE374739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3977-D611-49F2-AD00-FDD54327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AEAE-2921-484B-9CA7-B5009461E704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54A1-C8BB-4C9C-9FD7-0E8936C1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E4FF-CDDB-431D-9A90-78D9F77120CB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44C7-33EF-4AD7-9218-AF63F625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68B7-55E7-4A7D-8E73-91AD4F87C642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5328-867A-4949-B690-A043CFC8E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5FA1-532F-4DC7-93AD-390F9682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82E6792E-6FF6-4583-A210-FFB109FB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CF66E5-5818-4DA4-800C-5333273E965C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22A9B1-BA3D-4115-A301-259DB621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7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50E75A-8E4B-422C-BD6A-22143EEBF23C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20C6CD-87B9-4FC0-9C70-3D82D165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F438-B240-4722-8947-6EB90B61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4758F3-E973-40EF-86F8-5E5E684F7FF7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750B43-E93F-4196-82F6-E2058278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B17EC-DFC9-4D25-9EAB-B3AE2C2EF340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E5193D-A201-4E5C-B6E2-0451D491D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0F810D-9E47-403F-966F-6DC5DBFF419A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D8A1E2-BC56-4F19-B1F7-C0C2F3EA1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3484A-534C-4EF7-B856-36051685E3CD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AF3541-D583-477C-ABC1-56ADE5D22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A4D0AA-CD91-4685-84BE-F992992403D3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778366-4400-40B4-9A1F-CC6B3ACC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E2207C-2044-4B01-8DF0-94FBBEB0A956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040668-5C98-4A40-8F4A-A4284931F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5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A84639-282A-4584-A1B2-864E21852619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EADAA8-D7FA-4067-8DB3-0D7DAD0C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14129E-C56C-4599-971B-DEA643EBBE53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4E9A41-0703-400F-B755-426D3708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E50CE-5011-4401-9DDB-5F0D8961DEB7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182BF-F555-4924-ABA7-5916469D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1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effectLst/>
                <a:latin typeface="Trebuchet MS" panose="020B0603020202020204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effectLst/>
                <a:latin typeface="Trebuchet MS" panose="020B060302020202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2AF5B1-6D7A-4559-88FE-4ADA6815E603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C1D745-2909-4075-BFAA-6F49EE2FD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6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47E6-0A9C-4B0E-9BB6-CDB3BD806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4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3586E2-E73D-4C4C-92B8-8F8F08BDEFD2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48B96D-2A83-4DA9-8A2F-8DC025CC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7A476A-1DC4-4CEF-81F8-6B3CB23DF422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EB6E7D-FB20-443B-B489-4F141CC1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4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08714F-E03D-4AB5-AC8E-DD62DB0CB85C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8698AC-368E-4CDE-954F-8AE32E56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5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20143F-E785-4E26-A53C-096DFB3EBF17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C6B35A-660A-4BE5-BC0E-6DDE7BCC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80A13F-333C-4271-92E7-F50ED30937FD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C8C95F-10D6-4CBE-B7D4-216EC70FD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7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BEBCA5-3844-424A-B64C-D5603E36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98A203-A3D0-4E0F-9381-08C8CE5D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76C0-CD74-4790-A1D4-F9C848A31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4034-B256-42CF-B9F2-1A511D54D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70DF-24A0-4B2A-9602-4059FD06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56B-A5CE-44C0-B8C6-35F42BAE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24DB-F2DE-48A0-8D9B-2F0EC99D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37B9-BF23-470C-8000-33B31F70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F61F1F-9636-4B43-AF66-713BB4CBE9E1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856F4A-DAE8-4E57-85FD-3749AE147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82" r:id="rId1"/>
    <p:sldLayoutId id="2147486283" r:id="rId2"/>
    <p:sldLayoutId id="2147486284" r:id="rId3"/>
    <p:sldLayoutId id="2147486285" r:id="rId4"/>
    <p:sldLayoutId id="2147486286" r:id="rId5"/>
    <p:sldLayoutId id="2147486287" r:id="rId6"/>
    <p:sldLayoutId id="2147486288" r:id="rId7"/>
    <p:sldLayoutId id="2147486289" r:id="rId8"/>
    <p:sldLayoutId id="2147486290" r:id="rId9"/>
    <p:sldLayoutId id="2147486291" r:id="rId10"/>
    <p:sldLayoutId id="2147486292" r:id="rId11"/>
    <p:sldLayoutId id="2147486293" r:id="rId12"/>
    <p:sldLayoutId id="2147486294" r:id="rId13"/>
    <p:sldLayoutId id="2147486295" r:id="rId14"/>
    <p:sldLayoutId id="2147486296" r:id="rId15"/>
    <p:sldLayoutId id="2147486297" r:id="rId16"/>
    <p:sldLayoutId id="2147486298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99263F55-58AF-40C3-86FD-3C1C9EC4FCB9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5ACA2CD8-1073-4DE4-8CA1-9F510A7A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  <p:sldLayoutId id="2147486304" r:id="rId6"/>
    <p:sldLayoutId id="2147486305" r:id="rId7"/>
    <p:sldLayoutId id="2147486306" r:id="rId8"/>
    <p:sldLayoutId id="2147486307" r:id="rId9"/>
    <p:sldLayoutId id="2147486308" r:id="rId10"/>
    <p:sldLayoutId id="2147486309" r:id="rId11"/>
    <p:sldLayoutId id="2147486310" r:id="rId12"/>
    <p:sldLayoutId id="2147486311" r:id="rId13"/>
    <p:sldLayoutId id="2147486312" r:id="rId14"/>
    <p:sldLayoutId id="2147486313" r:id="rId15"/>
    <p:sldLayoutId id="2147486314" r:id="rId16"/>
    <p:sldLayoutId id="2147486315" r:id="rId17"/>
    <p:sldLayoutId id="2147486316" r:id="rId18"/>
    <p:sldLayoutId id="2147486317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oji@uc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8686800" cy="297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Anaerobic Soil Disinfestation (ASD) Research Update</a:t>
            </a:r>
            <a:br>
              <a:rPr lang="en-US" sz="3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3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i="1" dirty="0" smtClean="0">
                <a:solidFill>
                  <a:srgbClr val="FFCC66"/>
                </a:solidFill>
              </a:rPr>
              <a:t/>
            </a:r>
            <a:br>
              <a:rPr lang="en-US" sz="4000" b="1" i="1" dirty="0" smtClean="0">
                <a:solidFill>
                  <a:srgbClr val="FFCC66"/>
                </a:solidFill>
              </a:rPr>
            </a:br>
            <a:r>
              <a:rPr lang="en-US" sz="2000" b="1" i="1" dirty="0" smtClean="0">
                <a:solidFill>
                  <a:srgbClr val="FFCCFF"/>
                </a:solidFill>
              </a:rPr>
              <a:t>Fumigants/non-fumigant </a:t>
            </a:r>
            <a:r>
              <a:rPr lang="en-US" sz="2000" b="1" i="1" dirty="0">
                <a:solidFill>
                  <a:srgbClr val="FFCCFF"/>
                </a:solidFill>
              </a:rPr>
              <a:t>alternatives: </a:t>
            </a:r>
            <a:r>
              <a:rPr lang="en-US" sz="2000" b="1" i="1" dirty="0" smtClean="0">
                <a:solidFill>
                  <a:srgbClr val="FFCCFF"/>
                </a:solidFill>
              </a:rPr>
              <a:t>Regulatory/research updates</a:t>
            </a:r>
            <a:r>
              <a:rPr lang="en-US" sz="2000" b="1" i="1" dirty="0">
                <a:solidFill>
                  <a:srgbClr val="FFCCFF"/>
                </a:solidFill>
              </a:rPr>
              <a:t/>
            </a:r>
            <a:br>
              <a:rPr lang="en-US" sz="2000" b="1" i="1" dirty="0">
                <a:solidFill>
                  <a:srgbClr val="FFCCFF"/>
                </a:solidFill>
              </a:rPr>
            </a:br>
            <a:r>
              <a:rPr lang="en-US" sz="2000" b="1" i="1" dirty="0" smtClean="0">
                <a:solidFill>
                  <a:srgbClr val="FFCCFF"/>
                </a:solidFill>
              </a:rPr>
              <a:t>April 28, </a:t>
            </a:r>
            <a:r>
              <a:rPr lang="en-US" sz="2000" b="1" i="1" dirty="0">
                <a:solidFill>
                  <a:srgbClr val="FFCCFF"/>
                </a:solidFill>
              </a:rPr>
              <a:t>2017, </a:t>
            </a:r>
            <a:r>
              <a:rPr lang="en-US" sz="2000" b="1" i="1" dirty="0" smtClean="0">
                <a:solidFill>
                  <a:srgbClr val="FFCCFF"/>
                </a:solidFill>
              </a:rPr>
              <a:t>Ventura, </a:t>
            </a:r>
            <a:r>
              <a:rPr lang="en-US" sz="2000" b="1" i="1" dirty="0">
                <a:solidFill>
                  <a:srgbClr val="FFCCFF"/>
                </a:solidFill>
              </a:rPr>
              <a:t>CA</a:t>
            </a:r>
            <a:endParaRPr lang="en-US" sz="4000" dirty="0" smtClean="0">
              <a:solidFill>
                <a:srgbClr val="FFCCFF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724400"/>
            <a:ext cx="6705600" cy="17526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Joji Muramoto and Carol Shennan</a:t>
            </a:r>
          </a:p>
          <a:p>
            <a:pPr eaLnBrk="1" hangingPunct="1"/>
            <a:r>
              <a:rPr lang="en-US" altLang="en-US" sz="2400" dirty="0" smtClean="0"/>
              <a:t>University of California, Santa Cruz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8475" y="563563"/>
            <a:ext cx="793115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ASD-treated </a:t>
            </a:r>
            <a:r>
              <a:rPr lang="en-US" sz="2800" b="1" i="1" dirty="0">
                <a:solidFill>
                  <a:schemeClr val="tx1"/>
                </a:solidFill>
              </a:rPr>
              <a:t>s</a:t>
            </a:r>
            <a:r>
              <a:rPr lang="en-US" sz="2800" b="1" i="1" dirty="0" smtClean="0">
                <a:solidFill>
                  <a:schemeClr val="tx1"/>
                </a:solidFill>
              </a:rPr>
              <a:t>trawberry </a:t>
            </a:r>
            <a:r>
              <a:rPr lang="en-US" sz="2800" b="1" i="1" dirty="0">
                <a:solidFill>
                  <a:schemeClr val="tx1"/>
                </a:solidFill>
              </a:rPr>
              <a:t>f</a:t>
            </a:r>
            <a:r>
              <a:rPr lang="en-US" sz="2800" b="1" i="1" dirty="0" smtClean="0">
                <a:solidFill>
                  <a:schemeClr val="tx1"/>
                </a:solidFill>
              </a:rPr>
              <a:t>ields in California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3427" name="Content Placeholder 3"/>
          <p:cNvGraphicFramePr>
            <a:graphicFrameLocks/>
          </p:cNvGraphicFramePr>
          <p:nvPr/>
        </p:nvGraphicFramePr>
        <p:xfrm>
          <a:off x="276225" y="1185863"/>
          <a:ext cx="44450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2" name="Chart" r:id="rId4" imgW="4450466" imgH="4633362" progId="Excel.Chart.8">
                  <p:embed/>
                </p:oleObj>
              </mc:Choice>
              <mc:Fallback>
                <p:oleObj name="Chart" r:id="rId4" imgW="4450466" imgH="4633362" progId="Excel.Chart.8">
                  <p:embed/>
                  <p:pic>
                    <p:nvPicPr>
                      <p:cNvPr id="0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185863"/>
                        <a:ext cx="44450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Chart 4"/>
          <p:cNvGraphicFramePr>
            <a:graphicFrameLocks/>
          </p:cNvGraphicFramePr>
          <p:nvPr/>
        </p:nvGraphicFramePr>
        <p:xfrm>
          <a:off x="4835525" y="1130300"/>
          <a:ext cx="43592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3" name="Chart" r:id="rId6" imgW="4365114" imgH="2700762" progId="Excel.Chart.8">
                  <p:embed/>
                </p:oleObj>
              </mc:Choice>
              <mc:Fallback>
                <p:oleObj name="Chart" r:id="rId6" imgW="4365114" imgH="270076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130300"/>
                        <a:ext cx="43592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9263" y="3937000"/>
            <a:ext cx="3211512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80% organic sites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20% conventional 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513" y="5062538"/>
            <a:ext cx="2862262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~20% of CA organic strawberry acreage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~2.5% of CA total strawberry acreage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81000" y="752475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/>
              <a:t>Cover Crop-Based ASD Trial</a:t>
            </a:r>
            <a:r>
              <a:rPr lang="en-US" altLang="en-US" sz="2800" dirty="0" smtClean="0"/>
              <a:t>					(Santa Cruz, 2015-16)</a:t>
            </a:r>
            <a:endParaRPr lang="en-US" alt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140974"/>
            <a:ext cx="540543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UCSC Organic Farm (Elkhorn Sandy loam)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Verticillium wilt history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Piper Sudan grass 90 </a:t>
            </a:r>
            <a:r>
              <a:rPr lang="en-US" sz="2000" dirty="0" err="1" smtClean="0">
                <a:latin typeface="Trebuchet MS" panose="020B0603020202020204" pitchFamily="34" charset="0"/>
              </a:rPr>
              <a:t>lb</a:t>
            </a:r>
            <a:r>
              <a:rPr lang="en-US" sz="2000" dirty="0" smtClean="0">
                <a:latin typeface="Trebuchet MS" panose="020B0603020202020204" pitchFamily="34" charset="0"/>
              </a:rPr>
              <a:t>/ac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Aug - Oct, 2015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rebuchet MS" panose="020B0603020202020204" pitchFamily="34" charset="0"/>
              </a:rPr>
              <a:t>B</a:t>
            </a:r>
            <a:r>
              <a:rPr lang="en-US" sz="2000" dirty="0" smtClean="0">
                <a:latin typeface="Trebuchet MS" panose="020B0603020202020204" pitchFamily="34" charset="0"/>
              </a:rPr>
              <a:t>iomass 3.5 t/ac </a:t>
            </a:r>
            <a:r>
              <a:rPr lang="en-US" sz="2000" dirty="0" err="1" smtClean="0">
                <a:latin typeface="Trebuchet MS" panose="020B0603020202020204" pitchFamily="34" charset="0"/>
              </a:rPr>
              <a:t>d.w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0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Treatments (CRB, 4 reps)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ASD cover crop only (7 t/ac)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ASD cover crop (7 t/ac) + rice bran 	(2 t/ac)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ASD rice bran (9 t/ac)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Untreated control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000" dirty="0" smtClean="0">
              <a:latin typeface="Trebuchet MS" panose="020B0603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Albion (Dec. 2015 – Sep. 2016)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lvl="1">
              <a:defRPr/>
            </a:pPr>
            <a:endParaRPr lang="en-US" sz="2000" dirty="0" smtClean="0"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7163" y="1981200"/>
            <a:ext cx="5924550" cy="2911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	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9" y="2276030"/>
            <a:ext cx="3589235" cy="215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5" y="4978400"/>
            <a:ext cx="4122636" cy="1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533400"/>
            <a:ext cx="4139442" cy="2483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68" y="533400"/>
            <a:ext cx="4139442" cy="2483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/>
          <a:stretch/>
        </p:blipFill>
        <p:spPr>
          <a:xfrm>
            <a:off x="464574" y="3099618"/>
            <a:ext cx="4132129" cy="2580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/>
          <a:stretch/>
        </p:blipFill>
        <p:spPr>
          <a:xfrm>
            <a:off x="4663011" y="3116824"/>
            <a:ext cx="4114799" cy="258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12" y="2521337"/>
            <a:ext cx="394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 Broadcasted C-sources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3166" y="2518879"/>
            <a:ext cx="380760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2: Incorporated with </a:t>
            </a:r>
            <a:r>
              <a:rPr lang="en-US" dirty="0" err="1" smtClean="0"/>
              <a:t>spader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9767" y="5106486"/>
            <a:ext cx="412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3: Sprinkler irrigation (2 hours)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3166" y="5147045"/>
            <a:ext cx="434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4: Clear TIF tarping (3 weeks)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8966" y="6019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Flat ASD Treatment (the Dutch method)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4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4673"/>
            <a:ext cx="8711633" cy="63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14711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ASD: Av. 23 °C (= 73 °F)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57302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UTC: Av. 18 °C (= 64 °F)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342" y="43809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(6” depth)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18823" b="23530"/>
          <a:stretch/>
        </p:blipFill>
        <p:spPr>
          <a:xfrm>
            <a:off x="609600" y="381001"/>
            <a:ext cx="3962401" cy="2395869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12000" b="23834"/>
          <a:stretch/>
        </p:blipFill>
        <p:spPr>
          <a:xfrm>
            <a:off x="4724400" y="381000"/>
            <a:ext cx="3962403" cy="2395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12707" b="9127"/>
          <a:stretch/>
        </p:blipFill>
        <p:spPr>
          <a:xfrm>
            <a:off x="4724402" y="3429000"/>
            <a:ext cx="3962401" cy="2395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1" r="15252" b="19597"/>
          <a:stretch/>
        </p:blipFill>
        <p:spPr>
          <a:xfrm>
            <a:off x="563332" y="3429000"/>
            <a:ext cx="4033250" cy="2395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819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1701" y="28204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ASD-CC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583961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ASD-CC+RB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199" y="5839617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ASD-RB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6290254"/>
            <a:ext cx="232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5/26/2016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277095"/>
            <a:ext cx="8669263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9448800" cy="838200"/>
          </a:xfrm>
        </p:spPr>
        <p:txBody>
          <a:bodyPr/>
          <a:lstStyle/>
          <a:p>
            <a:pPr eaLnBrk="1" hangingPunct="1"/>
            <a:r>
              <a:rPr lang="en-US" altLang="en-US" sz="4000" b="1" i="1" dirty="0" smtClean="0"/>
              <a:t> Summary: </a:t>
            </a:r>
            <a:r>
              <a:rPr lang="en-US" altLang="en-US" sz="2800" i="1" dirty="0" smtClean="0"/>
              <a:t>Cover </a:t>
            </a:r>
            <a:r>
              <a:rPr lang="en-US" altLang="en-US" sz="2800" i="1" dirty="0"/>
              <a:t>Crop-Based ASD </a:t>
            </a:r>
            <a:r>
              <a:rPr lang="en-US" altLang="en-US" sz="2800" i="1" dirty="0" smtClean="0"/>
              <a:t>Trial</a:t>
            </a:r>
            <a:endParaRPr lang="en-US" altLang="en-US" sz="1400" dirty="0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" y="2286000"/>
            <a:ext cx="8382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 smtClean="0">
                <a:latin typeface="+mn-lt"/>
              </a:rPr>
              <a:t>Yield was highest at ASD RB9 and no difference between UTC, ASD-CC, and ASD-CC+RB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00" b="1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 smtClean="0">
                <a:latin typeface="+mn-lt"/>
              </a:rPr>
              <a:t>Overall low disease symptom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00" b="1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 smtClean="0">
                <a:latin typeface="+mn-lt"/>
              </a:rPr>
              <a:t>Type of summer cover crops and rates need to be further examined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00" b="1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 smtClean="0">
                <a:latin typeface="+mn-lt"/>
              </a:rPr>
              <a:t>A trial comparing 2 x ryes, triticale, </a:t>
            </a:r>
            <a:r>
              <a:rPr lang="en-US" altLang="en-US" sz="2500" b="1" dirty="0">
                <a:latin typeface="+mn-lt"/>
              </a:rPr>
              <a:t>S</a:t>
            </a:r>
            <a:r>
              <a:rPr lang="en-US" altLang="en-US" sz="2500" b="1" dirty="0" smtClean="0">
                <a:latin typeface="+mn-lt"/>
              </a:rPr>
              <a:t>udan grass, open pollinated broccoli, and mustard as summer cover crops for ASD will start soon</a:t>
            </a:r>
          </a:p>
        </p:txBody>
      </p:sp>
    </p:spTree>
    <p:extLst>
      <p:ext uri="{BB962C8B-B14F-4D97-AF65-F5344CB8AC3E}">
        <p14:creationId xmlns:p14="http://schemas.microsoft.com/office/powerpoint/2010/main" val="29418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9448800" cy="838200"/>
          </a:xfrm>
        </p:spPr>
        <p:txBody>
          <a:bodyPr/>
          <a:lstStyle/>
          <a:p>
            <a:pPr eaLnBrk="1" hangingPunct="1"/>
            <a:r>
              <a:rPr lang="en-US" altLang="en-US" sz="4000" b="1" i="1" dirty="0" smtClean="0"/>
              <a:t> ASD went bad! </a:t>
            </a:r>
            <a:r>
              <a:rPr lang="en-US" altLang="en-US" sz="2400" i="1" dirty="0" smtClean="0"/>
              <a:t>Fusarium control in Northern CA</a:t>
            </a:r>
            <a:endParaRPr lang="en-US" altLang="en-US" sz="1200" dirty="0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9774" y="2073358"/>
            <a:ext cx="883182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latin typeface="+mn-lt"/>
              </a:rPr>
              <a:t>Fusarium wilt control by ASD need higher soil temp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latin typeface="+mn-lt"/>
              </a:rPr>
              <a:t>&gt;300 </a:t>
            </a:r>
            <a:r>
              <a:rPr lang="en-US" altLang="en-US" sz="1800" b="1" dirty="0" err="1" smtClean="0">
                <a:latin typeface="+mn-lt"/>
              </a:rPr>
              <a:t>hrs</a:t>
            </a:r>
            <a:r>
              <a:rPr lang="en-US" altLang="en-US" sz="1800" b="1" dirty="0" smtClean="0">
                <a:latin typeface="+mn-lt"/>
              </a:rPr>
              <a:t> above 86 °F at 8” depth </a:t>
            </a:r>
            <a:r>
              <a:rPr lang="en-US" altLang="en-US" sz="1100" b="1" dirty="0" smtClean="0">
                <a:latin typeface="+mn-lt"/>
              </a:rPr>
              <a:t>(</a:t>
            </a:r>
            <a:r>
              <a:rPr lang="en-US" altLang="en-US" sz="1100" b="1" dirty="0" err="1" smtClean="0">
                <a:latin typeface="+mn-lt"/>
              </a:rPr>
              <a:t>Yonemoto</a:t>
            </a:r>
            <a:r>
              <a:rPr lang="en-US" altLang="en-US" sz="1100" b="1" dirty="0" smtClean="0">
                <a:latin typeface="+mn-lt"/>
              </a:rPr>
              <a:t> et al., 2006)</a:t>
            </a:r>
            <a:endParaRPr lang="en-US" altLang="en-US" sz="1800" b="1" dirty="0">
              <a:latin typeface="+mn-lt"/>
            </a:endParaRPr>
          </a:p>
          <a:p>
            <a:pPr marL="461963" lvl="1" indent="-4619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latin typeface="+mn-lt"/>
              </a:rPr>
              <a:t>With higher C rate ASD can control Fusarium under lower temp </a:t>
            </a:r>
            <a:r>
              <a:rPr lang="en-US" altLang="en-US" sz="1100" b="1" dirty="0" smtClean="0">
                <a:latin typeface="+mn-lt"/>
              </a:rPr>
              <a:t>(Butler et al., 2014)</a:t>
            </a:r>
            <a:endParaRPr lang="en-US" altLang="en-US" sz="2000" b="1" dirty="0" smtClean="0">
              <a:latin typeface="+mn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43400" y="3093223"/>
            <a:ext cx="4572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200" y="3598775"/>
            <a:ext cx="8991600" cy="3077766"/>
            <a:chOff x="76200" y="3598775"/>
            <a:chExt cx="8991600" cy="307776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6200" y="3598775"/>
              <a:ext cx="8991600" cy="30777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800" b="1" dirty="0" smtClean="0">
                  <a:latin typeface="+mn-lt"/>
                </a:rPr>
                <a:t>High C-rate fall-bed ASD trial at Fusarium-infested field (Watsonville, RCB, 4 reps)</a:t>
              </a: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grape pomace 12 t/ac (GP12)*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grape pomace 15 t/ac (GP15)*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grass hay 12 t/ac (GH12)*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grass hay 15 t/ac (GH15)*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rice bran 9 t/ac + grape pomace 6 t/ac (RB9+GP6)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wheat bran 9 t/ac + grape pomace 6 t/ac (WB9+GP6)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rice bran 9 t/ac + grass hay 6 t/ac (RB9+GH6)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ASD w/ rice bran 9 t/ac + almond hull 6 t/ac (RB9+AH6)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Chloropicrin 300 </a:t>
              </a:r>
              <a:r>
                <a:rPr lang="en-US" sz="1600" dirty="0" err="1">
                  <a:latin typeface="+mn-lt"/>
                </a:rPr>
                <a:t>lb</a:t>
              </a:r>
              <a:r>
                <a:rPr lang="en-US" sz="1600" dirty="0">
                  <a:latin typeface="+mn-lt"/>
                </a:rPr>
                <a:t>/ac*</a:t>
              </a:r>
              <a:endParaRPr lang="en-US" sz="1100" dirty="0">
                <a:latin typeface="+mn-lt"/>
              </a:endParaRPr>
            </a:p>
            <a:p>
              <a:r>
                <a:rPr lang="en-US" sz="1600" dirty="0">
                  <a:latin typeface="+mn-lt"/>
                </a:rPr>
                <a:t>	* pre-plant fertilizer (18-8-13,  700 </a:t>
              </a:r>
              <a:r>
                <a:rPr lang="en-US" sz="1600" dirty="0" err="1">
                  <a:latin typeface="+mn-lt"/>
                </a:rPr>
                <a:t>lb</a:t>
              </a:r>
              <a:r>
                <a:rPr lang="en-US" sz="1600" dirty="0">
                  <a:latin typeface="+mn-lt"/>
                </a:rPr>
                <a:t>/ac) was applied only at these plots.</a:t>
              </a:r>
              <a:endParaRPr lang="en-US" sz="1100" dirty="0">
                <a:latin typeface="+mn-lt"/>
              </a:endParaRPr>
            </a:p>
            <a:p>
              <a:r>
                <a:rPr lang="en-US" sz="1100" dirty="0">
                  <a:latin typeface="+mn-lt"/>
                </a:rPr>
                <a:t>· </a:t>
              </a:r>
              <a:r>
                <a:rPr lang="en-US" sz="1600" dirty="0">
                  <a:latin typeface="+mn-lt"/>
                </a:rPr>
                <a:t>Variety: </a:t>
              </a:r>
              <a:r>
                <a:rPr lang="en-US" sz="1600" dirty="0" smtClean="0">
                  <a:latin typeface="+mn-lt"/>
                </a:rPr>
                <a:t>Monterey</a:t>
              </a:r>
              <a:endParaRPr lang="en-US" altLang="en-US" b="1" dirty="0" smtClean="0">
                <a:latin typeface="+mn-lt"/>
              </a:endParaRPr>
            </a:p>
          </p:txBody>
        </p:sp>
        <p:pic>
          <p:nvPicPr>
            <p:cNvPr id="7" name="Picture 3" descr="DSCN24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908" y="4038600"/>
              <a:ext cx="2741783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8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201613" y="606425"/>
            <a:ext cx="4198937" cy="835025"/>
          </a:xfrm>
        </p:spPr>
        <p:txBody>
          <a:bodyPr/>
          <a:lstStyle/>
          <a:p>
            <a:pPr algn="ctr" eaLnBrk="1" hangingPunct="1"/>
            <a:r>
              <a:rPr lang="en-US" altLang="en-US" sz="3200" b="1" i="1" smtClean="0"/>
              <a:t>Acknowledgements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648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Special thanks </a:t>
            </a:r>
            <a:r>
              <a:rPr lang="en-US" sz="2000" b="1" dirty="0" smtClean="0"/>
              <a:t>to: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Margherita Zavatta and Lucinda Toyama of UCSC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Mark Mazzola of USDA-ARS, WA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Kelly </a:t>
            </a:r>
            <a:r>
              <a:rPr lang="en-US" b="1" dirty="0" err="1"/>
              <a:t>Ivors</a:t>
            </a:r>
            <a:r>
              <a:rPr lang="en-US" b="1" dirty="0"/>
              <a:t>, </a:t>
            </a:r>
            <a:r>
              <a:rPr lang="en-US" b="1" dirty="0" smtClean="0"/>
              <a:t>Cal Poly, SLO</a:t>
            </a: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The California Strawberry Commission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and </a:t>
            </a:r>
            <a:r>
              <a:rPr lang="en-US" sz="2000" b="1" dirty="0"/>
              <a:t>many collaborators, </a:t>
            </a:r>
            <a:r>
              <a:rPr lang="en-US" sz="2000" b="1" dirty="0" smtClean="0"/>
              <a:t>the Shennan lab staff, students</a:t>
            </a:r>
            <a:r>
              <a:rPr lang="en-US" sz="2000" b="1" dirty="0"/>
              <a:t>, and volunteers who have made this work </a:t>
            </a:r>
            <a:r>
              <a:rPr lang="en-US" sz="2000" b="1" dirty="0" smtClean="0"/>
              <a:t>possible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This work was partially funded by;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USDA NIFA MBTP # 2016-51102-25815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USDA </a:t>
            </a:r>
            <a:r>
              <a:rPr lang="en-US" b="1" dirty="0" err="1" smtClean="0"/>
              <a:t>Areawide</a:t>
            </a:r>
            <a:r>
              <a:rPr lang="en-US" b="1" dirty="0" smtClean="0"/>
              <a:t> program 58-5350-4-010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2514600"/>
            <a:ext cx="8610600" cy="1600200"/>
            <a:chOff x="990599" y="304800"/>
            <a:chExt cx="6733334" cy="12664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84856"/>
            <a:stretch/>
          </p:blipFill>
          <p:spPr>
            <a:xfrm>
              <a:off x="990600" y="304800"/>
              <a:ext cx="6733333" cy="45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70671"/>
            <a:stretch/>
          </p:blipFill>
          <p:spPr>
            <a:xfrm>
              <a:off x="990599" y="685800"/>
              <a:ext cx="6733333" cy="885448"/>
            </a:xfrm>
            <a:prstGeom prst="rect">
              <a:avLst/>
            </a:prstGeom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4631" y="41148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* Threshold to control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Verticillium dahliae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at 77°F  (Shennan et al., 2009).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** Threshold to control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F.o.f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.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at 8” soil depth (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Yonemoto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et al., 2006).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79225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ASD Conditions</a:t>
            </a:r>
            <a:endParaRPr lang="en-US" dirty="0"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Fo_ASD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1808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9243227">
            <a:off x="1441306" y="5438037"/>
            <a:ext cx="91992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Pic 300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5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8" y="152400"/>
            <a:ext cx="21717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68" y="152400"/>
            <a:ext cx="21717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" y="3200400"/>
            <a:ext cx="21717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9" y="3200400"/>
            <a:ext cx="2171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34" y="152400"/>
            <a:ext cx="21717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21717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29" y="3208595"/>
            <a:ext cx="2165555" cy="2887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34" y="3200400"/>
            <a:ext cx="217170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431703"/>
            <a:ext cx="1066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Pic 300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2496" y="2431703"/>
            <a:ext cx="18040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RB9+GH6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1626" y="2431703"/>
            <a:ext cx="18423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WB9+GP6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6748" y="2431703"/>
            <a:ext cx="13076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GH12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9277" y="5562600"/>
            <a:ext cx="71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UTC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34929" y="5562600"/>
            <a:ext cx="13205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GP15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3808" y="5553720"/>
            <a:ext cx="13205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GH15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959395" y="5562600"/>
            <a:ext cx="18423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ASD RB9+AH6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26748" y="6248400"/>
            <a:ext cx="15750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283191"/>
            <a:ext cx="866926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9448800" cy="838200"/>
          </a:xfrm>
        </p:spPr>
        <p:txBody>
          <a:bodyPr/>
          <a:lstStyle/>
          <a:p>
            <a:pPr eaLnBrk="1" hangingPunct="1"/>
            <a:r>
              <a:rPr lang="en-US" altLang="en-US" sz="4000" b="1" i="1" dirty="0" smtClean="0"/>
              <a:t> Summary: </a:t>
            </a:r>
            <a:r>
              <a:rPr lang="en-US" altLang="en-US" sz="2800" i="1" dirty="0" smtClean="0"/>
              <a:t>High C-rate </a:t>
            </a:r>
            <a:r>
              <a:rPr lang="en-US" altLang="en-US" sz="2800" i="1" dirty="0"/>
              <a:t>ASD </a:t>
            </a:r>
            <a:r>
              <a:rPr lang="en-US" altLang="en-US" sz="2800" i="1" dirty="0" smtClean="0"/>
              <a:t>Trial</a:t>
            </a:r>
            <a:endParaRPr lang="en-US" altLang="en-US" sz="1400" dirty="0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7630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latin typeface="+mn-lt"/>
              </a:rPr>
              <a:t>Fusarium oxysporum population increased by adding high rate of C-sources for ASD in fall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latin typeface="+mn-lt"/>
              </a:rPr>
              <a:t>This pathogen can be fed by readily decomposable C-sources at low soil temperature </a:t>
            </a:r>
            <a:r>
              <a:rPr lang="da-DK" altLang="en-US" b="1" dirty="0">
                <a:latin typeface="+mn-lt"/>
              </a:rPr>
              <a:t>(&lt; 86°F at 8” soil depth) </a:t>
            </a:r>
            <a:endParaRPr lang="en-US" altLang="en-US" b="1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900" b="1" dirty="0" smtClean="0">
              <a:latin typeface="+mn-lt"/>
            </a:endParaRPr>
          </a:p>
          <a:p>
            <a:pPr marL="465138" lvl="1" indent="-465138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smtClean="0">
                <a:latin typeface="+mn-lt"/>
              </a:rPr>
              <a:t>Do Not Use ASD in fall at Fusarium infested fields</a:t>
            </a:r>
          </a:p>
          <a:p>
            <a:pPr marL="465138" lvl="1" indent="-465138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900" b="1" dirty="0">
              <a:latin typeface="+mn-lt"/>
            </a:endParaRPr>
          </a:p>
          <a:p>
            <a:pPr marL="465138" lvl="1" indent="-465138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+mn-lt"/>
              </a:rPr>
              <a:t>S</a:t>
            </a:r>
            <a:r>
              <a:rPr lang="en-US" altLang="en-US" b="1" dirty="0" smtClean="0">
                <a:latin typeface="+mn-lt"/>
              </a:rPr>
              <a:t>ummer flat ASD with clear-TIF can reduce Fusarium wilt in the coastal CA </a:t>
            </a:r>
            <a:r>
              <a:rPr lang="en-US" altLang="en-US" sz="1600" b="1" dirty="0" smtClean="0">
                <a:latin typeface="+mn-lt"/>
              </a:rPr>
              <a:t>(Shennan et al., 2015)</a:t>
            </a:r>
          </a:p>
          <a:p>
            <a:pPr marL="465138" lvl="1" indent="-465138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900" b="1" dirty="0" smtClean="0">
              <a:latin typeface="+mn-lt"/>
            </a:endParaRPr>
          </a:p>
          <a:p>
            <a:pPr marL="465138" lvl="1" indent="-465138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latin typeface="+mn-lt"/>
              </a:rPr>
              <a:t>Use Fusarium resistant variety (e.g. San Andreas) and sound crop rotation for Fusarium-infested organic fields</a:t>
            </a:r>
          </a:p>
        </p:txBody>
      </p:sp>
    </p:spTree>
    <p:extLst>
      <p:ext uri="{BB962C8B-B14F-4D97-AF65-F5344CB8AC3E}">
        <p14:creationId xmlns:p14="http://schemas.microsoft.com/office/powerpoint/2010/main" val="925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620000" cy="1081088"/>
          </a:xfrm>
        </p:spPr>
        <p:txBody>
          <a:bodyPr/>
          <a:lstStyle/>
          <a:p>
            <a:pPr eaLnBrk="1" hangingPunct="1"/>
            <a:r>
              <a:rPr lang="en-US" altLang="en-US" sz="3200" b="1" i="1" smtClean="0"/>
              <a:t>Nitrogen management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63" y="2092325"/>
            <a:ext cx="3705226" cy="480218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/>
              <a:t>Rice bran: </a:t>
            </a:r>
            <a:r>
              <a:rPr lang="en-US" altLang="en-US" sz="2000" b="1" u="sng" dirty="0" smtClean="0"/>
              <a:t>N</a:t>
            </a:r>
            <a:r>
              <a:rPr lang="en-US" altLang="en-US" sz="2000" dirty="0" smtClean="0"/>
              <a:t>-P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</a:t>
            </a:r>
            <a:r>
              <a:rPr lang="en-US" altLang="en-US" sz="2000" baseline="-25000" dirty="0" smtClean="0"/>
              <a:t>5</a:t>
            </a:r>
            <a:r>
              <a:rPr lang="en-US" altLang="en-US" sz="2000" dirty="0" smtClean="0"/>
              <a:t>-K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O: </a:t>
            </a:r>
            <a:r>
              <a:rPr lang="en-US" altLang="en-US" sz="2000" b="1" u="sng" dirty="0" smtClean="0"/>
              <a:t>2</a:t>
            </a:r>
            <a:r>
              <a:rPr lang="en-US" altLang="en-US" sz="2000" dirty="0" smtClean="0"/>
              <a:t>-3-1</a:t>
            </a:r>
          </a:p>
          <a:p>
            <a:pPr eaLnBrk="1" hangingPunct="1">
              <a:defRPr/>
            </a:pPr>
            <a:r>
              <a:rPr lang="en-US" altLang="en-US" sz="2000" dirty="0" smtClean="0"/>
              <a:t>N mineralization rate: 20-30% per season  (further study in progress)</a:t>
            </a:r>
          </a:p>
          <a:p>
            <a:pPr eaLnBrk="1" hangingPunct="1">
              <a:defRPr/>
            </a:pPr>
            <a:r>
              <a:rPr lang="en-US" altLang="en-US" sz="2000" dirty="0" smtClean="0"/>
              <a:t>20-30% of TN becomes available to plants per season   </a:t>
            </a:r>
          </a:p>
          <a:p>
            <a:pPr eaLnBrk="1" hangingPunct="1">
              <a:defRPr/>
            </a:pPr>
            <a:r>
              <a:rPr lang="en-US" altLang="en-US" sz="2000" dirty="0" smtClean="0"/>
              <a:t>e.g. RB 9 tons/acre:        18,000 </a:t>
            </a:r>
            <a:r>
              <a:rPr lang="en-US" altLang="en-US" sz="2000" dirty="0" err="1" smtClean="0"/>
              <a:t>lb</a:t>
            </a:r>
            <a:r>
              <a:rPr lang="en-US" altLang="en-US" sz="2000" dirty="0" smtClean="0"/>
              <a:t> x 0.02 =           Total N: 360 </a:t>
            </a:r>
            <a:r>
              <a:rPr lang="en-US" altLang="en-US" sz="2000" dirty="0" err="1" smtClean="0"/>
              <a:t>lb</a:t>
            </a:r>
            <a:r>
              <a:rPr lang="en-US" altLang="en-US" sz="2000" dirty="0" smtClean="0"/>
              <a:t>-N/ac </a:t>
            </a:r>
          </a:p>
          <a:p>
            <a:pPr marL="231775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360 x 0.2–0.3 = 72-108               </a:t>
            </a:r>
            <a:r>
              <a:rPr lang="en-US" altLang="en-US" sz="2000" dirty="0" err="1" smtClean="0"/>
              <a:t>lb</a:t>
            </a:r>
            <a:r>
              <a:rPr lang="en-US" altLang="en-US" sz="2000" dirty="0" smtClean="0"/>
              <a:t>-N/ac of plant available N</a:t>
            </a:r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endParaRPr lang="en-US" altLang="en-US" sz="2000" dirty="0" smtClean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46450" y="2981325"/>
            <a:ext cx="2781300" cy="2151063"/>
            <a:chOff x="3346450" y="2981325"/>
            <a:chExt cx="2781300" cy="2151063"/>
          </a:xfrm>
        </p:grpSpPr>
        <p:sp>
          <p:nvSpPr>
            <p:cNvPr id="97298" name="TextBox 5"/>
            <p:cNvSpPr txBox="1">
              <a:spLocks noChangeArrowheads="1"/>
            </p:cNvSpPr>
            <p:nvPr/>
          </p:nvSpPr>
          <p:spPr bwMode="auto">
            <a:xfrm>
              <a:off x="3346450" y="3795713"/>
              <a:ext cx="10271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[2.0%]</a:t>
              </a:r>
            </a:p>
          </p:txBody>
        </p:sp>
        <p:sp>
          <p:nvSpPr>
            <p:cNvPr id="97299" name="TextBox 16"/>
            <p:cNvSpPr txBox="1">
              <a:spLocks noChangeArrowheads="1"/>
            </p:cNvSpPr>
            <p:nvPr/>
          </p:nvSpPr>
          <p:spPr bwMode="auto">
            <a:xfrm>
              <a:off x="4918075" y="2981325"/>
              <a:ext cx="1027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[2.0%]</a:t>
              </a:r>
            </a:p>
          </p:txBody>
        </p:sp>
        <p:sp>
          <p:nvSpPr>
            <p:cNvPr id="97300" name="TextBox 18"/>
            <p:cNvSpPr txBox="1">
              <a:spLocks noChangeArrowheads="1"/>
            </p:cNvSpPr>
            <p:nvPr/>
          </p:nvSpPr>
          <p:spPr bwMode="auto">
            <a:xfrm>
              <a:off x="4811713" y="4672013"/>
              <a:ext cx="13160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FFCC"/>
                  </a:solidFill>
                  <a:latin typeface="Times New Roman" panose="02020603050405020304" pitchFamily="18" charset="0"/>
                </a:rPr>
                <a:t>[&lt; 0.1%]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82950" y="2573338"/>
            <a:ext cx="5400675" cy="3278187"/>
            <a:chOff x="3282950" y="2573338"/>
            <a:chExt cx="5401319" cy="3277501"/>
          </a:xfrm>
        </p:grpSpPr>
        <p:sp>
          <p:nvSpPr>
            <p:cNvPr id="97290" name="TextBox 1"/>
            <p:cNvSpPr txBox="1">
              <a:spLocks noChangeArrowheads="1"/>
            </p:cNvSpPr>
            <p:nvPr/>
          </p:nvSpPr>
          <p:spPr bwMode="auto">
            <a:xfrm>
              <a:off x="3282950" y="339725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Total N</a:t>
              </a:r>
            </a:p>
          </p:txBody>
        </p:sp>
        <p:sp>
          <p:nvSpPr>
            <p:cNvPr id="97291" name="TextBox 3"/>
            <p:cNvSpPr txBox="1">
              <a:spLocks noChangeArrowheads="1"/>
            </p:cNvSpPr>
            <p:nvPr/>
          </p:nvSpPr>
          <p:spPr bwMode="auto">
            <a:xfrm>
              <a:off x="4702175" y="2573338"/>
              <a:ext cx="1600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Organic N</a:t>
              </a:r>
            </a:p>
          </p:txBody>
        </p:sp>
        <p:sp>
          <p:nvSpPr>
            <p:cNvPr id="97292" name="TextBox 6"/>
            <p:cNvSpPr txBox="1">
              <a:spLocks noChangeArrowheads="1"/>
            </p:cNvSpPr>
            <p:nvPr/>
          </p:nvSpPr>
          <p:spPr bwMode="auto">
            <a:xfrm>
              <a:off x="4694238" y="4262438"/>
              <a:ext cx="18113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FFCC"/>
                  </a:solidFill>
                  <a:latin typeface="Times New Roman" panose="02020603050405020304" pitchFamily="18" charset="0"/>
                </a:rPr>
                <a:t>Inorganic N</a:t>
              </a:r>
            </a:p>
          </p:txBody>
        </p:sp>
        <p:sp>
          <p:nvSpPr>
            <p:cNvPr id="97293" name="TextBox 7"/>
            <p:cNvSpPr txBox="1">
              <a:spLocks noChangeArrowheads="1"/>
            </p:cNvSpPr>
            <p:nvPr/>
          </p:nvSpPr>
          <p:spPr bwMode="auto">
            <a:xfrm>
              <a:off x="6573329" y="3663961"/>
              <a:ext cx="211094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FFCC"/>
                  </a:solidFill>
                  <a:latin typeface="Times New Roman" panose="02020603050405020304" pitchFamily="18" charset="0"/>
                </a:rPr>
                <a:t>Ammonium 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FFCC"/>
                  </a:solidFill>
                  <a:latin typeface="Times New Roman" panose="02020603050405020304" pitchFamily="18" charset="0"/>
                </a:rPr>
                <a:t>(NH</a:t>
              </a:r>
              <a:r>
                <a:rPr lang="en-US" altLang="en-US" sz="2000" baseline="-25000">
                  <a:solidFill>
                    <a:srgbClr val="00FF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en-US" sz="2000" baseline="30000">
                  <a:solidFill>
                    <a:srgbClr val="00FFCC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en-US" sz="2000">
                  <a:solidFill>
                    <a:srgbClr val="00FFCC"/>
                  </a:solidFill>
                  <a:latin typeface="Times New Roman" panose="02020603050405020304" pitchFamily="18" charset="0"/>
                </a:rPr>
                <a:t>-N)</a:t>
              </a:r>
            </a:p>
          </p:txBody>
        </p:sp>
        <p:sp>
          <p:nvSpPr>
            <p:cNvPr id="97294" name="TextBox 8"/>
            <p:cNvSpPr txBox="1">
              <a:spLocks noChangeArrowheads="1"/>
            </p:cNvSpPr>
            <p:nvPr/>
          </p:nvSpPr>
          <p:spPr bwMode="auto">
            <a:xfrm>
              <a:off x="6781800" y="4645629"/>
              <a:ext cx="1651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FFCC"/>
                  </a:solidFill>
                  <a:latin typeface="Times New Roman" panose="02020603050405020304" pitchFamily="18" charset="0"/>
                </a:rPr>
                <a:t>Nitrate 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FFCC"/>
                  </a:solidFill>
                  <a:latin typeface="Times New Roman" panose="02020603050405020304" pitchFamily="18" charset="0"/>
                </a:rPr>
                <a:t>(NO</a:t>
              </a:r>
              <a:r>
                <a:rPr lang="en-US" altLang="en-US" sz="2000" baseline="-25000">
                  <a:solidFill>
                    <a:srgbClr val="00FF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000" baseline="30000">
                  <a:solidFill>
                    <a:srgbClr val="00FFCC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2000">
                  <a:solidFill>
                    <a:srgbClr val="00FFCC"/>
                  </a:solidFill>
                  <a:latin typeface="Times New Roman" panose="02020603050405020304" pitchFamily="18" charset="0"/>
                </a:rPr>
                <a:t>-N)</a:t>
              </a:r>
            </a:p>
          </p:txBody>
        </p:sp>
        <p:sp>
          <p:nvSpPr>
            <p:cNvPr id="5" name="Left Brace 4"/>
            <p:cNvSpPr/>
            <p:nvPr/>
          </p:nvSpPr>
          <p:spPr>
            <a:xfrm>
              <a:off x="4373693" y="2662219"/>
              <a:ext cx="320713" cy="19299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6345603" y="3804980"/>
              <a:ext cx="328651" cy="13760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297" name="TextBox 18"/>
            <p:cNvSpPr txBox="1">
              <a:spLocks noChangeArrowheads="1"/>
            </p:cNvSpPr>
            <p:nvPr/>
          </p:nvSpPr>
          <p:spPr bwMode="auto">
            <a:xfrm>
              <a:off x="5078413" y="5389174"/>
              <a:ext cx="29606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FFCC"/>
                  </a:solidFill>
                  <a:latin typeface="Times New Roman" panose="02020603050405020304" pitchFamily="18" charset="0"/>
                </a:rPr>
                <a:t>[Plant Available N]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40438" y="2376488"/>
            <a:ext cx="3179762" cy="4189412"/>
            <a:chOff x="6102931" y="2317811"/>
            <a:chExt cx="3179847" cy="4189924"/>
          </a:xfrm>
        </p:grpSpPr>
        <p:sp>
          <p:nvSpPr>
            <p:cNvPr id="97287" name="TextBox 12"/>
            <p:cNvSpPr txBox="1">
              <a:spLocks noChangeArrowheads="1"/>
            </p:cNvSpPr>
            <p:nvPr/>
          </p:nvSpPr>
          <p:spPr bwMode="auto">
            <a:xfrm>
              <a:off x="6920578" y="2317811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u="sng">
                  <a:solidFill>
                    <a:srgbClr val="FFC000"/>
                  </a:solidFill>
                  <a:latin typeface="Times New Roman" panose="02020603050405020304" pitchFamily="18" charset="0"/>
                </a:rPr>
                <a:t>Mineralization*</a:t>
              </a:r>
            </a:p>
          </p:txBody>
        </p:sp>
        <p:sp>
          <p:nvSpPr>
            <p:cNvPr id="4" name="Circular Arrow 3"/>
            <p:cNvSpPr/>
            <p:nvPr/>
          </p:nvSpPr>
          <p:spPr>
            <a:xfrm rot="2347333">
              <a:off x="6102931" y="2706796"/>
              <a:ext cx="1273209" cy="115901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639379"/>
                <a:gd name="adj5" fmla="val 12500"/>
              </a:avLst>
            </a:prstGeom>
            <a:solidFill>
              <a:srgbClr val="FFCC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289" name="TextBox 12"/>
            <p:cNvSpPr txBox="1">
              <a:spLocks noChangeArrowheads="1"/>
            </p:cNvSpPr>
            <p:nvPr/>
          </p:nvSpPr>
          <p:spPr bwMode="auto">
            <a:xfrm>
              <a:off x="6505575" y="6107625"/>
              <a:ext cx="2573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C000"/>
                  </a:solidFill>
                  <a:latin typeface="Times New Roman" panose="02020603050405020304" pitchFamily="18" charset="0"/>
                </a:rPr>
                <a:t>* Biological process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363538" y="762000"/>
            <a:ext cx="4208462" cy="881063"/>
          </a:xfrm>
        </p:spPr>
        <p:txBody>
          <a:bodyPr/>
          <a:lstStyle/>
          <a:p>
            <a:pPr eaLnBrk="1" hangingPunct="1"/>
            <a:r>
              <a:rPr lang="en-US" altLang="en-US" sz="3200" b="1" i="1" smtClean="0">
                <a:latin typeface="Calibri" panose="020F0502020204030204" pitchFamily="34" charset="0"/>
              </a:rPr>
              <a:t>  Questions/Discussion</a:t>
            </a: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3581400" y="3276600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hlinkClick r:id="rId2"/>
              </a:rPr>
              <a:t>joji@ucsc.edu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458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9448800" cy="8382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 Outline</a:t>
            </a:r>
            <a:endParaRPr lang="en-US" altLang="en-US" sz="20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304393"/>
            <a:ext cx="84582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en-US" sz="2800" b="1" dirty="0" smtClean="0">
                <a:latin typeface="+mn-lt"/>
              </a:rPr>
              <a:t>ASD: basics and summary of past studies in 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b="1" dirty="0">
              <a:latin typeface="+mn-lt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en-US" sz="2800" b="1" dirty="0" smtClean="0">
                <a:latin typeface="+mn-lt"/>
              </a:rPr>
              <a:t>2.  Cover crop-based ASD trial in Santa Cruz, CA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en-US" sz="1800" b="1" dirty="0">
              <a:latin typeface="+mn-lt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en-US" sz="2800" b="1" dirty="0" smtClean="0">
                <a:latin typeface="+mn-lt"/>
              </a:rPr>
              <a:t>3.  ASD went bad: Fusarium wilt control by ASD                 	in Watsonville, CA</a:t>
            </a:r>
            <a:endParaRPr lang="en-US" altLang="en-US" sz="1800" b="1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en-US" sz="1800" b="1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en-US" sz="2800" b="1" dirty="0" smtClean="0">
                <a:latin typeface="+mn-lt"/>
              </a:rPr>
              <a:t>4</a:t>
            </a:r>
            <a:r>
              <a:rPr lang="en-US" altLang="en-US" sz="2800" b="1" dirty="0">
                <a:latin typeface="+mn-lt"/>
              </a:rPr>
              <a:t>. </a:t>
            </a:r>
            <a:r>
              <a:rPr lang="en-US" altLang="en-US" sz="2800" b="1" dirty="0" smtClean="0">
                <a:latin typeface="+mn-lt"/>
              </a:rPr>
              <a:t> Nitrogen </a:t>
            </a:r>
            <a:r>
              <a:rPr lang="en-US" altLang="en-US" sz="2800" b="1" dirty="0">
                <a:latin typeface="+mn-lt"/>
              </a:rPr>
              <a:t>mineralization from rice </a:t>
            </a:r>
            <a:r>
              <a:rPr lang="en-US" altLang="en-US" sz="2800" b="1" dirty="0" smtClean="0">
                <a:latin typeface="+mn-lt"/>
              </a:rPr>
              <a:t>bran</a:t>
            </a:r>
            <a:endParaRPr lang="en-US" alt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81000" y="752475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i="1" smtClean="0"/>
              <a:t>What is ASD? </a:t>
            </a:r>
            <a:r>
              <a:rPr lang="en-US" altLang="en-US" sz="2800" smtClean="0"/>
              <a:t>					</a:t>
            </a:r>
            <a:endParaRPr lang="en-US" altLang="en-US" sz="3200" smtClean="0"/>
          </a:p>
        </p:txBody>
      </p:sp>
      <p:pic>
        <p:nvPicPr>
          <p:cNvPr id="926722" name="Picture 2" descr="C:\Users\Joji\Pictures\2014-07-17\DSCN93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075157"/>
            <a:ext cx="2667000" cy="204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8913" y="4224338"/>
            <a:ext cx="60150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Trebuchet MS" panose="020B0603020202020204" pitchFamily="34" charset="0"/>
              </a:rPr>
              <a:t>Four-step process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rebuchet MS" panose="020B0603020202020204" pitchFamily="34" charset="0"/>
              </a:rPr>
              <a:t>Incorporate labile C-source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rebuchet MS" panose="020B0603020202020204" pitchFamily="34" charset="0"/>
              </a:rPr>
              <a:t>Moisten the amended soil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rebuchet MS" panose="020B0603020202020204" pitchFamily="34" charset="0"/>
              </a:rPr>
              <a:t>Cover by plastic mulch to shut down oxygen supply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Trebuchet MS" panose="020B0603020202020204" pitchFamily="34" charset="0"/>
              </a:rPr>
              <a:t>Maintain anaerobic decomposition</a:t>
            </a:r>
          </a:p>
        </p:txBody>
      </p:sp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6591300" y="4071938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(Van Bruggen, 2014)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7163" y="1981200"/>
            <a:ext cx="5924550" cy="2911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Developed in the Netherlands</a:t>
            </a:r>
            <a:r>
              <a:rPr lang="en-US" sz="1600" dirty="0"/>
              <a:t> </a:t>
            </a:r>
            <a:r>
              <a:rPr lang="en-US" sz="2400" dirty="0" smtClean="0"/>
              <a:t>and Japan independently</a:t>
            </a:r>
            <a:r>
              <a:rPr lang="en-US" sz="1600" dirty="0" smtClean="0"/>
              <a:t> </a:t>
            </a:r>
            <a:r>
              <a:rPr lang="en-US" sz="2400" dirty="0" smtClean="0"/>
              <a:t>~2000 as a biological alternative to fumigation</a:t>
            </a:r>
            <a:r>
              <a:rPr lang="en-US" sz="1600" dirty="0" smtClean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Principle: Acid fermentation in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    anaerobic soil</a:t>
            </a: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	</a:t>
            </a:r>
            <a:endParaRPr lang="en-US" sz="1800" dirty="0"/>
          </a:p>
        </p:txBody>
      </p:sp>
      <p:pic>
        <p:nvPicPr>
          <p:cNvPr id="11" name="Picture 4" descr="C:\Documents and Settings\Joji Muramoto\My Documents\1_Current Projects\Research projects\CASFS_Strawb\Tarp\References\dojyoukangen_Hokkaido_3_p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471470"/>
            <a:ext cx="2743200" cy="19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6286500" y="6384925"/>
            <a:ext cx="287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(Chiba prefecture,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53988" y="75565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i="1" smtClean="0"/>
              <a:t>Fermentation </a:t>
            </a:r>
            <a:r>
              <a:rPr lang="en-US" altLang="en-US" sz="3200" i="1" smtClean="0"/>
              <a:t>~key process in ASD~</a:t>
            </a:r>
            <a:r>
              <a:rPr lang="en-US" altLang="en-US" sz="2000" smtClean="0"/>
              <a:t>	</a:t>
            </a:r>
            <a:r>
              <a:rPr lang="en-US" altLang="en-US" sz="2800" smtClean="0"/>
              <a:t>			</a:t>
            </a:r>
            <a:endParaRPr lang="en-US" altLang="en-US" sz="320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3988" y="2059781"/>
            <a:ext cx="4113212" cy="18938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An </a:t>
            </a:r>
            <a:r>
              <a:rPr lang="en-US" sz="2000" dirty="0"/>
              <a:t>anaerobic </a:t>
            </a:r>
            <a:r>
              <a:rPr lang="en-US" sz="2000" dirty="0" smtClean="0"/>
              <a:t>(lack of oxygen)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bacteria</a:t>
            </a:r>
            <a:r>
              <a:rPr lang="en-US" sz="2000" dirty="0"/>
              <a:t>, yeast or other microorganisms </a:t>
            </a:r>
            <a:r>
              <a:rPr lang="en-US" sz="2000" dirty="0" smtClean="0"/>
              <a:t>convert </a:t>
            </a:r>
            <a:r>
              <a:rPr lang="en-US" sz="2000" dirty="0"/>
              <a:t>organic foods </a:t>
            </a:r>
            <a:r>
              <a:rPr lang="en-US" sz="2000" dirty="0" smtClean="0"/>
              <a:t>into </a:t>
            </a:r>
            <a:r>
              <a:rPr lang="en-US" sz="2000" dirty="0"/>
              <a:t>simpler </a:t>
            </a:r>
            <a:r>
              <a:rPr lang="en-US" sz="2000" dirty="0" smtClean="0"/>
              <a:t>compounds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3988" y="3965256"/>
            <a:ext cx="4381500" cy="22947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ASD process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use </a:t>
            </a:r>
            <a:r>
              <a:rPr lang="en-US" sz="2000" dirty="0"/>
              <a:t>native microorganisms in soil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acetic acid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butyric acid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propionic acid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lactic acid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some other volatiles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080" y="2362200"/>
            <a:ext cx="447039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>
            <a:off x="114300" y="0"/>
            <a:ext cx="8915400" cy="6155267"/>
          </a:xfrm>
          <a:prstGeom prst="triangle">
            <a:avLst>
              <a:gd name="adj" fmla="val 47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25362" y="1581665"/>
            <a:ext cx="4621427" cy="45736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425183">
            <a:off x="2646596" y="2179416"/>
            <a:ext cx="3500437" cy="34005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9676065"/>
            <a:ext cx="6601454" cy="4474176"/>
          </a:xfrm>
        </p:spPr>
        <p:txBody>
          <a:bodyPr/>
          <a:lstStyle/>
          <a:p>
            <a:r>
              <a:rPr lang="en-US" dirty="0" smtClean="0"/>
              <a:t>ASD pathogen/environment complex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85032" y="3188696"/>
            <a:ext cx="1273725" cy="129066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933" y="3666065"/>
            <a:ext cx="153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Pathogen</a:t>
            </a: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820" y="218959"/>
            <a:ext cx="217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/>
              </a:rPr>
              <a:t>Temperature</a:t>
            </a:r>
            <a:endParaRPr lang="en-US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219717" y="5406461"/>
            <a:ext cx="19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/>
              </a:rPr>
              <a:t>C source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/>
              </a:rPr>
              <a:t>Type &amp; Rate</a:t>
            </a:r>
            <a:endParaRPr lang="en-US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0068" y="2330467"/>
            <a:ext cx="16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Organic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3511296" y="31322596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511296" y="31322596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511296" y="31322596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3511296" y="31322596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3511296" y="31322596"/>
            <a:ext cx="2121408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7600" y="308991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9763" y="4656884"/>
            <a:ext cx="174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latin typeface="Trebuchet MS" panose="020B0603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Microbial shifts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 rot="4765480">
            <a:off x="5133474" y="3286188"/>
            <a:ext cx="1294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latin typeface="Trebuchet MS" panose="020B0603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Volatiles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 rot="17427027">
            <a:off x="1860927" y="2622720"/>
            <a:ext cx="242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latin typeface="Trebuchet MS" panose="020B0603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Fe</a:t>
            </a:r>
            <a:r>
              <a:rPr lang="en-US" sz="1800" baseline="30000" dirty="0" smtClean="0">
                <a:solidFill>
                  <a:prstClr val="white"/>
                </a:solidFill>
                <a:latin typeface="Trebuchet MS" panose="020B0603020202020204"/>
              </a:rPr>
              <a:t>2+</a:t>
            </a: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 Mn</a:t>
            </a:r>
            <a:r>
              <a:rPr lang="en-US" sz="1800" baseline="30000" dirty="0" smtClean="0">
                <a:solidFill>
                  <a:prstClr val="white"/>
                </a:solidFill>
                <a:latin typeface="Trebuchet MS" panose="020B0603020202020204"/>
              </a:rPr>
              <a:t>2+</a:t>
            </a: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 ions</a:t>
            </a: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3355848" y="31259780"/>
            <a:ext cx="2432304" cy="1463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3355848" y="31259780"/>
            <a:ext cx="2432304" cy="1463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U-Turn Arrow 32"/>
          <p:cNvSpPr/>
          <p:nvPr/>
        </p:nvSpPr>
        <p:spPr>
          <a:xfrm>
            <a:off x="3685032" y="31113476"/>
            <a:ext cx="1773936" cy="17556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>
          <a:xfrm>
            <a:off x="3632200" y="31322433"/>
            <a:ext cx="1828800" cy="18288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3657600" y="31322433"/>
            <a:ext cx="1828800" cy="1828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Down Arrow 69"/>
          <p:cNvSpPr/>
          <p:nvPr/>
        </p:nvSpPr>
        <p:spPr>
          <a:xfrm rot="18065231" flipV="1">
            <a:off x="6347782" y="4836857"/>
            <a:ext cx="1014873" cy="948949"/>
          </a:xfrm>
          <a:prstGeom prst="downArrow">
            <a:avLst>
              <a:gd name="adj1" fmla="val 40252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314530">
            <a:off x="3215345" y="3396617"/>
            <a:ext cx="492509" cy="554998"/>
          </a:xfrm>
          <a:prstGeom prst="rightArrow">
            <a:avLst>
              <a:gd name="adj1" fmla="val 34375"/>
              <a:gd name="adj2" fmla="val 44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6402804">
            <a:off x="4081293" y="4461176"/>
            <a:ext cx="447368" cy="609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10800000" flipV="1">
            <a:off x="4923430" y="3461370"/>
            <a:ext cx="585347" cy="449370"/>
          </a:xfrm>
          <a:prstGeom prst="rightArrow">
            <a:avLst>
              <a:gd name="adj1" fmla="val 53286"/>
              <a:gd name="adj2" fmla="val 6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4116095" y="2659606"/>
            <a:ext cx="477369" cy="534825"/>
          </a:xfrm>
          <a:prstGeom prst="rightArrow">
            <a:avLst>
              <a:gd name="adj1" fmla="val 46471"/>
              <a:gd name="adj2" fmla="val 26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0940" y="1772206"/>
            <a:ext cx="210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Trebuchet MS" panose="020B0603020202020204"/>
              </a:rPr>
              <a:t>A</a:t>
            </a:r>
            <a:r>
              <a:rPr lang="en-US" b="1" dirty="0" smtClean="0">
                <a:solidFill>
                  <a:prstClr val="white"/>
                </a:solidFill>
                <a:latin typeface="Trebuchet MS" panose="020B0603020202020204"/>
              </a:rPr>
              <a:t>naerobiosis</a:t>
            </a:r>
            <a:endParaRPr lang="en-US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5" name="Down Arrow 34"/>
          <p:cNvSpPr/>
          <p:nvPr/>
        </p:nvSpPr>
        <p:spPr>
          <a:xfrm rot="3277477" flipV="1">
            <a:off x="1340364" y="4734625"/>
            <a:ext cx="1014873" cy="948949"/>
          </a:xfrm>
          <a:prstGeom prst="downArrow">
            <a:avLst>
              <a:gd name="adj1" fmla="val 40252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rot="10800000" flipV="1">
            <a:off x="3861549" y="832201"/>
            <a:ext cx="1014873" cy="719258"/>
          </a:xfrm>
          <a:prstGeom prst="downArrow">
            <a:avLst>
              <a:gd name="adj1" fmla="val 40252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16" y="560395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Trebuchet MS" panose="020B0603020202020204"/>
              </a:rPr>
              <a:t>Water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2199" y="5658369"/>
            <a:ext cx="23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Trebuchet MS" panose="020B0603020202020204"/>
              </a:rPr>
              <a:t>Depth and time</a:t>
            </a:r>
            <a:endParaRPr lang="en-US" sz="2000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19" y="2403835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Crop genotype</a:t>
            </a: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9528" y="2330467"/>
            <a:ext cx="209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Trebuchet MS" panose="020B0603020202020204"/>
              </a:rPr>
              <a:t>Soil type /management history?</a:t>
            </a:r>
            <a:endParaRPr lang="en-US" sz="18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628" y="6266727"/>
            <a:ext cx="687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ASD Management Triangle </a:t>
            </a:r>
            <a:r>
              <a:rPr lang="en-US" sz="2000" dirty="0" smtClean="0">
                <a:latin typeface="Trebuchet MS" panose="020B0603020202020204" pitchFamily="34" charset="0"/>
              </a:rPr>
              <a:t>(Shennan et al, 2014)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603875"/>
            <a:ext cx="9067800" cy="13716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Cumulative mV hrs with Eh below 200mV – threshold for </a:t>
            </a:r>
            <a:r>
              <a:rPr lang="en-US" altLang="en-US" sz="2000" b="1" i="1" smtClean="0"/>
              <a:t>V. dahliae </a:t>
            </a:r>
            <a:r>
              <a:rPr lang="en-US" altLang="en-US" sz="2000" b="1" smtClean="0"/>
              <a:t>control at ~50,000 (25 </a:t>
            </a:r>
            <a:r>
              <a:rPr lang="en-US" altLang="en-US" sz="2000" b="1" baseline="30000" smtClean="0"/>
              <a:t>o</a:t>
            </a:r>
            <a:r>
              <a:rPr lang="en-US" altLang="en-US" sz="2000" b="1" smtClean="0"/>
              <a:t>C)</a:t>
            </a:r>
          </a:p>
        </p:txBody>
      </p:sp>
      <p:graphicFrame>
        <p:nvGraphicFramePr>
          <p:cNvPr id="77827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066800" y="1381125"/>
          <a:ext cx="69754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Worksheet" r:id="rId3" imgW="8734357" imgH="5667285" progId="">
                  <p:embed/>
                </p:oleObj>
              </mc:Choice>
              <mc:Fallback>
                <p:oleObj name="Worksheet" r:id="rId3" imgW="8734357" imgH="5667285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81125"/>
                        <a:ext cx="69754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75275" y="533558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hrs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625850" y="55245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Below 200mV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3546475" y="1533525"/>
            <a:ext cx="0" cy="3505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3521075" y="1738313"/>
            <a:ext cx="8382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448175" y="1398588"/>
            <a:ext cx="2438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C0000"/>
                </a:solidFill>
                <a:latin typeface="Times New Roman" panose="02020603050405020304" pitchFamily="18" charset="0"/>
              </a:rPr>
              <a:t>V. dahliae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threshold</a:t>
            </a:r>
          </a:p>
        </p:txBody>
      </p:sp>
      <p:sp>
        <p:nvSpPr>
          <p:cNvPr id="77833" name="TextBox 8"/>
          <p:cNvSpPr txBox="1">
            <a:spLocks noChangeArrowheads="1"/>
          </p:cNvSpPr>
          <p:nvPr/>
        </p:nvSpPr>
        <p:spPr bwMode="auto">
          <a:xfrm>
            <a:off x="6810375" y="27559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(=59 deg F)</a:t>
            </a:r>
          </a:p>
        </p:txBody>
      </p:sp>
      <p:sp>
        <p:nvSpPr>
          <p:cNvPr id="77834" name="TextBox 9"/>
          <p:cNvSpPr txBox="1">
            <a:spLocks noChangeArrowheads="1"/>
          </p:cNvSpPr>
          <p:nvPr/>
        </p:nvSpPr>
        <p:spPr bwMode="auto">
          <a:xfrm>
            <a:off x="6804025" y="3287713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(=77 deg F)</a:t>
            </a:r>
          </a:p>
        </p:txBody>
      </p:sp>
      <p:sp>
        <p:nvSpPr>
          <p:cNvPr id="77835" name="TextBox 10"/>
          <p:cNvSpPr txBox="1">
            <a:spLocks noChangeArrowheads="1"/>
          </p:cNvSpPr>
          <p:nvPr/>
        </p:nvSpPr>
        <p:spPr bwMode="auto">
          <a:xfrm>
            <a:off x="5753100" y="63388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CC"/>
                </a:solidFill>
                <a:latin typeface="Times New Roman" panose="02020603050405020304" pitchFamily="18" charset="0"/>
              </a:rPr>
              <a:t>(Shennan et al., 2010)</a:t>
            </a:r>
          </a:p>
        </p:txBody>
      </p:sp>
      <p:sp>
        <p:nvSpPr>
          <p:cNvPr id="77836" name="Rectangle 2"/>
          <p:cNvSpPr txBox="1">
            <a:spLocks noChangeArrowheads="1"/>
          </p:cNvSpPr>
          <p:nvPr/>
        </p:nvSpPr>
        <p:spPr bwMode="auto">
          <a:xfrm>
            <a:off x="609600" y="100013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Both anaerobic condition and temperature are important for disease control in ASD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042150" y="5094288"/>
            <a:ext cx="167005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ASD Fall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RB 9t/ac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286375"/>
            <a:ext cx="7620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UTC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1025" y="384175"/>
            <a:ext cx="54578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1400" dirty="0">
                <a:solidFill>
                  <a:srgbClr val="FFFFCC"/>
                </a:solidFill>
                <a:latin typeface="Calibri" panose="020F0502020204030204" pitchFamily="34" charset="0"/>
              </a:rPr>
              <a:t>Fusarium infested field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600" b="1" i="1" dirty="0">
                <a:solidFill>
                  <a:prstClr val="white"/>
                </a:solidFill>
                <a:latin typeface="Trebuchet MS" panose="020B0603020202020204"/>
              </a:rPr>
              <a:t>Strawberry plants (8/14/14)</a:t>
            </a:r>
          </a:p>
        </p:txBody>
      </p:sp>
      <p:pic>
        <p:nvPicPr>
          <p:cNvPr id="83973" name="Picture 24" descr="C:\Users\Joji\Pictures\2014-08-15\DSCN9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9875"/>
            <a:ext cx="26082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25" descr="C:\Users\Joji\Pictures\2014-08-15\DSCN9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539875"/>
            <a:ext cx="25590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088" y="1539875"/>
            <a:ext cx="9001125" cy="5251450"/>
            <a:chOff x="65006" y="1540097"/>
            <a:chExt cx="9000435" cy="5251291"/>
          </a:xfrm>
        </p:grpSpPr>
        <p:grpSp>
          <p:nvGrpSpPr>
            <p:cNvPr id="83976" name="Group 2"/>
            <p:cNvGrpSpPr>
              <a:grpSpLocks/>
            </p:cNvGrpSpPr>
            <p:nvPr/>
          </p:nvGrpSpPr>
          <p:grpSpPr bwMode="auto">
            <a:xfrm>
              <a:off x="3276600" y="1540097"/>
              <a:ext cx="2577249" cy="4339393"/>
              <a:chOff x="2973159" y="1540097"/>
              <a:chExt cx="2577249" cy="433939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95083" y="5172187"/>
                <a:ext cx="1709607" cy="7080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</a:rPr>
                  <a:t>ASD Summer RB 9t/ac</a:t>
                </a:r>
              </a:p>
            </p:txBody>
          </p:sp>
          <p:pic>
            <p:nvPicPr>
              <p:cNvPr id="83979" name="Picture 2" descr="C:\Users\Joji\Pictures\2014-08-15\DSCN992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159" y="1540097"/>
                <a:ext cx="2577249" cy="3473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977" name="TextBox 1"/>
            <p:cNvSpPr txBox="1">
              <a:spLocks noChangeArrowheads="1"/>
            </p:cNvSpPr>
            <p:nvPr/>
          </p:nvSpPr>
          <p:spPr bwMode="auto">
            <a:xfrm>
              <a:off x="65006" y="5960454"/>
              <a:ext cx="9000435" cy="83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Higher temperature threshold for </a:t>
              </a:r>
              <a:r>
                <a:rPr lang="en-US" altLang="en-US" sz="2800" i="1">
                  <a:solidFill>
                    <a:srgbClr val="FFFFFF"/>
                  </a:solidFill>
                </a:rPr>
                <a:t>Fusarium oxysporum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FFFFFF"/>
                  </a:solidFill>
                </a:rPr>
                <a:t>(&gt;300 hours above 86°F at 8” soil depth (Yonemoto et al., 2006))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304800" y="206375"/>
            <a:ext cx="9144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ASD provides comparable fruit yield with fumigant</a:t>
            </a:r>
          </a:p>
        </p:txBody>
      </p:sp>
      <p:pic>
        <p:nvPicPr>
          <p:cNvPr id="788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73888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1_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12748</TotalTime>
  <Words>914</Words>
  <Application>Microsoft Office PowerPoint</Application>
  <PresentationFormat>On-screen Show (4:3)</PresentationFormat>
  <Paragraphs>195</Paragraphs>
  <Slides>27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Berlin</vt:lpstr>
      <vt:lpstr>1_Berlin</vt:lpstr>
      <vt:lpstr>Worksheet</vt:lpstr>
      <vt:lpstr>Chart</vt:lpstr>
      <vt:lpstr>Anaerobic Soil Disinfestation (ASD) Research Update    Fumigants/non-fumigant alternatives: Regulatory/research updates April 28, 2017, Ventura, CA</vt:lpstr>
      <vt:lpstr>Acknowledgements</vt:lpstr>
      <vt:lpstr> Outline</vt:lpstr>
      <vt:lpstr>What is ASD?      </vt:lpstr>
      <vt:lpstr>Fermentation ~key process in ASD~    </vt:lpstr>
      <vt:lpstr>ASD pathogen/environment complex</vt:lpstr>
      <vt:lpstr>Cumulative mV hrs with Eh below 200mV – threshold for V. dahliae control at ~50,000 (25 oC)</vt:lpstr>
      <vt:lpstr>PowerPoint Presentation</vt:lpstr>
      <vt:lpstr>PowerPoint Presentation</vt:lpstr>
      <vt:lpstr>PowerPoint Presentation</vt:lpstr>
      <vt:lpstr>Cover Crop-Based ASD Trial     (Santa Cruz, 2015-16)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Summary: Cover Crop-Based ASD Trial</vt:lpstr>
      <vt:lpstr> ASD went bad! Fusarium control in Northern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Summary: High C-rate ASD Trial</vt:lpstr>
      <vt:lpstr>Nitrogen management considerations</vt:lpstr>
      <vt:lpstr>  Questions/Discussion</vt:lpstr>
    </vt:vector>
  </TitlesOfParts>
  <Company>UCSC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principals of sustainable soil management (Greenlnad 1975)</dc:title>
  <dc:creator>Joji Muramoto</dc:creator>
  <cp:lastModifiedBy>Administrator</cp:lastModifiedBy>
  <cp:revision>576</cp:revision>
  <cp:lastPrinted>2017-03-08T03:20:30Z</cp:lastPrinted>
  <dcterms:created xsi:type="dcterms:W3CDTF">1999-08-05T10:38:29Z</dcterms:created>
  <dcterms:modified xsi:type="dcterms:W3CDTF">2017-04-27T18:03:08Z</dcterms:modified>
</cp:coreProperties>
</file>