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25"/>
  </p:notesMasterIdLst>
  <p:handoutMasterIdLst>
    <p:handoutMasterId r:id="rId26"/>
  </p:handoutMasterIdLst>
  <p:sldIdLst>
    <p:sldId id="260" r:id="rId5"/>
    <p:sldId id="261" r:id="rId6"/>
    <p:sldId id="348" r:id="rId7"/>
    <p:sldId id="497" r:id="rId8"/>
    <p:sldId id="499" r:id="rId9"/>
    <p:sldId id="498" r:id="rId10"/>
    <p:sldId id="500" r:id="rId11"/>
    <p:sldId id="509" r:id="rId12"/>
    <p:sldId id="501" r:id="rId13"/>
    <p:sldId id="496" r:id="rId14"/>
    <p:sldId id="511" r:id="rId15"/>
    <p:sldId id="502" r:id="rId16"/>
    <p:sldId id="505" r:id="rId17"/>
    <p:sldId id="507" r:id="rId18"/>
    <p:sldId id="488" r:id="rId19"/>
    <p:sldId id="489" r:id="rId20"/>
    <p:sldId id="490" r:id="rId21"/>
    <p:sldId id="487" r:id="rId22"/>
    <p:sldId id="512" r:id="rId23"/>
    <p:sldId id="510" r:id="rId24"/>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mn-cs"/>
      </a:defRPr>
    </a:lvl5pPr>
    <a:lvl6pPr marL="2286000" algn="l" defTabSz="457200" rtl="0" eaLnBrk="1" latinLnBrk="0" hangingPunct="1">
      <a:defRPr kern="1200">
        <a:solidFill>
          <a:schemeClr val="tx1"/>
        </a:solidFill>
        <a:latin typeface="Tahoma" charset="0"/>
        <a:ea typeface="ＭＳ Ｐゴシック" charset="0"/>
        <a:cs typeface="+mn-cs"/>
      </a:defRPr>
    </a:lvl6pPr>
    <a:lvl7pPr marL="2743200" algn="l" defTabSz="457200" rtl="0" eaLnBrk="1" latinLnBrk="0" hangingPunct="1">
      <a:defRPr kern="1200">
        <a:solidFill>
          <a:schemeClr val="tx1"/>
        </a:solidFill>
        <a:latin typeface="Tahoma" charset="0"/>
        <a:ea typeface="ＭＳ Ｐゴシック" charset="0"/>
        <a:cs typeface="+mn-cs"/>
      </a:defRPr>
    </a:lvl7pPr>
    <a:lvl8pPr marL="3200400" algn="l" defTabSz="457200" rtl="0" eaLnBrk="1" latinLnBrk="0" hangingPunct="1">
      <a:defRPr kern="1200">
        <a:solidFill>
          <a:schemeClr val="tx1"/>
        </a:solidFill>
        <a:latin typeface="Tahoma" charset="0"/>
        <a:ea typeface="ＭＳ Ｐゴシック" charset="0"/>
        <a:cs typeface="+mn-cs"/>
      </a:defRPr>
    </a:lvl8pPr>
    <a:lvl9pPr marL="3657600" algn="l" defTabSz="457200" rtl="0" eaLnBrk="1" latinLnBrk="0" hangingPunct="1">
      <a:defRPr kern="1200">
        <a:solidFill>
          <a:schemeClr val="tx1"/>
        </a:solidFill>
        <a:latin typeface="Tahoma" charset="0"/>
        <a:ea typeface="ＭＳ Ｐゴシック" charset="0"/>
        <a:cs typeface="+mn-cs"/>
      </a:defRPr>
    </a:lvl9pPr>
  </p:defaultTextStyle>
  <p:extLst>
    <p:ext uri="{521415D9-36F7-43E2-AB2F-B90AF26B5E84}">
      <p14:sectionLst xmlns:p14="http://schemas.microsoft.com/office/powerpoint/2010/main">
        <p14:section name="Default Section" id="{66CAE92B-A87E-7049-888C-20F1290A376D}">
          <p14:sldIdLst>
            <p14:sldId id="260"/>
            <p14:sldId id="261"/>
            <p14:sldId id="348"/>
            <p14:sldId id="497"/>
            <p14:sldId id="499"/>
            <p14:sldId id="498"/>
            <p14:sldId id="500"/>
            <p14:sldId id="509"/>
            <p14:sldId id="501"/>
            <p14:sldId id="496"/>
            <p14:sldId id="511"/>
            <p14:sldId id="502"/>
            <p14:sldId id="505"/>
            <p14:sldId id="507"/>
            <p14:sldId id="488"/>
            <p14:sldId id="489"/>
            <p14:sldId id="490"/>
            <p14:sldId id="487"/>
            <p14:sldId id="512"/>
            <p14:sldId id="5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9966CC"/>
    <a:srgbClr val="00FF80"/>
    <a:srgbClr val="FFCC66"/>
    <a:srgbClr val="8000FF"/>
    <a:srgbClr val="33FF00"/>
    <a:srgbClr val="FF0080"/>
    <a:srgbClr val="FF6666"/>
    <a:srgbClr val="80F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3" autoAdjust="0"/>
    <p:restoredTop sz="86373" autoAdjust="0"/>
  </p:normalViewPr>
  <p:slideViewPr>
    <p:cSldViewPr showGuides="1">
      <p:cViewPr>
        <p:scale>
          <a:sx n="107" d="100"/>
          <a:sy n="107" d="100"/>
        </p:scale>
        <p:origin x="-1734" y="-72"/>
      </p:cViewPr>
      <p:guideLst>
        <p:guide orient="horz" pos="2880"/>
        <p:guide pos="288"/>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24" d="100"/>
        <a:sy n="124" d="100"/>
      </p:scale>
      <p:origin x="0" y="13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rkgaskell:Documents:Marketing:BlkBry%20Prices:Blkby2009to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b="0" i="1">
                <a:solidFill>
                  <a:schemeClr val="tx1"/>
                </a:solidFill>
                <a:latin typeface="Geneva"/>
                <a:cs typeface="Geneva"/>
              </a:defRPr>
            </a:pPr>
            <a:r>
              <a:rPr lang="en-US" sz="2400" b="0" i="1" dirty="0" smtClean="0">
                <a:solidFill>
                  <a:schemeClr val="tx1"/>
                </a:solidFill>
                <a:latin typeface="Geneva"/>
                <a:cs typeface="Geneva"/>
              </a:rPr>
              <a:t>U.S.</a:t>
            </a:r>
            <a:r>
              <a:rPr lang="en-US" sz="2400" b="0" i="1" baseline="0" dirty="0" smtClean="0">
                <a:solidFill>
                  <a:schemeClr val="tx1"/>
                </a:solidFill>
                <a:latin typeface="Geneva"/>
                <a:cs typeface="Geneva"/>
              </a:rPr>
              <a:t> Sales of Small Fruits - 2008</a:t>
            </a:r>
            <a:endParaRPr lang="en-US" sz="2400" b="0" i="1" dirty="0">
              <a:solidFill>
                <a:schemeClr val="tx1"/>
              </a:solidFill>
              <a:latin typeface="Geneva"/>
              <a:cs typeface="Geneva"/>
            </a:endParaRPr>
          </a:p>
        </c:rich>
      </c:tx>
      <c:layout>
        <c:manualLayout>
          <c:xMode val="edge"/>
          <c:yMode val="edge"/>
          <c:x val="0.274570349362462"/>
          <c:y val="4.0740746681357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6069776473072697E-2"/>
          <c:y val="0.15567120963417999"/>
          <c:w val="0.72025510938922899"/>
          <c:h val="0.82717611944825298"/>
        </c:manualLayout>
      </c:layout>
      <c:pie3DChart>
        <c:varyColors val="1"/>
        <c:ser>
          <c:idx val="0"/>
          <c:order val="0"/>
          <c:tx>
            <c:strRef>
              <c:f>Sheet1!$B$1</c:f>
              <c:strCache>
                <c:ptCount val="1"/>
                <c:pt idx="0">
                  <c:v>Sales</c:v>
                </c:pt>
              </c:strCache>
            </c:strRef>
          </c:tx>
          <c:spPr>
            <a:effectLst/>
          </c:spPr>
          <c:explosion val="25"/>
          <c:dPt>
            <c:idx val="0"/>
            <c:bubble3D val="0"/>
            <c:spPr>
              <a:solidFill>
                <a:srgbClr val="840000"/>
              </a:solidFill>
              <a:effectLst/>
            </c:spPr>
          </c:dPt>
          <c:dPt>
            <c:idx val="1"/>
            <c:bubble3D val="0"/>
            <c:spPr>
              <a:solidFill>
                <a:schemeClr val="accent6">
                  <a:lumMod val="75000"/>
                </a:schemeClr>
              </a:solidFill>
              <a:effectLst/>
            </c:spPr>
          </c:dPt>
          <c:dPt>
            <c:idx val="2"/>
            <c:bubble3D val="0"/>
            <c:spPr>
              <a:solidFill>
                <a:srgbClr val="CC3333"/>
              </a:solidFill>
              <a:effectLst/>
            </c:spPr>
          </c:dPt>
          <c:dPt>
            <c:idx val="3"/>
            <c:bubble3D val="0"/>
            <c:spPr>
              <a:solidFill>
                <a:srgbClr val="58383D"/>
              </a:solidFill>
              <a:effectLst/>
            </c:spPr>
          </c:dPt>
          <c:dPt>
            <c:idx val="4"/>
            <c:bubble3D val="0"/>
            <c:spPr>
              <a:solidFill>
                <a:srgbClr val="33FF00"/>
              </a:solidFill>
              <a:effectLst/>
            </c:spPr>
          </c:dPt>
          <c:dLbls>
            <c:dLbl>
              <c:idx val="0"/>
              <c:layout/>
              <c:tx>
                <c:rich>
                  <a:bodyPr/>
                  <a:lstStyle/>
                  <a:p>
                    <a:r>
                      <a:rPr lang="en-US" smtClean="0"/>
                      <a:t>57.2%</a:t>
                    </a:r>
                    <a:endParaRPr lang="en-US"/>
                  </a:p>
                </c:rich>
              </c:tx>
              <c:showLegendKey val="0"/>
              <c:showVal val="1"/>
              <c:showCatName val="0"/>
              <c:showSerName val="0"/>
              <c:showPercent val="0"/>
              <c:showBubbleSize val="0"/>
            </c:dLbl>
            <c:dLbl>
              <c:idx val="1"/>
              <c:layout/>
              <c:tx>
                <c:rich>
                  <a:bodyPr/>
                  <a:lstStyle/>
                  <a:p>
                    <a:pPr>
                      <a:defRPr sz="2200">
                        <a:solidFill>
                          <a:schemeClr val="tx1"/>
                        </a:solidFill>
                        <a:effectLst/>
                        <a:latin typeface="Arial"/>
                      </a:defRPr>
                    </a:pPr>
                    <a:r>
                      <a:rPr lang="en-US" smtClean="0">
                        <a:solidFill>
                          <a:schemeClr val="tx1"/>
                        </a:solidFill>
                        <a:effectLst/>
                      </a:rPr>
                      <a:t>24.7%</a:t>
                    </a:r>
                    <a:endParaRPr lang="en-US">
                      <a:solidFill>
                        <a:schemeClr val="tx1"/>
                      </a:solidFill>
                      <a:effectLst/>
                    </a:endParaRPr>
                  </a:p>
                </c:rich>
              </c:tx>
              <c:spPr/>
              <c:showLegendKey val="0"/>
              <c:showVal val="1"/>
              <c:showCatName val="0"/>
              <c:showSerName val="0"/>
              <c:showPercent val="0"/>
              <c:showBubbleSize val="0"/>
            </c:dLbl>
            <c:dLbl>
              <c:idx val="2"/>
              <c:layout/>
              <c:tx>
                <c:rich>
                  <a:bodyPr/>
                  <a:lstStyle/>
                  <a:p>
                    <a:r>
                      <a:rPr lang="en-US" smtClean="0"/>
                      <a:t>11.1%</a:t>
                    </a:r>
                    <a:endParaRPr lang="en-US"/>
                  </a:p>
                </c:rich>
              </c:tx>
              <c:showLegendKey val="0"/>
              <c:showVal val="1"/>
              <c:showCatName val="0"/>
              <c:showSerName val="0"/>
              <c:showPercent val="0"/>
              <c:showBubbleSize val="0"/>
            </c:dLbl>
            <c:dLbl>
              <c:idx val="3"/>
              <c:layout>
                <c:manualLayout>
                  <c:x val="4.4293147888577002E-2"/>
                  <c:y val="7.8987897346165001E-2"/>
                </c:manualLayout>
              </c:layout>
              <c:tx>
                <c:rich>
                  <a:bodyPr/>
                  <a:lstStyle/>
                  <a:p>
                    <a:r>
                      <a:rPr lang="en-US" smtClean="0"/>
                      <a:t>5.5%</a:t>
                    </a:r>
                    <a:endParaRPr lang="en-US" dirty="0"/>
                  </a:p>
                </c:rich>
              </c:tx>
              <c:showLegendKey val="0"/>
              <c:showVal val="1"/>
              <c:showCatName val="0"/>
              <c:showSerName val="0"/>
              <c:showPercent val="0"/>
              <c:showBubbleSize val="0"/>
            </c:dLbl>
            <c:dLbl>
              <c:idx val="4"/>
              <c:layout/>
              <c:tx>
                <c:rich>
                  <a:bodyPr/>
                  <a:lstStyle/>
                  <a:p>
                    <a:pPr>
                      <a:defRPr sz="2200">
                        <a:solidFill>
                          <a:schemeClr val="tx1"/>
                        </a:solidFill>
                        <a:latin typeface="Arial"/>
                      </a:defRPr>
                    </a:pPr>
                    <a:r>
                      <a:rPr lang="en-US" dirty="0" smtClean="0"/>
                      <a:t>1.4%</a:t>
                    </a:r>
                    <a:endParaRPr lang="en-US" dirty="0"/>
                  </a:p>
                </c:rich>
              </c:tx>
              <c:spPr/>
              <c:showLegendKey val="0"/>
              <c:showVal val="1"/>
              <c:showCatName val="0"/>
              <c:showSerName val="0"/>
              <c:showPercent val="0"/>
              <c:showBubbleSize val="0"/>
            </c:dLbl>
            <c:txPr>
              <a:bodyPr/>
              <a:lstStyle/>
              <a:p>
                <a:pPr>
                  <a:defRPr sz="2200">
                    <a:solidFill>
                      <a:schemeClr val="bg1"/>
                    </a:solidFill>
                    <a:latin typeface="Arial"/>
                  </a:defRPr>
                </a:pPr>
                <a:endParaRPr lang="en-US"/>
              </a:p>
            </c:txPr>
            <c:showLegendKey val="0"/>
            <c:showVal val="1"/>
            <c:showCatName val="0"/>
            <c:showSerName val="0"/>
            <c:showPercent val="0"/>
            <c:showBubbleSize val="0"/>
            <c:showLeaderLines val="1"/>
          </c:dLbls>
          <c:cat>
            <c:strRef>
              <c:f>Sheet1!$A$2:$A$6</c:f>
              <c:strCache>
                <c:ptCount val="5"/>
                <c:pt idx="0">
                  <c:v>Strawberry</c:v>
                </c:pt>
                <c:pt idx="1">
                  <c:v>Blueberry</c:v>
                </c:pt>
                <c:pt idx="2">
                  <c:v>Raspberry</c:v>
                </c:pt>
                <c:pt idx="3">
                  <c:v>Blackberry</c:v>
                </c:pt>
                <c:pt idx="4">
                  <c:v>other</c:v>
                </c:pt>
              </c:strCache>
            </c:strRef>
          </c:cat>
          <c:val>
            <c:numRef>
              <c:f>Sheet1!$B$2:$B$6</c:f>
              <c:numCache>
                <c:formatCode>General</c:formatCode>
                <c:ptCount val="5"/>
                <c:pt idx="0">
                  <c:v>57.2</c:v>
                </c:pt>
                <c:pt idx="1">
                  <c:v>24.7</c:v>
                </c:pt>
                <c:pt idx="2">
                  <c:v>11.1</c:v>
                </c:pt>
                <c:pt idx="3">
                  <c:v>5.5</c:v>
                </c:pt>
                <c:pt idx="4">
                  <c:v>1.4</c:v>
                </c:pt>
              </c:numCache>
            </c:numRef>
          </c:val>
        </c:ser>
        <c:dLbls>
          <c:showLegendKey val="0"/>
          <c:showVal val="0"/>
          <c:showCatName val="0"/>
          <c:showSerName val="0"/>
          <c:showPercent val="0"/>
          <c:showBubbleSize val="0"/>
          <c:showLeaderLines val="1"/>
        </c:dLbls>
      </c:pie3DChart>
      <c:spPr>
        <a:noFill/>
      </c:spPr>
    </c:plotArea>
    <c:legend>
      <c:legendPos val="r"/>
      <c:layout>
        <c:manualLayout>
          <c:xMode val="edge"/>
          <c:yMode val="edge"/>
          <c:x val="0.76461688151978102"/>
          <c:y val="0.38903135024788599"/>
          <c:w val="0.21038311574618501"/>
          <c:h val="0.29934460474549501"/>
        </c:manualLayout>
      </c:layout>
      <c:overlay val="0"/>
      <c:txPr>
        <a:bodyPr/>
        <a:lstStyle/>
        <a:p>
          <a:pPr>
            <a:defRPr sz="2200">
              <a:solidFill>
                <a:srgbClr val="000000"/>
              </a:solidFill>
              <a:latin typeface="Geneva"/>
              <a:cs typeface="Geneva"/>
            </a:defRPr>
          </a:pPr>
          <a:endParaRPr lang="en-US"/>
        </a:p>
      </c:txPr>
    </c:legend>
    <c:plotVisOnly val="1"/>
    <c:dispBlanksAs val="gap"/>
    <c:showDLblsOverMax val="0"/>
  </c:chart>
  <c:spPr>
    <a:solidFill>
      <a:srgbClr val="DDC889"/>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sz="2000" b="0" i="1"/>
            </a:pPr>
            <a:r>
              <a:rPr lang="en-US" sz="2000" b="0" i="1" dirty="0"/>
              <a:t>Weekly Fresh </a:t>
            </a:r>
            <a:r>
              <a:rPr lang="en-US" sz="2000" b="0" i="1" dirty="0" smtClean="0"/>
              <a:t>Blackberry </a:t>
            </a:r>
            <a:r>
              <a:rPr lang="en-US" sz="2000" b="0" i="1" dirty="0"/>
              <a:t>Wholesale Prices (highs)</a:t>
            </a:r>
          </a:p>
          <a:p>
            <a:pPr algn="ctr">
              <a:defRPr sz="2000" b="0" i="1"/>
            </a:pPr>
            <a:r>
              <a:rPr lang="en-US" sz="2000" b="0" i="1" dirty="0"/>
              <a:t>Los </a:t>
            </a:r>
            <a:r>
              <a:rPr lang="en-US" sz="2000" b="0" i="1" dirty="0" smtClean="0"/>
              <a:t>Angeles </a:t>
            </a:r>
            <a:r>
              <a:rPr lang="en-US" sz="2000" b="0" i="1" dirty="0"/>
              <a:t>Terminal Market - 2011 </a:t>
            </a:r>
          </a:p>
        </c:rich>
      </c:tx>
      <c:layout/>
      <c:overlay val="0"/>
    </c:title>
    <c:autoTitleDeleted val="0"/>
    <c:plotArea>
      <c:layout>
        <c:manualLayout>
          <c:layoutTarget val="inner"/>
          <c:xMode val="edge"/>
          <c:yMode val="edge"/>
          <c:x val="0.11511865704287"/>
          <c:y val="0.15113916633663901"/>
          <c:w val="0.85160050306211699"/>
          <c:h val="0.64519223351413202"/>
        </c:manualLayout>
      </c:layout>
      <c:scatterChart>
        <c:scatterStyle val="smoothMarker"/>
        <c:varyColors val="0"/>
        <c:ser>
          <c:idx val="0"/>
          <c:order val="0"/>
          <c:tx>
            <c:strRef>
              <c:f>'Black 2011'!$U$3</c:f>
              <c:strCache>
                <c:ptCount val="1"/>
                <c:pt idx="0">
                  <c:v>MX</c:v>
                </c:pt>
              </c:strCache>
            </c:strRef>
          </c:tx>
          <c:xVal>
            <c:numRef>
              <c:f>'Black 2011'!$T$4:$T$253</c:f>
              <c:numCache>
                <c:formatCode>m/d/yyyy</c:formatCode>
                <c:ptCount val="250"/>
                <c:pt idx="0">
                  <c:v>40547</c:v>
                </c:pt>
                <c:pt idx="1">
                  <c:v>40548</c:v>
                </c:pt>
                <c:pt idx="2">
                  <c:v>40549</c:v>
                </c:pt>
                <c:pt idx="3">
                  <c:v>40550</c:v>
                </c:pt>
                <c:pt idx="4">
                  <c:v>40553</c:v>
                </c:pt>
                <c:pt idx="5">
                  <c:v>40554</c:v>
                </c:pt>
                <c:pt idx="6">
                  <c:v>40555</c:v>
                </c:pt>
                <c:pt idx="7">
                  <c:v>40556</c:v>
                </c:pt>
                <c:pt idx="8">
                  <c:v>40557</c:v>
                </c:pt>
                <c:pt idx="9">
                  <c:v>40561</c:v>
                </c:pt>
                <c:pt idx="10">
                  <c:v>40562</c:v>
                </c:pt>
                <c:pt idx="11">
                  <c:v>40563</c:v>
                </c:pt>
                <c:pt idx="12">
                  <c:v>40564</c:v>
                </c:pt>
                <c:pt idx="13">
                  <c:v>40567</c:v>
                </c:pt>
                <c:pt idx="14">
                  <c:v>40568</c:v>
                </c:pt>
                <c:pt idx="15">
                  <c:v>40569</c:v>
                </c:pt>
                <c:pt idx="16">
                  <c:v>40570</c:v>
                </c:pt>
                <c:pt idx="17">
                  <c:v>40571</c:v>
                </c:pt>
                <c:pt idx="18">
                  <c:v>40574</c:v>
                </c:pt>
                <c:pt idx="19">
                  <c:v>40575</c:v>
                </c:pt>
                <c:pt idx="20">
                  <c:v>40576</c:v>
                </c:pt>
                <c:pt idx="21">
                  <c:v>40577</c:v>
                </c:pt>
                <c:pt idx="22">
                  <c:v>40578</c:v>
                </c:pt>
                <c:pt idx="23">
                  <c:v>40581</c:v>
                </c:pt>
                <c:pt idx="24">
                  <c:v>40582</c:v>
                </c:pt>
                <c:pt idx="25">
                  <c:v>40583</c:v>
                </c:pt>
                <c:pt idx="26">
                  <c:v>40584</c:v>
                </c:pt>
                <c:pt idx="27">
                  <c:v>40585</c:v>
                </c:pt>
                <c:pt idx="28">
                  <c:v>40588</c:v>
                </c:pt>
                <c:pt idx="29">
                  <c:v>40589</c:v>
                </c:pt>
                <c:pt idx="30">
                  <c:v>40590</c:v>
                </c:pt>
                <c:pt idx="31">
                  <c:v>40591</c:v>
                </c:pt>
                <c:pt idx="32">
                  <c:v>40592</c:v>
                </c:pt>
                <c:pt idx="33">
                  <c:v>40596</c:v>
                </c:pt>
                <c:pt idx="34">
                  <c:v>40597</c:v>
                </c:pt>
                <c:pt idx="35">
                  <c:v>40598</c:v>
                </c:pt>
                <c:pt idx="36">
                  <c:v>40599</c:v>
                </c:pt>
                <c:pt idx="37">
                  <c:v>40602</c:v>
                </c:pt>
                <c:pt idx="38">
                  <c:v>40603</c:v>
                </c:pt>
                <c:pt idx="39">
                  <c:v>40604</c:v>
                </c:pt>
                <c:pt idx="40">
                  <c:v>40605</c:v>
                </c:pt>
                <c:pt idx="41">
                  <c:v>40606</c:v>
                </c:pt>
                <c:pt idx="42">
                  <c:v>40609</c:v>
                </c:pt>
                <c:pt idx="43">
                  <c:v>40610</c:v>
                </c:pt>
                <c:pt idx="44">
                  <c:v>40611</c:v>
                </c:pt>
                <c:pt idx="45">
                  <c:v>40612</c:v>
                </c:pt>
                <c:pt idx="46">
                  <c:v>40613</c:v>
                </c:pt>
                <c:pt idx="47">
                  <c:v>40616</c:v>
                </c:pt>
                <c:pt idx="48">
                  <c:v>40617</c:v>
                </c:pt>
                <c:pt idx="49">
                  <c:v>40618</c:v>
                </c:pt>
                <c:pt idx="50">
                  <c:v>40619</c:v>
                </c:pt>
                <c:pt idx="51">
                  <c:v>40620</c:v>
                </c:pt>
                <c:pt idx="52">
                  <c:v>40623</c:v>
                </c:pt>
                <c:pt idx="53">
                  <c:v>40624</c:v>
                </c:pt>
                <c:pt idx="54">
                  <c:v>40625</c:v>
                </c:pt>
                <c:pt idx="55">
                  <c:v>40626</c:v>
                </c:pt>
                <c:pt idx="56">
                  <c:v>40627</c:v>
                </c:pt>
                <c:pt idx="57">
                  <c:v>40630</c:v>
                </c:pt>
                <c:pt idx="58">
                  <c:v>40631</c:v>
                </c:pt>
                <c:pt idx="59">
                  <c:v>40632</c:v>
                </c:pt>
                <c:pt idx="60">
                  <c:v>40633</c:v>
                </c:pt>
                <c:pt idx="61">
                  <c:v>40634</c:v>
                </c:pt>
                <c:pt idx="62">
                  <c:v>40637</c:v>
                </c:pt>
                <c:pt idx="63">
                  <c:v>40638</c:v>
                </c:pt>
                <c:pt idx="64">
                  <c:v>40639</c:v>
                </c:pt>
                <c:pt idx="65">
                  <c:v>40640</c:v>
                </c:pt>
                <c:pt idx="66">
                  <c:v>40641</c:v>
                </c:pt>
                <c:pt idx="67">
                  <c:v>40644</c:v>
                </c:pt>
                <c:pt idx="68">
                  <c:v>40646</c:v>
                </c:pt>
                <c:pt idx="69">
                  <c:v>40647</c:v>
                </c:pt>
                <c:pt idx="70">
                  <c:v>40648</c:v>
                </c:pt>
                <c:pt idx="71">
                  <c:v>40651</c:v>
                </c:pt>
                <c:pt idx="72">
                  <c:v>40652</c:v>
                </c:pt>
                <c:pt idx="73">
                  <c:v>40653</c:v>
                </c:pt>
                <c:pt idx="74">
                  <c:v>40654</c:v>
                </c:pt>
                <c:pt idx="75">
                  <c:v>40655</c:v>
                </c:pt>
                <c:pt idx="76">
                  <c:v>40658</c:v>
                </c:pt>
                <c:pt idx="77">
                  <c:v>40659</c:v>
                </c:pt>
                <c:pt idx="78">
                  <c:v>40660</c:v>
                </c:pt>
                <c:pt idx="79">
                  <c:v>40661</c:v>
                </c:pt>
                <c:pt idx="80">
                  <c:v>40662</c:v>
                </c:pt>
                <c:pt idx="81">
                  <c:v>40665</c:v>
                </c:pt>
                <c:pt idx="82">
                  <c:v>40666</c:v>
                </c:pt>
                <c:pt idx="83">
                  <c:v>40667</c:v>
                </c:pt>
                <c:pt idx="84">
                  <c:v>40668</c:v>
                </c:pt>
                <c:pt idx="85">
                  <c:v>40669</c:v>
                </c:pt>
                <c:pt idx="86">
                  <c:v>40672</c:v>
                </c:pt>
                <c:pt idx="87">
                  <c:v>40673</c:v>
                </c:pt>
                <c:pt idx="88">
                  <c:v>40674</c:v>
                </c:pt>
                <c:pt idx="89">
                  <c:v>40675</c:v>
                </c:pt>
                <c:pt idx="90">
                  <c:v>40676</c:v>
                </c:pt>
                <c:pt idx="91">
                  <c:v>40679</c:v>
                </c:pt>
                <c:pt idx="92">
                  <c:v>40680</c:v>
                </c:pt>
                <c:pt idx="93">
                  <c:v>40681</c:v>
                </c:pt>
                <c:pt idx="94">
                  <c:v>40682</c:v>
                </c:pt>
                <c:pt idx="95">
                  <c:v>40683</c:v>
                </c:pt>
                <c:pt idx="96">
                  <c:v>40686</c:v>
                </c:pt>
                <c:pt idx="97">
                  <c:v>40687</c:v>
                </c:pt>
                <c:pt idx="98">
                  <c:v>40688</c:v>
                </c:pt>
                <c:pt idx="99">
                  <c:v>40689</c:v>
                </c:pt>
                <c:pt idx="100">
                  <c:v>40690</c:v>
                </c:pt>
                <c:pt idx="101">
                  <c:v>40694</c:v>
                </c:pt>
                <c:pt idx="102">
                  <c:v>40695</c:v>
                </c:pt>
                <c:pt idx="103">
                  <c:v>40696</c:v>
                </c:pt>
                <c:pt idx="104">
                  <c:v>40697</c:v>
                </c:pt>
                <c:pt idx="105">
                  <c:v>40700</c:v>
                </c:pt>
                <c:pt idx="106">
                  <c:v>40701</c:v>
                </c:pt>
                <c:pt idx="107">
                  <c:v>40702</c:v>
                </c:pt>
                <c:pt idx="108">
                  <c:v>40703</c:v>
                </c:pt>
                <c:pt idx="109">
                  <c:v>40704</c:v>
                </c:pt>
                <c:pt idx="110">
                  <c:v>40707</c:v>
                </c:pt>
                <c:pt idx="111">
                  <c:v>40708</c:v>
                </c:pt>
                <c:pt idx="112">
                  <c:v>40709</c:v>
                </c:pt>
                <c:pt idx="113">
                  <c:v>40710</c:v>
                </c:pt>
                <c:pt idx="114">
                  <c:v>40711</c:v>
                </c:pt>
                <c:pt idx="115">
                  <c:v>40714</c:v>
                </c:pt>
                <c:pt idx="116">
                  <c:v>40715</c:v>
                </c:pt>
                <c:pt idx="117">
                  <c:v>40716</c:v>
                </c:pt>
                <c:pt idx="118">
                  <c:v>40717</c:v>
                </c:pt>
                <c:pt idx="119">
                  <c:v>40721</c:v>
                </c:pt>
                <c:pt idx="120">
                  <c:v>40722</c:v>
                </c:pt>
                <c:pt idx="121">
                  <c:v>40724</c:v>
                </c:pt>
                <c:pt idx="122">
                  <c:v>40725</c:v>
                </c:pt>
                <c:pt idx="123">
                  <c:v>40729</c:v>
                </c:pt>
                <c:pt idx="124">
                  <c:v>40730</c:v>
                </c:pt>
                <c:pt idx="125">
                  <c:v>40731</c:v>
                </c:pt>
                <c:pt idx="126">
                  <c:v>40732</c:v>
                </c:pt>
                <c:pt idx="127">
                  <c:v>40735</c:v>
                </c:pt>
                <c:pt idx="128">
                  <c:v>40735</c:v>
                </c:pt>
                <c:pt idx="129">
                  <c:v>40736</c:v>
                </c:pt>
                <c:pt idx="130">
                  <c:v>40737</c:v>
                </c:pt>
                <c:pt idx="131">
                  <c:v>40738</c:v>
                </c:pt>
                <c:pt idx="132">
                  <c:v>40739</c:v>
                </c:pt>
                <c:pt idx="133">
                  <c:v>40742</c:v>
                </c:pt>
                <c:pt idx="134">
                  <c:v>40743</c:v>
                </c:pt>
                <c:pt idx="135">
                  <c:v>40744</c:v>
                </c:pt>
                <c:pt idx="136">
                  <c:v>40745</c:v>
                </c:pt>
                <c:pt idx="137">
                  <c:v>40746</c:v>
                </c:pt>
                <c:pt idx="138">
                  <c:v>40749</c:v>
                </c:pt>
                <c:pt idx="139">
                  <c:v>40750</c:v>
                </c:pt>
                <c:pt idx="140">
                  <c:v>40751</c:v>
                </c:pt>
                <c:pt idx="141">
                  <c:v>40752</c:v>
                </c:pt>
                <c:pt idx="142">
                  <c:v>40753</c:v>
                </c:pt>
                <c:pt idx="143">
                  <c:v>40756</c:v>
                </c:pt>
                <c:pt idx="144">
                  <c:v>40757</c:v>
                </c:pt>
                <c:pt idx="145">
                  <c:v>40758</c:v>
                </c:pt>
                <c:pt idx="146">
                  <c:v>40759</c:v>
                </c:pt>
                <c:pt idx="147">
                  <c:v>40760</c:v>
                </c:pt>
                <c:pt idx="148">
                  <c:v>40763</c:v>
                </c:pt>
                <c:pt idx="149">
                  <c:v>40764</c:v>
                </c:pt>
                <c:pt idx="150">
                  <c:v>40765</c:v>
                </c:pt>
                <c:pt idx="151">
                  <c:v>40766</c:v>
                </c:pt>
                <c:pt idx="152">
                  <c:v>40767</c:v>
                </c:pt>
                <c:pt idx="153">
                  <c:v>40770</c:v>
                </c:pt>
                <c:pt idx="154">
                  <c:v>40771</c:v>
                </c:pt>
                <c:pt idx="155">
                  <c:v>40772</c:v>
                </c:pt>
                <c:pt idx="156">
                  <c:v>40773</c:v>
                </c:pt>
                <c:pt idx="157">
                  <c:v>40774</c:v>
                </c:pt>
                <c:pt idx="158">
                  <c:v>40777</c:v>
                </c:pt>
                <c:pt idx="159">
                  <c:v>40778</c:v>
                </c:pt>
                <c:pt idx="160">
                  <c:v>40779</c:v>
                </c:pt>
                <c:pt idx="161">
                  <c:v>40779</c:v>
                </c:pt>
                <c:pt idx="162">
                  <c:v>40780</c:v>
                </c:pt>
                <c:pt idx="163">
                  <c:v>40781</c:v>
                </c:pt>
                <c:pt idx="164">
                  <c:v>40784</c:v>
                </c:pt>
                <c:pt idx="165">
                  <c:v>40785</c:v>
                </c:pt>
                <c:pt idx="166">
                  <c:v>40786</c:v>
                </c:pt>
                <c:pt idx="167">
                  <c:v>40787</c:v>
                </c:pt>
                <c:pt idx="168">
                  <c:v>40788</c:v>
                </c:pt>
                <c:pt idx="169">
                  <c:v>40792</c:v>
                </c:pt>
                <c:pt idx="170">
                  <c:v>40793</c:v>
                </c:pt>
                <c:pt idx="171">
                  <c:v>40794</c:v>
                </c:pt>
                <c:pt idx="172">
                  <c:v>40795</c:v>
                </c:pt>
                <c:pt idx="173">
                  <c:v>40798</c:v>
                </c:pt>
                <c:pt idx="174">
                  <c:v>40799</c:v>
                </c:pt>
                <c:pt idx="175">
                  <c:v>40800</c:v>
                </c:pt>
                <c:pt idx="176">
                  <c:v>40801</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40835</c:v>
                </c:pt>
                <c:pt idx="200">
                  <c:v>40836</c:v>
                </c:pt>
                <c:pt idx="201">
                  <c:v>40837</c:v>
                </c:pt>
                <c:pt idx="202">
                  <c:v>40840</c:v>
                </c:pt>
                <c:pt idx="203">
                  <c:v>40841</c:v>
                </c:pt>
                <c:pt idx="204">
                  <c:v>40842</c:v>
                </c:pt>
                <c:pt idx="205">
                  <c:v>40843</c:v>
                </c:pt>
                <c:pt idx="206">
                  <c:v>40844</c:v>
                </c:pt>
                <c:pt idx="207">
                  <c:v>40847</c:v>
                </c:pt>
                <c:pt idx="208">
                  <c:v>40848</c:v>
                </c:pt>
                <c:pt idx="209">
                  <c:v>40849</c:v>
                </c:pt>
                <c:pt idx="210">
                  <c:v>40850</c:v>
                </c:pt>
                <c:pt idx="211">
                  <c:v>40851</c:v>
                </c:pt>
                <c:pt idx="212">
                  <c:v>40854</c:v>
                </c:pt>
                <c:pt idx="213">
                  <c:v>40855</c:v>
                </c:pt>
                <c:pt idx="214">
                  <c:v>40856</c:v>
                </c:pt>
                <c:pt idx="215">
                  <c:v>40857</c:v>
                </c:pt>
                <c:pt idx="216">
                  <c:v>40861</c:v>
                </c:pt>
                <c:pt idx="217">
                  <c:v>40862</c:v>
                </c:pt>
                <c:pt idx="218">
                  <c:v>40863</c:v>
                </c:pt>
                <c:pt idx="219">
                  <c:v>40864</c:v>
                </c:pt>
                <c:pt idx="220">
                  <c:v>40865</c:v>
                </c:pt>
                <c:pt idx="221">
                  <c:v>40868</c:v>
                </c:pt>
                <c:pt idx="222">
                  <c:v>40869</c:v>
                </c:pt>
                <c:pt idx="223">
                  <c:v>40870</c:v>
                </c:pt>
                <c:pt idx="224">
                  <c:v>40872</c:v>
                </c:pt>
                <c:pt idx="225">
                  <c:v>40875</c:v>
                </c:pt>
                <c:pt idx="226">
                  <c:v>40876</c:v>
                </c:pt>
                <c:pt idx="227">
                  <c:v>40877</c:v>
                </c:pt>
                <c:pt idx="228">
                  <c:v>40878</c:v>
                </c:pt>
                <c:pt idx="229">
                  <c:v>40879</c:v>
                </c:pt>
                <c:pt idx="230">
                  <c:v>40882</c:v>
                </c:pt>
                <c:pt idx="231">
                  <c:v>40883</c:v>
                </c:pt>
                <c:pt idx="232">
                  <c:v>40884</c:v>
                </c:pt>
                <c:pt idx="233">
                  <c:v>40885</c:v>
                </c:pt>
                <c:pt idx="234">
                  <c:v>40886</c:v>
                </c:pt>
                <c:pt idx="235">
                  <c:v>40889</c:v>
                </c:pt>
                <c:pt idx="236">
                  <c:v>40890</c:v>
                </c:pt>
                <c:pt idx="237">
                  <c:v>40891</c:v>
                </c:pt>
                <c:pt idx="238">
                  <c:v>40892</c:v>
                </c:pt>
                <c:pt idx="239">
                  <c:v>40893</c:v>
                </c:pt>
                <c:pt idx="240">
                  <c:v>40896</c:v>
                </c:pt>
                <c:pt idx="241">
                  <c:v>40897</c:v>
                </c:pt>
                <c:pt idx="242">
                  <c:v>40898</c:v>
                </c:pt>
                <c:pt idx="243">
                  <c:v>40898</c:v>
                </c:pt>
                <c:pt idx="244">
                  <c:v>40899</c:v>
                </c:pt>
                <c:pt idx="245">
                  <c:v>40900</c:v>
                </c:pt>
                <c:pt idx="246">
                  <c:v>40904</c:v>
                </c:pt>
                <c:pt idx="247">
                  <c:v>40905</c:v>
                </c:pt>
                <c:pt idx="248">
                  <c:v>40906</c:v>
                </c:pt>
                <c:pt idx="249">
                  <c:v>40907</c:v>
                </c:pt>
              </c:numCache>
            </c:numRef>
          </c:xVal>
          <c:yVal>
            <c:numRef>
              <c:f>'Black 2011'!$U$4:$U$253</c:f>
              <c:numCache>
                <c:formatCode>General</c:formatCode>
                <c:ptCount val="250"/>
                <c:pt idx="0">
                  <c:v>14</c:v>
                </c:pt>
                <c:pt idx="1">
                  <c:v>14</c:v>
                </c:pt>
                <c:pt idx="2">
                  <c:v>14</c:v>
                </c:pt>
                <c:pt idx="3">
                  <c:v>14</c:v>
                </c:pt>
                <c:pt idx="4">
                  <c:v>14</c:v>
                </c:pt>
                <c:pt idx="5">
                  <c:v>14</c:v>
                </c:pt>
                <c:pt idx="6">
                  <c:v>16</c:v>
                </c:pt>
                <c:pt idx="7">
                  <c:v>16</c:v>
                </c:pt>
                <c:pt idx="8">
                  <c:v>16</c:v>
                </c:pt>
                <c:pt idx="9">
                  <c:v>16</c:v>
                </c:pt>
                <c:pt idx="10">
                  <c:v>16</c:v>
                </c:pt>
                <c:pt idx="11">
                  <c:v>16</c:v>
                </c:pt>
                <c:pt idx="12">
                  <c:v>16</c:v>
                </c:pt>
                <c:pt idx="13">
                  <c:v>16</c:v>
                </c:pt>
                <c:pt idx="14">
                  <c:v>20</c:v>
                </c:pt>
                <c:pt idx="15">
                  <c:v>20</c:v>
                </c:pt>
                <c:pt idx="16">
                  <c:v>24</c:v>
                </c:pt>
                <c:pt idx="17">
                  <c:v>24</c:v>
                </c:pt>
                <c:pt idx="18">
                  <c:v>24</c:v>
                </c:pt>
                <c:pt idx="19">
                  <c:v>24</c:v>
                </c:pt>
                <c:pt idx="20">
                  <c:v>24</c:v>
                </c:pt>
                <c:pt idx="21">
                  <c:v>24</c:v>
                </c:pt>
                <c:pt idx="22">
                  <c:v>24</c:v>
                </c:pt>
                <c:pt idx="23">
                  <c:v>17</c:v>
                </c:pt>
                <c:pt idx="24">
                  <c:v>18</c:v>
                </c:pt>
                <c:pt idx="25">
                  <c:v>16</c:v>
                </c:pt>
                <c:pt idx="26">
                  <c:v>22</c:v>
                </c:pt>
                <c:pt idx="27">
                  <c:v>20</c:v>
                </c:pt>
                <c:pt idx="28">
                  <c:v>14</c:v>
                </c:pt>
                <c:pt idx="29">
                  <c:v>20</c:v>
                </c:pt>
                <c:pt idx="30">
                  <c:v>14</c:v>
                </c:pt>
                <c:pt idx="31">
                  <c:v>14</c:v>
                </c:pt>
                <c:pt idx="32">
                  <c:v>14</c:v>
                </c:pt>
                <c:pt idx="33">
                  <c:v>15</c:v>
                </c:pt>
                <c:pt idx="34">
                  <c:v>15</c:v>
                </c:pt>
                <c:pt idx="35">
                  <c:v>18</c:v>
                </c:pt>
                <c:pt idx="36">
                  <c:v>18</c:v>
                </c:pt>
                <c:pt idx="37">
                  <c:v>16</c:v>
                </c:pt>
                <c:pt idx="38">
                  <c:v>16</c:v>
                </c:pt>
                <c:pt idx="39">
                  <c:v>12</c:v>
                </c:pt>
                <c:pt idx="40">
                  <c:v>16</c:v>
                </c:pt>
                <c:pt idx="41">
                  <c:v>16</c:v>
                </c:pt>
                <c:pt idx="42">
                  <c:v>15</c:v>
                </c:pt>
                <c:pt idx="43">
                  <c:v>15</c:v>
                </c:pt>
                <c:pt idx="44">
                  <c:v>14</c:v>
                </c:pt>
                <c:pt idx="45">
                  <c:v>14</c:v>
                </c:pt>
                <c:pt idx="46">
                  <c:v>14</c:v>
                </c:pt>
                <c:pt idx="47">
                  <c:v>18</c:v>
                </c:pt>
                <c:pt idx="48">
                  <c:v>18</c:v>
                </c:pt>
                <c:pt idx="49">
                  <c:v>16</c:v>
                </c:pt>
                <c:pt idx="50">
                  <c:v>16</c:v>
                </c:pt>
                <c:pt idx="51">
                  <c:v>16</c:v>
                </c:pt>
                <c:pt idx="52">
                  <c:v>20</c:v>
                </c:pt>
                <c:pt idx="53">
                  <c:v>20</c:v>
                </c:pt>
                <c:pt idx="54">
                  <c:v>20</c:v>
                </c:pt>
                <c:pt idx="55">
                  <c:v>20</c:v>
                </c:pt>
                <c:pt idx="56">
                  <c:v>20</c:v>
                </c:pt>
                <c:pt idx="57">
                  <c:v>24</c:v>
                </c:pt>
                <c:pt idx="58">
                  <c:v>24</c:v>
                </c:pt>
                <c:pt idx="59">
                  <c:v>24</c:v>
                </c:pt>
                <c:pt idx="60">
                  <c:v>24</c:v>
                </c:pt>
                <c:pt idx="61">
                  <c:v>24</c:v>
                </c:pt>
                <c:pt idx="62">
                  <c:v>24</c:v>
                </c:pt>
                <c:pt idx="63">
                  <c:v>16</c:v>
                </c:pt>
                <c:pt idx="64">
                  <c:v>24</c:v>
                </c:pt>
                <c:pt idx="65">
                  <c:v>24</c:v>
                </c:pt>
                <c:pt idx="66">
                  <c:v>24</c:v>
                </c:pt>
                <c:pt idx="67">
                  <c:v>20</c:v>
                </c:pt>
                <c:pt idx="68">
                  <c:v>20</c:v>
                </c:pt>
                <c:pt idx="69">
                  <c:v>20</c:v>
                </c:pt>
                <c:pt idx="70">
                  <c:v>20</c:v>
                </c:pt>
                <c:pt idx="71">
                  <c:v>20</c:v>
                </c:pt>
                <c:pt idx="72">
                  <c:v>20</c:v>
                </c:pt>
                <c:pt idx="73">
                  <c:v>20</c:v>
                </c:pt>
                <c:pt idx="74">
                  <c:v>20</c:v>
                </c:pt>
                <c:pt idx="75">
                  <c:v>20</c:v>
                </c:pt>
                <c:pt idx="76">
                  <c:v>22</c:v>
                </c:pt>
                <c:pt idx="77">
                  <c:v>22</c:v>
                </c:pt>
                <c:pt idx="78">
                  <c:v>20</c:v>
                </c:pt>
                <c:pt idx="79">
                  <c:v>20</c:v>
                </c:pt>
                <c:pt idx="80">
                  <c:v>20</c:v>
                </c:pt>
                <c:pt idx="81">
                  <c:v>18</c:v>
                </c:pt>
                <c:pt idx="82">
                  <c:v>18</c:v>
                </c:pt>
                <c:pt idx="83">
                  <c:v>16</c:v>
                </c:pt>
                <c:pt idx="84">
                  <c:v>16</c:v>
                </c:pt>
                <c:pt idx="85">
                  <c:v>14</c:v>
                </c:pt>
                <c:pt idx="86">
                  <c:v>14</c:v>
                </c:pt>
                <c:pt idx="87">
                  <c:v>14</c:v>
                </c:pt>
                <c:pt idx="88">
                  <c:v>14</c:v>
                </c:pt>
                <c:pt idx="89">
                  <c:v>14</c:v>
                </c:pt>
                <c:pt idx="90">
                  <c:v>12</c:v>
                </c:pt>
                <c:pt idx="91">
                  <c:v>12</c:v>
                </c:pt>
                <c:pt idx="92">
                  <c:v>14</c:v>
                </c:pt>
                <c:pt idx="93">
                  <c:v>12</c:v>
                </c:pt>
                <c:pt idx="94">
                  <c:v>12</c:v>
                </c:pt>
                <c:pt idx="95">
                  <c:v>12</c:v>
                </c:pt>
                <c:pt idx="96">
                  <c:v>12</c:v>
                </c:pt>
                <c:pt idx="97">
                  <c:v>12</c:v>
                </c:pt>
                <c:pt idx="98">
                  <c:v>12</c:v>
                </c:pt>
                <c:pt idx="99">
                  <c:v>12</c:v>
                </c:pt>
                <c:pt idx="100">
                  <c:v>12</c:v>
                </c:pt>
                <c:pt idx="101">
                  <c:v>12</c:v>
                </c:pt>
                <c:pt idx="102">
                  <c:v>14</c:v>
                </c:pt>
                <c:pt idx="103">
                  <c:v>14</c:v>
                </c:pt>
                <c:pt idx="104">
                  <c:v>14</c:v>
                </c:pt>
                <c:pt idx="105">
                  <c:v>14</c:v>
                </c:pt>
                <c:pt idx="106">
                  <c:v>14</c:v>
                </c:pt>
                <c:pt idx="107">
                  <c:v>14</c:v>
                </c:pt>
                <c:pt idx="108">
                  <c:v>14</c:v>
                </c:pt>
                <c:pt idx="109">
                  <c:v>14</c:v>
                </c:pt>
                <c:pt idx="110">
                  <c:v>14</c:v>
                </c:pt>
                <c:pt idx="111">
                  <c:v>14</c:v>
                </c:pt>
                <c:pt idx="112">
                  <c:v>16</c:v>
                </c:pt>
                <c:pt idx="113">
                  <c:v>16</c:v>
                </c:pt>
                <c:pt idx="114">
                  <c:v>16</c:v>
                </c:pt>
                <c:pt idx="119">
                  <c:v>24</c:v>
                </c:pt>
                <c:pt idx="120">
                  <c:v>24</c:v>
                </c:pt>
                <c:pt idx="124">
                  <c:v>16.5</c:v>
                </c:pt>
                <c:pt idx="125">
                  <c:v>16.5</c:v>
                </c:pt>
                <c:pt idx="154">
                  <c:v>24</c:v>
                </c:pt>
                <c:pt idx="160">
                  <c:v>24</c:v>
                </c:pt>
                <c:pt idx="167">
                  <c:v>24</c:v>
                </c:pt>
                <c:pt idx="169">
                  <c:v>22</c:v>
                </c:pt>
                <c:pt idx="175">
                  <c:v>28</c:v>
                </c:pt>
                <c:pt idx="176">
                  <c:v>28</c:v>
                </c:pt>
                <c:pt idx="179">
                  <c:v>26</c:v>
                </c:pt>
                <c:pt idx="180">
                  <c:v>26</c:v>
                </c:pt>
                <c:pt idx="181">
                  <c:v>26</c:v>
                </c:pt>
                <c:pt idx="182">
                  <c:v>26</c:v>
                </c:pt>
                <c:pt idx="183">
                  <c:v>26</c:v>
                </c:pt>
                <c:pt idx="185">
                  <c:v>26</c:v>
                </c:pt>
                <c:pt idx="186">
                  <c:v>26</c:v>
                </c:pt>
                <c:pt idx="189">
                  <c:v>20</c:v>
                </c:pt>
                <c:pt idx="190">
                  <c:v>18</c:v>
                </c:pt>
                <c:pt idx="191">
                  <c:v>20</c:v>
                </c:pt>
                <c:pt idx="192">
                  <c:v>20</c:v>
                </c:pt>
                <c:pt idx="193">
                  <c:v>20</c:v>
                </c:pt>
                <c:pt idx="194">
                  <c:v>20</c:v>
                </c:pt>
                <c:pt idx="195">
                  <c:v>20</c:v>
                </c:pt>
                <c:pt idx="196">
                  <c:v>20</c:v>
                </c:pt>
                <c:pt idx="197">
                  <c:v>20</c:v>
                </c:pt>
                <c:pt idx="199">
                  <c:v>16</c:v>
                </c:pt>
                <c:pt idx="200">
                  <c:v>16</c:v>
                </c:pt>
                <c:pt idx="201">
                  <c:v>20</c:v>
                </c:pt>
                <c:pt idx="202">
                  <c:v>26</c:v>
                </c:pt>
                <c:pt idx="203">
                  <c:v>24</c:v>
                </c:pt>
                <c:pt idx="204">
                  <c:v>24</c:v>
                </c:pt>
                <c:pt idx="205">
                  <c:v>24</c:v>
                </c:pt>
                <c:pt idx="206">
                  <c:v>22</c:v>
                </c:pt>
                <c:pt idx="207">
                  <c:v>20</c:v>
                </c:pt>
                <c:pt idx="208">
                  <c:v>20</c:v>
                </c:pt>
                <c:pt idx="209">
                  <c:v>18</c:v>
                </c:pt>
                <c:pt idx="210">
                  <c:v>18</c:v>
                </c:pt>
                <c:pt idx="211">
                  <c:v>18</c:v>
                </c:pt>
                <c:pt idx="212">
                  <c:v>18</c:v>
                </c:pt>
                <c:pt idx="213">
                  <c:v>16</c:v>
                </c:pt>
                <c:pt idx="214">
                  <c:v>14</c:v>
                </c:pt>
                <c:pt idx="215">
                  <c:v>14</c:v>
                </c:pt>
                <c:pt idx="216">
                  <c:v>16</c:v>
                </c:pt>
                <c:pt idx="217">
                  <c:v>14</c:v>
                </c:pt>
                <c:pt idx="218">
                  <c:v>12</c:v>
                </c:pt>
                <c:pt idx="219">
                  <c:v>10</c:v>
                </c:pt>
                <c:pt idx="220">
                  <c:v>10</c:v>
                </c:pt>
                <c:pt idx="221">
                  <c:v>10</c:v>
                </c:pt>
                <c:pt idx="222">
                  <c:v>10</c:v>
                </c:pt>
                <c:pt idx="223">
                  <c:v>10</c:v>
                </c:pt>
                <c:pt idx="224">
                  <c:v>10</c:v>
                </c:pt>
                <c:pt idx="225">
                  <c:v>12</c:v>
                </c:pt>
                <c:pt idx="226">
                  <c:v>6</c:v>
                </c:pt>
                <c:pt idx="227">
                  <c:v>6</c:v>
                </c:pt>
                <c:pt idx="228">
                  <c:v>12</c:v>
                </c:pt>
                <c:pt idx="229">
                  <c:v>12</c:v>
                </c:pt>
                <c:pt idx="230">
                  <c:v>12</c:v>
                </c:pt>
                <c:pt idx="231">
                  <c:v>12</c:v>
                </c:pt>
                <c:pt idx="232">
                  <c:v>12</c:v>
                </c:pt>
                <c:pt idx="233">
                  <c:v>12</c:v>
                </c:pt>
                <c:pt idx="234">
                  <c:v>12</c:v>
                </c:pt>
                <c:pt idx="235">
                  <c:v>16</c:v>
                </c:pt>
                <c:pt idx="236">
                  <c:v>16</c:v>
                </c:pt>
                <c:pt idx="237">
                  <c:v>16</c:v>
                </c:pt>
                <c:pt idx="238">
                  <c:v>16</c:v>
                </c:pt>
                <c:pt idx="239">
                  <c:v>16</c:v>
                </c:pt>
                <c:pt idx="240">
                  <c:v>16</c:v>
                </c:pt>
                <c:pt idx="241">
                  <c:v>16</c:v>
                </c:pt>
                <c:pt idx="242">
                  <c:v>14</c:v>
                </c:pt>
                <c:pt idx="243">
                  <c:v>9</c:v>
                </c:pt>
                <c:pt idx="244">
                  <c:v>14</c:v>
                </c:pt>
                <c:pt idx="245">
                  <c:v>14</c:v>
                </c:pt>
                <c:pt idx="246">
                  <c:v>14</c:v>
                </c:pt>
                <c:pt idx="247">
                  <c:v>12</c:v>
                </c:pt>
                <c:pt idx="248">
                  <c:v>12</c:v>
                </c:pt>
                <c:pt idx="249">
                  <c:v>12</c:v>
                </c:pt>
              </c:numCache>
            </c:numRef>
          </c:yVal>
          <c:smooth val="1"/>
        </c:ser>
        <c:ser>
          <c:idx val="1"/>
          <c:order val="1"/>
          <c:tx>
            <c:strRef>
              <c:f>'Black 2011'!$V$3</c:f>
              <c:strCache>
                <c:ptCount val="1"/>
                <c:pt idx="0">
                  <c:v>CA</c:v>
                </c:pt>
              </c:strCache>
            </c:strRef>
          </c:tx>
          <c:xVal>
            <c:numRef>
              <c:f>'Black 2011'!$T$4:$T$253</c:f>
              <c:numCache>
                <c:formatCode>m/d/yyyy</c:formatCode>
                <c:ptCount val="250"/>
                <c:pt idx="0">
                  <c:v>40547</c:v>
                </c:pt>
                <c:pt idx="1">
                  <c:v>40548</c:v>
                </c:pt>
                <c:pt idx="2">
                  <c:v>40549</c:v>
                </c:pt>
                <c:pt idx="3">
                  <c:v>40550</c:v>
                </c:pt>
                <c:pt idx="4">
                  <c:v>40553</c:v>
                </c:pt>
                <c:pt idx="5">
                  <c:v>40554</c:v>
                </c:pt>
                <c:pt idx="6">
                  <c:v>40555</c:v>
                </c:pt>
                <c:pt idx="7">
                  <c:v>40556</c:v>
                </c:pt>
                <c:pt idx="8">
                  <c:v>40557</c:v>
                </c:pt>
                <c:pt idx="9">
                  <c:v>40561</c:v>
                </c:pt>
                <c:pt idx="10">
                  <c:v>40562</c:v>
                </c:pt>
                <c:pt idx="11">
                  <c:v>40563</c:v>
                </c:pt>
                <c:pt idx="12">
                  <c:v>40564</c:v>
                </c:pt>
                <c:pt idx="13">
                  <c:v>40567</c:v>
                </c:pt>
                <c:pt idx="14">
                  <c:v>40568</c:v>
                </c:pt>
                <c:pt idx="15">
                  <c:v>40569</c:v>
                </c:pt>
                <c:pt idx="16">
                  <c:v>40570</c:v>
                </c:pt>
                <c:pt idx="17">
                  <c:v>40571</c:v>
                </c:pt>
                <c:pt idx="18">
                  <c:v>40574</c:v>
                </c:pt>
                <c:pt idx="19">
                  <c:v>40575</c:v>
                </c:pt>
                <c:pt idx="20">
                  <c:v>40576</c:v>
                </c:pt>
                <c:pt idx="21">
                  <c:v>40577</c:v>
                </c:pt>
                <c:pt idx="22">
                  <c:v>40578</c:v>
                </c:pt>
                <c:pt idx="23">
                  <c:v>40581</c:v>
                </c:pt>
                <c:pt idx="24">
                  <c:v>40582</c:v>
                </c:pt>
                <c:pt idx="25">
                  <c:v>40583</c:v>
                </c:pt>
                <c:pt idx="26">
                  <c:v>40584</c:v>
                </c:pt>
                <c:pt idx="27">
                  <c:v>40585</c:v>
                </c:pt>
                <c:pt idx="28">
                  <c:v>40588</c:v>
                </c:pt>
                <c:pt idx="29">
                  <c:v>40589</c:v>
                </c:pt>
                <c:pt idx="30">
                  <c:v>40590</c:v>
                </c:pt>
                <c:pt idx="31">
                  <c:v>40591</c:v>
                </c:pt>
                <c:pt idx="32">
                  <c:v>40592</c:v>
                </c:pt>
                <c:pt idx="33">
                  <c:v>40596</c:v>
                </c:pt>
                <c:pt idx="34">
                  <c:v>40597</c:v>
                </c:pt>
                <c:pt idx="35">
                  <c:v>40598</c:v>
                </c:pt>
                <c:pt idx="36">
                  <c:v>40599</c:v>
                </c:pt>
                <c:pt idx="37">
                  <c:v>40602</c:v>
                </c:pt>
                <c:pt idx="38">
                  <c:v>40603</c:v>
                </c:pt>
                <c:pt idx="39">
                  <c:v>40604</c:v>
                </c:pt>
                <c:pt idx="40">
                  <c:v>40605</c:v>
                </c:pt>
                <c:pt idx="41">
                  <c:v>40606</c:v>
                </c:pt>
                <c:pt idx="42">
                  <c:v>40609</c:v>
                </c:pt>
                <c:pt idx="43">
                  <c:v>40610</c:v>
                </c:pt>
                <c:pt idx="44">
                  <c:v>40611</c:v>
                </c:pt>
                <c:pt idx="45">
                  <c:v>40612</c:v>
                </c:pt>
                <c:pt idx="46">
                  <c:v>40613</c:v>
                </c:pt>
                <c:pt idx="47">
                  <c:v>40616</c:v>
                </c:pt>
                <c:pt idx="48">
                  <c:v>40617</c:v>
                </c:pt>
                <c:pt idx="49">
                  <c:v>40618</c:v>
                </c:pt>
                <c:pt idx="50">
                  <c:v>40619</c:v>
                </c:pt>
                <c:pt idx="51">
                  <c:v>40620</c:v>
                </c:pt>
                <c:pt idx="52">
                  <c:v>40623</c:v>
                </c:pt>
                <c:pt idx="53">
                  <c:v>40624</c:v>
                </c:pt>
                <c:pt idx="54">
                  <c:v>40625</c:v>
                </c:pt>
                <c:pt idx="55">
                  <c:v>40626</c:v>
                </c:pt>
                <c:pt idx="56">
                  <c:v>40627</c:v>
                </c:pt>
                <c:pt idx="57">
                  <c:v>40630</c:v>
                </c:pt>
                <c:pt idx="58">
                  <c:v>40631</c:v>
                </c:pt>
                <c:pt idx="59">
                  <c:v>40632</c:v>
                </c:pt>
                <c:pt idx="60">
                  <c:v>40633</c:v>
                </c:pt>
                <c:pt idx="61">
                  <c:v>40634</c:v>
                </c:pt>
                <c:pt idx="62">
                  <c:v>40637</c:v>
                </c:pt>
                <c:pt idx="63">
                  <c:v>40638</c:v>
                </c:pt>
                <c:pt idx="64">
                  <c:v>40639</c:v>
                </c:pt>
                <c:pt idx="65">
                  <c:v>40640</c:v>
                </c:pt>
                <c:pt idx="66">
                  <c:v>40641</c:v>
                </c:pt>
                <c:pt idx="67">
                  <c:v>40644</c:v>
                </c:pt>
                <c:pt idx="68">
                  <c:v>40646</c:v>
                </c:pt>
                <c:pt idx="69">
                  <c:v>40647</c:v>
                </c:pt>
                <c:pt idx="70">
                  <c:v>40648</c:v>
                </c:pt>
                <c:pt idx="71">
                  <c:v>40651</c:v>
                </c:pt>
                <c:pt idx="72">
                  <c:v>40652</c:v>
                </c:pt>
                <c:pt idx="73">
                  <c:v>40653</c:v>
                </c:pt>
                <c:pt idx="74">
                  <c:v>40654</c:v>
                </c:pt>
                <c:pt idx="75">
                  <c:v>40655</c:v>
                </c:pt>
                <c:pt idx="76">
                  <c:v>40658</c:v>
                </c:pt>
                <c:pt idx="77">
                  <c:v>40659</c:v>
                </c:pt>
                <c:pt idx="78">
                  <c:v>40660</c:v>
                </c:pt>
                <c:pt idx="79">
                  <c:v>40661</c:v>
                </c:pt>
                <c:pt idx="80">
                  <c:v>40662</c:v>
                </c:pt>
                <c:pt idx="81">
                  <c:v>40665</c:v>
                </c:pt>
                <c:pt idx="82">
                  <c:v>40666</c:v>
                </c:pt>
                <c:pt idx="83">
                  <c:v>40667</c:v>
                </c:pt>
                <c:pt idx="84">
                  <c:v>40668</c:v>
                </c:pt>
                <c:pt idx="85">
                  <c:v>40669</c:v>
                </c:pt>
                <c:pt idx="86">
                  <c:v>40672</c:v>
                </c:pt>
                <c:pt idx="87">
                  <c:v>40673</c:v>
                </c:pt>
                <c:pt idx="88">
                  <c:v>40674</c:v>
                </c:pt>
                <c:pt idx="89">
                  <c:v>40675</c:v>
                </c:pt>
                <c:pt idx="90">
                  <c:v>40676</c:v>
                </c:pt>
                <c:pt idx="91">
                  <c:v>40679</c:v>
                </c:pt>
                <c:pt idx="92">
                  <c:v>40680</c:v>
                </c:pt>
                <c:pt idx="93">
                  <c:v>40681</c:v>
                </c:pt>
                <c:pt idx="94">
                  <c:v>40682</c:v>
                </c:pt>
                <c:pt idx="95">
                  <c:v>40683</c:v>
                </c:pt>
                <c:pt idx="96">
                  <c:v>40686</c:v>
                </c:pt>
                <c:pt idx="97">
                  <c:v>40687</c:v>
                </c:pt>
                <c:pt idx="98">
                  <c:v>40688</c:v>
                </c:pt>
                <c:pt idx="99">
                  <c:v>40689</c:v>
                </c:pt>
                <c:pt idx="100">
                  <c:v>40690</c:v>
                </c:pt>
                <c:pt idx="101">
                  <c:v>40694</c:v>
                </c:pt>
                <c:pt idx="102">
                  <c:v>40695</c:v>
                </c:pt>
                <c:pt idx="103">
                  <c:v>40696</c:v>
                </c:pt>
                <c:pt idx="104">
                  <c:v>40697</c:v>
                </c:pt>
                <c:pt idx="105">
                  <c:v>40700</c:v>
                </c:pt>
                <c:pt idx="106">
                  <c:v>40701</c:v>
                </c:pt>
                <c:pt idx="107">
                  <c:v>40702</c:v>
                </c:pt>
                <c:pt idx="108">
                  <c:v>40703</c:v>
                </c:pt>
                <c:pt idx="109">
                  <c:v>40704</c:v>
                </c:pt>
                <c:pt idx="110">
                  <c:v>40707</c:v>
                </c:pt>
                <c:pt idx="111">
                  <c:v>40708</c:v>
                </c:pt>
                <c:pt idx="112">
                  <c:v>40709</c:v>
                </c:pt>
                <c:pt idx="113">
                  <c:v>40710</c:v>
                </c:pt>
                <c:pt idx="114">
                  <c:v>40711</c:v>
                </c:pt>
                <c:pt idx="115">
                  <c:v>40714</c:v>
                </c:pt>
                <c:pt idx="116">
                  <c:v>40715</c:v>
                </c:pt>
                <c:pt idx="117">
                  <c:v>40716</c:v>
                </c:pt>
                <c:pt idx="118">
                  <c:v>40717</c:v>
                </c:pt>
                <c:pt idx="119">
                  <c:v>40721</c:v>
                </c:pt>
                <c:pt idx="120">
                  <c:v>40722</c:v>
                </c:pt>
                <c:pt idx="121">
                  <c:v>40724</c:v>
                </c:pt>
                <c:pt idx="122">
                  <c:v>40725</c:v>
                </c:pt>
                <c:pt idx="123">
                  <c:v>40729</c:v>
                </c:pt>
                <c:pt idx="124">
                  <c:v>40730</c:v>
                </c:pt>
                <c:pt idx="125">
                  <c:v>40731</c:v>
                </c:pt>
                <c:pt idx="126">
                  <c:v>40732</c:v>
                </c:pt>
                <c:pt idx="127">
                  <c:v>40735</c:v>
                </c:pt>
                <c:pt idx="128">
                  <c:v>40735</c:v>
                </c:pt>
                <c:pt idx="129">
                  <c:v>40736</c:v>
                </c:pt>
                <c:pt idx="130">
                  <c:v>40737</c:v>
                </c:pt>
                <c:pt idx="131">
                  <c:v>40738</c:v>
                </c:pt>
                <c:pt idx="132">
                  <c:v>40739</c:v>
                </c:pt>
                <c:pt idx="133">
                  <c:v>40742</c:v>
                </c:pt>
                <c:pt idx="134">
                  <c:v>40743</c:v>
                </c:pt>
                <c:pt idx="135">
                  <c:v>40744</c:v>
                </c:pt>
                <c:pt idx="136">
                  <c:v>40745</c:v>
                </c:pt>
                <c:pt idx="137">
                  <c:v>40746</c:v>
                </c:pt>
                <c:pt idx="138">
                  <c:v>40749</c:v>
                </c:pt>
                <c:pt idx="139">
                  <c:v>40750</c:v>
                </c:pt>
                <c:pt idx="140">
                  <c:v>40751</c:v>
                </c:pt>
                <c:pt idx="141">
                  <c:v>40752</c:v>
                </c:pt>
                <c:pt idx="142">
                  <c:v>40753</c:v>
                </c:pt>
                <c:pt idx="143">
                  <c:v>40756</c:v>
                </c:pt>
                <c:pt idx="144">
                  <c:v>40757</c:v>
                </c:pt>
                <c:pt idx="145">
                  <c:v>40758</c:v>
                </c:pt>
                <c:pt idx="146">
                  <c:v>40759</c:v>
                </c:pt>
                <c:pt idx="147">
                  <c:v>40760</c:v>
                </c:pt>
                <c:pt idx="148">
                  <c:v>40763</c:v>
                </c:pt>
                <c:pt idx="149">
                  <c:v>40764</c:v>
                </c:pt>
                <c:pt idx="150">
                  <c:v>40765</c:v>
                </c:pt>
                <c:pt idx="151">
                  <c:v>40766</c:v>
                </c:pt>
                <c:pt idx="152">
                  <c:v>40767</c:v>
                </c:pt>
                <c:pt idx="153">
                  <c:v>40770</c:v>
                </c:pt>
                <c:pt idx="154">
                  <c:v>40771</c:v>
                </c:pt>
                <c:pt idx="155">
                  <c:v>40772</c:v>
                </c:pt>
                <c:pt idx="156">
                  <c:v>40773</c:v>
                </c:pt>
                <c:pt idx="157">
                  <c:v>40774</c:v>
                </c:pt>
                <c:pt idx="158">
                  <c:v>40777</c:v>
                </c:pt>
                <c:pt idx="159">
                  <c:v>40778</c:v>
                </c:pt>
                <c:pt idx="160">
                  <c:v>40779</c:v>
                </c:pt>
                <c:pt idx="161">
                  <c:v>40779</c:v>
                </c:pt>
                <c:pt idx="162">
                  <c:v>40780</c:v>
                </c:pt>
                <c:pt idx="163">
                  <c:v>40781</c:v>
                </c:pt>
                <c:pt idx="164">
                  <c:v>40784</c:v>
                </c:pt>
                <c:pt idx="165">
                  <c:v>40785</c:v>
                </c:pt>
                <c:pt idx="166">
                  <c:v>40786</c:v>
                </c:pt>
                <c:pt idx="167">
                  <c:v>40787</c:v>
                </c:pt>
                <c:pt idx="168">
                  <c:v>40788</c:v>
                </c:pt>
                <c:pt idx="169">
                  <c:v>40792</c:v>
                </c:pt>
                <c:pt idx="170">
                  <c:v>40793</c:v>
                </c:pt>
                <c:pt idx="171">
                  <c:v>40794</c:v>
                </c:pt>
                <c:pt idx="172">
                  <c:v>40795</c:v>
                </c:pt>
                <c:pt idx="173">
                  <c:v>40798</c:v>
                </c:pt>
                <c:pt idx="174">
                  <c:v>40799</c:v>
                </c:pt>
                <c:pt idx="175">
                  <c:v>40800</c:v>
                </c:pt>
                <c:pt idx="176">
                  <c:v>40801</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40835</c:v>
                </c:pt>
                <c:pt idx="200">
                  <c:v>40836</c:v>
                </c:pt>
                <c:pt idx="201">
                  <c:v>40837</c:v>
                </c:pt>
                <c:pt idx="202">
                  <c:v>40840</c:v>
                </c:pt>
                <c:pt idx="203">
                  <c:v>40841</c:v>
                </c:pt>
                <c:pt idx="204">
                  <c:v>40842</c:v>
                </c:pt>
                <c:pt idx="205">
                  <c:v>40843</c:v>
                </c:pt>
                <c:pt idx="206">
                  <c:v>40844</c:v>
                </c:pt>
                <c:pt idx="207">
                  <c:v>40847</c:v>
                </c:pt>
                <c:pt idx="208">
                  <c:v>40848</c:v>
                </c:pt>
                <c:pt idx="209">
                  <c:v>40849</c:v>
                </c:pt>
                <c:pt idx="210">
                  <c:v>40850</c:v>
                </c:pt>
                <c:pt idx="211">
                  <c:v>40851</c:v>
                </c:pt>
                <c:pt idx="212">
                  <c:v>40854</c:v>
                </c:pt>
                <c:pt idx="213">
                  <c:v>40855</c:v>
                </c:pt>
                <c:pt idx="214">
                  <c:v>40856</c:v>
                </c:pt>
                <c:pt idx="215">
                  <c:v>40857</c:v>
                </c:pt>
                <c:pt idx="216">
                  <c:v>40861</c:v>
                </c:pt>
                <c:pt idx="217">
                  <c:v>40862</c:v>
                </c:pt>
                <c:pt idx="218">
                  <c:v>40863</c:v>
                </c:pt>
                <c:pt idx="219">
                  <c:v>40864</c:v>
                </c:pt>
                <c:pt idx="220">
                  <c:v>40865</c:v>
                </c:pt>
                <c:pt idx="221">
                  <c:v>40868</c:v>
                </c:pt>
                <c:pt idx="222">
                  <c:v>40869</c:v>
                </c:pt>
                <c:pt idx="223">
                  <c:v>40870</c:v>
                </c:pt>
                <c:pt idx="224">
                  <c:v>40872</c:v>
                </c:pt>
                <c:pt idx="225">
                  <c:v>40875</c:v>
                </c:pt>
                <c:pt idx="226">
                  <c:v>40876</c:v>
                </c:pt>
                <c:pt idx="227">
                  <c:v>40877</c:v>
                </c:pt>
                <c:pt idx="228">
                  <c:v>40878</c:v>
                </c:pt>
                <c:pt idx="229">
                  <c:v>40879</c:v>
                </c:pt>
                <c:pt idx="230">
                  <c:v>40882</c:v>
                </c:pt>
                <c:pt idx="231">
                  <c:v>40883</c:v>
                </c:pt>
                <c:pt idx="232">
                  <c:v>40884</c:v>
                </c:pt>
                <c:pt idx="233">
                  <c:v>40885</c:v>
                </c:pt>
                <c:pt idx="234">
                  <c:v>40886</c:v>
                </c:pt>
                <c:pt idx="235">
                  <c:v>40889</c:v>
                </c:pt>
                <c:pt idx="236">
                  <c:v>40890</c:v>
                </c:pt>
                <c:pt idx="237">
                  <c:v>40891</c:v>
                </c:pt>
                <c:pt idx="238">
                  <c:v>40892</c:v>
                </c:pt>
                <c:pt idx="239">
                  <c:v>40893</c:v>
                </c:pt>
                <c:pt idx="240">
                  <c:v>40896</c:v>
                </c:pt>
                <c:pt idx="241">
                  <c:v>40897</c:v>
                </c:pt>
                <c:pt idx="242">
                  <c:v>40898</c:v>
                </c:pt>
                <c:pt idx="243">
                  <c:v>40898</c:v>
                </c:pt>
                <c:pt idx="244">
                  <c:v>40899</c:v>
                </c:pt>
                <c:pt idx="245">
                  <c:v>40900</c:v>
                </c:pt>
                <c:pt idx="246">
                  <c:v>40904</c:v>
                </c:pt>
                <c:pt idx="247">
                  <c:v>40905</c:v>
                </c:pt>
                <c:pt idx="248">
                  <c:v>40906</c:v>
                </c:pt>
                <c:pt idx="249">
                  <c:v>40907</c:v>
                </c:pt>
              </c:numCache>
            </c:numRef>
          </c:xVal>
          <c:yVal>
            <c:numRef>
              <c:f>'Black 2011'!$V$4:$V$253</c:f>
              <c:numCache>
                <c:formatCode>General</c:formatCode>
                <c:ptCount val="250"/>
                <c:pt idx="114">
                  <c:v>16</c:v>
                </c:pt>
                <c:pt idx="115">
                  <c:v>18</c:v>
                </c:pt>
                <c:pt idx="116">
                  <c:v>18</c:v>
                </c:pt>
                <c:pt idx="117">
                  <c:v>18</c:v>
                </c:pt>
                <c:pt idx="118">
                  <c:v>20</c:v>
                </c:pt>
                <c:pt idx="121">
                  <c:v>24</c:v>
                </c:pt>
                <c:pt idx="122">
                  <c:v>24</c:v>
                </c:pt>
                <c:pt idx="123">
                  <c:v>24</c:v>
                </c:pt>
                <c:pt idx="124">
                  <c:v>24</c:v>
                </c:pt>
                <c:pt idx="125">
                  <c:v>17</c:v>
                </c:pt>
                <c:pt idx="126">
                  <c:v>17</c:v>
                </c:pt>
                <c:pt idx="127">
                  <c:v>17</c:v>
                </c:pt>
                <c:pt idx="129">
                  <c:v>17</c:v>
                </c:pt>
                <c:pt idx="130">
                  <c:v>17</c:v>
                </c:pt>
                <c:pt idx="131">
                  <c:v>18</c:v>
                </c:pt>
                <c:pt idx="132">
                  <c:v>18</c:v>
                </c:pt>
                <c:pt idx="133">
                  <c:v>18</c:v>
                </c:pt>
                <c:pt idx="134">
                  <c:v>18</c:v>
                </c:pt>
                <c:pt idx="135">
                  <c:v>18</c:v>
                </c:pt>
                <c:pt idx="136">
                  <c:v>18</c:v>
                </c:pt>
                <c:pt idx="137">
                  <c:v>20</c:v>
                </c:pt>
                <c:pt idx="138">
                  <c:v>14</c:v>
                </c:pt>
                <c:pt idx="139">
                  <c:v>18</c:v>
                </c:pt>
                <c:pt idx="140">
                  <c:v>18</c:v>
                </c:pt>
                <c:pt idx="141">
                  <c:v>18</c:v>
                </c:pt>
                <c:pt idx="142">
                  <c:v>18</c:v>
                </c:pt>
                <c:pt idx="143">
                  <c:v>20</c:v>
                </c:pt>
                <c:pt idx="144">
                  <c:v>20</c:v>
                </c:pt>
                <c:pt idx="145">
                  <c:v>22</c:v>
                </c:pt>
                <c:pt idx="146">
                  <c:v>22</c:v>
                </c:pt>
                <c:pt idx="147">
                  <c:v>22</c:v>
                </c:pt>
                <c:pt idx="148">
                  <c:v>22</c:v>
                </c:pt>
                <c:pt idx="149">
                  <c:v>22</c:v>
                </c:pt>
                <c:pt idx="150">
                  <c:v>22</c:v>
                </c:pt>
                <c:pt idx="151">
                  <c:v>22</c:v>
                </c:pt>
                <c:pt idx="152">
                  <c:v>22</c:v>
                </c:pt>
                <c:pt idx="153">
                  <c:v>24</c:v>
                </c:pt>
                <c:pt idx="155">
                  <c:v>24</c:v>
                </c:pt>
                <c:pt idx="156">
                  <c:v>24</c:v>
                </c:pt>
                <c:pt idx="157">
                  <c:v>24</c:v>
                </c:pt>
                <c:pt idx="158">
                  <c:v>24</c:v>
                </c:pt>
                <c:pt idx="159">
                  <c:v>24</c:v>
                </c:pt>
                <c:pt idx="160">
                  <c:v>22</c:v>
                </c:pt>
                <c:pt idx="162">
                  <c:v>24</c:v>
                </c:pt>
                <c:pt idx="163">
                  <c:v>24</c:v>
                </c:pt>
                <c:pt idx="164">
                  <c:v>24</c:v>
                </c:pt>
                <c:pt idx="165">
                  <c:v>16</c:v>
                </c:pt>
                <c:pt idx="166">
                  <c:v>22</c:v>
                </c:pt>
                <c:pt idx="167">
                  <c:v>22</c:v>
                </c:pt>
                <c:pt idx="168">
                  <c:v>22</c:v>
                </c:pt>
                <c:pt idx="169">
                  <c:v>22</c:v>
                </c:pt>
                <c:pt idx="170">
                  <c:v>22</c:v>
                </c:pt>
                <c:pt idx="171">
                  <c:v>22</c:v>
                </c:pt>
                <c:pt idx="172">
                  <c:v>22</c:v>
                </c:pt>
                <c:pt idx="173">
                  <c:v>22</c:v>
                </c:pt>
                <c:pt idx="183">
                  <c:v>26</c:v>
                </c:pt>
                <c:pt idx="190">
                  <c:v>26</c:v>
                </c:pt>
                <c:pt idx="191">
                  <c:v>26</c:v>
                </c:pt>
                <c:pt idx="192">
                  <c:v>26</c:v>
                </c:pt>
                <c:pt idx="199">
                  <c:v>26</c:v>
                </c:pt>
                <c:pt idx="200">
                  <c:v>26</c:v>
                </c:pt>
                <c:pt idx="231">
                  <c:v>12</c:v>
                </c:pt>
                <c:pt idx="234">
                  <c:v>12</c:v>
                </c:pt>
              </c:numCache>
            </c:numRef>
          </c:yVal>
          <c:smooth val="1"/>
        </c:ser>
        <c:ser>
          <c:idx val="2"/>
          <c:order val="2"/>
          <c:tx>
            <c:strRef>
              <c:f>'Black 2011'!$W$3</c:f>
              <c:strCache>
                <c:ptCount val="1"/>
                <c:pt idx="0">
                  <c:v>OR</c:v>
                </c:pt>
              </c:strCache>
            </c:strRef>
          </c:tx>
          <c:xVal>
            <c:numRef>
              <c:f>'Black 2011'!$T$4:$T$253</c:f>
              <c:numCache>
                <c:formatCode>m/d/yyyy</c:formatCode>
                <c:ptCount val="250"/>
                <c:pt idx="0">
                  <c:v>40547</c:v>
                </c:pt>
                <c:pt idx="1">
                  <c:v>40548</c:v>
                </c:pt>
                <c:pt idx="2">
                  <c:v>40549</c:v>
                </c:pt>
                <c:pt idx="3">
                  <c:v>40550</c:v>
                </c:pt>
                <c:pt idx="4">
                  <c:v>40553</c:v>
                </c:pt>
                <c:pt idx="5">
                  <c:v>40554</c:v>
                </c:pt>
                <c:pt idx="6">
                  <c:v>40555</c:v>
                </c:pt>
                <c:pt idx="7">
                  <c:v>40556</c:v>
                </c:pt>
                <c:pt idx="8">
                  <c:v>40557</c:v>
                </c:pt>
                <c:pt idx="9">
                  <c:v>40561</c:v>
                </c:pt>
                <c:pt idx="10">
                  <c:v>40562</c:v>
                </c:pt>
                <c:pt idx="11">
                  <c:v>40563</c:v>
                </c:pt>
                <c:pt idx="12">
                  <c:v>40564</c:v>
                </c:pt>
                <c:pt idx="13">
                  <c:v>40567</c:v>
                </c:pt>
                <c:pt idx="14">
                  <c:v>40568</c:v>
                </c:pt>
                <c:pt idx="15">
                  <c:v>40569</c:v>
                </c:pt>
                <c:pt idx="16">
                  <c:v>40570</c:v>
                </c:pt>
                <c:pt idx="17">
                  <c:v>40571</c:v>
                </c:pt>
                <c:pt idx="18">
                  <c:v>40574</c:v>
                </c:pt>
                <c:pt idx="19">
                  <c:v>40575</c:v>
                </c:pt>
                <c:pt idx="20">
                  <c:v>40576</c:v>
                </c:pt>
                <c:pt idx="21">
                  <c:v>40577</c:v>
                </c:pt>
                <c:pt idx="22">
                  <c:v>40578</c:v>
                </c:pt>
                <c:pt idx="23">
                  <c:v>40581</c:v>
                </c:pt>
                <c:pt idx="24">
                  <c:v>40582</c:v>
                </c:pt>
                <c:pt idx="25">
                  <c:v>40583</c:v>
                </c:pt>
                <c:pt idx="26">
                  <c:v>40584</c:v>
                </c:pt>
                <c:pt idx="27">
                  <c:v>40585</c:v>
                </c:pt>
                <c:pt idx="28">
                  <c:v>40588</c:v>
                </c:pt>
                <c:pt idx="29">
                  <c:v>40589</c:v>
                </c:pt>
                <c:pt idx="30">
                  <c:v>40590</c:v>
                </c:pt>
                <c:pt idx="31">
                  <c:v>40591</c:v>
                </c:pt>
                <c:pt idx="32">
                  <c:v>40592</c:v>
                </c:pt>
                <c:pt idx="33">
                  <c:v>40596</c:v>
                </c:pt>
                <c:pt idx="34">
                  <c:v>40597</c:v>
                </c:pt>
                <c:pt idx="35">
                  <c:v>40598</c:v>
                </c:pt>
                <c:pt idx="36">
                  <c:v>40599</c:v>
                </c:pt>
                <c:pt idx="37">
                  <c:v>40602</c:v>
                </c:pt>
                <c:pt idx="38">
                  <c:v>40603</c:v>
                </c:pt>
                <c:pt idx="39">
                  <c:v>40604</c:v>
                </c:pt>
                <c:pt idx="40">
                  <c:v>40605</c:v>
                </c:pt>
                <c:pt idx="41">
                  <c:v>40606</c:v>
                </c:pt>
                <c:pt idx="42">
                  <c:v>40609</c:v>
                </c:pt>
                <c:pt idx="43">
                  <c:v>40610</c:v>
                </c:pt>
                <c:pt idx="44">
                  <c:v>40611</c:v>
                </c:pt>
                <c:pt idx="45">
                  <c:v>40612</c:v>
                </c:pt>
                <c:pt idx="46">
                  <c:v>40613</c:v>
                </c:pt>
                <c:pt idx="47">
                  <c:v>40616</c:v>
                </c:pt>
                <c:pt idx="48">
                  <c:v>40617</c:v>
                </c:pt>
                <c:pt idx="49">
                  <c:v>40618</c:v>
                </c:pt>
                <c:pt idx="50">
                  <c:v>40619</c:v>
                </c:pt>
                <c:pt idx="51">
                  <c:v>40620</c:v>
                </c:pt>
                <c:pt idx="52">
                  <c:v>40623</c:v>
                </c:pt>
                <c:pt idx="53">
                  <c:v>40624</c:v>
                </c:pt>
                <c:pt idx="54">
                  <c:v>40625</c:v>
                </c:pt>
                <c:pt idx="55">
                  <c:v>40626</c:v>
                </c:pt>
                <c:pt idx="56">
                  <c:v>40627</c:v>
                </c:pt>
                <c:pt idx="57">
                  <c:v>40630</c:v>
                </c:pt>
                <c:pt idx="58">
                  <c:v>40631</c:v>
                </c:pt>
                <c:pt idx="59">
                  <c:v>40632</c:v>
                </c:pt>
                <c:pt idx="60">
                  <c:v>40633</c:v>
                </c:pt>
                <c:pt idx="61">
                  <c:v>40634</c:v>
                </c:pt>
                <c:pt idx="62">
                  <c:v>40637</c:v>
                </c:pt>
                <c:pt idx="63">
                  <c:v>40638</c:v>
                </c:pt>
                <c:pt idx="64">
                  <c:v>40639</c:v>
                </c:pt>
                <c:pt idx="65">
                  <c:v>40640</c:v>
                </c:pt>
                <c:pt idx="66">
                  <c:v>40641</c:v>
                </c:pt>
                <c:pt idx="67">
                  <c:v>40644</c:v>
                </c:pt>
                <c:pt idx="68">
                  <c:v>40646</c:v>
                </c:pt>
                <c:pt idx="69">
                  <c:v>40647</c:v>
                </c:pt>
                <c:pt idx="70">
                  <c:v>40648</c:v>
                </c:pt>
                <c:pt idx="71">
                  <c:v>40651</c:v>
                </c:pt>
                <c:pt idx="72">
                  <c:v>40652</c:v>
                </c:pt>
                <c:pt idx="73">
                  <c:v>40653</c:v>
                </c:pt>
                <c:pt idx="74">
                  <c:v>40654</c:v>
                </c:pt>
                <c:pt idx="75">
                  <c:v>40655</c:v>
                </c:pt>
                <c:pt idx="76">
                  <c:v>40658</c:v>
                </c:pt>
                <c:pt idx="77">
                  <c:v>40659</c:v>
                </c:pt>
                <c:pt idx="78">
                  <c:v>40660</c:v>
                </c:pt>
                <c:pt idx="79">
                  <c:v>40661</c:v>
                </c:pt>
                <c:pt idx="80">
                  <c:v>40662</c:v>
                </c:pt>
                <c:pt idx="81">
                  <c:v>40665</c:v>
                </c:pt>
                <c:pt idx="82">
                  <c:v>40666</c:v>
                </c:pt>
                <c:pt idx="83">
                  <c:v>40667</c:v>
                </c:pt>
                <c:pt idx="84">
                  <c:v>40668</c:v>
                </c:pt>
                <c:pt idx="85">
                  <c:v>40669</c:v>
                </c:pt>
                <c:pt idx="86">
                  <c:v>40672</c:v>
                </c:pt>
                <c:pt idx="87">
                  <c:v>40673</c:v>
                </c:pt>
                <c:pt idx="88">
                  <c:v>40674</c:v>
                </c:pt>
                <c:pt idx="89">
                  <c:v>40675</c:v>
                </c:pt>
                <c:pt idx="90">
                  <c:v>40676</c:v>
                </c:pt>
                <c:pt idx="91">
                  <c:v>40679</c:v>
                </c:pt>
                <c:pt idx="92">
                  <c:v>40680</c:v>
                </c:pt>
                <c:pt idx="93">
                  <c:v>40681</c:v>
                </c:pt>
                <c:pt idx="94">
                  <c:v>40682</c:v>
                </c:pt>
                <c:pt idx="95">
                  <c:v>40683</c:v>
                </c:pt>
                <c:pt idx="96">
                  <c:v>40686</c:v>
                </c:pt>
                <c:pt idx="97">
                  <c:v>40687</c:v>
                </c:pt>
                <c:pt idx="98">
                  <c:v>40688</c:v>
                </c:pt>
                <c:pt idx="99">
                  <c:v>40689</c:v>
                </c:pt>
                <c:pt idx="100">
                  <c:v>40690</c:v>
                </c:pt>
                <c:pt idx="101">
                  <c:v>40694</c:v>
                </c:pt>
                <c:pt idx="102">
                  <c:v>40695</c:v>
                </c:pt>
                <c:pt idx="103">
                  <c:v>40696</c:v>
                </c:pt>
                <c:pt idx="104">
                  <c:v>40697</c:v>
                </c:pt>
                <c:pt idx="105">
                  <c:v>40700</c:v>
                </c:pt>
                <c:pt idx="106">
                  <c:v>40701</c:v>
                </c:pt>
                <c:pt idx="107">
                  <c:v>40702</c:v>
                </c:pt>
                <c:pt idx="108">
                  <c:v>40703</c:v>
                </c:pt>
                <c:pt idx="109">
                  <c:v>40704</c:v>
                </c:pt>
                <c:pt idx="110">
                  <c:v>40707</c:v>
                </c:pt>
                <c:pt idx="111">
                  <c:v>40708</c:v>
                </c:pt>
                <c:pt idx="112">
                  <c:v>40709</c:v>
                </c:pt>
                <c:pt idx="113">
                  <c:v>40710</c:v>
                </c:pt>
                <c:pt idx="114">
                  <c:v>40711</c:v>
                </c:pt>
                <c:pt idx="115">
                  <c:v>40714</c:v>
                </c:pt>
                <c:pt idx="116">
                  <c:v>40715</c:v>
                </c:pt>
                <c:pt idx="117">
                  <c:v>40716</c:v>
                </c:pt>
                <c:pt idx="118">
                  <c:v>40717</c:v>
                </c:pt>
                <c:pt idx="119">
                  <c:v>40721</c:v>
                </c:pt>
                <c:pt idx="120">
                  <c:v>40722</c:v>
                </c:pt>
                <c:pt idx="121">
                  <c:v>40724</c:v>
                </c:pt>
                <c:pt idx="122">
                  <c:v>40725</c:v>
                </c:pt>
                <c:pt idx="123">
                  <c:v>40729</c:v>
                </c:pt>
                <c:pt idx="124">
                  <c:v>40730</c:v>
                </c:pt>
                <c:pt idx="125">
                  <c:v>40731</c:v>
                </c:pt>
                <c:pt idx="126">
                  <c:v>40732</c:v>
                </c:pt>
                <c:pt idx="127">
                  <c:v>40735</c:v>
                </c:pt>
                <c:pt idx="128">
                  <c:v>40735</c:v>
                </c:pt>
                <c:pt idx="129">
                  <c:v>40736</c:v>
                </c:pt>
                <c:pt idx="130">
                  <c:v>40737</c:v>
                </c:pt>
                <c:pt idx="131">
                  <c:v>40738</c:v>
                </c:pt>
                <c:pt idx="132">
                  <c:v>40739</c:v>
                </c:pt>
                <c:pt idx="133">
                  <c:v>40742</c:v>
                </c:pt>
                <c:pt idx="134">
                  <c:v>40743</c:v>
                </c:pt>
                <c:pt idx="135">
                  <c:v>40744</c:v>
                </c:pt>
                <c:pt idx="136">
                  <c:v>40745</c:v>
                </c:pt>
                <c:pt idx="137">
                  <c:v>40746</c:v>
                </c:pt>
                <c:pt idx="138">
                  <c:v>40749</c:v>
                </c:pt>
                <c:pt idx="139">
                  <c:v>40750</c:v>
                </c:pt>
                <c:pt idx="140">
                  <c:v>40751</c:v>
                </c:pt>
                <c:pt idx="141">
                  <c:v>40752</c:v>
                </c:pt>
                <c:pt idx="142">
                  <c:v>40753</c:v>
                </c:pt>
                <c:pt idx="143">
                  <c:v>40756</c:v>
                </c:pt>
                <c:pt idx="144">
                  <c:v>40757</c:v>
                </c:pt>
                <c:pt idx="145">
                  <c:v>40758</c:v>
                </c:pt>
                <c:pt idx="146">
                  <c:v>40759</c:v>
                </c:pt>
                <c:pt idx="147">
                  <c:v>40760</c:v>
                </c:pt>
                <c:pt idx="148">
                  <c:v>40763</c:v>
                </c:pt>
                <c:pt idx="149">
                  <c:v>40764</c:v>
                </c:pt>
                <c:pt idx="150">
                  <c:v>40765</c:v>
                </c:pt>
                <c:pt idx="151">
                  <c:v>40766</c:v>
                </c:pt>
                <c:pt idx="152">
                  <c:v>40767</c:v>
                </c:pt>
                <c:pt idx="153">
                  <c:v>40770</c:v>
                </c:pt>
                <c:pt idx="154">
                  <c:v>40771</c:v>
                </c:pt>
                <c:pt idx="155">
                  <c:v>40772</c:v>
                </c:pt>
                <c:pt idx="156">
                  <c:v>40773</c:v>
                </c:pt>
                <c:pt idx="157">
                  <c:v>40774</c:v>
                </c:pt>
                <c:pt idx="158">
                  <c:v>40777</c:v>
                </c:pt>
                <c:pt idx="159">
                  <c:v>40778</c:v>
                </c:pt>
                <c:pt idx="160">
                  <c:v>40779</c:v>
                </c:pt>
                <c:pt idx="161">
                  <c:v>40779</c:v>
                </c:pt>
                <c:pt idx="162">
                  <c:v>40780</c:v>
                </c:pt>
                <c:pt idx="163">
                  <c:v>40781</c:v>
                </c:pt>
                <c:pt idx="164">
                  <c:v>40784</c:v>
                </c:pt>
                <c:pt idx="165">
                  <c:v>40785</c:v>
                </c:pt>
                <c:pt idx="166">
                  <c:v>40786</c:v>
                </c:pt>
                <c:pt idx="167">
                  <c:v>40787</c:v>
                </c:pt>
                <c:pt idx="168">
                  <c:v>40788</c:v>
                </c:pt>
                <c:pt idx="169">
                  <c:v>40792</c:v>
                </c:pt>
                <c:pt idx="170">
                  <c:v>40793</c:v>
                </c:pt>
                <c:pt idx="171">
                  <c:v>40794</c:v>
                </c:pt>
                <c:pt idx="172">
                  <c:v>40795</c:v>
                </c:pt>
                <c:pt idx="173">
                  <c:v>40798</c:v>
                </c:pt>
                <c:pt idx="174">
                  <c:v>40799</c:v>
                </c:pt>
                <c:pt idx="175">
                  <c:v>40800</c:v>
                </c:pt>
                <c:pt idx="176">
                  <c:v>40801</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40835</c:v>
                </c:pt>
                <c:pt idx="200">
                  <c:v>40836</c:v>
                </c:pt>
                <c:pt idx="201">
                  <c:v>40837</c:v>
                </c:pt>
                <c:pt idx="202">
                  <c:v>40840</c:v>
                </c:pt>
                <c:pt idx="203">
                  <c:v>40841</c:v>
                </c:pt>
                <c:pt idx="204">
                  <c:v>40842</c:v>
                </c:pt>
                <c:pt idx="205">
                  <c:v>40843</c:v>
                </c:pt>
                <c:pt idx="206">
                  <c:v>40844</c:v>
                </c:pt>
                <c:pt idx="207">
                  <c:v>40847</c:v>
                </c:pt>
                <c:pt idx="208">
                  <c:v>40848</c:v>
                </c:pt>
                <c:pt idx="209">
                  <c:v>40849</c:v>
                </c:pt>
                <c:pt idx="210">
                  <c:v>40850</c:v>
                </c:pt>
                <c:pt idx="211">
                  <c:v>40851</c:v>
                </c:pt>
                <c:pt idx="212">
                  <c:v>40854</c:v>
                </c:pt>
                <c:pt idx="213">
                  <c:v>40855</c:v>
                </c:pt>
                <c:pt idx="214">
                  <c:v>40856</c:v>
                </c:pt>
                <c:pt idx="215">
                  <c:v>40857</c:v>
                </c:pt>
                <c:pt idx="216">
                  <c:v>40861</c:v>
                </c:pt>
                <c:pt idx="217">
                  <c:v>40862</c:v>
                </c:pt>
                <c:pt idx="218">
                  <c:v>40863</c:v>
                </c:pt>
                <c:pt idx="219">
                  <c:v>40864</c:v>
                </c:pt>
                <c:pt idx="220">
                  <c:v>40865</c:v>
                </c:pt>
                <c:pt idx="221">
                  <c:v>40868</c:v>
                </c:pt>
                <c:pt idx="222">
                  <c:v>40869</c:v>
                </c:pt>
                <c:pt idx="223">
                  <c:v>40870</c:v>
                </c:pt>
                <c:pt idx="224">
                  <c:v>40872</c:v>
                </c:pt>
                <c:pt idx="225">
                  <c:v>40875</c:v>
                </c:pt>
                <c:pt idx="226">
                  <c:v>40876</c:v>
                </c:pt>
                <c:pt idx="227">
                  <c:v>40877</c:v>
                </c:pt>
                <c:pt idx="228">
                  <c:v>40878</c:v>
                </c:pt>
                <c:pt idx="229">
                  <c:v>40879</c:v>
                </c:pt>
                <c:pt idx="230">
                  <c:v>40882</c:v>
                </c:pt>
                <c:pt idx="231">
                  <c:v>40883</c:v>
                </c:pt>
                <c:pt idx="232">
                  <c:v>40884</c:v>
                </c:pt>
                <c:pt idx="233">
                  <c:v>40885</c:v>
                </c:pt>
                <c:pt idx="234">
                  <c:v>40886</c:v>
                </c:pt>
                <c:pt idx="235">
                  <c:v>40889</c:v>
                </c:pt>
                <c:pt idx="236">
                  <c:v>40890</c:v>
                </c:pt>
                <c:pt idx="237">
                  <c:v>40891</c:v>
                </c:pt>
                <c:pt idx="238">
                  <c:v>40892</c:v>
                </c:pt>
                <c:pt idx="239">
                  <c:v>40893</c:v>
                </c:pt>
                <c:pt idx="240">
                  <c:v>40896</c:v>
                </c:pt>
                <c:pt idx="241">
                  <c:v>40897</c:v>
                </c:pt>
                <c:pt idx="242">
                  <c:v>40898</c:v>
                </c:pt>
                <c:pt idx="243">
                  <c:v>40898</c:v>
                </c:pt>
                <c:pt idx="244">
                  <c:v>40899</c:v>
                </c:pt>
                <c:pt idx="245">
                  <c:v>40900</c:v>
                </c:pt>
                <c:pt idx="246">
                  <c:v>40904</c:v>
                </c:pt>
                <c:pt idx="247">
                  <c:v>40905</c:v>
                </c:pt>
                <c:pt idx="248">
                  <c:v>40906</c:v>
                </c:pt>
                <c:pt idx="249">
                  <c:v>40907</c:v>
                </c:pt>
              </c:numCache>
            </c:numRef>
          </c:xVal>
          <c:yVal>
            <c:numRef>
              <c:f>'Black 2011'!$W$4:$W$253</c:f>
              <c:numCache>
                <c:formatCode>General</c:formatCode>
                <c:ptCount val="250"/>
                <c:pt idx="128">
                  <c:v>16</c:v>
                </c:pt>
                <c:pt idx="129">
                  <c:v>18</c:v>
                </c:pt>
                <c:pt idx="130">
                  <c:v>18</c:v>
                </c:pt>
                <c:pt idx="131">
                  <c:v>18</c:v>
                </c:pt>
                <c:pt idx="132">
                  <c:v>18</c:v>
                </c:pt>
                <c:pt idx="136">
                  <c:v>16</c:v>
                </c:pt>
                <c:pt idx="137">
                  <c:v>16</c:v>
                </c:pt>
                <c:pt idx="143">
                  <c:v>18</c:v>
                </c:pt>
                <c:pt idx="144">
                  <c:v>17</c:v>
                </c:pt>
                <c:pt idx="145">
                  <c:v>17</c:v>
                </c:pt>
                <c:pt idx="146">
                  <c:v>18</c:v>
                </c:pt>
                <c:pt idx="147">
                  <c:v>18</c:v>
                </c:pt>
                <c:pt idx="148">
                  <c:v>18</c:v>
                </c:pt>
                <c:pt idx="149">
                  <c:v>18</c:v>
                </c:pt>
                <c:pt idx="150">
                  <c:v>18</c:v>
                </c:pt>
                <c:pt idx="152">
                  <c:v>18</c:v>
                </c:pt>
                <c:pt idx="156">
                  <c:v>18</c:v>
                </c:pt>
                <c:pt idx="157">
                  <c:v>18</c:v>
                </c:pt>
                <c:pt idx="158">
                  <c:v>18</c:v>
                </c:pt>
                <c:pt idx="159">
                  <c:v>18</c:v>
                </c:pt>
                <c:pt idx="160">
                  <c:v>18</c:v>
                </c:pt>
                <c:pt idx="162">
                  <c:v>18</c:v>
                </c:pt>
                <c:pt idx="163">
                  <c:v>18</c:v>
                </c:pt>
                <c:pt idx="164">
                  <c:v>18</c:v>
                </c:pt>
                <c:pt idx="165">
                  <c:v>18</c:v>
                </c:pt>
                <c:pt idx="166">
                  <c:v>18</c:v>
                </c:pt>
                <c:pt idx="167">
                  <c:v>18</c:v>
                </c:pt>
                <c:pt idx="168">
                  <c:v>18</c:v>
                </c:pt>
                <c:pt idx="169">
                  <c:v>18</c:v>
                </c:pt>
                <c:pt idx="170">
                  <c:v>18</c:v>
                </c:pt>
                <c:pt idx="172">
                  <c:v>18</c:v>
                </c:pt>
                <c:pt idx="175">
                  <c:v>22</c:v>
                </c:pt>
                <c:pt idx="177">
                  <c:v>20</c:v>
                </c:pt>
                <c:pt idx="178">
                  <c:v>20</c:v>
                </c:pt>
                <c:pt idx="179">
                  <c:v>18</c:v>
                </c:pt>
                <c:pt idx="180">
                  <c:v>20</c:v>
                </c:pt>
                <c:pt idx="181">
                  <c:v>20</c:v>
                </c:pt>
                <c:pt idx="182">
                  <c:v>20</c:v>
                </c:pt>
                <c:pt idx="184">
                  <c:v>18</c:v>
                </c:pt>
                <c:pt idx="185">
                  <c:v>18</c:v>
                </c:pt>
                <c:pt idx="186">
                  <c:v>20</c:v>
                </c:pt>
                <c:pt idx="187">
                  <c:v>12</c:v>
                </c:pt>
                <c:pt idx="188">
                  <c:v>12</c:v>
                </c:pt>
                <c:pt idx="189">
                  <c:v>24</c:v>
                </c:pt>
                <c:pt idx="190">
                  <c:v>18</c:v>
                </c:pt>
                <c:pt idx="206">
                  <c:v>26</c:v>
                </c:pt>
              </c:numCache>
            </c:numRef>
          </c:yVal>
          <c:smooth val="1"/>
        </c:ser>
        <c:ser>
          <c:idx val="3"/>
          <c:order val="3"/>
          <c:tx>
            <c:strRef>
              <c:f>'Black 2011'!$X$3</c:f>
              <c:strCache>
                <c:ptCount val="1"/>
                <c:pt idx="0">
                  <c:v>GU</c:v>
                </c:pt>
              </c:strCache>
            </c:strRef>
          </c:tx>
          <c:xVal>
            <c:numRef>
              <c:f>'Black 2011'!$T$4:$T$253</c:f>
              <c:numCache>
                <c:formatCode>m/d/yyyy</c:formatCode>
                <c:ptCount val="250"/>
                <c:pt idx="0">
                  <c:v>40547</c:v>
                </c:pt>
                <c:pt idx="1">
                  <c:v>40548</c:v>
                </c:pt>
                <c:pt idx="2">
                  <c:v>40549</c:v>
                </c:pt>
                <c:pt idx="3">
                  <c:v>40550</c:v>
                </c:pt>
                <c:pt idx="4">
                  <c:v>40553</c:v>
                </c:pt>
                <c:pt idx="5">
                  <c:v>40554</c:v>
                </c:pt>
                <c:pt idx="6">
                  <c:v>40555</c:v>
                </c:pt>
                <c:pt idx="7">
                  <c:v>40556</c:v>
                </c:pt>
                <c:pt idx="8">
                  <c:v>40557</c:v>
                </c:pt>
                <c:pt idx="9">
                  <c:v>40561</c:v>
                </c:pt>
                <c:pt idx="10">
                  <c:v>40562</c:v>
                </c:pt>
                <c:pt idx="11">
                  <c:v>40563</c:v>
                </c:pt>
                <c:pt idx="12">
                  <c:v>40564</c:v>
                </c:pt>
                <c:pt idx="13">
                  <c:v>40567</c:v>
                </c:pt>
                <c:pt idx="14">
                  <c:v>40568</c:v>
                </c:pt>
                <c:pt idx="15">
                  <c:v>40569</c:v>
                </c:pt>
                <c:pt idx="16">
                  <c:v>40570</c:v>
                </c:pt>
                <c:pt idx="17">
                  <c:v>40571</c:v>
                </c:pt>
                <c:pt idx="18">
                  <c:v>40574</c:v>
                </c:pt>
                <c:pt idx="19">
                  <c:v>40575</c:v>
                </c:pt>
                <c:pt idx="20">
                  <c:v>40576</c:v>
                </c:pt>
                <c:pt idx="21">
                  <c:v>40577</c:v>
                </c:pt>
                <c:pt idx="22">
                  <c:v>40578</c:v>
                </c:pt>
                <c:pt idx="23">
                  <c:v>40581</c:v>
                </c:pt>
                <c:pt idx="24">
                  <c:v>40582</c:v>
                </c:pt>
                <c:pt idx="25">
                  <c:v>40583</c:v>
                </c:pt>
                <c:pt idx="26">
                  <c:v>40584</c:v>
                </c:pt>
                <c:pt idx="27">
                  <c:v>40585</c:v>
                </c:pt>
                <c:pt idx="28">
                  <c:v>40588</c:v>
                </c:pt>
                <c:pt idx="29">
                  <c:v>40589</c:v>
                </c:pt>
                <c:pt idx="30">
                  <c:v>40590</c:v>
                </c:pt>
                <c:pt idx="31">
                  <c:v>40591</c:v>
                </c:pt>
                <c:pt idx="32">
                  <c:v>40592</c:v>
                </c:pt>
                <c:pt idx="33">
                  <c:v>40596</c:v>
                </c:pt>
                <c:pt idx="34">
                  <c:v>40597</c:v>
                </c:pt>
                <c:pt idx="35">
                  <c:v>40598</c:v>
                </c:pt>
                <c:pt idx="36">
                  <c:v>40599</c:v>
                </c:pt>
                <c:pt idx="37">
                  <c:v>40602</c:v>
                </c:pt>
                <c:pt idx="38">
                  <c:v>40603</c:v>
                </c:pt>
                <c:pt idx="39">
                  <c:v>40604</c:v>
                </c:pt>
                <c:pt idx="40">
                  <c:v>40605</c:v>
                </c:pt>
                <c:pt idx="41">
                  <c:v>40606</c:v>
                </c:pt>
                <c:pt idx="42">
                  <c:v>40609</c:v>
                </c:pt>
                <c:pt idx="43">
                  <c:v>40610</c:v>
                </c:pt>
                <c:pt idx="44">
                  <c:v>40611</c:v>
                </c:pt>
                <c:pt idx="45">
                  <c:v>40612</c:v>
                </c:pt>
                <c:pt idx="46">
                  <c:v>40613</c:v>
                </c:pt>
                <c:pt idx="47">
                  <c:v>40616</c:v>
                </c:pt>
                <c:pt idx="48">
                  <c:v>40617</c:v>
                </c:pt>
                <c:pt idx="49">
                  <c:v>40618</c:v>
                </c:pt>
                <c:pt idx="50">
                  <c:v>40619</c:v>
                </c:pt>
                <c:pt idx="51">
                  <c:v>40620</c:v>
                </c:pt>
                <c:pt idx="52">
                  <c:v>40623</c:v>
                </c:pt>
                <c:pt idx="53">
                  <c:v>40624</c:v>
                </c:pt>
                <c:pt idx="54">
                  <c:v>40625</c:v>
                </c:pt>
                <c:pt idx="55">
                  <c:v>40626</c:v>
                </c:pt>
                <c:pt idx="56">
                  <c:v>40627</c:v>
                </c:pt>
                <c:pt idx="57">
                  <c:v>40630</c:v>
                </c:pt>
                <c:pt idx="58">
                  <c:v>40631</c:v>
                </c:pt>
                <c:pt idx="59">
                  <c:v>40632</c:v>
                </c:pt>
                <c:pt idx="60">
                  <c:v>40633</c:v>
                </c:pt>
                <c:pt idx="61">
                  <c:v>40634</c:v>
                </c:pt>
                <c:pt idx="62">
                  <c:v>40637</c:v>
                </c:pt>
                <c:pt idx="63">
                  <c:v>40638</c:v>
                </c:pt>
                <c:pt idx="64">
                  <c:v>40639</c:v>
                </c:pt>
                <c:pt idx="65">
                  <c:v>40640</c:v>
                </c:pt>
                <c:pt idx="66">
                  <c:v>40641</c:v>
                </c:pt>
                <c:pt idx="67">
                  <c:v>40644</c:v>
                </c:pt>
                <c:pt idx="68">
                  <c:v>40646</c:v>
                </c:pt>
                <c:pt idx="69">
                  <c:v>40647</c:v>
                </c:pt>
                <c:pt idx="70">
                  <c:v>40648</c:v>
                </c:pt>
                <c:pt idx="71">
                  <c:v>40651</c:v>
                </c:pt>
                <c:pt idx="72">
                  <c:v>40652</c:v>
                </c:pt>
                <c:pt idx="73">
                  <c:v>40653</c:v>
                </c:pt>
                <c:pt idx="74">
                  <c:v>40654</c:v>
                </c:pt>
                <c:pt idx="75">
                  <c:v>40655</c:v>
                </c:pt>
                <c:pt idx="76">
                  <c:v>40658</c:v>
                </c:pt>
                <c:pt idx="77">
                  <c:v>40659</c:v>
                </c:pt>
                <c:pt idx="78">
                  <c:v>40660</c:v>
                </c:pt>
                <c:pt idx="79">
                  <c:v>40661</c:v>
                </c:pt>
                <c:pt idx="80">
                  <c:v>40662</c:v>
                </c:pt>
                <c:pt idx="81">
                  <c:v>40665</c:v>
                </c:pt>
                <c:pt idx="82">
                  <c:v>40666</c:v>
                </c:pt>
                <c:pt idx="83">
                  <c:v>40667</c:v>
                </c:pt>
                <c:pt idx="84">
                  <c:v>40668</c:v>
                </c:pt>
                <c:pt idx="85">
                  <c:v>40669</c:v>
                </c:pt>
                <c:pt idx="86">
                  <c:v>40672</c:v>
                </c:pt>
                <c:pt idx="87">
                  <c:v>40673</c:v>
                </c:pt>
                <c:pt idx="88">
                  <c:v>40674</c:v>
                </c:pt>
                <c:pt idx="89">
                  <c:v>40675</c:v>
                </c:pt>
                <c:pt idx="90">
                  <c:v>40676</c:v>
                </c:pt>
                <c:pt idx="91">
                  <c:v>40679</c:v>
                </c:pt>
                <c:pt idx="92">
                  <c:v>40680</c:v>
                </c:pt>
                <c:pt idx="93">
                  <c:v>40681</c:v>
                </c:pt>
                <c:pt idx="94">
                  <c:v>40682</c:v>
                </c:pt>
                <c:pt idx="95">
                  <c:v>40683</c:v>
                </c:pt>
                <c:pt idx="96">
                  <c:v>40686</c:v>
                </c:pt>
                <c:pt idx="97">
                  <c:v>40687</c:v>
                </c:pt>
                <c:pt idx="98">
                  <c:v>40688</c:v>
                </c:pt>
                <c:pt idx="99">
                  <c:v>40689</c:v>
                </c:pt>
                <c:pt idx="100">
                  <c:v>40690</c:v>
                </c:pt>
                <c:pt idx="101">
                  <c:v>40694</c:v>
                </c:pt>
                <c:pt idx="102">
                  <c:v>40695</c:v>
                </c:pt>
                <c:pt idx="103">
                  <c:v>40696</c:v>
                </c:pt>
                <c:pt idx="104">
                  <c:v>40697</c:v>
                </c:pt>
                <c:pt idx="105">
                  <c:v>40700</c:v>
                </c:pt>
                <c:pt idx="106">
                  <c:v>40701</c:v>
                </c:pt>
                <c:pt idx="107">
                  <c:v>40702</c:v>
                </c:pt>
                <c:pt idx="108">
                  <c:v>40703</c:v>
                </c:pt>
                <c:pt idx="109">
                  <c:v>40704</c:v>
                </c:pt>
                <c:pt idx="110">
                  <c:v>40707</c:v>
                </c:pt>
                <c:pt idx="111">
                  <c:v>40708</c:v>
                </c:pt>
                <c:pt idx="112">
                  <c:v>40709</c:v>
                </c:pt>
                <c:pt idx="113">
                  <c:v>40710</c:v>
                </c:pt>
                <c:pt idx="114">
                  <c:v>40711</c:v>
                </c:pt>
                <c:pt idx="115">
                  <c:v>40714</c:v>
                </c:pt>
                <c:pt idx="116">
                  <c:v>40715</c:v>
                </c:pt>
                <c:pt idx="117">
                  <c:v>40716</c:v>
                </c:pt>
                <c:pt idx="118">
                  <c:v>40717</c:v>
                </c:pt>
                <c:pt idx="119">
                  <c:v>40721</c:v>
                </c:pt>
                <c:pt idx="120">
                  <c:v>40722</c:v>
                </c:pt>
                <c:pt idx="121">
                  <c:v>40724</c:v>
                </c:pt>
                <c:pt idx="122">
                  <c:v>40725</c:v>
                </c:pt>
                <c:pt idx="123">
                  <c:v>40729</c:v>
                </c:pt>
                <c:pt idx="124">
                  <c:v>40730</c:v>
                </c:pt>
                <c:pt idx="125">
                  <c:v>40731</c:v>
                </c:pt>
                <c:pt idx="126">
                  <c:v>40732</c:v>
                </c:pt>
                <c:pt idx="127">
                  <c:v>40735</c:v>
                </c:pt>
                <c:pt idx="128">
                  <c:v>40735</c:v>
                </c:pt>
                <c:pt idx="129">
                  <c:v>40736</c:v>
                </c:pt>
                <c:pt idx="130">
                  <c:v>40737</c:v>
                </c:pt>
                <c:pt idx="131">
                  <c:v>40738</c:v>
                </c:pt>
                <c:pt idx="132">
                  <c:v>40739</c:v>
                </c:pt>
                <c:pt idx="133">
                  <c:v>40742</c:v>
                </c:pt>
                <c:pt idx="134">
                  <c:v>40743</c:v>
                </c:pt>
                <c:pt idx="135">
                  <c:v>40744</c:v>
                </c:pt>
                <c:pt idx="136">
                  <c:v>40745</c:v>
                </c:pt>
                <c:pt idx="137">
                  <c:v>40746</c:v>
                </c:pt>
                <c:pt idx="138">
                  <c:v>40749</c:v>
                </c:pt>
                <c:pt idx="139">
                  <c:v>40750</c:v>
                </c:pt>
                <c:pt idx="140">
                  <c:v>40751</c:v>
                </c:pt>
                <c:pt idx="141">
                  <c:v>40752</c:v>
                </c:pt>
                <c:pt idx="142">
                  <c:v>40753</c:v>
                </c:pt>
                <c:pt idx="143">
                  <c:v>40756</c:v>
                </c:pt>
                <c:pt idx="144">
                  <c:v>40757</c:v>
                </c:pt>
                <c:pt idx="145">
                  <c:v>40758</c:v>
                </c:pt>
                <c:pt idx="146">
                  <c:v>40759</c:v>
                </c:pt>
                <c:pt idx="147">
                  <c:v>40760</c:v>
                </c:pt>
                <c:pt idx="148">
                  <c:v>40763</c:v>
                </c:pt>
                <c:pt idx="149">
                  <c:v>40764</c:v>
                </c:pt>
                <c:pt idx="150">
                  <c:v>40765</c:v>
                </c:pt>
                <c:pt idx="151">
                  <c:v>40766</c:v>
                </c:pt>
                <c:pt idx="152">
                  <c:v>40767</c:v>
                </c:pt>
                <c:pt idx="153">
                  <c:v>40770</c:v>
                </c:pt>
                <c:pt idx="154">
                  <c:v>40771</c:v>
                </c:pt>
                <c:pt idx="155">
                  <c:v>40772</c:v>
                </c:pt>
                <c:pt idx="156">
                  <c:v>40773</c:v>
                </c:pt>
                <c:pt idx="157">
                  <c:v>40774</c:v>
                </c:pt>
                <c:pt idx="158">
                  <c:v>40777</c:v>
                </c:pt>
                <c:pt idx="159">
                  <c:v>40778</c:v>
                </c:pt>
                <c:pt idx="160">
                  <c:v>40779</c:v>
                </c:pt>
                <c:pt idx="161">
                  <c:v>40779</c:v>
                </c:pt>
                <c:pt idx="162">
                  <c:v>40780</c:v>
                </c:pt>
                <c:pt idx="163">
                  <c:v>40781</c:v>
                </c:pt>
                <c:pt idx="164">
                  <c:v>40784</c:v>
                </c:pt>
                <c:pt idx="165">
                  <c:v>40785</c:v>
                </c:pt>
                <c:pt idx="166">
                  <c:v>40786</c:v>
                </c:pt>
                <c:pt idx="167">
                  <c:v>40787</c:v>
                </c:pt>
                <c:pt idx="168">
                  <c:v>40788</c:v>
                </c:pt>
                <c:pt idx="169">
                  <c:v>40792</c:v>
                </c:pt>
                <c:pt idx="170">
                  <c:v>40793</c:v>
                </c:pt>
                <c:pt idx="171">
                  <c:v>40794</c:v>
                </c:pt>
                <c:pt idx="172">
                  <c:v>40795</c:v>
                </c:pt>
                <c:pt idx="173">
                  <c:v>40798</c:v>
                </c:pt>
                <c:pt idx="174">
                  <c:v>40799</c:v>
                </c:pt>
                <c:pt idx="175">
                  <c:v>40800</c:v>
                </c:pt>
                <c:pt idx="176">
                  <c:v>40801</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40835</c:v>
                </c:pt>
                <c:pt idx="200">
                  <c:v>40836</c:v>
                </c:pt>
                <c:pt idx="201">
                  <c:v>40837</c:v>
                </c:pt>
                <c:pt idx="202">
                  <c:v>40840</c:v>
                </c:pt>
                <c:pt idx="203">
                  <c:v>40841</c:v>
                </c:pt>
                <c:pt idx="204">
                  <c:v>40842</c:v>
                </c:pt>
                <c:pt idx="205">
                  <c:v>40843</c:v>
                </c:pt>
                <c:pt idx="206">
                  <c:v>40844</c:v>
                </c:pt>
                <c:pt idx="207">
                  <c:v>40847</c:v>
                </c:pt>
                <c:pt idx="208">
                  <c:v>40848</c:v>
                </c:pt>
                <c:pt idx="209">
                  <c:v>40849</c:v>
                </c:pt>
                <c:pt idx="210">
                  <c:v>40850</c:v>
                </c:pt>
                <c:pt idx="211">
                  <c:v>40851</c:v>
                </c:pt>
                <c:pt idx="212">
                  <c:v>40854</c:v>
                </c:pt>
                <c:pt idx="213">
                  <c:v>40855</c:v>
                </c:pt>
                <c:pt idx="214">
                  <c:v>40856</c:v>
                </c:pt>
                <c:pt idx="215">
                  <c:v>40857</c:v>
                </c:pt>
                <c:pt idx="216">
                  <c:v>40861</c:v>
                </c:pt>
                <c:pt idx="217">
                  <c:v>40862</c:v>
                </c:pt>
                <c:pt idx="218">
                  <c:v>40863</c:v>
                </c:pt>
                <c:pt idx="219">
                  <c:v>40864</c:v>
                </c:pt>
                <c:pt idx="220">
                  <c:v>40865</c:v>
                </c:pt>
                <c:pt idx="221">
                  <c:v>40868</c:v>
                </c:pt>
                <c:pt idx="222">
                  <c:v>40869</c:v>
                </c:pt>
                <c:pt idx="223">
                  <c:v>40870</c:v>
                </c:pt>
                <c:pt idx="224">
                  <c:v>40872</c:v>
                </c:pt>
                <c:pt idx="225">
                  <c:v>40875</c:v>
                </c:pt>
                <c:pt idx="226">
                  <c:v>40876</c:v>
                </c:pt>
                <c:pt idx="227">
                  <c:v>40877</c:v>
                </c:pt>
                <c:pt idx="228">
                  <c:v>40878</c:v>
                </c:pt>
                <c:pt idx="229">
                  <c:v>40879</c:v>
                </c:pt>
                <c:pt idx="230">
                  <c:v>40882</c:v>
                </c:pt>
                <c:pt idx="231">
                  <c:v>40883</c:v>
                </c:pt>
                <c:pt idx="232">
                  <c:v>40884</c:v>
                </c:pt>
                <c:pt idx="233">
                  <c:v>40885</c:v>
                </c:pt>
                <c:pt idx="234">
                  <c:v>40886</c:v>
                </c:pt>
                <c:pt idx="235">
                  <c:v>40889</c:v>
                </c:pt>
                <c:pt idx="236">
                  <c:v>40890</c:v>
                </c:pt>
                <c:pt idx="237">
                  <c:v>40891</c:v>
                </c:pt>
                <c:pt idx="238">
                  <c:v>40892</c:v>
                </c:pt>
                <c:pt idx="239">
                  <c:v>40893</c:v>
                </c:pt>
                <c:pt idx="240">
                  <c:v>40896</c:v>
                </c:pt>
                <c:pt idx="241">
                  <c:v>40897</c:v>
                </c:pt>
                <c:pt idx="242">
                  <c:v>40898</c:v>
                </c:pt>
                <c:pt idx="243">
                  <c:v>40898</c:v>
                </c:pt>
                <c:pt idx="244">
                  <c:v>40899</c:v>
                </c:pt>
                <c:pt idx="245">
                  <c:v>40900</c:v>
                </c:pt>
                <c:pt idx="246">
                  <c:v>40904</c:v>
                </c:pt>
                <c:pt idx="247">
                  <c:v>40905</c:v>
                </c:pt>
                <c:pt idx="248">
                  <c:v>40906</c:v>
                </c:pt>
                <c:pt idx="249">
                  <c:v>40907</c:v>
                </c:pt>
              </c:numCache>
            </c:numRef>
          </c:xVal>
          <c:yVal>
            <c:numRef>
              <c:f>'Black 2011'!$X$4:$X$253</c:f>
              <c:numCache>
                <c:formatCode>General</c:formatCode>
                <c:ptCount val="250"/>
                <c:pt idx="33">
                  <c:v>16</c:v>
                </c:pt>
                <c:pt idx="34">
                  <c:v>16</c:v>
                </c:pt>
                <c:pt idx="35">
                  <c:v>15</c:v>
                </c:pt>
                <c:pt idx="36">
                  <c:v>15</c:v>
                </c:pt>
                <c:pt idx="55">
                  <c:v>18</c:v>
                </c:pt>
                <c:pt idx="60">
                  <c:v>18</c:v>
                </c:pt>
                <c:pt idx="61">
                  <c:v>18</c:v>
                </c:pt>
                <c:pt idx="62">
                  <c:v>18</c:v>
                </c:pt>
                <c:pt idx="63">
                  <c:v>18</c:v>
                </c:pt>
                <c:pt idx="65">
                  <c:v>18</c:v>
                </c:pt>
                <c:pt idx="66">
                  <c:v>18</c:v>
                </c:pt>
                <c:pt idx="155">
                  <c:v>24</c:v>
                </c:pt>
                <c:pt idx="156">
                  <c:v>24</c:v>
                </c:pt>
                <c:pt idx="173">
                  <c:v>20</c:v>
                </c:pt>
                <c:pt idx="174">
                  <c:v>20</c:v>
                </c:pt>
                <c:pt idx="175">
                  <c:v>22</c:v>
                </c:pt>
                <c:pt idx="176">
                  <c:v>22</c:v>
                </c:pt>
                <c:pt idx="178">
                  <c:v>22</c:v>
                </c:pt>
                <c:pt idx="179">
                  <c:v>18</c:v>
                </c:pt>
                <c:pt idx="181">
                  <c:v>24</c:v>
                </c:pt>
                <c:pt idx="182">
                  <c:v>24</c:v>
                </c:pt>
                <c:pt idx="183">
                  <c:v>24</c:v>
                </c:pt>
                <c:pt idx="184">
                  <c:v>24</c:v>
                </c:pt>
                <c:pt idx="185">
                  <c:v>24</c:v>
                </c:pt>
                <c:pt idx="186">
                  <c:v>24</c:v>
                </c:pt>
                <c:pt idx="191">
                  <c:v>20</c:v>
                </c:pt>
                <c:pt idx="192">
                  <c:v>20</c:v>
                </c:pt>
              </c:numCache>
            </c:numRef>
          </c:yVal>
          <c:smooth val="1"/>
        </c:ser>
        <c:dLbls>
          <c:showLegendKey val="0"/>
          <c:showVal val="0"/>
          <c:showCatName val="0"/>
          <c:showSerName val="0"/>
          <c:showPercent val="0"/>
          <c:showBubbleSize val="0"/>
        </c:dLbls>
        <c:axId val="38623488"/>
        <c:axId val="68075520"/>
      </c:scatterChart>
      <c:valAx>
        <c:axId val="38623488"/>
        <c:scaling>
          <c:orientation val="minMax"/>
          <c:max val="40890"/>
          <c:min val="40544"/>
        </c:scaling>
        <c:delete val="0"/>
        <c:axPos val="b"/>
        <c:numFmt formatCode="m/d/yyyy" sourceLinked="1"/>
        <c:majorTickMark val="out"/>
        <c:minorTickMark val="none"/>
        <c:tickLblPos val="nextTo"/>
        <c:spPr>
          <a:ln>
            <a:solidFill>
              <a:schemeClr val="tx1"/>
            </a:solidFill>
          </a:ln>
        </c:spPr>
        <c:txPr>
          <a:bodyPr rot="-3060000"/>
          <a:lstStyle/>
          <a:p>
            <a:pPr>
              <a:defRPr/>
            </a:pPr>
            <a:endParaRPr lang="en-US"/>
          </a:p>
        </c:txPr>
        <c:crossAx val="68075520"/>
        <c:crosses val="autoZero"/>
        <c:crossBetween val="midCat"/>
        <c:majorUnit val="30"/>
      </c:valAx>
      <c:valAx>
        <c:axId val="68075520"/>
        <c:scaling>
          <c:orientation val="minMax"/>
        </c:scaling>
        <c:delete val="0"/>
        <c:axPos val="l"/>
        <c:majorGridlines/>
        <c:title>
          <c:tx>
            <c:rich>
              <a:bodyPr rot="-5400000" vert="horz"/>
              <a:lstStyle/>
              <a:p>
                <a:pPr>
                  <a:defRPr b="0"/>
                </a:pPr>
                <a:r>
                  <a:rPr lang="en-US" b="0"/>
                  <a:t>Wholesale blackberry price  highs ($/flat)</a:t>
                </a:r>
              </a:p>
            </c:rich>
          </c:tx>
          <c:layout>
            <c:manualLayout>
              <c:xMode val="edge"/>
              <c:yMode val="edge"/>
              <c:x val="7.5477909011373596E-3"/>
              <c:y val="0.15113916633663901"/>
            </c:manualLayout>
          </c:layout>
          <c:overlay val="0"/>
        </c:title>
        <c:numFmt formatCode="General" sourceLinked="1"/>
        <c:majorTickMark val="out"/>
        <c:minorTickMark val="none"/>
        <c:tickLblPos val="nextTo"/>
        <c:crossAx val="38623488"/>
        <c:crosses val="autoZero"/>
        <c:crossBetween val="midCat"/>
      </c:valAx>
      <c:spPr>
        <a:noFill/>
        <a:ln>
          <a:solidFill>
            <a:schemeClr val="tx1"/>
          </a:solidFill>
        </a:ln>
      </c:spPr>
    </c:plotArea>
    <c:legend>
      <c:legendPos val="r"/>
      <c:layout>
        <c:manualLayout>
          <c:xMode val="edge"/>
          <c:yMode val="edge"/>
          <c:x val="0.130293197725284"/>
          <c:y val="0.54483104496722401"/>
          <c:w val="0.107491853231301"/>
          <c:h val="0.23527416091145001"/>
        </c:manualLayout>
      </c:layout>
      <c:overlay val="0"/>
      <c:spPr>
        <a:solidFill>
          <a:schemeClr val="accent3">
            <a:lumMod val="40000"/>
            <a:lumOff val="60000"/>
          </a:schemeClr>
        </a:solidFill>
        <a:ln>
          <a:solidFill>
            <a:schemeClr val="tx1"/>
          </a:solidFill>
        </a:ln>
      </c:spPr>
    </c:legend>
    <c:plotVisOnly val="1"/>
    <c:dispBlanksAs val="gap"/>
    <c:showDLblsOverMax val="0"/>
  </c:chart>
  <c:spPr>
    <a:noFill/>
  </c:spPr>
  <c:txPr>
    <a:bodyPr/>
    <a:lstStyle/>
    <a:p>
      <a:pPr>
        <a:defRPr sz="2000">
          <a:latin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A8F27B-9F04-9445-9BBF-76181723EC07}" type="datetimeFigureOut">
              <a:rPr lang="en-US" smtClean="0"/>
              <a:t>3/7/2014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05EEA2-D903-554E-A722-64522BF8172C}" type="slidenum">
              <a:rPr lang="en-US" smtClean="0"/>
              <a:t>‹#›</a:t>
            </a:fld>
            <a:endParaRPr lang="en-US"/>
          </a:p>
        </p:txBody>
      </p:sp>
    </p:spTree>
    <p:extLst>
      <p:ext uri="{BB962C8B-B14F-4D97-AF65-F5344CB8AC3E}">
        <p14:creationId xmlns:p14="http://schemas.microsoft.com/office/powerpoint/2010/main" val="341529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63702-194F-864D-ABF5-36AC3D6C5884}" type="datetimeFigureOut">
              <a:rPr lang="en-US" smtClean="0"/>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DCDFA-1601-5643-BBBD-BE1319523F8E}" type="slidenum">
              <a:rPr lang="en-US" smtClean="0"/>
              <a:t>‹#›</a:t>
            </a:fld>
            <a:endParaRPr lang="en-US"/>
          </a:p>
        </p:txBody>
      </p:sp>
    </p:spTree>
    <p:extLst>
      <p:ext uri="{BB962C8B-B14F-4D97-AF65-F5344CB8AC3E}">
        <p14:creationId xmlns:p14="http://schemas.microsoft.com/office/powerpoint/2010/main" val="1769279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fontAlgn="base" hangingPunct="1">
              <a:spcBef>
                <a:spcPct val="0"/>
              </a:spcBef>
              <a:spcAft>
                <a:spcPct val="0"/>
              </a:spcAft>
            </a:pPr>
            <a:fld id="{20CB4294-AFEE-364E-A81F-E7C0FAC85D58}" type="slidenum">
              <a:rPr lang="en-US" sz="1200">
                <a:latin typeface="Calibri" charset="0"/>
              </a:rPr>
              <a:pPr eaLnBrk="1" fontAlgn="base" hangingPunct="1">
                <a:spcBef>
                  <a:spcPct val="0"/>
                </a:spcBef>
                <a:spcAft>
                  <a:spcPct val="0"/>
                </a:spcAft>
              </a:pPr>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fontAlgn="base" hangingPunct="1">
              <a:spcBef>
                <a:spcPct val="0"/>
              </a:spcBef>
              <a:spcAft>
                <a:spcPct val="0"/>
              </a:spcAft>
            </a:pPr>
            <a:fld id="{20CB4294-AFEE-364E-A81F-E7C0FAC85D58}" type="slidenum">
              <a:rPr lang="en-US" sz="1200">
                <a:latin typeface="Calibri" charset="0"/>
              </a:rPr>
              <a:pPr eaLnBrk="1" fontAlgn="base" hangingPunct="1">
                <a:spcBef>
                  <a:spcPct val="0"/>
                </a:spcBef>
                <a:spcAft>
                  <a:spcPct val="0"/>
                </a:spcAft>
              </a:pPr>
              <a:t>20</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smtClean="0">
                <a:solidFill>
                  <a:schemeClr val="tx1"/>
                </a:solidFill>
                <a:effectLst/>
                <a:latin typeface="+mn-lt"/>
                <a:ea typeface="+mn-ea"/>
                <a:cs typeface="+mn-cs"/>
              </a:rPr>
              <a:t>Importance économique et commerciale </a:t>
            </a:r>
            <a:endParaRPr lang="fr-FR" noProof="0" dirty="0" smtClean="0"/>
          </a:p>
          <a:p>
            <a:r>
              <a:rPr lang="fr-FR" sz="1200" kern="1200" noProof="0" dirty="0" smtClean="0">
                <a:solidFill>
                  <a:schemeClr val="tx1"/>
                </a:solidFill>
                <a:effectLst/>
                <a:latin typeface="+mn-lt"/>
                <a:ea typeface="+mn-ea"/>
                <a:cs typeface="+mn-cs"/>
              </a:rPr>
              <a:t>Les petits fruits sont actuellement parmi les spéculations fruitières les plus rentables et sont très demandes par les marchés européens et américains. Peu de pays en maitrisent la culture, surtout pour des productions hors saisons qui commencent en novembre et se terminent en mai, juste avant l'entrée des productions saisonnières qui proviennent des régions montagneuses froides. Entre 2001 et 2005, les productions pour les trois espèces les plus importantes (mûres, myrtilles et framboises) ont augmenté de 12 à 60%, la valeur de 66 à 93% et les prix moyens au kg de 5 à 47%. A titre d'exemple, le prix moyen pour un kilo de myrtille varie sur le marché anglais de 29 à 100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ceux des mûres de 30 à 97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et ceux des myrtilles de 76 à 130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Ces prix sont à comparer à ceux de la fraise fraîche, vendue pendant la même période de l'année et qui dépassent rarement les 10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/kg. </a:t>
            </a:r>
          </a:p>
          <a:p>
            <a:endParaRPr lang="fr-FR" noProof="0" dirty="0" smtClean="0"/>
          </a:p>
          <a:p>
            <a:r>
              <a:rPr lang="fr-FR" sz="1200" kern="1200" noProof="0" dirty="0" smtClean="0">
                <a:solidFill>
                  <a:schemeClr val="tx1"/>
                </a:solidFill>
                <a:effectLst/>
                <a:latin typeface="+mn-lt"/>
                <a:ea typeface="+mn-ea"/>
                <a:cs typeface="+mn-cs"/>
              </a:rPr>
              <a:t>Sur le plan commercial, la situation actuelle en Europe, principal marché visé par les producteurs marocains, montre que l'Europe ne peut pas satisfaire ses besoins en petits fruits pendant la période hivernale et une partie de la période printanière. En effet, bien que plusieurs pays européens soient producteurs de petits fruits, leurs productions n'arrivent sur le marché qu'à partir de juin-juillet. Pendant le reste de l'année, l'approvisionnement se fait à partir du Chili, du Mexique et plus récemment de l'Espagne. Le Maroc peut facilement se faire une place sur le marché européen, même en présence de ces pays, car sa proximité́ de l'Europe lui confère un avantage considérable par rapport aux pays de l'Amérique latine qui se trouvent défavorises par les couts exorbitants du transport aérien. Il est aussi compétitif par rapport à l'Espagne en raison du faible cout de la main d'œuvre. </a:t>
            </a:r>
          </a:p>
          <a:p>
            <a:endParaRPr lang="fr-FR" noProof="0" dirty="0" smtClean="0"/>
          </a:p>
          <a:p>
            <a:r>
              <a:rPr lang="fr-FR" sz="1200" kern="1200" noProof="0" dirty="0" smtClean="0">
                <a:solidFill>
                  <a:schemeClr val="tx1"/>
                </a:solidFill>
                <a:effectLst/>
                <a:latin typeface="+mn-lt"/>
                <a:ea typeface="+mn-ea"/>
                <a:cs typeface="+mn-cs"/>
              </a:rPr>
              <a:t>Ainsi, il s'avère que le Maroc peut facilement se positionner sur le segment du marché européen des petits fruits qui s'étale de novembre à avril et profiter des infrastructures déjà̀ existantes pour le conditionnement et la transformation de la fraise pour booster la filière des petits fruits, surtout que les producteurs marocains ont développé́ pendant les 30 dernières années un savoir-faire en matière de gestion technique de la culture du fraisier qu'ils peuvent mobiliser pour les autres cultures de petits fruits. L'expérience de certains producteurs avec des espèces comme le framboisier a été́ si concluante qu'ils sont passes à la production commerciale dès 2003. Ainsi, pour cette culture, les exportations sont passées de 30 tonnes à quelques 120 tonnes entre 2003 et 2006. </a:t>
            </a:r>
          </a:p>
          <a:p>
            <a:endParaRPr lang="fr-FR" sz="1200" kern="1200" noProof="0" dirty="0" smtClean="0">
              <a:solidFill>
                <a:schemeClr val="tx1"/>
              </a:solidFill>
              <a:effectLst/>
              <a:latin typeface="+mn-lt"/>
              <a:ea typeface="+mn-ea"/>
              <a:cs typeface="+mn-cs"/>
            </a:endParaRPr>
          </a:p>
          <a:p>
            <a:r>
              <a:rPr lang="fr-FR" sz="1200" b="0" i="0" u="none" strike="noStrike" kern="1200" baseline="0" dirty="0" smtClean="0">
                <a:solidFill>
                  <a:schemeClr val="tx1"/>
                </a:solidFill>
                <a:latin typeface="+mn-lt"/>
                <a:ea typeface="+mn-ea"/>
                <a:cs typeface="+mn-cs"/>
              </a:rPr>
              <a:t>Par Petits Fruits on désigne une gamme d'espèces arbustives fruitières comme le groseillier, le cassissier, le framboisier, le myrtillier et le mûrier. Cultivées dans les zones tempérées froides, ces espèces ont pris une importance grandissante pendant les 10 dernières années en raison des possibilités d'extension de leurs cultures dans les zones à climat à hivers doux, comme les pays du bassin méditerranéen. Parmi ces espèces, trois sont particulièrement prisées par les producteurs exportateurs des fruits en raison de la demande mondiale grandissante pour leurs fruits, il s'agit du framboisier (</a:t>
            </a:r>
            <a:r>
              <a:rPr lang="fr-FR" sz="1200" b="0" i="0" u="none" strike="noStrike" kern="1200" baseline="0" dirty="0" err="1" smtClean="0">
                <a:solidFill>
                  <a:schemeClr val="tx1"/>
                </a:solidFill>
                <a:latin typeface="+mn-lt"/>
                <a:ea typeface="+mn-ea"/>
                <a:cs typeface="+mn-cs"/>
              </a:rPr>
              <a:t>Rubus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idaeus</a:t>
            </a:r>
            <a:r>
              <a:rPr lang="fr-FR" sz="1200" b="0" i="0" u="none" strike="noStrike" kern="1200" baseline="0" dirty="0" smtClean="0">
                <a:solidFill>
                  <a:schemeClr val="tx1"/>
                </a:solidFill>
                <a:latin typeface="+mn-lt"/>
                <a:ea typeface="+mn-ea"/>
                <a:cs typeface="+mn-cs"/>
              </a:rPr>
              <a:t>), du mûrier (</a:t>
            </a:r>
            <a:r>
              <a:rPr lang="fr-FR" sz="1200" b="0" i="0" u="none" strike="noStrike" kern="1200" baseline="0" dirty="0" err="1" smtClean="0">
                <a:solidFill>
                  <a:schemeClr val="tx1"/>
                </a:solidFill>
                <a:latin typeface="+mn-lt"/>
                <a:ea typeface="+mn-ea"/>
                <a:cs typeface="+mn-cs"/>
              </a:rPr>
              <a:t>Rubus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spp</a:t>
            </a:r>
            <a:r>
              <a:rPr lang="fr-FR" sz="1200" b="0" i="0" u="none" strike="noStrike" kern="1200" baseline="0" dirty="0" smtClean="0">
                <a:solidFill>
                  <a:schemeClr val="tx1"/>
                </a:solidFill>
                <a:latin typeface="+mn-lt"/>
                <a:ea typeface="+mn-ea"/>
                <a:cs typeface="+mn-cs"/>
              </a:rPr>
              <a:t>) et du myrtillier (</a:t>
            </a:r>
            <a:r>
              <a:rPr lang="fr-FR" sz="1200" b="0" i="0" u="none" strike="noStrike" kern="1200" baseline="0" dirty="0" err="1" smtClean="0">
                <a:solidFill>
                  <a:schemeClr val="tx1"/>
                </a:solidFill>
                <a:latin typeface="+mn-lt"/>
                <a:ea typeface="+mn-ea"/>
                <a:cs typeface="+mn-cs"/>
              </a:rPr>
              <a:t>Vaccinum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a:t>
            </a:r>
            <a:r>
              <a:rPr lang="fr-FR" sz="1200" b="0" i="0" u="none" strike="noStrike" kern="1200" baseline="0" dirty="0" smtClean="0">
                <a:solidFill>
                  <a:schemeClr val="tx1"/>
                </a:solidFill>
                <a:latin typeface="+mn-lt"/>
                <a:ea typeface="+mn-ea"/>
                <a:cs typeface="+mn-cs"/>
              </a:rPr>
              <a:t>.) qui s'adaptent parfaitement aux conditions agro-climatiques du Maroc. Elles y sont d'introduction récente, et constituent une excellente alternative pour diversifier la production fruitière dans certaines régions, notamment le Gharb et le </a:t>
            </a:r>
            <a:r>
              <a:rPr lang="fr-FR" sz="1200" b="0" i="0" u="none" strike="noStrike" kern="1200" baseline="0" dirty="0" err="1" smtClean="0">
                <a:solidFill>
                  <a:schemeClr val="tx1"/>
                </a:solidFill>
                <a:latin typeface="+mn-lt"/>
                <a:ea typeface="+mn-ea"/>
                <a:cs typeface="+mn-cs"/>
              </a:rPr>
              <a:t>Loukkos</a:t>
            </a:r>
            <a:r>
              <a:rPr lang="fr-FR" sz="1200" b="0" i="0" u="none" strike="noStrike" kern="1200" baseline="0" dirty="0" smtClean="0">
                <a:solidFill>
                  <a:schemeClr val="tx1"/>
                </a:solidFill>
                <a:latin typeface="+mn-lt"/>
                <a:ea typeface="+mn-ea"/>
                <a:cs typeface="+mn-cs"/>
              </a:rPr>
              <a:t>. Comme pour la fraise, la myrtille, la framboise et la mûre sont parmi les petits fruits les plus appréciés par les consommateurs européens, clients traditionnels du Maroc. Elles peuvent être exportées sous forme fraîche ou transformée moyennant les mêmes infrastructures et les mêmes circuits de commercialisation que la fraise.</a:t>
            </a:r>
            <a:endParaRPr lang="fr-FR" sz="1200" kern="1200" noProof="0" dirty="0" smtClean="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5BEDCDFA-1601-5643-BBBD-BE1319523F8E}" type="slidenum">
              <a:rPr lang="en-US" smtClean="0"/>
              <a:t>2</a:t>
            </a:fld>
            <a:endParaRPr lang="en-US"/>
          </a:p>
        </p:txBody>
      </p:sp>
    </p:spTree>
    <p:extLst>
      <p:ext uri="{BB962C8B-B14F-4D97-AF65-F5344CB8AC3E}">
        <p14:creationId xmlns:p14="http://schemas.microsoft.com/office/powerpoint/2010/main" val="62678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8</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9</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11</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12</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13</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14</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19</a:t>
            </a:fld>
            <a:endParaRPr lang="en-US"/>
          </a:p>
        </p:txBody>
      </p:sp>
    </p:spTree>
    <p:extLst>
      <p:ext uri="{BB962C8B-B14F-4D97-AF65-F5344CB8AC3E}">
        <p14:creationId xmlns:p14="http://schemas.microsoft.com/office/powerpoint/2010/main" val="247059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828800" y="1828800"/>
            <a:ext cx="6934200" cy="2362200"/>
          </a:xfrm>
        </p:spPr>
        <p:txBody>
          <a:bodyPr/>
          <a:lstStyle>
            <a:lvl1pPr marL="457200" indent="-457200">
              <a:buFont typeface="Arial"/>
              <a:buChar char="•"/>
              <a:defRPr sz="2400"/>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342900" indent="-342900">
              <a:buFont typeface="Arial"/>
              <a:buChar char="•"/>
              <a:defRPr/>
            </a:lvl1pPr>
          </a:lstStyle>
          <a:p>
            <a:pPr lvl="0"/>
            <a:r>
              <a:rPr lang="en-US" noProof="0" smtClean="0"/>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51480555-52AC-7C4D-9123-4DBE18FAD4C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6FACCC-43B8-C14D-951D-B1CDFE3EFD95}" type="slidenum">
              <a:rPr lang="en-US"/>
              <a:pPr/>
              <a:t>‹#›</a:t>
            </a:fld>
            <a:endParaRPr lang="en-US"/>
          </a:p>
        </p:txBody>
      </p:sp>
    </p:spTree>
    <p:extLst>
      <p:ext uri="{BB962C8B-B14F-4D97-AF65-F5344CB8AC3E}">
        <p14:creationId xmlns:p14="http://schemas.microsoft.com/office/powerpoint/2010/main" val="37593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640F04-B62E-F94C-A2A5-025A248FB6BE}" type="slidenum">
              <a:rPr lang="en-US"/>
              <a:pPr/>
              <a:t>‹#›</a:t>
            </a:fld>
            <a:endParaRPr lang="en-US"/>
          </a:p>
        </p:txBody>
      </p:sp>
    </p:spTree>
    <p:extLst>
      <p:ext uri="{BB962C8B-B14F-4D97-AF65-F5344CB8AC3E}">
        <p14:creationId xmlns:p14="http://schemas.microsoft.com/office/powerpoint/2010/main" val="288548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EB75F2-CD8F-2844-96CD-648075D6EFE1}" type="slidenum">
              <a:rPr lang="en-US"/>
              <a:pPr/>
              <a:t>‹#›</a:t>
            </a:fld>
            <a:endParaRPr lang="en-US"/>
          </a:p>
        </p:txBody>
      </p:sp>
    </p:spTree>
    <p:extLst>
      <p:ext uri="{BB962C8B-B14F-4D97-AF65-F5344CB8AC3E}">
        <p14:creationId xmlns:p14="http://schemas.microsoft.com/office/powerpoint/2010/main" val="14776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010400" cy="523220"/>
          </a:xfrm>
        </p:spPr>
        <p:txBody>
          <a:bodyPr wrap="square">
            <a:spAutoFit/>
          </a:bodyPr>
          <a:lstStyle>
            <a:lvl1pPr>
              <a:defRPr sz="2700">
                <a:solidFill>
                  <a:srgbClr val="3A1B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7772400" cy="4114800"/>
          </a:xfrm>
        </p:spPr>
        <p:txBody>
          <a:bodyPr/>
          <a:lstStyle>
            <a:lvl1pPr>
              <a:defRPr sz="2300">
                <a:solidFill>
                  <a:srgbClr val="3A1B00"/>
                </a:solidFill>
              </a:defRPr>
            </a:lvl1pPr>
            <a:lvl2pPr>
              <a:defRPr sz="2300">
                <a:solidFill>
                  <a:srgbClr val="3A1B00"/>
                </a:solidFill>
              </a:defRPr>
            </a:lvl2pPr>
            <a:lvl3pPr>
              <a:defRPr sz="2300">
                <a:solidFill>
                  <a:srgbClr val="3A1B00"/>
                </a:solidFill>
              </a:defRPr>
            </a:lvl3pPr>
            <a:lvl4pPr>
              <a:defRPr sz="2300">
                <a:solidFill>
                  <a:srgbClr val="3A1B00"/>
                </a:solidFill>
              </a:defRPr>
            </a:lvl4pPr>
            <a:lvl5pPr>
              <a:defRPr sz="2300">
                <a:solidFill>
                  <a:srgbClr val="3A1B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097155-E8CA-5847-A986-5A5DD72B7F80}" type="slidenum">
              <a:rPr lang="en-US"/>
              <a:pPr/>
              <a:t>‹#›</a:t>
            </a:fld>
            <a:endParaRPr lang="en-US"/>
          </a:p>
        </p:txBody>
      </p:sp>
    </p:spTree>
    <p:extLst>
      <p:ext uri="{BB962C8B-B14F-4D97-AF65-F5344CB8AC3E}">
        <p14:creationId xmlns:p14="http://schemas.microsoft.com/office/powerpoint/2010/main" val="62877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828800" y="640377"/>
            <a:ext cx="6934200" cy="461665"/>
          </a:xfrm>
        </p:spPr>
        <p:txBody>
          <a:bodyPr>
            <a:spAutoFit/>
          </a:bodyPr>
          <a:lstStyle>
            <a:lvl1pPr>
              <a:defRPr sz="2400">
                <a:solidFill>
                  <a:schemeClr val="tx1"/>
                </a:solidFill>
              </a:defRPr>
            </a:lvl1pPr>
          </a:lstStyle>
          <a:p>
            <a:pPr lvl="0"/>
            <a:r>
              <a:rPr lang="en-US" noProof="0" dirty="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dirty="0" smtClean="0"/>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51480555-52AC-7C4D-9123-4DBE18FAD4C3}" type="slidenum">
              <a:rPr lang="en-US"/>
              <a:pPr/>
              <a:t>‹#›</a:t>
            </a:fld>
            <a:endParaRPr lang="en-US"/>
          </a:p>
        </p:txBody>
      </p:sp>
    </p:spTree>
    <p:extLst>
      <p:ext uri="{BB962C8B-B14F-4D97-AF65-F5344CB8AC3E}">
        <p14:creationId xmlns:p14="http://schemas.microsoft.com/office/powerpoint/2010/main" val="10997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05DD61-E880-324B-9465-35B8F26204CF}" type="slidenum">
              <a:rPr lang="en-US"/>
              <a:pPr/>
              <a:t>‹#›</a:t>
            </a:fld>
            <a:endParaRPr lang="en-US"/>
          </a:p>
        </p:txBody>
      </p:sp>
    </p:spTree>
    <p:extLst>
      <p:ext uri="{BB962C8B-B14F-4D97-AF65-F5344CB8AC3E}">
        <p14:creationId xmlns:p14="http://schemas.microsoft.com/office/powerpoint/2010/main" val="189200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F6B5C6-6199-A943-8A53-46D8FFCDA1E8}" type="slidenum">
              <a:rPr lang="en-US"/>
              <a:pPr/>
              <a:t>‹#›</a:t>
            </a:fld>
            <a:endParaRPr lang="en-US"/>
          </a:p>
        </p:txBody>
      </p:sp>
    </p:spTree>
    <p:extLst>
      <p:ext uri="{BB962C8B-B14F-4D97-AF65-F5344CB8AC3E}">
        <p14:creationId xmlns:p14="http://schemas.microsoft.com/office/powerpoint/2010/main" val="388752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11F7BD2-A38C-1545-82B1-6D3D16D8E2AD}" type="slidenum">
              <a:rPr lang="en-US"/>
              <a:pPr/>
              <a:t>‹#›</a:t>
            </a:fld>
            <a:endParaRPr lang="en-US"/>
          </a:p>
        </p:txBody>
      </p:sp>
    </p:spTree>
    <p:extLst>
      <p:ext uri="{BB962C8B-B14F-4D97-AF65-F5344CB8AC3E}">
        <p14:creationId xmlns:p14="http://schemas.microsoft.com/office/powerpoint/2010/main" val="233344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7A379F-AED9-DC49-A2C1-E56DB8D93243}" type="slidenum">
              <a:rPr lang="en-US"/>
              <a:pPr/>
              <a:t>‹#›</a:t>
            </a:fld>
            <a:endParaRPr lang="en-US"/>
          </a:p>
        </p:txBody>
      </p:sp>
    </p:spTree>
    <p:extLst>
      <p:ext uri="{BB962C8B-B14F-4D97-AF65-F5344CB8AC3E}">
        <p14:creationId xmlns:p14="http://schemas.microsoft.com/office/powerpoint/2010/main" val="94403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531656-26C6-8B4C-8956-FC871AEC9A1A}" type="slidenum">
              <a:rPr lang="en-US"/>
              <a:pPr/>
              <a:t>‹#›</a:t>
            </a:fld>
            <a:endParaRPr lang="en-US"/>
          </a:p>
        </p:txBody>
      </p:sp>
    </p:spTree>
    <p:extLst>
      <p:ext uri="{BB962C8B-B14F-4D97-AF65-F5344CB8AC3E}">
        <p14:creationId xmlns:p14="http://schemas.microsoft.com/office/powerpoint/2010/main" val="237132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AE98E2-5975-B245-B9EC-DC42CCF75D97}" type="slidenum">
              <a:rPr lang="en-US"/>
              <a:pPr/>
              <a:t>‹#›</a:t>
            </a:fld>
            <a:endParaRPr lang="en-US"/>
          </a:p>
        </p:txBody>
      </p:sp>
    </p:spTree>
    <p:extLst>
      <p:ext uri="{BB962C8B-B14F-4D97-AF65-F5344CB8AC3E}">
        <p14:creationId xmlns:p14="http://schemas.microsoft.com/office/powerpoint/2010/main" val="5582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8C3"/>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dirty="0"/>
          </a:p>
        </p:txBody>
      </p:sp>
      <p:sp>
        <p:nvSpPr>
          <p:cNvPr id="22534" name="Rectangle 6"/>
          <p:cNvSpPr>
            <a:spLocks noGrp="1" noChangeArrowheads="1"/>
          </p:cNvSpPr>
          <p:nvPr>
            <p:ph type="sldNum" sz="quarter" idx="4"/>
          </p:nvPr>
        </p:nvSpPr>
        <p:spPr bwMode="auto">
          <a:xfrm>
            <a:off x="4800600" y="629285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r>
              <a:rPr lang="en-US" i="1" dirty="0" smtClean="0"/>
              <a:t>Gain Report MX 3030, USDA-FAS March 2013</a:t>
            </a:r>
          </a:p>
          <a:p>
            <a:endParaRPr lang="en-US" dirty="0"/>
          </a:p>
        </p:txBody>
      </p:sp>
      <p:sp>
        <p:nvSpPr>
          <p:cNvPr id="7" name="Content Placeholder 2"/>
          <p:cNvSpPr txBox="1">
            <a:spLocks/>
          </p:cNvSpPr>
          <p:nvPr userDrawn="1"/>
        </p:nvSpPr>
        <p:spPr bwMode="auto">
          <a:xfrm>
            <a:off x="3124200" y="49530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a:buChar char="•"/>
              <a:defRPr sz="2300">
                <a:solidFill>
                  <a:srgbClr val="3A1B00"/>
                </a:solidFill>
                <a:latin typeface="Geneva"/>
                <a:ea typeface="+mn-ea"/>
                <a:cs typeface="Geneva"/>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Geneva"/>
                <a:ea typeface="Tahoma" charset="0"/>
                <a:cs typeface="Geneva"/>
              </a:defRPr>
            </a:lvl2pPr>
            <a:lvl3pPr marL="11430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3pPr>
            <a:lvl4pPr marL="16002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Geneva"/>
                <a:ea typeface="Tahoma" charset="0"/>
                <a:cs typeface="Genev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marL="0" indent="0">
              <a:buFont typeface="Arial"/>
              <a:buNone/>
            </a:pPr>
            <a:r>
              <a:rPr lang="en-US" sz="1400" i="1" dirty="0" smtClean="0"/>
              <a:t>Gain Report MX 3030, USDA-FAS March 2013</a:t>
            </a:r>
          </a:p>
          <a:p>
            <a:pPr marL="0" indent="0">
              <a:buFont typeface="Arial"/>
              <a:buNone/>
            </a:pPr>
            <a:endParaRPr lang="en-US" sz="1400" i="1" dirty="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2400" i="1">
          <a:solidFill>
            <a:schemeClr val="tx2"/>
          </a:solidFill>
          <a:latin typeface="Geneva"/>
          <a:ea typeface="+mj-ea"/>
          <a:cs typeface="Geneva"/>
        </a:defRPr>
      </a:lvl1pPr>
      <a:lvl2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5pPr>
      <a:lvl6pPr marL="4572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6pPr>
      <a:lvl7pPr marL="9144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7pPr>
      <a:lvl8pPr marL="13716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8pPr>
      <a:lvl9pPr marL="18288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9pPr>
    </p:titleStyle>
    <p:bodyStyle>
      <a:lvl1pPr marL="342900" indent="-342900" algn="l" rtl="0" eaLnBrk="0" fontAlgn="base" hangingPunct="0">
        <a:spcBef>
          <a:spcPct val="20000"/>
        </a:spcBef>
        <a:spcAft>
          <a:spcPct val="0"/>
        </a:spcAft>
        <a:buFont typeface="Arial"/>
        <a:buChar char="•"/>
        <a:defRPr sz="2400">
          <a:solidFill>
            <a:schemeClr val="tx1"/>
          </a:solidFill>
          <a:latin typeface="Geneva"/>
          <a:ea typeface="+mn-ea"/>
          <a:cs typeface="Geneva"/>
        </a:defRPr>
      </a:lvl1pPr>
      <a:lvl2pPr marL="742950" indent="-285750" algn="l" rtl="0" eaLnBrk="0" fontAlgn="base" hangingPunct="0">
        <a:spcBef>
          <a:spcPct val="20000"/>
        </a:spcBef>
        <a:spcAft>
          <a:spcPct val="0"/>
        </a:spcAft>
        <a:buSzPct val="75000"/>
        <a:buFont typeface="Arial"/>
        <a:buChar char="•"/>
        <a:defRPr sz="2400">
          <a:solidFill>
            <a:schemeClr val="tx1"/>
          </a:solidFill>
          <a:latin typeface="Geneva"/>
          <a:ea typeface="Tahoma" charset="0"/>
          <a:cs typeface="Geneva"/>
        </a:defRPr>
      </a:lvl2pPr>
      <a:lvl3pPr marL="1143000" indent="-228600" algn="l" rtl="0" eaLnBrk="0" fontAlgn="base" hangingPunct="0">
        <a:spcBef>
          <a:spcPct val="20000"/>
        </a:spcBef>
        <a:spcAft>
          <a:spcPct val="0"/>
        </a:spcAft>
        <a:buFont typeface="Arial"/>
        <a:buChar char="•"/>
        <a:defRPr sz="2400">
          <a:solidFill>
            <a:schemeClr val="tx1"/>
          </a:solidFill>
          <a:latin typeface="Geneva"/>
          <a:ea typeface="Tahoma" charset="0"/>
          <a:cs typeface="Geneva"/>
        </a:defRPr>
      </a:lvl3pPr>
      <a:lvl4pPr marL="1600200" indent="-228600" algn="l" rtl="0" eaLnBrk="0" fontAlgn="base" hangingPunct="0">
        <a:spcBef>
          <a:spcPct val="20000"/>
        </a:spcBef>
        <a:spcAft>
          <a:spcPct val="0"/>
        </a:spcAft>
        <a:buFont typeface="Arial"/>
        <a:buChar char="•"/>
        <a:defRPr sz="2400">
          <a:solidFill>
            <a:schemeClr val="tx1"/>
          </a:solidFill>
          <a:latin typeface="Geneva"/>
          <a:ea typeface="Tahoma" charset="0"/>
          <a:cs typeface="Geneva"/>
        </a:defRPr>
      </a:lvl4pPr>
      <a:lvl5pPr marL="2057400" indent="-228600" algn="l" rtl="0" eaLnBrk="0" fontAlgn="base" hangingPunct="0">
        <a:spcBef>
          <a:spcPct val="20000"/>
        </a:spcBef>
        <a:spcAft>
          <a:spcPct val="0"/>
        </a:spcAft>
        <a:buClr>
          <a:schemeClr val="tx2"/>
        </a:buClr>
        <a:buFont typeface="Arial"/>
        <a:buChar char="•"/>
        <a:defRPr sz="2400">
          <a:solidFill>
            <a:schemeClr val="tx1"/>
          </a:solidFill>
          <a:latin typeface="Geneva"/>
          <a:ea typeface="Tahoma" charset="0"/>
          <a:cs typeface="Genev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00200"/>
            <a:ext cx="6151548" cy="523220"/>
          </a:xfrm>
        </p:spPr>
        <p:txBody>
          <a:bodyPr/>
          <a:lstStyle/>
          <a:p>
            <a:pPr algn="ctr" eaLnBrk="1" fontAlgn="auto" hangingPunct="1">
              <a:spcAft>
                <a:spcPts val="0"/>
              </a:spcAft>
              <a:defRPr/>
            </a:pPr>
            <a:r>
              <a:rPr lang="en-US" sz="2800" dirty="0" smtClean="0">
                <a:solidFill>
                  <a:schemeClr val="tx1"/>
                </a:solidFill>
                <a:latin typeface="+mj-lt"/>
              </a:rPr>
              <a:t>Blackberry Market Overview</a:t>
            </a:r>
            <a:endParaRPr lang="en-US" sz="2800" i="1" noProof="0" dirty="0">
              <a:solidFill>
                <a:schemeClr val="tx1"/>
              </a:solidFill>
              <a:latin typeface="+mj-lt"/>
            </a:endParaRPr>
          </a:p>
        </p:txBody>
      </p:sp>
      <p:pic>
        <p:nvPicPr>
          <p:cNvPr id="16387" name="Picture 3" descr="GenericCertArt_Swish.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953976" y="2953976"/>
            <a:ext cx="6847498" cy="9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00200" y="4191000"/>
            <a:ext cx="6705600" cy="707886"/>
          </a:xfrm>
          <a:prstGeom prst="rect">
            <a:avLst/>
          </a:prstGeom>
          <a:noFill/>
        </p:spPr>
        <p:txBody>
          <a:bodyPr wrap="square" rtlCol="0">
            <a:spAutoFit/>
          </a:bodyPr>
          <a:lstStyle/>
          <a:p>
            <a:pPr algn="ctr"/>
            <a:r>
              <a:rPr lang="en-US" sz="2000" i="1" dirty="0" smtClean="0">
                <a:latin typeface="Geneva"/>
                <a:cs typeface="Geneva"/>
              </a:rPr>
              <a:t>Mark Gaskell, Farm Advisor</a:t>
            </a:r>
            <a:br>
              <a:rPr lang="en-US" sz="2000" i="1" dirty="0" smtClean="0">
                <a:latin typeface="Geneva"/>
                <a:cs typeface="Geneva"/>
              </a:rPr>
            </a:br>
            <a:r>
              <a:rPr lang="en-US" sz="2000" i="1" dirty="0" err="1" smtClean="0">
                <a:latin typeface="Geneva"/>
                <a:cs typeface="Geneva"/>
              </a:rPr>
              <a:t>UCCE</a:t>
            </a:r>
            <a:r>
              <a:rPr lang="en-US" sz="2000" i="1" dirty="0" smtClean="0">
                <a:latin typeface="Geneva"/>
                <a:cs typeface="Geneva"/>
              </a:rPr>
              <a:t> - San Luis Obispo</a:t>
            </a:r>
            <a:endParaRPr lang="en-US" sz="2000" i="1" dirty="0">
              <a:latin typeface="Geneva"/>
              <a:cs typeface="Geneva"/>
            </a:endParaRPr>
          </a:p>
        </p:txBody>
      </p:sp>
    </p:spTree>
    <p:extLst>
      <p:ext uri="{BB962C8B-B14F-4D97-AF65-F5344CB8AC3E}">
        <p14:creationId xmlns:p14="http://schemas.microsoft.com/office/powerpoint/2010/main" val="4112152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44492947"/>
              </p:ext>
            </p:extLst>
          </p:nvPr>
        </p:nvGraphicFramePr>
        <p:xfrm>
          <a:off x="0" y="94961"/>
          <a:ext cx="9144000" cy="6597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2602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977"/>
            <a:ext cx="7010400" cy="461665"/>
          </a:xfrm>
        </p:spPr>
        <p:txBody>
          <a:bodyPr/>
          <a:lstStyle/>
          <a:p>
            <a:r>
              <a:rPr lang="en-US" sz="2400" noProof="0" dirty="0" smtClean="0">
                <a:solidFill>
                  <a:srgbClr val="000000"/>
                </a:solidFill>
              </a:rPr>
              <a:t>Mexico – berry sector development </a:t>
            </a:r>
            <a:endParaRPr lang="en-US" sz="2400" noProof="0" dirty="0">
              <a:solidFill>
                <a:srgbClr val="000000"/>
              </a:solidFill>
            </a:endParaRPr>
          </a:p>
        </p:txBody>
      </p:sp>
      <p:sp>
        <p:nvSpPr>
          <p:cNvPr id="4" name="Content Placeholder 2"/>
          <p:cNvSpPr txBox="1">
            <a:spLocks/>
          </p:cNvSpPr>
          <p:nvPr/>
        </p:nvSpPr>
        <p:spPr bwMode="auto">
          <a:xfrm>
            <a:off x="762000" y="1676400"/>
            <a:ext cx="8001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r>
              <a:rPr lang="en-US" sz="2400" i="1" dirty="0" smtClean="0"/>
              <a:t>traditionally </a:t>
            </a:r>
            <a:r>
              <a:rPr lang="en-US" sz="2400" i="1" dirty="0"/>
              <a:t>strawberries </a:t>
            </a:r>
            <a:r>
              <a:rPr lang="en-US" sz="2400" i="1" dirty="0" smtClean="0"/>
              <a:t>- frozen </a:t>
            </a:r>
            <a:r>
              <a:rPr lang="en-US" sz="2400" i="1" dirty="0"/>
              <a:t>or </a:t>
            </a:r>
            <a:r>
              <a:rPr lang="en-US" sz="2400" i="1" dirty="0" smtClean="0"/>
              <a:t>processed</a:t>
            </a:r>
            <a:br>
              <a:rPr lang="en-US" sz="2400" i="1" dirty="0" smtClean="0"/>
            </a:br>
            <a:endParaRPr lang="en-US" sz="2400" i="1" dirty="0" smtClean="0"/>
          </a:p>
          <a:p>
            <a:r>
              <a:rPr lang="en-US" sz="2400" i="1" dirty="0"/>
              <a:t>N</a:t>
            </a:r>
            <a:r>
              <a:rPr lang="en-US" sz="2400" i="1" dirty="0" smtClean="0"/>
              <a:t>ow also raspberries</a:t>
            </a:r>
            <a:r>
              <a:rPr lang="en-US" sz="2400" i="1" dirty="0"/>
              <a:t>, blackberries, and blueberries, </a:t>
            </a:r>
            <a:r>
              <a:rPr lang="en-US" sz="2400" i="1" dirty="0" smtClean="0"/>
              <a:t/>
            </a:r>
            <a:br>
              <a:rPr lang="en-US" sz="2400" i="1" dirty="0" smtClean="0"/>
            </a:br>
            <a:r>
              <a:rPr lang="en-US" sz="2400" i="1" dirty="0" smtClean="0"/>
              <a:t>	---&gt;    fresh market</a:t>
            </a:r>
            <a:br>
              <a:rPr lang="en-US" sz="2400" i="1" dirty="0" smtClean="0"/>
            </a:br>
            <a:r>
              <a:rPr lang="en-US" sz="2400" i="1" dirty="0" smtClean="0"/>
              <a:t>	- high tunnels widely used</a:t>
            </a:r>
            <a:br>
              <a:rPr lang="en-US" sz="2400" i="1" dirty="0" smtClean="0"/>
            </a:br>
            <a:endParaRPr lang="en-US" sz="2400" i="1" dirty="0" smtClean="0"/>
          </a:p>
        </p:txBody>
      </p:sp>
      <p:sp>
        <p:nvSpPr>
          <p:cNvPr id="5" name="Rectangle 4"/>
          <p:cNvSpPr/>
          <p:nvPr/>
        </p:nvSpPr>
        <p:spPr>
          <a:xfrm>
            <a:off x="5257800" y="6477000"/>
            <a:ext cx="3630706" cy="276999"/>
          </a:xfrm>
          <a:prstGeom prst="rect">
            <a:avLst/>
          </a:prstGeom>
        </p:spPr>
        <p:txBody>
          <a:bodyPr wrap="square">
            <a:spAutoFit/>
          </a:bodyPr>
          <a:lstStyle/>
          <a:p>
            <a:pPr marL="0" indent="0">
              <a:buFont typeface="Arial"/>
              <a:buNone/>
            </a:pPr>
            <a:r>
              <a:rPr lang="en-US" sz="1200" i="1" dirty="0">
                <a:latin typeface="Geneva"/>
                <a:cs typeface="Geneva"/>
              </a:rPr>
              <a:t>Gain Report MX 3030, USDA-FAS March 2013</a:t>
            </a:r>
          </a:p>
        </p:txBody>
      </p:sp>
    </p:spTree>
    <p:extLst>
      <p:ext uri="{BB962C8B-B14F-4D97-AF65-F5344CB8AC3E}">
        <p14:creationId xmlns:p14="http://schemas.microsoft.com/office/powerpoint/2010/main" val="280197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977"/>
            <a:ext cx="7010400" cy="461665"/>
          </a:xfrm>
        </p:spPr>
        <p:txBody>
          <a:bodyPr/>
          <a:lstStyle/>
          <a:p>
            <a:r>
              <a:rPr lang="en-US" sz="2400" noProof="0" dirty="0" smtClean="0">
                <a:solidFill>
                  <a:srgbClr val="000000"/>
                </a:solidFill>
              </a:rPr>
              <a:t>Mexico blackberry situation</a:t>
            </a:r>
            <a:endParaRPr lang="en-US" sz="2400" noProof="0" dirty="0">
              <a:solidFill>
                <a:srgbClr val="000000"/>
              </a:solidFill>
            </a:endParaRPr>
          </a:p>
        </p:txBody>
      </p:sp>
      <p:sp>
        <p:nvSpPr>
          <p:cNvPr id="4" name="Content Placeholder 2"/>
          <p:cNvSpPr txBox="1">
            <a:spLocks/>
          </p:cNvSpPr>
          <p:nvPr/>
        </p:nvSpPr>
        <p:spPr bwMode="auto">
          <a:xfrm>
            <a:off x="762000" y="1676400"/>
            <a:ext cx="746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400" i="1" dirty="0" smtClean="0"/>
              <a:t>Fresh berry sector growing rapidly</a:t>
            </a:r>
          </a:p>
          <a:p>
            <a:pPr>
              <a:defRPr/>
            </a:pPr>
            <a:endParaRPr lang="en-US" sz="2000" i="1" dirty="0" smtClean="0"/>
          </a:p>
          <a:p>
            <a:pPr>
              <a:defRPr/>
            </a:pPr>
            <a:r>
              <a:rPr lang="en-US" sz="2400" i="1" dirty="0" smtClean="0"/>
              <a:t>Total "new" berry exports ~ $1 Billion in next 5 </a:t>
            </a:r>
            <a:r>
              <a:rPr lang="en-US" sz="2400" i="1" dirty="0" err="1" smtClean="0"/>
              <a:t>yrs</a:t>
            </a:r>
            <a:endParaRPr lang="en-US" sz="2400" i="1" dirty="0" smtClean="0"/>
          </a:p>
          <a:p>
            <a:pPr>
              <a:defRPr/>
            </a:pPr>
            <a:endParaRPr lang="en-US" sz="1400" i="1" dirty="0" smtClean="0"/>
          </a:p>
          <a:p>
            <a:pPr>
              <a:defRPr/>
            </a:pPr>
            <a:r>
              <a:rPr lang="en-US" sz="2400" i="1" dirty="0" smtClean="0"/>
              <a:t>Protected cropping is important</a:t>
            </a:r>
          </a:p>
          <a:p>
            <a:pPr>
              <a:defRPr/>
            </a:pPr>
            <a:endParaRPr lang="en-US" sz="2400" i="1" dirty="0"/>
          </a:p>
          <a:p>
            <a:pPr>
              <a:defRPr/>
            </a:pPr>
            <a:endParaRPr lang="en-US" sz="2400" i="1" dirty="0" smtClean="0"/>
          </a:p>
        </p:txBody>
      </p:sp>
      <p:sp>
        <p:nvSpPr>
          <p:cNvPr id="5" name="Rectangle 4"/>
          <p:cNvSpPr/>
          <p:nvPr/>
        </p:nvSpPr>
        <p:spPr>
          <a:xfrm>
            <a:off x="5257800" y="6477000"/>
            <a:ext cx="3630706" cy="276999"/>
          </a:xfrm>
          <a:prstGeom prst="rect">
            <a:avLst/>
          </a:prstGeom>
        </p:spPr>
        <p:txBody>
          <a:bodyPr wrap="square">
            <a:spAutoFit/>
          </a:bodyPr>
          <a:lstStyle/>
          <a:p>
            <a:pPr marL="0" indent="0">
              <a:buFont typeface="Arial"/>
              <a:buNone/>
            </a:pPr>
            <a:r>
              <a:rPr lang="en-US" sz="1200" i="1" dirty="0">
                <a:latin typeface="Geneva"/>
                <a:cs typeface="Geneva"/>
              </a:rPr>
              <a:t>Gain Report MX 3030, USDA-FAS March 2013</a:t>
            </a:r>
          </a:p>
        </p:txBody>
      </p:sp>
    </p:spTree>
    <p:extLst>
      <p:ext uri="{BB962C8B-B14F-4D97-AF65-F5344CB8AC3E}">
        <p14:creationId xmlns:p14="http://schemas.microsoft.com/office/powerpoint/2010/main" val="106766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977"/>
            <a:ext cx="7010400" cy="461665"/>
          </a:xfrm>
        </p:spPr>
        <p:txBody>
          <a:bodyPr/>
          <a:lstStyle/>
          <a:p>
            <a:r>
              <a:rPr lang="en-US" sz="2400" noProof="0" dirty="0" smtClean="0">
                <a:solidFill>
                  <a:srgbClr val="000000"/>
                </a:solidFill>
              </a:rPr>
              <a:t>Mexico – berry sector development </a:t>
            </a:r>
            <a:endParaRPr lang="en-US" sz="2400" noProof="0" dirty="0">
              <a:solidFill>
                <a:srgbClr val="000000"/>
              </a:solidFill>
            </a:endParaRPr>
          </a:p>
        </p:txBody>
      </p:sp>
      <p:sp>
        <p:nvSpPr>
          <p:cNvPr id="4" name="Content Placeholder 2"/>
          <p:cNvSpPr txBox="1">
            <a:spLocks/>
          </p:cNvSpPr>
          <p:nvPr/>
        </p:nvSpPr>
        <p:spPr bwMode="auto">
          <a:xfrm>
            <a:off x="762000" y="1676400"/>
            <a:ext cx="800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r>
              <a:rPr lang="en-US" sz="2400" i="1" dirty="0"/>
              <a:t>Baja California is </a:t>
            </a:r>
            <a:r>
              <a:rPr lang="en-US" sz="2400" i="1" dirty="0" smtClean="0"/>
              <a:t>big traditional </a:t>
            </a:r>
            <a:r>
              <a:rPr lang="en-US" sz="2400" i="1" dirty="0"/>
              <a:t>U.S. supplier.  </a:t>
            </a:r>
            <a:r>
              <a:rPr lang="en-US" sz="2400" i="1" dirty="0" smtClean="0"/>
              <a:t/>
            </a:r>
            <a:br>
              <a:rPr lang="en-US" sz="2400" i="1" dirty="0" smtClean="0"/>
            </a:br>
            <a:endParaRPr lang="en-US" sz="2000" i="1" dirty="0"/>
          </a:p>
          <a:p>
            <a:r>
              <a:rPr lang="en-US" sz="2400" i="1" dirty="0"/>
              <a:t>move from open-field &gt;  protected </a:t>
            </a:r>
            <a:br>
              <a:rPr lang="en-US" sz="2400" i="1" dirty="0"/>
            </a:br>
            <a:r>
              <a:rPr lang="en-US" sz="2400" i="1" dirty="0"/>
              <a:t>	(</a:t>
            </a:r>
            <a:r>
              <a:rPr lang="en-US" sz="2400" i="1" dirty="0" smtClean="0"/>
              <a:t>greenhouse / shade house)</a:t>
            </a:r>
            <a:br>
              <a:rPr lang="en-US" sz="2400" i="1" dirty="0" smtClean="0"/>
            </a:br>
            <a:endParaRPr lang="en-US" sz="2000" i="1" dirty="0" smtClean="0"/>
          </a:p>
          <a:p>
            <a:r>
              <a:rPr lang="en-US" sz="2400" i="1" dirty="0" smtClean="0"/>
              <a:t>Still strawberries but other berries have shown more impressive growth</a:t>
            </a:r>
            <a:br>
              <a:rPr lang="en-US" sz="2400" i="1" dirty="0" smtClean="0"/>
            </a:br>
            <a:endParaRPr lang="en-US" sz="2000" i="1" dirty="0" smtClean="0"/>
          </a:p>
          <a:p>
            <a:r>
              <a:rPr lang="en-US" sz="2400" i="1" dirty="0" smtClean="0"/>
              <a:t>Blackberries began in late 1980s with Brazos then switch to </a:t>
            </a:r>
            <a:r>
              <a:rPr lang="en-US" sz="2400" i="1" dirty="0" err="1" smtClean="0"/>
              <a:t>Tupy</a:t>
            </a:r>
            <a:r>
              <a:rPr lang="en-US" sz="2400" i="1" dirty="0" smtClean="0"/>
              <a:t> in 1990s. </a:t>
            </a:r>
          </a:p>
          <a:p>
            <a:endParaRPr lang="en-US" sz="2400" dirty="0"/>
          </a:p>
          <a:p>
            <a:pPr>
              <a:defRPr/>
            </a:pPr>
            <a:endParaRPr lang="en-US" sz="2400" i="1" dirty="0" smtClean="0"/>
          </a:p>
        </p:txBody>
      </p:sp>
      <p:sp>
        <p:nvSpPr>
          <p:cNvPr id="5" name="Content Placeholder 2"/>
          <p:cNvSpPr txBox="1">
            <a:spLocks/>
          </p:cNvSpPr>
          <p:nvPr/>
        </p:nvSpPr>
        <p:spPr bwMode="auto">
          <a:xfrm>
            <a:off x="4876800" y="6477000"/>
            <a:ext cx="4162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a:buChar char="•"/>
              <a:defRPr sz="2300">
                <a:solidFill>
                  <a:srgbClr val="3A1B00"/>
                </a:solidFill>
                <a:latin typeface="Geneva"/>
                <a:ea typeface="+mn-ea"/>
                <a:cs typeface="Geneva"/>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Geneva"/>
                <a:ea typeface="Tahoma" charset="0"/>
                <a:cs typeface="Geneva"/>
              </a:defRPr>
            </a:lvl2pPr>
            <a:lvl3pPr marL="11430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3pPr>
            <a:lvl4pPr marL="16002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Geneva"/>
                <a:ea typeface="Tahoma" charset="0"/>
                <a:cs typeface="Genev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marL="0" indent="0">
              <a:buFont typeface="Arial"/>
              <a:buNone/>
            </a:pPr>
            <a:r>
              <a:rPr lang="en-US" sz="1400" i="1" dirty="0" smtClean="0"/>
              <a:t>Gain Report MX 3030, USDA-FAS March 2013</a:t>
            </a:r>
          </a:p>
        </p:txBody>
      </p:sp>
    </p:spTree>
    <p:extLst>
      <p:ext uri="{BB962C8B-B14F-4D97-AF65-F5344CB8AC3E}">
        <p14:creationId xmlns:p14="http://schemas.microsoft.com/office/powerpoint/2010/main" val="2970220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10400" cy="461665"/>
          </a:xfrm>
        </p:spPr>
        <p:txBody>
          <a:bodyPr/>
          <a:lstStyle/>
          <a:p>
            <a:r>
              <a:rPr lang="en-US" sz="2400" noProof="0" dirty="0" smtClean="0">
                <a:solidFill>
                  <a:srgbClr val="000000"/>
                </a:solidFill>
              </a:rPr>
              <a:t>Mexico – berry sector development </a:t>
            </a:r>
            <a:endParaRPr lang="en-US" sz="2400" noProof="0" dirty="0">
              <a:solidFill>
                <a:srgbClr val="000000"/>
              </a:solidFill>
            </a:endParaRPr>
          </a:p>
        </p:txBody>
      </p:sp>
      <p:sp>
        <p:nvSpPr>
          <p:cNvPr id="4" name="Content Placeholder 2"/>
          <p:cNvSpPr txBox="1">
            <a:spLocks/>
          </p:cNvSpPr>
          <p:nvPr/>
        </p:nvSpPr>
        <p:spPr bwMode="auto">
          <a:xfrm>
            <a:off x="457200" y="12192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r>
              <a:rPr lang="en-US" sz="2400" i="1" dirty="0" smtClean="0"/>
              <a:t>Many small farms (&lt; 10 ac.) on </a:t>
            </a:r>
            <a:r>
              <a:rPr lang="en-US" sz="2400" i="1" dirty="0" err="1" smtClean="0"/>
              <a:t>Ejido</a:t>
            </a:r>
            <a:r>
              <a:rPr lang="en-US" sz="2400" i="1" dirty="0" smtClean="0"/>
              <a:t> land</a:t>
            </a:r>
            <a:r>
              <a:rPr lang="en-US" sz="1800" i="1" dirty="0" smtClean="0"/>
              <a:t/>
            </a:r>
            <a:br>
              <a:rPr lang="en-US" sz="1800" i="1" dirty="0" smtClean="0"/>
            </a:br>
            <a:endParaRPr lang="en-US" sz="1800" i="1" dirty="0" smtClean="0"/>
          </a:p>
          <a:p>
            <a:r>
              <a:rPr lang="en-US" sz="2400" i="1" dirty="0"/>
              <a:t>T</a:t>
            </a:r>
            <a:r>
              <a:rPr lang="en-US" sz="2400" i="1" dirty="0" smtClean="0"/>
              <a:t>raditional crops like corn and beans not profitable</a:t>
            </a:r>
            <a:br>
              <a:rPr lang="en-US" sz="2400" i="1" dirty="0" smtClean="0"/>
            </a:br>
            <a:r>
              <a:rPr lang="en-US" sz="2400" i="1" dirty="0" smtClean="0"/>
              <a:t>     – free trade, etc.</a:t>
            </a:r>
            <a:r>
              <a:rPr lang="en-US" sz="1800" i="1" dirty="0" smtClean="0"/>
              <a:t/>
            </a:r>
            <a:br>
              <a:rPr lang="en-US" sz="1800" i="1" dirty="0" smtClean="0"/>
            </a:br>
            <a:endParaRPr lang="en-US" sz="1800" i="1" dirty="0"/>
          </a:p>
          <a:p>
            <a:r>
              <a:rPr lang="en-US" sz="2400" i="1" dirty="0" smtClean="0"/>
              <a:t>Berry crops recent engine for development rural areas</a:t>
            </a:r>
            <a:r>
              <a:rPr lang="en-US" sz="1800" i="1" dirty="0" smtClean="0"/>
              <a:t/>
            </a:r>
            <a:br>
              <a:rPr lang="en-US" sz="1800" i="1" dirty="0" smtClean="0"/>
            </a:br>
            <a:endParaRPr lang="en-US" sz="1800" i="1" dirty="0" smtClean="0"/>
          </a:p>
          <a:p>
            <a:r>
              <a:rPr lang="en-US" sz="2400" i="1" dirty="0" smtClean="0"/>
              <a:t>Intensive production with high labor requirement</a:t>
            </a:r>
            <a:br>
              <a:rPr lang="en-US" sz="2400" i="1" dirty="0" smtClean="0"/>
            </a:br>
            <a:r>
              <a:rPr lang="en-US" sz="2400" i="1" dirty="0" smtClean="0"/>
              <a:t>	- growers can make money on small acreage</a:t>
            </a:r>
            <a:br>
              <a:rPr lang="en-US" sz="2400" i="1" dirty="0" smtClean="0"/>
            </a:br>
            <a:r>
              <a:rPr lang="en-US" sz="2400" i="1" dirty="0" smtClean="0"/>
              <a:t>	- exporters and US marketing cos. Finance </a:t>
            </a:r>
            <a:br>
              <a:rPr lang="en-US" sz="2400" i="1" dirty="0" smtClean="0"/>
            </a:br>
            <a:r>
              <a:rPr lang="en-US" sz="2400" i="1" dirty="0" smtClean="0"/>
              <a:t>	infrastructure and provide guidance and marketing</a:t>
            </a:r>
          </a:p>
          <a:p>
            <a:pPr marL="0" indent="0">
              <a:buNone/>
            </a:pPr>
            <a:endParaRPr lang="en-US" sz="2400" dirty="0"/>
          </a:p>
          <a:p>
            <a:pPr>
              <a:defRPr/>
            </a:pPr>
            <a:endParaRPr lang="en-US" sz="2400" i="1" dirty="0" smtClean="0"/>
          </a:p>
        </p:txBody>
      </p:sp>
      <p:sp>
        <p:nvSpPr>
          <p:cNvPr id="5" name="Content Placeholder 2"/>
          <p:cNvSpPr txBox="1">
            <a:spLocks/>
          </p:cNvSpPr>
          <p:nvPr/>
        </p:nvSpPr>
        <p:spPr bwMode="auto">
          <a:xfrm>
            <a:off x="4876800" y="6477000"/>
            <a:ext cx="411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a:buChar char="•"/>
              <a:defRPr sz="2300">
                <a:solidFill>
                  <a:srgbClr val="3A1B00"/>
                </a:solidFill>
                <a:latin typeface="Geneva"/>
                <a:ea typeface="+mn-ea"/>
                <a:cs typeface="Geneva"/>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Geneva"/>
                <a:ea typeface="Tahoma" charset="0"/>
                <a:cs typeface="Geneva"/>
              </a:defRPr>
            </a:lvl2pPr>
            <a:lvl3pPr marL="11430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3pPr>
            <a:lvl4pPr marL="16002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Geneva"/>
                <a:ea typeface="Tahoma" charset="0"/>
                <a:cs typeface="Genev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marL="0" indent="0">
              <a:buFont typeface="Arial"/>
              <a:buNone/>
            </a:pPr>
            <a:r>
              <a:rPr lang="en-US" sz="1400" i="1" dirty="0" smtClean="0"/>
              <a:t>Gain Report MX 3030, USDA-FAS March 2013</a:t>
            </a:r>
          </a:p>
          <a:p>
            <a:pPr marL="0" indent="0">
              <a:buFont typeface="Arial"/>
              <a:buNone/>
            </a:pPr>
            <a:endParaRPr lang="en-US" sz="1400" i="1" dirty="0" smtClean="0"/>
          </a:p>
        </p:txBody>
      </p:sp>
    </p:spTree>
    <p:extLst>
      <p:ext uri="{BB962C8B-B14F-4D97-AF65-F5344CB8AC3E}">
        <p14:creationId xmlns:p14="http://schemas.microsoft.com/office/powerpoint/2010/main" val="3804212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3400907"/>
              </p:ext>
            </p:extLst>
          </p:nvPr>
        </p:nvGraphicFramePr>
        <p:xfrm>
          <a:off x="76200" y="914400"/>
          <a:ext cx="8915400" cy="3185914"/>
        </p:xfrm>
        <a:graphic>
          <a:graphicData uri="http://schemas.openxmlformats.org/drawingml/2006/table">
            <a:tbl>
              <a:tblPr firstRow="1" bandRow="1">
                <a:tableStyleId>{D7AC3CCA-C797-4891-BE02-D94E43425B78}</a:tableStyleId>
              </a:tblPr>
              <a:tblGrid>
                <a:gridCol w="914400"/>
                <a:gridCol w="1066800"/>
                <a:gridCol w="914400"/>
                <a:gridCol w="762000"/>
                <a:gridCol w="914400"/>
                <a:gridCol w="914400"/>
                <a:gridCol w="762000"/>
                <a:gridCol w="1066800"/>
                <a:gridCol w="914400"/>
                <a:gridCol w="685800"/>
              </a:tblGrid>
              <a:tr h="358391">
                <a:tc>
                  <a:txBody>
                    <a:bodyPr/>
                    <a:lstStyle/>
                    <a:p>
                      <a:endParaRPr lang="en-US" b="0" dirty="0">
                        <a:latin typeface="Geneva"/>
                        <a:cs typeface="Geneva"/>
                      </a:endParaRPr>
                    </a:p>
                  </a:txBody>
                  <a:tcPr/>
                </a:tc>
                <a:tc gridSpan="3">
                  <a:txBody>
                    <a:bodyPr/>
                    <a:lstStyle/>
                    <a:p>
                      <a:pPr algn="ctr"/>
                      <a:r>
                        <a:rPr lang="en-US" b="0" dirty="0" smtClean="0"/>
                        <a:t>2004</a:t>
                      </a:r>
                      <a:endParaRPr lang="en-US" b="0" dirty="0">
                        <a:latin typeface="Geneva"/>
                        <a:cs typeface="Geneva"/>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b="0" dirty="0" smtClean="0"/>
                        <a:t>2010</a:t>
                      </a:r>
                      <a:endParaRPr lang="en-US" b="0" dirty="0">
                        <a:latin typeface="Geneva"/>
                        <a:cs typeface="Geneva"/>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b="0" dirty="0" smtClean="0"/>
                        <a:t>2011</a:t>
                      </a:r>
                      <a:endParaRPr lang="en-US" b="0" dirty="0">
                        <a:latin typeface="Geneva"/>
                        <a:cs typeface="Geneva"/>
                      </a:endParaRPr>
                    </a:p>
                  </a:txBody>
                  <a:tcPr/>
                </a:tc>
                <a:tc hMerge="1">
                  <a:txBody>
                    <a:bodyPr/>
                    <a:lstStyle/>
                    <a:p>
                      <a:endParaRPr lang="en-US" dirty="0"/>
                    </a:p>
                  </a:txBody>
                  <a:tcPr/>
                </a:tc>
                <a:tc hMerge="1">
                  <a:txBody>
                    <a:bodyPr/>
                    <a:lstStyle/>
                    <a:p>
                      <a:endParaRPr lang="en-US" dirty="0"/>
                    </a:p>
                  </a:txBody>
                  <a:tcPr/>
                </a:tc>
              </a:tr>
              <a:tr h="627185">
                <a:tc>
                  <a:txBody>
                    <a:bodyPr/>
                    <a:lstStyle/>
                    <a:p>
                      <a:endParaRPr lang="en-US" sz="1200" dirty="0">
                        <a:latin typeface="Geneva"/>
                        <a:cs typeface="Geneva"/>
                      </a:endParaRPr>
                    </a:p>
                  </a:txBody>
                  <a:tcPr/>
                </a:tc>
                <a:tc>
                  <a:txBody>
                    <a:bodyPr/>
                    <a:lstStyle/>
                    <a:p>
                      <a:r>
                        <a:rPr lang="en-US" sz="1200" dirty="0" smtClean="0"/>
                        <a:t>Area</a:t>
                      </a:r>
                      <a:r>
                        <a:rPr lang="en-US" sz="1200" baseline="0" dirty="0" smtClean="0"/>
                        <a:t> </a:t>
                      </a:r>
                      <a:r>
                        <a:rPr lang="en-US" sz="1200" dirty="0" smtClean="0"/>
                        <a:t>planted</a:t>
                      </a:r>
                      <a:r>
                        <a:rPr lang="en-US" sz="1200" baseline="0" dirty="0" smtClean="0"/>
                        <a:t> </a:t>
                      </a:r>
                      <a:r>
                        <a:rPr lang="en-US" sz="1200" dirty="0" smtClean="0"/>
                        <a:t>(ha)</a:t>
                      </a:r>
                      <a:endParaRPr lang="en-US" sz="1200" dirty="0">
                        <a:latin typeface="Geneva"/>
                        <a:cs typeface="Geneva"/>
                      </a:endParaRPr>
                    </a:p>
                  </a:txBody>
                  <a:tcPr/>
                </a:tc>
                <a:tc>
                  <a:txBody>
                    <a:bodyPr/>
                    <a:lstStyle/>
                    <a:p>
                      <a:r>
                        <a:rPr lang="en-US" sz="1200" dirty="0" smtClean="0"/>
                        <a:t>Production</a:t>
                      </a:r>
                    </a:p>
                    <a:p>
                      <a:r>
                        <a:rPr lang="en-US" sz="1200" dirty="0" smtClean="0"/>
                        <a:t>(MT)</a:t>
                      </a:r>
                      <a:endParaRPr lang="en-US" sz="1200" dirty="0">
                        <a:latin typeface="Geneva"/>
                        <a:cs typeface="Geneva"/>
                      </a:endParaRPr>
                    </a:p>
                  </a:txBody>
                  <a:tcPr/>
                </a:tc>
                <a:tc>
                  <a:txBody>
                    <a:bodyPr/>
                    <a:lstStyle/>
                    <a:p>
                      <a:r>
                        <a:rPr lang="en-US" sz="1200" dirty="0" smtClean="0"/>
                        <a:t>Yield </a:t>
                      </a:r>
                      <a:br>
                        <a:rPr lang="en-US" sz="1200" dirty="0" smtClean="0"/>
                      </a:br>
                      <a:r>
                        <a:rPr lang="en-US" sz="1200" dirty="0" smtClean="0"/>
                        <a:t>(MT/ha)</a:t>
                      </a:r>
                      <a:endParaRPr lang="en-US" sz="1200" dirty="0">
                        <a:latin typeface="Geneva"/>
                        <a:cs typeface="Geneva"/>
                      </a:endParaRPr>
                    </a:p>
                  </a:txBody>
                  <a:tcPr/>
                </a:tc>
                <a:tc>
                  <a:txBody>
                    <a:bodyPr/>
                    <a:lstStyle/>
                    <a:p>
                      <a:r>
                        <a:rPr lang="en-US" sz="1200" dirty="0" smtClean="0"/>
                        <a:t>Area</a:t>
                      </a:r>
                      <a:br>
                        <a:rPr lang="en-US" sz="1200" dirty="0" smtClean="0"/>
                      </a:br>
                      <a:r>
                        <a:rPr lang="en-US" sz="1200" dirty="0" smtClean="0"/>
                        <a:t>planted (ha)</a:t>
                      </a:r>
                      <a:endParaRPr lang="en-US" sz="1200" dirty="0">
                        <a:latin typeface="Geneva"/>
                        <a:cs typeface="Geneva"/>
                      </a:endParaRPr>
                    </a:p>
                  </a:txBody>
                  <a:tcPr/>
                </a:tc>
                <a:tc>
                  <a:txBody>
                    <a:bodyPr/>
                    <a:lstStyle/>
                    <a:p>
                      <a:r>
                        <a:rPr lang="en-US" sz="1200" dirty="0" smtClean="0"/>
                        <a:t>Production</a:t>
                      </a:r>
                    </a:p>
                    <a:p>
                      <a:r>
                        <a:rPr lang="en-US" sz="1200" dirty="0" smtClean="0"/>
                        <a:t>(MT)</a:t>
                      </a:r>
                      <a:endParaRPr lang="en-US" sz="1200" dirty="0">
                        <a:latin typeface="Geneva"/>
                        <a:cs typeface="Geneva"/>
                      </a:endParaRPr>
                    </a:p>
                  </a:txBody>
                  <a:tcPr/>
                </a:tc>
                <a:tc>
                  <a:txBody>
                    <a:bodyPr/>
                    <a:lstStyle/>
                    <a:p>
                      <a:r>
                        <a:rPr lang="en-US" sz="1200" dirty="0" smtClean="0"/>
                        <a:t>Yield </a:t>
                      </a:r>
                      <a:br>
                        <a:rPr lang="en-US" sz="1200" dirty="0" smtClean="0"/>
                      </a:br>
                      <a:r>
                        <a:rPr lang="en-US" sz="1200" dirty="0" smtClean="0"/>
                        <a:t>(MT/ha)</a:t>
                      </a:r>
                      <a:endParaRPr lang="en-US" sz="1200" dirty="0">
                        <a:latin typeface="Geneva"/>
                        <a:cs typeface="Geneva"/>
                      </a:endParaRPr>
                    </a:p>
                  </a:txBody>
                  <a:tcPr/>
                </a:tc>
                <a:tc>
                  <a:txBody>
                    <a:bodyPr/>
                    <a:lstStyle/>
                    <a:p>
                      <a:r>
                        <a:rPr lang="en-US" sz="1200" dirty="0" smtClean="0"/>
                        <a:t>Area</a:t>
                      </a:r>
                      <a:br>
                        <a:rPr lang="en-US" sz="1200" dirty="0" smtClean="0"/>
                      </a:br>
                      <a:r>
                        <a:rPr lang="en-US" sz="1200" dirty="0" smtClean="0"/>
                        <a:t>planted (ha)</a:t>
                      </a:r>
                      <a:endParaRPr lang="en-US" sz="1200" dirty="0">
                        <a:latin typeface="Geneva"/>
                        <a:cs typeface="Geneva"/>
                      </a:endParaRPr>
                    </a:p>
                  </a:txBody>
                  <a:tcPr/>
                </a:tc>
                <a:tc>
                  <a:txBody>
                    <a:bodyPr/>
                    <a:lstStyle/>
                    <a:p>
                      <a:r>
                        <a:rPr lang="en-US" sz="1200" dirty="0" smtClean="0"/>
                        <a:t>Production</a:t>
                      </a:r>
                    </a:p>
                    <a:p>
                      <a:r>
                        <a:rPr lang="en-US" sz="1200" dirty="0" smtClean="0"/>
                        <a:t>(MT)</a:t>
                      </a:r>
                      <a:endParaRPr lang="en-US" sz="1200" dirty="0">
                        <a:latin typeface="Geneva"/>
                        <a:cs typeface="Geneva"/>
                      </a:endParaRPr>
                    </a:p>
                  </a:txBody>
                  <a:tcPr/>
                </a:tc>
                <a:tc>
                  <a:txBody>
                    <a:bodyPr/>
                    <a:lstStyle/>
                    <a:p>
                      <a:r>
                        <a:rPr lang="en-US" sz="1200" dirty="0" smtClean="0"/>
                        <a:t>Yield </a:t>
                      </a:r>
                      <a:br>
                        <a:rPr lang="en-US" sz="1200" dirty="0" smtClean="0"/>
                      </a:br>
                      <a:r>
                        <a:rPr lang="en-US" sz="1200" dirty="0" smtClean="0"/>
                        <a:t>(MT/ha)</a:t>
                      </a:r>
                      <a:endParaRPr lang="en-US" sz="1200" dirty="0">
                        <a:latin typeface="Geneva"/>
                        <a:cs typeface="Geneva"/>
                      </a:endParaRPr>
                    </a:p>
                  </a:txBody>
                  <a:tcPr/>
                </a:tc>
              </a:tr>
              <a:tr h="441960">
                <a:tc>
                  <a:txBody>
                    <a:bodyPr/>
                    <a:lstStyle/>
                    <a:p>
                      <a:r>
                        <a:rPr lang="en-US" sz="1200" dirty="0" smtClean="0"/>
                        <a:t>Blueberry</a:t>
                      </a:r>
                      <a:endParaRPr lang="en-US" sz="1200" dirty="0">
                        <a:latin typeface="Geneva"/>
                        <a:cs typeface="Geneva"/>
                      </a:endParaRPr>
                    </a:p>
                  </a:txBody>
                  <a:tcPr/>
                </a:tc>
                <a:tc>
                  <a:txBody>
                    <a:bodyPr/>
                    <a:lstStyle/>
                    <a:p>
                      <a:pPr algn="r"/>
                      <a:r>
                        <a:rPr lang="en-US" sz="1200" dirty="0" smtClean="0"/>
                        <a:t>60</a:t>
                      </a:r>
                      <a:endParaRPr lang="en-US" sz="1200" dirty="0">
                        <a:latin typeface="Geneva"/>
                        <a:cs typeface="Geneva"/>
                      </a:endParaRPr>
                    </a:p>
                  </a:txBody>
                  <a:tcPr/>
                </a:tc>
                <a:tc>
                  <a:txBody>
                    <a:bodyPr/>
                    <a:lstStyle/>
                    <a:p>
                      <a:pPr algn="r"/>
                      <a:r>
                        <a:rPr lang="en-US" sz="1200" dirty="0" smtClean="0"/>
                        <a:t>280</a:t>
                      </a:r>
                      <a:endParaRPr lang="en-US" sz="1200" dirty="0">
                        <a:latin typeface="Geneva"/>
                        <a:cs typeface="Geneva"/>
                      </a:endParaRPr>
                    </a:p>
                  </a:txBody>
                  <a:tcPr/>
                </a:tc>
                <a:tc>
                  <a:txBody>
                    <a:bodyPr/>
                    <a:lstStyle/>
                    <a:p>
                      <a:pPr algn="r"/>
                      <a:r>
                        <a:rPr lang="en-US" sz="1200" dirty="0" smtClean="0"/>
                        <a:t>4.67</a:t>
                      </a:r>
                      <a:endParaRPr lang="en-US" sz="1200" dirty="0">
                        <a:latin typeface="Geneva"/>
                        <a:cs typeface="Geneva"/>
                      </a:endParaRPr>
                    </a:p>
                  </a:txBody>
                  <a:tcPr/>
                </a:tc>
                <a:tc>
                  <a:txBody>
                    <a:bodyPr/>
                    <a:lstStyle/>
                    <a:p>
                      <a:pPr algn="r"/>
                      <a:r>
                        <a:rPr lang="en-US" sz="1200" dirty="0" smtClean="0"/>
                        <a:t>402</a:t>
                      </a:r>
                      <a:endParaRPr lang="en-US" sz="1200" dirty="0">
                        <a:latin typeface="Geneva"/>
                        <a:cs typeface="Geneva"/>
                      </a:endParaRPr>
                    </a:p>
                  </a:txBody>
                  <a:tcPr/>
                </a:tc>
                <a:tc>
                  <a:txBody>
                    <a:bodyPr/>
                    <a:lstStyle/>
                    <a:p>
                      <a:pPr algn="r"/>
                      <a:r>
                        <a:rPr lang="en-US" sz="1200" dirty="0" smtClean="0"/>
                        <a:t>1,059</a:t>
                      </a:r>
                      <a:endParaRPr lang="en-US" sz="1200" dirty="0">
                        <a:latin typeface="Geneva"/>
                        <a:cs typeface="Geneva"/>
                      </a:endParaRPr>
                    </a:p>
                  </a:txBody>
                  <a:tcPr/>
                </a:tc>
                <a:tc>
                  <a:txBody>
                    <a:bodyPr/>
                    <a:lstStyle/>
                    <a:p>
                      <a:pPr algn="r"/>
                      <a:r>
                        <a:rPr lang="en-US" sz="1200" dirty="0" smtClean="0"/>
                        <a:t>9.99</a:t>
                      </a:r>
                      <a:endParaRPr lang="en-US" sz="1200" dirty="0">
                        <a:latin typeface="Geneva"/>
                        <a:cs typeface="Geneva"/>
                      </a:endParaRPr>
                    </a:p>
                  </a:txBody>
                  <a:tcPr/>
                </a:tc>
                <a:tc>
                  <a:txBody>
                    <a:bodyPr/>
                    <a:lstStyle/>
                    <a:p>
                      <a:pPr algn="r"/>
                      <a:r>
                        <a:rPr lang="en-US" sz="1200" dirty="0" smtClean="0"/>
                        <a:t>783</a:t>
                      </a:r>
                      <a:endParaRPr lang="en-US" sz="1200" dirty="0">
                        <a:latin typeface="Geneva"/>
                        <a:cs typeface="Geneva"/>
                      </a:endParaRPr>
                    </a:p>
                  </a:txBody>
                  <a:tcPr/>
                </a:tc>
                <a:tc>
                  <a:txBody>
                    <a:bodyPr/>
                    <a:lstStyle/>
                    <a:p>
                      <a:pPr algn="r"/>
                      <a:r>
                        <a:rPr lang="en-US" sz="1200" dirty="0" smtClean="0"/>
                        <a:t>6,704</a:t>
                      </a:r>
                      <a:endParaRPr lang="en-US" sz="1200" dirty="0">
                        <a:latin typeface="Geneva"/>
                        <a:cs typeface="Geneva"/>
                      </a:endParaRPr>
                    </a:p>
                  </a:txBody>
                  <a:tcPr/>
                </a:tc>
                <a:tc>
                  <a:txBody>
                    <a:bodyPr/>
                    <a:lstStyle/>
                    <a:p>
                      <a:pPr algn="r"/>
                      <a:r>
                        <a:rPr lang="en-US" sz="1200" dirty="0" smtClean="0"/>
                        <a:t>10.54</a:t>
                      </a:r>
                      <a:endParaRPr lang="en-US" sz="1200" dirty="0">
                        <a:latin typeface="Geneva"/>
                        <a:cs typeface="Geneva"/>
                      </a:endParaRPr>
                    </a:p>
                  </a:txBody>
                  <a:tcPr/>
                </a:tc>
              </a:tr>
              <a:tr h="472440">
                <a:tc>
                  <a:txBody>
                    <a:bodyPr/>
                    <a:lstStyle/>
                    <a:p>
                      <a:r>
                        <a:rPr lang="en-US" sz="1200" dirty="0" smtClean="0"/>
                        <a:t>Raspberry</a:t>
                      </a:r>
                      <a:endParaRPr lang="en-US" sz="1200" dirty="0">
                        <a:latin typeface="Geneva"/>
                        <a:cs typeface="Geneva"/>
                      </a:endParaRPr>
                    </a:p>
                  </a:txBody>
                  <a:tcPr/>
                </a:tc>
                <a:tc>
                  <a:txBody>
                    <a:bodyPr/>
                    <a:lstStyle/>
                    <a:p>
                      <a:pPr algn="r"/>
                      <a:r>
                        <a:rPr lang="en-US" sz="1200" dirty="0" smtClean="0"/>
                        <a:t>315</a:t>
                      </a:r>
                      <a:endParaRPr lang="en-US" sz="12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3,045</a:t>
                      </a:r>
                    </a:p>
                  </a:txBody>
                  <a:tcPr/>
                </a:tc>
                <a:tc>
                  <a:txBody>
                    <a:bodyPr/>
                    <a:lstStyle/>
                    <a:p>
                      <a:pPr algn="r"/>
                      <a:r>
                        <a:rPr lang="en-US" sz="1200" dirty="0" smtClean="0"/>
                        <a:t>10.80</a:t>
                      </a:r>
                      <a:endParaRPr lang="en-US" sz="1200" dirty="0">
                        <a:latin typeface="Geneva"/>
                        <a:cs typeface="Geneva"/>
                      </a:endParaRPr>
                    </a:p>
                  </a:txBody>
                  <a:tcPr/>
                </a:tc>
                <a:tc>
                  <a:txBody>
                    <a:bodyPr/>
                    <a:lstStyle/>
                    <a:p>
                      <a:pPr algn="r"/>
                      <a:r>
                        <a:rPr lang="en-US" sz="1200" dirty="0" smtClean="0"/>
                        <a:t>1,217</a:t>
                      </a:r>
                      <a:endParaRPr lang="en-US" sz="1200" dirty="0">
                        <a:latin typeface="Geneva"/>
                        <a:cs typeface="Geneva"/>
                      </a:endParaRPr>
                    </a:p>
                  </a:txBody>
                  <a:tcPr/>
                </a:tc>
                <a:tc>
                  <a:txBody>
                    <a:bodyPr/>
                    <a:lstStyle/>
                    <a:p>
                      <a:pPr algn="r"/>
                      <a:r>
                        <a:rPr lang="en-US" sz="1200" dirty="0" smtClean="0"/>
                        <a:t>14,344</a:t>
                      </a:r>
                      <a:endParaRPr lang="en-US" sz="1200" dirty="0">
                        <a:latin typeface="Geneva"/>
                        <a:cs typeface="Geneva"/>
                      </a:endParaRPr>
                    </a:p>
                  </a:txBody>
                  <a:tcPr/>
                </a:tc>
                <a:tc>
                  <a:txBody>
                    <a:bodyPr/>
                    <a:lstStyle/>
                    <a:p>
                      <a:pPr algn="r"/>
                      <a:r>
                        <a:rPr lang="en-US" sz="1200" dirty="0" smtClean="0"/>
                        <a:t>16.04</a:t>
                      </a:r>
                      <a:endParaRPr lang="en-US" sz="1200" dirty="0">
                        <a:latin typeface="Geneva"/>
                        <a:cs typeface="Geneva"/>
                      </a:endParaRPr>
                    </a:p>
                  </a:txBody>
                  <a:tcPr/>
                </a:tc>
                <a:tc>
                  <a:txBody>
                    <a:bodyPr/>
                    <a:lstStyle/>
                    <a:p>
                      <a:pPr algn="r"/>
                      <a:r>
                        <a:rPr lang="en-US" sz="1200" dirty="0" smtClean="0"/>
                        <a:t>1,345</a:t>
                      </a:r>
                      <a:endParaRPr lang="en-US" sz="1200" dirty="0">
                        <a:latin typeface="Geneva"/>
                        <a:cs typeface="Geneva"/>
                      </a:endParaRPr>
                    </a:p>
                  </a:txBody>
                  <a:tcPr/>
                </a:tc>
                <a:tc>
                  <a:txBody>
                    <a:bodyPr/>
                    <a:lstStyle/>
                    <a:p>
                      <a:pPr algn="r"/>
                      <a:r>
                        <a:rPr lang="en-US" sz="1200" dirty="0" smtClean="0"/>
                        <a:t>21,468</a:t>
                      </a:r>
                      <a:endParaRPr lang="en-US" sz="1200" dirty="0">
                        <a:latin typeface="Geneva"/>
                        <a:cs typeface="Geneva"/>
                      </a:endParaRPr>
                    </a:p>
                  </a:txBody>
                  <a:tcPr/>
                </a:tc>
                <a:tc>
                  <a:txBody>
                    <a:bodyPr/>
                    <a:lstStyle/>
                    <a:p>
                      <a:pPr algn="r"/>
                      <a:r>
                        <a:rPr lang="en-US" sz="1200" dirty="0" smtClean="0"/>
                        <a:t>16.20</a:t>
                      </a:r>
                      <a:endParaRPr lang="en-US" sz="1200" dirty="0">
                        <a:latin typeface="Geneva"/>
                        <a:cs typeface="Geneva"/>
                      </a:endParaRPr>
                    </a:p>
                  </a:txBody>
                  <a:tcPr/>
                </a:tc>
              </a:tr>
              <a:tr h="320040">
                <a:tc>
                  <a:txBody>
                    <a:bodyPr/>
                    <a:lstStyle/>
                    <a:p>
                      <a:r>
                        <a:rPr lang="en-US" sz="1200" dirty="0" smtClean="0"/>
                        <a:t>Strawberry</a:t>
                      </a:r>
                    </a:p>
                  </a:txBody>
                  <a:tcPr/>
                </a:tc>
                <a:tc>
                  <a:txBody>
                    <a:bodyPr/>
                    <a:lstStyle/>
                    <a:p>
                      <a:pPr algn="r"/>
                      <a:endParaRPr lang="en-US" sz="12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177,230</a:t>
                      </a:r>
                    </a:p>
                    <a:p>
                      <a:pPr algn="r"/>
                      <a:endParaRPr lang="en-US" sz="1200" dirty="0">
                        <a:latin typeface="Geneva"/>
                        <a:cs typeface="Geneva"/>
                      </a:endParaRPr>
                    </a:p>
                  </a:txBody>
                  <a:tcPr/>
                </a:tc>
                <a:tc>
                  <a:txBody>
                    <a:bodyPr/>
                    <a:lstStyle/>
                    <a:p>
                      <a:pPr algn="r"/>
                      <a:r>
                        <a:rPr lang="en-US" sz="1200" dirty="0" smtClean="0"/>
                        <a:t>28.02</a:t>
                      </a:r>
                      <a:endParaRPr lang="en-US" sz="1200" dirty="0">
                        <a:latin typeface="Geneva"/>
                        <a:cs typeface="Geneva"/>
                      </a:endParaRPr>
                    </a:p>
                  </a:txBody>
                  <a:tcPr/>
                </a:tc>
                <a:tc>
                  <a:txBody>
                    <a:bodyPr/>
                    <a:lstStyle/>
                    <a:p>
                      <a:pPr algn="r"/>
                      <a:r>
                        <a:rPr lang="en-US" sz="1200" dirty="0" smtClean="0"/>
                        <a:t>6,555</a:t>
                      </a:r>
                      <a:endParaRPr lang="en-US" sz="1200" dirty="0">
                        <a:latin typeface="Geneva"/>
                        <a:cs typeface="Geneva"/>
                      </a:endParaRPr>
                    </a:p>
                  </a:txBody>
                  <a:tcPr/>
                </a:tc>
                <a:tc>
                  <a:txBody>
                    <a:bodyPr/>
                    <a:lstStyle/>
                    <a:p>
                      <a:pPr algn="r"/>
                      <a:r>
                        <a:rPr lang="en-US" sz="1200" dirty="0" smtClean="0"/>
                        <a:t>226,657</a:t>
                      </a:r>
                      <a:endParaRPr lang="en-US" sz="1200" dirty="0">
                        <a:latin typeface="Geneva"/>
                        <a:cs typeface="Geneva"/>
                      </a:endParaRPr>
                    </a:p>
                  </a:txBody>
                  <a:tcPr/>
                </a:tc>
                <a:tc>
                  <a:txBody>
                    <a:bodyPr/>
                    <a:lstStyle/>
                    <a:p>
                      <a:pPr algn="r"/>
                      <a:r>
                        <a:rPr lang="en-US" sz="1200" dirty="0" smtClean="0"/>
                        <a:t>36.08</a:t>
                      </a:r>
                      <a:endParaRPr lang="en-US" sz="1200" dirty="0">
                        <a:latin typeface="Geneva"/>
                        <a:cs typeface="Geneva"/>
                      </a:endParaRPr>
                    </a:p>
                  </a:txBody>
                  <a:tcPr/>
                </a:tc>
                <a:tc>
                  <a:txBody>
                    <a:bodyPr/>
                    <a:lstStyle/>
                    <a:p>
                      <a:pPr algn="r"/>
                      <a:r>
                        <a:rPr lang="en-US" sz="1200" dirty="0" smtClean="0"/>
                        <a:t>7,005</a:t>
                      </a:r>
                      <a:endParaRPr lang="en-US" sz="1200" dirty="0">
                        <a:latin typeface="Geneva"/>
                        <a:cs typeface="Geneva"/>
                      </a:endParaRPr>
                    </a:p>
                  </a:txBody>
                  <a:tcPr/>
                </a:tc>
                <a:tc>
                  <a:txBody>
                    <a:bodyPr/>
                    <a:lstStyle/>
                    <a:p>
                      <a:pPr algn="r"/>
                      <a:r>
                        <a:rPr lang="en-US" sz="1200" dirty="0" smtClean="0"/>
                        <a:t>228,900</a:t>
                      </a:r>
                      <a:endParaRPr lang="en-US" sz="1200" dirty="0">
                        <a:latin typeface="Geneva"/>
                        <a:cs typeface="Geneva"/>
                      </a:endParaRPr>
                    </a:p>
                  </a:txBody>
                  <a:tcPr/>
                </a:tc>
                <a:tc>
                  <a:txBody>
                    <a:bodyPr/>
                    <a:lstStyle/>
                    <a:p>
                      <a:pPr algn="r"/>
                      <a:r>
                        <a:rPr lang="en-US" sz="1200" dirty="0" smtClean="0"/>
                        <a:t>32.80</a:t>
                      </a:r>
                      <a:endParaRPr lang="en-US" sz="1200" dirty="0">
                        <a:latin typeface="Geneva"/>
                        <a:cs typeface="Geneva"/>
                      </a:endParaRPr>
                    </a:p>
                  </a:txBody>
                  <a:tcPr/>
                </a:tc>
              </a:tr>
              <a:tr h="441960">
                <a:tc>
                  <a:txBody>
                    <a:bodyPr/>
                    <a:lstStyle/>
                    <a:p>
                      <a:r>
                        <a:rPr lang="en-US" sz="1200" dirty="0" smtClean="0"/>
                        <a:t>Blackberry</a:t>
                      </a:r>
                      <a:endParaRPr lang="en-US" sz="1200" dirty="0">
                        <a:latin typeface="Geneva"/>
                        <a:cs typeface="Geneva"/>
                      </a:endParaRPr>
                    </a:p>
                  </a:txBody>
                  <a:tcPr/>
                </a:tc>
                <a:tc>
                  <a:txBody>
                    <a:bodyPr/>
                    <a:lstStyle/>
                    <a:p>
                      <a:pPr algn="r"/>
                      <a:r>
                        <a:rPr lang="en-US" sz="1200" dirty="0" smtClean="0"/>
                        <a:t>2,198</a:t>
                      </a:r>
                      <a:endParaRPr lang="en-US" sz="1200" dirty="0">
                        <a:latin typeface="Geneva"/>
                        <a:cs typeface="Geneva"/>
                      </a:endParaRPr>
                    </a:p>
                  </a:txBody>
                  <a:tcPr/>
                </a:tc>
                <a:tc>
                  <a:txBody>
                    <a:bodyPr/>
                    <a:lstStyle/>
                    <a:p>
                      <a:pPr algn="r"/>
                      <a:r>
                        <a:rPr lang="en-US" sz="1200" dirty="0" smtClean="0"/>
                        <a:t>26,697</a:t>
                      </a:r>
                      <a:endParaRPr lang="en-US" sz="1200" dirty="0">
                        <a:latin typeface="Geneva"/>
                        <a:cs typeface="Geneva"/>
                      </a:endParaRPr>
                    </a:p>
                  </a:txBody>
                  <a:tcPr/>
                </a:tc>
                <a:tc>
                  <a:txBody>
                    <a:bodyPr/>
                    <a:lstStyle/>
                    <a:p>
                      <a:pPr algn="r"/>
                      <a:r>
                        <a:rPr lang="en-US" sz="1200" dirty="0" smtClean="0"/>
                        <a:t>12.48</a:t>
                      </a:r>
                      <a:endParaRPr lang="en-US" sz="1200" dirty="0">
                        <a:latin typeface="Geneva"/>
                        <a:cs typeface="Geneva"/>
                      </a:endParaRPr>
                    </a:p>
                  </a:txBody>
                  <a:tcPr/>
                </a:tc>
                <a:tc>
                  <a:txBody>
                    <a:bodyPr/>
                    <a:lstStyle/>
                    <a:p>
                      <a:pPr algn="r"/>
                      <a:r>
                        <a:rPr lang="en-US" sz="1200" dirty="0" smtClean="0"/>
                        <a:t>8,188</a:t>
                      </a:r>
                      <a:endParaRPr lang="en-US" sz="12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61,558</a:t>
                      </a:r>
                      <a:endParaRPr lang="en-US" sz="1200" dirty="0" smtClean="0">
                        <a:latin typeface="Geneva"/>
                        <a:cs typeface="Geneva"/>
                      </a:endParaRPr>
                    </a:p>
                  </a:txBody>
                  <a:tcPr/>
                </a:tc>
                <a:tc>
                  <a:txBody>
                    <a:bodyPr/>
                    <a:lstStyle/>
                    <a:p>
                      <a:pPr algn="r"/>
                      <a:r>
                        <a:rPr lang="en-US" sz="1200" dirty="0" smtClean="0"/>
                        <a:t>9.63</a:t>
                      </a:r>
                      <a:endParaRPr lang="en-US" sz="1200" dirty="0">
                        <a:latin typeface="Geneva"/>
                        <a:cs typeface="Geneva"/>
                      </a:endParaRPr>
                    </a:p>
                  </a:txBody>
                  <a:tcPr/>
                </a:tc>
                <a:tc>
                  <a:txBody>
                    <a:bodyPr/>
                    <a:lstStyle/>
                    <a:p>
                      <a:pPr algn="r"/>
                      <a:r>
                        <a:rPr lang="en-US" sz="1200" dirty="0" smtClean="0"/>
                        <a:t>11,297</a:t>
                      </a:r>
                      <a:endParaRPr lang="en-US" sz="1200" dirty="0">
                        <a:latin typeface="Geneva"/>
                        <a:cs typeface="Geneva"/>
                      </a:endParaRPr>
                    </a:p>
                  </a:txBody>
                  <a:tcPr/>
                </a:tc>
                <a:tc>
                  <a:txBody>
                    <a:bodyPr/>
                    <a:lstStyle/>
                    <a:p>
                      <a:pPr algn="r"/>
                      <a:r>
                        <a:rPr lang="en-US" sz="1200" dirty="0" smtClean="0"/>
                        <a:t>135,563</a:t>
                      </a:r>
                      <a:endParaRPr lang="en-US" sz="1200" dirty="0">
                        <a:latin typeface="Geneva"/>
                        <a:cs typeface="Geneva"/>
                      </a:endParaRPr>
                    </a:p>
                  </a:txBody>
                  <a:tcPr/>
                </a:tc>
                <a:tc>
                  <a:txBody>
                    <a:bodyPr/>
                    <a:lstStyle/>
                    <a:p>
                      <a:pPr algn="r"/>
                      <a:r>
                        <a:rPr lang="en-US" sz="1200" dirty="0" smtClean="0"/>
                        <a:t>12.64</a:t>
                      </a:r>
                      <a:endParaRPr lang="en-US" sz="1200" dirty="0">
                        <a:latin typeface="Geneva"/>
                        <a:cs typeface="Geneva"/>
                      </a:endParaRPr>
                    </a:p>
                  </a:txBody>
                  <a:tcPr/>
                </a:tc>
              </a:tr>
              <a:tr h="366514">
                <a:tc>
                  <a:txBody>
                    <a:bodyPr/>
                    <a:lstStyle/>
                    <a:p>
                      <a:r>
                        <a:rPr lang="en-US" sz="1200" dirty="0" smtClean="0"/>
                        <a:t>Total:</a:t>
                      </a:r>
                      <a:endParaRPr lang="en-US" sz="1200" dirty="0">
                        <a:latin typeface="Geneva"/>
                        <a:cs typeface="Geneva"/>
                      </a:endParaRPr>
                    </a:p>
                  </a:txBody>
                  <a:tcPr/>
                </a:tc>
                <a:tc>
                  <a:txBody>
                    <a:bodyPr/>
                    <a:lstStyle/>
                    <a:p>
                      <a:pPr algn="r"/>
                      <a:r>
                        <a:rPr lang="en-US" sz="1200" dirty="0" smtClean="0"/>
                        <a:t>9,038</a:t>
                      </a:r>
                      <a:endParaRPr lang="en-US" sz="1200" dirty="0">
                        <a:latin typeface="Geneva"/>
                        <a:cs typeface="Geneva"/>
                      </a:endParaRPr>
                    </a:p>
                  </a:txBody>
                  <a:tcPr/>
                </a:tc>
                <a:tc>
                  <a:txBody>
                    <a:bodyPr/>
                    <a:lstStyle/>
                    <a:p>
                      <a:pPr algn="r"/>
                      <a:r>
                        <a:rPr lang="en-US" sz="1200" dirty="0" smtClean="0"/>
                        <a:t>207,251</a:t>
                      </a:r>
                      <a:endParaRPr lang="en-US" sz="1200" dirty="0">
                        <a:latin typeface="Geneva"/>
                        <a:cs typeface="Geneva"/>
                      </a:endParaRPr>
                    </a:p>
                  </a:txBody>
                  <a:tcPr/>
                </a:tc>
                <a:tc>
                  <a:txBody>
                    <a:bodyPr/>
                    <a:lstStyle/>
                    <a:p>
                      <a:pPr algn="r"/>
                      <a:endParaRPr lang="en-US" sz="1200" dirty="0">
                        <a:latin typeface="Geneva"/>
                        <a:cs typeface="Geneva"/>
                      </a:endParaRPr>
                    </a:p>
                  </a:txBody>
                  <a:tcPr/>
                </a:tc>
                <a:tc>
                  <a:txBody>
                    <a:bodyPr/>
                    <a:lstStyle/>
                    <a:p>
                      <a:pPr algn="r"/>
                      <a:r>
                        <a:rPr lang="en-US" sz="1200" dirty="0" smtClean="0"/>
                        <a:t>16,361</a:t>
                      </a:r>
                      <a:endParaRPr lang="en-US" sz="1200" dirty="0">
                        <a:latin typeface="Geneva"/>
                        <a:cs typeface="Geneva"/>
                      </a:endParaRPr>
                    </a:p>
                  </a:txBody>
                  <a:tcPr/>
                </a:tc>
                <a:tc>
                  <a:txBody>
                    <a:bodyPr/>
                    <a:lstStyle/>
                    <a:p>
                      <a:pPr algn="r"/>
                      <a:r>
                        <a:rPr lang="en-US" sz="1200" dirty="0" smtClean="0"/>
                        <a:t>303,618</a:t>
                      </a:r>
                      <a:endParaRPr lang="en-US" sz="1200" dirty="0">
                        <a:latin typeface="Geneva"/>
                        <a:cs typeface="Geneva"/>
                      </a:endParaRPr>
                    </a:p>
                  </a:txBody>
                  <a:tcPr/>
                </a:tc>
                <a:tc>
                  <a:txBody>
                    <a:bodyPr/>
                    <a:lstStyle/>
                    <a:p>
                      <a:pPr algn="r"/>
                      <a:endParaRPr lang="en-US" sz="1200" dirty="0">
                        <a:latin typeface="Geneva"/>
                        <a:cs typeface="Geneva"/>
                      </a:endParaRPr>
                    </a:p>
                  </a:txBody>
                  <a:tcPr/>
                </a:tc>
                <a:tc>
                  <a:txBody>
                    <a:bodyPr/>
                    <a:lstStyle/>
                    <a:p>
                      <a:pPr algn="r"/>
                      <a:r>
                        <a:rPr lang="en-US" sz="1200" dirty="0" smtClean="0"/>
                        <a:t>20,430</a:t>
                      </a:r>
                      <a:endParaRPr lang="en-US" sz="1200" dirty="0">
                        <a:latin typeface="Geneva"/>
                        <a:cs typeface="Geneva"/>
                      </a:endParaRPr>
                    </a:p>
                  </a:txBody>
                  <a:tcPr/>
                </a:tc>
                <a:tc>
                  <a:txBody>
                    <a:bodyPr/>
                    <a:lstStyle/>
                    <a:p>
                      <a:pPr algn="r"/>
                      <a:r>
                        <a:rPr lang="en-US" sz="1200" dirty="0" smtClean="0"/>
                        <a:t>392,634</a:t>
                      </a:r>
                      <a:endParaRPr lang="en-US" sz="1200" dirty="0">
                        <a:latin typeface="Geneva"/>
                        <a:cs typeface="Geneva"/>
                      </a:endParaRPr>
                    </a:p>
                  </a:txBody>
                  <a:tcPr/>
                </a:tc>
                <a:tc>
                  <a:txBody>
                    <a:bodyPr/>
                    <a:lstStyle/>
                    <a:p>
                      <a:pPr algn="r"/>
                      <a:endParaRPr lang="en-US" sz="1200" dirty="0">
                        <a:latin typeface="Geneva"/>
                        <a:cs typeface="Geneva"/>
                      </a:endParaRPr>
                    </a:p>
                  </a:txBody>
                  <a:tcPr/>
                </a:tc>
              </a:tr>
            </a:tbl>
          </a:graphicData>
        </a:graphic>
      </p:graphicFrame>
      <p:sp>
        <p:nvSpPr>
          <p:cNvPr id="3" name="TextBox 2"/>
          <p:cNvSpPr txBox="1"/>
          <p:nvPr/>
        </p:nvSpPr>
        <p:spPr>
          <a:xfrm>
            <a:off x="152400" y="304800"/>
            <a:ext cx="3200400" cy="369332"/>
          </a:xfrm>
          <a:prstGeom prst="rect">
            <a:avLst/>
          </a:prstGeom>
          <a:noFill/>
        </p:spPr>
        <p:txBody>
          <a:bodyPr wrap="square" rtlCol="0">
            <a:spAutoFit/>
          </a:bodyPr>
          <a:lstStyle/>
          <a:p>
            <a:r>
              <a:rPr lang="en-US" i="1" dirty="0" smtClean="0">
                <a:latin typeface="Geneva"/>
                <a:cs typeface="Geneva"/>
              </a:rPr>
              <a:t>Berry Production in Mexico</a:t>
            </a:r>
            <a:endParaRPr lang="en-US" i="1" dirty="0">
              <a:latin typeface="Geneva"/>
              <a:cs typeface="Geneva"/>
            </a:endParaRPr>
          </a:p>
        </p:txBody>
      </p:sp>
      <p:sp>
        <p:nvSpPr>
          <p:cNvPr id="5" name="Rectangle 4"/>
          <p:cNvSpPr/>
          <p:nvPr/>
        </p:nvSpPr>
        <p:spPr>
          <a:xfrm>
            <a:off x="5257800" y="6477000"/>
            <a:ext cx="3630706" cy="276999"/>
          </a:xfrm>
          <a:prstGeom prst="rect">
            <a:avLst/>
          </a:prstGeom>
        </p:spPr>
        <p:txBody>
          <a:bodyPr wrap="square">
            <a:spAutoFit/>
          </a:bodyPr>
          <a:lstStyle/>
          <a:p>
            <a:pPr marL="0" indent="0">
              <a:buFont typeface="Arial"/>
              <a:buNone/>
            </a:pPr>
            <a:r>
              <a:rPr lang="en-US" sz="1200" i="1" dirty="0">
                <a:latin typeface="Geneva"/>
                <a:cs typeface="Geneva"/>
              </a:rPr>
              <a:t>Gain Report MX 3030, USDA-FAS March 2013</a:t>
            </a:r>
          </a:p>
        </p:txBody>
      </p:sp>
      <p:sp>
        <p:nvSpPr>
          <p:cNvPr id="6" name="Oval 5"/>
          <p:cNvSpPr/>
          <p:nvPr/>
        </p:nvSpPr>
        <p:spPr bwMode="auto">
          <a:xfrm>
            <a:off x="7467600" y="3276600"/>
            <a:ext cx="838200" cy="457200"/>
          </a:xfrm>
          <a:prstGeom prst="ellipse">
            <a:avLst/>
          </a:prstGeom>
          <a:noFill/>
          <a:ln w="381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spTree>
    <p:extLst>
      <p:ext uri="{BB962C8B-B14F-4D97-AF65-F5344CB8AC3E}">
        <p14:creationId xmlns:p14="http://schemas.microsoft.com/office/powerpoint/2010/main" val="2598224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6858000" cy="457200"/>
          </a:xfrm>
        </p:spPr>
        <p:txBody>
          <a:bodyPr>
            <a:normAutofit/>
          </a:bodyPr>
          <a:lstStyle/>
          <a:p>
            <a:pPr marL="0" indent="0">
              <a:buNone/>
            </a:pPr>
            <a:r>
              <a:rPr lang="en-US" sz="1800" i="1" dirty="0" smtClean="0"/>
              <a:t>Raspberry Production - Mexico</a:t>
            </a:r>
          </a:p>
          <a:p>
            <a:pPr marL="0" indent="0">
              <a:buNone/>
            </a:pPr>
            <a:endParaRPr lang="en-US" sz="1800" i="1" dirty="0" smtClean="0"/>
          </a:p>
        </p:txBody>
      </p:sp>
      <p:graphicFrame>
        <p:nvGraphicFramePr>
          <p:cNvPr id="4" name="Table 3"/>
          <p:cNvGraphicFramePr>
            <a:graphicFrameLocks noGrp="1"/>
          </p:cNvGraphicFramePr>
          <p:nvPr>
            <p:extLst>
              <p:ext uri="{D42A27DB-BD31-4B8C-83A1-F6EECF244321}">
                <p14:modId xmlns:p14="http://schemas.microsoft.com/office/powerpoint/2010/main" val="3199374034"/>
              </p:ext>
            </p:extLst>
          </p:nvPr>
        </p:nvGraphicFramePr>
        <p:xfrm>
          <a:off x="228600" y="838200"/>
          <a:ext cx="8686799" cy="2791265"/>
        </p:xfrm>
        <a:graphic>
          <a:graphicData uri="http://schemas.openxmlformats.org/drawingml/2006/table">
            <a:tbl>
              <a:tblPr firstRow="1" bandRow="1">
                <a:tableStyleId>{D7AC3CCA-C797-4891-BE02-D94E43425B78}</a:tableStyleId>
              </a:tblPr>
              <a:tblGrid>
                <a:gridCol w="1484923"/>
                <a:gridCol w="1166725"/>
                <a:gridCol w="1378857"/>
                <a:gridCol w="933380"/>
                <a:gridCol w="1240971"/>
                <a:gridCol w="1431890"/>
                <a:gridCol w="1050053"/>
              </a:tblGrid>
              <a:tr h="358391">
                <a:tc>
                  <a:txBody>
                    <a:bodyPr/>
                    <a:lstStyle/>
                    <a:p>
                      <a:r>
                        <a:rPr lang="en-US" sz="1400" b="0" dirty="0" smtClean="0">
                          <a:latin typeface="Geneva"/>
                          <a:cs typeface="Geneva"/>
                        </a:rPr>
                        <a:t>Top States</a:t>
                      </a:r>
                      <a:endParaRPr lang="en-US" sz="1400" b="0" dirty="0">
                        <a:latin typeface="Geneva"/>
                        <a:cs typeface="Geneva"/>
                      </a:endParaRPr>
                    </a:p>
                  </a:txBody>
                  <a:tcPr/>
                </a:tc>
                <a:tc gridSpan="3">
                  <a:txBody>
                    <a:bodyPr/>
                    <a:lstStyle/>
                    <a:p>
                      <a:pPr algn="ctr"/>
                      <a:r>
                        <a:rPr lang="en-US" sz="1400" b="0" dirty="0" smtClean="0">
                          <a:latin typeface="Geneva"/>
                          <a:cs typeface="Geneva"/>
                        </a:rPr>
                        <a:t>2011</a:t>
                      </a:r>
                      <a:endParaRPr lang="en-US" sz="1400" b="0" dirty="0">
                        <a:latin typeface="Geneva"/>
                        <a:cs typeface="Geneva"/>
                      </a:endParaRPr>
                    </a:p>
                  </a:txBody>
                  <a:tcPr/>
                </a:tc>
                <a:tc hMerge="1">
                  <a:txBody>
                    <a:bodyPr/>
                    <a:lstStyle/>
                    <a:p>
                      <a:endParaRPr lang="en-US"/>
                    </a:p>
                  </a:txBody>
                  <a:tcPr/>
                </a:tc>
                <a:tc hMerge="1">
                  <a:txBody>
                    <a:bodyPr/>
                    <a:lstStyle/>
                    <a:p>
                      <a:endParaRPr lang="en-US"/>
                    </a:p>
                  </a:txBody>
                  <a:tcPr/>
                </a:tc>
                <a:tc gridSpan="3">
                  <a:txBody>
                    <a:bodyPr/>
                    <a:lstStyle/>
                    <a:p>
                      <a:pPr algn="ctr"/>
                      <a:r>
                        <a:rPr lang="en-US" sz="1400" b="0" dirty="0" smtClean="0">
                          <a:latin typeface="Geneva"/>
                          <a:cs typeface="Geneva"/>
                        </a:rPr>
                        <a:t>2012 * Estimates </a:t>
                      </a:r>
                      <a:endParaRPr lang="en-US" sz="1400" b="0" dirty="0">
                        <a:latin typeface="Geneva"/>
                        <a:cs typeface="Geneva"/>
                      </a:endParaRPr>
                    </a:p>
                  </a:txBody>
                  <a:tcPr/>
                </a:tc>
                <a:tc hMerge="1">
                  <a:txBody>
                    <a:bodyPr/>
                    <a:lstStyle/>
                    <a:p>
                      <a:endParaRPr lang="en-US"/>
                    </a:p>
                  </a:txBody>
                  <a:tcPr/>
                </a:tc>
                <a:tc hMerge="1">
                  <a:txBody>
                    <a:bodyPr/>
                    <a:lstStyle/>
                    <a:p>
                      <a:endParaRPr lang="en-US"/>
                    </a:p>
                  </a:txBody>
                  <a:tcPr/>
                </a:tc>
              </a:tr>
              <a:tr h="627185">
                <a:tc>
                  <a:txBody>
                    <a:bodyPr/>
                    <a:lstStyle/>
                    <a:p>
                      <a:endParaRPr lang="en-US" sz="1400" dirty="0">
                        <a:latin typeface="Geneva"/>
                        <a:cs typeface="Geneva"/>
                      </a:endParaRPr>
                    </a:p>
                  </a:txBody>
                  <a:tcPr/>
                </a:tc>
                <a:tc>
                  <a:txBody>
                    <a:bodyPr/>
                    <a:lstStyle/>
                    <a:p>
                      <a:r>
                        <a:rPr lang="en-US" sz="1400" dirty="0" smtClean="0">
                          <a:latin typeface="Geneva"/>
                          <a:cs typeface="Geneva"/>
                        </a:rPr>
                        <a:t>Area</a:t>
                      </a:r>
                      <a:br>
                        <a:rPr lang="en-US" sz="1400" dirty="0" smtClean="0">
                          <a:latin typeface="Geneva"/>
                          <a:cs typeface="Geneva"/>
                        </a:rPr>
                      </a:br>
                      <a:r>
                        <a:rPr lang="en-US" sz="1400" dirty="0" smtClean="0">
                          <a:latin typeface="Geneva"/>
                          <a:cs typeface="Geneva"/>
                        </a:rPr>
                        <a:t>planted (ha)</a:t>
                      </a:r>
                      <a:endParaRPr lang="en-US" sz="1400" dirty="0">
                        <a:latin typeface="Geneva"/>
                        <a:cs typeface="Geneva"/>
                      </a:endParaRPr>
                    </a:p>
                  </a:txBody>
                  <a:tcPr/>
                </a:tc>
                <a:tc>
                  <a:txBody>
                    <a:bodyPr/>
                    <a:lstStyle/>
                    <a:p>
                      <a:r>
                        <a:rPr lang="en-US" sz="1400" dirty="0" smtClean="0">
                          <a:latin typeface="Geneva"/>
                          <a:cs typeface="Geneva"/>
                        </a:rPr>
                        <a:t>Production</a:t>
                      </a:r>
                    </a:p>
                    <a:p>
                      <a:r>
                        <a:rPr lang="en-US" sz="1400" dirty="0" smtClean="0">
                          <a:latin typeface="Geneva"/>
                          <a:cs typeface="Geneva"/>
                        </a:rPr>
                        <a:t>(MT)</a:t>
                      </a:r>
                      <a:endParaRPr lang="en-US" sz="1400" dirty="0">
                        <a:latin typeface="Geneva"/>
                        <a:cs typeface="Geneva"/>
                      </a:endParaRPr>
                    </a:p>
                  </a:txBody>
                  <a:tcPr/>
                </a:tc>
                <a:tc>
                  <a:txBody>
                    <a:bodyPr/>
                    <a:lstStyle/>
                    <a:p>
                      <a:r>
                        <a:rPr lang="en-US" sz="1400" dirty="0" smtClean="0">
                          <a:latin typeface="Geneva"/>
                          <a:cs typeface="Geneva"/>
                        </a:rPr>
                        <a:t>Yield </a:t>
                      </a:r>
                      <a:br>
                        <a:rPr lang="en-US" sz="1400" dirty="0" smtClean="0">
                          <a:latin typeface="Geneva"/>
                          <a:cs typeface="Geneva"/>
                        </a:rPr>
                      </a:br>
                      <a:r>
                        <a:rPr lang="en-US" sz="1400" dirty="0" smtClean="0">
                          <a:latin typeface="Geneva"/>
                          <a:cs typeface="Geneva"/>
                        </a:rPr>
                        <a:t>(MT/ha)</a:t>
                      </a:r>
                      <a:endParaRPr lang="en-US" sz="1400" dirty="0">
                        <a:latin typeface="Geneva"/>
                        <a:cs typeface="Geneva"/>
                      </a:endParaRPr>
                    </a:p>
                  </a:txBody>
                  <a:tcPr/>
                </a:tc>
                <a:tc>
                  <a:txBody>
                    <a:bodyPr/>
                    <a:lstStyle/>
                    <a:p>
                      <a:r>
                        <a:rPr lang="en-US" sz="1400" dirty="0" smtClean="0">
                          <a:latin typeface="Geneva"/>
                          <a:cs typeface="Geneva"/>
                        </a:rPr>
                        <a:t>Area</a:t>
                      </a:r>
                      <a:br>
                        <a:rPr lang="en-US" sz="1400" dirty="0" smtClean="0">
                          <a:latin typeface="Geneva"/>
                          <a:cs typeface="Geneva"/>
                        </a:rPr>
                      </a:br>
                      <a:r>
                        <a:rPr lang="en-US" sz="1400" dirty="0" smtClean="0">
                          <a:latin typeface="Geneva"/>
                          <a:cs typeface="Geneva"/>
                        </a:rPr>
                        <a:t>planted (ha)</a:t>
                      </a:r>
                      <a:endParaRPr lang="en-US" sz="1400" dirty="0">
                        <a:latin typeface="Geneva"/>
                        <a:cs typeface="Geneva"/>
                      </a:endParaRPr>
                    </a:p>
                  </a:txBody>
                  <a:tcPr/>
                </a:tc>
                <a:tc>
                  <a:txBody>
                    <a:bodyPr/>
                    <a:lstStyle/>
                    <a:p>
                      <a:r>
                        <a:rPr lang="en-US" sz="1400" dirty="0" smtClean="0">
                          <a:latin typeface="Geneva"/>
                          <a:cs typeface="Geneva"/>
                        </a:rPr>
                        <a:t>Production</a:t>
                      </a:r>
                    </a:p>
                    <a:p>
                      <a:r>
                        <a:rPr lang="en-US" sz="1400" dirty="0" smtClean="0">
                          <a:latin typeface="Geneva"/>
                          <a:cs typeface="Geneva"/>
                        </a:rPr>
                        <a:t>(MT)</a:t>
                      </a:r>
                      <a:endParaRPr lang="en-US" sz="1400" dirty="0">
                        <a:latin typeface="Geneva"/>
                        <a:cs typeface="Geneva"/>
                      </a:endParaRPr>
                    </a:p>
                  </a:txBody>
                  <a:tcPr/>
                </a:tc>
                <a:tc>
                  <a:txBody>
                    <a:bodyPr/>
                    <a:lstStyle/>
                    <a:p>
                      <a:r>
                        <a:rPr lang="en-US" sz="1400" dirty="0" smtClean="0">
                          <a:latin typeface="Geneva"/>
                          <a:cs typeface="Geneva"/>
                        </a:rPr>
                        <a:t>Yield </a:t>
                      </a:r>
                      <a:br>
                        <a:rPr lang="en-US" sz="1400" dirty="0" smtClean="0">
                          <a:latin typeface="Geneva"/>
                          <a:cs typeface="Geneva"/>
                        </a:rPr>
                      </a:br>
                      <a:r>
                        <a:rPr lang="en-US" sz="1400" dirty="0" smtClean="0">
                          <a:latin typeface="Geneva"/>
                          <a:cs typeface="Geneva"/>
                        </a:rPr>
                        <a:t>(MT/ha)</a:t>
                      </a:r>
                      <a:endParaRPr lang="en-US" sz="1400" dirty="0">
                        <a:latin typeface="Geneva"/>
                        <a:cs typeface="Geneva"/>
                      </a:endParaRPr>
                    </a:p>
                  </a:txBody>
                  <a:tcPr/>
                </a:tc>
              </a:tr>
              <a:tr h="268794">
                <a:tc>
                  <a:txBody>
                    <a:bodyPr/>
                    <a:lstStyle/>
                    <a:p>
                      <a:r>
                        <a:rPr lang="en-US" sz="1400" dirty="0" smtClean="0">
                          <a:latin typeface="Geneva"/>
                          <a:cs typeface="Geneva"/>
                        </a:rPr>
                        <a:t>Baja</a:t>
                      </a:r>
                      <a:r>
                        <a:rPr lang="en-US" sz="1400" baseline="0" dirty="0" smtClean="0">
                          <a:latin typeface="Geneva"/>
                          <a:cs typeface="Geneva"/>
                        </a:rPr>
                        <a:t> California</a:t>
                      </a:r>
                      <a:endParaRPr lang="en-US" sz="1400" dirty="0">
                        <a:latin typeface="Geneva"/>
                        <a:cs typeface="Geneva"/>
                      </a:endParaRPr>
                    </a:p>
                  </a:txBody>
                  <a:tcPr/>
                </a:tc>
                <a:tc>
                  <a:txBody>
                    <a:bodyPr/>
                    <a:lstStyle/>
                    <a:p>
                      <a:pPr algn="r"/>
                      <a:r>
                        <a:rPr lang="en-US" sz="1400" dirty="0" smtClean="0">
                          <a:latin typeface="Geneva"/>
                          <a:cs typeface="Geneva"/>
                        </a:rPr>
                        <a:t>160</a:t>
                      </a:r>
                      <a:endParaRPr lang="en-US" sz="1400" dirty="0">
                        <a:latin typeface="Geneva"/>
                        <a:cs typeface="Geneva"/>
                      </a:endParaRPr>
                    </a:p>
                  </a:txBody>
                  <a:tcPr/>
                </a:tc>
                <a:tc>
                  <a:txBody>
                    <a:bodyPr/>
                    <a:lstStyle/>
                    <a:p>
                      <a:pPr algn="r"/>
                      <a:r>
                        <a:rPr lang="en-US" sz="1400" dirty="0" smtClean="0">
                          <a:latin typeface="Geneva"/>
                          <a:cs typeface="Geneva"/>
                        </a:rPr>
                        <a:t>4,640</a:t>
                      </a:r>
                      <a:endParaRPr lang="en-US" sz="1400" dirty="0">
                        <a:latin typeface="Geneva"/>
                        <a:cs typeface="Geneva"/>
                      </a:endParaRPr>
                    </a:p>
                  </a:txBody>
                  <a:tcPr/>
                </a:tc>
                <a:tc>
                  <a:txBody>
                    <a:bodyPr/>
                    <a:lstStyle/>
                    <a:p>
                      <a:pPr algn="r"/>
                      <a:r>
                        <a:rPr lang="en-US" sz="1400" dirty="0" smtClean="0">
                          <a:latin typeface="Geneva"/>
                          <a:cs typeface="Geneva"/>
                        </a:rPr>
                        <a:t>29</a:t>
                      </a:r>
                      <a:endParaRPr lang="en-US" sz="1400" dirty="0">
                        <a:latin typeface="Geneva"/>
                        <a:cs typeface="Geneva"/>
                      </a:endParaRPr>
                    </a:p>
                  </a:txBody>
                  <a:tcPr/>
                </a:tc>
                <a:tc>
                  <a:txBody>
                    <a:bodyPr/>
                    <a:lstStyle/>
                    <a:p>
                      <a:pPr algn="r"/>
                      <a:r>
                        <a:rPr lang="en-US" sz="1400" dirty="0" smtClean="0">
                          <a:latin typeface="Geneva"/>
                          <a:cs typeface="Geneva"/>
                        </a:rPr>
                        <a:t>238</a:t>
                      </a:r>
                      <a:endParaRPr lang="en-US" sz="1400" dirty="0">
                        <a:latin typeface="Geneva"/>
                        <a:cs typeface="Geneva"/>
                      </a:endParaRPr>
                    </a:p>
                  </a:txBody>
                  <a:tcPr/>
                </a:tc>
                <a:tc>
                  <a:txBody>
                    <a:bodyPr/>
                    <a:lstStyle/>
                    <a:p>
                      <a:pPr algn="r"/>
                      <a:r>
                        <a:rPr lang="en-US" sz="1400" dirty="0" smtClean="0">
                          <a:latin typeface="Geneva"/>
                          <a:cs typeface="Geneva"/>
                        </a:rPr>
                        <a:t>7,590</a:t>
                      </a:r>
                      <a:endParaRPr lang="en-US" sz="1400" dirty="0">
                        <a:latin typeface="Geneva"/>
                        <a:cs typeface="Geneva"/>
                      </a:endParaRPr>
                    </a:p>
                  </a:txBody>
                  <a:tcPr/>
                </a:tc>
                <a:tc>
                  <a:txBody>
                    <a:bodyPr/>
                    <a:lstStyle/>
                    <a:p>
                      <a:pPr algn="r"/>
                      <a:r>
                        <a:rPr lang="en-US" sz="1400" dirty="0" smtClean="0">
                          <a:latin typeface="Geneva"/>
                          <a:cs typeface="Geneva"/>
                        </a:rPr>
                        <a:t>31.9</a:t>
                      </a:r>
                      <a:endParaRPr lang="en-US" sz="1400" dirty="0">
                        <a:latin typeface="Geneva"/>
                        <a:cs typeface="Geneva"/>
                      </a:endParaRPr>
                    </a:p>
                  </a:txBody>
                  <a:tcPr/>
                </a:tc>
              </a:tr>
              <a:tr h="357889">
                <a:tc>
                  <a:txBody>
                    <a:bodyPr/>
                    <a:lstStyle/>
                    <a:p>
                      <a:r>
                        <a:rPr lang="en-US" sz="1400" dirty="0" smtClean="0">
                          <a:latin typeface="Geneva"/>
                          <a:cs typeface="Geneva"/>
                        </a:rPr>
                        <a:t>Jalisco</a:t>
                      </a:r>
                      <a:endParaRPr lang="en-US" sz="1400" dirty="0">
                        <a:latin typeface="Geneva"/>
                        <a:cs typeface="Geneva"/>
                      </a:endParaRPr>
                    </a:p>
                  </a:txBody>
                  <a:tcPr/>
                </a:tc>
                <a:tc>
                  <a:txBody>
                    <a:bodyPr/>
                    <a:lstStyle/>
                    <a:p>
                      <a:pPr algn="r"/>
                      <a:r>
                        <a:rPr lang="en-US" sz="1400" dirty="0" smtClean="0">
                          <a:latin typeface="Geneva"/>
                          <a:cs typeface="Geneva"/>
                        </a:rPr>
                        <a:t>939</a:t>
                      </a:r>
                      <a:endParaRPr lang="en-US" sz="14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latin typeface="Geneva"/>
                          <a:cs typeface="Geneva"/>
                        </a:rPr>
                        <a:t>13,493</a:t>
                      </a:r>
                    </a:p>
                  </a:txBody>
                  <a:tcPr/>
                </a:tc>
                <a:tc>
                  <a:txBody>
                    <a:bodyPr/>
                    <a:lstStyle/>
                    <a:p>
                      <a:pPr algn="r"/>
                      <a:r>
                        <a:rPr lang="en-US" sz="1400" dirty="0" smtClean="0">
                          <a:latin typeface="Geneva"/>
                          <a:cs typeface="Geneva"/>
                        </a:rPr>
                        <a:t>14.4</a:t>
                      </a:r>
                      <a:endParaRPr lang="en-US" sz="1400" dirty="0">
                        <a:latin typeface="Geneva"/>
                        <a:cs typeface="Geneva"/>
                      </a:endParaRPr>
                    </a:p>
                  </a:txBody>
                  <a:tcPr/>
                </a:tc>
                <a:tc>
                  <a:txBody>
                    <a:bodyPr/>
                    <a:lstStyle/>
                    <a:p>
                      <a:pPr algn="r"/>
                      <a:r>
                        <a:rPr lang="en-US" sz="1400" dirty="0" smtClean="0">
                          <a:latin typeface="Geneva"/>
                          <a:cs typeface="Geneva"/>
                        </a:rPr>
                        <a:t>1,395</a:t>
                      </a:r>
                      <a:endParaRPr lang="en-US" sz="1400" dirty="0">
                        <a:latin typeface="Geneva"/>
                        <a:cs typeface="Geneva"/>
                      </a:endParaRPr>
                    </a:p>
                  </a:txBody>
                  <a:tcPr/>
                </a:tc>
                <a:tc>
                  <a:txBody>
                    <a:bodyPr/>
                    <a:lstStyle/>
                    <a:p>
                      <a:pPr algn="r"/>
                      <a:r>
                        <a:rPr lang="en-US" sz="1400" dirty="0" smtClean="0">
                          <a:latin typeface="Geneva"/>
                          <a:cs typeface="Geneva"/>
                        </a:rPr>
                        <a:t>22,105</a:t>
                      </a:r>
                      <a:endParaRPr lang="en-US" sz="1400" dirty="0">
                        <a:latin typeface="Geneva"/>
                        <a:cs typeface="Geneva"/>
                      </a:endParaRPr>
                    </a:p>
                  </a:txBody>
                  <a:tcPr/>
                </a:tc>
                <a:tc>
                  <a:txBody>
                    <a:bodyPr/>
                    <a:lstStyle/>
                    <a:p>
                      <a:pPr algn="r"/>
                      <a:r>
                        <a:rPr lang="en-US" sz="1400" dirty="0" smtClean="0">
                          <a:latin typeface="Geneva"/>
                          <a:cs typeface="Geneva"/>
                        </a:rPr>
                        <a:t>15.8</a:t>
                      </a:r>
                      <a:endParaRPr lang="en-US" sz="1400" dirty="0">
                        <a:latin typeface="Geneva"/>
                        <a:cs typeface="Geneva"/>
                      </a:endParaRPr>
                    </a:p>
                  </a:txBody>
                  <a:tcPr/>
                </a:tc>
              </a:tr>
              <a:tr h="373129">
                <a:tc>
                  <a:txBody>
                    <a:bodyPr/>
                    <a:lstStyle/>
                    <a:p>
                      <a:r>
                        <a:rPr lang="en-US" sz="1400" dirty="0" err="1" smtClean="0">
                          <a:latin typeface="Geneva"/>
                          <a:cs typeface="Geneva"/>
                        </a:rPr>
                        <a:t>Michoacan</a:t>
                      </a:r>
                      <a:endParaRPr lang="en-US" sz="1400" dirty="0" smtClean="0">
                        <a:latin typeface="Geneva"/>
                        <a:cs typeface="Geneva"/>
                      </a:endParaRPr>
                    </a:p>
                  </a:txBody>
                  <a:tcPr/>
                </a:tc>
                <a:tc>
                  <a:txBody>
                    <a:bodyPr/>
                    <a:lstStyle/>
                    <a:p>
                      <a:pPr algn="r"/>
                      <a:r>
                        <a:rPr lang="en-US" sz="1400" dirty="0" smtClean="0">
                          <a:latin typeface="Geneva"/>
                          <a:cs typeface="Geneva"/>
                        </a:rPr>
                        <a:t>179</a:t>
                      </a:r>
                      <a:endParaRPr lang="en-US" sz="14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latin typeface="Geneva"/>
                          <a:cs typeface="Geneva"/>
                        </a:rPr>
                        <a:t>2,821</a:t>
                      </a:r>
                    </a:p>
                  </a:txBody>
                  <a:tcPr/>
                </a:tc>
                <a:tc>
                  <a:txBody>
                    <a:bodyPr/>
                    <a:lstStyle/>
                    <a:p>
                      <a:pPr algn="r"/>
                      <a:r>
                        <a:rPr lang="en-US" sz="1400" dirty="0" smtClean="0">
                          <a:latin typeface="Geneva"/>
                          <a:cs typeface="Geneva"/>
                        </a:rPr>
                        <a:t>15.8</a:t>
                      </a:r>
                      <a:endParaRPr lang="en-US" sz="1400" dirty="0">
                        <a:latin typeface="Geneva"/>
                        <a:cs typeface="Geneva"/>
                      </a:endParaRPr>
                    </a:p>
                  </a:txBody>
                  <a:tcPr/>
                </a:tc>
                <a:tc>
                  <a:txBody>
                    <a:bodyPr/>
                    <a:lstStyle/>
                    <a:p>
                      <a:pPr algn="r"/>
                      <a:r>
                        <a:rPr lang="en-US" sz="1400" dirty="0" smtClean="0">
                          <a:latin typeface="Geneva"/>
                          <a:cs typeface="Geneva"/>
                        </a:rPr>
                        <a:t>266</a:t>
                      </a:r>
                      <a:endParaRPr lang="en-US" sz="1400" dirty="0">
                        <a:latin typeface="Geneva"/>
                        <a:cs typeface="Geneva"/>
                      </a:endParaRPr>
                    </a:p>
                  </a:txBody>
                  <a:tcPr/>
                </a:tc>
                <a:tc>
                  <a:txBody>
                    <a:bodyPr/>
                    <a:lstStyle/>
                    <a:p>
                      <a:pPr algn="r"/>
                      <a:r>
                        <a:rPr lang="en-US" sz="1400" dirty="0" smtClean="0">
                          <a:latin typeface="Geneva"/>
                          <a:cs typeface="Geneva"/>
                        </a:rPr>
                        <a:t>4,626</a:t>
                      </a:r>
                      <a:endParaRPr lang="en-US" sz="1400" dirty="0">
                        <a:latin typeface="Geneva"/>
                        <a:cs typeface="Geneva"/>
                      </a:endParaRPr>
                    </a:p>
                  </a:txBody>
                  <a:tcPr/>
                </a:tc>
                <a:tc>
                  <a:txBody>
                    <a:bodyPr/>
                    <a:lstStyle/>
                    <a:p>
                      <a:pPr algn="r"/>
                      <a:r>
                        <a:rPr lang="en-US" sz="1400" dirty="0" smtClean="0">
                          <a:latin typeface="Geneva"/>
                          <a:cs typeface="Geneva"/>
                        </a:rPr>
                        <a:t>17.4</a:t>
                      </a:r>
                      <a:endParaRPr lang="en-US" sz="1400" dirty="0">
                        <a:latin typeface="Geneva"/>
                        <a:cs typeface="Geneva"/>
                      </a:endParaRPr>
                    </a:p>
                  </a:txBody>
                  <a:tcPr/>
                </a:tc>
              </a:tr>
              <a:tr h="381001">
                <a:tc>
                  <a:txBody>
                    <a:bodyPr/>
                    <a:lstStyle/>
                    <a:p>
                      <a:r>
                        <a:rPr lang="en-US" sz="1400" dirty="0" smtClean="0">
                          <a:latin typeface="Geneva"/>
                          <a:cs typeface="Geneva"/>
                        </a:rPr>
                        <a:t>Other</a:t>
                      </a:r>
                      <a:endParaRPr lang="en-US" sz="1400" dirty="0">
                        <a:latin typeface="Geneva"/>
                        <a:cs typeface="Geneva"/>
                      </a:endParaRPr>
                    </a:p>
                  </a:txBody>
                  <a:tcPr/>
                </a:tc>
                <a:tc>
                  <a:txBody>
                    <a:bodyPr/>
                    <a:lstStyle/>
                    <a:p>
                      <a:pPr algn="r"/>
                      <a:r>
                        <a:rPr lang="en-US" sz="1400" dirty="0" smtClean="0">
                          <a:latin typeface="Geneva"/>
                          <a:cs typeface="Geneva"/>
                        </a:rPr>
                        <a:t>67</a:t>
                      </a:r>
                      <a:endParaRPr lang="en-US" sz="1400" dirty="0">
                        <a:latin typeface="Geneva"/>
                        <a:cs typeface="Geneva"/>
                      </a:endParaRPr>
                    </a:p>
                  </a:txBody>
                  <a:tcPr/>
                </a:tc>
                <a:tc>
                  <a:txBody>
                    <a:bodyPr/>
                    <a:lstStyle/>
                    <a:p>
                      <a:pPr algn="r"/>
                      <a:r>
                        <a:rPr lang="en-US" sz="1400" dirty="0" smtClean="0">
                          <a:latin typeface="Geneva"/>
                          <a:cs typeface="Geneva"/>
                        </a:rPr>
                        <a:t>513</a:t>
                      </a:r>
                      <a:endParaRPr lang="en-US" sz="1400" dirty="0">
                        <a:latin typeface="Geneva"/>
                        <a:cs typeface="Geneva"/>
                      </a:endParaRPr>
                    </a:p>
                  </a:txBody>
                  <a:tcPr/>
                </a:tc>
                <a:tc>
                  <a:txBody>
                    <a:bodyPr/>
                    <a:lstStyle/>
                    <a:p>
                      <a:pPr algn="r"/>
                      <a:endParaRPr lang="en-US" sz="1400" dirty="0">
                        <a:latin typeface="Geneva"/>
                        <a:cs typeface="Geneva"/>
                      </a:endParaRPr>
                    </a:p>
                  </a:txBody>
                  <a:tcPr/>
                </a:tc>
                <a:tc>
                  <a:txBody>
                    <a:bodyPr/>
                    <a:lstStyle/>
                    <a:p>
                      <a:pPr algn="r"/>
                      <a:r>
                        <a:rPr lang="en-US" sz="1400" dirty="0" smtClean="0">
                          <a:latin typeface="Geneva"/>
                          <a:cs typeface="Geneva"/>
                        </a:rPr>
                        <a:t>100</a:t>
                      </a:r>
                      <a:endParaRPr lang="en-US" sz="14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latin typeface="Geneva"/>
                          <a:cs typeface="Geneva"/>
                        </a:rPr>
                        <a:t>1,392</a:t>
                      </a:r>
                    </a:p>
                  </a:txBody>
                  <a:tcPr/>
                </a:tc>
                <a:tc>
                  <a:txBody>
                    <a:bodyPr/>
                    <a:lstStyle/>
                    <a:p>
                      <a:pPr algn="r"/>
                      <a:endParaRPr lang="en-US" sz="1400" dirty="0">
                        <a:latin typeface="Geneva"/>
                        <a:cs typeface="Geneva"/>
                      </a:endParaRPr>
                    </a:p>
                  </a:txBody>
                  <a:tcPr/>
                </a:tc>
              </a:tr>
              <a:tr h="388870">
                <a:tc>
                  <a:txBody>
                    <a:bodyPr/>
                    <a:lstStyle/>
                    <a:p>
                      <a:r>
                        <a:rPr lang="en-US" sz="1400" dirty="0" smtClean="0">
                          <a:latin typeface="Geneva"/>
                          <a:cs typeface="Geneva"/>
                        </a:rPr>
                        <a:t>Total:</a:t>
                      </a:r>
                      <a:endParaRPr lang="en-US" sz="1400" dirty="0">
                        <a:latin typeface="Geneva"/>
                        <a:cs typeface="Geneva"/>
                      </a:endParaRPr>
                    </a:p>
                  </a:txBody>
                  <a:tcPr/>
                </a:tc>
                <a:tc>
                  <a:txBody>
                    <a:bodyPr/>
                    <a:lstStyle/>
                    <a:p>
                      <a:pPr algn="r"/>
                      <a:r>
                        <a:rPr lang="en-US" sz="1400" dirty="0" smtClean="0">
                          <a:latin typeface="Geneva"/>
                          <a:cs typeface="Geneva"/>
                        </a:rPr>
                        <a:t>1,345</a:t>
                      </a:r>
                      <a:endParaRPr lang="en-US" sz="1400" dirty="0">
                        <a:latin typeface="Geneva"/>
                        <a:cs typeface="Geneva"/>
                      </a:endParaRPr>
                    </a:p>
                  </a:txBody>
                  <a:tcPr/>
                </a:tc>
                <a:tc>
                  <a:txBody>
                    <a:bodyPr/>
                    <a:lstStyle/>
                    <a:p>
                      <a:pPr algn="r"/>
                      <a:r>
                        <a:rPr lang="en-US" sz="1400" dirty="0" smtClean="0">
                          <a:latin typeface="Geneva"/>
                          <a:cs typeface="Geneva"/>
                        </a:rPr>
                        <a:t>21,467</a:t>
                      </a:r>
                      <a:endParaRPr lang="en-US" sz="1400" dirty="0">
                        <a:latin typeface="Geneva"/>
                        <a:cs typeface="Geneva"/>
                      </a:endParaRPr>
                    </a:p>
                  </a:txBody>
                  <a:tcPr/>
                </a:tc>
                <a:tc>
                  <a:txBody>
                    <a:bodyPr/>
                    <a:lstStyle/>
                    <a:p>
                      <a:pPr algn="r"/>
                      <a:endParaRPr lang="en-US" sz="1400" dirty="0">
                        <a:latin typeface="Geneva"/>
                        <a:cs typeface="Geneva"/>
                      </a:endParaRPr>
                    </a:p>
                  </a:txBody>
                  <a:tcPr/>
                </a:tc>
                <a:tc>
                  <a:txBody>
                    <a:bodyPr/>
                    <a:lstStyle/>
                    <a:p>
                      <a:pPr algn="r"/>
                      <a:r>
                        <a:rPr lang="en-US" sz="1400" dirty="0" smtClean="0">
                          <a:latin typeface="Geneva"/>
                          <a:cs typeface="Geneva"/>
                        </a:rPr>
                        <a:t>2,000</a:t>
                      </a:r>
                      <a:endParaRPr lang="en-US" sz="1400" dirty="0">
                        <a:latin typeface="Geneva"/>
                        <a:cs typeface="Geneva"/>
                      </a:endParaRPr>
                    </a:p>
                  </a:txBody>
                  <a:tcPr/>
                </a:tc>
                <a:tc>
                  <a:txBody>
                    <a:bodyPr/>
                    <a:lstStyle/>
                    <a:p>
                      <a:pPr algn="r"/>
                      <a:r>
                        <a:rPr lang="en-US" sz="1400" dirty="0" smtClean="0">
                          <a:latin typeface="Geneva"/>
                          <a:cs typeface="Geneva"/>
                        </a:rPr>
                        <a:t>35,713</a:t>
                      </a:r>
                      <a:endParaRPr lang="en-US" sz="1400" dirty="0">
                        <a:latin typeface="Geneva"/>
                        <a:cs typeface="Geneva"/>
                      </a:endParaRPr>
                    </a:p>
                  </a:txBody>
                  <a:tcPr/>
                </a:tc>
                <a:tc>
                  <a:txBody>
                    <a:bodyPr/>
                    <a:lstStyle/>
                    <a:p>
                      <a:pPr algn="r"/>
                      <a:endParaRPr lang="en-US" sz="1400" dirty="0">
                        <a:latin typeface="Geneva"/>
                        <a:cs typeface="Geneva"/>
                      </a:endParaRPr>
                    </a:p>
                  </a:txBody>
                  <a:tcPr/>
                </a:tc>
              </a:tr>
            </a:tbl>
          </a:graphicData>
        </a:graphic>
      </p:graphicFrame>
      <p:sp>
        <p:nvSpPr>
          <p:cNvPr id="5" name="Content Placeholder 2"/>
          <p:cNvSpPr txBox="1">
            <a:spLocks/>
          </p:cNvSpPr>
          <p:nvPr/>
        </p:nvSpPr>
        <p:spPr bwMode="auto">
          <a:xfrm>
            <a:off x="152400" y="61722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a:buChar char="•"/>
              <a:defRPr sz="2300">
                <a:solidFill>
                  <a:srgbClr val="3A1B00"/>
                </a:solidFill>
                <a:latin typeface="Geneva"/>
                <a:ea typeface="+mn-ea"/>
                <a:cs typeface="Geneva"/>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Geneva"/>
                <a:ea typeface="Tahoma" charset="0"/>
                <a:cs typeface="Geneva"/>
              </a:defRPr>
            </a:lvl2pPr>
            <a:lvl3pPr marL="11430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3pPr>
            <a:lvl4pPr marL="16002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Geneva"/>
                <a:ea typeface="Tahoma" charset="0"/>
                <a:cs typeface="Genev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marL="0" indent="0">
              <a:buFont typeface="Arial"/>
              <a:buNone/>
            </a:pPr>
            <a:r>
              <a:rPr lang="en-US" sz="1400" i="1" dirty="0" smtClean="0"/>
              <a:t>Source: </a:t>
            </a:r>
            <a:r>
              <a:rPr lang="en-US" sz="1400" i="1" dirty="0" err="1" smtClean="0"/>
              <a:t>SIAP</a:t>
            </a:r>
            <a:r>
              <a:rPr lang="en-US" sz="1400" i="1" dirty="0" smtClean="0"/>
              <a:t> and </a:t>
            </a:r>
            <a:r>
              <a:rPr lang="en-US" sz="1400" i="1" dirty="0" err="1" smtClean="0"/>
              <a:t>Aneberries</a:t>
            </a:r>
            <a:r>
              <a:rPr lang="en-US" sz="1400" i="1" dirty="0" smtClean="0"/>
              <a:t/>
            </a:r>
            <a:br>
              <a:rPr lang="en-US" sz="1400" i="1" dirty="0" smtClean="0"/>
            </a:br>
            <a:r>
              <a:rPr lang="en-US" sz="1400" i="1" dirty="0" smtClean="0"/>
              <a:t>Gain Report MX 3030, USDA-FAS March 2013</a:t>
            </a:r>
          </a:p>
          <a:p>
            <a:pPr marL="0" indent="0">
              <a:buFont typeface="Arial"/>
              <a:buNone/>
            </a:pPr>
            <a:endParaRPr lang="en-US" sz="1400" i="1" dirty="0" smtClean="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6600" y="3886200"/>
            <a:ext cx="1905000" cy="2537332"/>
          </a:xfrm>
          <a:prstGeom prst="rect">
            <a:avLst/>
          </a:prstGeom>
        </p:spPr>
      </p:pic>
      <p:sp>
        <p:nvSpPr>
          <p:cNvPr id="9" name="Oval 8"/>
          <p:cNvSpPr/>
          <p:nvPr/>
        </p:nvSpPr>
        <p:spPr bwMode="auto">
          <a:xfrm>
            <a:off x="6934200" y="3276600"/>
            <a:ext cx="1066800" cy="457200"/>
          </a:xfrm>
          <a:prstGeom prst="ellipse">
            <a:avLst/>
          </a:prstGeom>
          <a:noFill/>
          <a:ln w="381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spTree>
    <p:extLst>
      <p:ext uri="{BB962C8B-B14F-4D97-AF65-F5344CB8AC3E}">
        <p14:creationId xmlns:p14="http://schemas.microsoft.com/office/powerpoint/2010/main" val="3784571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477000"/>
            <a:ext cx="3630706" cy="276999"/>
          </a:xfrm>
          <a:prstGeom prst="rect">
            <a:avLst/>
          </a:prstGeom>
        </p:spPr>
        <p:txBody>
          <a:bodyPr wrap="square">
            <a:spAutoFit/>
          </a:bodyPr>
          <a:lstStyle/>
          <a:p>
            <a:pPr marL="0" indent="0">
              <a:buFont typeface="Arial"/>
              <a:buNone/>
            </a:pPr>
            <a:r>
              <a:rPr lang="en-US" sz="1200" i="1" dirty="0">
                <a:latin typeface="Geneva"/>
                <a:cs typeface="Geneva"/>
              </a:rPr>
              <a:t>Gain Report MX 3030, USDA-FAS March 2013</a:t>
            </a:r>
          </a:p>
        </p:txBody>
      </p:sp>
      <p:graphicFrame>
        <p:nvGraphicFramePr>
          <p:cNvPr id="6" name="Table 5"/>
          <p:cNvGraphicFramePr>
            <a:graphicFrameLocks noGrp="1"/>
          </p:cNvGraphicFramePr>
          <p:nvPr>
            <p:extLst>
              <p:ext uri="{D42A27DB-BD31-4B8C-83A1-F6EECF244321}">
                <p14:modId xmlns:p14="http://schemas.microsoft.com/office/powerpoint/2010/main" val="260807561"/>
              </p:ext>
            </p:extLst>
          </p:nvPr>
        </p:nvGraphicFramePr>
        <p:xfrm>
          <a:off x="152400" y="1371600"/>
          <a:ext cx="8686799" cy="2486465"/>
        </p:xfrm>
        <a:graphic>
          <a:graphicData uri="http://schemas.openxmlformats.org/drawingml/2006/table">
            <a:tbl>
              <a:tblPr firstRow="1" bandRow="1">
                <a:tableStyleId>{D7AC3CCA-C797-4891-BE02-D94E43425B78}</a:tableStyleId>
              </a:tblPr>
              <a:tblGrid>
                <a:gridCol w="1484923"/>
                <a:gridCol w="1166725"/>
                <a:gridCol w="1378857"/>
                <a:gridCol w="933380"/>
                <a:gridCol w="1240971"/>
                <a:gridCol w="1431890"/>
                <a:gridCol w="1050053"/>
              </a:tblGrid>
              <a:tr h="358391">
                <a:tc>
                  <a:txBody>
                    <a:bodyPr/>
                    <a:lstStyle/>
                    <a:p>
                      <a:r>
                        <a:rPr lang="en-US" sz="1400" b="0" dirty="0" smtClean="0">
                          <a:latin typeface="Geneva"/>
                          <a:cs typeface="Geneva"/>
                        </a:rPr>
                        <a:t>Top States</a:t>
                      </a:r>
                      <a:endParaRPr lang="en-US" sz="1400" b="0" dirty="0">
                        <a:latin typeface="Geneva"/>
                        <a:cs typeface="Geneva"/>
                      </a:endParaRPr>
                    </a:p>
                  </a:txBody>
                  <a:tcPr/>
                </a:tc>
                <a:tc gridSpan="3">
                  <a:txBody>
                    <a:bodyPr/>
                    <a:lstStyle/>
                    <a:p>
                      <a:pPr algn="ctr"/>
                      <a:r>
                        <a:rPr lang="en-US" sz="1400" b="0" dirty="0" smtClean="0">
                          <a:latin typeface="Geneva"/>
                          <a:cs typeface="Geneva"/>
                        </a:rPr>
                        <a:t>2011</a:t>
                      </a:r>
                      <a:endParaRPr lang="en-US" sz="1400" b="0" dirty="0">
                        <a:latin typeface="Geneva"/>
                        <a:cs typeface="Geneva"/>
                      </a:endParaRPr>
                    </a:p>
                  </a:txBody>
                  <a:tcPr/>
                </a:tc>
                <a:tc hMerge="1">
                  <a:txBody>
                    <a:bodyPr/>
                    <a:lstStyle/>
                    <a:p>
                      <a:endParaRPr lang="en-US"/>
                    </a:p>
                  </a:txBody>
                  <a:tcPr/>
                </a:tc>
                <a:tc hMerge="1">
                  <a:txBody>
                    <a:bodyPr/>
                    <a:lstStyle/>
                    <a:p>
                      <a:endParaRPr lang="en-US"/>
                    </a:p>
                  </a:txBody>
                  <a:tcPr/>
                </a:tc>
                <a:tc gridSpan="3">
                  <a:txBody>
                    <a:bodyPr/>
                    <a:lstStyle/>
                    <a:p>
                      <a:pPr algn="ctr"/>
                      <a:r>
                        <a:rPr lang="en-US" sz="1400" b="0" dirty="0" smtClean="0">
                          <a:latin typeface="Geneva"/>
                          <a:cs typeface="Geneva"/>
                        </a:rPr>
                        <a:t>2012 * Estimates </a:t>
                      </a:r>
                      <a:endParaRPr lang="en-US" sz="1400" b="0" dirty="0">
                        <a:latin typeface="Geneva"/>
                        <a:cs typeface="Geneva"/>
                      </a:endParaRPr>
                    </a:p>
                  </a:txBody>
                  <a:tcPr/>
                </a:tc>
                <a:tc hMerge="1">
                  <a:txBody>
                    <a:bodyPr/>
                    <a:lstStyle/>
                    <a:p>
                      <a:endParaRPr lang="en-US"/>
                    </a:p>
                  </a:txBody>
                  <a:tcPr/>
                </a:tc>
                <a:tc hMerge="1">
                  <a:txBody>
                    <a:bodyPr/>
                    <a:lstStyle/>
                    <a:p>
                      <a:endParaRPr lang="en-US"/>
                    </a:p>
                  </a:txBody>
                  <a:tcPr/>
                </a:tc>
              </a:tr>
              <a:tr h="627185">
                <a:tc>
                  <a:txBody>
                    <a:bodyPr/>
                    <a:lstStyle/>
                    <a:p>
                      <a:endParaRPr lang="en-US" sz="1400" dirty="0">
                        <a:latin typeface="Geneva"/>
                        <a:cs typeface="Geneva"/>
                      </a:endParaRPr>
                    </a:p>
                  </a:txBody>
                  <a:tcPr/>
                </a:tc>
                <a:tc>
                  <a:txBody>
                    <a:bodyPr/>
                    <a:lstStyle/>
                    <a:p>
                      <a:r>
                        <a:rPr lang="en-US" sz="1400" dirty="0" smtClean="0">
                          <a:latin typeface="Geneva"/>
                          <a:cs typeface="Geneva"/>
                        </a:rPr>
                        <a:t>Area</a:t>
                      </a:r>
                      <a:br>
                        <a:rPr lang="en-US" sz="1400" dirty="0" smtClean="0">
                          <a:latin typeface="Geneva"/>
                          <a:cs typeface="Geneva"/>
                        </a:rPr>
                      </a:br>
                      <a:r>
                        <a:rPr lang="en-US" sz="1400" dirty="0" smtClean="0">
                          <a:latin typeface="Geneva"/>
                          <a:cs typeface="Geneva"/>
                        </a:rPr>
                        <a:t>planted (ha)</a:t>
                      </a:r>
                      <a:endParaRPr lang="en-US" sz="1400" dirty="0">
                        <a:latin typeface="Geneva"/>
                        <a:cs typeface="Geneva"/>
                      </a:endParaRPr>
                    </a:p>
                  </a:txBody>
                  <a:tcPr/>
                </a:tc>
                <a:tc>
                  <a:txBody>
                    <a:bodyPr/>
                    <a:lstStyle/>
                    <a:p>
                      <a:r>
                        <a:rPr lang="en-US" sz="1400" dirty="0" smtClean="0">
                          <a:latin typeface="Geneva"/>
                          <a:cs typeface="Geneva"/>
                        </a:rPr>
                        <a:t>Production</a:t>
                      </a:r>
                    </a:p>
                    <a:p>
                      <a:r>
                        <a:rPr lang="en-US" sz="1400" dirty="0" smtClean="0">
                          <a:latin typeface="Geneva"/>
                          <a:cs typeface="Geneva"/>
                        </a:rPr>
                        <a:t>(MT)</a:t>
                      </a:r>
                      <a:endParaRPr lang="en-US" sz="1400" dirty="0">
                        <a:latin typeface="Geneva"/>
                        <a:cs typeface="Geneva"/>
                      </a:endParaRPr>
                    </a:p>
                  </a:txBody>
                  <a:tcPr/>
                </a:tc>
                <a:tc>
                  <a:txBody>
                    <a:bodyPr/>
                    <a:lstStyle/>
                    <a:p>
                      <a:r>
                        <a:rPr lang="en-US" sz="1400" dirty="0" smtClean="0">
                          <a:latin typeface="Geneva"/>
                          <a:cs typeface="Geneva"/>
                        </a:rPr>
                        <a:t>Yield </a:t>
                      </a:r>
                      <a:br>
                        <a:rPr lang="en-US" sz="1400" dirty="0" smtClean="0">
                          <a:latin typeface="Geneva"/>
                          <a:cs typeface="Geneva"/>
                        </a:rPr>
                      </a:br>
                      <a:r>
                        <a:rPr lang="en-US" sz="1400" dirty="0" smtClean="0">
                          <a:latin typeface="Geneva"/>
                          <a:cs typeface="Geneva"/>
                        </a:rPr>
                        <a:t>(MT/ha)</a:t>
                      </a:r>
                      <a:endParaRPr lang="en-US" sz="1400" dirty="0">
                        <a:latin typeface="Geneva"/>
                        <a:cs typeface="Geneva"/>
                      </a:endParaRPr>
                    </a:p>
                  </a:txBody>
                  <a:tcPr/>
                </a:tc>
                <a:tc>
                  <a:txBody>
                    <a:bodyPr/>
                    <a:lstStyle/>
                    <a:p>
                      <a:r>
                        <a:rPr lang="en-US" sz="1400" dirty="0" smtClean="0">
                          <a:latin typeface="Geneva"/>
                          <a:cs typeface="Geneva"/>
                        </a:rPr>
                        <a:t>Area</a:t>
                      </a:r>
                      <a:br>
                        <a:rPr lang="en-US" sz="1400" dirty="0" smtClean="0">
                          <a:latin typeface="Geneva"/>
                          <a:cs typeface="Geneva"/>
                        </a:rPr>
                      </a:br>
                      <a:r>
                        <a:rPr lang="en-US" sz="1400" dirty="0" smtClean="0">
                          <a:latin typeface="Geneva"/>
                          <a:cs typeface="Geneva"/>
                        </a:rPr>
                        <a:t>planted (ha)</a:t>
                      </a:r>
                      <a:endParaRPr lang="en-US" sz="1400" dirty="0">
                        <a:latin typeface="Geneva"/>
                        <a:cs typeface="Geneva"/>
                      </a:endParaRPr>
                    </a:p>
                  </a:txBody>
                  <a:tcPr/>
                </a:tc>
                <a:tc>
                  <a:txBody>
                    <a:bodyPr/>
                    <a:lstStyle/>
                    <a:p>
                      <a:r>
                        <a:rPr lang="en-US" sz="1400" dirty="0" smtClean="0">
                          <a:latin typeface="Geneva"/>
                          <a:cs typeface="Geneva"/>
                        </a:rPr>
                        <a:t>Production</a:t>
                      </a:r>
                    </a:p>
                    <a:p>
                      <a:r>
                        <a:rPr lang="en-US" sz="1400" dirty="0" smtClean="0">
                          <a:latin typeface="Geneva"/>
                          <a:cs typeface="Geneva"/>
                        </a:rPr>
                        <a:t>(MT)</a:t>
                      </a:r>
                      <a:endParaRPr lang="en-US" sz="1400" dirty="0">
                        <a:latin typeface="Geneva"/>
                        <a:cs typeface="Geneva"/>
                      </a:endParaRPr>
                    </a:p>
                  </a:txBody>
                  <a:tcPr/>
                </a:tc>
                <a:tc>
                  <a:txBody>
                    <a:bodyPr/>
                    <a:lstStyle/>
                    <a:p>
                      <a:r>
                        <a:rPr lang="en-US" sz="1400" dirty="0" smtClean="0">
                          <a:latin typeface="Geneva"/>
                          <a:cs typeface="Geneva"/>
                        </a:rPr>
                        <a:t>Yield </a:t>
                      </a:r>
                      <a:br>
                        <a:rPr lang="en-US" sz="1400" dirty="0" smtClean="0">
                          <a:latin typeface="Geneva"/>
                          <a:cs typeface="Geneva"/>
                        </a:rPr>
                      </a:br>
                      <a:r>
                        <a:rPr lang="en-US" sz="1400" dirty="0" smtClean="0">
                          <a:latin typeface="Geneva"/>
                          <a:cs typeface="Geneva"/>
                        </a:rPr>
                        <a:t>(MT/ha)</a:t>
                      </a:r>
                      <a:endParaRPr lang="en-US" sz="1400" dirty="0">
                        <a:latin typeface="Geneva"/>
                        <a:cs typeface="Geneva"/>
                      </a:endParaRPr>
                    </a:p>
                  </a:txBody>
                  <a:tcPr/>
                </a:tc>
              </a:tr>
              <a:tr h="357889">
                <a:tc>
                  <a:txBody>
                    <a:bodyPr/>
                    <a:lstStyle/>
                    <a:p>
                      <a:r>
                        <a:rPr lang="en-US" sz="1400" dirty="0" smtClean="0">
                          <a:latin typeface="Geneva"/>
                          <a:cs typeface="Geneva"/>
                        </a:rPr>
                        <a:t>Jalisco</a:t>
                      </a:r>
                      <a:endParaRPr lang="en-US" sz="1400" dirty="0">
                        <a:latin typeface="Geneva"/>
                        <a:cs typeface="Geneva"/>
                      </a:endParaRPr>
                    </a:p>
                  </a:txBody>
                  <a:tcPr/>
                </a:tc>
                <a:tc>
                  <a:txBody>
                    <a:bodyPr/>
                    <a:lstStyle/>
                    <a:p>
                      <a:pPr algn="r"/>
                      <a:r>
                        <a:rPr lang="en-US" sz="1400" dirty="0" smtClean="0">
                          <a:latin typeface="Geneva"/>
                          <a:cs typeface="Geneva"/>
                        </a:rPr>
                        <a:t>389</a:t>
                      </a:r>
                      <a:endParaRPr lang="en-US" sz="14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latin typeface="Geneva"/>
                          <a:cs typeface="Geneva"/>
                        </a:rPr>
                        <a:t>4,357</a:t>
                      </a:r>
                    </a:p>
                  </a:txBody>
                  <a:tcPr/>
                </a:tc>
                <a:tc>
                  <a:txBody>
                    <a:bodyPr/>
                    <a:lstStyle/>
                    <a:p>
                      <a:pPr algn="r"/>
                      <a:r>
                        <a:rPr lang="en-US" sz="1400" dirty="0" smtClean="0">
                          <a:latin typeface="Geneva"/>
                          <a:cs typeface="Geneva"/>
                        </a:rPr>
                        <a:t>11.8</a:t>
                      </a:r>
                      <a:endParaRPr lang="en-US" sz="1400" dirty="0">
                        <a:latin typeface="Geneva"/>
                        <a:cs typeface="Geneva"/>
                      </a:endParaRPr>
                    </a:p>
                  </a:txBody>
                  <a:tcPr/>
                </a:tc>
                <a:tc>
                  <a:txBody>
                    <a:bodyPr/>
                    <a:lstStyle/>
                    <a:p>
                      <a:pPr algn="r"/>
                      <a:r>
                        <a:rPr lang="en-US" sz="1400" dirty="0" smtClean="0">
                          <a:latin typeface="Geneva"/>
                          <a:cs typeface="Geneva"/>
                        </a:rPr>
                        <a:t>428</a:t>
                      </a:r>
                      <a:endParaRPr lang="en-US" sz="1400" dirty="0">
                        <a:latin typeface="Geneva"/>
                        <a:cs typeface="Geneva"/>
                      </a:endParaRPr>
                    </a:p>
                  </a:txBody>
                  <a:tcPr/>
                </a:tc>
                <a:tc>
                  <a:txBody>
                    <a:bodyPr/>
                    <a:lstStyle/>
                    <a:p>
                      <a:pPr algn="r"/>
                      <a:r>
                        <a:rPr lang="en-US" sz="1400" dirty="0" smtClean="0">
                          <a:latin typeface="Geneva"/>
                          <a:cs typeface="Geneva"/>
                        </a:rPr>
                        <a:t>5,550</a:t>
                      </a:r>
                      <a:endParaRPr lang="en-US" sz="1400" dirty="0">
                        <a:latin typeface="Geneva"/>
                        <a:cs typeface="Geneva"/>
                      </a:endParaRPr>
                    </a:p>
                  </a:txBody>
                  <a:tcPr/>
                </a:tc>
                <a:tc>
                  <a:txBody>
                    <a:bodyPr/>
                    <a:lstStyle/>
                    <a:p>
                      <a:pPr algn="r"/>
                      <a:r>
                        <a:rPr lang="en-US" sz="1400" dirty="0" smtClean="0">
                          <a:latin typeface="Geneva"/>
                          <a:cs typeface="Geneva"/>
                        </a:rPr>
                        <a:t>13</a:t>
                      </a:r>
                      <a:endParaRPr lang="en-US" sz="1400" dirty="0">
                        <a:latin typeface="Geneva"/>
                        <a:cs typeface="Geneva"/>
                      </a:endParaRPr>
                    </a:p>
                  </a:txBody>
                  <a:tcPr/>
                </a:tc>
              </a:tr>
              <a:tr h="373129">
                <a:tc>
                  <a:txBody>
                    <a:bodyPr/>
                    <a:lstStyle/>
                    <a:p>
                      <a:r>
                        <a:rPr lang="en-US" sz="1400" dirty="0" err="1" smtClean="0">
                          <a:latin typeface="Geneva"/>
                          <a:cs typeface="Geneva"/>
                        </a:rPr>
                        <a:t>Michoacan</a:t>
                      </a:r>
                      <a:endParaRPr lang="en-US" sz="1400" dirty="0" smtClean="0">
                        <a:latin typeface="Geneva"/>
                        <a:cs typeface="Geneva"/>
                      </a:endParaRPr>
                    </a:p>
                  </a:txBody>
                  <a:tcPr/>
                </a:tc>
                <a:tc>
                  <a:txBody>
                    <a:bodyPr/>
                    <a:lstStyle/>
                    <a:p>
                      <a:pPr algn="r"/>
                      <a:r>
                        <a:rPr lang="en-US" sz="1400" dirty="0" smtClean="0">
                          <a:latin typeface="Geneva"/>
                          <a:cs typeface="Geneva"/>
                        </a:rPr>
                        <a:t>10,752</a:t>
                      </a:r>
                      <a:endParaRPr lang="en-US" sz="14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latin typeface="Geneva"/>
                          <a:cs typeface="Geneva"/>
                        </a:rPr>
                        <a:t>129,404</a:t>
                      </a:r>
                    </a:p>
                  </a:txBody>
                  <a:tcPr/>
                </a:tc>
                <a:tc>
                  <a:txBody>
                    <a:bodyPr/>
                    <a:lstStyle/>
                    <a:p>
                      <a:pPr algn="r"/>
                      <a:r>
                        <a:rPr lang="en-US" sz="1400" dirty="0" smtClean="0">
                          <a:latin typeface="Geneva"/>
                          <a:cs typeface="Geneva"/>
                        </a:rPr>
                        <a:t>12.7</a:t>
                      </a:r>
                      <a:endParaRPr lang="en-US" sz="1400" dirty="0">
                        <a:latin typeface="Geneva"/>
                        <a:cs typeface="Geneva"/>
                      </a:endParaRPr>
                    </a:p>
                  </a:txBody>
                  <a:tcPr/>
                </a:tc>
                <a:tc>
                  <a:txBody>
                    <a:bodyPr/>
                    <a:lstStyle/>
                    <a:p>
                      <a:pPr algn="r"/>
                      <a:r>
                        <a:rPr lang="en-US" sz="1400" dirty="0" smtClean="0">
                          <a:latin typeface="Geneva"/>
                          <a:cs typeface="Geneva"/>
                        </a:rPr>
                        <a:t>11,827</a:t>
                      </a:r>
                      <a:endParaRPr lang="en-US" sz="1400" dirty="0">
                        <a:latin typeface="Geneva"/>
                        <a:cs typeface="Geneva"/>
                      </a:endParaRPr>
                    </a:p>
                  </a:txBody>
                  <a:tcPr/>
                </a:tc>
                <a:tc>
                  <a:txBody>
                    <a:bodyPr/>
                    <a:lstStyle/>
                    <a:p>
                      <a:pPr algn="r"/>
                      <a:r>
                        <a:rPr lang="en-US" sz="1400" dirty="0" smtClean="0">
                          <a:latin typeface="Geneva"/>
                          <a:cs typeface="Geneva"/>
                        </a:rPr>
                        <a:t>165,224</a:t>
                      </a:r>
                      <a:endParaRPr lang="en-US" sz="1400" dirty="0">
                        <a:latin typeface="Geneva"/>
                        <a:cs typeface="Geneva"/>
                      </a:endParaRPr>
                    </a:p>
                  </a:txBody>
                  <a:tcPr/>
                </a:tc>
                <a:tc>
                  <a:txBody>
                    <a:bodyPr/>
                    <a:lstStyle/>
                    <a:p>
                      <a:pPr algn="r"/>
                      <a:r>
                        <a:rPr lang="en-US" sz="1400" dirty="0" smtClean="0">
                          <a:latin typeface="Geneva"/>
                          <a:cs typeface="Geneva"/>
                        </a:rPr>
                        <a:t>14</a:t>
                      </a:r>
                      <a:endParaRPr lang="en-US" sz="1400" dirty="0">
                        <a:latin typeface="Geneva"/>
                        <a:cs typeface="Geneva"/>
                      </a:endParaRPr>
                    </a:p>
                  </a:txBody>
                  <a:tcPr/>
                </a:tc>
              </a:tr>
              <a:tr h="381001">
                <a:tc>
                  <a:txBody>
                    <a:bodyPr/>
                    <a:lstStyle/>
                    <a:p>
                      <a:r>
                        <a:rPr lang="en-US" sz="1400" dirty="0" smtClean="0">
                          <a:latin typeface="Geneva"/>
                          <a:cs typeface="Geneva"/>
                        </a:rPr>
                        <a:t>Other</a:t>
                      </a:r>
                      <a:endParaRPr lang="en-US" sz="1400" dirty="0">
                        <a:latin typeface="Geneva"/>
                        <a:cs typeface="Geneva"/>
                      </a:endParaRPr>
                    </a:p>
                  </a:txBody>
                  <a:tcPr/>
                </a:tc>
                <a:tc>
                  <a:txBody>
                    <a:bodyPr/>
                    <a:lstStyle/>
                    <a:p>
                      <a:pPr algn="r"/>
                      <a:r>
                        <a:rPr lang="en-US" sz="1400" dirty="0" smtClean="0">
                          <a:latin typeface="Geneva"/>
                          <a:cs typeface="Geneva"/>
                        </a:rPr>
                        <a:t>156</a:t>
                      </a:r>
                      <a:endParaRPr lang="en-US" sz="1400" dirty="0">
                        <a:latin typeface="Geneva"/>
                        <a:cs typeface="Geneva"/>
                      </a:endParaRPr>
                    </a:p>
                  </a:txBody>
                  <a:tcPr/>
                </a:tc>
                <a:tc>
                  <a:txBody>
                    <a:bodyPr/>
                    <a:lstStyle/>
                    <a:p>
                      <a:pPr algn="r"/>
                      <a:r>
                        <a:rPr lang="en-US" sz="1400" dirty="0" smtClean="0">
                          <a:latin typeface="Geneva"/>
                          <a:cs typeface="Geneva"/>
                        </a:rPr>
                        <a:t>1,802</a:t>
                      </a:r>
                      <a:endParaRPr lang="en-US" sz="1400" dirty="0">
                        <a:latin typeface="Geneva"/>
                        <a:cs typeface="Geneva"/>
                      </a:endParaRPr>
                    </a:p>
                  </a:txBody>
                  <a:tcPr/>
                </a:tc>
                <a:tc>
                  <a:txBody>
                    <a:bodyPr/>
                    <a:lstStyle/>
                    <a:p>
                      <a:pPr algn="r"/>
                      <a:endParaRPr lang="en-US" sz="1400" dirty="0">
                        <a:latin typeface="Geneva"/>
                        <a:cs typeface="Geneva"/>
                      </a:endParaRPr>
                    </a:p>
                  </a:txBody>
                  <a:tcPr/>
                </a:tc>
                <a:tc>
                  <a:txBody>
                    <a:bodyPr/>
                    <a:lstStyle/>
                    <a:p>
                      <a:pPr algn="r"/>
                      <a:r>
                        <a:rPr lang="en-US" sz="1400" dirty="0" smtClean="0">
                          <a:latin typeface="Geneva"/>
                          <a:cs typeface="Geneva"/>
                        </a:rPr>
                        <a:t>172</a:t>
                      </a:r>
                      <a:endParaRPr lang="en-US" sz="1400" dirty="0">
                        <a:latin typeface="Geneva"/>
                        <a:cs typeface="Geneva"/>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latin typeface="Geneva"/>
                          <a:cs typeface="Geneva"/>
                        </a:rPr>
                        <a:t>3,034</a:t>
                      </a:r>
                    </a:p>
                  </a:txBody>
                  <a:tcPr/>
                </a:tc>
                <a:tc>
                  <a:txBody>
                    <a:bodyPr/>
                    <a:lstStyle/>
                    <a:p>
                      <a:pPr algn="r"/>
                      <a:endParaRPr lang="en-US" sz="1400" dirty="0">
                        <a:latin typeface="Geneva"/>
                        <a:cs typeface="Geneva"/>
                      </a:endParaRPr>
                    </a:p>
                  </a:txBody>
                  <a:tcPr/>
                </a:tc>
              </a:tr>
              <a:tr h="388870">
                <a:tc>
                  <a:txBody>
                    <a:bodyPr/>
                    <a:lstStyle/>
                    <a:p>
                      <a:r>
                        <a:rPr lang="en-US" sz="1400" dirty="0" smtClean="0">
                          <a:latin typeface="Geneva"/>
                          <a:cs typeface="Geneva"/>
                        </a:rPr>
                        <a:t>Total:</a:t>
                      </a:r>
                      <a:endParaRPr lang="en-US" sz="1400" dirty="0">
                        <a:latin typeface="Geneva"/>
                        <a:cs typeface="Geneva"/>
                      </a:endParaRPr>
                    </a:p>
                  </a:txBody>
                  <a:tcPr/>
                </a:tc>
                <a:tc>
                  <a:txBody>
                    <a:bodyPr/>
                    <a:lstStyle/>
                    <a:p>
                      <a:pPr algn="r"/>
                      <a:r>
                        <a:rPr lang="en-US" sz="1400" dirty="0" smtClean="0">
                          <a:latin typeface="Geneva"/>
                          <a:cs typeface="Geneva"/>
                        </a:rPr>
                        <a:t>1,345</a:t>
                      </a:r>
                      <a:endParaRPr lang="en-US" sz="1400" dirty="0">
                        <a:latin typeface="Geneva"/>
                        <a:cs typeface="Geneva"/>
                      </a:endParaRPr>
                    </a:p>
                  </a:txBody>
                  <a:tcPr/>
                </a:tc>
                <a:tc>
                  <a:txBody>
                    <a:bodyPr/>
                    <a:lstStyle/>
                    <a:p>
                      <a:pPr algn="r"/>
                      <a:r>
                        <a:rPr lang="en-US" sz="1400" dirty="0" smtClean="0">
                          <a:latin typeface="Geneva"/>
                          <a:cs typeface="Geneva"/>
                        </a:rPr>
                        <a:t>135,563</a:t>
                      </a:r>
                      <a:endParaRPr lang="en-US" sz="1400" dirty="0">
                        <a:latin typeface="Geneva"/>
                        <a:cs typeface="Geneva"/>
                      </a:endParaRPr>
                    </a:p>
                  </a:txBody>
                  <a:tcPr/>
                </a:tc>
                <a:tc>
                  <a:txBody>
                    <a:bodyPr/>
                    <a:lstStyle/>
                    <a:p>
                      <a:pPr algn="r"/>
                      <a:endParaRPr lang="en-US" sz="1400" dirty="0">
                        <a:latin typeface="Geneva"/>
                        <a:cs typeface="Geneva"/>
                      </a:endParaRPr>
                    </a:p>
                  </a:txBody>
                  <a:tcPr/>
                </a:tc>
                <a:tc>
                  <a:txBody>
                    <a:bodyPr/>
                    <a:lstStyle/>
                    <a:p>
                      <a:pPr algn="r"/>
                      <a:r>
                        <a:rPr lang="en-US" sz="1400" dirty="0" smtClean="0">
                          <a:latin typeface="Geneva"/>
                          <a:cs typeface="Geneva"/>
                        </a:rPr>
                        <a:t>12,426</a:t>
                      </a:r>
                      <a:endParaRPr lang="en-US" sz="1400" dirty="0">
                        <a:latin typeface="Geneva"/>
                        <a:cs typeface="Geneva"/>
                      </a:endParaRPr>
                    </a:p>
                  </a:txBody>
                  <a:tcPr/>
                </a:tc>
                <a:tc>
                  <a:txBody>
                    <a:bodyPr/>
                    <a:lstStyle/>
                    <a:p>
                      <a:pPr algn="r"/>
                      <a:r>
                        <a:rPr lang="en-US" sz="1400" dirty="0" smtClean="0">
                          <a:latin typeface="Geneva"/>
                          <a:cs typeface="Geneva"/>
                        </a:rPr>
                        <a:t>173,808</a:t>
                      </a:r>
                      <a:endParaRPr lang="en-US" sz="1400" dirty="0">
                        <a:latin typeface="Geneva"/>
                        <a:cs typeface="Geneva"/>
                      </a:endParaRPr>
                    </a:p>
                  </a:txBody>
                  <a:tcPr/>
                </a:tc>
                <a:tc>
                  <a:txBody>
                    <a:bodyPr/>
                    <a:lstStyle/>
                    <a:p>
                      <a:pPr algn="r"/>
                      <a:endParaRPr lang="en-US" sz="1400" dirty="0">
                        <a:latin typeface="Geneva"/>
                        <a:cs typeface="Geneva"/>
                      </a:endParaRPr>
                    </a:p>
                  </a:txBody>
                  <a:tcPr/>
                </a:tc>
              </a:tr>
            </a:tbl>
          </a:graphicData>
        </a:graphic>
      </p:graphicFrame>
      <p:sp>
        <p:nvSpPr>
          <p:cNvPr id="7" name="Content Placeholder 2"/>
          <p:cNvSpPr>
            <a:spLocks noGrp="1"/>
          </p:cNvSpPr>
          <p:nvPr>
            <p:ph idx="1"/>
          </p:nvPr>
        </p:nvSpPr>
        <p:spPr>
          <a:xfrm>
            <a:off x="228600" y="152400"/>
            <a:ext cx="6858000" cy="457200"/>
          </a:xfrm>
        </p:spPr>
        <p:txBody>
          <a:bodyPr>
            <a:normAutofit/>
          </a:bodyPr>
          <a:lstStyle/>
          <a:p>
            <a:pPr marL="0" indent="0">
              <a:buNone/>
            </a:pPr>
            <a:r>
              <a:rPr lang="en-US" sz="1800" i="1" dirty="0" smtClean="0"/>
              <a:t>Blackberry Production - Mexico</a:t>
            </a:r>
          </a:p>
          <a:p>
            <a:pPr marL="0" indent="0">
              <a:buNone/>
            </a:pPr>
            <a:endParaRPr lang="en-US" sz="1800" i="1" dirty="0" smtClean="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0" y="4343400"/>
            <a:ext cx="2362200" cy="2362200"/>
          </a:xfrm>
          <a:prstGeom prst="rect">
            <a:avLst/>
          </a:prstGeom>
        </p:spPr>
      </p:pic>
      <p:sp>
        <p:nvSpPr>
          <p:cNvPr id="9" name="Oval 8"/>
          <p:cNvSpPr/>
          <p:nvPr/>
        </p:nvSpPr>
        <p:spPr bwMode="auto">
          <a:xfrm>
            <a:off x="6781800" y="3505200"/>
            <a:ext cx="1066800" cy="457200"/>
          </a:xfrm>
          <a:prstGeom prst="ellipse">
            <a:avLst/>
          </a:prstGeom>
          <a:noFill/>
          <a:ln w="381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spTree>
    <p:extLst>
      <p:ext uri="{BB962C8B-B14F-4D97-AF65-F5344CB8AC3E}">
        <p14:creationId xmlns:p14="http://schemas.microsoft.com/office/powerpoint/2010/main" val="848986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4635237"/>
              </p:ext>
            </p:extLst>
          </p:nvPr>
        </p:nvGraphicFramePr>
        <p:xfrm>
          <a:off x="1179783" y="14232353"/>
          <a:ext cx="5597727" cy="21092160"/>
        </p:xfrm>
        <a:graphic>
          <a:graphicData uri="http://schemas.openxmlformats.org/drawingml/2006/table">
            <a:tbl>
              <a:tblPr firstRow="1" bandRow="1">
                <a:tableStyleId>{2D5ABB26-0587-4C30-8999-92F81FD0307C}</a:tableStyleId>
              </a:tblPr>
              <a:tblGrid>
                <a:gridCol w="1865909"/>
                <a:gridCol w="1865909"/>
                <a:gridCol w="1865909"/>
              </a:tblGrid>
              <a:tr h="2316167">
                <a:tc>
                  <a:txBody>
                    <a:bodyPr/>
                    <a:lstStyle/>
                    <a:p>
                      <a:pPr lvl="5"/>
                      <a:r>
                        <a:rPr lang="en-US" sz="1600" dirty="0" smtClean="0"/>
                        <a:t>Strawberry	50%		7	</a:t>
                      </a:r>
                    </a:p>
                    <a:p>
                      <a:pPr lvl="5"/>
                      <a:r>
                        <a:rPr lang="en-US" sz="1600" dirty="0" smtClean="0"/>
                        <a:t>Raspberry		90%		7.8	</a:t>
                      </a:r>
                    </a:p>
                    <a:p>
                      <a:pPr marL="2520950" lvl="6"/>
                      <a:r>
                        <a:rPr lang="en-US" sz="1600" dirty="0" smtClean="0"/>
                        <a:t>Blackberry		40%		10	</a:t>
                      </a:r>
                    </a:p>
                    <a:p>
                      <a:pPr lvl="5"/>
                      <a:r>
                        <a:rPr lang="fi-FI" sz="1600" dirty="0" err="1" smtClean="0"/>
                        <a:t>Blueberry</a:t>
                      </a:r>
                      <a:r>
                        <a:rPr lang="fi-FI" sz="1600" dirty="0" smtClean="0"/>
                        <a:t>		50%		7.8	</a:t>
                      </a:r>
                    </a:p>
                    <a:p>
                      <a:pPr lvl="5"/>
                      <a:endParaRPr lang="fi-FI" sz="1600" dirty="0" smtClean="0"/>
                    </a:p>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r>
              <a:tr h="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29638721"/>
              </p:ext>
            </p:extLst>
          </p:nvPr>
        </p:nvGraphicFramePr>
        <p:xfrm>
          <a:off x="2200564" y="3830388"/>
          <a:ext cx="6096000" cy="2225040"/>
        </p:xfrm>
        <a:graphic>
          <a:graphicData uri="http://schemas.openxmlformats.org/drawingml/2006/table">
            <a:tbl>
              <a:tblPr firstRow="1" bandRow="1">
                <a:tableStyleId>{2D5ABB26-0587-4C30-8999-92F81FD0307C}</a:tableStyleId>
              </a:tblPr>
              <a:tblGrid>
                <a:gridCol w="2032000"/>
                <a:gridCol w="2032000"/>
                <a:gridCol w="2032000"/>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7" name="Rectangle 6"/>
          <p:cNvSpPr/>
          <p:nvPr/>
        </p:nvSpPr>
        <p:spPr>
          <a:xfrm>
            <a:off x="5257800" y="6477000"/>
            <a:ext cx="3630706" cy="276999"/>
          </a:xfrm>
          <a:prstGeom prst="rect">
            <a:avLst/>
          </a:prstGeom>
        </p:spPr>
        <p:txBody>
          <a:bodyPr wrap="square">
            <a:spAutoFit/>
          </a:bodyPr>
          <a:lstStyle/>
          <a:p>
            <a:pPr marL="0" indent="0">
              <a:buFont typeface="Arial"/>
              <a:buNone/>
            </a:pPr>
            <a:r>
              <a:rPr lang="en-US" sz="1200" i="1" dirty="0">
                <a:latin typeface="Geneva"/>
                <a:cs typeface="Geneva"/>
              </a:rPr>
              <a:t>Gain Report MX 3030, USDA-FAS March 2013</a:t>
            </a:r>
          </a:p>
        </p:txBody>
      </p:sp>
      <p:graphicFrame>
        <p:nvGraphicFramePr>
          <p:cNvPr id="8" name="Table 7"/>
          <p:cNvGraphicFramePr>
            <a:graphicFrameLocks noGrp="1"/>
          </p:cNvGraphicFramePr>
          <p:nvPr>
            <p:extLst>
              <p:ext uri="{D42A27DB-BD31-4B8C-83A1-F6EECF244321}">
                <p14:modId xmlns:p14="http://schemas.microsoft.com/office/powerpoint/2010/main" val="119982486"/>
              </p:ext>
            </p:extLst>
          </p:nvPr>
        </p:nvGraphicFramePr>
        <p:xfrm>
          <a:off x="228600" y="1143000"/>
          <a:ext cx="8610600" cy="2463846"/>
        </p:xfrm>
        <a:graphic>
          <a:graphicData uri="http://schemas.openxmlformats.org/drawingml/2006/table">
            <a:tbl>
              <a:tblPr firstRow="1" bandRow="1">
                <a:tableStyleId>{D7AC3CCA-C797-4891-BE02-D94E43425B78}</a:tableStyleId>
              </a:tblPr>
              <a:tblGrid>
                <a:gridCol w="1447800"/>
                <a:gridCol w="3581400"/>
                <a:gridCol w="3581400"/>
              </a:tblGrid>
              <a:tr h="626057">
                <a:tc>
                  <a:txBody>
                    <a:bodyPr/>
                    <a:lstStyle/>
                    <a:p>
                      <a:r>
                        <a:rPr lang="en-US" sz="1800" b="0" dirty="0" smtClean="0">
                          <a:latin typeface="Geneva"/>
                          <a:cs typeface="Geneva"/>
                        </a:rPr>
                        <a:t>Crop</a:t>
                      </a:r>
                      <a:endParaRPr lang="en-US" sz="1800" b="0" dirty="0">
                        <a:latin typeface="Geneva"/>
                        <a:cs typeface="Genev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latin typeface="Geneva"/>
                          <a:cs typeface="Geneva"/>
                        </a:rPr>
                        <a:t>Protected</a:t>
                      </a:r>
                      <a:r>
                        <a:rPr lang="en-US" sz="1800" b="0" baseline="0" dirty="0" smtClean="0">
                          <a:latin typeface="Geneva"/>
                          <a:cs typeface="Geneva"/>
                        </a:rPr>
                        <a:t> Ag (tunnels) Share</a:t>
                      </a:r>
                      <a:endParaRPr lang="en-US" sz="1800" b="0" dirty="0" smtClean="0">
                        <a:latin typeface="Geneva"/>
                        <a:cs typeface="Geneva"/>
                      </a:endParaRPr>
                    </a:p>
                    <a:p>
                      <a:pPr algn="ctr"/>
                      <a:endParaRPr lang="en-US" sz="1800" b="0" dirty="0">
                        <a:latin typeface="Geneva"/>
                        <a:cs typeface="Geneva"/>
                      </a:endParaRPr>
                    </a:p>
                  </a:txBody>
                  <a:tcPr/>
                </a:tc>
                <a:tc>
                  <a:txBody>
                    <a:bodyPr/>
                    <a:lstStyle/>
                    <a:p>
                      <a:pPr algn="ctr"/>
                      <a:r>
                        <a:rPr lang="en-US" sz="1800" b="0" dirty="0" smtClean="0">
                          <a:latin typeface="Geneva"/>
                          <a:cs typeface="Geneva"/>
                        </a:rPr>
                        <a:t>Ave. Labor </a:t>
                      </a:r>
                      <a:r>
                        <a:rPr lang="en-US" sz="1800" b="0" dirty="0" err="1" smtClean="0">
                          <a:latin typeface="Geneva"/>
                          <a:cs typeface="Geneva"/>
                        </a:rPr>
                        <a:t>Reqt</a:t>
                      </a:r>
                      <a:r>
                        <a:rPr lang="en-US" sz="1800" b="0" dirty="0" smtClean="0">
                          <a:latin typeface="Geneva"/>
                          <a:cs typeface="Geneva"/>
                        </a:rPr>
                        <a:t>.</a:t>
                      </a:r>
                      <a:r>
                        <a:rPr lang="en-US" sz="1800" b="0" baseline="0" dirty="0" smtClean="0">
                          <a:latin typeface="Geneva"/>
                          <a:cs typeface="Geneva"/>
                        </a:rPr>
                        <a:t> (worker/ha)</a:t>
                      </a:r>
                      <a:endParaRPr lang="en-US" sz="1800" b="0" dirty="0">
                        <a:latin typeface="Geneva"/>
                        <a:cs typeface="Geneva"/>
                      </a:endParaRPr>
                    </a:p>
                  </a:txBody>
                  <a:tcPr/>
                </a:tc>
              </a:tr>
              <a:tr h="3338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neva"/>
                          <a:cs typeface="Geneva"/>
                        </a:rPr>
                        <a:t>Strawberry</a:t>
                      </a:r>
                    </a:p>
                  </a:txBody>
                  <a:tcPr/>
                </a:tc>
                <a:tc>
                  <a:txBody>
                    <a:bodyPr/>
                    <a:lstStyle/>
                    <a:p>
                      <a:pPr algn="ctr"/>
                      <a:r>
                        <a:rPr lang="en-US" sz="1800" dirty="0" smtClean="0">
                          <a:latin typeface="Geneva"/>
                          <a:cs typeface="Geneva"/>
                        </a:rPr>
                        <a:t>50%</a:t>
                      </a:r>
                      <a:endParaRPr lang="en-US" sz="1800" dirty="0">
                        <a:latin typeface="Geneva"/>
                        <a:cs typeface="Geneva"/>
                      </a:endParaRPr>
                    </a:p>
                  </a:txBody>
                  <a:tcPr/>
                </a:tc>
                <a:tc>
                  <a:txBody>
                    <a:bodyPr/>
                    <a:lstStyle/>
                    <a:p>
                      <a:pPr algn="ctr"/>
                      <a:r>
                        <a:rPr lang="en-US" sz="1800" dirty="0" smtClean="0">
                          <a:latin typeface="Geneva"/>
                          <a:cs typeface="Geneva"/>
                        </a:rPr>
                        <a:t>7</a:t>
                      </a:r>
                      <a:endParaRPr lang="en-US" sz="1800" dirty="0">
                        <a:latin typeface="Geneva"/>
                        <a:cs typeface="Geneva"/>
                      </a:endParaRPr>
                    </a:p>
                  </a:txBody>
                  <a:tcPr/>
                </a:tc>
              </a:tr>
              <a:tr h="408963">
                <a:tc>
                  <a:txBody>
                    <a:bodyPr/>
                    <a:lstStyle/>
                    <a:p>
                      <a:r>
                        <a:rPr lang="en-US" sz="1800" dirty="0" smtClean="0">
                          <a:latin typeface="Geneva"/>
                          <a:cs typeface="Geneva"/>
                        </a:rPr>
                        <a:t>Raspberry</a:t>
                      </a:r>
                      <a:endParaRPr lang="en-US" sz="1800" dirty="0">
                        <a:latin typeface="Geneva"/>
                        <a:cs typeface="Geneva"/>
                      </a:endParaRPr>
                    </a:p>
                  </a:txBody>
                  <a:tcPr/>
                </a:tc>
                <a:tc>
                  <a:txBody>
                    <a:bodyPr/>
                    <a:lstStyle/>
                    <a:p>
                      <a:pPr algn="ctr"/>
                      <a:r>
                        <a:rPr lang="en-US" sz="1800" dirty="0" smtClean="0">
                          <a:latin typeface="Geneva"/>
                          <a:cs typeface="Geneva"/>
                        </a:rPr>
                        <a:t>90%</a:t>
                      </a:r>
                      <a:endParaRPr lang="en-US" sz="1800" dirty="0">
                        <a:latin typeface="Geneva"/>
                        <a:cs typeface="Geneva"/>
                      </a:endParaRPr>
                    </a:p>
                  </a:txBody>
                  <a:tcPr/>
                </a:tc>
                <a:tc>
                  <a:txBody>
                    <a:bodyPr/>
                    <a:lstStyle/>
                    <a:p>
                      <a:pPr algn="ctr"/>
                      <a:r>
                        <a:rPr lang="en-US" sz="1800" dirty="0" smtClean="0">
                          <a:latin typeface="Geneva"/>
                          <a:cs typeface="Geneva"/>
                        </a:rPr>
                        <a:t>7.8</a:t>
                      </a:r>
                      <a:endParaRPr lang="en-US" sz="1800" dirty="0">
                        <a:latin typeface="Geneva"/>
                        <a:cs typeface="Geneva"/>
                      </a:endParaRPr>
                    </a:p>
                  </a:txBody>
                  <a:tcPr/>
                </a:tc>
              </a:tr>
              <a:tr h="408963">
                <a:tc>
                  <a:txBody>
                    <a:bodyPr/>
                    <a:lstStyle/>
                    <a:p>
                      <a:r>
                        <a:rPr lang="en-US" sz="1800" dirty="0" smtClean="0">
                          <a:latin typeface="Geneva"/>
                          <a:cs typeface="Geneva"/>
                        </a:rPr>
                        <a:t>Blackberry</a:t>
                      </a:r>
                      <a:endParaRPr lang="en-US" sz="1800" dirty="0">
                        <a:latin typeface="Geneva"/>
                        <a:cs typeface="Geneva"/>
                      </a:endParaRPr>
                    </a:p>
                  </a:txBody>
                  <a:tcPr/>
                </a:tc>
                <a:tc>
                  <a:txBody>
                    <a:bodyPr/>
                    <a:lstStyle/>
                    <a:p>
                      <a:pPr algn="ctr"/>
                      <a:r>
                        <a:rPr lang="en-US" sz="1800" dirty="0" smtClean="0">
                          <a:latin typeface="Geneva"/>
                          <a:cs typeface="Geneva"/>
                        </a:rPr>
                        <a:t>40%</a:t>
                      </a:r>
                      <a:endParaRPr lang="en-US" sz="1800" dirty="0">
                        <a:latin typeface="Geneva"/>
                        <a:cs typeface="Geneva"/>
                      </a:endParaRPr>
                    </a:p>
                  </a:txBody>
                  <a:tcPr/>
                </a:tc>
                <a:tc>
                  <a:txBody>
                    <a:bodyPr/>
                    <a:lstStyle/>
                    <a:p>
                      <a:pPr algn="ctr"/>
                      <a:r>
                        <a:rPr lang="en-US" sz="1800" dirty="0" smtClean="0">
                          <a:latin typeface="Geneva"/>
                          <a:cs typeface="Geneva"/>
                        </a:rPr>
                        <a:t>10</a:t>
                      </a:r>
                      <a:endParaRPr lang="en-US" sz="1800" dirty="0">
                        <a:latin typeface="Geneva"/>
                        <a:cs typeface="Geneva"/>
                      </a:endParaRPr>
                    </a:p>
                  </a:txBody>
                  <a:tcPr/>
                </a:tc>
              </a:tr>
              <a:tr h="58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neva"/>
                          <a:cs typeface="Geneva"/>
                        </a:rPr>
                        <a:t>Blueberry</a:t>
                      </a:r>
                    </a:p>
                    <a:p>
                      <a:endParaRPr lang="en-US" sz="1800" dirty="0">
                        <a:latin typeface="Geneva"/>
                        <a:cs typeface="Geneva"/>
                      </a:endParaRPr>
                    </a:p>
                  </a:txBody>
                  <a:tcPr/>
                </a:tc>
                <a:tc>
                  <a:txBody>
                    <a:bodyPr/>
                    <a:lstStyle/>
                    <a:p>
                      <a:pPr algn="ctr"/>
                      <a:r>
                        <a:rPr lang="en-US" sz="1800" dirty="0" smtClean="0">
                          <a:latin typeface="Geneva"/>
                          <a:cs typeface="Geneva"/>
                        </a:rPr>
                        <a:t>50%</a:t>
                      </a:r>
                      <a:endParaRPr lang="en-US" sz="1800" dirty="0">
                        <a:latin typeface="Geneva"/>
                        <a:cs typeface="Geneva"/>
                      </a:endParaRPr>
                    </a:p>
                  </a:txBody>
                  <a:tcPr/>
                </a:tc>
                <a:tc>
                  <a:txBody>
                    <a:bodyPr/>
                    <a:lstStyle/>
                    <a:p>
                      <a:pPr algn="ctr"/>
                      <a:r>
                        <a:rPr lang="en-US" sz="1800" dirty="0" smtClean="0">
                          <a:latin typeface="Geneva"/>
                          <a:cs typeface="Geneva"/>
                        </a:rPr>
                        <a:t>7.8</a:t>
                      </a:r>
                      <a:endParaRPr lang="en-US" sz="1800" dirty="0">
                        <a:latin typeface="Geneva"/>
                        <a:cs typeface="Geneva"/>
                      </a:endParaRPr>
                    </a:p>
                  </a:txBody>
                  <a:tcPr/>
                </a:tc>
              </a:tr>
            </a:tbl>
          </a:graphicData>
        </a:graphic>
      </p:graphicFrame>
      <p:sp>
        <p:nvSpPr>
          <p:cNvPr id="9" name="Oval 8"/>
          <p:cNvSpPr/>
          <p:nvPr/>
        </p:nvSpPr>
        <p:spPr bwMode="auto">
          <a:xfrm>
            <a:off x="6553200" y="2514600"/>
            <a:ext cx="1066800" cy="457200"/>
          </a:xfrm>
          <a:prstGeom prst="ellipse">
            <a:avLst/>
          </a:prstGeom>
          <a:noFill/>
          <a:ln w="381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spTree>
    <p:extLst>
      <p:ext uri="{BB962C8B-B14F-4D97-AF65-F5344CB8AC3E}">
        <p14:creationId xmlns:p14="http://schemas.microsoft.com/office/powerpoint/2010/main" val="2227602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977"/>
            <a:ext cx="7010400" cy="461665"/>
          </a:xfrm>
        </p:spPr>
        <p:txBody>
          <a:bodyPr/>
          <a:lstStyle/>
          <a:p>
            <a:r>
              <a:rPr lang="en-US" sz="2400" noProof="0" dirty="0" smtClean="0">
                <a:solidFill>
                  <a:srgbClr val="000000"/>
                </a:solidFill>
              </a:rPr>
              <a:t>Blackberry Market - Summary</a:t>
            </a:r>
            <a:endParaRPr lang="en-US" sz="2400" noProof="0" dirty="0">
              <a:solidFill>
                <a:srgbClr val="000000"/>
              </a:solidFill>
            </a:endParaRPr>
          </a:p>
        </p:txBody>
      </p:sp>
      <p:sp>
        <p:nvSpPr>
          <p:cNvPr id="4" name="Content Placeholder 2"/>
          <p:cNvSpPr txBox="1">
            <a:spLocks/>
          </p:cNvSpPr>
          <p:nvPr/>
        </p:nvSpPr>
        <p:spPr bwMode="auto">
          <a:xfrm>
            <a:off x="762000" y="1676400"/>
            <a:ext cx="8001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r>
              <a:rPr lang="en-US" sz="2400" i="1" dirty="0" smtClean="0"/>
              <a:t>Blackberry is smallest volume berry crop but growing</a:t>
            </a:r>
            <a:br>
              <a:rPr lang="en-US" sz="2400" i="1" dirty="0" smtClean="0"/>
            </a:br>
            <a:endParaRPr lang="en-US" sz="2400" i="1" dirty="0" smtClean="0"/>
          </a:p>
          <a:p>
            <a:r>
              <a:rPr lang="en-US" sz="2400" i="1" dirty="0" smtClean="0"/>
              <a:t>Season shipping point prices average ~ $14</a:t>
            </a:r>
            <a:br>
              <a:rPr lang="en-US" sz="2400" i="1" dirty="0" smtClean="0"/>
            </a:br>
            <a:endParaRPr lang="en-US" sz="2400" i="1" dirty="0" smtClean="0"/>
          </a:p>
          <a:p>
            <a:r>
              <a:rPr lang="en-US" sz="2400" i="1" dirty="0" smtClean="0"/>
              <a:t>Best market for California growers  mid June &gt; Dec</a:t>
            </a:r>
            <a:br>
              <a:rPr lang="en-US" sz="2400" i="1" dirty="0" smtClean="0"/>
            </a:br>
            <a:endParaRPr lang="en-US" sz="2400" i="1" dirty="0"/>
          </a:p>
          <a:p>
            <a:r>
              <a:rPr lang="en-US" sz="2400" i="1" dirty="0" smtClean="0"/>
              <a:t>Mexico is major </a:t>
            </a:r>
            <a:r>
              <a:rPr lang="en-US" sz="2400" i="1" dirty="0"/>
              <a:t>berry </a:t>
            </a:r>
            <a:r>
              <a:rPr lang="en-US" sz="2400" i="1" dirty="0" smtClean="0"/>
              <a:t>exporter </a:t>
            </a:r>
            <a:r>
              <a:rPr lang="en-US" sz="2400" i="1" dirty="0"/>
              <a:t/>
            </a:r>
            <a:br>
              <a:rPr lang="en-US" sz="2400" i="1" dirty="0"/>
            </a:br>
            <a:r>
              <a:rPr lang="en-US" sz="2400" i="1" dirty="0" smtClean="0"/>
              <a:t>	primarily December to June</a:t>
            </a:r>
          </a:p>
        </p:txBody>
      </p:sp>
    </p:spTree>
    <p:extLst>
      <p:ext uri="{BB962C8B-B14F-4D97-AF65-F5344CB8AC3E}">
        <p14:creationId xmlns:p14="http://schemas.microsoft.com/office/powerpoint/2010/main" val="1983353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937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00200"/>
            <a:ext cx="6151548" cy="523220"/>
          </a:xfrm>
        </p:spPr>
        <p:txBody>
          <a:bodyPr/>
          <a:lstStyle/>
          <a:p>
            <a:pPr algn="ctr" eaLnBrk="1" fontAlgn="auto" hangingPunct="1">
              <a:spcAft>
                <a:spcPts val="0"/>
              </a:spcAft>
              <a:defRPr/>
            </a:pPr>
            <a:r>
              <a:rPr lang="en-US" sz="2800" dirty="0" smtClean="0">
                <a:solidFill>
                  <a:schemeClr val="tx1"/>
                </a:solidFill>
                <a:latin typeface="+mj-lt"/>
              </a:rPr>
              <a:t>Blackberry Market Overview</a:t>
            </a:r>
            <a:endParaRPr lang="en-US" sz="2800" i="1" noProof="0" dirty="0">
              <a:solidFill>
                <a:schemeClr val="tx1"/>
              </a:solidFill>
              <a:latin typeface="+mj-lt"/>
            </a:endParaRPr>
          </a:p>
        </p:txBody>
      </p:sp>
      <p:pic>
        <p:nvPicPr>
          <p:cNvPr id="16387" name="Picture 3" descr="GenericCertArt_Swish.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953976" y="2953976"/>
            <a:ext cx="6847498" cy="9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00200" y="4191000"/>
            <a:ext cx="6705600" cy="707886"/>
          </a:xfrm>
          <a:prstGeom prst="rect">
            <a:avLst/>
          </a:prstGeom>
          <a:noFill/>
        </p:spPr>
        <p:txBody>
          <a:bodyPr wrap="square" rtlCol="0">
            <a:spAutoFit/>
          </a:bodyPr>
          <a:lstStyle/>
          <a:p>
            <a:pPr algn="ctr"/>
            <a:r>
              <a:rPr lang="en-US" sz="2000" i="1" dirty="0" smtClean="0">
                <a:latin typeface="Geneva"/>
                <a:cs typeface="Geneva"/>
              </a:rPr>
              <a:t>Mark Gaskell, Farm Advisor</a:t>
            </a:r>
            <a:br>
              <a:rPr lang="en-US" sz="2000" i="1" dirty="0" smtClean="0">
                <a:latin typeface="Geneva"/>
                <a:cs typeface="Geneva"/>
              </a:rPr>
            </a:br>
            <a:r>
              <a:rPr lang="en-US" sz="2000" i="1" dirty="0" err="1" smtClean="0">
                <a:latin typeface="Geneva"/>
                <a:cs typeface="Geneva"/>
              </a:rPr>
              <a:t>UCCE</a:t>
            </a:r>
            <a:r>
              <a:rPr lang="en-US" sz="2000" i="1" dirty="0" smtClean="0">
                <a:latin typeface="Geneva"/>
                <a:cs typeface="Geneva"/>
              </a:rPr>
              <a:t> - San Luis Obispo</a:t>
            </a:r>
            <a:endParaRPr lang="en-US" sz="2000" i="1" dirty="0">
              <a:latin typeface="Geneva"/>
              <a:cs typeface="Geneva"/>
            </a:endParaRPr>
          </a:p>
        </p:txBody>
      </p:sp>
    </p:spTree>
    <p:extLst>
      <p:ext uri="{BB962C8B-B14F-4D97-AF65-F5344CB8AC3E}">
        <p14:creationId xmlns:p14="http://schemas.microsoft.com/office/powerpoint/2010/main" val="45749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33858571"/>
              </p:ext>
            </p:extLst>
          </p:nvPr>
        </p:nvGraphicFramePr>
        <p:xfrm>
          <a:off x="1"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81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DA Agricultural Marketing Service: FVMN Custom Average Tool.pdf"/>
          <p:cNvPicPr>
            <a:picLocks noChangeAspect="1"/>
          </p:cNvPicPr>
          <p:nvPr/>
        </p:nvPicPr>
        <p:blipFill rotWithShape="1">
          <a:blip r:embed="rId2" cstate="screen">
            <a:extLst>
              <a:ext uri="{28A0092B-C50C-407E-A947-70E740481C1C}">
                <a14:useLocalDpi xmlns:a14="http://schemas.microsoft.com/office/drawing/2010/main"/>
              </a:ext>
            </a:extLst>
          </a:blip>
          <a:srcRect t="37213" b="29382"/>
          <a:stretch/>
        </p:blipFill>
        <p:spPr>
          <a:xfrm>
            <a:off x="-201782" y="807173"/>
            <a:ext cx="9345782" cy="5021087"/>
          </a:xfrm>
          <a:prstGeom prst="rect">
            <a:avLst/>
          </a:prstGeom>
        </p:spPr>
      </p:pic>
      <p:sp>
        <p:nvSpPr>
          <p:cNvPr id="8" name="TextBox 7"/>
          <p:cNvSpPr txBox="1"/>
          <p:nvPr/>
        </p:nvSpPr>
        <p:spPr>
          <a:xfrm>
            <a:off x="308607" y="267757"/>
            <a:ext cx="5787393" cy="400110"/>
          </a:xfrm>
          <a:prstGeom prst="rect">
            <a:avLst/>
          </a:prstGeom>
          <a:noFill/>
        </p:spPr>
        <p:txBody>
          <a:bodyPr wrap="square" rtlCol="0">
            <a:spAutoFit/>
          </a:bodyPr>
          <a:lstStyle/>
          <a:p>
            <a:r>
              <a:rPr lang="en-US" sz="2000" i="1" dirty="0" smtClean="0">
                <a:latin typeface="Geneva"/>
                <a:cs typeface="Geneva"/>
              </a:rPr>
              <a:t>Blackberry - All US terminal markets</a:t>
            </a:r>
            <a:endParaRPr lang="en-US" sz="2000" i="1" dirty="0">
              <a:latin typeface="Geneva"/>
              <a:cs typeface="Geneva"/>
            </a:endParaRPr>
          </a:p>
        </p:txBody>
      </p:sp>
      <p:grpSp>
        <p:nvGrpSpPr>
          <p:cNvPr id="3" name="Group 2"/>
          <p:cNvGrpSpPr/>
          <p:nvPr/>
        </p:nvGrpSpPr>
        <p:grpSpPr>
          <a:xfrm>
            <a:off x="1214730" y="5376674"/>
            <a:ext cx="7319933" cy="395243"/>
            <a:chOff x="1214730" y="5376674"/>
            <a:chExt cx="7319933" cy="395243"/>
          </a:xfrm>
        </p:grpSpPr>
        <p:sp>
          <p:nvSpPr>
            <p:cNvPr id="2" name="TextBox 1"/>
            <p:cNvSpPr txBox="1"/>
            <p:nvPr/>
          </p:nvSpPr>
          <p:spPr>
            <a:xfrm>
              <a:off x="1214730" y="5379906"/>
              <a:ext cx="694132" cy="369332"/>
            </a:xfrm>
            <a:prstGeom prst="rect">
              <a:avLst/>
            </a:prstGeom>
            <a:noFill/>
          </p:spPr>
          <p:txBody>
            <a:bodyPr wrap="square" rtlCol="0">
              <a:spAutoFit/>
            </a:bodyPr>
            <a:lstStyle/>
            <a:p>
              <a:r>
                <a:rPr lang="en-US" dirty="0" smtClean="0"/>
                <a:t>Feb</a:t>
              </a:r>
              <a:endParaRPr lang="en-US" dirty="0"/>
            </a:p>
          </p:txBody>
        </p:sp>
        <p:sp>
          <p:nvSpPr>
            <p:cNvPr id="7" name="TextBox 6"/>
            <p:cNvSpPr txBox="1"/>
            <p:nvPr/>
          </p:nvSpPr>
          <p:spPr>
            <a:xfrm>
              <a:off x="2773699" y="5379906"/>
              <a:ext cx="694132" cy="369332"/>
            </a:xfrm>
            <a:prstGeom prst="rect">
              <a:avLst/>
            </a:prstGeom>
            <a:noFill/>
          </p:spPr>
          <p:txBody>
            <a:bodyPr wrap="square" rtlCol="0">
              <a:spAutoFit/>
            </a:bodyPr>
            <a:lstStyle/>
            <a:p>
              <a:r>
                <a:rPr lang="en-US" dirty="0" smtClean="0"/>
                <a:t>Apr</a:t>
              </a:r>
              <a:endParaRPr lang="en-US" dirty="0"/>
            </a:p>
          </p:txBody>
        </p:sp>
        <p:sp>
          <p:nvSpPr>
            <p:cNvPr id="9" name="TextBox 8"/>
            <p:cNvSpPr txBox="1"/>
            <p:nvPr/>
          </p:nvSpPr>
          <p:spPr>
            <a:xfrm>
              <a:off x="4206168" y="5382097"/>
              <a:ext cx="694132" cy="369332"/>
            </a:xfrm>
            <a:prstGeom prst="rect">
              <a:avLst/>
            </a:prstGeom>
            <a:noFill/>
          </p:spPr>
          <p:txBody>
            <a:bodyPr wrap="square" rtlCol="0">
              <a:spAutoFit/>
            </a:bodyPr>
            <a:lstStyle/>
            <a:p>
              <a:r>
                <a:rPr lang="en-US" dirty="0" smtClean="0"/>
                <a:t>July</a:t>
              </a:r>
              <a:endParaRPr lang="en-US" dirty="0"/>
            </a:p>
          </p:txBody>
        </p:sp>
        <p:sp>
          <p:nvSpPr>
            <p:cNvPr id="10" name="TextBox 9"/>
            <p:cNvSpPr txBox="1"/>
            <p:nvPr/>
          </p:nvSpPr>
          <p:spPr>
            <a:xfrm>
              <a:off x="3467831" y="5382097"/>
              <a:ext cx="698897" cy="369332"/>
            </a:xfrm>
            <a:prstGeom prst="rect">
              <a:avLst/>
            </a:prstGeom>
            <a:noFill/>
          </p:spPr>
          <p:txBody>
            <a:bodyPr wrap="square" rtlCol="0">
              <a:spAutoFit/>
            </a:bodyPr>
            <a:lstStyle/>
            <a:p>
              <a:r>
                <a:rPr lang="en-US" dirty="0" smtClean="0"/>
                <a:t>May</a:t>
              </a:r>
              <a:endParaRPr lang="en-US" dirty="0"/>
            </a:p>
          </p:txBody>
        </p:sp>
        <p:sp>
          <p:nvSpPr>
            <p:cNvPr id="11" name="TextBox 10"/>
            <p:cNvSpPr txBox="1"/>
            <p:nvPr/>
          </p:nvSpPr>
          <p:spPr>
            <a:xfrm>
              <a:off x="4974116" y="5402585"/>
              <a:ext cx="694132" cy="369332"/>
            </a:xfrm>
            <a:prstGeom prst="rect">
              <a:avLst/>
            </a:prstGeom>
            <a:noFill/>
          </p:spPr>
          <p:txBody>
            <a:bodyPr wrap="square" rtlCol="0">
              <a:spAutoFit/>
            </a:bodyPr>
            <a:lstStyle/>
            <a:p>
              <a:r>
                <a:rPr lang="en-US" dirty="0" smtClean="0"/>
                <a:t>Aug</a:t>
              </a:r>
              <a:endParaRPr lang="en-US" dirty="0"/>
            </a:p>
          </p:txBody>
        </p:sp>
        <p:sp>
          <p:nvSpPr>
            <p:cNvPr id="12" name="TextBox 11"/>
            <p:cNvSpPr txBox="1"/>
            <p:nvPr/>
          </p:nvSpPr>
          <p:spPr>
            <a:xfrm>
              <a:off x="2029417" y="5376674"/>
              <a:ext cx="641445" cy="369332"/>
            </a:xfrm>
            <a:prstGeom prst="rect">
              <a:avLst/>
            </a:prstGeom>
            <a:noFill/>
          </p:spPr>
          <p:txBody>
            <a:bodyPr wrap="square" rtlCol="0">
              <a:spAutoFit/>
            </a:bodyPr>
            <a:lstStyle/>
            <a:p>
              <a:r>
                <a:rPr lang="en-US" dirty="0" smtClean="0"/>
                <a:t>Mar</a:t>
              </a:r>
              <a:endParaRPr lang="en-US" dirty="0"/>
            </a:p>
          </p:txBody>
        </p:sp>
        <p:sp>
          <p:nvSpPr>
            <p:cNvPr id="13" name="TextBox 12"/>
            <p:cNvSpPr txBox="1"/>
            <p:nvPr/>
          </p:nvSpPr>
          <p:spPr>
            <a:xfrm>
              <a:off x="7206676" y="5382097"/>
              <a:ext cx="694132" cy="369332"/>
            </a:xfrm>
            <a:prstGeom prst="rect">
              <a:avLst/>
            </a:prstGeom>
            <a:noFill/>
          </p:spPr>
          <p:txBody>
            <a:bodyPr wrap="square" rtlCol="0">
              <a:spAutoFit/>
            </a:bodyPr>
            <a:lstStyle/>
            <a:p>
              <a:r>
                <a:rPr lang="en-US" dirty="0" smtClean="0"/>
                <a:t>Nov</a:t>
              </a:r>
              <a:endParaRPr lang="en-US" dirty="0"/>
            </a:p>
          </p:txBody>
        </p:sp>
        <p:sp>
          <p:nvSpPr>
            <p:cNvPr id="14" name="TextBox 13"/>
            <p:cNvSpPr txBox="1"/>
            <p:nvPr/>
          </p:nvSpPr>
          <p:spPr>
            <a:xfrm>
              <a:off x="6441553" y="5379906"/>
              <a:ext cx="694132" cy="369332"/>
            </a:xfrm>
            <a:prstGeom prst="rect">
              <a:avLst/>
            </a:prstGeom>
            <a:noFill/>
          </p:spPr>
          <p:txBody>
            <a:bodyPr wrap="square" rtlCol="0">
              <a:spAutoFit/>
            </a:bodyPr>
            <a:lstStyle/>
            <a:p>
              <a:r>
                <a:rPr lang="en-US" dirty="0" smtClean="0"/>
                <a:t>Oct</a:t>
              </a:r>
              <a:endParaRPr lang="en-US" dirty="0"/>
            </a:p>
          </p:txBody>
        </p:sp>
        <p:sp>
          <p:nvSpPr>
            <p:cNvPr id="15" name="TextBox 14"/>
            <p:cNvSpPr txBox="1"/>
            <p:nvPr/>
          </p:nvSpPr>
          <p:spPr>
            <a:xfrm>
              <a:off x="5668248" y="5376674"/>
              <a:ext cx="694132" cy="369332"/>
            </a:xfrm>
            <a:prstGeom prst="rect">
              <a:avLst/>
            </a:prstGeom>
            <a:noFill/>
          </p:spPr>
          <p:txBody>
            <a:bodyPr wrap="square" rtlCol="0">
              <a:spAutoFit/>
            </a:bodyPr>
            <a:lstStyle/>
            <a:p>
              <a:r>
                <a:rPr lang="en-US" dirty="0" smtClean="0"/>
                <a:t>Sept</a:t>
              </a:r>
              <a:endParaRPr lang="en-US" dirty="0"/>
            </a:p>
          </p:txBody>
        </p:sp>
        <p:sp>
          <p:nvSpPr>
            <p:cNvPr id="16" name="TextBox 15"/>
            <p:cNvSpPr txBox="1"/>
            <p:nvPr/>
          </p:nvSpPr>
          <p:spPr>
            <a:xfrm>
              <a:off x="7992931" y="5376674"/>
              <a:ext cx="541732" cy="369332"/>
            </a:xfrm>
            <a:prstGeom prst="rect">
              <a:avLst/>
            </a:prstGeom>
            <a:noFill/>
          </p:spPr>
          <p:txBody>
            <a:bodyPr wrap="square" rtlCol="0">
              <a:spAutoFit/>
            </a:bodyPr>
            <a:lstStyle/>
            <a:p>
              <a:r>
                <a:rPr lang="en-US" dirty="0" smtClean="0"/>
                <a:t>Dec</a:t>
              </a:r>
              <a:endParaRPr lang="en-US" dirty="0"/>
            </a:p>
          </p:txBody>
        </p:sp>
      </p:grpSp>
    </p:spTree>
    <p:extLst>
      <p:ext uri="{BB962C8B-B14F-4D97-AF65-F5344CB8AC3E}">
        <p14:creationId xmlns:p14="http://schemas.microsoft.com/office/powerpoint/2010/main" val="170092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8608" y="1184795"/>
            <a:ext cx="8534202" cy="4454240"/>
          </a:xfrm>
          <a:prstGeom prst="rect">
            <a:avLst/>
          </a:prstGeom>
        </p:spPr>
      </p:pic>
      <p:sp>
        <p:nvSpPr>
          <p:cNvPr id="3" name="TextBox 2"/>
          <p:cNvSpPr txBox="1"/>
          <p:nvPr/>
        </p:nvSpPr>
        <p:spPr>
          <a:xfrm>
            <a:off x="308608" y="367976"/>
            <a:ext cx="6168392" cy="400110"/>
          </a:xfrm>
          <a:prstGeom prst="rect">
            <a:avLst/>
          </a:prstGeom>
          <a:noFill/>
        </p:spPr>
        <p:txBody>
          <a:bodyPr wrap="square" rtlCol="0">
            <a:spAutoFit/>
          </a:bodyPr>
          <a:lstStyle/>
          <a:p>
            <a:r>
              <a:rPr lang="en-US" sz="2000" i="1" dirty="0" smtClean="0">
                <a:latin typeface="Geneva"/>
                <a:cs typeface="Geneva"/>
              </a:rPr>
              <a:t>Blackberry – LA </a:t>
            </a:r>
            <a:r>
              <a:rPr lang="en-US" sz="2000" i="1" dirty="0">
                <a:latin typeface="Geneva"/>
                <a:cs typeface="Geneva"/>
              </a:rPr>
              <a:t>T</a:t>
            </a:r>
            <a:r>
              <a:rPr lang="en-US" sz="2000" i="1" dirty="0" smtClean="0">
                <a:latin typeface="Geneva"/>
                <a:cs typeface="Geneva"/>
              </a:rPr>
              <a:t>erminal </a:t>
            </a:r>
            <a:r>
              <a:rPr lang="en-US" sz="2000" i="1" dirty="0">
                <a:latin typeface="Geneva"/>
                <a:cs typeface="Geneva"/>
              </a:rPr>
              <a:t>M</a:t>
            </a:r>
            <a:r>
              <a:rPr lang="en-US" sz="2000" i="1" dirty="0" smtClean="0">
                <a:latin typeface="Geneva"/>
                <a:cs typeface="Geneva"/>
              </a:rPr>
              <a:t>arket</a:t>
            </a:r>
            <a:endParaRPr lang="en-US" sz="2000" i="1" dirty="0">
              <a:latin typeface="Geneva"/>
              <a:cs typeface="Geneva"/>
            </a:endParaRPr>
          </a:p>
        </p:txBody>
      </p:sp>
      <p:grpSp>
        <p:nvGrpSpPr>
          <p:cNvPr id="4" name="Group 3"/>
          <p:cNvGrpSpPr/>
          <p:nvPr/>
        </p:nvGrpSpPr>
        <p:grpSpPr>
          <a:xfrm>
            <a:off x="1451370" y="5218914"/>
            <a:ext cx="7319933" cy="395243"/>
            <a:chOff x="1214730" y="5376674"/>
            <a:chExt cx="7319933" cy="395243"/>
          </a:xfrm>
        </p:grpSpPr>
        <p:sp>
          <p:nvSpPr>
            <p:cNvPr id="5" name="TextBox 4"/>
            <p:cNvSpPr txBox="1"/>
            <p:nvPr/>
          </p:nvSpPr>
          <p:spPr>
            <a:xfrm>
              <a:off x="1214730" y="5379906"/>
              <a:ext cx="694132" cy="369332"/>
            </a:xfrm>
            <a:prstGeom prst="rect">
              <a:avLst/>
            </a:prstGeom>
            <a:noFill/>
          </p:spPr>
          <p:txBody>
            <a:bodyPr wrap="square" rtlCol="0">
              <a:spAutoFit/>
            </a:bodyPr>
            <a:lstStyle/>
            <a:p>
              <a:r>
                <a:rPr lang="en-US" dirty="0" smtClean="0"/>
                <a:t>Feb</a:t>
              </a:r>
              <a:endParaRPr lang="en-US" dirty="0"/>
            </a:p>
          </p:txBody>
        </p:sp>
        <p:sp>
          <p:nvSpPr>
            <p:cNvPr id="6" name="TextBox 5"/>
            <p:cNvSpPr txBox="1"/>
            <p:nvPr/>
          </p:nvSpPr>
          <p:spPr>
            <a:xfrm>
              <a:off x="2773699" y="5379906"/>
              <a:ext cx="694132" cy="369332"/>
            </a:xfrm>
            <a:prstGeom prst="rect">
              <a:avLst/>
            </a:prstGeom>
            <a:noFill/>
          </p:spPr>
          <p:txBody>
            <a:bodyPr wrap="square" rtlCol="0">
              <a:spAutoFit/>
            </a:bodyPr>
            <a:lstStyle/>
            <a:p>
              <a:r>
                <a:rPr lang="en-US" dirty="0" smtClean="0"/>
                <a:t>Apr</a:t>
              </a:r>
              <a:endParaRPr lang="en-US" dirty="0"/>
            </a:p>
          </p:txBody>
        </p:sp>
        <p:sp>
          <p:nvSpPr>
            <p:cNvPr id="7" name="TextBox 6"/>
            <p:cNvSpPr txBox="1"/>
            <p:nvPr/>
          </p:nvSpPr>
          <p:spPr>
            <a:xfrm>
              <a:off x="4206168" y="5382097"/>
              <a:ext cx="694132" cy="369332"/>
            </a:xfrm>
            <a:prstGeom prst="rect">
              <a:avLst/>
            </a:prstGeom>
            <a:noFill/>
          </p:spPr>
          <p:txBody>
            <a:bodyPr wrap="square" rtlCol="0">
              <a:spAutoFit/>
            </a:bodyPr>
            <a:lstStyle/>
            <a:p>
              <a:r>
                <a:rPr lang="en-US" dirty="0" smtClean="0"/>
                <a:t>July</a:t>
              </a:r>
              <a:endParaRPr lang="en-US" dirty="0"/>
            </a:p>
          </p:txBody>
        </p:sp>
        <p:sp>
          <p:nvSpPr>
            <p:cNvPr id="8" name="TextBox 7"/>
            <p:cNvSpPr txBox="1"/>
            <p:nvPr/>
          </p:nvSpPr>
          <p:spPr>
            <a:xfrm>
              <a:off x="3467831" y="5382097"/>
              <a:ext cx="698897" cy="369332"/>
            </a:xfrm>
            <a:prstGeom prst="rect">
              <a:avLst/>
            </a:prstGeom>
            <a:noFill/>
          </p:spPr>
          <p:txBody>
            <a:bodyPr wrap="square" rtlCol="0">
              <a:spAutoFit/>
            </a:bodyPr>
            <a:lstStyle/>
            <a:p>
              <a:r>
                <a:rPr lang="en-US" dirty="0" smtClean="0"/>
                <a:t>May</a:t>
              </a:r>
              <a:endParaRPr lang="en-US" dirty="0"/>
            </a:p>
          </p:txBody>
        </p:sp>
        <p:sp>
          <p:nvSpPr>
            <p:cNvPr id="9" name="TextBox 8"/>
            <p:cNvSpPr txBox="1"/>
            <p:nvPr/>
          </p:nvSpPr>
          <p:spPr>
            <a:xfrm>
              <a:off x="4974116" y="5402585"/>
              <a:ext cx="694132" cy="369332"/>
            </a:xfrm>
            <a:prstGeom prst="rect">
              <a:avLst/>
            </a:prstGeom>
            <a:noFill/>
          </p:spPr>
          <p:txBody>
            <a:bodyPr wrap="square" rtlCol="0">
              <a:spAutoFit/>
            </a:bodyPr>
            <a:lstStyle/>
            <a:p>
              <a:r>
                <a:rPr lang="en-US" dirty="0" smtClean="0"/>
                <a:t>Aug</a:t>
              </a:r>
              <a:endParaRPr lang="en-US" dirty="0"/>
            </a:p>
          </p:txBody>
        </p:sp>
        <p:sp>
          <p:nvSpPr>
            <p:cNvPr id="10" name="TextBox 9"/>
            <p:cNvSpPr txBox="1"/>
            <p:nvPr/>
          </p:nvSpPr>
          <p:spPr>
            <a:xfrm>
              <a:off x="2029417" y="5376674"/>
              <a:ext cx="641445" cy="369332"/>
            </a:xfrm>
            <a:prstGeom prst="rect">
              <a:avLst/>
            </a:prstGeom>
            <a:noFill/>
          </p:spPr>
          <p:txBody>
            <a:bodyPr wrap="square" rtlCol="0">
              <a:spAutoFit/>
            </a:bodyPr>
            <a:lstStyle/>
            <a:p>
              <a:r>
                <a:rPr lang="en-US" dirty="0" smtClean="0"/>
                <a:t>Mar</a:t>
              </a:r>
              <a:endParaRPr lang="en-US" dirty="0"/>
            </a:p>
          </p:txBody>
        </p:sp>
        <p:sp>
          <p:nvSpPr>
            <p:cNvPr id="11" name="TextBox 10"/>
            <p:cNvSpPr txBox="1"/>
            <p:nvPr/>
          </p:nvSpPr>
          <p:spPr>
            <a:xfrm>
              <a:off x="7206676" y="5382097"/>
              <a:ext cx="694132" cy="369332"/>
            </a:xfrm>
            <a:prstGeom prst="rect">
              <a:avLst/>
            </a:prstGeom>
            <a:noFill/>
          </p:spPr>
          <p:txBody>
            <a:bodyPr wrap="square" rtlCol="0">
              <a:spAutoFit/>
            </a:bodyPr>
            <a:lstStyle/>
            <a:p>
              <a:r>
                <a:rPr lang="en-US" dirty="0" smtClean="0"/>
                <a:t>Nov</a:t>
              </a:r>
              <a:endParaRPr lang="en-US" dirty="0"/>
            </a:p>
          </p:txBody>
        </p:sp>
        <p:sp>
          <p:nvSpPr>
            <p:cNvPr id="12" name="TextBox 11"/>
            <p:cNvSpPr txBox="1"/>
            <p:nvPr/>
          </p:nvSpPr>
          <p:spPr>
            <a:xfrm>
              <a:off x="6441553" y="5379906"/>
              <a:ext cx="694132" cy="369332"/>
            </a:xfrm>
            <a:prstGeom prst="rect">
              <a:avLst/>
            </a:prstGeom>
            <a:noFill/>
          </p:spPr>
          <p:txBody>
            <a:bodyPr wrap="square" rtlCol="0">
              <a:spAutoFit/>
            </a:bodyPr>
            <a:lstStyle/>
            <a:p>
              <a:r>
                <a:rPr lang="en-US" dirty="0" smtClean="0"/>
                <a:t>Oct</a:t>
              </a:r>
              <a:endParaRPr lang="en-US" dirty="0"/>
            </a:p>
          </p:txBody>
        </p:sp>
        <p:sp>
          <p:nvSpPr>
            <p:cNvPr id="13" name="TextBox 12"/>
            <p:cNvSpPr txBox="1"/>
            <p:nvPr/>
          </p:nvSpPr>
          <p:spPr>
            <a:xfrm>
              <a:off x="5668248" y="5376674"/>
              <a:ext cx="694132" cy="369332"/>
            </a:xfrm>
            <a:prstGeom prst="rect">
              <a:avLst/>
            </a:prstGeom>
            <a:noFill/>
          </p:spPr>
          <p:txBody>
            <a:bodyPr wrap="square" rtlCol="0">
              <a:spAutoFit/>
            </a:bodyPr>
            <a:lstStyle/>
            <a:p>
              <a:r>
                <a:rPr lang="en-US" dirty="0" smtClean="0"/>
                <a:t>Sept</a:t>
              </a:r>
              <a:endParaRPr lang="en-US" dirty="0"/>
            </a:p>
          </p:txBody>
        </p:sp>
        <p:sp>
          <p:nvSpPr>
            <p:cNvPr id="14" name="TextBox 13"/>
            <p:cNvSpPr txBox="1"/>
            <p:nvPr/>
          </p:nvSpPr>
          <p:spPr>
            <a:xfrm>
              <a:off x="7992931" y="5376674"/>
              <a:ext cx="541732" cy="369332"/>
            </a:xfrm>
            <a:prstGeom prst="rect">
              <a:avLst/>
            </a:prstGeom>
            <a:noFill/>
          </p:spPr>
          <p:txBody>
            <a:bodyPr wrap="square" rtlCol="0">
              <a:spAutoFit/>
            </a:bodyPr>
            <a:lstStyle/>
            <a:p>
              <a:r>
                <a:rPr lang="en-US" dirty="0" smtClean="0"/>
                <a:t>Dec</a:t>
              </a:r>
              <a:endParaRPr lang="en-US" dirty="0"/>
            </a:p>
          </p:txBody>
        </p:sp>
      </p:grpSp>
    </p:spTree>
    <p:extLst>
      <p:ext uri="{BB962C8B-B14F-4D97-AF65-F5344CB8AC3E}">
        <p14:creationId xmlns:p14="http://schemas.microsoft.com/office/powerpoint/2010/main" val="2413531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capture-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990600"/>
            <a:ext cx="8687985" cy="5105400"/>
          </a:xfrm>
          <a:prstGeom prst="rect">
            <a:avLst/>
          </a:prstGeom>
        </p:spPr>
      </p:pic>
      <p:sp>
        <p:nvSpPr>
          <p:cNvPr id="9" name="TextBox 8"/>
          <p:cNvSpPr txBox="1"/>
          <p:nvPr/>
        </p:nvSpPr>
        <p:spPr>
          <a:xfrm>
            <a:off x="308608" y="183310"/>
            <a:ext cx="5025392" cy="400110"/>
          </a:xfrm>
          <a:prstGeom prst="rect">
            <a:avLst/>
          </a:prstGeom>
          <a:noFill/>
        </p:spPr>
        <p:txBody>
          <a:bodyPr wrap="square" rtlCol="0">
            <a:spAutoFit/>
          </a:bodyPr>
          <a:lstStyle/>
          <a:p>
            <a:r>
              <a:rPr lang="en-US" sz="2000" i="1" dirty="0" smtClean="0">
                <a:latin typeface="Geneva"/>
                <a:cs typeface="Geneva"/>
              </a:rPr>
              <a:t>Blackberry – all shipping points</a:t>
            </a:r>
            <a:endParaRPr lang="en-US" sz="2000" i="1" dirty="0">
              <a:latin typeface="Geneva"/>
              <a:cs typeface="Geneva"/>
            </a:endParaRPr>
          </a:p>
        </p:txBody>
      </p:sp>
      <p:grpSp>
        <p:nvGrpSpPr>
          <p:cNvPr id="4" name="Group 3"/>
          <p:cNvGrpSpPr/>
          <p:nvPr/>
        </p:nvGrpSpPr>
        <p:grpSpPr>
          <a:xfrm>
            <a:off x="1371600" y="5486400"/>
            <a:ext cx="7391400" cy="445532"/>
            <a:chOff x="1198064" y="5636272"/>
            <a:chExt cx="7391400" cy="445532"/>
          </a:xfrm>
        </p:grpSpPr>
        <p:sp>
          <p:nvSpPr>
            <p:cNvPr id="5" name="TextBox 4"/>
            <p:cNvSpPr txBox="1"/>
            <p:nvPr/>
          </p:nvSpPr>
          <p:spPr>
            <a:xfrm>
              <a:off x="1198064" y="5712472"/>
              <a:ext cx="694132" cy="369332"/>
            </a:xfrm>
            <a:prstGeom prst="rect">
              <a:avLst/>
            </a:prstGeom>
            <a:noFill/>
          </p:spPr>
          <p:txBody>
            <a:bodyPr wrap="square" rtlCol="0">
              <a:spAutoFit/>
            </a:bodyPr>
            <a:lstStyle/>
            <a:p>
              <a:r>
                <a:rPr lang="en-US" dirty="0" smtClean="0"/>
                <a:t>Feb</a:t>
              </a:r>
              <a:endParaRPr lang="en-US" dirty="0"/>
            </a:p>
          </p:txBody>
        </p:sp>
        <p:sp>
          <p:nvSpPr>
            <p:cNvPr id="6" name="TextBox 5"/>
            <p:cNvSpPr txBox="1"/>
            <p:nvPr/>
          </p:nvSpPr>
          <p:spPr>
            <a:xfrm>
              <a:off x="2722064" y="5712472"/>
              <a:ext cx="694132" cy="369332"/>
            </a:xfrm>
            <a:prstGeom prst="rect">
              <a:avLst/>
            </a:prstGeom>
            <a:noFill/>
          </p:spPr>
          <p:txBody>
            <a:bodyPr wrap="square" rtlCol="0">
              <a:spAutoFit/>
            </a:bodyPr>
            <a:lstStyle/>
            <a:p>
              <a:r>
                <a:rPr lang="en-US" dirty="0" smtClean="0"/>
                <a:t>Apr</a:t>
              </a:r>
              <a:endParaRPr lang="en-US" dirty="0"/>
            </a:p>
          </p:txBody>
        </p:sp>
        <p:sp>
          <p:nvSpPr>
            <p:cNvPr id="8" name="TextBox 7"/>
            <p:cNvSpPr txBox="1"/>
            <p:nvPr/>
          </p:nvSpPr>
          <p:spPr>
            <a:xfrm>
              <a:off x="4169864" y="5712472"/>
              <a:ext cx="694132" cy="369332"/>
            </a:xfrm>
            <a:prstGeom prst="rect">
              <a:avLst/>
            </a:prstGeom>
            <a:noFill/>
          </p:spPr>
          <p:txBody>
            <a:bodyPr wrap="square" rtlCol="0">
              <a:spAutoFit/>
            </a:bodyPr>
            <a:lstStyle/>
            <a:p>
              <a:r>
                <a:rPr lang="en-US" dirty="0" smtClean="0"/>
                <a:t>July</a:t>
              </a:r>
              <a:endParaRPr lang="en-US" dirty="0"/>
            </a:p>
          </p:txBody>
        </p:sp>
        <p:sp>
          <p:nvSpPr>
            <p:cNvPr id="10" name="TextBox 9"/>
            <p:cNvSpPr txBox="1"/>
            <p:nvPr/>
          </p:nvSpPr>
          <p:spPr>
            <a:xfrm>
              <a:off x="3484064" y="5712472"/>
              <a:ext cx="698897" cy="369332"/>
            </a:xfrm>
            <a:prstGeom prst="rect">
              <a:avLst/>
            </a:prstGeom>
            <a:noFill/>
          </p:spPr>
          <p:txBody>
            <a:bodyPr wrap="square" rtlCol="0">
              <a:spAutoFit/>
            </a:bodyPr>
            <a:lstStyle/>
            <a:p>
              <a:r>
                <a:rPr lang="en-US" dirty="0" smtClean="0"/>
                <a:t>May</a:t>
              </a:r>
              <a:endParaRPr lang="en-US" dirty="0"/>
            </a:p>
          </p:txBody>
        </p:sp>
        <p:sp>
          <p:nvSpPr>
            <p:cNvPr id="11" name="TextBox 10"/>
            <p:cNvSpPr txBox="1"/>
            <p:nvPr/>
          </p:nvSpPr>
          <p:spPr>
            <a:xfrm>
              <a:off x="5008064" y="5712472"/>
              <a:ext cx="694132" cy="369332"/>
            </a:xfrm>
            <a:prstGeom prst="rect">
              <a:avLst/>
            </a:prstGeom>
            <a:noFill/>
          </p:spPr>
          <p:txBody>
            <a:bodyPr wrap="square" rtlCol="0">
              <a:spAutoFit/>
            </a:bodyPr>
            <a:lstStyle/>
            <a:p>
              <a:r>
                <a:rPr lang="en-US" dirty="0" smtClean="0"/>
                <a:t>Aug</a:t>
              </a:r>
              <a:endParaRPr lang="en-US" dirty="0"/>
            </a:p>
          </p:txBody>
        </p:sp>
        <p:sp>
          <p:nvSpPr>
            <p:cNvPr id="12" name="TextBox 11"/>
            <p:cNvSpPr txBox="1"/>
            <p:nvPr/>
          </p:nvSpPr>
          <p:spPr>
            <a:xfrm>
              <a:off x="2036264" y="5712472"/>
              <a:ext cx="641445" cy="369332"/>
            </a:xfrm>
            <a:prstGeom prst="rect">
              <a:avLst/>
            </a:prstGeom>
            <a:noFill/>
          </p:spPr>
          <p:txBody>
            <a:bodyPr wrap="square" rtlCol="0">
              <a:spAutoFit/>
            </a:bodyPr>
            <a:lstStyle/>
            <a:p>
              <a:r>
                <a:rPr lang="en-US" dirty="0" smtClean="0"/>
                <a:t>Mar</a:t>
              </a:r>
              <a:endParaRPr lang="en-US" dirty="0"/>
            </a:p>
          </p:txBody>
        </p:sp>
        <p:sp>
          <p:nvSpPr>
            <p:cNvPr id="13" name="TextBox 12"/>
            <p:cNvSpPr txBox="1"/>
            <p:nvPr/>
          </p:nvSpPr>
          <p:spPr>
            <a:xfrm>
              <a:off x="7217864" y="5712472"/>
              <a:ext cx="694132" cy="369332"/>
            </a:xfrm>
            <a:prstGeom prst="rect">
              <a:avLst/>
            </a:prstGeom>
            <a:noFill/>
          </p:spPr>
          <p:txBody>
            <a:bodyPr wrap="square" rtlCol="0">
              <a:spAutoFit/>
            </a:bodyPr>
            <a:lstStyle/>
            <a:p>
              <a:r>
                <a:rPr lang="en-US" dirty="0" smtClean="0"/>
                <a:t>Nov</a:t>
              </a:r>
              <a:endParaRPr lang="en-US" dirty="0"/>
            </a:p>
          </p:txBody>
        </p:sp>
        <p:sp>
          <p:nvSpPr>
            <p:cNvPr id="14" name="TextBox 13"/>
            <p:cNvSpPr txBox="1"/>
            <p:nvPr/>
          </p:nvSpPr>
          <p:spPr>
            <a:xfrm>
              <a:off x="6455864" y="5712472"/>
              <a:ext cx="694132" cy="369332"/>
            </a:xfrm>
            <a:prstGeom prst="rect">
              <a:avLst/>
            </a:prstGeom>
            <a:noFill/>
          </p:spPr>
          <p:txBody>
            <a:bodyPr wrap="square" rtlCol="0">
              <a:spAutoFit/>
            </a:bodyPr>
            <a:lstStyle/>
            <a:p>
              <a:r>
                <a:rPr lang="en-US" dirty="0" smtClean="0"/>
                <a:t>Oct</a:t>
              </a:r>
              <a:endParaRPr lang="en-US" dirty="0"/>
            </a:p>
          </p:txBody>
        </p:sp>
        <p:sp>
          <p:nvSpPr>
            <p:cNvPr id="15" name="TextBox 14"/>
            <p:cNvSpPr txBox="1"/>
            <p:nvPr/>
          </p:nvSpPr>
          <p:spPr>
            <a:xfrm>
              <a:off x="5693864" y="5712472"/>
              <a:ext cx="694132" cy="369332"/>
            </a:xfrm>
            <a:prstGeom prst="rect">
              <a:avLst/>
            </a:prstGeom>
            <a:noFill/>
          </p:spPr>
          <p:txBody>
            <a:bodyPr wrap="square" rtlCol="0">
              <a:spAutoFit/>
            </a:bodyPr>
            <a:lstStyle/>
            <a:p>
              <a:r>
                <a:rPr lang="en-US" dirty="0" smtClean="0"/>
                <a:t>Sept</a:t>
              </a:r>
              <a:endParaRPr lang="en-US" dirty="0"/>
            </a:p>
          </p:txBody>
        </p:sp>
        <p:sp>
          <p:nvSpPr>
            <p:cNvPr id="16" name="TextBox 15"/>
            <p:cNvSpPr txBox="1"/>
            <p:nvPr/>
          </p:nvSpPr>
          <p:spPr>
            <a:xfrm>
              <a:off x="7958465" y="5636272"/>
              <a:ext cx="630999" cy="369332"/>
            </a:xfrm>
            <a:prstGeom prst="rect">
              <a:avLst/>
            </a:prstGeom>
            <a:noFill/>
          </p:spPr>
          <p:txBody>
            <a:bodyPr wrap="square" rtlCol="0">
              <a:spAutoFit/>
            </a:bodyPr>
            <a:lstStyle/>
            <a:p>
              <a:r>
                <a:rPr lang="en-US" dirty="0" smtClean="0"/>
                <a:t>Dec</a:t>
              </a:r>
              <a:endParaRPr lang="en-US" dirty="0"/>
            </a:p>
          </p:txBody>
        </p:sp>
      </p:grpSp>
    </p:spTree>
    <p:extLst>
      <p:ext uri="{BB962C8B-B14F-4D97-AF65-F5344CB8AC3E}">
        <p14:creationId xmlns:p14="http://schemas.microsoft.com/office/powerpoint/2010/main" val="47739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608" y="367976"/>
            <a:ext cx="6701792" cy="369332"/>
          </a:xfrm>
          <a:prstGeom prst="rect">
            <a:avLst/>
          </a:prstGeom>
          <a:noFill/>
        </p:spPr>
        <p:txBody>
          <a:bodyPr wrap="square" rtlCol="0">
            <a:spAutoFit/>
          </a:bodyPr>
          <a:lstStyle/>
          <a:p>
            <a:r>
              <a:rPr lang="en-US" i="1" dirty="0" smtClean="0">
                <a:latin typeface="Geneva"/>
                <a:cs typeface="Geneva"/>
              </a:rPr>
              <a:t>Blackberry – ORGANIC</a:t>
            </a:r>
            <a:r>
              <a:rPr lang="en-US" i="1" dirty="0">
                <a:latin typeface="Geneva"/>
                <a:cs typeface="Geneva"/>
              </a:rPr>
              <a:t> </a:t>
            </a:r>
            <a:r>
              <a:rPr lang="en-US" i="1" dirty="0" smtClean="0">
                <a:latin typeface="Geneva"/>
                <a:cs typeface="Geneva"/>
              </a:rPr>
              <a:t>   - LA / SF  Terminal Markets</a:t>
            </a:r>
            <a:endParaRPr lang="en-US" i="1" dirty="0">
              <a:latin typeface="Geneva"/>
              <a:cs typeface="Geneva"/>
            </a:endParaRPr>
          </a:p>
        </p:txBody>
      </p:sp>
      <p:pic>
        <p:nvPicPr>
          <p:cNvPr id="4" name="Picture 3" descr="screen-capture-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31900"/>
            <a:ext cx="8952719" cy="4378343"/>
          </a:xfrm>
          <a:prstGeom prst="rect">
            <a:avLst/>
          </a:prstGeom>
        </p:spPr>
      </p:pic>
      <p:grpSp>
        <p:nvGrpSpPr>
          <p:cNvPr id="5" name="Group 4"/>
          <p:cNvGrpSpPr/>
          <p:nvPr/>
        </p:nvGrpSpPr>
        <p:grpSpPr>
          <a:xfrm>
            <a:off x="1143738" y="5266242"/>
            <a:ext cx="7793204" cy="395243"/>
            <a:chOff x="1214730" y="5376674"/>
            <a:chExt cx="7319933" cy="395243"/>
          </a:xfrm>
        </p:grpSpPr>
        <p:sp>
          <p:nvSpPr>
            <p:cNvPr id="6" name="TextBox 5"/>
            <p:cNvSpPr txBox="1"/>
            <p:nvPr/>
          </p:nvSpPr>
          <p:spPr>
            <a:xfrm>
              <a:off x="1214730" y="5379906"/>
              <a:ext cx="694132" cy="369332"/>
            </a:xfrm>
            <a:prstGeom prst="rect">
              <a:avLst/>
            </a:prstGeom>
            <a:noFill/>
          </p:spPr>
          <p:txBody>
            <a:bodyPr wrap="square" rtlCol="0">
              <a:spAutoFit/>
            </a:bodyPr>
            <a:lstStyle/>
            <a:p>
              <a:r>
                <a:rPr lang="en-US" dirty="0" smtClean="0"/>
                <a:t>Feb</a:t>
              </a:r>
              <a:endParaRPr lang="en-US" dirty="0"/>
            </a:p>
          </p:txBody>
        </p:sp>
        <p:sp>
          <p:nvSpPr>
            <p:cNvPr id="7" name="TextBox 6"/>
            <p:cNvSpPr txBox="1"/>
            <p:nvPr/>
          </p:nvSpPr>
          <p:spPr>
            <a:xfrm>
              <a:off x="2773699" y="5379906"/>
              <a:ext cx="694132" cy="369332"/>
            </a:xfrm>
            <a:prstGeom prst="rect">
              <a:avLst/>
            </a:prstGeom>
            <a:noFill/>
          </p:spPr>
          <p:txBody>
            <a:bodyPr wrap="square" rtlCol="0">
              <a:spAutoFit/>
            </a:bodyPr>
            <a:lstStyle/>
            <a:p>
              <a:r>
                <a:rPr lang="en-US" dirty="0" smtClean="0"/>
                <a:t>Apr</a:t>
              </a:r>
              <a:endParaRPr lang="en-US" dirty="0"/>
            </a:p>
          </p:txBody>
        </p:sp>
        <p:sp>
          <p:nvSpPr>
            <p:cNvPr id="8" name="TextBox 7"/>
            <p:cNvSpPr txBox="1"/>
            <p:nvPr/>
          </p:nvSpPr>
          <p:spPr>
            <a:xfrm>
              <a:off x="4206168" y="5382097"/>
              <a:ext cx="694132" cy="369332"/>
            </a:xfrm>
            <a:prstGeom prst="rect">
              <a:avLst/>
            </a:prstGeom>
            <a:noFill/>
          </p:spPr>
          <p:txBody>
            <a:bodyPr wrap="square" rtlCol="0">
              <a:spAutoFit/>
            </a:bodyPr>
            <a:lstStyle/>
            <a:p>
              <a:r>
                <a:rPr lang="en-US" dirty="0" smtClean="0"/>
                <a:t>July</a:t>
              </a:r>
              <a:endParaRPr lang="en-US" dirty="0"/>
            </a:p>
          </p:txBody>
        </p:sp>
        <p:sp>
          <p:nvSpPr>
            <p:cNvPr id="9" name="TextBox 8"/>
            <p:cNvSpPr txBox="1"/>
            <p:nvPr/>
          </p:nvSpPr>
          <p:spPr>
            <a:xfrm>
              <a:off x="3467831" y="5382097"/>
              <a:ext cx="698897" cy="369332"/>
            </a:xfrm>
            <a:prstGeom prst="rect">
              <a:avLst/>
            </a:prstGeom>
            <a:noFill/>
          </p:spPr>
          <p:txBody>
            <a:bodyPr wrap="square" rtlCol="0">
              <a:spAutoFit/>
            </a:bodyPr>
            <a:lstStyle/>
            <a:p>
              <a:r>
                <a:rPr lang="en-US" dirty="0" smtClean="0"/>
                <a:t>May</a:t>
              </a:r>
              <a:endParaRPr lang="en-US" dirty="0"/>
            </a:p>
          </p:txBody>
        </p:sp>
        <p:sp>
          <p:nvSpPr>
            <p:cNvPr id="10" name="TextBox 9"/>
            <p:cNvSpPr txBox="1"/>
            <p:nvPr/>
          </p:nvSpPr>
          <p:spPr>
            <a:xfrm>
              <a:off x="4974116" y="5402585"/>
              <a:ext cx="694132" cy="369332"/>
            </a:xfrm>
            <a:prstGeom prst="rect">
              <a:avLst/>
            </a:prstGeom>
            <a:noFill/>
          </p:spPr>
          <p:txBody>
            <a:bodyPr wrap="square" rtlCol="0">
              <a:spAutoFit/>
            </a:bodyPr>
            <a:lstStyle/>
            <a:p>
              <a:r>
                <a:rPr lang="en-US" dirty="0" smtClean="0"/>
                <a:t>Aug</a:t>
              </a:r>
              <a:endParaRPr lang="en-US" dirty="0"/>
            </a:p>
          </p:txBody>
        </p:sp>
        <p:sp>
          <p:nvSpPr>
            <p:cNvPr id="11" name="TextBox 10"/>
            <p:cNvSpPr txBox="1"/>
            <p:nvPr/>
          </p:nvSpPr>
          <p:spPr>
            <a:xfrm>
              <a:off x="2029417" y="5376674"/>
              <a:ext cx="641445" cy="369332"/>
            </a:xfrm>
            <a:prstGeom prst="rect">
              <a:avLst/>
            </a:prstGeom>
            <a:noFill/>
          </p:spPr>
          <p:txBody>
            <a:bodyPr wrap="square" rtlCol="0">
              <a:spAutoFit/>
            </a:bodyPr>
            <a:lstStyle/>
            <a:p>
              <a:r>
                <a:rPr lang="en-US" dirty="0" smtClean="0"/>
                <a:t>Mar</a:t>
              </a:r>
              <a:endParaRPr lang="en-US" dirty="0"/>
            </a:p>
          </p:txBody>
        </p:sp>
        <p:sp>
          <p:nvSpPr>
            <p:cNvPr id="12" name="TextBox 11"/>
            <p:cNvSpPr txBox="1"/>
            <p:nvPr/>
          </p:nvSpPr>
          <p:spPr>
            <a:xfrm>
              <a:off x="7206676" y="5382097"/>
              <a:ext cx="694132" cy="369332"/>
            </a:xfrm>
            <a:prstGeom prst="rect">
              <a:avLst/>
            </a:prstGeom>
            <a:noFill/>
          </p:spPr>
          <p:txBody>
            <a:bodyPr wrap="square" rtlCol="0">
              <a:spAutoFit/>
            </a:bodyPr>
            <a:lstStyle/>
            <a:p>
              <a:r>
                <a:rPr lang="en-US" dirty="0" smtClean="0"/>
                <a:t>Nov</a:t>
              </a:r>
              <a:endParaRPr lang="en-US" dirty="0"/>
            </a:p>
          </p:txBody>
        </p:sp>
        <p:sp>
          <p:nvSpPr>
            <p:cNvPr id="13" name="TextBox 12"/>
            <p:cNvSpPr txBox="1"/>
            <p:nvPr/>
          </p:nvSpPr>
          <p:spPr>
            <a:xfrm>
              <a:off x="6441553" y="5379906"/>
              <a:ext cx="694132" cy="369332"/>
            </a:xfrm>
            <a:prstGeom prst="rect">
              <a:avLst/>
            </a:prstGeom>
            <a:noFill/>
          </p:spPr>
          <p:txBody>
            <a:bodyPr wrap="square" rtlCol="0">
              <a:spAutoFit/>
            </a:bodyPr>
            <a:lstStyle/>
            <a:p>
              <a:r>
                <a:rPr lang="en-US" dirty="0" smtClean="0"/>
                <a:t>Oct</a:t>
              </a:r>
              <a:endParaRPr lang="en-US" dirty="0"/>
            </a:p>
          </p:txBody>
        </p:sp>
        <p:sp>
          <p:nvSpPr>
            <p:cNvPr id="14" name="TextBox 13"/>
            <p:cNvSpPr txBox="1"/>
            <p:nvPr/>
          </p:nvSpPr>
          <p:spPr>
            <a:xfrm>
              <a:off x="5668248" y="5376674"/>
              <a:ext cx="694132" cy="369332"/>
            </a:xfrm>
            <a:prstGeom prst="rect">
              <a:avLst/>
            </a:prstGeom>
            <a:noFill/>
          </p:spPr>
          <p:txBody>
            <a:bodyPr wrap="square" rtlCol="0">
              <a:spAutoFit/>
            </a:bodyPr>
            <a:lstStyle/>
            <a:p>
              <a:r>
                <a:rPr lang="en-US" dirty="0" smtClean="0"/>
                <a:t>Sept</a:t>
              </a:r>
              <a:endParaRPr lang="en-US" dirty="0"/>
            </a:p>
          </p:txBody>
        </p:sp>
        <p:sp>
          <p:nvSpPr>
            <p:cNvPr id="15" name="TextBox 14"/>
            <p:cNvSpPr txBox="1"/>
            <p:nvPr/>
          </p:nvSpPr>
          <p:spPr>
            <a:xfrm>
              <a:off x="7992931" y="5376674"/>
              <a:ext cx="541732" cy="369332"/>
            </a:xfrm>
            <a:prstGeom prst="rect">
              <a:avLst/>
            </a:prstGeom>
            <a:noFill/>
          </p:spPr>
          <p:txBody>
            <a:bodyPr wrap="square" rtlCol="0">
              <a:spAutoFit/>
            </a:bodyPr>
            <a:lstStyle/>
            <a:p>
              <a:r>
                <a:rPr lang="en-US" dirty="0" smtClean="0"/>
                <a:t>Dec</a:t>
              </a:r>
              <a:endParaRPr lang="en-US" dirty="0"/>
            </a:p>
          </p:txBody>
        </p:sp>
      </p:grpSp>
    </p:spTree>
    <p:extLst>
      <p:ext uri="{BB962C8B-B14F-4D97-AF65-F5344CB8AC3E}">
        <p14:creationId xmlns:p14="http://schemas.microsoft.com/office/powerpoint/2010/main" val="37472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977"/>
            <a:ext cx="7010400" cy="461665"/>
          </a:xfrm>
        </p:spPr>
        <p:txBody>
          <a:bodyPr/>
          <a:lstStyle/>
          <a:p>
            <a:r>
              <a:rPr lang="en-US" sz="2400" noProof="0" dirty="0" smtClean="0">
                <a:solidFill>
                  <a:srgbClr val="000000"/>
                </a:solidFill>
              </a:rPr>
              <a:t>Blackberries 2013</a:t>
            </a:r>
            <a:endParaRPr lang="en-US" sz="2400" noProof="0" dirty="0">
              <a:solidFill>
                <a:srgbClr val="000000"/>
              </a:solidFill>
            </a:endParaRPr>
          </a:p>
        </p:txBody>
      </p:sp>
      <p:sp>
        <p:nvSpPr>
          <p:cNvPr id="4" name="Content Placeholder 2"/>
          <p:cNvSpPr txBox="1">
            <a:spLocks/>
          </p:cNvSpPr>
          <p:nvPr/>
        </p:nvSpPr>
        <p:spPr bwMode="auto">
          <a:xfrm>
            <a:off x="762000" y="1219200"/>
            <a:ext cx="7696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400" i="1" dirty="0" smtClean="0">
                <a:latin typeface="Geneva"/>
                <a:cs typeface="Geneva"/>
              </a:rPr>
              <a:t>Among Fresh Trends' top </a:t>
            </a:r>
            <a:r>
              <a:rPr lang="en-US" sz="2400" i="1" dirty="0">
                <a:latin typeface="Geneva"/>
                <a:cs typeface="Geneva"/>
              </a:rPr>
              <a:t>20 most popular fruits </a:t>
            </a:r>
          </a:p>
          <a:p>
            <a:pPr>
              <a:defRPr/>
            </a:pPr>
            <a:endParaRPr lang="en-US" sz="1400" i="1" dirty="0" smtClean="0">
              <a:latin typeface="Geneva"/>
              <a:cs typeface="Geneva"/>
            </a:endParaRPr>
          </a:p>
          <a:p>
            <a:pPr>
              <a:defRPr/>
            </a:pPr>
            <a:r>
              <a:rPr lang="en-US" sz="2400" i="1" dirty="0" smtClean="0">
                <a:latin typeface="Geneva"/>
                <a:cs typeface="Geneva"/>
              </a:rPr>
              <a:t>younger </a:t>
            </a:r>
            <a:r>
              <a:rPr lang="en-US" sz="2400" i="1" dirty="0">
                <a:latin typeface="Geneva"/>
                <a:cs typeface="Geneva"/>
              </a:rPr>
              <a:t>shoppers (age 21-39) </a:t>
            </a:r>
            <a:r>
              <a:rPr lang="en-US" sz="2400" i="1" dirty="0" smtClean="0">
                <a:latin typeface="Geneva"/>
                <a:cs typeface="Geneva"/>
              </a:rPr>
              <a:t>more </a:t>
            </a:r>
            <a:r>
              <a:rPr lang="en-US" sz="2400" i="1" dirty="0">
                <a:latin typeface="Geneva"/>
                <a:cs typeface="Geneva"/>
              </a:rPr>
              <a:t>likely to buy </a:t>
            </a:r>
            <a:r>
              <a:rPr lang="en-US" sz="2400" i="1" dirty="0" smtClean="0">
                <a:latin typeface="Geneva"/>
                <a:cs typeface="Geneva"/>
              </a:rPr>
              <a:t>than </a:t>
            </a:r>
            <a:r>
              <a:rPr lang="en-US" sz="2400" i="1" dirty="0">
                <a:latin typeface="Geneva"/>
                <a:cs typeface="Geneva"/>
              </a:rPr>
              <a:t>older </a:t>
            </a:r>
            <a:r>
              <a:rPr lang="en-US" sz="2400" i="1" dirty="0" smtClean="0">
                <a:latin typeface="Geneva"/>
                <a:cs typeface="Geneva"/>
              </a:rPr>
              <a:t>shoppers</a:t>
            </a:r>
            <a:br>
              <a:rPr lang="en-US" sz="2400" i="1" dirty="0" smtClean="0">
                <a:latin typeface="Geneva"/>
                <a:cs typeface="Geneva"/>
              </a:rPr>
            </a:br>
            <a:endParaRPr lang="en-US" sz="2400" i="1" dirty="0" smtClean="0">
              <a:latin typeface="Geneva"/>
              <a:cs typeface="Geneva"/>
            </a:endParaRPr>
          </a:p>
          <a:p>
            <a:pPr>
              <a:defRPr/>
            </a:pPr>
            <a:r>
              <a:rPr lang="en-US" sz="2400" i="1" dirty="0" smtClean="0">
                <a:latin typeface="Geneva"/>
                <a:cs typeface="Geneva"/>
              </a:rPr>
              <a:t>Upper income &gt;&gt;&gt; lower income</a:t>
            </a:r>
          </a:p>
          <a:p>
            <a:pPr>
              <a:defRPr/>
            </a:pPr>
            <a:endParaRPr lang="en-US" sz="2400" i="1" dirty="0">
              <a:latin typeface="Geneva"/>
              <a:cs typeface="Geneva"/>
            </a:endParaRPr>
          </a:p>
          <a:p>
            <a:pPr>
              <a:defRPr/>
            </a:pPr>
            <a:r>
              <a:rPr lang="en-US" sz="2400" i="1" dirty="0" smtClean="0">
                <a:latin typeface="Geneva"/>
                <a:cs typeface="Geneva"/>
              </a:rPr>
              <a:t>Western more than Eastern US</a:t>
            </a:r>
          </a:p>
          <a:p>
            <a:pPr>
              <a:defRPr/>
            </a:pPr>
            <a:endParaRPr lang="en-US" sz="2400" i="1" dirty="0">
              <a:latin typeface="Geneva"/>
              <a:cs typeface="Geneva"/>
            </a:endParaRPr>
          </a:p>
          <a:p>
            <a:pPr>
              <a:defRPr/>
            </a:pPr>
            <a:r>
              <a:rPr lang="en-US" sz="2400" i="1" dirty="0" smtClean="0">
                <a:latin typeface="Geneva"/>
                <a:cs typeface="Geneva"/>
              </a:rPr>
              <a:t>32% of blackberry buyers bought organic at least some of time</a:t>
            </a:r>
          </a:p>
          <a:p>
            <a:pPr>
              <a:defRPr/>
            </a:pPr>
            <a:endParaRPr lang="en-US" sz="2400" i="1" dirty="0">
              <a:latin typeface="Geneva"/>
              <a:cs typeface="Geneva"/>
            </a:endParaRPr>
          </a:p>
          <a:p>
            <a:pPr>
              <a:defRPr/>
            </a:pPr>
            <a:endParaRPr lang="en-US" sz="2400" i="1" dirty="0">
              <a:latin typeface="Geneva"/>
              <a:cs typeface="Geneva"/>
            </a:endParaRPr>
          </a:p>
          <a:p>
            <a:pPr>
              <a:defRPr/>
            </a:pPr>
            <a:endParaRPr lang="en-US" sz="2400" i="1" dirty="0" smtClean="0">
              <a:latin typeface="Geneva"/>
              <a:cs typeface="Geneva"/>
            </a:endParaRPr>
          </a:p>
        </p:txBody>
      </p:sp>
      <p:sp>
        <p:nvSpPr>
          <p:cNvPr id="6" name="Rectangle 5"/>
          <p:cNvSpPr/>
          <p:nvPr/>
        </p:nvSpPr>
        <p:spPr>
          <a:xfrm>
            <a:off x="5257800" y="6477000"/>
            <a:ext cx="3630706" cy="276999"/>
          </a:xfrm>
          <a:prstGeom prst="rect">
            <a:avLst/>
          </a:prstGeom>
        </p:spPr>
        <p:txBody>
          <a:bodyPr wrap="square">
            <a:spAutoFit/>
          </a:bodyPr>
          <a:lstStyle/>
          <a:p>
            <a:pPr marL="0" indent="0">
              <a:buFont typeface="Arial"/>
              <a:buNone/>
            </a:pPr>
            <a:r>
              <a:rPr lang="en-US" sz="1200" i="1" dirty="0">
                <a:latin typeface="Geneva"/>
                <a:cs typeface="Geneva"/>
              </a:rPr>
              <a:t>Gain Report MX 3030, USDA-FAS March 2013</a:t>
            </a:r>
          </a:p>
        </p:txBody>
      </p:sp>
    </p:spTree>
    <p:extLst>
      <p:ext uri="{BB962C8B-B14F-4D97-AF65-F5344CB8AC3E}">
        <p14:creationId xmlns:p14="http://schemas.microsoft.com/office/powerpoint/2010/main" val="1212851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977"/>
            <a:ext cx="7010400" cy="461665"/>
          </a:xfrm>
        </p:spPr>
        <p:txBody>
          <a:bodyPr/>
          <a:lstStyle/>
          <a:p>
            <a:r>
              <a:rPr lang="en-US" sz="2400" noProof="0" dirty="0" smtClean="0">
                <a:solidFill>
                  <a:srgbClr val="000000"/>
                </a:solidFill>
              </a:rPr>
              <a:t>Mexico influences CA blackberry market</a:t>
            </a:r>
            <a:endParaRPr lang="en-US" sz="2400" noProof="0" dirty="0">
              <a:solidFill>
                <a:srgbClr val="000000"/>
              </a:solidFill>
            </a:endParaRPr>
          </a:p>
        </p:txBody>
      </p:sp>
      <p:sp>
        <p:nvSpPr>
          <p:cNvPr id="4" name="Content Placeholder 2"/>
          <p:cNvSpPr txBox="1">
            <a:spLocks/>
          </p:cNvSpPr>
          <p:nvPr/>
        </p:nvSpPr>
        <p:spPr bwMode="auto">
          <a:xfrm>
            <a:off x="762000" y="1676400"/>
            <a:ext cx="784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400" i="1" dirty="0" smtClean="0"/>
              <a:t>Major shipper to US, Canada, and world-wide</a:t>
            </a:r>
          </a:p>
          <a:p>
            <a:pPr>
              <a:defRPr/>
            </a:pPr>
            <a:endParaRPr lang="en-US" sz="1400" i="1" dirty="0" smtClean="0"/>
          </a:p>
          <a:p>
            <a:pPr>
              <a:defRPr/>
            </a:pPr>
            <a:r>
              <a:rPr lang="en-US" sz="2400" i="1" dirty="0" smtClean="0"/>
              <a:t>High volumes in market affect price </a:t>
            </a:r>
          </a:p>
          <a:p>
            <a:pPr>
              <a:defRPr/>
            </a:pPr>
            <a:endParaRPr lang="en-US" sz="1400" i="1" dirty="0"/>
          </a:p>
          <a:p>
            <a:pPr>
              <a:defRPr/>
            </a:pPr>
            <a:r>
              <a:rPr lang="en-US" sz="2400" i="1" dirty="0" smtClean="0"/>
              <a:t>Important market window remains </a:t>
            </a:r>
            <a:br>
              <a:rPr lang="en-US" sz="2400" i="1" dirty="0" smtClean="0"/>
            </a:br>
            <a:r>
              <a:rPr lang="en-US" sz="2400" i="1" dirty="0" smtClean="0"/>
              <a:t/>
            </a:r>
            <a:br>
              <a:rPr lang="en-US" sz="2400" i="1" dirty="0" smtClean="0"/>
            </a:br>
            <a:r>
              <a:rPr lang="en-US" sz="2400" i="1" dirty="0" smtClean="0"/>
              <a:t>	June &gt; December?</a:t>
            </a:r>
          </a:p>
          <a:p>
            <a:pPr>
              <a:defRPr/>
            </a:pPr>
            <a:endParaRPr lang="en-US" sz="2400" i="1" dirty="0"/>
          </a:p>
          <a:p>
            <a:pPr>
              <a:defRPr/>
            </a:pPr>
            <a:endParaRPr lang="en-US" sz="2400" i="1" dirty="0" smtClean="0"/>
          </a:p>
        </p:txBody>
      </p:sp>
      <p:sp>
        <p:nvSpPr>
          <p:cNvPr id="5" name="Rectangle 4"/>
          <p:cNvSpPr/>
          <p:nvPr/>
        </p:nvSpPr>
        <p:spPr>
          <a:xfrm>
            <a:off x="5257800" y="6477000"/>
            <a:ext cx="3630706" cy="276999"/>
          </a:xfrm>
          <a:prstGeom prst="rect">
            <a:avLst/>
          </a:prstGeom>
        </p:spPr>
        <p:txBody>
          <a:bodyPr wrap="square">
            <a:spAutoFit/>
          </a:bodyPr>
          <a:lstStyle/>
          <a:p>
            <a:pPr marL="0" indent="0">
              <a:buFont typeface="Arial"/>
              <a:buNone/>
            </a:pPr>
            <a:r>
              <a:rPr lang="en-US" sz="1200" i="1" dirty="0">
                <a:latin typeface="Geneva"/>
                <a:cs typeface="Geneva"/>
              </a:rPr>
              <a:t>Gain Report MX 3030, USDA-FAS March 2013</a:t>
            </a:r>
          </a:p>
        </p:txBody>
      </p:sp>
    </p:spTree>
    <p:extLst>
      <p:ext uri="{BB962C8B-B14F-4D97-AF65-F5344CB8AC3E}">
        <p14:creationId xmlns:p14="http://schemas.microsoft.com/office/powerpoint/2010/main" val="40323376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20.17.03"/>
  <p:tag name="PPTVERSION" val="14"/>
  <p:tag name="TPOS"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ＭＳ Ｐゴシック"/>
        <a:cs typeface="Tahoma"/>
      </a:majorFont>
      <a:minorFont>
        <a:latin typeface="Tahoma"/>
        <a:ea typeface="ＭＳ Ｐゴシック"/>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Office Them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Office Them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Office Them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93ABD-668A-4157-B219-54BCEE5B84A4}">
  <ds:schemaRefs>
    <ds:schemaRef ds:uri="http://schemas.microsoft.com/office/2006/metadata/longProperties"/>
  </ds:schemaRefs>
</ds:datastoreItem>
</file>

<file path=customXml/itemProps2.xml><?xml version="1.0" encoding="utf-8"?>
<ds:datastoreItem xmlns:ds="http://schemas.openxmlformats.org/officeDocument/2006/customXml" ds:itemID="{28B16042-89C1-4104-BF84-342DDE5BF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1C29581-4CD7-40C0-85A3-E60AB7CBB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InsectsBlueberryFrenchdraftBW.thmx</Template>
  <TotalTime>13809</TotalTime>
  <Words>1227</Words>
  <Application>Microsoft Office PowerPoint</Application>
  <PresentationFormat>On-screen Show (4:3)</PresentationFormat>
  <Paragraphs>320</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Blackberry Market Overview</vt:lpstr>
      <vt:lpstr>PowerPoint Presentation</vt:lpstr>
      <vt:lpstr>PowerPoint Presentation</vt:lpstr>
      <vt:lpstr>PowerPoint Presentation</vt:lpstr>
      <vt:lpstr>PowerPoint Presentation</vt:lpstr>
      <vt:lpstr>PowerPoint Presentation</vt:lpstr>
      <vt:lpstr>PowerPoint Presentation</vt:lpstr>
      <vt:lpstr>Blackberries 2013</vt:lpstr>
      <vt:lpstr>Mexico influences CA blackberry market</vt:lpstr>
      <vt:lpstr>PowerPoint Presentation</vt:lpstr>
      <vt:lpstr>Mexico – berry sector development </vt:lpstr>
      <vt:lpstr>Mexico blackberry situation</vt:lpstr>
      <vt:lpstr>Mexico – berry sector development </vt:lpstr>
      <vt:lpstr>Mexico – berry sector development </vt:lpstr>
      <vt:lpstr>PowerPoint Presentation</vt:lpstr>
      <vt:lpstr>PowerPoint Presentation</vt:lpstr>
      <vt:lpstr>PowerPoint Presentation</vt:lpstr>
      <vt:lpstr>PowerPoint Presentation</vt:lpstr>
      <vt:lpstr>Blackberry Market - Summary</vt:lpstr>
      <vt:lpstr>Blackberry Market Overview</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design template</dc:title>
  <dc:creator>oleg</dc:creator>
  <cp:lastModifiedBy>Administrator</cp:lastModifiedBy>
  <cp:revision>801</cp:revision>
  <cp:lastPrinted>2014-01-24T22:30:37Z</cp:lastPrinted>
  <dcterms:created xsi:type="dcterms:W3CDTF">1601-01-01T00:00:00Z</dcterms:created>
  <dcterms:modified xsi:type="dcterms:W3CDTF">2014-03-07T22:40:01Z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arkets">
    <vt:lpwstr>en-us</vt:lpwstr>
  </property>
  <property fmtid="{D5CDD505-2E9C-101B-9397-08002B2CF9AE}" pid="4" name="AssetType">
    <vt:lpwstr>TP</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TS001069026</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Global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EY006220130</vt:lpwstr>
  </property>
  <property fmtid="{D5CDD505-2E9C-101B-9397-08002B2CF9AE}" pid="21" name="SourceTitle">
    <vt:lpwstr>Global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79;#Template 12;#65;#Microsoft Office PowerPoint 2007;#67;#PowerPoint - Design Templt 12;#182;#Office XP;#184;#Office 2000;#64;#PowerPoint 2003;#66;#PowerPoint - Design Templt 2003</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LEGACY PPTDT. 421488L. June 2003 retrofit</vt:lpwstr>
  </property>
  <property fmtid="{D5CDD505-2E9C-101B-9397-08002B2CF9AE}" pid="33" name="PublishStatusLookup">
    <vt:lpwstr>255543</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TPClientViewer">
    <vt:lpwstr>Microsoft Office PowerPoint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TP001069026</vt:lpwstr>
  </property>
</Properties>
</file>