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358" r:id="rId3"/>
    <p:sldId id="353" r:id="rId4"/>
    <p:sldId id="354" r:id="rId5"/>
    <p:sldId id="286" r:id="rId6"/>
    <p:sldId id="279" r:id="rId7"/>
    <p:sldId id="324" r:id="rId8"/>
    <p:sldId id="287" r:id="rId9"/>
    <p:sldId id="351" r:id="rId10"/>
    <p:sldId id="269" r:id="rId11"/>
    <p:sldId id="347" r:id="rId12"/>
    <p:sldId id="267" r:id="rId13"/>
    <p:sldId id="273" r:id="rId14"/>
    <p:sldId id="303" r:id="rId15"/>
    <p:sldId id="298" r:id="rId16"/>
    <p:sldId id="294" r:id="rId17"/>
    <p:sldId id="357" r:id="rId18"/>
    <p:sldId id="352" r:id="rId19"/>
    <p:sldId id="283" r:id="rId20"/>
    <p:sldId id="359" r:id="rId21"/>
    <p:sldId id="360" r:id="rId22"/>
    <p:sldId id="362" r:id="rId23"/>
    <p:sldId id="363" r:id="rId24"/>
    <p:sldId id="280" r:id="rId25"/>
    <p:sldId id="365" r:id="rId26"/>
    <p:sldId id="361" r:id="rId27"/>
    <p:sldId id="343" r:id="rId28"/>
    <p:sldId id="284" r:id="rId29"/>
    <p:sldId id="297" r:id="rId30"/>
    <p:sldId id="364" r:id="rId31"/>
    <p:sldId id="292" r:id="rId32"/>
    <p:sldId id="30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71581" autoAdjust="0"/>
  </p:normalViewPr>
  <p:slideViewPr>
    <p:cSldViewPr>
      <p:cViewPr>
        <p:scale>
          <a:sx n="88" d="100"/>
          <a:sy n="88" d="100"/>
        </p:scale>
        <p:origin x="-2304" y="54"/>
      </p:cViewPr>
      <p:guideLst>
        <p:guide orient="horz" pos="2160"/>
        <p:guide pos="2880"/>
      </p:guideLst>
    </p:cSldViewPr>
  </p:slideViewPr>
  <p:outlineViewPr>
    <p:cViewPr>
      <p:scale>
        <a:sx n="33" d="100"/>
        <a:sy n="33" d="100"/>
      </p:scale>
      <p:origin x="0" y="17376"/>
    </p:cViewPr>
  </p:outlineViewPr>
  <p:notesTextViewPr>
    <p:cViewPr>
      <p:scale>
        <a:sx n="1" d="1"/>
        <a:sy n="1" d="1"/>
      </p:scale>
      <p:origin x="0" y="0"/>
    </p:cViewPr>
  </p:notesTextViewPr>
  <p:sorterViewPr>
    <p:cViewPr varScale="1">
      <p:scale>
        <a:sx n="100" d="100"/>
        <a:sy n="100" d="100"/>
      </p:scale>
      <p:origin x="0" y="34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E111E-CF05-4B99-B526-170262DD01FA}" type="datetimeFigureOut">
              <a:rPr lang="en-US" smtClean="0"/>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2BF6C-B2E6-4206-8B6D-EE1D87EE0A11}" type="slidenum">
              <a:rPr lang="en-US" smtClean="0"/>
              <a:t>‹#›</a:t>
            </a:fld>
            <a:endParaRPr lang="en-US"/>
          </a:p>
        </p:txBody>
      </p:sp>
    </p:spTree>
    <p:extLst>
      <p:ext uri="{BB962C8B-B14F-4D97-AF65-F5344CB8AC3E}">
        <p14:creationId xmlns:p14="http://schemas.microsoft.com/office/powerpoint/2010/main" val="151632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Thanks for the invitation,  </a:t>
            </a:r>
          </a:p>
        </p:txBody>
      </p:sp>
      <p:sp>
        <p:nvSpPr>
          <p:cNvPr id="4" name="Slide Number Placeholder 3"/>
          <p:cNvSpPr>
            <a:spLocks noGrp="1"/>
          </p:cNvSpPr>
          <p:nvPr>
            <p:ph type="sldNum" sz="quarter" idx="10"/>
          </p:nvPr>
        </p:nvSpPr>
        <p:spPr/>
        <p:txBody>
          <a:bodyPr/>
          <a:lstStyle/>
          <a:p>
            <a:fld id="{E2A2BF6C-B2E6-4206-8B6D-EE1D87EE0A11}" type="slidenum">
              <a:rPr lang="en-US" smtClean="0"/>
              <a:t>1</a:t>
            </a:fld>
            <a:endParaRPr lang="en-US" dirty="0"/>
          </a:p>
        </p:txBody>
      </p:sp>
    </p:spTree>
    <p:extLst>
      <p:ext uri="{BB962C8B-B14F-4D97-AF65-F5344CB8AC3E}">
        <p14:creationId xmlns:p14="http://schemas.microsoft.com/office/powerpoint/2010/main" val="204671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err="1" smtClean="0"/>
              <a:t>Adelita</a:t>
            </a:r>
            <a:r>
              <a:rPr lang="en-US" b="1" dirty="0" smtClean="0"/>
              <a:t> </a:t>
            </a:r>
            <a:r>
              <a:rPr lang="en-US" dirty="0" smtClean="0"/>
              <a:t>left 8-10 grams fruit firm, the plants</a:t>
            </a:r>
            <a:r>
              <a:rPr lang="en-US" baseline="0" dirty="0" smtClean="0"/>
              <a:t> need to be push early. Breed in Mexico coming into the US this year</a:t>
            </a:r>
            <a:endParaRPr lang="en-US" dirty="0" smtClean="0"/>
          </a:p>
          <a:p>
            <a:endParaRPr lang="en-US" dirty="0" smtClean="0"/>
          </a:p>
          <a:p>
            <a:r>
              <a:rPr lang="en-US" b="1" dirty="0" smtClean="0"/>
              <a:t>Erika</a:t>
            </a:r>
            <a:r>
              <a:rPr lang="en-US" dirty="0" smtClean="0"/>
              <a:t> top</a:t>
            </a:r>
            <a:r>
              <a:rPr lang="en-US" baseline="0" dirty="0" smtClean="0"/>
              <a:t> </a:t>
            </a:r>
            <a:r>
              <a:rPr lang="en-US" dirty="0" smtClean="0"/>
              <a:t>right, vigorous </a:t>
            </a:r>
            <a:r>
              <a:rPr lang="en-US" dirty="0" err="1" smtClean="0"/>
              <a:t>var</a:t>
            </a:r>
            <a:r>
              <a:rPr lang="en-US" dirty="0" smtClean="0"/>
              <a:t>,</a:t>
            </a:r>
            <a:r>
              <a:rPr lang="en-US" baseline="0" dirty="0" smtClean="0"/>
              <a:t> good flavor,  and light red color.  Breed in Italy.</a:t>
            </a:r>
          </a:p>
          <a:p>
            <a:endParaRPr lang="en-US" dirty="0" smtClean="0"/>
          </a:p>
          <a:p>
            <a:r>
              <a:rPr lang="en-US" baseline="0" dirty="0" smtClean="0"/>
              <a:t>New  </a:t>
            </a:r>
            <a:r>
              <a:rPr lang="en-US" b="1" baseline="0" dirty="0" smtClean="0"/>
              <a:t>Vintage</a:t>
            </a:r>
            <a:r>
              <a:rPr lang="en-US" baseline="0" dirty="0" smtClean="0"/>
              <a:t> from ARS/USDA Oregon, and</a:t>
            </a:r>
            <a:r>
              <a:rPr lang="en-US" b="1" baseline="0" dirty="0" smtClean="0"/>
              <a:t> Kwanza</a:t>
            </a:r>
            <a:r>
              <a:rPr lang="en-US" b="0" baseline="0" dirty="0" smtClean="0"/>
              <a:t>, from Advance genetic in the Netherland, will change the market distribution</a:t>
            </a:r>
          </a:p>
          <a:p>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10</a:t>
            </a:fld>
            <a:endParaRPr lang="en-US"/>
          </a:p>
        </p:txBody>
      </p:sp>
    </p:spTree>
    <p:extLst>
      <p:ext uri="{BB962C8B-B14F-4D97-AF65-F5344CB8AC3E}">
        <p14:creationId xmlns:p14="http://schemas.microsoft.com/office/powerpoint/2010/main" val="156027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Mochizuki</a:t>
            </a:r>
            <a:r>
              <a:rPr lang="en-US" baseline="0" dirty="0" smtClean="0"/>
              <a:t> et al 2010.  I had the opportunity to get involve in this research. We use carbon dioxide enrichments in fields grow raspberries under tunnel.  Some </a:t>
            </a:r>
            <a:r>
              <a:rPr lang="en-US" b="1" baseline="0" dirty="0" smtClean="0"/>
              <a:t>of measurements was plant photosynthesis at different height, the finding surprise me due to the most active area was at 47 inches height.</a:t>
            </a:r>
            <a:r>
              <a:rPr lang="en-US" baseline="0" dirty="0" smtClean="0"/>
              <a:t> </a:t>
            </a:r>
          </a:p>
          <a:p>
            <a:endParaRPr lang="en-US" baseline="0" dirty="0" smtClean="0"/>
          </a:p>
          <a:p>
            <a:r>
              <a:rPr lang="en-US" baseline="0" dirty="0" smtClean="0"/>
              <a:t>At this height, the present trellis system use is highly shaded, </a:t>
            </a:r>
            <a:r>
              <a:rPr lang="en-US" baseline="0" dirty="0" err="1" smtClean="0"/>
              <a:t>constally</a:t>
            </a:r>
            <a:r>
              <a:rPr lang="en-US" baseline="0" dirty="0" smtClean="0"/>
              <a:t> pressure with diseases like </a:t>
            </a:r>
            <a:r>
              <a:rPr lang="en-US" baseline="0" dirty="0" err="1" smtClean="0"/>
              <a:t>sprur</a:t>
            </a:r>
            <a:r>
              <a:rPr lang="en-US" baseline="0" dirty="0" smtClean="0"/>
              <a:t> blight and cane botrytis, further more, we removed leaves for mite control, thus photosynthetic material </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11</a:t>
            </a:fld>
            <a:endParaRPr lang="en-US"/>
          </a:p>
        </p:txBody>
      </p:sp>
    </p:spTree>
    <p:extLst>
      <p:ext uri="{BB962C8B-B14F-4D97-AF65-F5344CB8AC3E}">
        <p14:creationId xmlns:p14="http://schemas.microsoft.com/office/powerpoint/2010/main" val="3979761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Component of Yields:</a:t>
            </a:r>
            <a:r>
              <a:rPr lang="en-US" baseline="0" dirty="0" smtClean="0"/>
              <a:t> numbers of canes/ac, fruiting laterals per cane, fruit /canes and size of the fruit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2A2BF6C-B2E6-4206-8B6D-EE1D87EE0A11}" type="slidenum">
              <a:rPr lang="en-US" smtClean="0"/>
              <a:t>12</a:t>
            </a:fld>
            <a:endParaRPr lang="en-US"/>
          </a:p>
        </p:txBody>
      </p:sp>
    </p:spTree>
    <p:extLst>
      <p:ext uri="{BB962C8B-B14F-4D97-AF65-F5344CB8AC3E}">
        <p14:creationId xmlns:p14="http://schemas.microsoft.com/office/powerpoint/2010/main" val="4105408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Illustration of plant architecture of ‘Polka’ raspberry plants grown under different temperature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day length conditions.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simplification,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laterals are drawn on only one side of the stem. Lateral lengths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drawn on the same scale as plant height (cm). Numbers denote the total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number of flowers per plant in the respective treatments. </a:t>
            </a:r>
            <a:r>
              <a:rPr lang="en-US" sz="1200" b="0" i="0" u="none" strike="noStrike" kern="1200" baseline="0" dirty="0" smtClean="0">
                <a:solidFill>
                  <a:schemeClr val="tx1"/>
                </a:solidFill>
                <a:latin typeface="+mn-lt"/>
                <a:ea typeface="+mn-ea"/>
                <a:cs typeface="+mn-cs"/>
              </a:rPr>
              <a:t>By A. SØNSTEBY and O. M. HEIDE 2009.</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C02C41-862F-486F-80DD-5F5CCF2EC72B}" type="slidenum">
              <a:rPr lang="en-US" smtClean="0"/>
              <a:t>13</a:t>
            </a:fld>
            <a:endParaRPr lang="en-US"/>
          </a:p>
        </p:txBody>
      </p:sp>
    </p:spTree>
    <p:extLst>
      <p:ext uri="{BB962C8B-B14F-4D97-AF65-F5344CB8AC3E}">
        <p14:creationId xmlns:p14="http://schemas.microsoft.com/office/powerpoint/2010/main" val="274025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Pynospore</a:t>
            </a:r>
            <a:r>
              <a:rPr lang="en-US" baseline="0" dirty="0" smtClean="0"/>
              <a:t> become abundant from June to August and probably have a major role infesting the leaves which become highly susceptible as they begin to senesce when light is excluded from canes base  </a:t>
            </a:r>
            <a:endParaRPr lang="en-US" dirty="0" smtClean="0"/>
          </a:p>
          <a:p>
            <a:endParaRPr lang="en-US" dirty="0" smtClean="0"/>
          </a:p>
          <a:p>
            <a:r>
              <a:rPr lang="en-US" dirty="0" smtClean="0"/>
              <a:t>Bud failure</a:t>
            </a:r>
            <a:r>
              <a:rPr lang="en-US" baseline="0" dirty="0" smtClean="0"/>
              <a:t> is the principal cause of yields lost if high proportion of buds in the upper cropping region of canes is affected</a:t>
            </a:r>
          </a:p>
          <a:p>
            <a:endParaRPr lang="en-US" baseline="0" dirty="0" smtClean="0"/>
          </a:p>
          <a:p>
            <a:r>
              <a:rPr lang="en-US" baseline="0" dirty="0" smtClean="0"/>
              <a:t>Monitoring may plantings: end of June/ July if you see infections on the lower leaves, is an V. Senescence leaves become highly susceptible </a:t>
            </a:r>
          </a:p>
          <a:p>
            <a:r>
              <a:rPr lang="en-US" baseline="0" dirty="0" smtClean="0"/>
              <a:t>Spray with </a:t>
            </a:r>
            <a:r>
              <a:rPr lang="en-US" baseline="0" dirty="0" err="1" smtClean="0"/>
              <a:t>captan</a:t>
            </a:r>
            <a:r>
              <a:rPr lang="en-US" baseline="0" dirty="0" smtClean="0"/>
              <a:t>, or </a:t>
            </a:r>
            <a:r>
              <a:rPr lang="en-US" baseline="0" dirty="0" err="1" smtClean="0"/>
              <a:t>capteve</a:t>
            </a:r>
            <a:r>
              <a:rPr lang="en-US" baseline="0" dirty="0" smtClean="0"/>
              <a:t>, avoid Elevate along because resistance been reported</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14</a:t>
            </a:fld>
            <a:endParaRPr lang="en-US"/>
          </a:p>
        </p:txBody>
      </p:sp>
    </p:spTree>
    <p:extLst>
      <p:ext uri="{BB962C8B-B14F-4D97-AF65-F5344CB8AC3E}">
        <p14:creationId xmlns:p14="http://schemas.microsoft.com/office/powerpoint/2010/main" val="323784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disease produce abortion of the flowers and can infected the canes killing bud and lowering the yields </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15</a:t>
            </a:fld>
            <a:endParaRPr lang="en-US"/>
          </a:p>
        </p:txBody>
      </p:sp>
    </p:spTree>
    <p:extLst>
      <p:ext uri="{BB962C8B-B14F-4D97-AF65-F5344CB8AC3E}">
        <p14:creationId xmlns:p14="http://schemas.microsoft.com/office/powerpoint/2010/main" val="3575392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of the most labor intensive operations</a:t>
            </a:r>
            <a:r>
              <a:rPr lang="en-US" baseline="0" dirty="0" smtClean="0"/>
              <a:t> on raspberry production are trellising and training of raspberries canes. Yet collectively they have one of the most significant impacts on the overall yields of large fruit and the harvest of diseases free, high quality berries</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16</a:t>
            </a:fld>
            <a:endParaRPr lang="en-US"/>
          </a:p>
        </p:txBody>
      </p:sp>
    </p:spTree>
    <p:extLst>
      <p:ext uri="{BB962C8B-B14F-4D97-AF65-F5344CB8AC3E}">
        <p14:creationId xmlns:p14="http://schemas.microsoft.com/office/powerpoint/2010/main" val="120211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18</a:t>
            </a:fld>
            <a:endParaRPr lang="en-US"/>
          </a:p>
        </p:txBody>
      </p:sp>
    </p:spTree>
    <p:extLst>
      <p:ext uri="{BB962C8B-B14F-4D97-AF65-F5344CB8AC3E}">
        <p14:creationId xmlns:p14="http://schemas.microsoft.com/office/powerpoint/2010/main" val="667516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 static system fruiting shoots growth</a:t>
            </a:r>
            <a:r>
              <a:rPr lang="en-US" baseline="0" dirty="0" smtClean="0"/>
              <a:t> </a:t>
            </a:r>
            <a:r>
              <a:rPr lang="en-US" dirty="0" smtClean="0"/>
              <a:t>toward to the</a:t>
            </a:r>
            <a:r>
              <a:rPr lang="en-US" baseline="0" dirty="0" smtClean="0"/>
              <a:t> center making harvest difficult, shading and high humidity favor diseases like </a:t>
            </a:r>
            <a:r>
              <a:rPr lang="en-US" baseline="0" dirty="0" err="1" smtClean="0"/>
              <a:t>spru</a:t>
            </a:r>
            <a:r>
              <a:rPr lang="en-US" baseline="0" dirty="0" smtClean="0"/>
              <a:t> blight (</a:t>
            </a:r>
            <a:r>
              <a:rPr lang="en-US" baseline="0" dirty="0" err="1" smtClean="0"/>
              <a:t>dilymela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19</a:t>
            </a:fld>
            <a:endParaRPr lang="en-US"/>
          </a:p>
        </p:txBody>
      </p:sp>
    </p:spTree>
    <p:extLst>
      <p:ext uri="{BB962C8B-B14F-4D97-AF65-F5344CB8AC3E}">
        <p14:creationId xmlns:p14="http://schemas.microsoft.com/office/powerpoint/2010/main" val="3032277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Stiles in 1988 Virginia Tech, modification of the V trellis, he developed the Shift trellis, before him </a:t>
            </a:r>
            <a:r>
              <a:rPr lang="en-US" baseline="0" dirty="0" err="1" smtClean="0"/>
              <a:t>Gjerde</a:t>
            </a:r>
            <a:r>
              <a:rPr lang="en-US" baseline="0" dirty="0" smtClean="0"/>
              <a:t> in Norway developed the first concept of the spread trellising. The Lincoln trellis or T </a:t>
            </a:r>
          </a:p>
          <a:p>
            <a:r>
              <a:rPr lang="en-US" baseline="0" dirty="0" smtClean="0"/>
              <a:t>AV trellis; fruiting laterals can grow towards the center of the canopy, </a:t>
            </a:r>
          </a:p>
          <a:p>
            <a:endParaRPr lang="en-US" baseline="0" dirty="0" smtClean="0"/>
          </a:p>
          <a:p>
            <a:r>
              <a:rPr lang="en-US" dirty="0"/>
              <a:t>Fruiting canes are trained to the outside, allowing new shoots to grow in the center. Posts are set 20 to 30 apart  (From: </a:t>
            </a:r>
            <a:r>
              <a:rPr lang="en-US" i="1" dirty="0"/>
              <a:t>Bramble Production Guide.</a:t>
            </a:r>
            <a:r>
              <a:rPr lang="en-US" dirty="0"/>
              <a:t> Northeastern Regional Agricultural Engineering Service. 152 Riley Robb Hall, Cooperative Extension, Ithaca, NY).</a:t>
            </a:r>
          </a:p>
        </p:txBody>
      </p:sp>
      <p:sp>
        <p:nvSpPr>
          <p:cNvPr id="4" name="Slide Number Placeholder 3"/>
          <p:cNvSpPr>
            <a:spLocks noGrp="1"/>
          </p:cNvSpPr>
          <p:nvPr>
            <p:ph type="sldNum" sz="quarter" idx="10"/>
          </p:nvPr>
        </p:nvSpPr>
        <p:spPr/>
        <p:txBody>
          <a:bodyPr/>
          <a:lstStyle/>
          <a:p>
            <a:fld id="{E2A2BF6C-B2E6-4206-8B6D-EE1D87EE0A11}" type="slidenum">
              <a:rPr lang="en-US" smtClean="0"/>
              <a:t>20</a:t>
            </a:fld>
            <a:endParaRPr lang="en-US"/>
          </a:p>
        </p:txBody>
      </p:sp>
    </p:spTree>
    <p:extLst>
      <p:ext uri="{BB962C8B-B14F-4D97-AF65-F5344CB8AC3E}">
        <p14:creationId xmlns:p14="http://schemas.microsoft.com/office/powerpoint/2010/main" val="370691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2008 the nation consumption was 0.27 pounds (4.32 </a:t>
            </a:r>
            <a:r>
              <a:rPr lang="en-US" dirty="0" err="1" smtClean="0"/>
              <a:t>oz</a:t>
            </a:r>
            <a:r>
              <a:rPr lang="en-US" dirty="0" smtClean="0"/>
              <a:t>) USDA data, </a:t>
            </a:r>
          </a:p>
          <a:p>
            <a:r>
              <a:rPr lang="en-US" dirty="0" smtClean="0"/>
              <a:t>US raspberry consumption up 300% Fresh Plaza magazine may 17, 2013,  source</a:t>
            </a:r>
            <a:r>
              <a:rPr lang="en-US" baseline="0" dirty="0" smtClean="0"/>
              <a:t> is Ohio State University, this mean we spend around $ 14-15 dollars per person.</a:t>
            </a:r>
            <a:endParaRPr lang="en-US" dirty="0" smtClean="0"/>
          </a:p>
          <a:p>
            <a:r>
              <a:rPr lang="en-US" dirty="0" smtClean="0"/>
              <a:t>Raspberries continue to rank as the third most popular berry in the United States for fresh use, after strawberries and blueberries</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2</a:t>
            </a:fld>
            <a:endParaRPr lang="en-US"/>
          </a:p>
        </p:txBody>
      </p:sp>
    </p:spTree>
    <p:extLst>
      <p:ext uri="{BB962C8B-B14F-4D97-AF65-F5344CB8AC3E}">
        <p14:creationId xmlns:p14="http://schemas.microsoft.com/office/powerpoint/2010/main" val="69125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V-trellis design with wood posts set 20 to 30 degrees from vertical, reduce the use of one pole in the center and simplify the need to have twine that open and closed the canopy. This system is fix, and the wire or twine can be move.</a:t>
            </a:r>
          </a:p>
          <a:p>
            <a:r>
              <a:rPr lang="en-US" dirty="0"/>
              <a:t>One disadvantage is pickers access to the fruit continue to be the same than the closed V, however, fruit is more visible due to less canopy in the center.  </a:t>
            </a:r>
          </a:p>
        </p:txBody>
      </p:sp>
      <p:sp>
        <p:nvSpPr>
          <p:cNvPr id="4" name="Slide Number Placeholder 3"/>
          <p:cNvSpPr>
            <a:spLocks noGrp="1"/>
          </p:cNvSpPr>
          <p:nvPr>
            <p:ph type="sldNum" sz="quarter" idx="10"/>
          </p:nvPr>
        </p:nvSpPr>
        <p:spPr/>
        <p:txBody>
          <a:bodyPr/>
          <a:lstStyle/>
          <a:p>
            <a:fld id="{E2A2BF6C-B2E6-4206-8B6D-EE1D87EE0A11}" type="slidenum">
              <a:rPr lang="en-US" smtClean="0"/>
              <a:t>21</a:t>
            </a:fld>
            <a:endParaRPr lang="en-US"/>
          </a:p>
        </p:txBody>
      </p:sp>
    </p:spTree>
    <p:extLst>
      <p:ext uri="{BB962C8B-B14F-4D97-AF65-F5344CB8AC3E}">
        <p14:creationId xmlns:p14="http://schemas.microsoft.com/office/powerpoint/2010/main" val="4171851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Vanden</a:t>
            </a:r>
            <a:r>
              <a:rPr lang="en-US" dirty="0" smtClean="0"/>
              <a:t> </a:t>
            </a:r>
            <a:r>
              <a:rPr lang="en-US" dirty="0" err="1" smtClean="0"/>
              <a:t>Heuvel</a:t>
            </a:r>
            <a:r>
              <a:rPr lang="en-US" dirty="0" smtClean="0"/>
              <a:t> et</a:t>
            </a:r>
            <a:r>
              <a:rPr lang="en-US" baseline="0" dirty="0" smtClean="0"/>
              <a:t> al. 2000 study the effect Trellising system and cane density and it affect in yield and fruit quality in raspberries, found higher yields in V trellis than hedgerow. Some of the factors where light and spray penetration, air circulation, improving picking speed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22</a:t>
            </a:fld>
            <a:endParaRPr lang="en-US"/>
          </a:p>
        </p:txBody>
      </p:sp>
    </p:spTree>
    <p:extLst>
      <p:ext uri="{BB962C8B-B14F-4D97-AF65-F5344CB8AC3E}">
        <p14:creationId xmlns:p14="http://schemas.microsoft.com/office/powerpoint/2010/main" val="1771943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23</a:t>
            </a:fld>
            <a:endParaRPr lang="en-US"/>
          </a:p>
        </p:txBody>
      </p:sp>
    </p:spTree>
    <p:extLst>
      <p:ext uri="{BB962C8B-B14F-4D97-AF65-F5344CB8AC3E}">
        <p14:creationId xmlns:p14="http://schemas.microsoft.com/office/powerpoint/2010/main" val="340547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24</a:t>
            </a:fld>
            <a:endParaRPr lang="en-US"/>
          </a:p>
        </p:txBody>
      </p:sp>
    </p:spTree>
    <p:extLst>
      <p:ext uri="{BB962C8B-B14F-4D97-AF65-F5344CB8AC3E}">
        <p14:creationId xmlns:p14="http://schemas.microsoft.com/office/powerpoint/2010/main" val="330375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on photosynthesis show that the most actives photosynthetic part</a:t>
            </a:r>
            <a:r>
              <a:rPr lang="en-US" baseline="0" dirty="0" smtClean="0"/>
              <a:t> of the plants is between 2 and 4 </a:t>
            </a:r>
            <a:r>
              <a:rPr lang="en-US" baseline="0" dirty="0" err="1" smtClean="0"/>
              <a:t>ft</a:t>
            </a:r>
            <a:r>
              <a:rPr lang="en-US" baseline="0" dirty="0" smtClean="0"/>
              <a:t> of height</a:t>
            </a:r>
          </a:p>
          <a:p>
            <a:endParaRPr lang="en-US" baseline="0" dirty="0" smtClean="0"/>
          </a:p>
          <a:p>
            <a:r>
              <a:rPr lang="en-US" baseline="0" dirty="0" smtClean="0"/>
              <a:t>Work done in comparison of these two system show similar yields, with better holding (postharvest life) in the open V specially in the spring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25</a:t>
            </a:fld>
            <a:endParaRPr lang="en-US"/>
          </a:p>
        </p:txBody>
      </p:sp>
    </p:spTree>
    <p:extLst>
      <p:ext uri="{BB962C8B-B14F-4D97-AF65-F5344CB8AC3E}">
        <p14:creationId xmlns:p14="http://schemas.microsoft.com/office/powerpoint/2010/main" val="3026649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 come from an review article from Carew at all published 2000, in J. Horticulture</a:t>
            </a:r>
            <a:r>
              <a:rPr lang="en-US" baseline="0" dirty="0" smtClean="0"/>
              <a:t> Science and Biotechnology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Studies in </a:t>
            </a:r>
            <a:r>
              <a:rPr lang="en-US" baseline="0" dirty="0" err="1" smtClean="0"/>
              <a:t>primocanes</a:t>
            </a:r>
            <a:r>
              <a:rPr lang="en-US" baseline="0" dirty="0" smtClean="0"/>
              <a:t> flowering shown to be closed related to solar radiation, day length and temperature (</a:t>
            </a:r>
            <a:r>
              <a:rPr lang="en-US" baseline="0" dirty="0" err="1" smtClean="0"/>
              <a:t>Prive</a:t>
            </a:r>
            <a:r>
              <a:rPr lang="en-US" baseline="0" dirty="0" smtClean="0"/>
              <a:t> et al 1993) with temperature been the major control.  Time of flowering was shorted in Autumn Bliss, when it occur at 71 F took 110 days versus 160 days at 55 F</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27</a:t>
            </a:fld>
            <a:endParaRPr lang="en-US"/>
          </a:p>
        </p:txBody>
      </p:sp>
    </p:spTree>
    <p:extLst>
      <p:ext uri="{BB962C8B-B14F-4D97-AF65-F5344CB8AC3E}">
        <p14:creationId xmlns:p14="http://schemas.microsoft.com/office/powerpoint/2010/main" val="1033235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 done by Oliveira et al 1998, shows significant different between 5 nodes with 36 fruit per cane and 15 nodes with 57 fruit per canes.</a:t>
            </a:r>
          </a:p>
          <a:p>
            <a:endParaRPr lang="en-US" baseline="0" dirty="0" smtClean="0"/>
          </a:p>
          <a:p>
            <a:r>
              <a:rPr lang="en-US" baseline="0" dirty="0" smtClean="0"/>
              <a:t>Remove no more than 25% of the cane</a:t>
            </a:r>
            <a:endParaRPr lang="en-US" dirty="0" smtClean="0"/>
          </a:p>
        </p:txBody>
      </p:sp>
      <p:sp>
        <p:nvSpPr>
          <p:cNvPr id="4" name="Slide Number Placeholder 3"/>
          <p:cNvSpPr>
            <a:spLocks noGrp="1"/>
          </p:cNvSpPr>
          <p:nvPr>
            <p:ph type="sldNum" sz="quarter" idx="10"/>
          </p:nvPr>
        </p:nvSpPr>
        <p:spPr/>
        <p:txBody>
          <a:bodyPr/>
          <a:lstStyle/>
          <a:p>
            <a:fld id="{E2A2BF6C-B2E6-4206-8B6D-EE1D87EE0A11}" type="slidenum">
              <a:rPr lang="en-US" smtClean="0"/>
              <a:t>28</a:t>
            </a:fld>
            <a:endParaRPr lang="en-US"/>
          </a:p>
        </p:txBody>
      </p:sp>
    </p:spTree>
    <p:extLst>
      <p:ext uri="{BB962C8B-B14F-4D97-AF65-F5344CB8AC3E}">
        <p14:creationId xmlns:p14="http://schemas.microsoft.com/office/powerpoint/2010/main" val="1831717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companies that are competing in this area </a:t>
            </a:r>
            <a:r>
              <a:rPr lang="en-US" baseline="0" dirty="0" err="1" smtClean="0"/>
              <a:t>Priva</a:t>
            </a:r>
            <a:r>
              <a:rPr lang="en-US" baseline="0" dirty="0" smtClean="0"/>
              <a:t>, next step in control, EC, pH and nutrients. Mexico growers are implementing system like this in their farms, with very good results.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 and </a:t>
            </a:r>
            <a:r>
              <a:rPr lang="en-US" dirty="0" err="1" smtClean="0"/>
              <a:t>Mn</a:t>
            </a:r>
            <a:r>
              <a:rPr lang="en-US" dirty="0" smtClean="0"/>
              <a:t> </a:t>
            </a:r>
            <a:r>
              <a:rPr lang="en-US" dirty="0" err="1" smtClean="0"/>
              <a:t>defieciency</a:t>
            </a:r>
            <a:r>
              <a:rPr lang="en-US" dirty="0" smtClean="0"/>
              <a:t> in</a:t>
            </a:r>
            <a:r>
              <a:rPr lang="en-US" baseline="0" dirty="0" smtClean="0"/>
              <a:t> high pH 7.2 – 7.5 and higher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Nitrates vs Ammonium  increase photosynthesis when ammonium is apply with calcium carbonate (lime stone and Jepson), compare to application with out</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29</a:t>
            </a:fld>
            <a:endParaRPr lang="en-US"/>
          </a:p>
        </p:txBody>
      </p:sp>
    </p:spTree>
    <p:extLst>
      <p:ext uri="{BB962C8B-B14F-4D97-AF65-F5344CB8AC3E}">
        <p14:creationId xmlns:p14="http://schemas.microsoft.com/office/powerpoint/2010/main" val="4164473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30</a:t>
            </a:fld>
            <a:endParaRPr lang="en-US"/>
          </a:p>
        </p:txBody>
      </p:sp>
    </p:spTree>
    <p:extLst>
      <p:ext uri="{BB962C8B-B14F-4D97-AF65-F5344CB8AC3E}">
        <p14:creationId xmlns:p14="http://schemas.microsoft.com/office/powerpoint/2010/main" val="4199508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experiment was done one half year ago, and is part of a study to reduce run off nutrient and soil from farms</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31</a:t>
            </a:fld>
            <a:endParaRPr lang="en-US"/>
          </a:p>
        </p:txBody>
      </p:sp>
    </p:spTree>
    <p:extLst>
      <p:ext uri="{BB962C8B-B14F-4D97-AF65-F5344CB8AC3E}">
        <p14:creationId xmlns:p14="http://schemas.microsoft.com/office/powerpoint/2010/main" val="277824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Variety</a:t>
            </a:r>
            <a:r>
              <a:rPr lang="en-US" baseline="0" dirty="0" smtClean="0"/>
              <a:t> e</a:t>
            </a:r>
            <a:r>
              <a:rPr lang="en-US" dirty="0" smtClean="0"/>
              <a:t>arliness is become a challenge for Breeders,</a:t>
            </a:r>
            <a:r>
              <a:rPr lang="en-US" baseline="0" dirty="0" smtClean="0"/>
              <a:t> and it adaptability to CB </a:t>
            </a:r>
            <a:r>
              <a:rPr lang="en-US" baseline="0" smtClean="0"/>
              <a:t>in Nov </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3</a:t>
            </a:fld>
            <a:endParaRPr lang="en-US"/>
          </a:p>
        </p:txBody>
      </p:sp>
    </p:spTree>
    <p:extLst>
      <p:ext uri="{BB962C8B-B14F-4D97-AF65-F5344CB8AC3E}">
        <p14:creationId xmlns:p14="http://schemas.microsoft.com/office/powerpoint/2010/main" val="1327581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Raspberry production have change since </a:t>
            </a:r>
            <a:r>
              <a:rPr lang="en-US" dirty="0" err="1" smtClean="0"/>
              <a:t>primocane</a:t>
            </a:r>
            <a:r>
              <a:rPr lang="en-US" dirty="0" smtClean="0"/>
              <a:t> fruiting varieties where developed.</a:t>
            </a:r>
            <a:r>
              <a:rPr lang="en-US" baseline="0" dirty="0" smtClean="0"/>
              <a:t> From an open production system with almost no trellising to a highly sophisticated system in pots, high tunnels, glass house, </a:t>
            </a:r>
            <a:r>
              <a:rPr lang="en-US" baseline="0" dirty="0" err="1" smtClean="0"/>
              <a:t>fertigation</a:t>
            </a:r>
            <a:r>
              <a:rPr lang="en-US" baseline="0" dirty="0" smtClean="0"/>
              <a:t> system, all control by a computer…with different type of plants: TC, roots, long canes and dormant canes…..smart plastic, </a:t>
            </a:r>
            <a:r>
              <a:rPr lang="en-US" baseline="0" dirty="0" err="1" smtClean="0"/>
              <a:t>etc</a:t>
            </a:r>
            <a:r>
              <a:rPr lang="en-US" baseline="0" dirty="0" smtClean="0"/>
              <a:t> etc.  </a:t>
            </a:r>
          </a:p>
          <a:p>
            <a:endParaRPr lang="en-US" baseline="0" dirty="0" smtClean="0"/>
          </a:p>
        </p:txBody>
      </p:sp>
      <p:sp>
        <p:nvSpPr>
          <p:cNvPr id="4" name="Slide Number Placeholder 3"/>
          <p:cNvSpPr>
            <a:spLocks noGrp="1"/>
          </p:cNvSpPr>
          <p:nvPr>
            <p:ph type="sldNum" sz="quarter" idx="10"/>
          </p:nvPr>
        </p:nvSpPr>
        <p:spPr/>
        <p:txBody>
          <a:bodyPr/>
          <a:lstStyle/>
          <a:p>
            <a:fld id="{E2A2BF6C-B2E6-4206-8B6D-EE1D87EE0A11}" type="slidenum">
              <a:rPr lang="en-US" smtClean="0"/>
              <a:t>32</a:t>
            </a:fld>
            <a:endParaRPr lang="en-US"/>
          </a:p>
        </p:txBody>
      </p:sp>
    </p:spTree>
    <p:extLst>
      <p:ext uri="{BB962C8B-B14F-4D97-AF65-F5344CB8AC3E}">
        <p14:creationId xmlns:p14="http://schemas.microsoft.com/office/powerpoint/2010/main" val="45529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Santa</a:t>
            </a:r>
            <a:r>
              <a:rPr lang="en-US" baseline="0" dirty="0" smtClean="0"/>
              <a:t> Ana winds breaks and early morning fog in costal areas </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Net carbon exchange</a:t>
            </a:r>
            <a:r>
              <a:rPr lang="en-US" baseline="0" dirty="0" smtClean="0"/>
              <a:t>  model, describe  by  Percival et al 1996, air and roots-zone temperature contributing 75% and 24% respectively and R=0.96   </a:t>
            </a:r>
            <a:endParaRPr lang="en-US" dirty="0" smtClean="0"/>
          </a:p>
          <a:p>
            <a:endParaRPr lang="en-US" dirty="0" smtClean="0"/>
          </a:p>
          <a:p>
            <a:r>
              <a:rPr lang="en-US" dirty="0" smtClean="0"/>
              <a:t>A north to</a:t>
            </a:r>
            <a:r>
              <a:rPr lang="en-US" baseline="0" dirty="0" smtClean="0"/>
              <a:t> south direction of rows helps prevent sunburned fruit on the south side of the rows during hot summers and promote uniformity of fruit in both size. Year around production</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4</a:t>
            </a:fld>
            <a:endParaRPr lang="en-US"/>
          </a:p>
        </p:txBody>
      </p:sp>
    </p:spTree>
    <p:extLst>
      <p:ext uri="{BB962C8B-B14F-4D97-AF65-F5344CB8AC3E}">
        <p14:creationId xmlns:p14="http://schemas.microsoft.com/office/powerpoint/2010/main" val="290852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Santa</a:t>
            </a:r>
            <a:r>
              <a:rPr lang="en-US" baseline="0" dirty="0" smtClean="0"/>
              <a:t> Ana winds breaks and early morning fog in costal areas </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Net carbon exchange</a:t>
            </a:r>
            <a:r>
              <a:rPr lang="en-US" baseline="0" dirty="0" smtClean="0"/>
              <a:t>  model, describe  by  Percival et al 1996, air and roots-zone temperature contributing 75% and 24% respectively and R=0.96   </a:t>
            </a:r>
            <a:endParaRPr lang="en-US" dirty="0" smtClean="0"/>
          </a:p>
          <a:p>
            <a:endParaRPr lang="en-US" dirty="0" smtClean="0"/>
          </a:p>
          <a:p>
            <a:r>
              <a:rPr lang="en-US" dirty="0" smtClean="0"/>
              <a:t>A north to</a:t>
            </a:r>
            <a:r>
              <a:rPr lang="en-US" baseline="0" dirty="0" smtClean="0"/>
              <a:t> south direction of rows helps prevent sunburned fruit on the south side of the rows during hot summers and promote uniformity of fruit in both size. Year around production</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5</a:t>
            </a:fld>
            <a:endParaRPr lang="en-US"/>
          </a:p>
        </p:txBody>
      </p:sp>
    </p:spTree>
    <p:extLst>
      <p:ext uri="{BB962C8B-B14F-4D97-AF65-F5344CB8AC3E}">
        <p14:creationId xmlns:p14="http://schemas.microsoft.com/office/powerpoint/2010/main" val="117860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studies by UC Cooperative Ext. has in $35</a:t>
            </a:r>
            <a:r>
              <a:rPr lang="en-US" baseline="0" dirty="0" smtClean="0"/>
              <a:t> thousand per year/ of that, $21, 500 K are coming from cost of tunnels and plastic. Plastic 6 ml, highly efficient design in the Market like </a:t>
            </a:r>
            <a:r>
              <a:rPr lang="en-US" baseline="0" dirty="0" err="1" smtClean="0"/>
              <a:t>Haygrove</a:t>
            </a:r>
            <a:r>
              <a:rPr lang="en-US" baseline="0" dirty="0" smtClean="0"/>
              <a:t>  tunnels,</a:t>
            </a:r>
          </a:p>
          <a:p>
            <a:endParaRPr lang="en-US" baseline="0" dirty="0" smtClean="0"/>
          </a:p>
          <a:p>
            <a:r>
              <a:rPr lang="en-US" baseline="0" dirty="0" smtClean="0"/>
              <a:t>For year round production position of the tunnels,  North South sun will heat the evenly  </a:t>
            </a:r>
          </a:p>
          <a:p>
            <a:endParaRPr lang="en-US" baseline="0" dirty="0" smtClean="0"/>
          </a:p>
          <a:p>
            <a:r>
              <a:rPr lang="en-US" baseline="0" dirty="0" smtClean="0"/>
              <a:t>Temperature inside tunnels </a:t>
            </a:r>
            <a:r>
              <a:rPr lang="en-US" b="1" baseline="0" dirty="0" smtClean="0"/>
              <a:t>2  to 5 F </a:t>
            </a:r>
            <a:r>
              <a:rPr lang="en-US" baseline="0" dirty="0" smtClean="0"/>
              <a:t>higher inside the tunnel than all side </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6</a:t>
            </a:fld>
            <a:endParaRPr lang="en-US"/>
          </a:p>
        </p:txBody>
      </p:sp>
    </p:spTree>
    <p:extLst>
      <p:ext uri="{BB962C8B-B14F-4D97-AF65-F5344CB8AC3E}">
        <p14:creationId xmlns:p14="http://schemas.microsoft.com/office/powerpoint/2010/main" val="234442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ty</a:t>
            </a:r>
            <a:r>
              <a:rPr lang="en-US" dirty="0" smtClean="0"/>
              <a:t>pes of tunnels in the market,</a:t>
            </a:r>
            <a:r>
              <a:rPr lang="en-US" baseline="0" dirty="0" smtClean="0"/>
              <a:t> in the left French tunnel, which allow it plastic to reach soil level, or more </a:t>
            </a:r>
            <a:r>
              <a:rPr lang="en-US" baseline="0" dirty="0" err="1" smtClean="0"/>
              <a:t>sofisticated</a:t>
            </a:r>
            <a:r>
              <a:rPr lang="en-US" baseline="0" dirty="0" smtClean="0"/>
              <a:t> like this in the right with front doors and side venting</a:t>
            </a:r>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7</a:t>
            </a:fld>
            <a:endParaRPr lang="en-US"/>
          </a:p>
        </p:txBody>
      </p:sp>
    </p:spTree>
    <p:extLst>
      <p:ext uri="{BB962C8B-B14F-4D97-AF65-F5344CB8AC3E}">
        <p14:creationId xmlns:p14="http://schemas.microsoft.com/office/powerpoint/2010/main" val="2682364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8</a:t>
            </a:fld>
            <a:endParaRPr lang="en-US"/>
          </a:p>
        </p:txBody>
      </p:sp>
    </p:spTree>
    <p:extLst>
      <p:ext uri="{BB962C8B-B14F-4D97-AF65-F5344CB8AC3E}">
        <p14:creationId xmlns:p14="http://schemas.microsoft.com/office/powerpoint/2010/main" val="281623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Genotype x environment (G x E) interaction pose important problem in developing</a:t>
            </a:r>
            <a:r>
              <a:rPr lang="en-US" baseline="0" dirty="0" smtClean="0"/>
              <a:t> and selecting new varieties for a wide range of environments.</a:t>
            </a:r>
          </a:p>
          <a:p>
            <a:endParaRPr lang="en-US" dirty="0"/>
          </a:p>
        </p:txBody>
      </p:sp>
      <p:sp>
        <p:nvSpPr>
          <p:cNvPr id="4" name="Slide Number Placeholder 3"/>
          <p:cNvSpPr>
            <a:spLocks noGrp="1"/>
          </p:cNvSpPr>
          <p:nvPr>
            <p:ph type="sldNum" sz="quarter" idx="10"/>
          </p:nvPr>
        </p:nvSpPr>
        <p:spPr/>
        <p:txBody>
          <a:bodyPr/>
          <a:lstStyle/>
          <a:p>
            <a:fld id="{E2A2BF6C-B2E6-4206-8B6D-EE1D87EE0A11}" type="slidenum">
              <a:rPr lang="en-US" smtClean="0"/>
              <a:t>9</a:t>
            </a:fld>
            <a:endParaRPr lang="en-US"/>
          </a:p>
        </p:txBody>
      </p:sp>
    </p:spTree>
    <p:extLst>
      <p:ext uri="{BB962C8B-B14F-4D97-AF65-F5344CB8AC3E}">
        <p14:creationId xmlns:p14="http://schemas.microsoft.com/office/powerpoint/2010/main" val="1317843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79DF07E-CE90-4F90-ADA0-794977AEDD95}" type="datetimeFigureOut">
              <a:rPr lang="en-US" smtClean="0"/>
              <a:t>4/7/2014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EE48A08-3E91-4A04-B0C4-52D1D5162F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9DF07E-CE90-4F90-ADA0-794977AEDD95}" type="datetimeFigureOut">
              <a:rPr lang="en-US" smtClean="0"/>
              <a:t>4/7/2014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E48A08-3E91-4A04-B0C4-52D1D5162F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9DF07E-CE90-4F90-ADA0-794977AEDD95}" type="datetimeFigureOut">
              <a:rPr lang="en-US" smtClean="0"/>
              <a:t>4/7/2014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E48A08-3E91-4A04-B0C4-52D1D5162F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9DF07E-CE90-4F90-ADA0-794977AEDD95}" type="datetimeFigureOut">
              <a:rPr lang="en-US" smtClean="0"/>
              <a:t>4/7/2014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E48A08-3E91-4A04-B0C4-52D1D5162F3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9DF07E-CE90-4F90-ADA0-794977AEDD95}" type="datetimeFigureOut">
              <a:rPr lang="en-US" smtClean="0"/>
              <a:t>4/7/2014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E48A08-3E91-4A04-B0C4-52D1D5162F3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9DF07E-CE90-4F90-ADA0-794977AEDD95}" type="datetimeFigureOut">
              <a:rPr lang="en-US" smtClean="0"/>
              <a:t>4/7/2014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E48A08-3E91-4A04-B0C4-52D1D5162F3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9DF07E-CE90-4F90-ADA0-794977AEDD95}" type="datetimeFigureOut">
              <a:rPr lang="en-US" smtClean="0"/>
              <a:t>4/7/2014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EE48A08-3E91-4A04-B0C4-52D1D5162F3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79DF07E-CE90-4F90-ADA0-794977AEDD95}" type="datetimeFigureOut">
              <a:rPr lang="en-US" smtClean="0"/>
              <a:t>4/7/2014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EE48A08-3E91-4A04-B0C4-52D1D5162F3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79DF07E-CE90-4F90-ADA0-794977AEDD95}" type="datetimeFigureOut">
              <a:rPr lang="en-US" smtClean="0"/>
              <a:t>4/7/2014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EE48A08-3E91-4A04-B0C4-52D1D5162F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79DF07E-CE90-4F90-ADA0-794977AEDD95}" type="datetimeFigureOut">
              <a:rPr lang="en-US" smtClean="0"/>
              <a:t>4/7/2014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E48A08-3E91-4A04-B0C4-52D1D5162F3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79DF07E-CE90-4F90-ADA0-794977AEDD95}" type="datetimeFigureOut">
              <a:rPr lang="en-US" smtClean="0"/>
              <a:t>4/7/2014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EE48A08-3E91-4A04-B0C4-52D1D5162F3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79DF07E-CE90-4F90-ADA0-794977AEDD95}" type="datetimeFigureOut">
              <a:rPr lang="en-US" smtClean="0"/>
              <a:t>4/7/2014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EE48A08-3E91-4A04-B0C4-52D1D5162F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cid:image001.png@01CD7F93.4B88F7C0" TargetMode="External"/><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mahumada@sun-belle.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goodreads.com/author/show/9810.Albert_Einstei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8153400" cy="2990851"/>
          </a:xfrm>
        </p:spPr>
        <p:txBody>
          <a:bodyPr>
            <a:normAutofit/>
          </a:bodyPr>
          <a:lstStyle/>
          <a:p>
            <a:r>
              <a:rPr lang="en-US" dirty="0">
                <a:solidFill>
                  <a:schemeClr val="tx1"/>
                </a:solidFill>
              </a:rPr>
              <a:t>Connecting the </a:t>
            </a:r>
            <a:r>
              <a:rPr lang="en-US" dirty="0" smtClean="0">
                <a:solidFill>
                  <a:schemeClr val="tx1"/>
                </a:solidFill>
              </a:rPr>
              <a:t>Dots: </a:t>
            </a:r>
            <a:r>
              <a:rPr lang="en-US" i="1" dirty="0">
                <a:effectLst>
                  <a:outerShdw blurRad="38100" dist="38100" dir="2700000" algn="tl">
                    <a:srgbClr val="000000">
                      <a:alpha val="43137"/>
                    </a:srgbClr>
                  </a:outerShdw>
                </a:effectLst>
              </a:rPr>
              <a:t>Raspberry Production </a:t>
            </a:r>
            <a:r>
              <a:rPr lang="en-US" i="1" dirty="0" smtClean="0">
                <a:effectLst>
                  <a:outerShdw blurRad="38100" dist="38100" dir="2700000" algn="tl">
                    <a:srgbClr val="000000">
                      <a:alpha val="43137"/>
                    </a:srgbClr>
                  </a:outerShdw>
                </a:effectLst>
              </a:rPr>
              <a:t>Challenges</a:t>
            </a:r>
            <a:endParaRPr lang="en-US"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Autofit/>
          </a:bodyPr>
          <a:lstStyle/>
          <a:p>
            <a:r>
              <a:rPr lang="en-US" sz="2000" dirty="0"/>
              <a:t>Miguel Ahumada, Sun Belle Inc.  </a:t>
            </a:r>
          </a:p>
        </p:txBody>
      </p:sp>
    </p:spTree>
    <p:extLst>
      <p:ext uri="{BB962C8B-B14F-4D97-AF65-F5344CB8AC3E}">
        <p14:creationId xmlns:p14="http://schemas.microsoft.com/office/powerpoint/2010/main" val="4013763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i="1" dirty="0" smtClean="0"/>
              <a:t>Varieties</a:t>
            </a:r>
            <a:endParaRPr lang="en-US" sz="4400" i="1" dirty="0"/>
          </a:p>
        </p:txBody>
      </p:sp>
      <p:sp>
        <p:nvSpPr>
          <p:cNvPr id="2" name="Text Placeholder 1"/>
          <p:cNvSpPr>
            <a:spLocks noGrp="1"/>
          </p:cNvSpPr>
          <p:nvPr>
            <p:ph type="body" idx="1"/>
          </p:nvPr>
        </p:nvSpPr>
        <p:spPr/>
        <p:txBody>
          <a:bodyPr/>
          <a:lstStyle/>
          <a:p>
            <a:r>
              <a:rPr lang="es-MX" dirty="0" smtClean="0"/>
              <a:t>Adelita</a:t>
            </a:r>
            <a:endParaRPr lang="es-MX" dirty="0"/>
          </a:p>
        </p:txBody>
      </p:sp>
      <p:sp>
        <p:nvSpPr>
          <p:cNvPr id="6" name="Text Placeholder 5"/>
          <p:cNvSpPr>
            <a:spLocks noGrp="1"/>
          </p:cNvSpPr>
          <p:nvPr>
            <p:ph type="body" sz="half" idx="3"/>
          </p:nvPr>
        </p:nvSpPr>
        <p:spPr/>
        <p:txBody>
          <a:bodyPr/>
          <a:lstStyle/>
          <a:p>
            <a:r>
              <a:rPr lang="es-MX" dirty="0" smtClean="0"/>
              <a:t>Erika</a:t>
            </a:r>
            <a:endParaRPr lang="es-MX" dirty="0"/>
          </a:p>
        </p:txBody>
      </p:sp>
      <p:pic>
        <p:nvPicPr>
          <p:cNvPr id="4" name="Content Placeholder 3"/>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l="13201" r="9471"/>
          <a:stretch/>
        </p:blipFill>
        <p:spPr>
          <a:xfrm>
            <a:off x="457200" y="1413154"/>
            <a:ext cx="4040188" cy="3844646"/>
          </a:xfrm>
        </p:spPr>
      </p:pic>
      <p:sp>
        <p:nvSpPr>
          <p:cNvPr id="7" name="Content Placeholder 6"/>
          <p:cNvSpPr>
            <a:spLocks noGrp="1"/>
          </p:cNvSpPr>
          <p:nvPr>
            <p:ph sz="quarter" idx="4"/>
          </p:nvPr>
        </p:nvSpPr>
        <p:spPr/>
        <p:txBody>
          <a:bodyPr/>
          <a:lstStyle/>
          <a:p>
            <a:endParaRPr lang="es-MX"/>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2290" t="15501" r="4347" b="13303"/>
          <a:stretch/>
        </p:blipFill>
        <p:spPr>
          <a:xfrm>
            <a:off x="4648200" y="1413155"/>
            <a:ext cx="4037402" cy="3844645"/>
          </a:xfrm>
          <a:prstGeom prst="rect">
            <a:avLst/>
          </a:prstGeom>
        </p:spPr>
      </p:pic>
    </p:spTree>
    <p:extLst>
      <p:ext uri="{BB962C8B-B14F-4D97-AF65-F5344CB8AC3E}">
        <p14:creationId xmlns:p14="http://schemas.microsoft.com/office/powerpoint/2010/main" val="3617122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549"/>
          <a:stretch/>
        </p:blipFill>
        <p:spPr bwMode="auto">
          <a:xfrm>
            <a:off x="1" y="1417638"/>
            <a:ext cx="9143999"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 y="3733800"/>
            <a:ext cx="5562599" cy="369332"/>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angle 10"/>
          <p:cNvSpPr/>
          <p:nvPr/>
        </p:nvSpPr>
        <p:spPr>
          <a:xfrm>
            <a:off x="1" y="1524000"/>
            <a:ext cx="5562599" cy="2579132"/>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Title 15"/>
          <p:cNvSpPr>
            <a:spLocks noGrp="1"/>
          </p:cNvSpPr>
          <p:nvPr>
            <p:ph type="title"/>
          </p:nvPr>
        </p:nvSpPr>
        <p:spPr/>
        <p:txBody>
          <a:bodyPr>
            <a:noAutofit/>
          </a:bodyPr>
          <a:lstStyle/>
          <a:p>
            <a:r>
              <a:rPr lang="en-US" sz="4000" i="1" dirty="0" smtClean="0"/>
              <a:t>Leaf Height and Photosynthesis</a:t>
            </a:r>
            <a:endParaRPr lang="en-US" sz="4000" i="1" dirty="0"/>
          </a:p>
        </p:txBody>
      </p:sp>
      <p:sp>
        <p:nvSpPr>
          <p:cNvPr id="20" name="Rectangle 19"/>
          <p:cNvSpPr/>
          <p:nvPr/>
        </p:nvSpPr>
        <p:spPr>
          <a:xfrm>
            <a:off x="4572000" y="5712767"/>
            <a:ext cx="4572000" cy="1107996"/>
          </a:xfrm>
          <a:prstGeom prst="rect">
            <a:avLst/>
          </a:prstGeom>
        </p:spPr>
        <p:txBody>
          <a:bodyPr>
            <a:spAutoFit/>
          </a:bodyPr>
          <a:lstStyle/>
          <a:p>
            <a:r>
              <a:rPr lang="en-US" sz="1600" dirty="0"/>
              <a:t>Carbon Dioxide Enrichment May Increase Yield of Field-grown Red Raspberry under High </a:t>
            </a:r>
            <a:r>
              <a:rPr lang="en-US" sz="1600" dirty="0" smtClean="0"/>
              <a:t>Tunnels</a:t>
            </a:r>
          </a:p>
          <a:p>
            <a:pPr algn="r"/>
            <a:r>
              <a:rPr lang="en-US" sz="1600" dirty="0"/>
              <a:t>Mochizuki et al </a:t>
            </a:r>
            <a:r>
              <a:rPr lang="en-US" sz="1600" dirty="0" smtClean="0"/>
              <a:t>2010</a:t>
            </a:r>
            <a:endParaRPr lang="en-US" sz="1600" dirty="0"/>
          </a:p>
        </p:txBody>
      </p:sp>
    </p:spTree>
    <p:extLst>
      <p:ext uri="{BB962C8B-B14F-4D97-AF65-F5344CB8AC3E}">
        <p14:creationId xmlns:p14="http://schemas.microsoft.com/office/powerpoint/2010/main" val="398590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t>High Plant Density at 120 cm</a:t>
            </a:r>
            <a:endParaRPr lang="en-US" sz="4400" i="1" dirty="0"/>
          </a:p>
        </p:txBody>
      </p:sp>
      <p:sp>
        <p:nvSpPr>
          <p:cNvPr id="15" name="Text Placeholder 14"/>
          <p:cNvSpPr>
            <a:spLocks noGrp="1"/>
          </p:cNvSpPr>
          <p:nvPr>
            <p:ph type="body" idx="1"/>
          </p:nvPr>
        </p:nvSpPr>
        <p:spPr>
          <a:xfrm>
            <a:off x="457200" y="5410200"/>
            <a:ext cx="7924800" cy="762000"/>
          </a:xfrm>
        </p:spPr>
        <p:txBody>
          <a:bodyPr/>
          <a:lstStyle/>
          <a:p>
            <a:r>
              <a:rPr lang="en-US" dirty="0" smtClean="0"/>
              <a:t>Overcrowding in highly photosynthetic area</a:t>
            </a:r>
            <a:endParaRPr lang="en-US" dirty="0"/>
          </a:p>
        </p:txBody>
      </p:sp>
      <p:pic>
        <p:nvPicPr>
          <p:cNvPr id="19" name="Content Placeholder 18"/>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76" t="1586" r="20665"/>
          <a:stretch/>
        </p:blipFill>
        <p:spPr>
          <a:xfrm rot="5400000">
            <a:off x="4472952" y="1501152"/>
            <a:ext cx="4162084" cy="3656012"/>
          </a:xfrm>
        </p:spPr>
      </p:pic>
      <p:sp>
        <p:nvSpPr>
          <p:cNvPr id="7" name="Rectangle 6"/>
          <p:cNvSpPr/>
          <p:nvPr/>
        </p:nvSpPr>
        <p:spPr>
          <a:xfrm>
            <a:off x="228600" y="1722439"/>
            <a:ext cx="2819400" cy="68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4"/>
          <a:srcRect l="2084" t="1844" r="1041" b="25168"/>
          <a:stretch/>
        </p:blipFill>
        <p:spPr>
          <a:xfrm>
            <a:off x="533400" y="1371599"/>
            <a:ext cx="4192588" cy="4038601"/>
          </a:xfrm>
          <a:prstGeom prst="rect">
            <a:avLst/>
          </a:prstGeom>
          <a:ln>
            <a:noFill/>
          </a:ln>
        </p:spPr>
      </p:pic>
    </p:spTree>
    <p:extLst>
      <p:ext uri="{BB962C8B-B14F-4D97-AF65-F5344CB8AC3E}">
        <p14:creationId xmlns:p14="http://schemas.microsoft.com/office/powerpoint/2010/main" val="10678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04800" y="1417638"/>
            <a:ext cx="8077200" cy="5440362"/>
          </a:xfrm>
          <a:prstGeom prst="rect">
            <a:avLst/>
          </a:prstGeom>
          <a:noFill/>
          <a:ln>
            <a:noFill/>
          </a:ln>
        </p:spPr>
      </p:pic>
      <p:sp>
        <p:nvSpPr>
          <p:cNvPr id="3" name="Title 2"/>
          <p:cNvSpPr>
            <a:spLocks noGrp="1"/>
          </p:cNvSpPr>
          <p:nvPr>
            <p:ph type="title"/>
          </p:nvPr>
        </p:nvSpPr>
        <p:spPr/>
        <p:txBody>
          <a:bodyPr>
            <a:noAutofit/>
          </a:bodyPr>
          <a:lstStyle/>
          <a:p>
            <a:r>
              <a:rPr lang="en-US" sz="3600" i="1" dirty="0" smtClean="0"/>
              <a:t>Plant Architecture &amp; Flower Position</a:t>
            </a:r>
            <a:endParaRPr lang="en-US" sz="3600" i="1" dirty="0"/>
          </a:p>
        </p:txBody>
      </p:sp>
      <p:sp>
        <p:nvSpPr>
          <p:cNvPr id="2" name="TextBox 1"/>
          <p:cNvSpPr txBox="1"/>
          <p:nvPr/>
        </p:nvSpPr>
        <p:spPr>
          <a:xfrm>
            <a:off x="6248400" y="6463259"/>
            <a:ext cx="3733800" cy="381000"/>
          </a:xfrm>
          <a:prstGeom prst="rect">
            <a:avLst/>
          </a:prstGeom>
          <a:noFill/>
        </p:spPr>
        <p:txBody>
          <a:bodyPr wrap="square" rtlCol="0">
            <a:spAutoFit/>
          </a:bodyPr>
          <a:lstStyle/>
          <a:p>
            <a:r>
              <a:rPr lang="en-US" dirty="0" err="1" smtClean="0"/>
              <a:t>Sonsteby</a:t>
            </a:r>
            <a:r>
              <a:rPr lang="en-US" dirty="0"/>
              <a:t> </a:t>
            </a:r>
            <a:r>
              <a:rPr lang="en-US" dirty="0" smtClean="0"/>
              <a:t>&amp; </a:t>
            </a:r>
            <a:r>
              <a:rPr lang="en-US" dirty="0" err="1" smtClean="0"/>
              <a:t>Heide</a:t>
            </a:r>
            <a:r>
              <a:rPr lang="en-US" dirty="0" smtClean="0"/>
              <a:t>, 2009</a:t>
            </a:r>
            <a:endParaRPr lang="en-US" dirty="0"/>
          </a:p>
        </p:txBody>
      </p:sp>
    </p:spTree>
    <p:extLst>
      <p:ext uri="{BB962C8B-B14F-4D97-AF65-F5344CB8AC3E}">
        <p14:creationId xmlns:p14="http://schemas.microsoft.com/office/powerpoint/2010/main" val="230575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i="1" dirty="0" smtClean="0"/>
              <a:t>Spur Blight </a:t>
            </a:r>
            <a:endParaRPr lang="en-US" sz="4400" i="1" dirty="0"/>
          </a:p>
        </p:txBody>
      </p:sp>
      <p:sp>
        <p:nvSpPr>
          <p:cNvPr id="8" name="Text Placeholder 7"/>
          <p:cNvSpPr>
            <a:spLocks noGrp="1"/>
          </p:cNvSpPr>
          <p:nvPr>
            <p:ph type="body" idx="1"/>
          </p:nvPr>
        </p:nvSpPr>
        <p:spPr/>
        <p:txBody>
          <a:bodyPr/>
          <a:lstStyle/>
          <a:p>
            <a:r>
              <a:rPr lang="en-US" i="1" dirty="0" err="1" smtClean="0"/>
              <a:t>Didymella</a:t>
            </a:r>
            <a:r>
              <a:rPr lang="en-US" i="1" dirty="0" smtClean="0"/>
              <a:t>  </a:t>
            </a:r>
            <a:r>
              <a:rPr lang="en-US" i="1" dirty="0" err="1" smtClean="0"/>
              <a:t>applanata</a:t>
            </a:r>
            <a:endParaRPr lang="en-US" i="1" dirty="0"/>
          </a:p>
        </p:txBody>
      </p:sp>
      <p:sp>
        <p:nvSpPr>
          <p:cNvPr id="10" name="Text Placeholder 9"/>
          <p:cNvSpPr>
            <a:spLocks noGrp="1"/>
          </p:cNvSpPr>
          <p:nvPr>
            <p:ph type="body" sz="half" idx="3"/>
          </p:nvPr>
        </p:nvSpPr>
        <p:spPr/>
        <p:txBody>
          <a:bodyPr/>
          <a:lstStyle/>
          <a:p>
            <a:r>
              <a:rPr lang="en-US" dirty="0" smtClean="0"/>
              <a:t>Yield loss</a:t>
            </a:r>
            <a:endParaRPr lang="en-US" dirty="0"/>
          </a:p>
        </p:txBody>
      </p:sp>
      <p:pic>
        <p:nvPicPr>
          <p:cNvPr id="12" name="Content Placeholder 11"/>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b="3846"/>
          <a:stretch/>
        </p:blipFill>
        <p:spPr>
          <a:xfrm>
            <a:off x="457200" y="1452796"/>
            <a:ext cx="4040188" cy="3957403"/>
          </a:xfrm>
        </p:spPr>
      </p:pic>
      <p:pic>
        <p:nvPicPr>
          <p:cNvPr id="13" name="Content Placeholder 12"/>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b="3262"/>
          <a:stretch/>
        </p:blipFill>
        <p:spPr>
          <a:xfrm>
            <a:off x="4648200" y="1444625"/>
            <a:ext cx="3962400" cy="3965575"/>
          </a:xfrm>
        </p:spPr>
      </p:pic>
    </p:spTree>
    <p:extLst>
      <p:ext uri="{BB962C8B-B14F-4D97-AF65-F5344CB8AC3E}">
        <p14:creationId xmlns:p14="http://schemas.microsoft.com/office/powerpoint/2010/main" val="3620939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t>Botrytis</a:t>
            </a:r>
            <a:endParaRPr lang="en-US" i="1" dirty="0"/>
          </a:p>
        </p:txBody>
      </p:sp>
      <p:sp>
        <p:nvSpPr>
          <p:cNvPr id="3" name="Text Placeholder 2"/>
          <p:cNvSpPr>
            <a:spLocks noGrp="1"/>
          </p:cNvSpPr>
          <p:nvPr>
            <p:ph type="body" idx="1"/>
          </p:nvPr>
        </p:nvSpPr>
        <p:spPr/>
        <p:txBody>
          <a:bodyPr/>
          <a:lstStyle/>
          <a:p>
            <a:r>
              <a:rPr lang="en-US" dirty="0" smtClean="0"/>
              <a:t>Flower abortion </a:t>
            </a:r>
            <a:endParaRPr lang="en-US" dirty="0"/>
          </a:p>
        </p:txBody>
      </p:sp>
      <p:sp>
        <p:nvSpPr>
          <p:cNvPr id="4" name="Text Placeholder 3"/>
          <p:cNvSpPr>
            <a:spLocks noGrp="1"/>
          </p:cNvSpPr>
          <p:nvPr>
            <p:ph type="body" sz="half" idx="3"/>
          </p:nvPr>
        </p:nvSpPr>
        <p:spPr/>
        <p:txBody>
          <a:bodyPr>
            <a:normAutofit/>
          </a:bodyPr>
          <a:lstStyle/>
          <a:p>
            <a:r>
              <a:rPr lang="en-US" dirty="0" smtClean="0"/>
              <a:t>Yield loss</a:t>
            </a:r>
            <a:endParaRPr lang="en-US" dirty="0"/>
          </a:p>
        </p:txBody>
      </p:sp>
      <p:pic>
        <p:nvPicPr>
          <p:cNvPr id="8" name="Content Placeholder 7"/>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b="8163"/>
          <a:stretch/>
        </p:blipFill>
        <p:spPr>
          <a:xfrm>
            <a:off x="4648200" y="1676400"/>
            <a:ext cx="4038600" cy="3733800"/>
          </a:xfrm>
        </p:spPr>
      </p:pic>
      <p:pic>
        <p:nvPicPr>
          <p:cNvPr id="7" name="Content Placeholder 6"/>
          <p:cNvPicPr>
            <a:picLocks noGrp="1" noChangeAspect="1"/>
          </p:cNvPicPr>
          <p:nvPr>
            <p:ph sz="quarter" idx="2"/>
          </p:nvPr>
        </p:nvPicPr>
        <p:blipFill rotWithShape="1">
          <a:blip r:embed="rId4">
            <a:extLst>
              <a:ext uri="{28A0092B-C50C-407E-A947-70E740481C1C}">
                <a14:useLocalDpi xmlns:a14="http://schemas.microsoft.com/office/drawing/2010/main" val="0"/>
              </a:ext>
            </a:extLst>
          </a:blip>
          <a:srcRect l="35849" t="12355" r="18868" b="46001"/>
          <a:stretch/>
        </p:blipFill>
        <p:spPr>
          <a:xfrm>
            <a:off x="457198" y="1676400"/>
            <a:ext cx="4040189" cy="3733800"/>
          </a:xfrm>
        </p:spPr>
      </p:pic>
    </p:spTree>
    <p:extLst>
      <p:ext uri="{BB962C8B-B14F-4D97-AF65-F5344CB8AC3E}">
        <p14:creationId xmlns:p14="http://schemas.microsoft.com/office/powerpoint/2010/main" val="407357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t>Trellising Impacts Quality </a:t>
            </a:r>
            <a:endParaRPr lang="en-US" sz="4400" i="1" dirty="0"/>
          </a:p>
        </p:txBody>
      </p:sp>
      <p:sp>
        <p:nvSpPr>
          <p:cNvPr id="5" name="Content Placeholder 4"/>
          <p:cNvSpPr>
            <a:spLocks noGrp="1"/>
          </p:cNvSpPr>
          <p:nvPr>
            <p:ph sz="quarter" idx="2"/>
          </p:nvPr>
        </p:nvSpPr>
        <p:spPr>
          <a:xfrm>
            <a:off x="457199" y="1444294"/>
            <a:ext cx="4187825" cy="4727906"/>
          </a:xfrm>
        </p:spPr>
        <p:txBody>
          <a:bodyPr>
            <a:normAutofit fontScale="92500" lnSpcReduction="20000"/>
          </a:bodyPr>
          <a:lstStyle/>
          <a:p>
            <a:r>
              <a:rPr lang="en-US" sz="2800" dirty="0" smtClean="0"/>
              <a:t>Fruit Quality</a:t>
            </a:r>
          </a:p>
          <a:p>
            <a:pPr lvl="1"/>
            <a:r>
              <a:rPr lang="en-US" sz="2400" dirty="0"/>
              <a:t>S</a:t>
            </a:r>
            <a:r>
              <a:rPr lang="en-US" sz="2400" dirty="0" smtClean="0"/>
              <a:t>ize and Sugars </a:t>
            </a:r>
          </a:p>
          <a:p>
            <a:endParaRPr lang="en-US" sz="2800" dirty="0" smtClean="0"/>
          </a:p>
          <a:p>
            <a:r>
              <a:rPr lang="en-US" sz="2800" dirty="0" smtClean="0"/>
              <a:t>Disease incidence </a:t>
            </a:r>
          </a:p>
          <a:p>
            <a:endParaRPr lang="en-US" sz="2800" dirty="0" smtClean="0"/>
          </a:p>
          <a:p>
            <a:r>
              <a:rPr lang="en-US" sz="2800" dirty="0" smtClean="0"/>
              <a:t>Insect control</a:t>
            </a:r>
          </a:p>
          <a:p>
            <a:pPr lvl="1"/>
            <a:r>
              <a:rPr lang="en-US" sz="2400" dirty="0" smtClean="0"/>
              <a:t>Spray penetration </a:t>
            </a:r>
          </a:p>
          <a:p>
            <a:pPr lvl="1"/>
            <a:endParaRPr lang="en-US" sz="2400" dirty="0" smtClean="0"/>
          </a:p>
          <a:p>
            <a:r>
              <a:rPr lang="en-US" sz="2800" dirty="0" smtClean="0"/>
              <a:t>UV light damage </a:t>
            </a:r>
          </a:p>
          <a:p>
            <a:endParaRPr lang="en-US" sz="2800" dirty="0" smtClean="0"/>
          </a:p>
          <a:p>
            <a:r>
              <a:rPr lang="en-US" sz="2800" dirty="0" smtClean="0"/>
              <a:t>Harvest Speed</a:t>
            </a:r>
          </a:p>
          <a:p>
            <a:endParaRPr lang="en-US" sz="2800" dirty="0" smtClean="0"/>
          </a:p>
          <a:p>
            <a:r>
              <a:rPr lang="en-US" sz="2800" dirty="0" smtClean="0"/>
              <a:t>SWD</a:t>
            </a:r>
          </a:p>
          <a:p>
            <a:pPr lvl="1"/>
            <a:endParaRPr lang="en-US" dirty="0" smtClean="0"/>
          </a:p>
          <a:p>
            <a:endParaRPr lang="en-US" dirty="0"/>
          </a:p>
        </p:txBody>
      </p:sp>
      <p:sp>
        <p:nvSpPr>
          <p:cNvPr id="6" name="Content Placeholder 5"/>
          <p:cNvSpPr>
            <a:spLocks noGrp="1"/>
          </p:cNvSpPr>
          <p:nvPr>
            <p:ph sz="quarter" idx="4"/>
          </p:nvPr>
        </p:nvSpPr>
        <p:spPr/>
        <p:txBody>
          <a:bodyPr>
            <a:normAutofit/>
          </a:bodyPr>
          <a:lstStyle/>
          <a:p>
            <a:r>
              <a:rPr lang="en-US" sz="2800" dirty="0" smtClean="0"/>
              <a:t>Yield</a:t>
            </a:r>
          </a:p>
          <a:p>
            <a:pPr lvl="1"/>
            <a:r>
              <a:rPr lang="en-US" sz="2400" dirty="0" smtClean="0"/>
              <a:t>Fruit size</a:t>
            </a:r>
          </a:p>
          <a:p>
            <a:pPr lvl="1"/>
            <a:r>
              <a:rPr lang="en-US" sz="2400" dirty="0" smtClean="0"/>
              <a:t>Fruit per laterals </a:t>
            </a:r>
          </a:p>
          <a:p>
            <a:pPr lvl="1"/>
            <a:r>
              <a:rPr lang="en-US" sz="2400" dirty="0" smtClean="0"/>
              <a:t>Laterals per cane </a:t>
            </a:r>
          </a:p>
          <a:p>
            <a:pPr lvl="1"/>
            <a:r>
              <a:rPr lang="en-US" sz="2400" dirty="0" smtClean="0"/>
              <a:t>Numbers of canes/</a:t>
            </a:r>
            <a:r>
              <a:rPr lang="en-US" sz="2400" dirty="0" err="1" smtClean="0"/>
              <a:t>ft</a:t>
            </a:r>
            <a:r>
              <a:rPr lang="en-US" sz="2400" dirty="0" smtClean="0"/>
              <a:t> </a:t>
            </a:r>
            <a:endParaRPr lang="en-US" sz="2400" dirty="0"/>
          </a:p>
        </p:txBody>
      </p:sp>
    </p:spTree>
    <p:extLst>
      <p:ext uri="{BB962C8B-B14F-4D97-AF65-F5344CB8AC3E}">
        <p14:creationId xmlns:p14="http://schemas.microsoft.com/office/powerpoint/2010/main" val="3392083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i="1" dirty="0" smtClean="0"/>
              <a:t>Common Fruit Quality Issues</a:t>
            </a:r>
            <a:endParaRPr lang="en-US" sz="4400" i="1" dirty="0"/>
          </a:p>
        </p:txBody>
      </p:sp>
      <p:sp>
        <p:nvSpPr>
          <p:cNvPr id="8" name="Content Placeholder 7"/>
          <p:cNvSpPr>
            <a:spLocks noGrp="1"/>
          </p:cNvSpPr>
          <p:nvPr>
            <p:ph sz="quarter" idx="2"/>
          </p:nvPr>
        </p:nvSpPr>
        <p:spPr/>
        <p:txBody>
          <a:bodyPr/>
          <a:lstStyle/>
          <a:p>
            <a:r>
              <a:rPr lang="en-US" dirty="0" smtClean="0"/>
              <a:t>Soft Fruit</a:t>
            </a:r>
          </a:p>
          <a:p>
            <a:r>
              <a:rPr lang="en-US" dirty="0" smtClean="0"/>
              <a:t>Rot</a:t>
            </a:r>
          </a:p>
          <a:p>
            <a:r>
              <a:rPr lang="en-US" dirty="0" smtClean="0"/>
              <a:t>Small Size</a:t>
            </a:r>
          </a:p>
          <a:p>
            <a:r>
              <a:rPr lang="en-US" dirty="0" smtClean="0"/>
              <a:t>Crumbly Fruit</a:t>
            </a:r>
          </a:p>
          <a:p>
            <a:r>
              <a:rPr lang="en-US" dirty="0" smtClean="0"/>
              <a:t>Overripe</a:t>
            </a:r>
          </a:p>
          <a:p>
            <a:r>
              <a:rPr lang="en-US" dirty="0" smtClean="0"/>
              <a:t>Insect damage</a:t>
            </a:r>
          </a:p>
          <a:p>
            <a:r>
              <a:rPr lang="en-US" dirty="0" smtClean="0"/>
              <a:t>White cells</a:t>
            </a:r>
          </a:p>
        </p:txBody>
      </p:sp>
      <p:sp>
        <p:nvSpPr>
          <p:cNvPr id="9" name="Content Placeholder 3"/>
          <p:cNvSpPr txBox="1">
            <a:spLocks/>
          </p:cNvSpPr>
          <p:nvPr/>
        </p:nvSpPr>
        <p:spPr>
          <a:xfrm>
            <a:off x="4648200" y="1447800"/>
            <a:ext cx="4041775" cy="3941763"/>
          </a:xfrm>
          <a:prstGeom prst="rect">
            <a:avLst/>
          </a:prstGeom>
          <a:ln>
            <a:noFill/>
            <a:prstDash val="sysDash"/>
            <a:miter lim="800000"/>
          </a:ln>
        </p:spPr>
        <p:txBody>
          <a:bodyPr vert="horz">
            <a:normAutofit/>
          </a:bodyPr>
          <a:lstStyle>
            <a:lvl1pPr marL="365760" indent="-256032" algn="l" rtl="0" eaLnBrk="1" latinLnBrk="0" hangingPunct="1">
              <a:spcBef>
                <a:spcPts val="0"/>
              </a:spcBef>
              <a:spcAft>
                <a:spcPts val="0"/>
              </a:spcAft>
              <a:buClr>
                <a:schemeClr val="accent1"/>
              </a:buClr>
              <a:buSzPct val="68000"/>
              <a:buFont typeface="Wingdings 3"/>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0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dirty="0"/>
          </a:p>
        </p:txBody>
      </p:sp>
      <p:pic>
        <p:nvPicPr>
          <p:cNvPr id="10" name="18 Imagen" descr="C:\Users\clozano\Pictures\Productores zapotiltic\2011-12-30 15.41.48.jpg"/>
          <p:cNvPicPr>
            <a:picLocks noGrp="1"/>
          </p:cNvPicPr>
          <p:nvPr>
            <p:ph sz="quarter" idx="4"/>
          </p:nvPr>
        </p:nvPicPr>
        <p:blipFill>
          <a:blip r:embed="rId2" cstate="print">
            <a:lum bright="-4000"/>
            <a:extLst>
              <a:ext uri="{BEBA8EAE-BF5A-486C-A8C5-ECC9F3942E4B}">
                <a14:imgProps xmlns:a14="http://schemas.microsoft.com/office/drawing/2010/main">
                  <a14:imgLayer r:embed="rId3">
                    <a14:imgEffect>
                      <a14:backgroundRemoval t="2284" b="93909" l="0" r="98284"/>
                    </a14:imgEffect>
                  </a14:imgLayer>
                </a14:imgProps>
              </a:ext>
            </a:extLst>
          </a:blip>
          <a:srcRect/>
          <a:stretch>
            <a:fillRect/>
          </a:stretch>
        </p:blipFill>
        <p:spPr bwMode="auto">
          <a:xfrm>
            <a:off x="3657600" y="1252728"/>
            <a:ext cx="1981200" cy="1719072"/>
          </a:xfrm>
          <a:prstGeom prst="rect">
            <a:avLst/>
          </a:prstGeom>
          <a:ln>
            <a:noFill/>
          </a:ln>
          <a:effectLst>
            <a:outerShdw blurRad="292100" dist="139700" dir="2700000" algn="tl" rotWithShape="0">
              <a:srgbClr val="333333">
                <a:alpha val="65000"/>
              </a:srgbClr>
            </a:outerShdw>
          </a:effectLst>
        </p:spPr>
      </p:pic>
      <p:pic>
        <p:nvPicPr>
          <p:cNvPr id="11" name="8 Imagen" descr="C:\Users\clozano\Pictures\sun belle\DSC02966.JPG"/>
          <p:cNvPicPr/>
          <p:nvPr/>
        </p:nvPicPr>
        <p:blipFill>
          <a:blip r:embed="rId4" cstate="print">
            <a:extLst>
              <a:ext uri="{BEBA8EAE-BF5A-486C-A8C5-ECC9F3942E4B}">
                <a14:imgProps xmlns:a14="http://schemas.microsoft.com/office/drawing/2010/main">
                  <a14:imgLayer r:embed="rId5">
                    <a14:imgEffect>
                      <a14:backgroundRemoval t="10000" b="82115" l="9699" r="89967"/>
                    </a14:imgEffect>
                  </a14:imgLayer>
                </a14:imgProps>
              </a:ext>
            </a:extLst>
          </a:blip>
          <a:srcRect l="33333" t="5564" r="11111" b="16542"/>
          <a:stretch>
            <a:fillRect/>
          </a:stretch>
        </p:blipFill>
        <p:spPr bwMode="auto">
          <a:xfrm>
            <a:off x="4953000" y="2897172"/>
            <a:ext cx="1969980" cy="2145342"/>
          </a:xfrm>
          <a:prstGeom prst="rect">
            <a:avLst/>
          </a:prstGeom>
          <a:ln>
            <a:noFill/>
          </a:ln>
          <a:effectLst>
            <a:outerShdw blurRad="292100" dist="139700" dir="2700000" algn="tl" rotWithShape="0">
              <a:srgbClr val="333333">
                <a:alpha val="65000"/>
              </a:srgbClr>
            </a:outerShdw>
          </a:effectLst>
        </p:spPr>
      </p:pic>
      <p:pic>
        <p:nvPicPr>
          <p:cNvPr id="12" name="13 Imagen" descr="E:\DCIM\Camera\2011-12-30 15.39.49.jpg"/>
          <p:cNvPicPr/>
          <p:nvPr/>
        </p:nvPicPr>
        <p:blipFill>
          <a:blip r:embed="rId6" cstate="print">
            <a:extLst>
              <a:ext uri="{BEBA8EAE-BF5A-486C-A8C5-ECC9F3942E4B}">
                <a14:imgProps xmlns:a14="http://schemas.microsoft.com/office/drawing/2010/main">
                  <a14:imgLayer r:embed="rId7">
                    <a14:imgEffect>
                      <a14:backgroundRemoval t="5461" b="97270" l="4274" r="97436"/>
                    </a14:imgEffect>
                  </a14:imgLayer>
                </a14:imgProps>
              </a:ext>
            </a:extLst>
          </a:blip>
          <a:srcRect/>
          <a:stretch>
            <a:fillRect/>
          </a:stretch>
        </p:blipFill>
        <p:spPr bwMode="auto">
          <a:xfrm>
            <a:off x="6669087" y="2971800"/>
            <a:ext cx="1865313" cy="1996086"/>
          </a:xfrm>
          <a:prstGeom prst="rect">
            <a:avLst/>
          </a:prstGeom>
          <a:ln>
            <a:noFill/>
          </a:ln>
          <a:effectLst>
            <a:outerShdw blurRad="292100" dist="139700" dir="2700000" algn="tl" rotWithShape="0">
              <a:srgbClr val="333333">
                <a:alpha val="65000"/>
              </a:srgbClr>
            </a:outerShdw>
          </a:effectLst>
        </p:spPr>
      </p:pic>
      <p:pic>
        <p:nvPicPr>
          <p:cNvPr id="13" name="5 Imagen" descr="C:\Users\clozano\Pictures\INSTALACIONES\2012-04-16 16.34.45.jpg"/>
          <p:cNvPicPr/>
          <p:nvPr/>
        </p:nvPicPr>
        <p:blipFill>
          <a:blip r:embed="rId8" cstate="print">
            <a:extLst>
              <a:ext uri="{BEBA8EAE-BF5A-486C-A8C5-ECC9F3942E4B}">
                <a14:imgProps xmlns:a14="http://schemas.microsoft.com/office/drawing/2010/main">
                  <a14:imgLayer r:embed="rId9">
                    <a14:imgEffect>
                      <a14:backgroundRemoval t="28310" b="92113" l="24974" r="66561"/>
                    </a14:imgEffect>
                  </a14:imgLayer>
                </a14:imgProps>
              </a:ext>
            </a:extLst>
          </a:blip>
          <a:srcRect l="23761" t="27376" r="32110" b="7919"/>
          <a:stretch>
            <a:fillRect/>
          </a:stretch>
        </p:blipFill>
        <p:spPr bwMode="auto">
          <a:xfrm>
            <a:off x="6172200" y="4967886"/>
            <a:ext cx="1752600" cy="1674829"/>
          </a:xfrm>
          <a:prstGeom prst="rect">
            <a:avLst/>
          </a:prstGeom>
          <a:ln>
            <a:noFill/>
          </a:ln>
          <a:effectLst>
            <a:outerShdw blurRad="292100" dist="139700" dir="2700000" algn="tl" rotWithShape="0">
              <a:srgbClr val="333333">
                <a:alpha val="65000"/>
              </a:srgbClr>
            </a:outerShdw>
          </a:effectLst>
        </p:spPr>
      </p:pic>
      <p:pic>
        <p:nvPicPr>
          <p:cNvPr id="14" name="9 Imagen" descr="D:\DCIM\101MSDCF\DSC01740.JPG"/>
          <p:cNvPicPr/>
          <p:nvPr/>
        </p:nvPicPr>
        <p:blipFill>
          <a:blip r:embed="rId10" cstate="print">
            <a:extLst>
              <a:ext uri="{BEBA8EAE-BF5A-486C-A8C5-ECC9F3942E4B}">
                <a14:imgProps xmlns:a14="http://schemas.microsoft.com/office/drawing/2010/main">
                  <a14:imgLayer r:embed="rId11">
                    <a14:imgEffect>
                      <a14:backgroundRemoval t="16667" b="97481" l="19159" r="84424"/>
                    </a14:imgEffect>
                  </a14:imgLayer>
                </a14:imgProps>
              </a:ext>
            </a:extLst>
          </a:blip>
          <a:srcRect l="14944" t="7632" r="11122"/>
          <a:stretch>
            <a:fillRect/>
          </a:stretch>
        </p:blipFill>
        <p:spPr bwMode="auto">
          <a:xfrm>
            <a:off x="1219200" y="4419600"/>
            <a:ext cx="3886199" cy="1981199"/>
          </a:xfrm>
          <a:prstGeom prst="rect">
            <a:avLst/>
          </a:prstGeom>
          <a:ln>
            <a:noFill/>
          </a:ln>
          <a:effectLst>
            <a:outerShdw blurRad="292100" dist="139700" dir="2700000" algn="tl" rotWithShape="0">
              <a:srgbClr val="333333">
                <a:alpha val="65000"/>
              </a:srgbClr>
            </a:outerShdw>
          </a:effectLst>
        </p:spPr>
      </p:pic>
      <p:pic>
        <p:nvPicPr>
          <p:cNvPr id="15" name="4 Imagen" descr="C:\Users\clozano\Pictures\Productores zapotiltic\2011-11-03 08.45.56.jpg"/>
          <p:cNvPicPr/>
          <p:nvPr/>
        </p:nvPicPr>
        <p:blipFill>
          <a:blip r:embed="rId12" cstate="print">
            <a:lum bright="-11000" contrast="-2000"/>
            <a:extLst>
              <a:ext uri="{BEBA8EAE-BF5A-486C-A8C5-ECC9F3942E4B}">
                <a14:imgProps xmlns:a14="http://schemas.microsoft.com/office/drawing/2010/main">
                  <a14:imgLayer r:embed="rId13">
                    <a14:imgEffect>
                      <a14:backgroundRemoval t="0" b="99374" l="2394" r="95745"/>
                    </a14:imgEffect>
                  </a14:imgLayer>
                </a14:imgProps>
              </a:ext>
            </a:extLst>
          </a:blip>
          <a:srcRect/>
          <a:stretch>
            <a:fillRect/>
          </a:stretch>
        </p:blipFill>
        <p:spPr bwMode="auto">
          <a:xfrm>
            <a:off x="5546956" y="1220772"/>
            <a:ext cx="2377844" cy="1903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2714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t>“V” trellis variations</a:t>
            </a:r>
            <a:endParaRPr lang="en-US" sz="4400" i="1" dirty="0"/>
          </a:p>
        </p:txBody>
      </p:sp>
      <p:sp>
        <p:nvSpPr>
          <p:cNvPr id="3" name="Text Placeholder 2"/>
          <p:cNvSpPr>
            <a:spLocks noGrp="1"/>
          </p:cNvSpPr>
          <p:nvPr>
            <p:ph type="body" idx="1"/>
          </p:nvPr>
        </p:nvSpPr>
        <p:spPr/>
        <p:txBody>
          <a:bodyPr>
            <a:normAutofit/>
          </a:bodyPr>
          <a:lstStyle/>
          <a:p>
            <a:r>
              <a:rPr lang="en-US" dirty="0" smtClean="0"/>
              <a:t>Narrow</a:t>
            </a:r>
            <a:endParaRPr lang="en-US" dirty="0"/>
          </a:p>
        </p:txBody>
      </p:sp>
      <p:sp>
        <p:nvSpPr>
          <p:cNvPr id="4" name="Text Placeholder 3"/>
          <p:cNvSpPr>
            <a:spLocks noGrp="1"/>
          </p:cNvSpPr>
          <p:nvPr>
            <p:ph type="body" sz="half" idx="3"/>
          </p:nvPr>
        </p:nvSpPr>
        <p:spPr/>
        <p:txBody>
          <a:bodyPr>
            <a:normAutofit/>
          </a:bodyPr>
          <a:lstStyle/>
          <a:p>
            <a:r>
              <a:rPr lang="en-US" dirty="0" smtClean="0"/>
              <a:t>Wide</a:t>
            </a:r>
            <a:endParaRPr lang="en-US" dirty="0"/>
          </a:p>
        </p:txBody>
      </p:sp>
      <p:pic>
        <p:nvPicPr>
          <p:cNvPr id="9" name="Content Placeholder 8"/>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33400" y="1600200"/>
            <a:ext cx="3886200" cy="3810000"/>
          </a:xfrm>
        </p:spPr>
      </p:pic>
      <p:sp>
        <p:nvSpPr>
          <p:cNvPr id="7" name="Rectangle 6"/>
          <p:cNvSpPr/>
          <p:nvPr/>
        </p:nvSpPr>
        <p:spPr>
          <a:xfrm>
            <a:off x="685800" y="17526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90600"/>
            <a:ext cx="3886200" cy="4419600"/>
          </a:xfrm>
          <a:prstGeom prst="rect">
            <a:avLst/>
          </a:prstGeom>
          <a:noFill/>
          <a:ln>
            <a:noFill/>
          </a:ln>
        </p:spPr>
      </p:pic>
    </p:spTree>
    <p:extLst>
      <p:ext uri="{BB962C8B-B14F-4D97-AF65-F5344CB8AC3E}">
        <p14:creationId xmlns:p14="http://schemas.microsoft.com/office/powerpoint/2010/main" val="1238447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a:t>“V” trellis variations</a:t>
            </a:r>
          </a:p>
        </p:txBody>
      </p:sp>
      <p:sp>
        <p:nvSpPr>
          <p:cNvPr id="3" name="Text Placeholder 2"/>
          <p:cNvSpPr>
            <a:spLocks noGrp="1"/>
          </p:cNvSpPr>
          <p:nvPr>
            <p:ph type="body" idx="1"/>
          </p:nvPr>
        </p:nvSpPr>
        <p:spPr/>
        <p:txBody>
          <a:bodyPr/>
          <a:lstStyle/>
          <a:p>
            <a:r>
              <a:rPr lang="en-US" dirty="0" smtClean="0"/>
              <a:t>“T” posts</a:t>
            </a:r>
            <a:endParaRPr lang="en-US" dirty="0"/>
          </a:p>
        </p:txBody>
      </p:sp>
      <p:sp>
        <p:nvSpPr>
          <p:cNvPr id="4" name="Text Placeholder 3"/>
          <p:cNvSpPr>
            <a:spLocks noGrp="1"/>
          </p:cNvSpPr>
          <p:nvPr>
            <p:ph type="body" sz="half" idx="3"/>
          </p:nvPr>
        </p:nvSpPr>
        <p:spPr/>
        <p:txBody>
          <a:bodyPr/>
          <a:lstStyle/>
          <a:p>
            <a:r>
              <a:rPr lang="en-US" dirty="0" smtClean="0"/>
              <a:t>Wide</a:t>
            </a:r>
            <a:endParaRPr lang="en-US" dirty="0"/>
          </a:p>
        </p:txBody>
      </p:sp>
      <p:pic>
        <p:nvPicPr>
          <p:cNvPr id="9"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295400"/>
            <a:ext cx="4138229" cy="3962400"/>
          </a:xfrm>
          <a:prstGeom prst="rect">
            <a:avLst/>
          </a:prstGeom>
          <a:ln>
            <a:noFill/>
            <a:prstDash val="sysDash"/>
            <a:miter lim="800000"/>
          </a:ln>
        </p:spPr>
      </p:pic>
      <p:pic>
        <p:nvPicPr>
          <p:cNvPr id="10" name="Content Placeholder 9"/>
          <p:cNvPicPr>
            <a:picLocks noGrp="1" noChangeAspect="1"/>
          </p:cNvPicPr>
          <p:nvPr>
            <p:ph sz="quarter" idx="2"/>
          </p:nvPr>
        </p:nvPicPr>
        <p:blipFill>
          <a:blip r:embed="rId4"/>
          <a:stretch>
            <a:fillRect/>
          </a:stretch>
        </p:blipFill>
        <p:spPr>
          <a:xfrm>
            <a:off x="495922" y="1586548"/>
            <a:ext cx="3962743" cy="3657917"/>
          </a:xfrm>
          <a:prstGeom prst="rect">
            <a:avLst/>
          </a:prstGeom>
        </p:spPr>
      </p:pic>
    </p:spTree>
    <p:extLst>
      <p:ext uri="{BB962C8B-B14F-4D97-AF65-F5344CB8AC3E}">
        <p14:creationId xmlns:p14="http://schemas.microsoft.com/office/powerpoint/2010/main" val="803191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sz="2400" dirty="0" smtClean="0"/>
              <a:t>2013 in Ventura                 2013 Santa Cruz </a:t>
            </a:r>
          </a:p>
          <a:p>
            <a:pPr lvl="1"/>
            <a:r>
              <a:rPr lang="en-US" sz="2400" dirty="0" smtClean="0"/>
              <a:t>$</a:t>
            </a:r>
            <a:r>
              <a:rPr lang="en-US" sz="2400" dirty="0"/>
              <a:t>187 </a:t>
            </a:r>
            <a:r>
              <a:rPr lang="en-US" sz="2400" dirty="0" smtClean="0"/>
              <a:t>million                     $142.2 </a:t>
            </a:r>
          </a:p>
          <a:p>
            <a:pPr lvl="1"/>
            <a:r>
              <a:rPr lang="en-US" sz="2400" dirty="0" smtClean="0"/>
              <a:t>#3 </a:t>
            </a:r>
            <a:r>
              <a:rPr lang="en-US" sz="2400" dirty="0"/>
              <a:t>crop </a:t>
            </a:r>
            <a:r>
              <a:rPr lang="en-US" sz="2400" dirty="0" smtClean="0"/>
              <a:t>			#2 crop</a:t>
            </a:r>
          </a:p>
          <a:p>
            <a:pPr marL="393192" lvl="1" indent="0">
              <a:buNone/>
            </a:pPr>
            <a:endParaRPr lang="en-US" sz="2400" dirty="0" smtClean="0"/>
          </a:p>
          <a:p>
            <a:pPr marL="393192" lvl="1" indent="0">
              <a:buNone/>
            </a:pPr>
            <a:r>
              <a:rPr lang="en-US" sz="2400" dirty="0" smtClean="0"/>
              <a:t>2012 in Monterrey (Salinas)  </a:t>
            </a:r>
          </a:p>
          <a:p>
            <a:pPr marL="393192" lvl="1" indent="0">
              <a:buNone/>
            </a:pPr>
            <a:r>
              <a:rPr lang="en-US" sz="2400" dirty="0" smtClean="0"/>
              <a:t>$41,35 </a:t>
            </a:r>
          </a:p>
          <a:p>
            <a:pPr marL="393192" lvl="1" indent="0">
              <a:buNone/>
            </a:pPr>
            <a:r>
              <a:rPr lang="en-US" sz="2400" dirty="0" smtClean="0"/>
              <a:t>#15crop </a:t>
            </a:r>
          </a:p>
          <a:p>
            <a:pPr marL="393192" lvl="1" indent="0">
              <a:buNone/>
            </a:pPr>
            <a:endParaRPr lang="en-US" sz="2400" dirty="0" smtClean="0"/>
          </a:p>
          <a:p>
            <a:r>
              <a:rPr lang="en-US" sz="2400" dirty="0" smtClean="0"/>
              <a:t>#3 berry in US per capita consumption</a:t>
            </a:r>
          </a:p>
          <a:p>
            <a:endParaRPr lang="en-US" sz="2400" dirty="0" smtClean="0"/>
          </a:p>
          <a:p>
            <a:r>
              <a:rPr lang="en-US" sz="2400" dirty="0" smtClean="0"/>
              <a:t>Can be highly profitable</a:t>
            </a:r>
          </a:p>
          <a:p>
            <a:pPr lvl="1"/>
            <a:r>
              <a:rPr lang="en-US" sz="2400" dirty="0" smtClean="0"/>
              <a:t>$20K-$60K typical profit </a:t>
            </a:r>
            <a:r>
              <a:rPr lang="en-US" sz="2400" dirty="0"/>
              <a:t>per </a:t>
            </a:r>
            <a:r>
              <a:rPr lang="en-US" sz="2400" dirty="0" smtClean="0"/>
              <a:t>acre</a:t>
            </a:r>
          </a:p>
          <a:p>
            <a:pPr lvl="1"/>
            <a:r>
              <a:rPr lang="en-US" sz="2400" dirty="0" smtClean="0"/>
              <a:t>Winter </a:t>
            </a:r>
            <a:r>
              <a:rPr lang="en-US" sz="2400" dirty="0"/>
              <a:t>prices can be 3x more than </a:t>
            </a:r>
            <a:r>
              <a:rPr lang="en-US" sz="2400" dirty="0" smtClean="0"/>
              <a:t>summer, organics prices varied through the seasons </a:t>
            </a:r>
            <a:endParaRPr lang="en-US" sz="2400" dirty="0"/>
          </a:p>
        </p:txBody>
      </p:sp>
      <p:sp>
        <p:nvSpPr>
          <p:cNvPr id="2" name="Title 1"/>
          <p:cNvSpPr>
            <a:spLocks noGrp="1"/>
          </p:cNvSpPr>
          <p:nvPr>
            <p:ph type="title"/>
          </p:nvPr>
        </p:nvSpPr>
        <p:spPr/>
        <p:txBody>
          <a:bodyPr>
            <a:normAutofit/>
          </a:bodyPr>
          <a:lstStyle/>
          <a:p>
            <a:r>
              <a:rPr lang="en-US" sz="4400" i="1" dirty="0" smtClean="0">
                <a:effectLst>
                  <a:outerShdw blurRad="38100" dist="38100" dir="2700000" algn="tl">
                    <a:srgbClr val="000000">
                      <a:alpha val="43137"/>
                    </a:srgbClr>
                  </a:outerShdw>
                </a:effectLst>
              </a:rPr>
              <a:t>Raspberry economics</a:t>
            </a:r>
            <a:endParaRPr lang="en-US" sz="4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9458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i="1" dirty="0"/>
              <a:t>“V” trellis variations</a:t>
            </a:r>
            <a:endParaRPr lang="en-US" i="1" dirty="0"/>
          </a:p>
        </p:txBody>
      </p:sp>
      <p:sp>
        <p:nvSpPr>
          <p:cNvPr id="3" name="Text Placeholder 2"/>
          <p:cNvSpPr>
            <a:spLocks noGrp="1"/>
          </p:cNvSpPr>
          <p:nvPr>
            <p:ph type="body" idx="1"/>
          </p:nvPr>
        </p:nvSpPr>
        <p:spPr/>
        <p:txBody>
          <a:bodyPr/>
          <a:lstStyle/>
          <a:p>
            <a:r>
              <a:rPr lang="en-US" dirty="0" smtClean="0"/>
              <a:t> Shift system pre bloom</a:t>
            </a:r>
            <a:endParaRPr lang="en-US" dirty="0"/>
          </a:p>
        </p:txBody>
      </p:sp>
      <p:sp>
        <p:nvSpPr>
          <p:cNvPr id="4" name="Text Placeholder 3"/>
          <p:cNvSpPr>
            <a:spLocks noGrp="1"/>
          </p:cNvSpPr>
          <p:nvPr>
            <p:ph type="body" sz="half" idx="3"/>
          </p:nvPr>
        </p:nvSpPr>
        <p:spPr>
          <a:xfrm>
            <a:off x="4648200" y="5334000"/>
            <a:ext cx="4041775" cy="838200"/>
          </a:xfrm>
        </p:spPr>
        <p:txBody>
          <a:bodyPr/>
          <a:lstStyle/>
          <a:p>
            <a:r>
              <a:rPr lang="en-US" dirty="0" smtClean="0"/>
              <a:t>Post bloom</a:t>
            </a:r>
            <a:endParaRPr lang="en-US" dirty="0"/>
          </a:p>
        </p:txBody>
      </p:sp>
      <p:pic>
        <p:nvPicPr>
          <p:cNvPr id="9"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7200" y="1447800"/>
            <a:ext cx="4040188" cy="3962400"/>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47800"/>
            <a:ext cx="4038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035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look to “V” trellis </a:t>
            </a:r>
            <a:endParaRPr lang="en-US" dirty="0"/>
          </a:p>
        </p:txBody>
      </p:sp>
      <p:sp>
        <p:nvSpPr>
          <p:cNvPr id="3" name="Text Placeholder 2"/>
          <p:cNvSpPr>
            <a:spLocks noGrp="1"/>
          </p:cNvSpPr>
          <p:nvPr>
            <p:ph type="body" idx="1"/>
          </p:nvPr>
        </p:nvSpPr>
        <p:spPr/>
        <p:txBody>
          <a:bodyPr/>
          <a:lstStyle/>
          <a:p>
            <a:r>
              <a:rPr lang="en-US" dirty="0" smtClean="0"/>
              <a:t>Wide bed</a:t>
            </a:r>
            <a:endParaRPr lang="en-US" dirty="0"/>
          </a:p>
        </p:txBody>
      </p:sp>
      <p:sp>
        <p:nvSpPr>
          <p:cNvPr id="4" name="Text Placeholder 3"/>
          <p:cNvSpPr>
            <a:spLocks noGrp="1"/>
          </p:cNvSpPr>
          <p:nvPr>
            <p:ph type="body" sz="half" idx="3"/>
          </p:nvPr>
        </p:nvSpPr>
        <p:spPr/>
        <p:txBody>
          <a:bodyPr/>
          <a:lstStyle/>
          <a:p>
            <a:r>
              <a:rPr lang="en-US" dirty="0" smtClean="0"/>
              <a:t>More light </a:t>
            </a:r>
            <a:endParaRPr lang="en-US" dirty="0"/>
          </a:p>
        </p:txBody>
      </p:sp>
      <p:sp>
        <p:nvSpPr>
          <p:cNvPr id="6" name="Content Placeholder 5"/>
          <p:cNvSpPr>
            <a:spLocks noGrp="1"/>
          </p:cNvSpPr>
          <p:nvPr>
            <p:ph sz="quarter" idx="4"/>
          </p:nvPr>
        </p:nvSpPr>
        <p:spPr>
          <a:xfrm>
            <a:off x="4669536" y="1481327"/>
            <a:ext cx="4041775" cy="3941763"/>
          </a:xfrm>
        </p:spPr>
        <p:txBody>
          <a:bodyPr/>
          <a:lstStyle/>
          <a:p>
            <a:endParaRPr lang="en-US"/>
          </a:p>
        </p:txBody>
      </p:sp>
      <p:pic>
        <p:nvPicPr>
          <p:cNvPr id="1026" name="Picture 2" descr="D:\Pictures Rubus\I V trellis Eri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47799"/>
            <a:ext cx="4038600" cy="3962402"/>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10"/>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457200" y="1447800"/>
            <a:ext cx="4038600" cy="4038600"/>
          </a:xfrm>
          <a:prstGeom prst="rect">
            <a:avLst/>
          </a:prstGeom>
          <a:ln>
            <a:noFill/>
            <a:prstDash val="sysDash"/>
            <a:miter lim="800000"/>
          </a:ln>
        </p:spPr>
      </p:pic>
    </p:spTree>
    <p:extLst>
      <p:ext uri="{BB962C8B-B14F-4D97-AF65-F5344CB8AC3E}">
        <p14:creationId xmlns:p14="http://schemas.microsoft.com/office/powerpoint/2010/main" val="1552770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t>First crop</a:t>
            </a:r>
            <a:endParaRPr lang="en-US" sz="4400" i="1" dirty="0"/>
          </a:p>
        </p:txBody>
      </p:sp>
      <p:sp>
        <p:nvSpPr>
          <p:cNvPr id="10" name="Text Placeholder 9"/>
          <p:cNvSpPr>
            <a:spLocks noGrp="1"/>
          </p:cNvSpPr>
          <p:nvPr>
            <p:ph type="body" idx="1"/>
          </p:nvPr>
        </p:nvSpPr>
        <p:spPr>
          <a:xfrm>
            <a:off x="457200" y="5410200"/>
            <a:ext cx="4191000" cy="762000"/>
          </a:xfrm>
        </p:spPr>
        <p:txBody>
          <a:bodyPr>
            <a:normAutofit/>
          </a:bodyPr>
          <a:lstStyle/>
          <a:p>
            <a:r>
              <a:rPr lang="en-US" dirty="0" smtClean="0"/>
              <a:t>1</a:t>
            </a:r>
            <a:r>
              <a:rPr lang="en-US" baseline="30000" dirty="0" smtClean="0"/>
              <a:t>st</a:t>
            </a:r>
            <a:r>
              <a:rPr lang="en-US" dirty="0" smtClean="0"/>
              <a:t> crop on </a:t>
            </a:r>
            <a:r>
              <a:rPr lang="en-US" dirty="0" err="1" smtClean="0"/>
              <a:t>primocane</a:t>
            </a:r>
            <a:endParaRPr lang="en-US" dirty="0"/>
          </a:p>
        </p:txBody>
      </p:sp>
      <p:sp>
        <p:nvSpPr>
          <p:cNvPr id="11" name="Text Placeholder 10"/>
          <p:cNvSpPr>
            <a:spLocks noGrp="1"/>
          </p:cNvSpPr>
          <p:nvPr>
            <p:ph type="body" sz="half" idx="3"/>
          </p:nvPr>
        </p:nvSpPr>
        <p:spPr>
          <a:xfrm>
            <a:off x="4800600" y="5410200"/>
            <a:ext cx="3886201" cy="762000"/>
          </a:xfrm>
        </p:spPr>
        <p:txBody>
          <a:bodyPr>
            <a:normAutofit/>
          </a:bodyPr>
          <a:lstStyle/>
          <a:p>
            <a:r>
              <a:rPr lang="en-US" dirty="0" smtClean="0"/>
              <a:t>Defoliation before CB</a:t>
            </a:r>
            <a:endParaRPr lang="en-US" dirty="0"/>
          </a:p>
        </p:txBody>
      </p:sp>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1447800"/>
            <a:ext cx="4191000" cy="3962400"/>
          </a:xfrm>
        </p:spPr>
      </p:pic>
      <p:pic>
        <p:nvPicPr>
          <p:cNvPr id="12" name="Content Placeholder 6"/>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800600" y="1500188"/>
            <a:ext cx="3886200" cy="3941762"/>
          </a:xfrm>
          <a:prstGeom prst="rect">
            <a:avLst/>
          </a:prstGeom>
          <a:ln>
            <a:noFill/>
            <a:prstDash val="sysDash"/>
            <a:miter lim="800000"/>
          </a:ln>
        </p:spPr>
      </p:pic>
    </p:spTree>
    <p:extLst>
      <p:ext uri="{BB962C8B-B14F-4D97-AF65-F5344CB8AC3E}">
        <p14:creationId xmlns:p14="http://schemas.microsoft.com/office/powerpoint/2010/main" val="214962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452886410"/>
              </p:ext>
            </p:extLst>
          </p:nvPr>
        </p:nvGraphicFramePr>
        <p:xfrm>
          <a:off x="304800" y="457198"/>
          <a:ext cx="8526780" cy="5257800"/>
        </p:xfrm>
        <a:graphic>
          <a:graphicData uri="http://schemas.openxmlformats.org/drawingml/2006/table">
            <a:tbl>
              <a:tblPr firstRow="1" firstCol="1" bandRow="1">
                <a:tableStyleId>{5C22544A-7EE6-4342-B048-85BDC9FD1C3A}</a:tableStyleId>
              </a:tblPr>
              <a:tblGrid>
                <a:gridCol w="1781755"/>
                <a:gridCol w="1849428"/>
                <a:gridCol w="1682917"/>
                <a:gridCol w="1606340"/>
                <a:gridCol w="1606340"/>
              </a:tblGrid>
              <a:tr h="876300">
                <a:tc>
                  <a:txBody>
                    <a:bodyPr/>
                    <a:lstStyle/>
                    <a:p>
                      <a:pPr marL="0" marR="0">
                        <a:lnSpc>
                          <a:spcPct val="115000"/>
                        </a:lnSpc>
                        <a:spcBef>
                          <a:spcPts val="0"/>
                        </a:spcBef>
                        <a:spcAft>
                          <a:spcPts val="0"/>
                        </a:spcAft>
                      </a:pPr>
                      <a:r>
                        <a:rPr lang="en-US" sz="1100" dirty="0">
                          <a:effectLst/>
                        </a:rPr>
                        <a:t> </a:t>
                      </a:r>
                      <a:endParaRPr lang="es-US" sz="1100" dirty="0">
                        <a:effectLst/>
                        <a:latin typeface="Calibri"/>
                        <a:ea typeface="Times New Roman"/>
                        <a:cs typeface="Times New Roman"/>
                      </a:endParaRPr>
                    </a:p>
                  </a:txBody>
                  <a:tcPr marL="68580" marR="68580" marT="0" marB="0"/>
                </a:tc>
                <a:tc gridSpan="4">
                  <a:txBody>
                    <a:bodyPr/>
                    <a:lstStyle/>
                    <a:p>
                      <a:pPr marL="0" marR="0" algn="ctr">
                        <a:lnSpc>
                          <a:spcPct val="115000"/>
                        </a:lnSpc>
                        <a:spcBef>
                          <a:spcPts val="0"/>
                        </a:spcBef>
                        <a:spcAft>
                          <a:spcPts val="0"/>
                        </a:spcAft>
                      </a:pPr>
                      <a:r>
                        <a:rPr lang="en-US" sz="2800" dirty="0">
                          <a:effectLst/>
                        </a:rPr>
                        <a:t>Nitrogen content</a:t>
                      </a:r>
                      <a:endParaRPr lang="es-US" sz="2800" dirty="0">
                        <a:effectLst/>
                        <a:latin typeface="Calibri"/>
                        <a:ea typeface="Times New Roman"/>
                        <a:cs typeface="Times New Roman"/>
                      </a:endParaRPr>
                    </a:p>
                  </a:txBody>
                  <a:tcPr marL="68580" marR="68580" marT="0" marB="0"/>
                </a:tc>
                <a:tc hMerge="1">
                  <a:txBody>
                    <a:bodyPr/>
                    <a:lstStyle/>
                    <a:p>
                      <a:endParaRPr lang="es-US"/>
                    </a:p>
                  </a:txBody>
                  <a:tcPr/>
                </a:tc>
                <a:tc hMerge="1">
                  <a:txBody>
                    <a:bodyPr/>
                    <a:lstStyle/>
                    <a:p>
                      <a:endParaRPr lang="es-US"/>
                    </a:p>
                  </a:txBody>
                  <a:tcPr/>
                </a:tc>
                <a:tc hMerge="1">
                  <a:txBody>
                    <a:bodyPr/>
                    <a:lstStyle/>
                    <a:p>
                      <a:endParaRPr lang="es-US"/>
                    </a:p>
                  </a:txBody>
                  <a:tcPr/>
                </a:tc>
              </a:tr>
              <a:tr h="876300">
                <a:tc>
                  <a:txBody>
                    <a:bodyPr/>
                    <a:lstStyle/>
                    <a:p>
                      <a:pPr marL="0" marR="0">
                        <a:lnSpc>
                          <a:spcPct val="115000"/>
                        </a:lnSpc>
                        <a:spcBef>
                          <a:spcPts val="0"/>
                        </a:spcBef>
                        <a:spcAft>
                          <a:spcPts val="0"/>
                        </a:spcAft>
                      </a:pPr>
                      <a:r>
                        <a:rPr lang="en-US" sz="1100">
                          <a:effectLst/>
                        </a:rPr>
                        <a:t> </a:t>
                      </a:r>
                      <a:endParaRPr lang="es-US" sz="1100">
                        <a:effectLst/>
                        <a:latin typeface="Calibri"/>
                        <a:ea typeface="Times New Roman"/>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dirty="0">
                          <a:effectLst/>
                        </a:rPr>
                        <a:t>Hand defoliation</a:t>
                      </a:r>
                      <a:endParaRPr lang="es-US" sz="2000" dirty="0">
                        <a:effectLst/>
                        <a:latin typeface="Calibri"/>
                        <a:ea typeface="Times New Roman"/>
                        <a:cs typeface="Times New Roman"/>
                      </a:endParaRPr>
                    </a:p>
                  </a:txBody>
                  <a:tcPr marL="68580" marR="68580" marT="0" marB="0"/>
                </a:tc>
                <a:tc hMerge="1">
                  <a:txBody>
                    <a:bodyPr/>
                    <a:lstStyle/>
                    <a:p>
                      <a:endParaRPr lang="es-US"/>
                    </a:p>
                  </a:txBody>
                  <a:tcPr/>
                </a:tc>
                <a:tc gridSpan="2">
                  <a:txBody>
                    <a:bodyPr/>
                    <a:lstStyle/>
                    <a:p>
                      <a:pPr marL="0" marR="0" algn="ctr">
                        <a:lnSpc>
                          <a:spcPct val="115000"/>
                        </a:lnSpc>
                        <a:spcBef>
                          <a:spcPts val="0"/>
                        </a:spcBef>
                        <a:spcAft>
                          <a:spcPts val="0"/>
                        </a:spcAft>
                      </a:pPr>
                      <a:r>
                        <a:rPr lang="en-US" sz="2000" dirty="0">
                          <a:effectLst/>
                        </a:rPr>
                        <a:t>Defoliation  with AN 20 – 20%</a:t>
                      </a:r>
                      <a:endParaRPr lang="es-US" sz="2000" dirty="0">
                        <a:effectLst/>
                        <a:latin typeface="Calibri"/>
                        <a:ea typeface="Times New Roman"/>
                        <a:cs typeface="Times New Roman"/>
                      </a:endParaRPr>
                    </a:p>
                  </a:txBody>
                  <a:tcPr marL="68580" marR="68580" marT="0" marB="0"/>
                </a:tc>
                <a:tc hMerge="1">
                  <a:txBody>
                    <a:bodyPr/>
                    <a:lstStyle/>
                    <a:p>
                      <a:endParaRPr lang="es-US"/>
                    </a:p>
                  </a:txBody>
                  <a:tcPr/>
                </a:tc>
              </a:tr>
              <a:tr h="876300">
                <a:tc>
                  <a:txBody>
                    <a:bodyPr/>
                    <a:lstStyle/>
                    <a:p>
                      <a:pPr marL="0" marR="0">
                        <a:lnSpc>
                          <a:spcPct val="115000"/>
                        </a:lnSpc>
                        <a:spcBef>
                          <a:spcPts val="0"/>
                        </a:spcBef>
                        <a:spcAft>
                          <a:spcPts val="0"/>
                        </a:spcAft>
                      </a:pPr>
                      <a:r>
                        <a:rPr lang="en-US" sz="1800" dirty="0">
                          <a:effectLst/>
                        </a:rPr>
                        <a:t>Date sampled</a:t>
                      </a:r>
                      <a:endParaRPr lang="es-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Canes</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Roots</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Canes </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Roots</a:t>
                      </a:r>
                      <a:endParaRPr lang="es-US" sz="2000" dirty="0">
                        <a:effectLst/>
                        <a:latin typeface="Calibri"/>
                        <a:ea typeface="Times New Roman"/>
                        <a:cs typeface="Times New Roman"/>
                      </a:endParaRPr>
                    </a:p>
                  </a:txBody>
                  <a:tcPr marL="68580" marR="68580" marT="0" marB="0"/>
                </a:tc>
              </a:tr>
              <a:tr h="876300">
                <a:tc>
                  <a:txBody>
                    <a:bodyPr/>
                    <a:lstStyle/>
                    <a:p>
                      <a:pPr marL="0" marR="0">
                        <a:lnSpc>
                          <a:spcPct val="115000"/>
                        </a:lnSpc>
                        <a:spcBef>
                          <a:spcPts val="0"/>
                        </a:spcBef>
                        <a:spcAft>
                          <a:spcPts val="0"/>
                        </a:spcAft>
                      </a:pPr>
                      <a:r>
                        <a:rPr lang="en-US" sz="1800" dirty="0" smtClean="0">
                          <a:effectLst/>
                        </a:rPr>
                        <a:t>11/21/2013</a:t>
                      </a:r>
                      <a:endParaRPr lang="es-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0.84</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effectLst/>
                        </a:rPr>
                        <a:t>1.58</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1.07</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s-US" sz="2000" dirty="0" smtClean="0">
                          <a:effectLst/>
                          <a:latin typeface="Calibri"/>
                          <a:ea typeface="Times New Roman"/>
                          <a:cs typeface="Times New Roman"/>
                        </a:rPr>
                        <a:t>1.89</a:t>
                      </a:r>
                      <a:endParaRPr lang="es-US" sz="2000" dirty="0">
                        <a:effectLst/>
                        <a:latin typeface="Calibri"/>
                        <a:ea typeface="Times New Roman"/>
                        <a:cs typeface="Times New Roman"/>
                      </a:endParaRPr>
                    </a:p>
                  </a:txBody>
                  <a:tcPr marL="68580" marR="68580" marT="0" marB="0"/>
                </a:tc>
              </a:tr>
              <a:tr h="876300">
                <a:tc>
                  <a:txBody>
                    <a:bodyPr/>
                    <a:lstStyle/>
                    <a:p>
                      <a:pPr marL="0" marR="0">
                        <a:lnSpc>
                          <a:spcPct val="115000"/>
                        </a:lnSpc>
                        <a:spcBef>
                          <a:spcPts val="0"/>
                        </a:spcBef>
                        <a:spcAft>
                          <a:spcPts val="0"/>
                        </a:spcAft>
                      </a:pPr>
                      <a:r>
                        <a:rPr lang="en-US" sz="1800" dirty="0" smtClean="0">
                          <a:effectLst/>
                        </a:rPr>
                        <a:t>1/2/2014</a:t>
                      </a:r>
                      <a:endParaRPr lang="es-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1.11</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2.45</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1.29</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2.58</a:t>
                      </a:r>
                      <a:endParaRPr lang="es-US" sz="2000" dirty="0">
                        <a:effectLst/>
                        <a:latin typeface="Calibri"/>
                        <a:ea typeface="Times New Roman"/>
                        <a:cs typeface="Times New Roman"/>
                      </a:endParaRPr>
                    </a:p>
                  </a:txBody>
                  <a:tcPr marL="68580" marR="68580" marT="0" marB="0"/>
                </a:tc>
              </a:tr>
              <a:tr h="876300">
                <a:tc>
                  <a:txBody>
                    <a:bodyPr/>
                    <a:lstStyle/>
                    <a:p>
                      <a:pPr marL="0" marR="0">
                        <a:lnSpc>
                          <a:spcPct val="115000"/>
                        </a:lnSpc>
                        <a:spcBef>
                          <a:spcPts val="0"/>
                        </a:spcBef>
                        <a:spcAft>
                          <a:spcPts val="0"/>
                        </a:spcAft>
                      </a:pPr>
                      <a:r>
                        <a:rPr lang="en-US" sz="1800" dirty="0" smtClean="0">
                          <a:effectLst/>
                        </a:rPr>
                        <a:t>1/14/2014</a:t>
                      </a:r>
                      <a:endParaRPr lang="es-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effectLst/>
                        </a:rPr>
                        <a:t>1.40</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1.49</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1.82</a:t>
                      </a:r>
                      <a:endParaRPr lang="es-US" sz="20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2.51</a:t>
                      </a:r>
                      <a:endParaRPr lang="es-US" sz="2000" dirty="0">
                        <a:effectLst/>
                        <a:latin typeface="Calibri"/>
                        <a:ea typeface="Times New Roman"/>
                        <a:cs typeface="Times New Roman"/>
                      </a:endParaRPr>
                    </a:p>
                  </a:txBody>
                  <a:tcPr marL="68580" marR="68580" marT="0" marB="0"/>
                </a:tc>
              </a:tr>
            </a:tbl>
          </a:graphicData>
        </a:graphic>
      </p:graphicFrame>
      <p:sp>
        <p:nvSpPr>
          <p:cNvPr id="8" name="Rectangle 1"/>
          <p:cNvSpPr>
            <a:spLocks noChangeArrowheads="1"/>
          </p:cNvSpPr>
          <p:nvPr/>
        </p:nvSpPr>
        <p:spPr bwMode="auto">
          <a:xfrm>
            <a:off x="1531938" y="3165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US" altLang="es-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08438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en-US" sz="3600" i="1" dirty="0" smtClean="0">
                <a:latin typeface="+mj-lt"/>
              </a:rPr>
              <a:t>Alternative Treatments for 2</a:t>
            </a:r>
            <a:r>
              <a:rPr lang="en-US" sz="3600" i="1" baseline="30000" dirty="0" smtClean="0">
                <a:latin typeface="+mj-lt"/>
              </a:rPr>
              <a:t>nd</a:t>
            </a:r>
            <a:r>
              <a:rPr lang="en-US" sz="3600" i="1" dirty="0" smtClean="0">
                <a:latin typeface="+mj-lt"/>
              </a:rPr>
              <a:t> crop </a:t>
            </a:r>
            <a:endParaRPr lang="en-US" sz="2000" i="1" dirty="0"/>
          </a:p>
        </p:txBody>
      </p:sp>
      <p:sp>
        <p:nvSpPr>
          <p:cNvPr id="8" name="Text Placeholder 7"/>
          <p:cNvSpPr>
            <a:spLocks noGrp="1"/>
          </p:cNvSpPr>
          <p:nvPr>
            <p:ph type="body" idx="1"/>
          </p:nvPr>
        </p:nvSpPr>
        <p:spPr/>
        <p:txBody>
          <a:bodyPr>
            <a:normAutofit/>
          </a:bodyPr>
          <a:lstStyle/>
          <a:p>
            <a:r>
              <a:rPr lang="en-US" dirty="0" smtClean="0"/>
              <a:t>Cutback and Mow Down</a:t>
            </a:r>
            <a:endParaRPr lang="en-US" dirty="0"/>
          </a:p>
        </p:txBody>
      </p:sp>
      <p:sp>
        <p:nvSpPr>
          <p:cNvPr id="9" name="Text Placeholder 8"/>
          <p:cNvSpPr>
            <a:spLocks noGrp="1"/>
          </p:cNvSpPr>
          <p:nvPr>
            <p:ph type="body" sz="half" idx="3"/>
          </p:nvPr>
        </p:nvSpPr>
        <p:spPr/>
        <p:txBody>
          <a:bodyPr/>
          <a:lstStyle/>
          <a:p>
            <a:r>
              <a:rPr lang="en-US" dirty="0" smtClean="0"/>
              <a:t>Low Down and Cutback</a:t>
            </a:r>
            <a:endParaRPr lang="en-US" dirty="0"/>
          </a:p>
        </p:txBody>
      </p:sp>
      <p:pic>
        <p:nvPicPr>
          <p:cNvPr id="13" name="Content Placeholder 1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8788" y="1430336"/>
            <a:ext cx="4038600" cy="3965575"/>
          </a:xfrm>
        </p:spPr>
      </p:pic>
      <p:pic>
        <p:nvPicPr>
          <p:cNvPr id="16" name="Content Placeholder 15"/>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4648201" y="1430337"/>
            <a:ext cx="4038599" cy="3965575"/>
          </a:xfrm>
        </p:spPr>
      </p:pic>
    </p:spTree>
    <p:extLst>
      <p:ext uri="{BB962C8B-B14F-4D97-AF65-F5344CB8AC3E}">
        <p14:creationId xmlns:p14="http://schemas.microsoft.com/office/powerpoint/2010/main" val="3808098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rows </a:t>
            </a:r>
            <a:r>
              <a:rPr lang="en-US" dirty="0" err="1" smtClean="0"/>
              <a:t>vs</a:t>
            </a:r>
            <a:r>
              <a:rPr lang="en-US" dirty="0" smtClean="0"/>
              <a:t> 2 rows;   </a:t>
            </a:r>
            <a:endParaRPr lang="en-US" dirty="0"/>
          </a:p>
        </p:txBody>
      </p:sp>
      <p:sp>
        <p:nvSpPr>
          <p:cNvPr id="6" name="Text Placeholder 5"/>
          <p:cNvSpPr>
            <a:spLocks noGrp="1"/>
          </p:cNvSpPr>
          <p:nvPr>
            <p:ph type="body" idx="1"/>
          </p:nvPr>
        </p:nvSpPr>
        <p:spPr>
          <a:xfrm>
            <a:off x="304800" y="5562600"/>
            <a:ext cx="4343400" cy="990600"/>
          </a:xfrm>
        </p:spPr>
        <p:txBody>
          <a:bodyPr>
            <a:normAutofit/>
          </a:bodyPr>
          <a:lstStyle/>
          <a:p>
            <a:r>
              <a:rPr lang="en-US" dirty="0" smtClean="0"/>
              <a:t> Lack of light, difficult sprays penetration</a:t>
            </a:r>
            <a:endParaRPr lang="en-US" dirty="0"/>
          </a:p>
        </p:txBody>
      </p:sp>
      <p:sp>
        <p:nvSpPr>
          <p:cNvPr id="7" name="Text Placeholder 6"/>
          <p:cNvSpPr>
            <a:spLocks noGrp="1"/>
          </p:cNvSpPr>
          <p:nvPr>
            <p:ph type="body" sz="half" idx="3"/>
          </p:nvPr>
        </p:nvSpPr>
        <p:spPr>
          <a:xfrm>
            <a:off x="4800600" y="5562600"/>
            <a:ext cx="4117975" cy="990600"/>
          </a:xfrm>
        </p:spPr>
        <p:txBody>
          <a:bodyPr>
            <a:normAutofit/>
          </a:bodyPr>
          <a:lstStyle/>
          <a:p>
            <a:r>
              <a:rPr lang="en-US" dirty="0" smtClean="0"/>
              <a:t>More light</a:t>
            </a:r>
            <a:r>
              <a:rPr lang="en-US" dirty="0"/>
              <a:t>, </a:t>
            </a:r>
            <a:r>
              <a:rPr lang="en-US" dirty="0" smtClean="0"/>
              <a:t>space for  laterals, air movement</a:t>
            </a:r>
            <a:endParaRPr lang="en-US" dirty="0"/>
          </a:p>
        </p:txBody>
      </p:sp>
      <p:pic>
        <p:nvPicPr>
          <p:cNvPr id="4" name="Content Placeholder 3"/>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304800" y="1371600"/>
            <a:ext cx="4344988" cy="4190999"/>
          </a:xfrm>
        </p:spPr>
      </p:pic>
      <p:sp>
        <p:nvSpPr>
          <p:cNvPr id="2" name="Content Placeholder 1"/>
          <p:cNvSpPr>
            <a:spLocks noGrp="1"/>
          </p:cNvSpPr>
          <p:nvPr>
            <p:ph sz="quarter" idx="4"/>
          </p:nvPr>
        </p:nvSpPr>
        <p:spPr/>
        <p:txBody>
          <a:bodyPr/>
          <a:lstStyle/>
          <a:p>
            <a:endParaRPr lang="en-US" dirty="0" smtClean="0"/>
          </a:p>
          <a:p>
            <a:endParaRPr lang="en-US" dirty="0"/>
          </a:p>
        </p:txBody>
      </p:sp>
      <p:pic>
        <p:nvPicPr>
          <p:cNvPr id="9" name="Content Placeholder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463040"/>
            <a:ext cx="4038600" cy="4175760"/>
          </a:xfrm>
          <a:prstGeom prst="rect">
            <a:avLst/>
          </a:prstGeom>
          <a:ln>
            <a:noFill/>
            <a:prstDash val="sysDash"/>
            <a:miter lim="800000"/>
          </a:ln>
        </p:spPr>
      </p:pic>
    </p:spTree>
    <p:extLst>
      <p:ext uri="{BB962C8B-B14F-4D97-AF65-F5344CB8AC3E}">
        <p14:creationId xmlns:p14="http://schemas.microsoft.com/office/powerpoint/2010/main" val="73116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id:image001.png@01CD7F93.4B88F7C0"/>
          <p:cNvPicPr/>
          <p:nvPr/>
        </p:nvPicPr>
        <p:blipFill>
          <a:blip r:embed="rId2" r:link="rId3" cstate="print"/>
          <a:srcRect/>
          <a:stretch>
            <a:fillRect/>
          </a:stretch>
        </p:blipFill>
        <p:spPr bwMode="auto">
          <a:xfrm>
            <a:off x="304800" y="762000"/>
            <a:ext cx="8610600" cy="6095999"/>
          </a:xfrm>
          <a:prstGeom prst="rect">
            <a:avLst/>
          </a:prstGeom>
          <a:noFill/>
          <a:ln w="9525">
            <a:noFill/>
            <a:miter lim="800000"/>
            <a:headEnd/>
            <a:tailEnd/>
          </a:ln>
        </p:spPr>
      </p:pic>
    </p:spTree>
    <p:extLst>
      <p:ext uri="{BB962C8B-B14F-4D97-AF65-F5344CB8AC3E}">
        <p14:creationId xmlns:p14="http://schemas.microsoft.com/office/powerpoint/2010/main" val="3679412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3406"/>
            <a:ext cx="5787572" cy="529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05836" y="6324600"/>
            <a:ext cx="2538164" cy="338554"/>
          </a:xfrm>
          <a:prstGeom prst="rect">
            <a:avLst/>
          </a:prstGeom>
          <a:noFill/>
        </p:spPr>
        <p:txBody>
          <a:bodyPr wrap="square" rtlCol="0">
            <a:spAutoFit/>
          </a:bodyPr>
          <a:lstStyle/>
          <a:p>
            <a:r>
              <a:rPr lang="en-US" sz="1600" dirty="0" smtClean="0"/>
              <a:t>Carew et al. 2000</a:t>
            </a:r>
            <a:endParaRPr lang="en-US" sz="1600" dirty="0"/>
          </a:p>
        </p:txBody>
      </p:sp>
      <p:sp>
        <p:nvSpPr>
          <p:cNvPr id="2" name="Title 1"/>
          <p:cNvSpPr>
            <a:spLocks noGrp="1"/>
          </p:cNvSpPr>
          <p:nvPr>
            <p:ph type="title"/>
          </p:nvPr>
        </p:nvSpPr>
        <p:spPr/>
        <p:txBody>
          <a:bodyPr/>
          <a:lstStyle/>
          <a:p>
            <a:r>
              <a:rPr lang="en-US" sz="4400" i="1" dirty="0"/>
              <a:t>Cutback height affects yield</a:t>
            </a:r>
            <a:endParaRPr lang="en-US" i="1" dirty="0"/>
          </a:p>
        </p:txBody>
      </p:sp>
    </p:spTree>
    <p:extLst>
      <p:ext uri="{BB962C8B-B14F-4D97-AF65-F5344CB8AC3E}">
        <p14:creationId xmlns:p14="http://schemas.microsoft.com/office/powerpoint/2010/main" val="2786622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rot="10800000">
            <a:off x="2285999" y="1219200"/>
            <a:ext cx="4571999" cy="5257800"/>
          </a:xfrm>
          <a:prstGeom prst="rect">
            <a:avLst/>
          </a:prstGeom>
          <a:noFill/>
          <a:ln>
            <a:noFill/>
          </a:ln>
        </p:spPr>
      </p:pic>
      <p:sp>
        <p:nvSpPr>
          <p:cNvPr id="4" name="Title 3"/>
          <p:cNvSpPr>
            <a:spLocks noGrp="1"/>
          </p:cNvSpPr>
          <p:nvPr>
            <p:ph type="title"/>
          </p:nvPr>
        </p:nvSpPr>
        <p:spPr>
          <a:xfrm>
            <a:off x="457198" y="228600"/>
            <a:ext cx="8229600" cy="1143000"/>
          </a:xfrm>
        </p:spPr>
        <p:txBody>
          <a:bodyPr>
            <a:normAutofit/>
          </a:bodyPr>
          <a:lstStyle/>
          <a:p>
            <a:r>
              <a:rPr lang="en-US" sz="3600" i="1" dirty="0" smtClean="0"/>
              <a:t>Cutback height affects yield</a:t>
            </a:r>
            <a:endParaRPr lang="en-US" sz="3600" i="1" dirty="0"/>
          </a:p>
        </p:txBody>
      </p:sp>
    </p:spTree>
    <p:extLst>
      <p:ext uri="{BB962C8B-B14F-4D97-AF65-F5344CB8AC3E}">
        <p14:creationId xmlns:p14="http://schemas.microsoft.com/office/powerpoint/2010/main" val="3281874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Fertigation</a:t>
            </a:r>
            <a:endParaRPr lang="en-US" i="1" dirty="0"/>
          </a:p>
        </p:txBody>
      </p:sp>
      <p:sp>
        <p:nvSpPr>
          <p:cNvPr id="3" name="Text Placeholder 2"/>
          <p:cNvSpPr>
            <a:spLocks noGrp="1"/>
          </p:cNvSpPr>
          <p:nvPr>
            <p:ph type="body" idx="1"/>
          </p:nvPr>
        </p:nvSpPr>
        <p:spPr/>
        <p:txBody>
          <a:bodyPr/>
          <a:lstStyle/>
          <a:p>
            <a:r>
              <a:rPr lang="en-US" dirty="0" smtClean="0"/>
              <a:t>Predictability</a:t>
            </a:r>
            <a:endParaRPr lang="en-US" dirty="0"/>
          </a:p>
        </p:txBody>
      </p:sp>
      <p:sp>
        <p:nvSpPr>
          <p:cNvPr id="4" name="Text Placeholder 3"/>
          <p:cNvSpPr>
            <a:spLocks noGrp="1"/>
          </p:cNvSpPr>
          <p:nvPr>
            <p:ph type="body" sz="half" idx="3"/>
          </p:nvPr>
        </p:nvSpPr>
        <p:spPr/>
        <p:txBody>
          <a:bodyPr/>
          <a:lstStyle/>
          <a:p>
            <a:r>
              <a:rPr lang="en-US" dirty="0" smtClean="0"/>
              <a:t>Full control=max growth</a:t>
            </a:r>
            <a:endParaRPr lang="en-US" dirty="0"/>
          </a:p>
        </p:txBody>
      </p:sp>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rot="5400000">
            <a:off x="456405" y="1396207"/>
            <a:ext cx="4040188" cy="4038600"/>
          </a:xfrm>
        </p:spPr>
      </p:pic>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1371600"/>
            <a:ext cx="4041775" cy="4114799"/>
          </a:xfrm>
        </p:spPr>
      </p:pic>
    </p:spTree>
    <p:extLst>
      <p:ext uri="{BB962C8B-B14F-4D97-AF65-F5344CB8AC3E}">
        <p14:creationId xmlns:p14="http://schemas.microsoft.com/office/powerpoint/2010/main" val="2555370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sz="2800" dirty="0" smtClean="0"/>
              <a:t>High production cost</a:t>
            </a:r>
          </a:p>
          <a:p>
            <a:pPr lvl="1"/>
            <a:r>
              <a:rPr lang="en-US" sz="2400" dirty="0"/>
              <a:t> </a:t>
            </a:r>
            <a:r>
              <a:rPr lang="en-US" sz="2400" dirty="0" smtClean="0"/>
              <a:t>$60K-$70K per 2-year crop cycle</a:t>
            </a:r>
          </a:p>
          <a:p>
            <a:pPr lvl="1"/>
            <a:endParaRPr lang="en-US" sz="2400" dirty="0" smtClean="0"/>
          </a:p>
          <a:p>
            <a:r>
              <a:rPr lang="en-US" sz="2800" dirty="0" smtClean="0"/>
              <a:t>Complex cropping system</a:t>
            </a:r>
          </a:p>
          <a:p>
            <a:pPr lvl="1"/>
            <a:r>
              <a:rPr lang="en-US" sz="2400" dirty="0" smtClean="0"/>
              <a:t>Multi-cycle production</a:t>
            </a:r>
          </a:p>
          <a:p>
            <a:pPr lvl="1"/>
            <a:r>
              <a:rPr lang="en-US" sz="2400" dirty="0" smtClean="0"/>
              <a:t>Few varieties, adaptability issues</a:t>
            </a:r>
          </a:p>
          <a:p>
            <a:pPr lvl="1"/>
            <a:r>
              <a:rPr lang="en-US" sz="2400" dirty="0"/>
              <a:t>Fruit q</a:t>
            </a:r>
            <a:r>
              <a:rPr lang="en-US" sz="2400" dirty="0" smtClean="0"/>
              <a:t>uality</a:t>
            </a:r>
          </a:p>
          <a:p>
            <a:pPr marL="393192" lvl="1" indent="0">
              <a:buNone/>
            </a:pPr>
            <a:endParaRPr lang="en-US" sz="2400" dirty="0" smtClean="0"/>
          </a:p>
          <a:p>
            <a:r>
              <a:rPr lang="en-US" sz="2800" dirty="0" smtClean="0"/>
              <a:t>Research and innovation still needed</a:t>
            </a:r>
          </a:p>
          <a:p>
            <a:pPr lvl="1"/>
            <a:r>
              <a:rPr lang="en-US" sz="2400" dirty="0" smtClean="0"/>
              <a:t>Trellising systems</a:t>
            </a:r>
          </a:p>
          <a:p>
            <a:pPr lvl="1"/>
            <a:r>
              <a:rPr lang="en-US" sz="2400" dirty="0" smtClean="0"/>
              <a:t>Pest and Diseases management</a:t>
            </a:r>
            <a:endParaRPr lang="en-US" sz="2400" dirty="0"/>
          </a:p>
          <a:p>
            <a:pPr lvl="1"/>
            <a:r>
              <a:rPr lang="en-US" sz="2400" dirty="0" err="1" smtClean="0"/>
              <a:t>Fertigation</a:t>
            </a:r>
            <a:r>
              <a:rPr lang="en-US" sz="2400" dirty="0" smtClean="0"/>
              <a:t>, Substrate, Plastics/mulches</a:t>
            </a:r>
          </a:p>
          <a:p>
            <a:pPr lvl="1"/>
            <a:endParaRPr lang="en-US" sz="2400" dirty="0" smtClean="0"/>
          </a:p>
          <a:p>
            <a:r>
              <a:rPr lang="en-US" sz="2800" dirty="0" smtClean="0"/>
              <a:t>Mexico; the big challenge </a:t>
            </a:r>
          </a:p>
          <a:p>
            <a:pPr lvl="1"/>
            <a:endParaRPr lang="en-US" sz="2400" dirty="0" smtClean="0"/>
          </a:p>
          <a:p>
            <a:pPr lvl="1"/>
            <a:endParaRPr lang="en-US" sz="2400" dirty="0" smtClean="0"/>
          </a:p>
          <a:p>
            <a:pPr marL="109728" indent="0">
              <a:buNone/>
            </a:pPr>
            <a:endParaRPr lang="en-US" dirty="0" smtClean="0"/>
          </a:p>
        </p:txBody>
      </p:sp>
      <p:sp>
        <p:nvSpPr>
          <p:cNvPr id="2" name="Title 1"/>
          <p:cNvSpPr>
            <a:spLocks noGrp="1"/>
          </p:cNvSpPr>
          <p:nvPr>
            <p:ph type="title"/>
          </p:nvPr>
        </p:nvSpPr>
        <p:spPr/>
        <p:txBody>
          <a:bodyPr>
            <a:normAutofit/>
          </a:bodyPr>
          <a:lstStyle/>
          <a:p>
            <a:r>
              <a:rPr lang="en-US" sz="4400" i="1" dirty="0" smtClean="0"/>
              <a:t>Challenges</a:t>
            </a:r>
            <a:endParaRPr lang="en-US" sz="4400" i="1" dirty="0"/>
          </a:p>
        </p:txBody>
      </p:sp>
      <p:sp>
        <p:nvSpPr>
          <p:cNvPr id="3" name="Oval 2"/>
          <p:cNvSpPr/>
          <p:nvPr/>
        </p:nvSpPr>
        <p:spPr>
          <a:xfrm>
            <a:off x="-10668" y="2438400"/>
            <a:ext cx="7696200" cy="34290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0827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3-5 acre foot per season</a:t>
            </a:r>
          </a:p>
          <a:p>
            <a:r>
              <a:rPr lang="en-US" dirty="0" smtClean="0"/>
              <a:t>1 acre foot = 326,000 gallons</a:t>
            </a:r>
          </a:p>
          <a:p>
            <a:r>
              <a:rPr lang="en-US" dirty="0" smtClean="0"/>
              <a:t>978,000 to 1,630.000 gallons </a:t>
            </a:r>
          </a:p>
          <a:p>
            <a:r>
              <a:rPr lang="en-US" dirty="0" smtClean="0"/>
              <a:t>Use evapotranspiration (ET) to monitoring plants use or other methods</a:t>
            </a:r>
          </a:p>
          <a:p>
            <a:r>
              <a:rPr lang="en-US" dirty="0" smtClean="0"/>
              <a:t>Education of irrigators </a:t>
            </a:r>
          </a:p>
          <a:p>
            <a:endParaRPr lang="en-US" dirty="0" smtClean="0"/>
          </a:p>
          <a:p>
            <a:endParaRPr lang="en-US" dirty="0" smtClean="0"/>
          </a:p>
          <a:p>
            <a:endParaRPr lang="en-US" dirty="0"/>
          </a:p>
        </p:txBody>
      </p:sp>
      <p:sp>
        <p:nvSpPr>
          <p:cNvPr id="7" name="Title 6"/>
          <p:cNvSpPr>
            <a:spLocks noGrp="1"/>
          </p:cNvSpPr>
          <p:nvPr>
            <p:ph type="title"/>
          </p:nvPr>
        </p:nvSpPr>
        <p:spPr/>
        <p:txBody>
          <a:bodyPr/>
          <a:lstStyle/>
          <a:p>
            <a:r>
              <a:rPr lang="en-US" dirty="0" smtClean="0"/>
              <a:t>Water use </a:t>
            </a:r>
            <a:endParaRPr lang="en-US" dirty="0"/>
          </a:p>
        </p:txBody>
      </p:sp>
    </p:spTree>
    <p:extLst>
      <p:ext uri="{BB962C8B-B14F-4D97-AF65-F5344CB8AC3E}">
        <p14:creationId xmlns:p14="http://schemas.microsoft.com/office/powerpoint/2010/main" val="3196843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i="1" dirty="0" smtClean="0"/>
              <a:t>Soil Management: Cover Crops</a:t>
            </a:r>
            <a:endParaRPr lang="en-US" i="1" dirty="0"/>
          </a:p>
        </p:txBody>
      </p:sp>
      <p:sp>
        <p:nvSpPr>
          <p:cNvPr id="5" name="Text Placeholder 4"/>
          <p:cNvSpPr>
            <a:spLocks noGrp="1"/>
          </p:cNvSpPr>
          <p:nvPr>
            <p:ph type="body" idx="1"/>
          </p:nvPr>
        </p:nvSpPr>
        <p:spPr>
          <a:xfrm>
            <a:off x="457200" y="5410200"/>
            <a:ext cx="8001000" cy="762000"/>
          </a:xfrm>
        </p:spPr>
        <p:txBody>
          <a:bodyPr/>
          <a:lstStyle/>
          <a:p>
            <a:r>
              <a:rPr lang="en-US" dirty="0" smtClean="0"/>
              <a:t>Cover crops may have many benefits </a:t>
            </a:r>
            <a:endParaRPr lang="en-US" dirty="0"/>
          </a:p>
        </p:txBody>
      </p:sp>
      <p:pic>
        <p:nvPicPr>
          <p:cNvPr id="9" name="Content Placeholder 8"/>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 y="1447800"/>
            <a:ext cx="4040188" cy="3962401"/>
          </a:xfrm>
        </p:spPr>
      </p:pic>
      <p:sp>
        <p:nvSpPr>
          <p:cNvPr id="8" name="Content Placeholder 7"/>
          <p:cNvSpPr>
            <a:spLocks noGrp="1"/>
          </p:cNvSpPr>
          <p:nvPr>
            <p:ph sz="quarter" idx="4"/>
          </p:nvPr>
        </p:nvSpPr>
        <p:spPr/>
        <p:txBody>
          <a:bodyPr>
            <a:normAutofit/>
          </a:bodyPr>
          <a:lstStyle/>
          <a:p>
            <a:r>
              <a:rPr lang="en-US" dirty="0" smtClean="0"/>
              <a:t>Add organic matter and N to soil</a:t>
            </a:r>
          </a:p>
          <a:p>
            <a:endParaRPr lang="en-US" dirty="0" smtClean="0"/>
          </a:p>
          <a:p>
            <a:r>
              <a:rPr lang="en-US" dirty="0"/>
              <a:t>Reduced </a:t>
            </a:r>
            <a:r>
              <a:rPr lang="en-US" dirty="0" smtClean="0"/>
              <a:t>pesticide and soil runoff in winter  </a:t>
            </a:r>
            <a:endParaRPr lang="en-US" dirty="0"/>
          </a:p>
          <a:p>
            <a:endParaRPr lang="en-US" dirty="0" smtClean="0"/>
          </a:p>
          <a:p>
            <a:r>
              <a:rPr lang="en-US" dirty="0" smtClean="0"/>
              <a:t>Reduced dust may reduce mites</a:t>
            </a:r>
          </a:p>
          <a:p>
            <a:endParaRPr lang="en-US" dirty="0" smtClean="0"/>
          </a:p>
          <a:p>
            <a:r>
              <a:rPr lang="en-US" dirty="0" smtClean="0"/>
              <a:t>Reduced weeds </a:t>
            </a:r>
          </a:p>
          <a:p>
            <a:endParaRPr lang="en-US" dirty="0" smtClean="0"/>
          </a:p>
        </p:txBody>
      </p:sp>
    </p:spTree>
    <p:extLst>
      <p:ext uri="{BB962C8B-B14F-4D97-AF65-F5344CB8AC3E}">
        <p14:creationId xmlns:p14="http://schemas.microsoft.com/office/powerpoint/2010/main" val="270047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idx="1"/>
          </p:nvPr>
        </p:nvSpPr>
        <p:spPr/>
        <p:txBody>
          <a:bodyPr>
            <a:normAutofit/>
          </a:bodyPr>
          <a:lstStyle/>
          <a:p>
            <a:r>
              <a:rPr lang="en-US" dirty="0" smtClean="0">
                <a:hlinkClick r:id="rId3"/>
              </a:rPr>
              <a:t>mahumada@sun-belle.com</a:t>
            </a:r>
            <a:endParaRPr lang="en-US" dirty="0" smtClean="0"/>
          </a:p>
          <a:p>
            <a:r>
              <a:rPr lang="en-US" dirty="0" smtClean="0"/>
              <a:t>(805)415-5242</a:t>
            </a:r>
          </a:p>
          <a:p>
            <a:endParaRPr lang="en-US" dirty="0"/>
          </a:p>
          <a:p>
            <a:r>
              <a:rPr lang="en-US" dirty="0"/>
              <a:t>“We can not solve our problems with the same level of thinking that created them” </a:t>
            </a:r>
            <a:br>
              <a:rPr lang="en-US" dirty="0"/>
            </a:br>
            <a:r>
              <a:rPr lang="en-US" dirty="0"/>
              <a:t>― </a:t>
            </a:r>
            <a:r>
              <a:rPr lang="en-US" dirty="0">
                <a:hlinkClick r:id="rId4"/>
              </a:rPr>
              <a:t>Albert Einstein</a:t>
            </a:r>
            <a:r>
              <a:rPr lang="en-US" dirty="0"/>
              <a:t> </a:t>
            </a:r>
          </a:p>
          <a:p>
            <a:pPr marL="109728" indent="0">
              <a:buNone/>
            </a:pPr>
            <a:r>
              <a:rPr lang="en-US" dirty="0" smtClean="0"/>
              <a:t> </a:t>
            </a:r>
          </a:p>
          <a:p>
            <a:r>
              <a:rPr lang="en-US" dirty="0" smtClean="0"/>
              <a:t>Questions?</a:t>
            </a:r>
          </a:p>
          <a:p>
            <a:endParaRPr lang="en-US" dirty="0" smtClean="0"/>
          </a:p>
          <a:p>
            <a:endParaRPr lang="en-US" dirty="0"/>
          </a:p>
          <a:p>
            <a:endParaRPr lang="en-US" dirty="0" smtClean="0"/>
          </a:p>
          <a:p>
            <a:endParaRPr lang="en-US" dirty="0"/>
          </a:p>
        </p:txBody>
      </p:sp>
      <p:sp>
        <p:nvSpPr>
          <p:cNvPr id="7" name="Title 6"/>
          <p:cNvSpPr>
            <a:spLocks noGrp="1"/>
          </p:cNvSpPr>
          <p:nvPr>
            <p:ph type="title"/>
          </p:nvPr>
        </p:nvSpPr>
        <p:spPr/>
        <p:txBody>
          <a:bodyPr/>
          <a:lstStyle/>
          <a:p>
            <a:r>
              <a:rPr lang="en-US" i="1" dirty="0" smtClean="0"/>
              <a:t>the end </a:t>
            </a:r>
            <a:endParaRPr lang="en-US" i="1" dirty="0"/>
          </a:p>
        </p:txBody>
      </p:sp>
    </p:spTree>
    <p:extLst>
      <p:ext uri="{BB962C8B-B14F-4D97-AF65-F5344CB8AC3E}">
        <p14:creationId xmlns:p14="http://schemas.microsoft.com/office/powerpoint/2010/main" val="1431725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a:effectLst>
                  <a:outerShdw blurRad="38100" dist="38100" dir="2700000" algn="tl">
                    <a:srgbClr val="000000">
                      <a:alpha val="43137"/>
                    </a:srgbClr>
                  </a:outerShdw>
                </a:effectLst>
              </a:rPr>
              <a:t>Mediterranean </a:t>
            </a:r>
            <a:r>
              <a:rPr lang="en-US" sz="4400" i="1" dirty="0" smtClean="0">
                <a:effectLst>
                  <a:outerShdw blurRad="38100" dist="38100" dir="2700000" algn="tl">
                    <a:srgbClr val="000000">
                      <a:alpha val="43137"/>
                    </a:srgbClr>
                  </a:outerShdw>
                </a:effectLst>
              </a:rPr>
              <a:t>Climate</a:t>
            </a:r>
            <a:endParaRPr lang="en-US" sz="4400" i="1" dirty="0">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457200" y="5410200"/>
            <a:ext cx="8001000" cy="718188"/>
          </a:xfrm>
        </p:spPr>
        <p:txBody>
          <a:bodyPr>
            <a:noAutofit/>
          </a:bodyPr>
          <a:lstStyle/>
          <a:p>
            <a:r>
              <a:rPr lang="en-US" dirty="0" smtClean="0"/>
              <a:t>Cool Shoots - Warm Roots</a:t>
            </a:r>
            <a:endParaRPr lang="en-US" dirty="0"/>
          </a:p>
        </p:txBody>
      </p:sp>
      <p:pic>
        <p:nvPicPr>
          <p:cNvPr id="7" name="Picture 6"/>
          <p:cNvPicPr>
            <a:picLocks noChangeAspect="1"/>
          </p:cNvPicPr>
          <p:nvPr/>
        </p:nvPicPr>
        <p:blipFill>
          <a:blip r:embed="rId3"/>
          <a:stretch>
            <a:fillRect/>
          </a:stretch>
        </p:blipFill>
        <p:spPr>
          <a:xfrm>
            <a:off x="685801" y="1066800"/>
            <a:ext cx="4204610" cy="4267838"/>
          </a:xfrm>
          <a:prstGeom prst="rect">
            <a:avLst/>
          </a:prstGeom>
        </p:spPr>
      </p:pic>
      <p:sp>
        <p:nvSpPr>
          <p:cNvPr id="8" name="Rectangle 7"/>
          <p:cNvSpPr/>
          <p:nvPr/>
        </p:nvSpPr>
        <p:spPr>
          <a:xfrm>
            <a:off x="4398762" y="2909628"/>
            <a:ext cx="1806905" cy="461665"/>
          </a:xfrm>
          <a:prstGeom prst="rect">
            <a:avLst/>
          </a:prstGeom>
        </p:spPr>
        <p:txBody>
          <a:bodyPr wrap="none">
            <a:spAutoFit/>
          </a:bodyPr>
          <a:lstStyle/>
          <a:p>
            <a:r>
              <a:rPr lang="en-US" sz="2400" dirty="0"/>
              <a:t>Roots </a:t>
            </a:r>
            <a:r>
              <a:rPr lang="en-US" sz="2400" dirty="0" smtClean="0"/>
              <a:t>75</a:t>
            </a:r>
            <a:r>
              <a:rPr lang="en-US" sz="2400" baseline="30000" dirty="0" smtClean="0"/>
              <a:t>o</a:t>
            </a:r>
            <a:r>
              <a:rPr lang="en-US" sz="2400" dirty="0" smtClean="0"/>
              <a:t>F</a:t>
            </a:r>
            <a:endParaRPr lang="en-US" sz="2400" dirty="0"/>
          </a:p>
        </p:txBody>
      </p:sp>
      <p:sp>
        <p:nvSpPr>
          <p:cNvPr id="9" name="Rectangle 8"/>
          <p:cNvSpPr/>
          <p:nvPr/>
        </p:nvSpPr>
        <p:spPr>
          <a:xfrm>
            <a:off x="4398762" y="1470341"/>
            <a:ext cx="2924198" cy="461665"/>
          </a:xfrm>
          <a:prstGeom prst="rect">
            <a:avLst/>
          </a:prstGeom>
        </p:spPr>
        <p:txBody>
          <a:bodyPr wrap="none">
            <a:spAutoFit/>
          </a:bodyPr>
          <a:lstStyle/>
          <a:p>
            <a:r>
              <a:rPr lang="en-US" sz="2400" dirty="0"/>
              <a:t>Shoots 59</a:t>
            </a:r>
            <a:r>
              <a:rPr lang="en-US" sz="2400" baseline="30000" dirty="0"/>
              <a:t>o</a:t>
            </a:r>
            <a:r>
              <a:rPr lang="en-US" sz="2400" dirty="0"/>
              <a:t>F- 68</a:t>
            </a:r>
            <a:r>
              <a:rPr lang="en-US" sz="2400" baseline="30000" dirty="0"/>
              <a:t>o</a:t>
            </a:r>
            <a:r>
              <a:rPr lang="en-US" sz="2400" dirty="0"/>
              <a:t>F</a:t>
            </a:r>
          </a:p>
        </p:txBody>
      </p:sp>
      <p:sp>
        <p:nvSpPr>
          <p:cNvPr id="3" name="Left Arrow 2"/>
          <p:cNvSpPr/>
          <p:nvPr/>
        </p:nvSpPr>
        <p:spPr>
          <a:xfrm>
            <a:off x="3276600" y="1416050"/>
            <a:ext cx="809340" cy="5159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Left Arrow 10"/>
          <p:cNvSpPr/>
          <p:nvPr/>
        </p:nvSpPr>
        <p:spPr>
          <a:xfrm>
            <a:off x="3276600" y="2942741"/>
            <a:ext cx="809340" cy="5159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94327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pPr marL="109728" indent="0">
              <a:buNone/>
            </a:pPr>
            <a:r>
              <a:rPr lang="en-US" dirty="0" smtClean="0"/>
              <a:t>Wind </a:t>
            </a:r>
          </a:p>
          <a:p>
            <a:r>
              <a:rPr lang="en-US" dirty="0" smtClean="0"/>
              <a:t>Reduces plant growth and development </a:t>
            </a:r>
          </a:p>
          <a:p>
            <a:r>
              <a:rPr lang="en-US" dirty="0" smtClean="0"/>
              <a:t>Fruit damage: rubbing, abrasion, punctures</a:t>
            </a:r>
            <a:endParaRPr lang="en-US" dirty="0"/>
          </a:p>
          <a:p>
            <a:pPr marL="109728" indent="0">
              <a:buNone/>
            </a:pPr>
            <a:endParaRPr lang="en-US" dirty="0" smtClean="0"/>
          </a:p>
          <a:p>
            <a:pPr marL="109728" indent="0">
              <a:buNone/>
            </a:pPr>
            <a:r>
              <a:rPr lang="en-US" dirty="0" smtClean="0"/>
              <a:t>Rain/Humidity </a:t>
            </a:r>
          </a:p>
          <a:p>
            <a:r>
              <a:rPr lang="en-US" dirty="0" smtClean="0"/>
              <a:t>Increased fungus</a:t>
            </a:r>
          </a:p>
          <a:p>
            <a:endParaRPr lang="en-US" dirty="0" smtClean="0"/>
          </a:p>
          <a:p>
            <a:pPr marL="109728" indent="0">
              <a:buNone/>
            </a:pPr>
            <a:r>
              <a:rPr lang="en-US" dirty="0" smtClean="0"/>
              <a:t>Sun</a:t>
            </a:r>
          </a:p>
          <a:p>
            <a:r>
              <a:rPr lang="en-US" dirty="0" smtClean="0"/>
              <a:t>Sun burn, UV light </a:t>
            </a:r>
          </a:p>
          <a:p>
            <a:endParaRPr lang="en-US" dirty="0" smtClean="0"/>
          </a:p>
          <a:p>
            <a:endParaRPr lang="en-US" dirty="0" smtClean="0"/>
          </a:p>
        </p:txBody>
      </p:sp>
      <p:sp>
        <p:nvSpPr>
          <p:cNvPr id="2" name="Title 1"/>
          <p:cNvSpPr>
            <a:spLocks noGrp="1"/>
          </p:cNvSpPr>
          <p:nvPr>
            <p:ph type="title"/>
          </p:nvPr>
        </p:nvSpPr>
        <p:spPr/>
        <p:txBody>
          <a:bodyPr>
            <a:normAutofit/>
          </a:bodyPr>
          <a:lstStyle/>
          <a:p>
            <a:r>
              <a:rPr lang="en-US" sz="4400" i="1" dirty="0" smtClean="0"/>
              <a:t>Protected Culture</a:t>
            </a:r>
            <a:endParaRPr lang="en-US" sz="44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540" y="3145536"/>
            <a:ext cx="1950720" cy="1463040"/>
          </a:xfrm>
          <a:prstGeom prst="rect">
            <a:avLst/>
          </a:prstGeom>
          <a:ln>
            <a:noFill/>
          </a:ln>
          <a:effectLst>
            <a:softEdge rad="112500"/>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4453" t="14166" r="10312"/>
          <a:stretch/>
        </p:blipFill>
        <p:spPr>
          <a:xfrm>
            <a:off x="5463540" y="4820651"/>
            <a:ext cx="1775460" cy="1519189"/>
          </a:xfrm>
          <a:prstGeom prst="rect">
            <a:avLst/>
          </a:prstGeom>
          <a:ln>
            <a:noFill/>
          </a:ln>
          <a:effectLst>
            <a:softEdge rad="112500"/>
          </a:effectLst>
        </p:spPr>
      </p:pic>
    </p:spTree>
    <p:extLst>
      <p:ext uri="{BB962C8B-B14F-4D97-AF65-F5344CB8AC3E}">
        <p14:creationId xmlns:p14="http://schemas.microsoft.com/office/powerpoint/2010/main" val="793903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i="1" dirty="0" smtClean="0">
                <a:effectLst>
                  <a:outerShdw blurRad="38100" dist="38100" dir="2700000" algn="tl">
                    <a:srgbClr val="000000">
                      <a:alpha val="43137"/>
                    </a:srgbClr>
                  </a:outerShdw>
                </a:effectLst>
              </a:rPr>
              <a:t>High Tunnel</a:t>
            </a:r>
            <a:endParaRPr lang="en-US" sz="4400" i="1" dirty="0">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p:txBody>
          <a:bodyPr/>
          <a:lstStyle/>
          <a:p>
            <a:r>
              <a:rPr lang="en-US" dirty="0" smtClean="0"/>
              <a:t>Higher productivity </a:t>
            </a:r>
            <a:endParaRPr lang="en-US" dirty="0"/>
          </a:p>
        </p:txBody>
      </p:sp>
      <p:sp>
        <p:nvSpPr>
          <p:cNvPr id="7" name="Text Placeholder 6"/>
          <p:cNvSpPr>
            <a:spLocks noGrp="1"/>
          </p:cNvSpPr>
          <p:nvPr>
            <p:ph type="body" sz="half" idx="3"/>
          </p:nvPr>
        </p:nvSpPr>
        <p:spPr/>
        <p:txBody>
          <a:bodyPr/>
          <a:lstStyle/>
          <a:p>
            <a:r>
              <a:rPr lang="en-US" dirty="0" smtClean="0"/>
              <a:t>Need management !</a:t>
            </a:r>
          </a:p>
        </p:txBody>
      </p:sp>
      <p:pic>
        <p:nvPicPr>
          <p:cNvPr id="3" name="Content Placeholder 2"/>
          <p:cNvPicPr>
            <a:picLocks noGrp="1" noChangeAspect="1"/>
          </p:cNvPicPr>
          <p:nvPr>
            <p:ph sz="quarter" idx="2"/>
          </p:nvPr>
        </p:nvPicPr>
        <p:blipFill rotWithShape="1">
          <a:blip r:embed="rId3"/>
          <a:srcRect l="21825" r="11168" b="17500"/>
          <a:stretch/>
        </p:blipFill>
        <p:spPr>
          <a:xfrm>
            <a:off x="533400" y="1447800"/>
            <a:ext cx="3962400" cy="3962400"/>
          </a:xfrm>
          <a:prstGeom prst="rect">
            <a:avLst/>
          </a:prstGeom>
        </p:spPr>
      </p:pic>
      <p:pic>
        <p:nvPicPr>
          <p:cNvPr id="4" name="Content Placeholder 3"/>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8200" y="1444625"/>
            <a:ext cx="3962400" cy="3941763"/>
          </a:xfrm>
        </p:spPr>
      </p:pic>
    </p:spTree>
    <p:extLst>
      <p:ext uri="{BB962C8B-B14F-4D97-AF65-F5344CB8AC3E}">
        <p14:creationId xmlns:p14="http://schemas.microsoft.com/office/powerpoint/2010/main" val="1782788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t>Tunnel types </a:t>
            </a:r>
            <a:endParaRPr lang="en-US" sz="4400" i="1" dirty="0"/>
          </a:p>
        </p:txBody>
      </p:sp>
      <p:sp>
        <p:nvSpPr>
          <p:cNvPr id="3" name="Text Placeholder 2"/>
          <p:cNvSpPr>
            <a:spLocks noGrp="1"/>
          </p:cNvSpPr>
          <p:nvPr>
            <p:ph type="body" idx="1"/>
          </p:nvPr>
        </p:nvSpPr>
        <p:spPr/>
        <p:txBody>
          <a:bodyPr/>
          <a:lstStyle/>
          <a:p>
            <a:r>
              <a:rPr lang="en-US" dirty="0" smtClean="0"/>
              <a:t>French Tunnel</a:t>
            </a:r>
            <a:endParaRPr lang="en-US" dirty="0"/>
          </a:p>
        </p:txBody>
      </p:sp>
      <p:sp>
        <p:nvSpPr>
          <p:cNvPr id="4" name="Text Placeholder 3"/>
          <p:cNvSpPr>
            <a:spLocks noGrp="1"/>
          </p:cNvSpPr>
          <p:nvPr>
            <p:ph type="body" sz="half" idx="3"/>
          </p:nvPr>
        </p:nvSpPr>
        <p:spPr/>
        <p:txBody>
          <a:bodyPr>
            <a:normAutofit/>
          </a:bodyPr>
          <a:lstStyle/>
          <a:p>
            <a:r>
              <a:rPr lang="en-US" dirty="0" smtClean="0"/>
              <a:t>Sidewalls and Doors</a:t>
            </a:r>
            <a:endParaRPr lang="en-US" dirty="0"/>
          </a:p>
        </p:txBody>
      </p:sp>
      <p:pic>
        <p:nvPicPr>
          <p:cNvPr id="7" name="Content Placeholder 6"/>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b="3846"/>
          <a:stretch/>
        </p:blipFill>
        <p:spPr>
          <a:xfrm>
            <a:off x="457200" y="1447800"/>
            <a:ext cx="4038600" cy="3810000"/>
          </a:xfrm>
        </p:spPr>
      </p:pic>
      <p:pic>
        <p:nvPicPr>
          <p:cNvPr id="8" name="Content Placeholder 7"/>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16210" t="5880" b="12545"/>
          <a:stretch/>
        </p:blipFill>
        <p:spPr>
          <a:xfrm>
            <a:off x="4648200" y="1448844"/>
            <a:ext cx="3912394" cy="3808956"/>
          </a:xfrm>
        </p:spPr>
      </p:pic>
    </p:spTree>
    <p:extLst>
      <p:ext uri="{BB962C8B-B14F-4D97-AF65-F5344CB8AC3E}">
        <p14:creationId xmlns:p14="http://schemas.microsoft.com/office/powerpoint/2010/main" val="1160255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t>Rain shelters </a:t>
            </a:r>
            <a:endParaRPr lang="en-US" sz="4400" i="1" dirty="0"/>
          </a:p>
        </p:txBody>
      </p:sp>
      <p:sp>
        <p:nvSpPr>
          <p:cNvPr id="3" name="Text Placeholder 2"/>
          <p:cNvSpPr>
            <a:spLocks noGrp="1"/>
          </p:cNvSpPr>
          <p:nvPr>
            <p:ph type="body" idx="1"/>
          </p:nvPr>
        </p:nvSpPr>
        <p:spPr/>
        <p:txBody>
          <a:bodyPr>
            <a:normAutofit/>
          </a:bodyPr>
          <a:lstStyle/>
          <a:p>
            <a:r>
              <a:rPr lang="en-US" dirty="0" smtClean="0"/>
              <a:t>Lower cost than tunnel</a:t>
            </a:r>
            <a:endParaRPr lang="en-US" dirty="0"/>
          </a:p>
        </p:txBody>
      </p:sp>
      <p:sp>
        <p:nvSpPr>
          <p:cNvPr id="4" name="Text Placeholder 3"/>
          <p:cNvSpPr>
            <a:spLocks noGrp="1"/>
          </p:cNvSpPr>
          <p:nvPr>
            <p:ph type="body" sz="half" idx="3"/>
          </p:nvPr>
        </p:nvSpPr>
        <p:spPr/>
        <p:txBody>
          <a:bodyPr/>
          <a:lstStyle/>
          <a:p>
            <a:r>
              <a:rPr lang="en-US" dirty="0" smtClean="0"/>
              <a:t>For windless areas</a:t>
            </a:r>
            <a:endParaRPr lang="en-US" dirty="0"/>
          </a:p>
        </p:txBody>
      </p:sp>
      <p:pic>
        <p:nvPicPr>
          <p:cNvPr id="7" name="Afbeelding 35" descr="C:\Users\fpitsioudis\AppData\Local\Microsoft\Windows\Temporary Internet Files\Content.Word\P1010375.jpg"/>
          <p:cNvPicPr>
            <a:picLocks noGrp="1"/>
          </p:cNvPicPr>
          <p:nvPr>
            <p:ph sz="quarter" idx="2"/>
          </p:nvPr>
        </p:nvPicPr>
        <p:blipFill rotWithShape="1">
          <a:blip r:embed="rId3" cstate="print"/>
          <a:srcRect b="5769"/>
          <a:stretch/>
        </p:blipFill>
        <p:spPr bwMode="auto">
          <a:xfrm>
            <a:off x="457200" y="1524000"/>
            <a:ext cx="4040188" cy="3733800"/>
          </a:xfrm>
          <a:prstGeom prst="rect">
            <a:avLst/>
          </a:prstGeom>
          <a:noFill/>
          <a:ln w="9525">
            <a:noFill/>
            <a:miter lim="800000"/>
            <a:headEnd/>
            <a:tailEnd/>
          </a:ln>
        </p:spPr>
      </p:pic>
      <p:pic>
        <p:nvPicPr>
          <p:cNvPr id="8" name="Afbeelding 32" descr="C:\Users\fpitsioudis\AppData\Local\Microsoft\Windows\Temporary Internet Files\Content.Word\P1010373.jpg"/>
          <p:cNvPicPr>
            <a:picLocks noGrp="1"/>
          </p:cNvPicPr>
          <p:nvPr>
            <p:ph sz="quarter" idx="4"/>
          </p:nvPr>
        </p:nvPicPr>
        <p:blipFill rotWithShape="1">
          <a:blip r:embed="rId4" cstate="print"/>
          <a:srcRect l="25599" t="27251" r="4449" b="3921"/>
          <a:stretch/>
        </p:blipFill>
        <p:spPr bwMode="auto">
          <a:xfrm>
            <a:off x="4645026" y="1524000"/>
            <a:ext cx="3965574" cy="3733800"/>
          </a:xfrm>
          <a:prstGeom prst="rect">
            <a:avLst/>
          </a:prstGeom>
          <a:noFill/>
          <a:ln w="9525">
            <a:noFill/>
            <a:miter lim="800000"/>
            <a:headEnd/>
            <a:tailEnd/>
          </a:ln>
        </p:spPr>
      </p:pic>
    </p:spTree>
    <p:extLst>
      <p:ext uri="{BB962C8B-B14F-4D97-AF65-F5344CB8AC3E}">
        <p14:creationId xmlns:p14="http://schemas.microsoft.com/office/powerpoint/2010/main" val="1796295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pPr marL="109728" indent="0">
              <a:buNone/>
            </a:pPr>
            <a:r>
              <a:rPr lang="en-US" sz="3000" dirty="0" smtClean="0"/>
              <a:t>Public</a:t>
            </a:r>
            <a:endParaRPr lang="en-US" sz="3000" dirty="0"/>
          </a:p>
          <a:p>
            <a:pPr lvl="1"/>
            <a:r>
              <a:rPr lang="en-US" sz="2600" dirty="0"/>
              <a:t>Diamond Jubilee </a:t>
            </a:r>
            <a:r>
              <a:rPr lang="en-US" sz="2600" dirty="0" smtClean="0"/>
              <a:t>– </a:t>
            </a:r>
            <a:r>
              <a:rPr lang="en-US" sz="2600" dirty="0" err="1" smtClean="0"/>
              <a:t>Berryworld</a:t>
            </a:r>
            <a:r>
              <a:rPr lang="en-US" sz="2600" dirty="0" smtClean="0"/>
              <a:t> Plus, UK</a:t>
            </a:r>
            <a:endParaRPr lang="en-US" sz="2600" dirty="0"/>
          </a:p>
          <a:p>
            <a:pPr lvl="1"/>
            <a:r>
              <a:rPr lang="en-US" sz="2600" dirty="0" err="1"/>
              <a:t>Imara</a:t>
            </a:r>
            <a:r>
              <a:rPr lang="en-US" sz="2600" dirty="0"/>
              <a:t> - Advanced Genetics, Netherlands </a:t>
            </a:r>
          </a:p>
          <a:p>
            <a:pPr lvl="1"/>
            <a:r>
              <a:rPr lang="en-US" sz="2600" dirty="0" smtClean="0"/>
              <a:t>Kwanza - Advanced Genetics, Netherlands </a:t>
            </a:r>
          </a:p>
          <a:p>
            <a:pPr lvl="1"/>
            <a:r>
              <a:rPr lang="en-US" sz="2600" dirty="0" smtClean="0"/>
              <a:t>Vintage - USDA ARS Oregon</a:t>
            </a:r>
          </a:p>
          <a:p>
            <a:pPr lvl="1"/>
            <a:endParaRPr lang="en-US" sz="2600" dirty="0" smtClean="0"/>
          </a:p>
          <a:p>
            <a:pPr marL="109728" indent="0">
              <a:buNone/>
            </a:pPr>
            <a:r>
              <a:rPr lang="en-US" sz="3000" dirty="0"/>
              <a:t>Proprietary</a:t>
            </a:r>
          </a:p>
          <a:p>
            <a:pPr lvl="1"/>
            <a:r>
              <a:rPr lang="en-US" sz="2600" dirty="0" err="1" smtClean="0"/>
              <a:t>Adelita</a:t>
            </a:r>
            <a:r>
              <a:rPr lang="en-US" sz="2600" dirty="0" smtClean="0"/>
              <a:t> - </a:t>
            </a:r>
            <a:r>
              <a:rPr lang="en-US" sz="2600" dirty="0" err="1" smtClean="0"/>
              <a:t>Planasa</a:t>
            </a:r>
            <a:endParaRPr lang="en-US" sz="2600" dirty="0"/>
          </a:p>
          <a:p>
            <a:pPr lvl="1"/>
            <a:r>
              <a:rPr lang="en-US" sz="2600" dirty="0" smtClean="0"/>
              <a:t>Alicia - </a:t>
            </a:r>
            <a:r>
              <a:rPr lang="en-US" sz="2600" dirty="0" err="1" smtClean="0"/>
              <a:t>Driscolls</a:t>
            </a:r>
            <a:endParaRPr lang="en-US" sz="2600" dirty="0"/>
          </a:p>
          <a:p>
            <a:pPr lvl="1"/>
            <a:r>
              <a:rPr lang="en-US" sz="2600" dirty="0" smtClean="0"/>
              <a:t>Erika – Sun Belle (in the Americas)</a:t>
            </a:r>
            <a:endParaRPr lang="en-US" sz="2600" dirty="0"/>
          </a:p>
          <a:p>
            <a:pPr marL="109728" indent="0">
              <a:buNone/>
            </a:pPr>
            <a:endParaRPr lang="en-US" dirty="0"/>
          </a:p>
          <a:p>
            <a:pPr marL="109728" indent="0">
              <a:buNone/>
            </a:pPr>
            <a:r>
              <a:rPr lang="en-US" sz="3000" dirty="0" smtClean="0"/>
              <a:t>Others ?  </a:t>
            </a:r>
          </a:p>
          <a:p>
            <a:pPr marL="109728" indent="0">
              <a:buNone/>
            </a:pPr>
            <a:endParaRPr lang="en-US" sz="3000" dirty="0"/>
          </a:p>
          <a:p>
            <a:endParaRPr lang="en-US" dirty="0"/>
          </a:p>
        </p:txBody>
      </p:sp>
      <p:sp>
        <p:nvSpPr>
          <p:cNvPr id="2" name="Title 1"/>
          <p:cNvSpPr>
            <a:spLocks noGrp="1"/>
          </p:cNvSpPr>
          <p:nvPr>
            <p:ph type="title"/>
          </p:nvPr>
        </p:nvSpPr>
        <p:spPr/>
        <p:txBody>
          <a:bodyPr>
            <a:normAutofit/>
          </a:bodyPr>
          <a:lstStyle/>
          <a:p>
            <a:r>
              <a:rPr lang="en-US" sz="4400" i="1" dirty="0" smtClean="0"/>
              <a:t>New Varieties</a:t>
            </a:r>
            <a:endParaRPr lang="en-US" i="1" dirty="0"/>
          </a:p>
        </p:txBody>
      </p:sp>
      <p:sp>
        <p:nvSpPr>
          <p:cNvPr id="6" name="Content Placeholder 5"/>
          <p:cNvSpPr>
            <a:spLocks noGrp="1"/>
          </p:cNvSpPr>
          <p:nvPr>
            <p:ph sz="quarter" idx="4294967295"/>
          </p:nvPr>
        </p:nvSpPr>
        <p:spPr>
          <a:xfrm>
            <a:off x="10363200" y="2894819"/>
            <a:ext cx="4041775" cy="3941763"/>
          </a:xfrm>
        </p:spPr>
        <p:txBody>
          <a:bodyPr/>
          <a:lstStyle/>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val="3006766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20388</TotalTime>
  <Words>1891</Words>
  <Application>Microsoft Office PowerPoint</Application>
  <PresentationFormat>On-screen Show (4:3)</PresentationFormat>
  <Paragraphs>286</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Connecting the Dots: Raspberry Production Challenges</vt:lpstr>
      <vt:lpstr>Raspberry economics</vt:lpstr>
      <vt:lpstr>Challenges</vt:lpstr>
      <vt:lpstr>Mediterranean Climate</vt:lpstr>
      <vt:lpstr>Protected Culture</vt:lpstr>
      <vt:lpstr>High Tunnel</vt:lpstr>
      <vt:lpstr>Tunnel types </vt:lpstr>
      <vt:lpstr>Rain shelters </vt:lpstr>
      <vt:lpstr>New Varieties</vt:lpstr>
      <vt:lpstr>Varieties</vt:lpstr>
      <vt:lpstr>Leaf Height and Photosynthesis</vt:lpstr>
      <vt:lpstr>High Plant Density at 120 cm</vt:lpstr>
      <vt:lpstr>Plant Architecture &amp; Flower Position</vt:lpstr>
      <vt:lpstr>Spur Blight </vt:lpstr>
      <vt:lpstr>Botrytis</vt:lpstr>
      <vt:lpstr>Trellising Impacts Quality </vt:lpstr>
      <vt:lpstr>Common Fruit Quality Issues</vt:lpstr>
      <vt:lpstr>“V” trellis variations</vt:lpstr>
      <vt:lpstr>“V” trellis variations</vt:lpstr>
      <vt:lpstr>“V” trellis variations</vt:lpstr>
      <vt:lpstr>New look to “V” trellis </vt:lpstr>
      <vt:lpstr>First crop</vt:lpstr>
      <vt:lpstr>PowerPoint Presentation</vt:lpstr>
      <vt:lpstr>Alternative Treatments for 2nd crop </vt:lpstr>
      <vt:lpstr>3 rows vs 2 rows;   </vt:lpstr>
      <vt:lpstr>PowerPoint Presentation</vt:lpstr>
      <vt:lpstr>Cutback height affects yield</vt:lpstr>
      <vt:lpstr>Cutback height affects yield</vt:lpstr>
      <vt:lpstr>Fertigation</vt:lpstr>
      <vt:lpstr>Water use </vt:lpstr>
      <vt:lpstr>Soil Management: Cover Crops</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the dots…….. system approach to Postharvest Quality of Raspberries</dc:title>
  <dc:creator>Mito</dc:creator>
  <cp:lastModifiedBy>Administrator</cp:lastModifiedBy>
  <cp:revision>553</cp:revision>
  <dcterms:created xsi:type="dcterms:W3CDTF">2013-10-01T20:44:14Z</dcterms:created>
  <dcterms:modified xsi:type="dcterms:W3CDTF">2014-04-07T17:45:21Z</dcterms:modified>
</cp:coreProperties>
</file>