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01" r:id="rId2"/>
    <p:sldMasterId id="2147484113" r:id="rId3"/>
  </p:sldMasterIdLst>
  <p:notesMasterIdLst>
    <p:notesMasterId r:id="rId28"/>
  </p:notesMasterIdLst>
  <p:handoutMasterIdLst>
    <p:handoutMasterId r:id="rId29"/>
  </p:handoutMasterIdLst>
  <p:sldIdLst>
    <p:sldId id="304" r:id="rId4"/>
    <p:sldId id="322" r:id="rId5"/>
    <p:sldId id="367" r:id="rId6"/>
    <p:sldId id="325" r:id="rId7"/>
    <p:sldId id="347" r:id="rId8"/>
    <p:sldId id="348" r:id="rId9"/>
    <p:sldId id="349" r:id="rId10"/>
    <p:sldId id="350" r:id="rId11"/>
    <p:sldId id="357" r:id="rId12"/>
    <p:sldId id="351" r:id="rId13"/>
    <p:sldId id="352" r:id="rId14"/>
    <p:sldId id="353" r:id="rId15"/>
    <p:sldId id="368" r:id="rId16"/>
    <p:sldId id="372" r:id="rId17"/>
    <p:sldId id="370" r:id="rId18"/>
    <p:sldId id="371" r:id="rId19"/>
    <p:sldId id="359" r:id="rId20"/>
    <p:sldId id="360" r:id="rId21"/>
    <p:sldId id="365" r:id="rId22"/>
    <p:sldId id="362" r:id="rId23"/>
    <p:sldId id="363" r:id="rId24"/>
    <p:sldId id="364" r:id="rId25"/>
    <p:sldId id="366" r:id="rId26"/>
    <p:sldId id="346" r:id="rId27"/>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335"/>
    <a:srgbClr val="DBCEAC"/>
    <a:srgbClr val="3CB6CE"/>
    <a:srgbClr val="B6BF00"/>
    <a:srgbClr val="EC7A00"/>
    <a:srgbClr val="003C69"/>
    <a:srgbClr val="452325"/>
    <a:srgbClr val="C60C30"/>
    <a:srgbClr val="5E6A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4" autoAdjust="0"/>
    <p:restoredTop sz="84227" autoAdjust="0"/>
  </p:normalViewPr>
  <p:slideViewPr>
    <p:cSldViewPr snapToGrid="0">
      <p:cViewPr>
        <p:scale>
          <a:sx n="75" d="100"/>
          <a:sy n="75" d="100"/>
        </p:scale>
        <p:origin x="-2664" y="-588"/>
      </p:cViewPr>
      <p:guideLst>
        <p:guide orient="horz" pos="1534"/>
        <p:guide orient="horz" pos="660"/>
        <p:guide pos="2015"/>
        <p:guide pos="39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69" d="100"/>
          <a:sy n="69" d="100"/>
        </p:scale>
        <p:origin x="-3300" y="-96"/>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twwalters:Documents:Presentations:2012:ASHS:1012%20harvest%20char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tomwalters:Documents:WSU%20SFH%20server:from%20WSU%20server:fumigant:2010%20fall%20fume:summary%20data%20for%202011-2013%20raspberry%20trial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tomwalters:Documents:WSU%20SFH%20server:from%20WSU%20server:fumigant:2010%20fall%20fume:summary%20data%20for%202011-2013%20raspberry%20trial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tomwalters:Documents:WSU%20SFH%20server:from%20WSU%20server:fumigant:2010%20fall%20fume:summary%20data%20for%202011-2013%20raspberry%20trial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tomwalters:Documents:WSU%20SFH%20server:from%20WSU%20server:fumigant:2010%20fall%20fume:summary%20data%20for%202011-2013%20raspberry%20tria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bar"/>
        <c:grouping val="clustered"/>
        <c:varyColors val="0"/>
        <c:ser>
          <c:idx val="0"/>
          <c:order val="0"/>
          <c:tx>
            <c:strRef>
              <c:f>Sheet1!$A$1</c:f>
              <c:strCache>
                <c:ptCount val="1"/>
                <c:pt idx="0">
                  <c:v>Harvested fruit weight from bed fumigated plots as percent of fruit weight from broadcast-fumigated plots</c:v>
                </c:pt>
              </c:strCache>
            </c:strRef>
          </c:tx>
          <c:invertIfNegative val="0"/>
          <c:cat>
            <c:strRef>
              <c:f>Sheet1!$A$2:$A$7</c:f>
              <c:strCache>
                <c:ptCount val="6"/>
                <c:pt idx="0">
                  <c:v>Lynden 1</c:v>
                </c:pt>
                <c:pt idx="1">
                  <c:v>Lynden 2</c:v>
                </c:pt>
                <c:pt idx="2">
                  <c:v>Lynden 3</c:v>
                </c:pt>
                <c:pt idx="3">
                  <c:v>Burlington</c:v>
                </c:pt>
                <c:pt idx="4">
                  <c:v>Burlington (plus cover crop)</c:v>
                </c:pt>
                <c:pt idx="5">
                  <c:v>Burlington (non-fumigated control)</c:v>
                </c:pt>
              </c:strCache>
            </c:strRef>
          </c:cat>
          <c:val>
            <c:numRef>
              <c:f>Sheet1!$B$2:$B$7</c:f>
              <c:numCache>
                <c:formatCode>0%</c:formatCode>
                <c:ptCount val="6"/>
                <c:pt idx="0">
                  <c:v>1.01</c:v>
                </c:pt>
                <c:pt idx="1">
                  <c:v>1.04</c:v>
                </c:pt>
                <c:pt idx="2">
                  <c:v>0.98</c:v>
                </c:pt>
                <c:pt idx="3">
                  <c:v>1.84</c:v>
                </c:pt>
                <c:pt idx="4">
                  <c:v>1.76</c:v>
                </c:pt>
                <c:pt idx="5">
                  <c:v>0.64</c:v>
                </c:pt>
              </c:numCache>
            </c:numRef>
          </c:val>
        </c:ser>
        <c:dLbls>
          <c:showLegendKey val="0"/>
          <c:showVal val="0"/>
          <c:showCatName val="0"/>
          <c:showSerName val="0"/>
          <c:showPercent val="0"/>
          <c:showBubbleSize val="0"/>
        </c:dLbls>
        <c:gapWidth val="150"/>
        <c:axId val="79090816"/>
        <c:axId val="79092352"/>
      </c:barChart>
      <c:catAx>
        <c:axId val="79090816"/>
        <c:scaling>
          <c:orientation val="minMax"/>
        </c:scaling>
        <c:delete val="0"/>
        <c:axPos val="l"/>
        <c:majorTickMark val="out"/>
        <c:minorTickMark val="none"/>
        <c:tickLblPos val="nextTo"/>
        <c:txPr>
          <a:bodyPr/>
          <a:lstStyle/>
          <a:p>
            <a:pPr>
              <a:defRPr sz="1800"/>
            </a:pPr>
            <a:endParaRPr lang="en-US"/>
          </a:p>
        </c:txPr>
        <c:crossAx val="79092352"/>
        <c:crosses val="autoZero"/>
        <c:auto val="1"/>
        <c:lblAlgn val="ctr"/>
        <c:lblOffset val="100"/>
        <c:noMultiLvlLbl val="0"/>
      </c:catAx>
      <c:valAx>
        <c:axId val="79092352"/>
        <c:scaling>
          <c:orientation val="minMax"/>
        </c:scaling>
        <c:delete val="0"/>
        <c:axPos val="b"/>
        <c:numFmt formatCode="0%" sourceLinked="1"/>
        <c:majorTickMark val="out"/>
        <c:minorTickMark val="none"/>
        <c:tickLblPos val="nextTo"/>
        <c:txPr>
          <a:bodyPr/>
          <a:lstStyle/>
          <a:p>
            <a:pPr>
              <a:defRPr sz="1400"/>
            </a:pPr>
            <a:endParaRPr lang="en-US"/>
          </a:p>
        </c:txPr>
        <c:crossAx val="79090816"/>
        <c:crosses val="autoZero"/>
        <c:crossBetween val="between"/>
        <c:majorUnit val="0.5"/>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'[summary data for 2011-2013 raspberry trials.xlsx]bed fumigation trials'!$I$80</c:f>
              <c:strCache>
                <c:ptCount val="1"/>
                <c:pt idx="0">
                  <c:v>Bed fume - tarp</c:v>
                </c:pt>
              </c:strCache>
            </c:strRef>
          </c:tx>
          <c:cat>
            <c:strRef>
              <c:f>'[summary data for 2011-2013 raspberry trials.xlsx]bed fumigation trials'!$J$79:$N$79</c:f>
              <c:strCache>
                <c:ptCount val="5"/>
                <c:pt idx="0">
                  <c:v>Spring '11</c:v>
                </c:pt>
                <c:pt idx="1">
                  <c:v>Fall '11</c:v>
                </c:pt>
                <c:pt idx="2">
                  <c:v>Spring '12</c:v>
                </c:pt>
                <c:pt idx="3">
                  <c:v>Fall '12</c:v>
                </c:pt>
                <c:pt idx="4">
                  <c:v>Spring '13</c:v>
                </c:pt>
              </c:strCache>
            </c:strRef>
          </c:cat>
          <c:val>
            <c:numRef>
              <c:f>'[summary data for 2011-2013 raspberry trials.xlsx]bed fumigation trials'!$J$80:$N$80</c:f>
              <c:numCache>
                <c:formatCode>0</c:formatCode>
                <c:ptCount val="5"/>
                <c:pt idx="0" formatCode="General">
                  <c:v>0</c:v>
                </c:pt>
                <c:pt idx="1">
                  <c:v>0.75</c:v>
                </c:pt>
                <c:pt idx="2">
                  <c:v>1.0692899914456799</c:v>
                </c:pt>
                <c:pt idx="3">
                  <c:v>32.565789473684163</c:v>
                </c:pt>
                <c:pt idx="4">
                  <c:v>16.690009337068162</c:v>
                </c:pt>
              </c:numCache>
            </c:numRef>
          </c:val>
          <c:smooth val="0"/>
        </c:ser>
        <c:ser>
          <c:idx val="1"/>
          <c:order val="1"/>
          <c:tx>
            <c:strRef>
              <c:f>'[summary data for 2011-2013 raspberry trials.xlsx]bed fumigation trials'!$I$81</c:f>
              <c:strCache>
                <c:ptCount val="1"/>
                <c:pt idx="0">
                  <c:v>Broadcast fume</c:v>
                </c:pt>
              </c:strCache>
            </c:strRef>
          </c:tx>
          <c:cat>
            <c:strRef>
              <c:f>'[summary data for 2011-2013 raspberry trials.xlsx]bed fumigation trials'!$J$79:$N$79</c:f>
              <c:strCache>
                <c:ptCount val="5"/>
                <c:pt idx="0">
                  <c:v>Spring '11</c:v>
                </c:pt>
                <c:pt idx="1">
                  <c:v>Fall '11</c:v>
                </c:pt>
                <c:pt idx="2">
                  <c:v>Spring '12</c:v>
                </c:pt>
                <c:pt idx="3">
                  <c:v>Fall '12</c:v>
                </c:pt>
                <c:pt idx="4">
                  <c:v>Spring '13</c:v>
                </c:pt>
              </c:strCache>
            </c:strRef>
          </c:cat>
          <c:val>
            <c:numRef>
              <c:f>'[summary data for 2011-2013 raspberry trials.xlsx]bed fumigation trials'!$J$81:$N$81</c:f>
              <c:numCache>
                <c:formatCode>0</c:formatCode>
                <c:ptCount val="5"/>
                <c:pt idx="0" formatCode="General">
                  <c:v>1.333333333333333</c:v>
                </c:pt>
                <c:pt idx="1">
                  <c:v>2.25</c:v>
                </c:pt>
                <c:pt idx="2">
                  <c:v>3.20786997433704</c:v>
                </c:pt>
                <c:pt idx="3">
                  <c:v>429.38596491228031</c:v>
                </c:pt>
                <c:pt idx="4">
                  <c:v>377.45098039215702</c:v>
                </c:pt>
              </c:numCache>
            </c:numRef>
          </c:val>
          <c:smooth val="0"/>
        </c:ser>
        <c:dLbls>
          <c:showLegendKey val="0"/>
          <c:showVal val="0"/>
          <c:showCatName val="0"/>
          <c:showSerName val="0"/>
          <c:showPercent val="0"/>
          <c:showBubbleSize val="0"/>
        </c:dLbls>
        <c:marker val="1"/>
        <c:smooth val="0"/>
        <c:axId val="80988032"/>
        <c:axId val="80989568"/>
      </c:lineChart>
      <c:catAx>
        <c:axId val="80988032"/>
        <c:scaling>
          <c:orientation val="minMax"/>
        </c:scaling>
        <c:delete val="0"/>
        <c:axPos val="b"/>
        <c:majorTickMark val="out"/>
        <c:minorTickMark val="none"/>
        <c:tickLblPos val="nextTo"/>
        <c:crossAx val="80989568"/>
        <c:crosses val="autoZero"/>
        <c:auto val="1"/>
        <c:lblAlgn val="ctr"/>
        <c:lblOffset val="100"/>
        <c:noMultiLvlLbl val="0"/>
      </c:catAx>
      <c:valAx>
        <c:axId val="80989568"/>
        <c:scaling>
          <c:orientation val="minMax"/>
        </c:scaling>
        <c:delete val="0"/>
        <c:axPos val="l"/>
        <c:majorGridlines/>
        <c:numFmt formatCode="General" sourceLinked="1"/>
        <c:majorTickMark val="out"/>
        <c:minorTickMark val="none"/>
        <c:tickLblPos val="nextTo"/>
        <c:crossAx val="80988032"/>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'[summary data for 2011-2013 raspberry trials.xlsx]bed fumigation trials'!$I$91</c:f>
              <c:strCache>
                <c:ptCount val="1"/>
                <c:pt idx="0">
                  <c:v>Bed fume - tarp</c:v>
                </c:pt>
              </c:strCache>
            </c:strRef>
          </c:tx>
          <c:cat>
            <c:strRef>
              <c:f>'[summary data for 2011-2013 raspberry trials.xlsx]bed fumigation trials'!$J$90:$N$90</c:f>
              <c:strCache>
                <c:ptCount val="5"/>
                <c:pt idx="0">
                  <c:v>Spring '11</c:v>
                </c:pt>
                <c:pt idx="1">
                  <c:v>Fall '11</c:v>
                </c:pt>
                <c:pt idx="2">
                  <c:v>Spring '12</c:v>
                </c:pt>
                <c:pt idx="3">
                  <c:v>Fall '12</c:v>
                </c:pt>
                <c:pt idx="4">
                  <c:v>Spring '13</c:v>
                </c:pt>
              </c:strCache>
            </c:strRef>
          </c:cat>
          <c:val>
            <c:numRef>
              <c:f>'[summary data for 2011-2013 raspberry trials.xlsx]bed fumigation trials'!$J$91:$N$91</c:f>
              <c:numCache>
                <c:formatCode>0</c:formatCode>
                <c:ptCount val="5"/>
                <c:pt idx="1">
                  <c:v>20.051401127252522</c:v>
                </c:pt>
                <c:pt idx="2">
                  <c:v>77.575108066943841</c:v>
                </c:pt>
                <c:pt idx="3">
                  <c:v>279.22337954565148</c:v>
                </c:pt>
                <c:pt idx="4">
                  <c:v>136.93551885164459</c:v>
                </c:pt>
              </c:numCache>
            </c:numRef>
          </c:val>
          <c:smooth val="0"/>
        </c:ser>
        <c:ser>
          <c:idx val="1"/>
          <c:order val="1"/>
          <c:tx>
            <c:strRef>
              <c:f>'[summary data for 2011-2013 raspberry trials.xlsx]bed fumigation trials'!$I$92</c:f>
              <c:strCache>
                <c:ptCount val="1"/>
                <c:pt idx="0">
                  <c:v>Broadcast fume</c:v>
                </c:pt>
              </c:strCache>
            </c:strRef>
          </c:tx>
          <c:cat>
            <c:strRef>
              <c:f>'[summary data for 2011-2013 raspberry trials.xlsx]bed fumigation trials'!$J$90:$N$90</c:f>
              <c:strCache>
                <c:ptCount val="5"/>
                <c:pt idx="0">
                  <c:v>Spring '11</c:v>
                </c:pt>
                <c:pt idx="1">
                  <c:v>Fall '11</c:v>
                </c:pt>
                <c:pt idx="2">
                  <c:v>Spring '12</c:v>
                </c:pt>
                <c:pt idx="3">
                  <c:v>Fall '12</c:v>
                </c:pt>
                <c:pt idx="4">
                  <c:v>Spring '13</c:v>
                </c:pt>
              </c:strCache>
            </c:strRef>
          </c:cat>
          <c:val>
            <c:numRef>
              <c:f>'[summary data for 2011-2013 raspberry trials.xlsx]bed fumigation trials'!$J$92:$N$92</c:f>
              <c:numCache>
                <c:formatCode>0</c:formatCode>
                <c:ptCount val="5"/>
                <c:pt idx="1">
                  <c:v>38.024958097632492</c:v>
                </c:pt>
                <c:pt idx="2">
                  <c:v>365.56635095935422</c:v>
                </c:pt>
                <c:pt idx="3">
                  <c:v>517.35241239969241</c:v>
                </c:pt>
                <c:pt idx="4">
                  <c:v>1118.304159608507</c:v>
                </c:pt>
              </c:numCache>
            </c:numRef>
          </c:val>
          <c:smooth val="0"/>
        </c:ser>
        <c:dLbls>
          <c:showLegendKey val="0"/>
          <c:showVal val="0"/>
          <c:showCatName val="0"/>
          <c:showSerName val="0"/>
          <c:showPercent val="0"/>
          <c:showBubbleSize val="0"/>
        </c:dLbls>
        <c:marker val="1"/>
        <c:smooth val="0"/>
        <c:axId val="81088512"/>
        <c:axId val="81090048"/>
      </c:lineChart>
      <c:catAx>
        <c:axId val="81088512"/>
        <c:scaling>
          <c:orientation val="minMax"/>
        </c:scaling>
        <c:delete val="0"/>
        <c:axPos val="b"/>
        <c:majorTickMark val="out"/>
        <c:minorTickMark val="none"/>
        <c:tickLblPos val="nextTo"/>
        <c:crossAx val="81090048"/>
        <c:crosses val="autoZero"/>
        <c:auto val="1"/>
        <c:lblAlgn val="ctr"/>
        <c:lblOffset val="100"/>
        <c:noMultiLvlLbl val="0"/>
      </c:catAx>
      <c:valAx>
        <c:axId val="81090048"/>
        <c:scaling>
          <c:orientation val="minMax"/>
        </c:scaling>
        <c:delete val="0"/>
        <c:axPos val="l"/>
        <c:majorGridlines/>
        <c:numFmt formatCode="0" sourceLinked="1"/>
        <c:majorTickMark val="out"/>
        <c:minorTickMark val="none"/>
        <c:tickLblPos val="nextTo"/>
        <c:crossAx val="81088512"/>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'[summary data for 2011-2013 raspberry trials.xlsx]bed fumigation trials'!$I$17</c:f>
              <c:strCache>
                <c:ptCount val="1"/>
                <c:pt idx="0">
                  <c:v>Bed fume-tarped</c:v>
                </c:pt>
              </c:strCache>
            </c:strRef>
          </c:tx>
          <c:cat>
            <c:strRef>
              <c:f>'[summary data for 2011-2013 raspberry trials.xlsx]bed fumigation trials'!$J$16:$N$16</c:f>
              <c:strCache>
                <c:ptCount val="5"/>
                <c:pt idx="0">
                  <c:v>Spring '11</c:v>
                </c:pt>
                <c:pt idx="1">
                  <c:v>Fall '11</c:v>
                </c:pt>
                <c:pt idx="2">
                  <c:v>Spring '12</c:v>
                </c:pt>
                <c:pt idx="3">
                  <c:v>Fall '12</c:v>
                </c:pt>
                <c:pt idx="4">
                  <c:v>Spring  '13</c:v>
                </c:pt>
              </c:strCache>
            </c:strRef>
          </c:cat>
          <c:val>
            <c:numRef>
              <c:f>'[summary data for 2011-2013 raspberry trials.xlsx]bed fumigation trials'!$J$17:$N$17</c:f>
              <c:numCache>
                <c:formatCode>0</c:formatCode>
                <c:ptCount val="5"/>
                <c:pt idx="1">
                  <c:v>1.825447031039136</c:v>
                </c:pt>
                <c:pt idx="2">
                  <c:v>7.0082346621767364</c:v>
                </c:pt>
                <c:pt idx="3">
                  <c:v>0.61092905168630196</c:v>
                </c:pt>
                <c:pt idx="4">
                  <c:v>21.657754084876771</c:v>
                </c:pt>
              </c:numCache>
            </c:numRef>
          </c:val>
          <c:smooth val="0"/>
        </c:ser>
        <c:ser>
          <c:idx val="1"/>
          <c:order val="1"/>
          <c:tx>
            <c:strRef>
              <c:f>'[summary data for 2011-2013 raspberry trials.xlsx]bed fumigation trials'!$I$18</c:f>
              <c:strCache>
                <c:ptCount val="1"/>
                <c:pt idx="0">
                  <c:v>Bed fume-nontarped</c:v>
                </c:pt>
              </c:strCache>
            </c:strRef>
          </c:tx>
          <c:cat>
            <c:strRef>
              <c:f>'[summary data for 2011-2013 raspberry trials.xlsx]bed fumigation trials'!$J$16:$N$16</c:f>
              <c:strCache>
                <c:ptCount val="5"/>
                <c:pt idx="0">
                  <c:v>Spring '11</c:v>
                </c:pt>
                <c:pt idx="1">
                  <c:v>Fall '11</c:v>
                </c:pt>
                <c:pt idx="2">
                  <c:v>Spring '12</c:v>
                </c:pt>
                <c:pt idx="3">
                  <c:v>Fall '12</c:v>
                </c:pt>
                <c:pt idx="4">
                  <c:v>Spring  '13</c:v>
                </c:pt>
              </c:strCache>
            </c:strRef>
          </c:cat>
          <c:val>
            <c:numRef>
              <c:f>'[summary data for 2011-2013 raspberry trials.xlsx]bed fumigation trials'!$J$18:$N$18</c:f>
              <c:numCache>
                <c:formatCode>0</c:formatCode>
                <c:ptCount val="5"/>
                <c:pt idx="1">
                  <c:v>27.881794544740981</c:v>
                </c:pt>
                <c:pt idx="2">
                  <c:v>165.11536492486329</c:v>
                </c:pt>
                <c:pt idx="3">
                  <c:v>552.83753816062938</c:v>
                </c:pt>
                <c:pt idx="4">
                  <c:v>122.85285348732189</c:v>
                </c:pt>
              </c:numCache>
            </c:numRef>
          </c:val>
          <c:smooth val="0"/>
        </c:ser>
        <c:ser>
          <c:idx val="2"/>
          <c:order val="2"/>
          <c:tx>
            <c:strRef>
              <c:f>'[summary data for 2011-2013 raspberry trials.xlsx]bed fumigation trials'!$I$19</c:f>
              <c:strCache>
                <c:ptCount val="1"/>
                <c:pt idx="0">
                  <c:v>Broadcast fume</c:v>
                </c:pt>
              </c:strCache>
            </c:strRef>
          </c:tx>
          <c:cat>
            <c:strRef>
              <c:f>'[summary data for 2011-2013 raspberry trials.xlsx]bed fumigation trials'!$J$16:$N$16</c:f>
              <c:strCache>
                <c:ptCount val="5"/>
                <c:pt idx="0">
                  <c:v>Spring '11</c:v>
                </c:pt>
                <c:pt idx="1">
                  <c:v>Fall '11</c:v>
                </c:pt>
                <c:pt idx="2">
                  <c:v>Spring '12</c:v>
                </c:pt>
                <c:pt idx="3">
                  <c:v>Fall '12</c:v>
                </c:pt>
                <c:pt idx="4">
                  <c:v>Spring  '13</c:v>
                </c:pt>
              </c:strCache>
            </c:strRef>
          </c:cat>
          <c:val>
            <c:numRef>
              <c:f>'[summary data for 2011-2013 raspberry trials.xlsx]bed fumigation trials'!$J$19:$N$19</c:f>
              <c:numCache>
                <c:formatCode>0</c:formatCode>
                <c:ptCount val="5"/>
                <c:pt idx="1">
                  <c:v>86.750408496732035</c:v>
                </c:pt>
                <c:pt idx="2">
                  <c:v>718.34722222222126</c:v>
                </c:pt>
                <c:pt idx="3">
                  <c:v>823.27079923275403</c:v>
                </c:pt>
                <c:pt idx="4">
                  <c:v>393.48806417460412</c:v>
                </c:pt>
              </c:numCache>
            </c:numRef>
          </c:val>
          <c:smooth val="0"/>
        </c:ser>
        <c:dLbls>
          <c:showLegendKey val="0"/>
          <c:showVal val="0"/>
          <c:showCatName val="0"/>
          <c:showSerName val="0"/>
          <c:showPercent val="0"/>
          <c:showBubbleSize val="0"/>
        </c:dLbls>
        <c:marker val="1"/>
        <c:smooth val="0"/>
        <c:axId val="81128064"/>
        <c:axId val="81133952"/>
      </c:lineChart>
      <c:catAx>
        <c:axId val="81128064"/>
        <c:scaling>
          <c:orientation val="minMax"/>
        </c:scaling>
        <c:delete val="0"/>
        <c:axPos val="b"/>
        <c:majorTickMark val="out"/>
        <c:minorTickMark val="none"/>
        <c:tickLblPos val="nextTo"/>
        <c:crossAx val="81133952"/>
        <c:crosses val="autoZero"/>
        <c:auto val="1"/>
        <c:lblAlgn val="ctr"/>
        <c:lblOffset val="100"/>
        <c:noMultiLvlLbl val="0"/>
      </c:catAx>
      <c:valAx>
        <c:axId val="81133952"/>
        <c:scaling>
          <c:orientation val="minMax"/>
        </c:scaling>
        <c:delete val="0"/>
        <c:axPos val="l"/>
        <c:majorGridlines/>
        <c:title>
          <c:tx>
            <c:rich>
              <a:bodyPr rot="-5400000" vert="horz"/>
              <a:lstStyle/>
              <a:p>
                <a:pPr>
                  <a:defRPr/>
                </a:pPr>
                <a:r>
                  <a:rPr lang="en-US"/>
                  <a:t>P. penetrans/g root</a:t>
                </a:r>
              </a:p>
            </c:rich>
          </c:tx>
          <c:overlay val="0"/>
        </c:title>
        <c:numFmt formatCode="0" sourceLinked="1"/>
        <c:majorTickMark val="out"/>
        <c:minorTickMark val="none"/>
        <c:tickLblPos val="nextTo"/>
        <c:crossAx val="81128064"/>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'[summary data for 2011-2013 raspberry trials.xlsx]bed fumigation trials'!$I$4</c:f>
              <c:strCache>
                <c:ptCount val="1"/>
                <c:pt idx="0">
                  <c:v>Bed fume-tarped</c:v>
                </c:pt>
              </c:strCache>
            </c:strRef>
          </c:tx>
          <c:cat>
            <c:strRef>
              <c:f>'[summary data for 2011-2013 raspberry trials.xlsx]bed fumigation trials'!$J$3:$N$3</c:f>
              <c:strCache>
                <c:ptCount val="5"/>
                <c:pt idx="0">
                  <c:v>Spring '11</c:v>
                </c:pt>
                <c:pt idx="1">
                  <c:v>Fall '11</c:v>
                </c:pt>
                <c:pt idx="2">
                  <c:v>Spring '12</c:v>
                </c:pt>
                <c:pt idx="3">
                  <c:v>Fall '12</c:v>
                </c:pt>
                <c:pt idx="4">
                  <c:v>Spring  '13</c:v>
                </c:pt>
              </c:strCache>
            </c:strRef>
          </c:cat>
          <c:val>
            <c:numRef>
              <c:f>'[summary data for 2011-2013 raspberry trials.xlsx]bed fumigation trials'!$J$4:$N$4</c:f>
              <c:numCache>
                <c:formatCode>0</c:formatCode>
                <c:ptCount val="5"/>
                <c:pt idx="0" formatCode="General">
                  <c:v>1.75</c:v>
                </c:pt>
                <c:pt idx="1">
                  <c:v>2.059550429563374</c:v>
                </c:pt>
                <c:pt idx="2">
                  <c:v>2.4035660179466261</c:v>
                </c:pt>
                <c:pt idx="3">
                  <c:v>2.217741935483871</c:v>
                </c:pt>
                <c:pt idx="4">
                  <c:v>11.58243080625752</c:v>
                </c:pt>
              </c:numCache>
            </c:numRef>
          </c:val>
          <c:smooth val="0"/>
        </c:ser>
        <c:ser>
          <c:idx val="1"/>
          <c:order val="1"/>
          <c:tx>
            <c:strRef>
              <c:f>'[summary data for 2011-2013 raspberry trials.xlsx]bed fumigation trials'!$I$5</c:f>
              <c:strCache>
                <c:ptCount val="1"/>
                <c:pt idx="0">
                  <c:v>Bed fume-nontarped</c:v>
                </c:pt>
              </c:strCache>
            </c:strRef>
          </c:tx>
          <c:cat>
            <c:strRef>
              <c:f>'[summary data for 2011-2013 raspberry trials.xlsx]bed fumigation trials'!$J$3:$N$3</c:f>
              <c:strCache>
                <c:ptCount val="5"/>
                <c:pt idx="0">
                  <c:v>Spring '11</c:v>
                </c:pt>
                <c:pt idx="1">
                  <c:v>Fall '11</c:v>
                </c:pt>
                <c:pt idx="2">
                  <c:v>Spring '12</c:v>
                </c:pt>
                <c:pt idx="3">
                  <c:v>Fall '12</c:v>
                </c:pt>
                <c:pt idx="4">
                  <c:v>Spring  '13</c:v>
                </c:pt>
              </c:strCache>
            </c:strRef>
          </c:cat>
          <c:val>
            <c:numRef>
              <c:f>'[summary data for 2011-2013 raspberry trials.xlsx]bed fumigation trials'!$J$5:$N$5</c:f>
              <c:numCache>
                <c:formatCode>0</c:formatCode>
                <c:ptCount val="5"/>
                <c:pt idx="0" formatCode="General">
                  <c:v>0</c:v>
                </c:pt>
                <c:pt idx="1">
                  <c:v>0.58844297987524996</c:v>
                </c:pt>
                <c:pt idx="2">
                  <c:v>4.0059433632443771</c:v>
                </c:pt>
                <c:pt idx="3">
                  <c:v>36.223118279569903</c:v>
                </c:pt>
                <c:pt idx="4">
                  <c:v>72.803850782190139</c:v>
                </c:pt>
              </c:numCache>
            </c:numRef>
          </c:val>
          <c:smooth val="0"/>
        </c:ser>
        <c:ser>
          <c:idx val="2"/>
          <c:order val="2"/>
          <c:tx>
            <c:strRef>
              <c:f>'[summary data for 2011-2013 raspberry trials.xlsx]bed fumigation trials'!$I$6</c:f>
              <c:strCache>
                <c:ptCount val="1"/>
                <c:pt idx="0">
                  <c:v>Broadcast fume</c:v>
                </c:pt>
              </c:strCache>
            </c:strRef>
          </c:tx>
          <c:cat>
            <c:strRef>
              <c:f>'[summary data for 2011-2013 raspberry trials.xlsx]bed fumigation trials'!$J$3:$N$3</c:f>
              <c:strCache>
                <c:ptCount val="5"/>
                <c:pt idx="0">
                  <c:v>Spring '11</c:v>
                </c:pt>
                <c:pt idx="1">
                  <c:v>Fall '11</c:v>
                </c:pt>
                <c:pt idx="2">
                  <c:v>Spring '12</c:v>
                </c:pt>
                <c:pt idx="3">
                  <c:v>Fall '12</c:v>
                </c:pt>
                <c:pt idx="4">
                  <c:v>Spring  '13</c:v>
                </c:pt>
              </c:strCache>
            </c:strRef>
          </c:cat>
          <c:val>
            <c:numRef>
              <c:f>'[summary data for 2011-2013 raspberry trials.xlsx]bed fumigation trials'!$J$6:$N$6</c:f>
              <c:numCache>
                <c:formatCode>0</c:formatCode>
                <c:ptCount val="5"/>
                <c:pt idx="0" formatCode="General">
                  <c:v>3.25</c:v>
                </c:pt>
                <c:pt idx="1">
                  <c:v>0.58844297987524996</c:v>
                </c:pt>
                <c:pt idx="2">
                  <c:v>10.415452744435379</c:v>
                </c:pt>
                <c:pt idx="3">
                  <c:v>103.494623655914</c:v>
                </c:pt>
                <c:pt idx="4">
                  <c:v>37.229241877256293</c:v>
                </c:pt>
              </c:numCache>
            </c:numRef>
          </c:val>
          <c:smooth val="0"/>
        </c:ser>
        <c:dLbls>
          <c:showLegendKey val="0"/>
          <c:showVal val="0"/>
          <c:showCatName val="0"/>
          <c:showSerName val="0"/>
          <c:showPercent val="0"/>
          <c:showBubbleSize val="0"/>
        </c:dLbls>
        <c:marker val="1"/>
        <c:smooth val="0"/>
        <c:axId val="81155968"/>
        <c:axId val="81157504"/>
      </c:lineChart>
      <c:catAx>
        <c:axId val="81155968"/>
        <c:scaling>
          <c:orientation val="minMax"/>
        </c:scaling>
        <c:delete val="0"/>
        <c:axPos val="b"/>
        <c:majorTickMark val="out"/>
        <c:minorTickMark val="none"/>
        <c:tickLblPos val="nextTo"/>
        <c:crossAx val="81157504"/>
        <c:crosses val="autoZero"/>
        <c:auto val="1"/>
        <c:lblAlgn val="ctr"/>
        <c:lblOffset val="100"/>
        <c:noMultiLvlLbl val="0"/>
      </c:catAx>
      <c:valAx>
        <c:axId val="81157504"/>
        <c:scaling>
          <c:orientation val="minMax"/>
        </c:scaling>
        <c:delete val="0"/>
        <c:axPos val="l"/>
        <c:majorGridlines/>
        <c:title>
          <c:tx>
            <c:rich>
              <a:bodyPr rot="-5400000" vert="horz"/>
              <a:lstStyle/>
              <a:p>
                <a:pPr>
                  <a:defRPr/>
                </a:pPr>
                <a:r>
                  <a:rPr lang="en-US"/>
                  <a:t>P. penetrans/100 g dry soil</a:t>
                </a:r>
              </a:p>
            </c:rich>
          </c:tx>
          <c:overlay val="0"/>
        </c:title>
        <c:numFmt formatCode="General" sourceLinked="1"/>
        <c:majorTickMark val="out"/>
        <c:minorTickMark val="none"/>
        <c:tickLblPos val="nextTo"/>
        <c:crossAx val="81155968"/>
        <c:crosses val="autoZero"/>
        <c:crossBetween val="between"/>
      </c:valAx>
    </c:plotArea>
    <c:legend>
      <c:legendPos val="r"/>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0.70006</cdr:x>
      <cdr:y>0.19794</cdr:y>
    </cdr:from>
    <cdr:to>
      <cdr:x>0.70518</cdr:x>
      <cdr:y>0.86501</cdr:y>
    </cdr:to>
    <cdr:cxnSp macro="">
      <cdr:nvCxnSpPr>
        <cdr:cNvPr id="3" name="Straight Connector 2"/>
        <cdr:cNvCxnSpPr/>
      </cdr:nvCxnSpPr>
      <cdr:spPr>
        <a:xfrm xmlns:a="http://schemas.openxmlformats.org/drawingml/2006/main" flipH="1" flipV="1">
          <a:off x="5433455" y="809439"/>
          <a:ext cx="39738" cy="2727916"/>
        </a:xfrm>
        <a:prstGeom xmlns:a="http://schemas.openxmlformats.org/drawingml/2006/main" prst="line">
          <a:avLst/>
        </a:prstGeom>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2409825" y="0"/>
            <a:ext cx="3033713" cy="461963"/>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defTabSz="921708">
              <a:defRPr sz="1200">
                <a:latin typeface="Arial" charset="0"/>
                <a:ea typeface="+mn-ea"/>
              </a:defRPr>
            </a:lvl1pPr>
          </a:lstStyle>
          <a:p>
            <a:pPr>
              <a:defRPr/>
            </a:pPr>
            <a:endParaRPr lang="en-US"/>
          </a:p>
        </p:txBody>
      </p:sp>
      <p:sp>
        <p:nvSpPr>
          <p:cNvPr id="55299" name="Rectangle 3"/>
          <p:cNvSpPr>
            <a:spLocks noGrp="1" noChangeArrowheads="1"/>
          </p:cNvSpPr>
          <p:nvPr>
            <p:ph type="dt" sz="quarter" idx="1"/>
          </p:nvPr>
        </p:nvSpPr>
        <p:spPr bwMode="auto">
          <a:xfrm>
            <a:off x="5443538" y="0"/>
            <a:ext cx="1552575" cy="461963"/>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algn="r" defTabSz="920750">
              <a:defRPr sz="1200"/>
            </a:lvl1pPr>
          </a:lstStyle>
          <a:p>
            <a:fld id="{35847C7A-1E0F-6941-A586-7430442AAD63}" type="datetime1">
              <a:rPr lang="en-US"/>
              <a:pPr/>
              <a:t>4/10/2014</a:t>
            </a:fld>
            <a:endParaRPr lang="en-US"/>
          </a:p>
        </p:txBody>
      </p:sp>
      <p:sp>
        <p:nvSpPr>
          <p:cNvPr id="55301"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080" tIns="46040" rIns="92080" bIns="46040" numCol="1" anchor="b" anchorCtr="0" compatLnSpc="1">
            <a:prstTxWarp prst="textNoShape">
              <a:avLst/>
            </a:prstTxWarp>
          </a:bodyPr>
          <a:lstStyle>
            <a:lvl1pPr algn="r" defTabSz="920750">
              <a:defRPr sz="1200"/>
            </a:lvl1pPr>
          </a:lstStyle>
          <a:p>
            <a:fld id="{E0B1D51B-B8DB-6B4D-8006-E83D024B4237}" type="slidenum">
              <a:rPr lang="en-US"/>
              <a:pPr/>
              <a:t>‹#›</a:t>
            </a:fld>
            <a:endParaRPr lang="en-US"/>
          </a:p>
        </p:txBody>
      </p:sp>
    </p:spTree>
    <p:extLst>
      <p:ext uri="{BB962C8B-B14F-4D97-AF65-F5344CB8AC3E}">
        <p14:creationId xmlns:p14="http://schemas.microsoft.com/office/powerpoint/2010/main" val="41022227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defTabSz="921708">
              <a:defRPr sz="1200">
                <a:latin typeface="Arial" charset="0"/>
                <a:ea typeface="+mn-ea"/>
              </a:defRPr>
            </a:lvl1pPr>
          </a:lstStyle>
          <a:p>
            <a:pPr>
              <a:defRPr/>
            </a:pPr>
            <a:endParaRPr lang="en-US"/>
          </a:p>
        </p:txBody>
      </p:sp>
      <p:sp>
        <p:nvSpPr>
          <p:cNvPr id="12291" name="Rectangle 3"/>
          <p:cNvSpPr>
            <a:spLocks noGrp="1" noChangeArrowheads="1"/>
          </p:cNvSpPr>
          <p:nvPr>
            <p:ph type="dt" idx="1"/>
          </p:nvPr>
        </p:nvSpPr>
        <p:spPr bwMode="auto">
          <a:xfrm>
            <a:off x="3963988" y="0"/>
            <a:ext cx="3032125" cy="461963"/>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algn="r" defTabSz="920750">
              <a:defRPr sz="1200"/>
            </a:lvl1pPr>
          </a:lstStyle>
          <a:p>
            <a:fld id="{868CDEFE-479F-0649-B51D-360D44A2CF05}" type="datetime1">
              <a:rPr lang="en-US"/>
              <a:pPr/>
              <a:t>4/10/2014</a:t>
            </a:fld>
            <a:endParaRPr lang="en-US"/>
          </a:p>
        </p:txBody>
      </p:sp>
      <p:sp>
        <p:nvSpPr>
          <p:cNvPr id="9220" name="Rectangle 4"/>
          <p:cNvSpPr>
            <a:spLocks noGrp="1" noRot="1" noChangeAspect="1" noChangeArrowheads="1" noTextEdit="1"/>
          </p:cNvSpPr>
          <p:nvPr>
            <p:ph type="sldImg" idx="2"/>
          </p:nvPr>
        </p:nvSpPr>
        <p:spPr bwMode="auto">
          <a:xfrm>
            <a:off x="1182688" y="696913"/>
            <a:ext cx="4637087"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3" name="Rectangle 5"/>
          <p:cNvSpPr>
            <a:spLocks noGrp="1" noChangeArrowheads="1"/>
          </p:cNvSpPr>
          <p:nvPr>
            <p:ph type="body" sz="quarter" idx="3"/>
          </p:nvPr>
        </p:nvSpPr>
        <p:spPr bwMode="auto">
          <a:xfrm>
            <a:off x="700088" y="4403725"/>
            <a:ext cx="5597525" cy="4170363"/>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080" tIns="46040" rIns="92080" bIns="46040" numCol="1" anchor="b" anchorCtr="0" compatLnSpc="1">
            <a:prstTxWarp prst="textNoShape">
              <a:avLst/>
            </a:prstTxWarp>
          </a:bodyPr>
          <a:lstStyle>
            <a:lvl1pPr defTabSz="921708">
              <a:defRPr sz="1200" smtClean="0">
                <a:latin typeface="Arial" charset="0"/>
                <a:ea typeface="+mn-ea"/>
              </a:defRPr>
            </a:lvl1pPr>
          </a:lstStyle>
          <a:p>
            <a:pPr>
              <a:defRPr/>
            </a:pPr>
            <a:r>
              <a:rPr lang="en-US"/>
              <a:t>Template I-Orange curve</a:t>
            </a:r>
          </a:p>
        </p:txBody>
      </p:sp>
      <p:sp>
        <p:nvSpPr>
          <p:cNvPr id="12295"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080" tIns="46040" rIns="92080" bIns="46040" numCol="1" anchor="b" anchorCtr="0" compatLnSpc="1">
            <a:prstTxWarp prst="textNoShape">
              <a:avLst/>
            </a:prstTxWarp>
          </a:bodyPr>
          <a:lstStyle>
            <a:lvl1pPr algn="r" defTabSz="920750">
              <a:defRPr sz="1200"/>
            </a:lvl1pPr>
          </a:lstStyle>
          <a:p>
            <a:fld id="{22D125A7-7C07-DC40-94C4-7BD70A3B174C}" type="slidenum">
              <a:rPr lang="en-US"/>
              <a:pPr/>
              <a:t>‹#›</a:t>
            </a:fld>
            <a:endParaRPr lang="en-US"/>
          </a:p>
        </p:txBody>
      </p:sp>
    </p:spTree>
    <p:extLst>
      <p:ext uri="{BB962C8B-B14F-4D97-AF65-F5344CB8AC3E}">
        <p14:creationId xmlns:p14="http://schemas.microsoft.com/office/powerpoint/2010/main" val="35088556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ea typeface="ＭＳ Ｐゴシック" charset="0"/>
              </a:defRPr>
            </a:lvl1pPr>
            <a:lvl2pPr marL="742950" indent="-285750" defTabSz="920750" eaLnBrk="0" hangingPunct="0">
              <a:defRPr>
                <a:solidFill>
                  <a:schemeClr val="tx1"/>
                </a:solidFill>
                <a:latin typeface="Arial" charset="0"/>
                <a:ea typeface="ＭＳ Ｐゴシック" charset="0"/>
              </a:defRPr>
            </a:lvl2pPr>
            <a:lvl3pPr marL="1143000" indent="-228600" defTabSz="920750" eaLnBrk="0" hangingPunct="0">
              <a:defRPr>
                <a:solidFill>
                  <a:schemeClr val="tx1"/>
                </a:solidFill>
                <a:latin typeface="Arial" charset="0"/>
                <a:ea typeface="ＭＳ Ｐゴシック" charset="0"/>
              </a:defRPr>
            </a:lvl3pPr>
            <a:lvl4pPr marL="1600200" indent="-228600" defTabSz="920750" eaLnBrk="0" hangingPunct="0">
              <a:defRPr>
                <a:solidFill>
                  <a:schemeClr val="tx1"/>
                </a:solidFill>
                <a:latin typeface="Arial" charset="0"/>
                <a:ea typeface="ＭＳ Ｐゴシック" charset="0"/>
              </a:defRPr>
            </a:lvl4pPr>
            <a:lvl5pPr marL="2057400" indent="-228600" defTabSz="920750" eaLnBrk="0" hangingPunct="0">
              <a:defRPr>
                <a:solidFill>
                  <a:schemeClr val="tx1"/>
                </a:solidFill>
                <a:latin typeface="Arial" charset="0"/>
                <a:ea typeface="ＭＳ Ｐゴシック" charset="0"/>
              </a:defRPr>
            </a:lvl5pPr>
            <a:lvl6pPr marL="2514600" indent="-228600" defTabSz="920750" eaLnBrk="0" fontAlgn="base" hangingPunct="0">
              <a:spcBef>
                <a:spcPct val="0"/>
              </a:spcBef>
              <a:spcAft>
                <a:spcPct val="0"/>
              </a:spcAft>
              <a:defRPr>
                <a:solidFill>
                  <a:schemeClr val="tx1"/>
                </a:solidFill>
                <a:latin typeface="Arial" charset="0"/>
                <a:ea typeface="ＭＳ Ｐゴシック" charset="0"/>
              </a:defRPr>
            </a:lvl6pPr>
            <a:lvl7pPr marL="2971800" indent="-228600" defTabSz="920750" eaLnBrk="0" fontAlgn="base" hangingPunct="0">
              <a:spcBef>
                <a:spcPct val="0"/>
              </a:spcBef>
              <a:spcAft>
                <a:spcPct val="0"/>
              </a:spcAft>
              <a:defRPr>
                <a:solidFill>
                  <a:schemeClr val="tx1"/>
                </a:solidFill>
                <a:latin typeface="Arial" charset="0"/>
                <a:ea typeface="ＭＳ Ｐゴシック" charset="0"/>
              </a:defRPr>
            </a:lvl7pPr>
            <a:lvl8pPr marL="3429000" indent="-228600" defTabSz="920750" eaLnBrk="0" fontAlgn="base" hangingPunct="0">
              <a:spcBef>
                <a:spcPct val="0"/>
              </a:spcBef>
              <a:spcAft>
                <a:spcPct val="0"/>
              </a:spcAft>
              <a:defRPr>
                <a:solidFill>
                  <a:schemeClr val="tx1"/>
                </a:solidFill>
                <a:latin typeface="Arial" charset="0"/>
                <a:ea typeface="ＭＳ Ｐゴシック" charset="0"/>
              </a:defRPr>
            </a:lvl8pPr>
            <a:lvl9pPr marL="3886200" indent="-228600" defTabSz="9207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BEB0E17-3196-7B45-8630-E11E82D9C87F}" type="datetime1">
              <a:rPr lang="en-US"/>
              <a:pPr eaLnBrk="1" hangingPunct="1"/>
              <a:t>4/10/2014</a:t>
            </a:fld>
            <a:endParaRPr lang="en-US"/>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ea typeface="ＭＳ Ｐゴシック" charset="0"/>
              </a:defRPr>
            </a:lvl1pPr>
            <a:lvl2pPr marL="742950" indent="-285750" defTabSz="920750" eaLnBrk="0" hangingPunct="0">
              <a:defRPr>
                <a:solidFill>
                  <a:schemeClr val="tx1"/>
                </a:solidFill>
                <a:latin typeface="Arial" charset="0"/>
                <a:ea typeface="ＭＳ Ｐゴシック" charset="0"/>
              </a:defRPr>
            </a:lvl2pPr>
            <a:lvl3pPr marL="1143000" indent="-228600" defTabSz="920750" eaLnBrk="0" hangingPunct="0">
              <a:defRPr>
                <a:solidFill>
                  <a:schemeClr val="tx1"/>
                </a:solidFill>
                <a:latin typeface="Arial" charset="0"/>
                <a:ea typeface="ＭＳ Ｐゴシック" charset="0"/>
              </a:defRPr>
            </a:lvl3pPr>
            <a:lvl4pPr marL="1600200" indent="-228600" defTabSz="920750" eaLnBrk="0" hangingPunct="0">
              <a:defRPr>
                <a:solidFill>
                  <a:schemeClr val="tx1"/>
                </a:solidFill>
                <a:latin typeface="Arial" charset="0"/>
                <a:ea typeface="ＭＳ Ｐゴシック" charset="0"/>
              </a:defRPr>
            </a:lvl4pPr>
            <a:lvl5pPr marL="2057400" indent="-228600" defTabSz="920750" eaLnBrk="0" hangingPunct="0">
              <a:defRPr>
                <a:solidFill>
                  <a:schemeClr val="tx1"/>
                </a:solidFill>
                <a:latin typeface="Arial" charset="0"/>
                <a:ea typeface="ＭＳ Ｐゴシック" charset="0"/>
              </a:defRPr>
            </a:lvl5pPr>
            <a:lvl6pPr marL="2514600" indent="-228600" defTabSz="920750" eaLnBrk="0" fontAlgn="base" hangingPunct="0">
              <a:spcBef>
                <a:spcPct val="0"/>
              </a:spcBef>
              <a:spcAft>
                <a:spcPct val="0"/>
              </a:spcAft>
              <a:defRPr>
                <a:solidFill>
                  <a:schemeClr val="tx1"/>
                </a:solidFill>
                <a:latin typeface="Arial" charset="0"/>
                <a:ea typeface="ＭＳ Ｐゴシック" charset="0"/>
              </a:defRPr>
            </a:lvl6pPr>
            <a:lvl7pPr marL="2971800" indent="-228600" defTabSz="920750" eaLnBrk="0" fontAlgn="base" hangingPunct="0">
              <a:spcBef>
                <a:spcPct val="0"/>
              </a:spcBef>
              <a:spcAft>
                <a:spcPct val="0"/>
              </a:spcAft>
              <a:defRPr>
                <a:solidFill>
                  <a:schemeClr val="tx1"/>
                </a:solidFill>
                <a:latin typeface="Arial" charset="0"/>
                <a:ea typeface="ＭＳ Ｐゴシック" charset="0"/>
              </a:defRPr>
            </a:lvl7pPr>
            <a:lvl8pPr marL="3429000" indent="-228600" defTabSz="920750" eaLnBrk="0" fontAlgn="base" hangingPunct="0">
              <a:spcBef>
                <a:spcPct val="0"/>
              </a:spcBef>
              <a:spcAft>
                <a:spcPct val="0"/>
              </a:spcAft>
              <a:defRPr>
                <a:solidFill>
                  <a:schemeClr val="tx1"/>
                </a:solidFill>
                <a:latin typeface="Arial" charset="0"/>
                <a:ea typeface="ＭＳ Ｐゴシック" charset="0"/>
              </a:defRPr>
            </a:lvl8pPr>
            <a:lvl9pPr marL="3886200" indent="-228600" defTabSz="92075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Template I-Orange curve</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ea typeface="ＭＳ Ｐゴシック" charset="0"/>
              </a:defRPr>
            </a:lvl1pPr>
            <a:lvl2pPr marL="742950" indent="-285750" defTabSz="920750" eaLnBrk="0" hangingPunct="0">
              <a:defRPr>
                <a:solidFill>
                  <a:schemeClr val="tx1"/>
                </a:solidFill>
                <a:latin typeface="Arial" charset="0"/>
                <a:ea typeface="ＭＳ Ｐゴシック" charset="0"/>
              </a:defRPr>
            </a:lvl2pPr>
            <a:lvl3pPr marL="1143000" indent="-228600" defTabSz="920750" eaLnBrk="0" hangingPunct="0">
              <a:defRPr>
                <a:solidFill>
                  <a:schemeClr val="tx1"/>
                </a:solidFill>
                <a:latin typeface="Arial" charset="0"/>
                <a:ea typeface="ＭＳ Ｐゴシック" charset="0"/>
              </a:defRPr>
            </a:lvl3pPr>
            <a:lvl4pPr marL="1600200" indent="-228600" defTabSz="920750" eaLnBrk="0" hangingPunct="0">
              <a:defRPr>
                <a:solidFill>
                  <a:schemeClr val="tx1"/>
                </a:solidFill>
                <a:latin typeface="Arial" charset="0"/>
                <a:ea typeface="ＭＳ Ｐゴシック" charset="0"/>
              </a:defRPr>
            </a:lvl4pPr>
            <a:lvl5pPr marL="2057400" indent="-228600" defTabSz="920750" eaLnBrk="0" hangingPunct="0">
              <a:defRPr>
                <a:solidFill>
                  <a:schemeClr val="tx1"/>
                </a:solidFill>
                <a:latin typeface="Arial" charset="0"/>
                <a:ea typeface="ＭＳ Ｐゴシック" charset="0"/>
              </a:defRPr>
            </a:lvl5pPr>
            <a:lvl6pPr marL="2514600" indent="-228600" defTabSz="920750" eaLnBrk="0" fontAlgn="base" hangingPunct="0">
              <a:spcBef>
                <a:spcPct val="0"/>
              </a:spcBef>
              <a:spcAft>
                <a:spcPct val="0"/>
              </a:spcAft>
              <a:defRPr>
                <a:solidFill>
                  <a:schemeClr val="tx1"/>
                </a:solidFill>
                <a:latin typeface="Arial" charset="0"/>
                <a:ea typeface="ＭＳ Ｐゴシック" charset="0"/>
              </a:defRPr>
            </a:lvl6pPr>
            <a:lvl7pPr marL="2971800" indent="-228600" defTabSz="920750" eaLnBrk="0" fontAlgn="base" hangingPunct="0">
              <a:spcBef>
                <a:spcPct val="0"/>
              </a:spcBef>
              <a:spcAft>
                <a:spcPct val="0"/>
              </a:spcAft>
              <a:defRPr>
                <a:solidFill>
                  <a:schemeClr val="tx1"/>
                </a:solidFill>
                <a:latin typeface="Arial" charset="0"/>
                <a:ea typeface="ＭＳ Ｐゴシック" charset="0"/>
              </a:defRPr>
            </a:lvl7pPr>
            <a:lvl8pPr marL="3429000" indent="-228600" defTabSz="920750" eaLnBrk="0" fontAlgn="base" hangingPunct="0">
              <a:spcBef>
                <a:spcPct val="0"/>
              </a:spcBef>
              <a:spcAft>
                <a:spcPct val="0"/>
              </a:spcAft>
              <a:defRPr>
                <a:solidFill>
                  <a:schemeClr val="tx1"/>
                </a:solidFill>
                <a:latin typeface="Arial" charset="0"/>
                <a:ea typeface="ＭＳ Ｐゴシック" charset="0"/>
              </a:defRPr>
            </a:lvl8pPr>
            <a:lvl9pPr marL="3886200" indent="-228600" defTabSz="9207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E48F14F-CC02-F040-86F1-BE10659788C3}" type="slidenum">
              <a:rPr lang="en-US"/>
              <a:pPr eaLnBrk="1" hangingPunct="1"/>
              <a:t>1</a:t>
            </a:fld>
            <a:endParaRPr lang="en-US"/>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ea typeface="ＭＳ Ｐゴシック" charset="0"/>
                <a:cs typeface="ＭＳ Ｐゴシック" charset="0"/>
              </a:rPr>
              <a:t>To do this, we established five trials in Northwestern Washington, in fields being replanted with raspberry. The first trial was non-replicated, in a field with a</a:t>
            </a:r>
            <a:r>
              <a:rPr lang="en-US" baseline="0" dirty="0" smtClean="0">
                <a:ea typeface="ＭＳ Ｐゴシック" charset="0"/>
                <a:cs typeface="ＭＳ Ｐゴシック" charset="0"/>
              </a:rPr>
              <a:t> history of substantial P. rubi and P. penetrans. This trial was non-replicated. The other four trials were all replicated, with 3-4 replications/trial, laid out in randomized complete blocks. These trials had various levels of P. penetrans and P. rubi pressure. Each broadcast fumigation treatment was an industry standard: 35 gal/A Telone  C-35 shank injected, </a:t>
            </a:r>
            <a:r>
              <a:rPr lang="en-US" baseline="0" dirty="0" err="1" smtClean="0">
                <a:ea typeface="ＭＳ Ｐゴシック" charset="0"/>
                <a:cs typeface="ＭＳ Ｐゴシック" charset="0"/>
              </a:rPr>
              <a:t>nontarped</a:t>
            </a:r>
            <a:r>
              <a:rPr lang="en-US" baseline="0" dirty="0" smtClean="0">
                <a:ea typeface="ＭＳ Ｐゴシック" charset="0"/>
                <a:cs typeface="ＭＳ Ｐゴシック" charset="0"/>
              </a:rPr>
              <a:t>, with a packed earth seal. The bed fumigations were also made using the same rate of Telone C-35 in the bed only, sealed with a VIF film (Pliant Blockade XL). In the Lynden 2 trial, we also included a bed-fumigated treatment without a tarp, and at </a:t>
            </a:r>
            <a:r>
              <a:rPr lang="en-US" baseline="0" dirty="0" err="1" smtClean="0">
                <a:ea typeface="ＭＳ Ｐゴシック" charset="0"/>
                <a:cs typeface="ＭＳ Ｐゴシック" charset="0"/>
              </a:rPr>
              <a:t>Butlington</a:t>
            </a:r>
            <a:r>
              <a:rPr lang="en-US" baseline="0" dirty="0" smtClean="0">
                <a:ea typeface="ＭＳ Ｐゴシック" charset="0"/>
                <a:cs typeface="ＭＳ Ｐゴシック" charset="0"/>
              </a:rPr>
              <a:t> we also included a non-fumigated check and a treatment in which we planted a rye cover crop in the alleyways between the beds. </a:t>
            </a:r>
            <a:endParaRPr lang="en-US" dirty="0">
              <a:ea typeface="ＭＳ Ｐゴシック" charset="0"/>
              <a:cs typeface="ＭＳ Ｐゴシック" charset="0"/>
            </a:endParaRPr>
          </a:p>
        </p:txBody>
      </p:sp>
      <p:sp>
        <p:nvSpPr>
          <p:cNvPr id="317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10" eaLnBrk="0" hangingPunct="0">
              <a:defRPr sz="2400">
                <a:solidFill>
                  <a:schemeClr val="tx1"/>
                </a:solidFill>
                <a:latin typeface="Arial" charset="0"/>
                <a:ea typeface="ＭＳ Ｐゴシック" charset="0"/>
                <a:cs typeface="ＭＳ Ｐゴシック" charset="0"/>
              </a:defRPr>
            </a:lvl1pPr>
            <a:lvl2pPr marL="37928985" indent="-37471818" defTabSz="90481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67" eaLnBrk="0" fontAlgn="base" hangingPunct="0">
              <a:spcBef>
                <a:spcPct val="0"/>
              </a:spcBef>
              <a:spcAft>
                <a:spcPct val="0"/>
              </a:spcAft>
              <a:defRPr sz="2400">
                <a:solidFill>
                  <a:schemeClr val="tx1"/>
                </a:solidFill>
                <a:latin typeface="Arial" charset="0"/>
                <a:ea typeface="ＭＳ Ｐゴシック" charset="0"/>
              </a:defRPr>
            </a:lvl6pPr>
            <a:lvl7pPr marL="914334" eaLnBrk="0" fontAlgn="base" hangingPunct="0">
              <a:spcBef>
                <a:spcPct val="0"/>
              </a:spcBef>
              <a:spcAft>
                <a:spcPct val="0"/>
              </a:spcAft>
              <a:defRPr sz="2400">
                <a:solidFill>
                  <a:schemeClr val="tx1"/>
                </a:solidFill>
                <a:latin typeface="Arial" charset="0"/>
                <a:ea typeface="ＭＳ Ｐゴシック" charset="0"/>
              </a:defRPr>
            </a:lvl7pPr>
            <a:lvl8pPr marL="1371501" eaLnBrk="0" fontAlgn="base" hangingPunct="0">
              <a:spcBef>
                <a:spcPct val="0"/>
              </a:spcBef>
              <a:spcAft>
                <a:spcPct val="0"/>
              </a:spcAft>
              <a:defRPr sz="2400">
                <a:solidFill>
                  <a:schemeClr val="tx1"/>
                </a:solidFill>
                <a:latin typeface="Arial" charset="0"/>
                <a:ea typeface="ＭＳ Ｐゴシック" charset="0"/>
              </a:defRPr>
            </a:lvl8pPr>
            <a:lvl9pPr marL="1828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5E2D91-5857-724E-A047-EA4B04C032FA}" type="datetime1">
              <a:rPr lang="en-US" sz="1200">
                <a:solidFill>
                  <a:srgbClr val="000000"/>
                </a:solidFill>
              </a:rPr>
              <a:pPr eaLnBrk="1" hangingPunct="1"/>
              <a:t>4/10/2014</a:t>
            </a:fld>
            <a:endParaRPr lang="en-US" sz="1200">
              <a:solidFill>
                <a:srgbClr val="000000"/>
              </a:solidFill>
            </a:endParaRPr>
          </a:p>
        </p:txBody>
      </p:sp>
      <p:sp>
        <p:nvSpPr>
          <p:cNvPr id="317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10" eaLnBrk="0" hangingPunct="0">
              <a:defRPr sz="2400">
                <a:solidFill>
                  <a:schemeClr val="tx1"/>
                </a:solidFill>
                <a:latin typeface="Arial" charset="0"/>
                <a:ea typeface="ＭＳ Ｐゴシック" charset="0"/>
                <a:cs typeface="ＭＳ Ｐゴシック" charset="0"/>
              </a:defRPr>
            </a:lvl1pPr>
            <a:lvl2pPr marL="37928985" indent="-37471818" defTabSz="90481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67" eaLnBrk="0" fontAlgn="base" hangingPunct="0">
              <a:spcBef>
                <a:spcPct val="0"/>
              </a:spcBef>
              <a:spcAft>
                <a:spcPct val="0"/>
              </a:spcAft>
              <a:defRPr sz="2400">
                <a:solidFill>
                  <a:schemeClr val="tx1"/>
                </a:solidFill>
                <a:latin typeface="Arial" charset="0"/>
                <a:ea typeface="ＭＳ Ｐゴシック" charset="0"/>
              </a:defRPr>
            </a:lvl6pPr>
            <a:lvl7pPr marL="914334" eaLnBrk="0" fontAlgn="base" hangingPunct="0">
              <a:spcBef>
                <a:spcPct val="0"/>
              </a:spcBef>
              <a:spcAft>
                <a:spcPct val="0"/>
              </a:spcAft>
              <a:defRPr sz="2400">
                <a:solidFill>
                  <a:schemeClr val="tx1"/>
                </a:solidFill>
                <a:latin typeface="Arial" charset="0"/>
                <a:ea typeface="ＭＳ Ｐゴシック" charset="0"/>
              </a:defRPr>
            </a:lvl7pPr>
            <a:lvl8pPr marL="1371501" eaLnBrk="0" fontAlgn="base" hangingPunct="0">
              <a:spcBef>
                <a:spcPct val="0"/>
              </a:spcBef>
              <a:spcAft>
                <a:spcPct val="0"/>
              </a:spcAft>
              <a:defRPr sz="2400">
                <a:solidFill>
                  <a:schemeClr val="tx1"/>
                </a:solidFill>
                <a:latin typeface="Arial" charset="0"/>
                <a:ea typeface="ＭＳ Ｐゴシック" charset="0"/>
              </a:defRPr>
            </a:lvl8pPr>
            <a:lvl9pPr marL="1828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Template I-Grey curve</a:t>
            </a:r>
          </a:p>
        </p:txBody>
      </p:sp>
      <p:sp>
        <p:nvSpPr>
          <p:cNvPr id="317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10" eaLnBrk="0" hangingPunct="0">
              <a:defRPr sz="2400">
                <a:solidFill>
                  <a:schemeClr val="tx1"/>
                </a:solidFill>
                <a:latin typeface="Arial" charset="0"/>
                <a:ea typeface="ＭＳ Ｐゴシック" charset="0"/>
                <a:cs typeface="ＭＳ Ｐゴシック" charset="0"/>
              </a:defRPr>
            </a:lvl1pPr>
            <a:lvl2pPr marL="37928985" indent="-37471818" defTabSz="90481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67" eaLnBrk="0" fontAlgn="base" hangingPunct="0">
              <a:spcBef>
                <a:spcPct val="0"/>
              </a:spcBef>
              <a:spcAft>
                <a:spcPct val="0"/>
              </a:spcAft>
              <a:defRPr sz="2400">
                <a:solidFill>
                  <a:schemeClr val="tx1"/>
                </a:solidFill>
                <a:latin typeface="Arial" charset="0"/>
                <a:ea typeface="ＭＳ Ｐゴシック" charset="0"/>
              </a:defRPr>
            </a:lvl6pPr>
            <a:lvl7pPr marL="914334" eaLnBrk="0" fontAlgn="base" hangingPunct="0">
              <a:spcBef>
                <a:spcPct val="0"/>
              </a:spcBef>
              <a:spcAft>
                <a:spcPct val="0"/>
              </a:spcAft>
              <a:defRPr sz="2400">
                <a:solidFill>
                  <a:schemeClr val="tx1"/>
                </a:solidFill>
                <a:latin typeface="Arial" charset="0"/>
                <a:ea typeface="ＭＳ Ｐゴシック" charset="0"/>
              </a:defRPr>
            </a:lvl7pPr>
            <a:lvl8pPr marL="1371501" eaLnBrk="0" fontAlgn="base" hangingPunct="0">
              <a:spcBef>
                <a:spcPct val="0"/>
              </a:spcBef>
              <a:spcAft>
                <a:spcPct val="0"/>
              </a:spcAft>
              <a:defRPr sz="2400">
                <a:solidFill>
                  <a:schemeClr val="tx1"/>
                </a:solidFill>
                <a:latin typeface="Arial" charset="0"/>
                <a:ea typeface="ＭＳ Ｐゴシック" charset="0"/>
              </a:defRPr>
            </a:lvl8pPr>
            <a:lvl9pPr marL="1828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971596-B53B-8E4A-8937-97AB700A2A88}" type="slidenum">
              <a:rPr lang="en-US" sz="1200">
                <a:solidFill>
                  <a:srgbClr val="000000"/>
                </a:solidFill>
              </a:rPr>
              <a:pPr eaLnBrk="1" hangingPunct="1"/>
              <a:t>5</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experiments began just under two years ago - Here is the timeline for the evaluations that I’ll talk about today.</a:t>
            </a:r>
            <a:endParaRPr lang="en-US" dirty="0"/>
          </a:p>
        </p:txBody>
      </p:sp>
      <p:sp>
        <p:nvSpPr>
          <p:cNvPr id="4" name="Slide Number Placeholder 3"/>
          <p:cNvSpPr>
            <a:spLocks noGrp="1"/>
          </p:cNvSpPr>
          <p:nvPr>
            <p:ph type="sldNum" sz="quarter" idx="10"/>
          </p:nvPr>
        </p:nvSpPr>
        <p:spPr/>
        <p:txBody>
          <a:bodyPr/>
          <a:lstStyle/>
          <a:p>
            <a:fld id="{E99A9E6C-9526-C647-9AD4-F7EA537DB5A4}"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82165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chose Cane Height as a measure of initial vigor in these experiments. We measured the height of 10 canes at each of two locations per plot. In general, there was no difference in cane height between plants in bed-fumigated and broadcast-fumigated plots. The exception to this was Burlington, where canes in  the bed fumigated plots were significantly higher than those in the </a:t>
            </a:r>
            <a:r>
              <a:rPr lang="en-US" baseline="0" dirty="0" err="1" smtClean="0"/>
              <a:t>nonfumigated</a:t>
            </a:r>
            <a:r>
              <a:rPr lang="en-US" baseline="0" dirty="0" smtClean="0"/>
              <a:t> or broadcast fumigated plots. You might notice that in the Lynden 2 trial, the canes appear somewhat longer in the broadcast fumigated plots. This difference wasn’t significant, but could be real; that grower told us that he was happier with the </a:t>
            </a:r>
            <a:r>
              <a:rPr lang="en-US" baseline="0" dirty="0" err="1" smtClean="0"/>
              <a:t>tilth</a:t>
            </a:r>
            <a:r>
              <a:rPr lang="en-US" baseline="0" dirty="0" smtClean="0"/>
              <a:t> of the freshly-made beds in his </a:t>
            </a:r>
            <a:r>
              <a:rPr lang="en-US" baseline="0" dirty="0" err="1" smtClean="0"/>
              <a:t>braoadcast</a:t>
            </a:r>
            <a:r>
              <a:rPr lang="en-US" baseline="0" dirty="0" smtClean="0"/>
              <a:t>-fumigated plots than that of the bed-fumigated plots (beds made the previous fall). </a:t>
            </a:r>
            <a:endParaRPr lang="en-US" dirty="0"/>
          </a:p>
        </p:txBody>
      </p:sp>
      <p:sp>
        <p:nvSpPr>
          <p:cNvPr id="4" name="Slide Number Placeholder 3"/>
          <p:cNvSpPr>
            <a:spLocks noGrp="1"/>
          </p:cNvSpPr>
          <p:nvPr>
            <p:ph type="sldNum" sz="quarter" idx="10"/>
          </p:nvPr>
        </p:nvSpPr>
        <p:spPr/>
        <p:txBody>
          <a:bodyPr/>
          <a:lstStyle/>
          <a:p>
            <a:fld id="{E99A9E6C-9526-C647-9AD4-F7EA537DB5A4}"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54905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Arial" pitchFamily="34" charset="0"/>
                <a:cs typeface="Arial" pitchFamily="34" charset="0"/>
              </a:rPr>
              <a:t>  Processing</a:t>
            </a:r>
            <a:r>
              <a:rPr lang="en-US" baseline="0" dirty="0" smtClean="0">
                <a:latin typeface="Arial" pitchFamily="34" charset="0"/>
                <a:cs typeface="Arial" pitchFamily="34" charset="0"/>
              </a:rPr>
              <a:t> raspberries ripen over an extended (4-5 week) period. The ripe fruit spoils rapidly, so it must be harvested soon after maturity. Growers harvest their fields 12 or more times per season. Although we were not able to monitor every harvest with every grower, we did monitor a significant number of harvests, and we compared the harvested fruit weights in bed-fumigated and broadcast-fumigated plots. </a:t>
            </a:r>
          </a:p>
          <a:p>
            <a:pPr algn="l"/>
            <a:r>
              <a:rPr lang="en-US" baseline="0" dirty="0" smtClean="0">
                <a:latin typeface="Arial" pitchFamily="34" charset="0"/>
                <a:cs typeface="Arial" pitchFamily="34" charset="0"/>
              </a:rPr>
              <a:t>  This graph shows harvested fruit weight expressed as a percentage of harvested fruit weight of broadcast-fumigated plots in the same trial. If the bar ends to the left of the vertical line, yields were less than those of broadcast-fumigated plots. If it ends to the right, the plots had higher yields than broadcast-fumigated ones. . </a:t>
            </a:r>
          </a:p>
          <a:p>
            <a:pPr algn="l"/>
            <a:r>
              <a:rPr lang="en-US" baseline="0" dirty="0" smtClean="0">
                <a:latin typeface="Arial" pitchFamily="34" charset="0"/>
                <a:cs typeface="Arial" pitchFamily="34" charset="0"/>
              </a:rPr>
              <a:t>  </a:t>
            </a:r>
            <a:r>
              <a:rPr lang="en-US" dirty="0" smtClean="0">
                <a:latin typeface="Arial" pitchFamily="34" charset="0"/>
                <a:cs typeface="Arial" pitchFamily="34" charset="0"/>
              </a:rPr>
              <a:t>Bed-fumigated plots were as productive as broadcast-fumigated plots, sometimes much more productive. The</a:t>
            </a:r>
            <a:r>
              <a:rPr lang="en-US" baseline="0" dirty="0" smtClean="0">
                <a:latin typeface="Arial" pitchFamily="34" charset="0"/>
                <a:cs typeface="Arial" pitchFamily="34" charset="0"/>
              </a:rPr>
              <a:t> bed-fumigated plots were most productive in the Burlington and Lynden 2 trials, the same trials in which bed fumigation controlled P. penetrans more effectively than broadcast fumigation did.  In the other trials, bed-fumigated plots were just as productive as their broadcast-fumigated counterparts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99A9E6C-9526-C647-9AD4-F7EA537DB5A4}"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177138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evaluated P. rubi </a:t>
            </a:r>
            <a:r>
              <a:rPr lang="en-US" baseline="0" dirty="0" smtClean="0"/>
              <a:t>by growing susceptible plants in soil samples taken from the beds and alleyways under conditions favorable for root rot. , We rated root rot severity after washing the soil from the roots. In most of the trials there was no difference between bed fumigated and broadcast fumigated treatments. However, in the Lynden 3 trial, we saw a marked difference: Root rot was severe  in the untreated alleyways of bed-fumigated plots, but when we looked at the beds, the bed-fumigated plots had less root rot than the broadcast-fumigated ones. Interestingly, the filed containing the Lynden 3 trial showed extensive root rot this summer.</a:t>
            </a:r>
            <a:endParaRPr lang="en-US" dirty="0"/>
          </a:p>
        </p:txBody>
      </p:sp>
      <p:sp>
        <p:nvSpPr>
          <p:cNvPr id="4" name="Slide Number Placeholder 3"/>
          <p:cNvSpPr>
            <a:spLocks noGrp="1"/>
          </p:cNvSpPr>
          <p:nvPr>
            <p:ph type="sldNum" sz="quarter" idx="10"/>
          </p:nvPr>
        </p:nvSpPr>
        <p:spPr/>
        <p:txBody>
          <a:bodyPr/>
          <a:lstStyle/>
          <a:p>
            <a:fld id="{E99A9E6C-9526-C647-9AD4-F7EA537DB5A4}"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64319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evaluated P. rubi </a:t>
            </a:r>
            <a:r>
              <a:rPr lang="en-US" baseline="0" dirty="0" smtClean="0"/>
              <a:t>by growing susceptible plants in soil samples taken from the beds and alleyways under conditions favorable for root rot. , We rated root rot severity after washing the soil from the roots. In most of the trials there was no difference between bed fumigated and broadcast fumigated treatments. However, in the Lynden 3 trial, we saw a marked difference: Root rot was severe  in the untreated alleyways of bed-fumigated plots, but when we looked at the beds, the bed-fumigated plots had less root rot than the broadcast-fumigated ones. Interestingly, the filed containing the Lynden 3 trial showed extensive root rot this summer.</a:t>
            </a:r>
            <a:endParaRPr lang="en-US" dirty="0"/>
          </a:p>
        </p:txBody>
      </p:sp>
      <p:sp>
        <p:nvSpPr>
          <p:cNvPr id="4" name="Slide Number Placeholder 3"/>
          <p:cNvSpPr>
            <a:spLocks noGrp="1"/>
          </p:cNvSpPr>
          <p:nvPr>
            <p:ph type="sldNum" sz="quarter" idx="10"/>
          </p:nvPr>
        </p:nvSpPr>
        <p:spPr/>
        <p:txBody>
          <a:bodyPr/>
          <a:lstStyle/>
          <a:p>
            <a:fld id="{E99A9E6C-9526-C647-9AD4-F7EA537DB5A4}"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64319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68CDEFE-479F-0649-B51D-360D44A2CF05}" type="datetime1">
              <a:rPr lang="en-US" smtClean="0"/>
              <a:pPr/>
              <a:t>4/10/2014</a:t>
            </a:fld>
            <a:endParaRPr lang="en-US"/>
          </a:p>
        </p:txBody>
      </p:sp>
      <p:sp>
        <p:nvSpPr>
          <p:cNvPr id="5" name="Footer Placeholder 4"/>
          <p:cNvSpPr>
            <a:spLocks noGrp="1"/>
          </p:cNvSpPr>
          <p:nvPr>
            <p:ph type="ftr" sz="quarter" idx="11"/>
          </p:nvPr>
        </p:nvSpPr>
        <p:spPr/>
        <p:txBody>
          <a:bodyPr/>
          <a:lstStyle/>
          <a:p>
            <a:pPr>
              <a:defRPr/>
            </a:pPr>
            <a:r>
              <a:rPr lang="en-US" smtClean="0"/>
              <a:t>Template I-Orange curve</a:t>
            </a:r>
            <a:endParaRPr lang="en-US"/>
          </a:p>
        </p:txBody>
      </p:sp>
      <p:sp>
        <p:nvSpPr>
          <p:cNvPr id="6" name="Slide Number Placeholder 5"/>
          <p:cNvSpPr>
            <a:spLocks noGrp="1"/>
          </p:cNvSpPr>
          <p:nvPr>
            <p:ph type="sldNum" sz="quarter" idx="12"/>
          </p:nvPr>
        </p:nvSpPr>
        <p:spPr/>
        <p:txBody>
          <a:bodyPr/>
          <a:lstStyle/>
          <a:p>
            <a:fld id="{22D125A7-7C07-DC40-94C4-7BD70A3B174C}" type="slidenum">
              <a:rPr lang="en-US" smtClean="0"/>
              <a:pPr/>
              <a:t>15</a:t>
            </a:fld>
            <a:endParaRPr lang="en-US"/>
          </a:p>
        </p:txBody>
      </p:sp>
    </p:spTree>
    <p:extLst>
      <p:ext uri="{BB962C8B-B14F-4D97-AF65-F5344CB8AC3E}">
        <p14:creationId xmlns:p14="http://schemas.microsoft.com/office/powerpoint/2010/main" val="357060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3"/>
          <p:cNvGrpSpPr>
            <a:grpSpLocks/>
          </p:cNvGrpSpPr>
          <p:nvPr userDrawn="1"/>
        </p:nvGrpSpPr>
        <p:grpSpPr bwMode="auto">
          <a:xfrm>
            <a:off x="160338" y="171450"/>
            <a:ext cx="8626475" cy="6219825"/>
            <a:chOff x="228600" y="152400"/>
            <a:chExt cx="8626475" cy="6219825"/>
          </a:xfrm>
        </p:grpSpPr>
        <p:sp>
          <p:nvSpPr>
            <p:cNvPr id="5" name="Rounded Rectangle 4"/>
            <p:cNvSpPr/>
            <p:nvPr userDrawn="1"/>
          </p:nvSpPr>
          <p:spPr bwMode="ltGray">
            <a:xfrm>
              <a:off x="228600" y="152400"/>
              <a:ext cx="8626475" cy="6219825"/>
            </a:xfrm>
            <a:prstGeom prst="roundRect">
              <a:avLst/>
            </a:prstGeom>
            <a:gradFill flip="none" rotWithShape="1">
              <a:gsLst>
                <a:gs pos="17000">
                  <a:schemeClr val="accent4">
                    <a:lumMod val="20000"/>
                    <a:lumOff val="80000"/>
                  </a:schemeClr>
                </a:gs>
                <a:gs pos="37000">
                  <a:schemeClr val="tx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userDrawn="1"/>
          </p:nvSpPr>
          <p:spPr bwMode="white">
            <a:xfrm>
              <a:off x="268287" y="180975"/>
              <a:ext cx="8547100" cy="616267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17"/>
          <p:cNvGrpSpPr>
            <a:grpSpLocks/>
          </p:cNvGrpSpPr>
          <p:nvPr userDrawn="1"/>
        </p:nvGrpSpPr>
        <p:grpSpPr bwMode="auto">
          <a:xfrm>
            <a:off x="0" y="6705600"/>
            <a:ext cx="9144000" cy="152400"/>
            <a:chOff x="-1" y="6705600"/>
            <a:chExt cx="9144001" cy="152400"/>
          </a:xfrm>
        </p:grpSpPr>
        <p:sp>
          <p:nvSpPr>
            <p:cNvPr id="8" name="Rectangle 7"/>
            <p:cNvSpPr/>
            <p:nvPr userDrawn="1"/>
          </p:nvSpPr>
          <p:spPr bwMode="ltGray">
            <a:xfrm>
              <a:off x="-1" y="6705600"/>
              <a:ext cx="4611689"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bwMode="ltGray">
            <a:xfrm>
              <a:off x="4572000" y="6705600"/>
              <a:ext cx="3116263"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userDrawn="1"/>
          </p:nvSpPr>
          <p:spPr bwMode="ltGray">
            <a:xfrm>
              <a:off x="7620000" y="6705600"/>
              <a:ext cx="152400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076" name="Rectangle 4"/>
          <p:cNvSpPr>
            <a:spLocks noGrp="1" noChangeArrowheads="1"/>
          </p:cNvSpPr>
          <p:nvPr>
            <p:ph type="ctrTitle"/>
          </p:nvPr>
        </p:nvSpPr>
        <p:spPr bwMode="black">
          <a:xfrm>
            <a:off x="591722" y="950495"/>
            <a:ext cx="8141479" cy="480131"/>
          </a:xfrm>
          <a:noFill/>
          <a:ln w="9525">
            <a:noFill/>
            <a:miter lim="800000"/>
            <a:headEnd/>
            <a:tailEnd/>
          </a:ln>
        </p:spPr>
        <p:txBody>
          <a:bodyPr/>
          <a:lstStyle>
            <a:lvl1pPr algn="ctr" rtl="0" eaLnBrk="0" fontAlgn="base" hangingPunct="0">
              <a:lnSpc>
                <a:spcPct val="90000"/>
              </a:lnSpc>
              <a:spcBef>
                <a:spcPct val="0"/>
              </a:spcBef>
              <a:spcAft>
                <a:spcPct val="0"/>
              </a:spcAft>
              <a:defRPr lang="en-US" sz="2800" b="1" dirty="0">
                <a:solidFill>
                  <a:schemeClr val="accent1"/>
                </a:solidFill>
                <a:latin typeface="Lucida Sans" pitchFamily="34" charset="0"/>
                <a:ea typeface="+mj-ea"/>
                <a:cs typeface="+mj-cs"/>
              </a:defRPr>
            </a:lvl1pPr>
          </a:lstStyle>
          <a:p>
            <a:r>
              <a:rPr lang="en-US" dirty="0"/>
              <a:t>Click to edit Master title style</a:t>
            </a:r>
          </a:p>
        </p:txBody>
      </p:sp>
      <p:sp>
        <p:nvSpPr>
          <p:cNvPr id="3077" name="Rectangle 5"/>
          <p:cNvSpPr>
            <a:spLocks noGrp="1" noChangeArrowheads="1"/>
          </p:cNvSpPr>
          <p:nvPr>
            <p:ph type="subTitle" idx="1"/>
          </p:nvPr>
        </p:nvSpPr>
        <p:spPr bwMode="black">
          <a:xfrm>
            <a:off x="585627" y="1638705"/>
            <a:ext cx="8162563" cy="430887"/>
          </a:xfrm>
        </p:spPr>
        <p:txBody>
          <a:bodyPr rIns="0" anchorCtr="0"/>
          <a:lstStyle>
            <a:lvl1pPr marL="0" indent="0" algn="ctr">
              <a:buFont typeface="Arial" pitchFamily="34" charset="0"/>
              <a:buNone/>
              <a:defRPr sz="2200" b="0">
                <a:solidFill>
                  <a:schemeClr val="bg2"/>
                </a:solidFill>
                <a:effectLst/>
                <a:latin typeface="Lucida Sans" pitchFamily="34" charset="0"/>
              </a:defRPr>
            </a:lvl1pPr>
          </a:lstStyle>
          <a:p>
            <a:r>
              <a:rPr lang="en-US" dirty="0"/>
              <a:t>Click to edit Master subtitle style</a:t>
            </a:r>
          </a:p>
        </p:txBody>
      </p:sp>
      <p:sp>
        <p:nvSpPr>
          <p:cNvPr id="12" name="Rectangle 6"/>
          <p:cNvSpPr>
            <a:spLocks noGrp="1" noChangeArrowheads="1"/>
          </p:cNvSpPr>
          <p:nvPr userDrawn="1">
            <p:ph type="dt" sz="half" idx="10"/>
          </p:nvPr>
        </p:nvSpPr>
        <p:spPr>
          <a:xfrm>
            <a:off x="49213" y="6464300"/>
            <a:ext cx="1550987" cy="393700"/>
          </a:xfrm>
        </p:spPr>
        <p:txBody>
          <a:bodyPr/>
          <a:lstStyle>
            <a:lvl1pPr>
              <a:defRPr/>
            </a:lvl1pPr>
          </a:lstStyle>
          <a:p>
            <a:pPr>
              <a:defRPr/>
            </a:pPr>
            <a:endParaRPr lang="en-US"/>
          </a:p>
        </p:txBody>
      </p:sp>
      <p:sp>
        <p:nvSpPr>
          <p:cNvPr id="13" name="Rectangle 7"/>
          <p:cNvSpPr>
            <a:spLocks noGrp="1" noChangeArrowheads="1"/>
          </p:cNvSpPr>
          <p:nvPr userDrawn="1">
            <p:ph type="ftr" sz="quarter" idx="11"/>
          </p:nvPr>
        </p:nvSpPr>
        <p:spPr>
          <a:xfrm>
            <a:off x="1631950" y="6464300"/>
            <a:ext cx="6451600" cy="393700"/>
          </a:xfrm>
        </p:spPr>
        <p:txBody>
          <a:bodyPr/>
          <a:lstStyle>
            <a:lvl1pPr>
              <a:defRPr/>
            </a:lvl1pPr>
          </a:lstStyle>
          <a:p>
            <a:pPr>
              <a:defRPr/>
            </a:pPr>
            <a:endParaRPr lang="en-US"/>
          </a:p>
        </p:txBody>
      </p:sp>
      <p:sp>
        <p:nvSpPr>
          <p:cNvPr id="14" name="Rectangle 8"/>
          <p:cNvSpPr>
            <a:spLocks noGrp="1" noChangeArrowheads="1"/>
          </p:cNvSpPr>
          <p:nvPr userDrawn="1">
            <p:ph type="sldNum" sz="quarter" idx="12"/>
          </p:nvPr>
        </p:nvSpPr>
        <p:spPr>
          <a:xfrm>
            <a:off x="8169275" y="6464300"/>
            <a:ext cx="974725" cy="393700"/>
          </a:xfrm>
        </p:spPr>
        <p:txBody>
          <a:bodyPr/>
          <a:lstStyle>
            <a:lvl1pPr>
              <a:defRPr/>
            </a:lvl1pPr>
          </a:lstStyle>
          <a:p>
            <a:fld id="{CB95F7C1-A896-2742-95CE-47B3157887DE}" type="slidenum">
              <a:rPr lang="en-US"/>
              <a:pPr/>
              <a:t>‹#›</a:t>
            </a:fld>
            <a:endParaRPr lang="en-US"/>
          </a:p>
        </p:txBody>
      </p:sp>
    </p:spTree>
    <p:extLst>
      <p:ext uri="{BB962C8B-B14F-4D97-AF65-F5344CB8AC3E}">
        <p14:creationId xmlns:p14="http://schemas.microsoft.com/office/powerpoint/2010/main" val="25257319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71651" y="1981200"/>
            <a:ext cx="5600700" cy="480131"/>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260" y="2667001"/>
            <a:ext cx="4832092" cy="1851025"/>
          </a:xfrm>
        </p:spPr>
        <p:txBody>
          <a:bodyPr vert="eaVert"/>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fld id="{256AADE8-F3D5-B449-AE1E-6467660A3E11}" type="slidenum">
              <a:rPr lang="en-US"/>
              <a:pPr/>
              <a:t>‹#›</a:t>
            </a:fld>
            <a:endParaRPr lang="en-US"/>
          </a:p>
        </p:txBody>
      </p:sp>
    </p:spTree>
    <p:extLst>
      <p:ext uri="{BB962C8B-B14F-4D97-AF65-F5344CB8AC3E}">
        <p14:creationId xmlns:p14="http://schemas.microsoft.com/office/powerpoint/2010/main" val="9582529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4441" y="1981200"/>
            <a:ext cx="1348061" cy="251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45320" y="1981200"/>
            <a:ext cx="2774606" cy="2514600"/>
          </a:xfrm>
        </p:spPr>
        <p:txBody>
          <a:bodyPr vert="eaVert"/>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fld id="{EB31AEC6-0110-E74B-B165-4A302CC521FD}" type="slidenum">
              <a:rPr lang="en-US"/>
              <a:pPr/>
              <a:t>‹#›</a:t>
            </a:fld>
            <a:endParaRPr lang="en-US"/>
          </a:p>
        </p:txBody>
      </p:sp>
    </p:spTree>
    <p:extLst>
      <p:ext uri="{BB962C8B-B14F-4D97-AF65-F5344CB8AC3E}">
        <p14:creationId xmlns:p14="http://schemas.microsoft.com/office/powerpoint/2010/main" val="176604280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42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17380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2964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9129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8257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4123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5349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934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914" y="903116"/>
            <a:ext cx="7772400" cy="480131"/>
          </a:xfrm>
        </p:spPr>
        <p:txBody>
          <a:bodyPr/>
          <a:lstStyle>
            <a:lvl1pPr>
              <a:defRPr sz="28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1914" y="1543943"/>
            <a:ext cx="77724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sz="2000"/>
            </a:lvl4pPr>
            <a:lvl5pPr marL="1079500" indent="-165100">
              <a:spcBef>
                <a:spcPts val="400"/>
              </a:spcBef>
              <a:buSzPct val="100000"/>
              <a:buFont typeface="Arial" pitchFamily="34" charset="0"/>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fld id="{1663C26C-538A-4940-8715-B7E44A4373F1}" type="slidenum">
              <a:rPr lang="en-US"/>
              <a:pPr/>
              <a:t>‹#›</a:t>
            </a:fld>
            <a:endParaRPr lang="en-US"/>
          </a:p>
        </p:txBody>
      </p:sp>
    </p:spTree>
    <p:extLst>
      <p:ext uri="{BB962C8B-B14F-4D97-AF65-F5344CB8AC3E}">
        <p14:creationId xmlns:p14="http://schemas.microsoft.com/office/powerpoint/2010/main" val="296562632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9961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5770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8251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42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17380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2964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9129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82579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4123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534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518842" y="1993614"/>
            <a:ext cx="5070298" cy="892552"/>
          </a:xfrm>
        </p:spPr>
        <p:txBody>
          <a:bodyPr anchorCtr="0"/>
          <a:lstStyle>
            <a:lvl1pPr algn="l">
              <a:lnSpc>
                <a:spcPct val="100000"/>
              </a:lnSpc>
              <a:defRPr sz="2600">
                <a:solidFill>
                  <a:schemeClr val="accent1"/>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518842" y="2978475"/>
            <a:ext cx="5070298" cy="430887"/>
          </a:xfrm>
        </p:spPr>
        <p:txBody>
          <a:bodyPr rIns="0" anchorCtr="0"/>
          <a:lstStyle>
            <a:lvl1pPr marL="0" indent="0" algn="l">
              <a:buFontTx/>
              <a:buNone/>
              <a:defRPr sz="2200" b="0">
                <a:solidFill>
                  <a:schemeClr val="bg2"/>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p:txBody>
          <a:bodyPr/>
          <a:lstStyle>
            <a:lvl1pPr>
              <a:defRPr/>
            </a:lvl1pPr>
          </a:lstStyle>
          <a:p>
            <a:fld id="{204C7AC2-9486-E846-A9F0-F82F8F39C18A}" type="slidenum">
              <a:rPr lang="en-US"/>
              <a:pPr/>
              <a:t>‹#›</a:t>
            </a:fld>
            <a:endParaRPr lang="en-US"/>
          </a:p>
        </p:txBody>
      </p:sp>
    </p:spTree>
    <p:extLst>
      <p:ext uri="{BB962C8B-B14F-4D97-AF65-F5344CB8AC3E}">
        <p14:creationId xmlns:p14="http://schemas.microsoft.com/office/powerpoint/2010/main" val="18319960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9345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9961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5770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CA7A8-85E4-5C4A-A3AA-C2EC053478BD}" type="datetimeFigureOut">
              <a:rPr lang="en-US" smtClean="0">
                <a:solidFill>
                  <a:prstClr val="black">
                    <a:tint val="75000"/>
                  </a:prstClr>
                </a:solidFill>
                <a:latin typeface="Calibri"/>
              </a:rPr>
              <a:pPr/>
              <a:t>4/10/2014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AE3C68E-0351-E842-9153-A6ACBD15EDB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825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71651" y="969592"/>
            <a:ext cx="5600700"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79686" y="1813811"/>
            <a:ext cx="4002321" cy="235500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smtClean="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4406" y="1813811"/>
            <a:ext cx="3969948" cy="235500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smtClean="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fld id="{B7787FF5-748B-004B-A725-32E776E1A84A}" type="slidenum">
              <a:rPr lang="en-US"/>
              <a:pPr/>
              <a:t>‹#›</a:t>
            </a:fld>
            <a:endParaRPr lang="en-US"/>
          </a:p>
        </p:txBody>
      </p:sp>
    </p:spTree>
    <p:extLst>
      <p:ext uri="{BB962C8B-B14F-4D97-AF65-F5344CB8AC3E}">
        <p14:creationId xmlns:p14="http://schemas.microsoft.com/office/powerpoint/2010/main" val="30106797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01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235500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smtClean="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235500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smtClean="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fld id="{8F239ADD-961F-7643-BA56-BD783817F1FE}" type="slidenum">
              <a:rPr lang="en-US"/>
              <a:pPr/>
              <a:t>‹#›</a:t>
            </a:fld>
            <a:endParaRPr lang="en-US"/>
          </a:p>
        </p:txBody>
      </p:sp>
    </p:spTree>
    <p:extLst>
      <p:ext uri="{BB962C8B-B14F-4D97-AF65-F5344CB8AC3E}">
        <p14:creationId xmlns:p14="http://schemas.microsoft.com/office/powerpoint/2010/main" val="35898497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71651" y="1981200"/>
            <a:ext cx="5600700" cy="480131"/>
          </a:xfrm>
        </p:spPr>
        <p:txBody>
          <a:bodyPr/>
          <a:lstStyle/>
          <a:p>
            <a:r>
              <a:rPr lang="en-US" smtClean="0"/>
              <a:t>Click to edit Master title style</a:t>
            </a:r>
            <a:endParaRPr lang="en-US"/>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fld id="{16BDD11B-23E4-944B-8040-32CA4BFD0F4E}" type="slidenum">
              <a:rPr lang="en-US"/>
              <a:pPr/>
              <a:t>‹#›</a:t>
            </a:fld>
            <a:endParaRPr lang="en-US"/>
          </a:p>
        </p:txBody>
      </p:sp>
    </p:spTree>
    <p:extLst>
      <p:ext uri="{BB962C8B-B14F-4D97-AF65-F5344CB8AC3E}">
        <p14:creationId xmlns:p14="http://schemas.microsoft.com/office/powerpoint/2010/main" val="12063783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fld id="{6E8D4603-522C-B044-A3D2-18ED09E7EDB3}" type="slidenum">
              <a:rPr lang="en-US"/>
              <a:pPr/>
              <a:t>‹#›</a:t>
            </a:fld>
            <a:endParaRPr lang="en-US"/>
          </a:p>
        </p:txBody>
      </p:sp>
    </p:spTree>
    <p:extLst>
      <p:ext uri="{BB962C8B-B14F-4D97-AF65-F5344CB8AC3E}">
        <p14:creationId xmlns:p14="http://schemas.microsoft.com/office/powerpoint/2010/main" val="5070140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2355004"/>
          </a:xfrm>
        </p:spPr>
        <p:txBody>
          <a:bodyPr/>
          <a:lstStyle>
            <a:lvl1pPr marL="165100" indent="-165100">
              <a:buSzPct val="125000"/>
              <a:buFont typeface="Arial" pitchFamily="34" charset="0"/>
              <a:buChar char="•"/>
              <a:defRPr lang="en-US" sz="2600" b="0" dirty="0" smtClean="0">
                <a:solidFill>
                  <a:schemeClr val="bg2"/>
                </a:solidFill>
                <a:latin typeface="Lucida Sans" pitchFamily="34" charset="0"/>
                <a:ea typeface="+mn-ea"/>
                <a:cs typeface="+mn-cs"/>
              </a:defRPr>
            </a:lvl1pPr>
            <a:lvl2pPr marL="509588" indent="-165100">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marL="974725" indent="-180975">
              <a:buSzPct val="125000"/>
              <a:buFont typeface="Arial" pitchFamily="34" charset="0"/>
              <a:buChar char="•"/>
              <a:defRPr lang="en-US" sz="2000" dirty="0" smtClean="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0"/>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fld id="{9212AAE1-C7F1-3847-ACC3-4AB7A938255B}" type="slidenum">
              <a:rPr lang="en-US"/>
              <a:pPr/>
              <a:t>‹#›</a:t>
            </a:fld>
            <a:endParaRPr lang="en-US"/>
          </a:p>
        </p:txBody>
      </p:sp>
    </p:spTree>
    <p:extLst>
      <p:ext uri="{BB962C8B-B14F-4D97-AF65-F5344CB8AC3E}">
        <p14:creationId xmlns:p14="http://schemas.microsoft.com/office/powerpoint/2010/main" val="11650126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69332"/>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fld id="{BF147C56-1C69-E241-A814-AB3B19BC696B}" type="slidenum">
              <a:rPr lang="en-US"/>
              <a:pPr/>
              <a:t>‹#›</a:t>
            </a:fld>
            <a:endParaRPr lang="en-US"/>
          </a:p>
        </p:txBody>
      </p:sp>
    </p:spTree>
    <p:extLst>
      <p:ext uri="{BB962C8B-B14F-4D97-AF65-F5344CB8AC3E}">
        <p14:creationId xmlns:p14="http://schemas.microsoft.com/office/powerpoint/2010/main" val="21460137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2050" name="Group 16"/>
          <p:cNvGrpSpPr>
            <a:grpSpLocks/>
          </p:cNvGrpSpPr>
          <p:nvPr userDrawn="1"/>
        </p:nvGrpSpPr>
        <p:grpSpPr bwMode="auto">
          <a:xfrm>
            <a:off x="0" y="6705600"/>
            <a:ext cx="9144000" cy="152400"/>
            <a:chOff x="-1" y="6705600"/>
            <a:chExt cx="9144001" cy="152400"/>
          </a:xfrm>
        </p:grpSpPr>
        <p:sp>
          <p:nvSpPr>
            <p:cNvPr id="24" name="Rectangle 23"/>
            <p:cNvSpPr/>
            <p:nvPr userDrawn="1"/>
          </p:nvSpPr>
          <p:spPr bwMode="ltGray">
            <a:xfrm>
              <a:off x="-1" y="6705600"/>
              <a:ext cx="4611689"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userDrawn="1"/>
          </p:nvSpPr>
          <p:spPr bwMode="ltGray">
            <a:xfrm>
              <a:off x="4572000" y="6705600"/>
              <a:ext cx="3116263"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userDrawn="1"/>
          </p:nvSpPr>
          <p:spPr bwMode="ltGray">
            <a:xfrm>
              <a:off x="7620000" y="6705600"/>
              <a:ext cx="152400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051" name="Group 13"/>
          <p:cNvGrpSpPr>
            <a:grpSpLocks/>
          </p:cNvGrpSpPr>
          <p:nvPr userDrawn="1"/>
        </p:nvGrpSpPr>
        <p:grpSpPr bwMode="auto">
          <a:xfrm>
            <a:off x="160338" y="171450"/>
            <a:ext cx="8626475" cy="6219825"/>
            <a:chOff x="228600" y="152400"/>
            <a:chExt cx="8626475" cy="6219825"/>
          </a:xfrm>
        </p:grpSpPr>
        <p:sp>
          <p:nvSpPr>
            <p:cNvPr id="15" name="Rounded Rectangle 14"/>
            <p:cNvSpPr/>
            <p:nvPr userDrawn="1"/>
          </p:nvSpPr>
          <p:spPr bwMode="ltGray">
            <a:xfrm>
              <a:off x="228600" y="152400"/>
              <a:ext cx="8626475" cy="6219825"/>
            </a:xfrm>
            <a:prstGeom prst="roundRect">
              <a:avLst/>
            </a:prstGeom>
            <a:gradFill flip="none" rotWithShape="1">
              <a:gsLst>
                <a:gs pos="17000">
                  <a:schemeClr val="accent4">
                    <a:lumMod val="20000"/>
                    <a:lumOff val="80000"/>
                  </a:schemeClr>
                </a:gs>
                <a:gs pos="37000">
                  <a:schemeClr val="tx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userDrawn="1"/>
          </p:nvSpPr>
          <p:spPr bwMode="white">
            <a:xfrm>
              <a:off x="268287" y="180975"/>
              <a:ext cx="8547100" cy="616267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52" name="Rectangle 3"/>
          <p:cNvSpPr>
            <a:spLocks noGrp="1" noChangeArrowheads="1"/>
          </p:cNvSpPr>
          <p:nvPr userDrawn="1">
            <p:ph type="body" idx="1"/>
          </p:nvPr>
        </p:nvSpPr>
        <p:spPr bwMode="black">
          <a:xfrm>
            <a:off x="1874838" y="1592263"/>
            <a:ext cx="56007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1"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2"/>
          <p:cNvSpPr>
            <a:spLocks noGrp="1" noChangeArrowheads="1"/>
          </p:cNvSpPr>
          <p:nvPr userDrawn="1">
            <p:ph type="title"/>
          </p:nvPr>
        </p:nvSpPr>
        <p:spPr bwMode="black">
          <a:xfrm>
            <a:off x="455613" y="906463"/>
            <a:ext cx="8439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1" compatLnSpc="1">
            <a:prstTxWarp prst="textNoShape">
              <a:avLst/>
            </a:prstTxWarp>
            <a:spAutoFit/>
          </a:bodyPr>
          <a:lstStyle/>
          <a:p>
            <a:pPr lvl="0"/>
            <a:r>
              <a:rPr lang="en-US"/>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ea typeface="+mn-ea"/>
              </a:defRPr>
            </a:lvl1pPr>
          </a:lstStyle>
          <a:p>
            <a:pPr>
              <a:defRPr/>
            </a:pPr>
            <a:endParaRPr lang="en-US"/>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ea typeface="+mn-ea"/>
              </a:defRPr>
            </a:lvl1pPr>
          </a:lstStyle>
          <a:p>
            <a:pPr>
              <a:defRPr/>
            </a:pPr>
            <a:endParaRPr lang="en-US"/>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defRPr>
            </a:lvl1pPr>
          </a:lstStyle>
          <a:p>
            <a:fld id="{4A895300-08A1-AF4A-9DDA-49735F137BD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099" r:id="rId1"/>
    <p:sldLayoutId id="2147484090" r:id="rId2"/>
    <p:sldLayoutId id="214748410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b="1">
          <a:solidFill>
            <a:schemeClr val="accent1"/>
          </a:solidFill>
          <a:latin typeface="Lucida Sans" pitchFamily="34" charset="0"/>
          <a:ea typeface="ＭＳ Ｐゴシック" charset="0"/>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ea typeface="ＭＳ Ｐゴシック"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ea typeface="ＭＳ Ｐゴシック"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ea typeface="ＭＳ Ｐゴシック"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ea typeface="ＭＳ Ｐゴシック"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Lucida Sans" pitchFamily="34" charset="0"/>
          <a:ea typeface="ＭＳ Ｐゴシック" charset="0"/>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Lucida Sans" pitchFamily="34" charset="0"/>
          <a:ea typeface="ＭＳ Ｐゴシック"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Lucida Sans" pitchFamily="34" charset="0"/>
          <a:ea typeface="ＭＳ Ｐゴシック"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ＭＳ Ｐゴシック"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ＭＳ Ｐゴシック"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1FCA7A8-85E4-5C4A-A3AA-C2EC053478BD}" type="datetimeFigureOut">
              <a:rPr lang="en-US" smtClean="0">
                <a:solidFill>
                  <a:prstClr val="black">
                    <a:tint val="75000"/>
                  </a:prstClr>
                </a:solidFill>
                <a:latin typeface="Calibri"/>
                <a:ea typeface="+mn-ea"/>
              </a:rPr>
              <a:pPr defTabSz="457200" fontAlgn="auto">
                <a:spcBef>
                  <a:spcPts val="0"/>
                </a:spcBef>
                <a:spcAft>
                  <a:spcPts val="0"/>
                </a:spcAft>
              </a:pPr>
              <a:t>4/10/2014</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AE3C68E-0351-E842-9153-A6ACBD15EDB8}"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867589883"/>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1FCA7A8-85E4-5C4A-A3AA-C2EC053478BD}" type="datetimeFigureOut">
              <a:rPr lang="en-US" smtClean="0">
                <a:solidFill>
                  <a:prstClr val="black">
                    <a:tint val="75000"/>
                  </a:prstClr>
                </a:solidFill>
                <a:latin typeface="Calibri"/>
              </a:rPr>
              <a:pPr defTabSz="457200" fontAlgn="auto">
                <a:spcBef>
                  <a:spcPts val="0"/>
                </a:spcBef>
                <a:spcAft>
                  <a:spcPts val="0"/>
                </a:spcAft>
              </a:pPr>
              <a:t>4/10/2014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AE3C68E-0351-E842-9153-A6ACBD15EDB8}"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7589883"/>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4.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9"/>
          <p:cNvSpPr>
            <a:spLocks noGrp="1" noChangeArrowheads="1"/>
          </p:cNvSpPr>
          <p:nvPr>
            <p:ph type="ctrTitle"/>
          </p:nvPr>
        </p:nvSpPr>
        <p:spPr>
          <a:xfrm>
            <a:off x="575541" y="284333"/>
            <a:ext cx="8140700" cy="986937"/>
          </a:xfrm>
          <a:ln/>
        </p:spPr>
        <p:txBody>
          <a:bodyPr/>
          <a:lstStyle/>
          <a:p>
            <a:r>
              <a:rPr lang="en-US" sz="3200" dirty="0" smtClean="0">
                <a:latin typeface="Lucida Sans" charset="0"/>
                <a:ea typeface="ＭＳ Ｐゴシック" charset="0"/>
              </a:rPr>
              <a:t>Bed and Flat Fumigation for Caneberries</a:t>
            </a:r>
            <a:endParaRPr sz="3200" dirty="0">
              <a:latin typeface="Lucida Sans" charset="0"/>
              <a:ea typeface="ＭＳ Ｐゴシック" charset="0"/>
            </a:endParaRPr>
          </a:p>
        </p:txBody>
      </p:sp>
      <p:sp>
        <p:nvSpPr>
          <p:cNvPr id="2" name="Rectangle 1"/>
          <p:cNvSpPr/>
          <p:nvPr/>
        </p:nvSpPr>
        <p:spPr>
          <a:xfrm>
            <a:off x="2286000" y="2967335"/>
            <a:ext cx="4572000" cy="369332"/>
          </a:xfrm>
          <a:prstGeom prst="rect">
            <a:avLst/>
          </a:prstGeom>
        </p:spPr>
        <p:txBody>
          <a:bodyPr>
            <a:spAutoFit/>
          </a:bodyPr>
          <a:lstStyle/>
          <a:p>
            <a:r>
              <a:rPr lang="en-US" dirty="0" smtClean="0"/>
              <a:t>Put in some kind of relevant photo(s)</a:t>
            </a:r>
            <a:endParaRPr lang="en-US" dirty="0"/>
          </a:p>
        </p:txBody>
      </p:sp>
      <p:pic>
        <p:nvPicPr>
          <p:cNvPr id="13" name="Picture 12" descr="IMG_031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533" y="1442024"/>
            <a:ext cx="3589868" cy="2692400"/>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98" y="3984314"/>
            <a:ext cx="3623733" cy="2717799"/>
          </a:xfrm>
          <a:prstGeom prst="rect">
            <a:avLst/>
          </a:prstGeom>
        </p:spPr>
      </p:pic>
      <p:pic>
        <p:nvPicPr>
          <p:cNvPr id="12" name="Picture 1" descr="\\Mv-fs\smallfruit\fumigant\09-10 evaluations\Burlington\Burlington setup pictures\Picture 06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57162" y="1375298"/>
            <a:ext cx="4375637" cy="328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5198532" y="5376840"/>
            <a:ext cx="3945467" cy="1341459"/>
          </a:xfrm>
          <a:prstGeom prst="rect">
            <a:avLst/>
          </a:prstGeom>
        </p:spPr>
      </p:pic>
      <p:sp>
        <p:nvSpPr>
          <p:cNvPr id="8" name="Subtitle 2"/>
          <p:cNvSpPr txBox="1">
            <a:spLocks/>
          </p:cNvSpPr>
          <p:nvPr/>
        </p:nvSpPr>
        <p:spPr bwMode="black">
          <a:xfrm>
            <a:off x="6821965" y="5571062"/>
            <a:ext cx="2070153" cy="57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0" bIns="45720" numCol="1" anchor="ctr" anchorCtr="0" compatLnSpc="1">
            <a:prstTxWarp prst="textNoShape">
              <a:avLst/>
            </a:prstTxWarp>
            <a:normAutofit/>
          </a:bodyPr>
          <a:lstStyle>
            <a:lvl1pPr marL="0" indent="0" algn="ctr" rtl="0" eaLnBrk="0" fontAlgn="base" hangingPunct="0">
              <a:spcBef>
                <a:spcPct val="25000"/>
              </a:spcBef>
              <a:spcAft>
                <a:spcPct val="0"/>
              </a:spcAft>
              <a:buClr>
                <a:srgbClr val="C60C30"/>
              </a:buClr>
              <a:buSzPct val="100000"/>
              <a:buFont typeface="Arial" pitchFamily="34" charset="0"/>
              <a:buNone/>
              <a:defRPr lang="en-US" sz="2200" b="0">
                <a:solidFill>
                  <a:schemeClr val="bg2"/>
                </a:solidFill>
                <a:effectLst/>
                <a:latin typeface="Lucida Sans" pitchFamily="34" charset="0"/>
                <a:ea typeface="ＭＳ Ｐゴシック" charset="0"/>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Lucida Sans" pitchFamily="34" charset="0"/>
                <a:ea typeface="ＭＳ Ｐゴシック"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Lucida Sans" pitchFamily="34" charset="0"/>
                <a:ea typeface="ＭＳ Ｐゴシック"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ＭＳ Ｐゴシック"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ＭＳ Ｐゴシック"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lgn="r"/>
            <a:r>
              <a:rPr lang="en-US" sz="2400" cap="small" dirty="0" smtClean="0">
                <a:solidFill>
                  <a:srgbClr val="475335"/>
                </a:solidFill>
                <a:latin typeface="Times New Roman"/>
                <a:cs typeface="Times New Roman"/>
              </a:rPr>
              <a:t>Tom Walters</a:t>
            </a:r>
          </a:p>
        </p:txBody>
      </p:sp>
      <p:sp>
        <p:nvSpPr>
          <p:cNvPr id="4" name="TextBox 3"/>
          <p:cNvSpPr txBox="1"/>
          <p:nvPr/>
        </p:nvSpPr>
        <p:spPr>
          <a:xfrm>
            <a:off x="3759200" y="4758266"/>
            <a:ext cx="5384800" cy="646331"/>
          </a:xfrm>
          <a:prstGeom prst="rect">
            <a:avLst/>
          </a:prstGeom>
          <a:noFill/>
        </p:spPr>
        <p:txBody>
          <a:bodyPr wrap="square" rtlCol="0">
            <a:spAutoFit/>
          </a:bodyPr>
          <a:lstStyle/>
          <a:p>
            <a:r>
              <a:rPr lang="en-US" dirty="0">
                <a:solidFill>
                  <a:schemeClr val="bg1"/>
                </a:solidFill>
                <a:latin typeface="Lucida Sans" charset="0"/>
              </a:rPr>
              <a:t>Ventura County </a:t>
            </a:r>
            <a:r>
              <a:rPr lang="en-US" dirty="0" err="1">
                <a:solidFill>
                  <a:schemeClr val="bg1"/>
                </a:solidFill>
                <a:latin typeface="Lucida Sans" charset="0"/>
              </a:rPr>
              <a:t>Caneberry</a:t>
            </a:r>
            <a:r>
              <a:rPr lang="en-US" dirty="0">
                <a:solidFill>
                  <a:schemeClr val="bg1"/>
                </a:solidFill>
                <a:latin typeface="Lucida Sans" charset="0"/>
              </a:rPr>
              <a:t> Production </a:t>
            </a:r>
            <a:r>
              <a:rPr lang="en-US" dirty="0" smtClean="0">
                <a:solidFill>
                  <a:schemeClr val="bg1"/>
                </a:solidFill>
                <a:latin typeface="Lucida Sans" charset="0"/>
              </a:rPr>
              <a:t>Meeting</a:t>
            </a:r>
          </a:p>
          <a:p>
            <a:r>
              <a:rPr lang="en-US" dirty="0" smtClean="0">
                <a:solidFill>
                  <a:schemeClr val="bg1"/>
                </a:solidFill>
                <a:latin typeface="Lucida Sans" charset="0"/>
              </a:rPr>
              <a:t>April 11, 2014</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59066" cy="1143000"/>
          </a:xfrm>
        </p:spPr>
        <p:txBody>
          <a:bodyPr>
            <a:normAutofit fontScale="90000"/>
          </a:bodyPr>
          <a:lstStyle/>
          <a:p>
            <a:r>
              <a:rPr lang="en-US" i="1" dirty="0" smtClean="0">
                <a:latin typeface="Arial" pitchFamily="34" charset="0"/>
                <a:cs typeface="Arial" pitchFamily="34" charset="0"/>
              </a:rPr>
              <a:t>P. rubi </a:t>
            </a:r>
            <a:r>
              <a:rPr lang="en-US" dirty="0" smtClean="0">
                <a:latin typeface="Arial" pitchFamily="34" charset="0"/>
                <a:cs typeface="Arial" pitchFamily="34" charset="0"/>
              </a:rPr>
              <a:t>bioassay, spring 2013</a:t>
            </a:r>
            <a:endParaRPr lang="en-US" dirty="0">
              <a:latin typeface="Arial" pitchFamily="34" charset="0"/>
              <a:cs typeface="Arial" pitchFamily="34" charset="0"/>
            </a:endParaRPr>
          </a:p>
        </p:txBody>
      </p:sp>
      <p:sp>
        <p:nvSpPr>
          <p:cNvPr id="4" name="Line 135"/>
          <p:cNvSpPr>
            <a:spLocks noChangeShapeType="1"/>
          </p:cNvSpPr>
          <p:nvPr/>
        </p:nvSpPr>
        <p:spPr bwMode="auto">
          <a:xfrm>
            <a:off x="258695" y="1143000"/>
            <a:ext cx="4303751" cy="0"/>
          </a:xfrm>
          <a:prstGeom prst="line">
            <a:avLst/>
          </a:prstGeom>
          <a:noFill/>
          <a:ln w="38100">
            <a:solidFill>
              <a:schemeClr val="bg2"/>
            </a:solidFill>
            <a:round/>
            <a:headEnd/>
            <a:tailEnd/>
          </a:ln>
          <a:effectLst/>
        </p:spPr>
        <p:txBody>
          <a:bodyPr/>
          <a:lstStyle/>
          <a:p>
            <a:pPr defTabSz="457200" fontAlgn="auto">
              <a:spcBef>
                <a:spcPts val="0"/>
              </a:spcBef>
              <a:spcAft>
                <a:spcPts val="0"/>
              </a:spcAft>
            </a:pPr>
            <a:endParaRPr lang="en-US">
              <a:solidFill>
                <a:prstClr val="black"/>
              </a:solidFill>
              <a:latin typeface="Arial" pitchFamily="34" charset="0"/>
              <a:cs typeface="Arial" pitchFamily="34" charset="0"/>
            </a:endParaRPr>
          </a:p>
        </p:txBody>
      </p:sp>
      <p:sp>
        <p:nvSpPr>
          <p:cNvPr id="6" name="Title 1"/>
          <p:cNvSpPr txBox="1">
            <a:spLocks/>
          </p:cNvSpPr>
          <p:nvPr/>
        </p:nvSpPr>
        <p:spPr>
          <a:xfrm>
            <a:off x="1" y="1345681"/>
            <a:ext cx="4759040" cy="1458023"/>
          </a:xfrm>
          <a:prstGeom prst="rect">
            <a:avLst/>
          </a:prstGeom>
          <a:solidFill>
            <a:schemeClr val="accent3">
              <a:lumMod val="40000"/>
              <a:lumOff val="6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400" dirty="0" smtClean="0">
                <a:solidFill>
                  <a:prstClr val="black"/>
                </a:solidFill>
                <a:latin typeface="Arial" pitchFamily="34" charset="0"/>
                <a:cs typeface="Arial" pitchFamily="34" charset="0"/>
              </a:rPr>
              <a:t>In some trials, less root rot in alleyways than in beds.</a:t>
            </a:r>
          </a:p>
          <a:p>
            <a:pPr fontAlgn="auto">
              <a:spcAft>
                <a:spcPts val="0"/>
              </a:spcAft>
            </a:pPr>
            <a:r>
              <a:rPr lang="en-US" sz="2400" dirty="0" smtClean="0">
                <a:solidFill>
                  <a:prstClr val="black"/>
                </a:solidFill>
                <a:latin typeface="Arial" pitchFamily="34" charset="0"/>
                <a:cs typeface="Arial" pitchFamily="34" charset="0"/>
              </a:rPr>
              <a:t>No treatment differences. </a:t>
            </a:r>
          </a:p>
        </p:txBody>
      </p:sp>
      <p:graphicFrame>
        <p:nvGraphicFramePr>
          <p:cNvPr id="7" name="Table 6"/>
          <p:cNvGraphicFramePr>
            <a:graphicFrameLocks noGrp="1"/>
          </p:cNvGraphicFramePr>
          <p:nvPr>
            <p:extLst>
              <p:ext uri="{D42A27DB-BD31-4B8C-83A1-F6EECF244321}">
                <p14:modId xmlns:p14="http://schemas.microsoft.com/office/powerpoint/2010/main" val="442108246"/>
              </p:ext>
            </p:extLst>
          </p:nvPr>
        </p:nvGraphicFramePr>
        <p:xfrm>
          <a:off x="1" y="3141573"/>
          <a:ext cx="9143999" cy="2640245"/>
        </p:xfrm>
        <a:graphic>
          <a:graphicData uri="http://schemas.openxmlformats.org/drawingml/2006/table">
            <a:tbl>
              <a:tblPr/>
              <a:tblGrid>
                <a:gridCol w="3100208"/>
                <a:gridCol w="1658208"/>
                <a:gridCol w="1485334"/>
                <a:gridCol w="1485334"/>
                <a:gridCol w="1164477"/>
                <a:gridCol w="250438"/>
              </a:tblGrid>
              <a:tr h="256541">
                <a:tc>
                  <a:txBody>
                    <a:bodyPr/>
                    <a:lstStyle/>
                    <a:p>
                      <a:pPr algn="ctr" fontAlgn="b"/>
                      <a:r>
                        <a:rPr lang="en-US" sz="1800" b="1" i="0" u="none" strike="noStrike" dirty="0" smtClean="0">
                          <a:solidFill>
                            <a:srgbClr val="000000"/>
                          </a:solidFill>
                          <a:effectLst/>
                          <a:latin typeface="Calibri"/>
                        </a:rPr>
                        <a:t>Root rot severity</a:t>
                      </a:r>
                      <a:endParaRPr lang="en-US" sz="1800" b="1" i="0" u="none" strike="noStrike" dirty="0">
                        <a:solidFill>
                          <a:srgbClr val="000000"/>
                        </a:solidFill>
                        <a:effectLst/>
                        <a:latin typeface="Calibri"/>
                      </a:endParaRPr>
                    </a:p>
                  </a:txBody>
                  <a:tcPr marL="12701" marR="12701" marT="12701" marB="0" anchor="b">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0" i="0" u="none" strike="noStrike" dirty="0">
                          <a:solidFill>
                            <a:srgbClr val="000000"/>
                          </a:solidFill>
                          <a:effectLst/>
                          <a:latin typeface="Calibri"/>
                        </a:rPr>
                        <a:t>Burlington</a:t>
                      </a:r>
                    </a:p>
                  </a:txBody>
                  <a:tcPr marL="12701" marR="12701" marT="12701" marB="0" anchor="b">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0" i="0" u="none" strike="noStrike" dirty="0">
                          <a:solidFill>
                            <a:srgbClr val="000000"/>
                          </a:solidFill>
                          <a:effectLst/>
                          <a:latin typeface="Calibri"/>
                        </a:rPr>
                        <a:t>Lynden 1</a:t>
                      </a:r>
                    </a:p>
                  </a:txBody>
                  <a:tcPr marL="12701" marR="12701" marT="12701" marB="0" anchor="b">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0" i="0" u="none" strike="noStrike" dirty="0">
                          <a:solidFill>
                            <a:srgbClr val="000000"/>
                          </a:solidFill>
                          <a:effectLst/>
                          <a:latin typeface="Calibri"/>
                        </a:rPr>
                        <a:t>Lynden 2</a:t>
                      </a:r>
                    </a:p>
                  </a:txBody>
                  <a:tcPr marL="12701" marR="12701" marT="12701" marB="0" anchor="b">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fontAlgn="b"/>
                      <a:r>
                        <a:rPr lang="en-US" sz="1800" b="0" i="0" u="none" strike="noStrike" dirty="0">
                          <a:solidFill>
                            <a:srgbClr val="000000"/>
                          </a:solidFill>
                          <a:effectLst/>
                          <a:latin typeface="Calibri"/>
                        </a:rPr>
                        <a:t>Lynden 3</a:t>
                      </a:r>
                    </a:p>
                  </a:txBody>
                  <a:tcPr marL="12701" marR="12701" marT="12701" marB="0" anchor="b">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44077">
                <a:tc>
                  <a:txBody>
                    <a:bodyPr/>
                    <a:lstStyle/>
                    <a:p>
                      <a:pPr algn="l" fontAlgn="b"/>
                      <a:r>
                        <a:rPr lang="en-US" sz="1800" b="0" i="1" u="none" strike="noStrike" dirty="0" smtClean="0">
                          <a:solidFill>
                            <a:srgbClr val="000000"/>
                          </a:solidFill>
                          <a:effectLst/>
                          <a:latin typeface="Calibri"/>
                        </a:rPr>
                        <a:t>Sampling location</a:t>
                      </a:r>
                      <a:endParaRPr lang="en-US" sz="1800" b="0" i="1" u="none" strike="noStrike" dirty="0">
                        <a:solidFill>
                          <a:srgbClr val="000000"/>
                        </a:solidFill>
                        <a:effectLst/>
                        <a:latin typeface="Calibri"/>
                      </a:endParaRPr>
                    </a:p>
                  </a:txBody>
                  <a:tcPr marL="12701" marR="12701" marT="12701" marB="0" anchor="b">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chemeClr val="accent3">
                        <a:alpha val="53000"/>
                      </a:schemeClr>
                    </a:solidFill>
                  </a:tcPr>
                </a:tc>
              </a:tr>
              <a:tr h="256541">
                <a:tc>
                  <a:txBody>
                    <a:bodyPr/>
                    <a:lstStyle/>
                    <a:p>
                      <a:pPr algn="r" fontAlgn="b"/>
                      <a:r>
                        <a:rPr lang="en-US" sz="1800" b="0" i="0" u="none" strike="noStrike" dirty="0" smtClean="0">
                          <a:solidFill>
                            <a:srgbClr val="000000"/>
                          </a:solidFill>
                          <a:effectLst/>
                          <a:latin typeface="Calibri"/>
                        </a:rPr>
                        <a:t>alleyways</a:t>
                      </a:r>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tabLst/>
                      </a:pPr>
                      <a:r>
                        <a:rPr lang="en-US" sz="1800" b="0" i="0" u="none" strike="noStrike" dirty="0" smtClean="0">
                          <a:solidFill>
                            <a:srgbClr val="000000"/>
                          </a:solidFill>
                          <a:effectLst/>
                          <a:latin typeface="Calibri"/>
                        </a:rPr>
                        <a:t>5.6 a</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5.8</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4.1</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2.7 a</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r>
              <a:tr h="256541">
                <a:tc>
                  <a:txBody>
                    <a:bodyPr/>
                    <a:lstStyle/>
                    <a:p>
                      <a:pPr algn="r" fontAlgn="b"/>
                      <a:r>
                        <a:rPr lang="en-US" sz="1800" b="0" i="0" u="none" strike="noStrike" dirty="0" smtClean="0">
                          <a:solidFill>
                            <a:srgbClr val="000000"/>
                          </a:solidFill>
                          <a:effectLst/>
                          <a:latin typeface="Calibri"/>
                        </a:rPr>
                        <a:t>beds</a:t>
                      </a:r>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6.8 b</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6.0</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3.8</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7.0 b</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r>
              <a:tr h="256541">
                <a:tc gridSpan="6">
                  <a:txBody>
                    <a:bodyPr/>
                    <a:lstStyle/>
                    <a:p>
                      <a:pPr algn="l" fontAlgn="b"/>
                      <a:r>
                        <a:rPr lang="en-US" sz="1800" b="0" i="1" u="none" strike="noStrike" dirty="0" smtClean="0">
                          <a:solidFill>
                            <a:srgbClr val="000000"/>
                          </a:solidFill>
                          <a:effectLst/>
                          <a:latin typeface="Calibri"/>
                        </a:rPr>
                        <a:t>Fumigation treatment (all sampled</a:t>
                      </a:r>
                      <a:r>
                        <a:rPr lang="en-US" sz="1800" b="0" i="1" u="none" strike="noStrike" baseline="0" dirty="0" smtClean="0">
                          <a:solidFill>
                            <a:srgbClr val="000000"/>
                          </a:solidFill>
                          <a:effectLst/>
                          <a:latin typeface="Calibri"/>
                        </a:rPr>
                        <a:t> from beds)</a:t>
                      </a:r>
                      <a:endParaRPr lang="en-US" sz="1800" b="0" i="1"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tcPr>
                </a:tc>
              </a:tr>
              <a:tr h="256541">
                <a:tc>
                  <a:txBody>
                    <a:bodyPr/>
                    <a:lstStyle/>
                    <a:p>
                      <a:pPr algn="r" fontAlgn="b"/>
                      <a:r>
                        <a:rPr lang="en-US" sz="1800" b="0" i="0" u="none" strike="noStrike" dirty="0" smtClean="0">
                          <a:solidFill>
                            <a:srgbClr val="000000"/>
                          </a:solidFill>
                          <a:effectLst/>
                          <a:latin typeface="Calibri"/>
                        </a:rPr>
                        <a:t>Non</a:t>
                      </a:r>
                      <a:r>
                        <a:rPr lang="en-US" sz="1800" b="0" i="0" u="none" strike="noStrike" dirty="0">
                          <a:solidFill>
                            <a:srgbClr val="000000"/>
                          </a:solidFill>
                          <a:effectLst/>
                          <a:latin typeface="Calibri"/>
                        </a:rPr>
                        <a:t>-fumigated</a:t>
                      </a: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a:solidFill>
                            <a:srgbClr val="000000"/>
                          </a:solidFill>
                          <a:effectLst/>
                          <a:latin typeface="Calibri"/>
                        </a:rPr>
                        <a:t>6.3</a:t>
                      </a: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r>
              <a:tr h="256541">
                <a:tc>
                  <a:txBody>
                    <a:bodyPr/>
                    <a:lstStyle/>
                    <a:p>
                      <a:pPr algn="r" fontAlgn="b"/>
                      <a:r>
                        <a:rPr lang="en-US" sz="1800" b="0" i="0" u="none" strike="noStrike" dirty="0">
                          <a:solidFill>
                            <a:srgbClr val="000000"/>
                          </a:solidFill>
                          <a:effectLst/>
                          <a:latin typeface="Calibri"/>
                        </a:rPr>
                        <a:t>Bed </a:t>
                      </a:r>
                      <a:r>
                        <a:rPr lang="en-US" sz="1800" b="0" i="0" u="none" strike="noStrike" dirty="0" smtClean="0">
                          <a:solidFill>
                            <a:srgbClr val="000000"/>
                          </a:solidFill>
                          <a:effectLst/>
                          <a:latin typeface="Calibri"/>
                        </a:rPr>
                        <a:t>fumigated, </a:t>
                      </a:r>
                      <a:r>
                        <a:rPr lang="en-US" sz="1800" b="0" i="0" u="none" strike="noStrike" dirty="0">
                          <a:solidFill>
                            <a:srgbClr val="000000"/>
                          </a:solidFill>
                          <a:effectLst/>
                          <a:latin typeface="Calibri"/>
                        </a:rPr>
                        <a:t>tarp</a:t>
                      </a: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7.3</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7.0</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4.0</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6.3</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r>
              <a:tr h="256541">
                <a:tc>
                  <a:txBody>
                    <a:bodyPr/>
                    <a:lstStyle/>
                    <a:p>
                      <a:pPr algn="r" fontAlgn="b"/>
                      <a:r>
                        <a:rPr lang="en-US" sz="1800" b="0" i="0" u="none" strike="noStrike" dirty="0">
                          <a:solidFill>
                            <a:srgbClr val="000000"/>
                          </a:solidFill>
                          <a:effectLst/>
                          <a:latin typeface="Calibri"/>
                        </a:rPr>
                        <a:t>Bed </a:t>
                      </a:r>
                      <a:r>
                        <a:rPr lang="en-US" sz="1800" b="0" i="0" u="none" strike="noStrike" dirty="0" smtClean="0">
                          <a:solidFill>
                            <a:srgbClr val="000000"/>
                          </a:solidFill>
                          <a:effectLst/>
                          <a:latin typeface="Calibri"/>
                        </a:rPr>
                        <a:t>fumigated, </a:t>
                      </a:r>
                      <a:r>
                        <a:rPr lang="en-US" sz="1800" b="0" i="0" u="none" strike="noStrike" dirty="0" err="1">
                          <a:solidFill>
                            <a:srgbClr val="000000"/>
                          </a:solidFill>
                          <a:effectLst/>
                          <a:latin typeface="Calibri"/>
                        </a:rPr>
                        <a:t>tarp+cover</a:t>
                      </a:r>
                      <a:r>
                        <a:rPr lang="en-US" sz="1800" b="0" i="0" u="none" strike="noStrike" dirty="0">
                          <a:solidFill>
                            <a:srgbClr val="000000"/>
                          </a:solidFill>
                          <a:effectLst/>
                          <a:latin typeface="Calibri"/>
                        </a:rPr>
                        <a:t> crop</a:t>
                      </a: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6.8</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endParaRPr lang="en-US" sz="1800" b="0" i="0" u="none" strike="noStrike">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r>
              <a:tr h="256541">
                <a:tc>
                  <a:txBody>
                    <a:bodyPr/>
                    <a:lstStyle/>
                    <a:p>
                      <a:pPr algn="r" fontAlgn="b"/>
                      <a:r>
                        <a:rPr lang="en-US" sz="1800" b="0" i="0" u="none" strike="noStrike" dirty="0" smtClean="0">
                          <a:solidFill>
                            <a:srgbClr val="000000"/>
                          </a:solidFill>
                          <a:effectLst/>
                          <a:latin typeface="Calibri"/>
                        </a:rPr>
                        <a:t>Broadcast fumigated</a:t>
                      </a:r>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7.0</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5.0</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4.0</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7.7</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r>
            </a:tbl>
          </a:graphicData>
        </a:graphic>
      </p:graphicFrame>
      <p:pic>
        <p:nvPicPr>
          <p:cNvPr id="5" name="Picture 4" descr="DSCN361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2462" y="0"/>
            <a:ext cx="2241537" cy="2988716"/>
          </a:xfrm>
          <a:prstGeom prst="rect">
            <a:avLst/>
          </a:prstGeom>
        </p:spPr>
      </p:pic>
      <p:pic>
        <p:nvPicPr>
          <p:cNvPr id="8" name="Picture 7" descr="DSCN366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9066" y="0"/>
            <a:ext cx="2239947" cy="2986596"/>
          </a:xfrm>
          <a:prstGeom prst="rect">
            <a:avLst/>
          </a:prstGeom>
        </p:spPr>
      </p:pic>
    </p:spTree>
    <p:extLst>
      <p:ext uri="{BB962C8B-B14F-4D97-AF65-F5344CB8AC3E}">
        <p14:creationId xmlns:p14="http://schemas.microsoft.com/office/powerpoint/2010/main" val="112476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78" y="114361"/>
            <a:ext cx="8229600" cy="1143000"/>
          </a:xfrm>
        </p:spPr>
        <p:txBody>
          <a:bodyPr>
            <a:normAutofit fontScale="90000"/>
          </a:bodyPr>
          <a:lstStyle/>
          <a:p>
            <a:r>
              <a:rPr lang="en-US" dirty="0" smtClean="0"/>
              <a:t>Nematode </a:t>
            </a:r>
            <a:r>
              <a:rPr lang="en-US" dirty="0" err="1" smtClean="0"/>
              <a:t>recolonization</a:t>
            </a:r>
            <a:r>
              <a:rPr lang="en-US" dirty="0" smtClean="0"/>
              <a:t> in bed- and  broadcast-fumigated plots</a:t>
            </a:r>
            <a:endParaRPr lang="en-US" dirty="0"/>
          </a:p>
        </p:txBody>
      </p:sp>
      <p:sp>
        <p:nvSpPr>
          <p:cNvPr id="12" name="TextBox 11"/>
          <p:cNvSpPr txBox="1"/>
          <p:nvPr/>
        </p:nvSpPr>
        <p:spPr>
          <a:xfrm>
            <a:off x="4993520" y="1395410"/>
            <a:ext cx="3661916" cy="461665"/>
          </a:xfrm>
          <a:prstGeom prst="rect">
            <a:avLst/>
          </a:prstGeom>
          <a:solidFill>
            <a:schemeClr val="accent3">
              <a:lumMod val="60000"/>
              <a:lumOff val="40000"/>
            </a:schemeClr>
          </a:solidFill>
        </p:spPr>
        <p:txBody>
          <a:bodyPr wrap="square" rtlCol="0">
            <a:spAutoFit/>
          </a:bodyPr>
          <a:lstStyle/>
          <a:p>
            <a:pPr algn="ctr"/>
            <a:r>
              <a:rPr lang="en-US" sz="2400" dirty="0" smtClean="0">
                <a:solidFill>
                  <a:prstClr val="black"/>
                </a:solidFill>
                <a:latin typeface="Calibri"/>
                <a:cs typeface="Calibri"/>
              </a:rPr>
              <a:t>Lynden 3</a:t>
            </a:r>
            <a:endParaRPr lang="en-US" sz="2400" dirty="0">
              <a:solidFill>
                <a:prstClr val="black"/>
              </a:solidFill>
              <a:latin typeface="Calibri"/>
              <a:cs typeface="Calibri"/>
            </a:endParaRPr>
          </a:p>
        </p:txBody>
      </p:sp>
      <p:sp>
        <p:nvSpPr>
          <p:cNvPr id="13" name="TextBox 12"/>
          <p:cNvSpPr txBox="1"/>
          <p:nvPr/>
        </p:nvSpPr>
        <p:spPr>
          <a:xfrm>
            <a:off x="863077" y="1395409"/>
            <a:ext cx="3649585" cy="461665"/>
          </a:xfrm>
          <a:prstGeom prst="rect">
            <a:avLst/>
          </a:prstGeom>
          <a:solidFill>
            <a:schemeClr val="accent3">
              <a:lumMod val="60000"/>
              <a:lumOff val="40000"/>
            </a:schemeClr>
          </a:solidFill>
        </p:spPr>
        <p:txBody>
          <a:bodyPr wrap="square" rtlCol="0">
            <a:spAutoFit/>
          </a:bodyPr>
          <a:lstStyle/>
          <a:p>
            <a:pPr algn="ctr"/>
            <a:r>
              <a:rPr lang="en-US" sz="2400" dirty="0" smtClean="0">
                <a:solidFill>
                  <a:prstClr val="black"/>
                </a:solidFill>
                <a:latin typeface="Calibri"/>
                <a:cs typeface="Calibri"/>
              </a:rPr>
              <a:t>Lynden 2</a:t>
            </a:r>
            <a:endParaRPr lang="en-US" sz="2400" dirty="0">
              <a:solidFill>
                <a:prstClr val="black"/>
              </a:solidFill>
              <a:latin typeface="Calibri"/>
              <a:cs typeface="Calibri"/>
            </a:endParaRPr>
          </a:p>
        </p:txBody>
      </p:sp>
      <p:sp>
        <p:nvSpPr>
          <p:cNvPr id="14" name="TextBox 13"/>
          <p:cNvSpPr txBox="1"/>
          <p:nvPr/>
        </p:nvSpPr>
        <p:spPr>
          <a:xfrm rot="16200000">
            <a:off x="-523570" y="2879156"/>
            <a:ext cx="2268537" cy="461665"/>
          </a:xfrm>
          <a:prstGeom prst="rect">
            <a:avLst/>
          </a:prstGeom>
          <a:solidFill>
            <a:schemeClr val="accent3">
              <a:lumMod val="60000"/>
              <a:lumOff val="40000"/>
            </a:schemeClr>
          </a:solidFill>
        </p:spPr>
        <p:txBody>
          <a:bodyPr wrap="square" rtlCol="0">
            <a:spAutoFit/>
          </a:bodyPr>
          <a:lstStyle/>
          <a:p>
            <a:pPr algn="ctr"/>
            <a:r>
              <a:rPr lang="en-US" sz="2400" dirty="0" smtClean="0">
                <a:solidFill>
                  <a:prstClr val="black"/>
                </a:solidFill>
                <a:latin typeface="Calibri"/>
                <a:cs typeface="Calibri"/>
              </a:rPr>
              <a:t>From Soil</a:t>
            </a:r>
            <a:endParaRPr lang="en-US" sz="2400" dirty="0">
              <a:solidFill>
                <a:prstClr val="black"/>
              </a:solidFill>
              <a:latin typeface="Calibri"/>
              <a:cs typeface="Calibri"/>
            </a:endParaRPr>
          </a:p>
        </p:txBody>
      </p:sp>
      <p:sp>
        <p:nvSpPr>
          <p:cNvPr id="15" name="TextBox 14"/>
          <p:cNvSpPr txBox="1"/>
          <p:nvPr/>
        </p:nvSpPr>
        <p:spPr>
          <a:xfrm rot="16200000">
            <a:off x="-538718" y="5486735"/>
            <a:ext cx="2280864" cy="461665"/>
          </a:xfrm>
          <a:prstGeom prst="rect">
            <a:avLst/>
          </a:prstGeom>
          <a:solidFill>
            <a:schemeClr val="accent3">
              <a:lumMod val="60000"/>
              <a:lumOff val="40000"/>
            </a:schemeClr>
          </a:solidFill>
        </p:spPr>
        <p:txBody>
          <a:bodyPr wrap="square" rtlCol="0">
            <a:spAutoFit/>
          </a:bodyPr>
          <a:lstStyle/>
          <a:p>
            <a:pPr algn="ctr"/>
            <a:r>
              <a:rPr lang="en-US" sz="2400" dirty="0" smtClean="0">
                <a:solidFill>
                  <a:prstClr val="black"/>
                </a:solidFill>
                <a:latin typeface="Calibri"/>
                <a:cs typeface="Calibri"/>
              </a:rPr>
              <a:t>From Roots</a:t>
            </a:r>
            <a:endParaRPr lang="en-US" sz="2400" dirty="0">
              <a:solidFill>
                <a:prstClr val="black"/>
              </a:solidFill>
              <a:latin typeface="Calibri"/>
              <a:cs typeface="Calibri"/>
            </a:endParaRPr>
          </a:p>
        </p:txBody>
      </p:sp>
      <p:sp>
        <p:nvSpPr>
          <p:cNvPr id="16" name="Line 135"/>
          <p:cNvSpPr>
            <a:spLocks noChangeShapeType="1"/>
          </p:cNvSpPr>
          <p:nvPr/>
        </p:nvSpPr>
        <p:spPr bwMode="auto">
          <a:xfrm>
            <a:off x="417989" y="1316295"/>
            <a:ext cx="8229600" cy="0"/>
          </a:xfrm>
          <a:prstGeom prst="line">
            <a:avLst/>
          </a:prstGeom>
          <a:noFill/>
          <a:ln w="38100">
            <a:solidFill>
              <a:schemeClr val="bg2"/>
            </a:solidFill>
            <a:round/>
            <a:headEnd/>
            <a:tailEnd/>
          </a:ln>
          <a:effectLst/>
        </p:spPr>
        <p:txBody>
          <a:bodyPr/>
          <a:lstStyle/>
          <a:p>
            <a:pPr defTabSz="457200" fontAlgn="auto">
              <a:spcBef>
                <a:spcPts val="0"/>
              </a:spcBef>
              <a:spcAft>
                <a:spcPts val="0"/>
              </a:spcAft>
            </a:pPr>
            <a:endParaRPr lang="en-US">
              <a:solidFill>
                <a:prstClr val="black"/>
              </a:solidFill>
              <a:latin typeface="Arial" pitchFamily="34" charset="0"/>
              <a:cs typeface="Arial"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3900230524"/>
              </p:ext>
            </p:extLst>
          </p:nvPr>
        </p:nvGraphicFramePr>
        <p:xfrm>
          <a:off x="5050119" y="2059969"/>
          <a:ext cx="4093882" cy="2565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a:graphicFrameLocks/>
          </p:cNvGraphicFramePr>
          <p:nvPr>
            <p:extLst>
              <p:ext uri="{D42A27DB-BD31-4B8C-83A1-F6EECF244321}">
                <p14:modId xmlns:p14="http://schemas.microsoft.com/office/powerpoint/2010/main" val="3488032680"/>
              </p:ext>
            </p:extLst>
          </p:nvPr>
        </p:nvGraphicFramePr>
        <p:xfrm>
          <a:off x="4990353" y="4572000"/>
          <a:ext cx="4153647" cy="21814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p:cNvGraphicFramePr>
          <p:nvPr>
            <p:extLst>
              <p:ext uri="{D42A27DB-BD31-4B8C-83A1-F6EECF244321}">
                <p14:modId xmlns:p14="http://schemas.microsoft.com/office/powerpoint/2010/main" val="4230092325"/>
              </p:ext>
            </p:extLst>
          </p:nvPr>
        </p:nvGraphicFramePr>
        <p:xfrm>
          <a:off x="868456" y="4586940"/>
          <a:ext cx="3778250" cy="22710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p:cNvGraphicFramePr>
          <p:nvPr>
            <p:extLst>
              <p:ext uri="{D42A27DB-BD31-4B8C-83A1-F6EECF244321}">
                <p14:modId xmlns:p14="http://schemas.microsoft.com/office/powerpoint/2010/main" val="3620375189"/>
              </p:ext>
            </p:extLst>
          </p:nvPr>
        </p:nvGraphicFramePr>
        <p:xfrm>
          <a:off x="853514" y="1967006"/>
          <a:ext cx="3718486" cy="22912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96733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6005"/>
            <a:ext cx="8229600" cy="4525963"/>
          </a:xfrm>
        </p:spPr>
        <p:txBody>
          <a:bodyPr>
            <a:normAutofit/>
          </a:bodyPr>
          <a:lstStyle/>
          <a:p>
            <a:pPr marL="0" indent="0">
              <a:buNone/>
            </a:pPr>
            <a:r>
              <a:rPr lang="en-US" sz="2800" b="1" dirty="0" smtClean="0"/>
              <a:t>Challenges:</a:t>
            </a:r>
          </a:p>
          <a:p>
            <a:r>
              <a:rPr lang="en-US" sz="2800" dirty="0" smtClean="0"/>
              <a:t>The </a:t>
            </a:r>
            <a:r>
              <a:rPr lang="en-US" sz="2800" dirty="0"/>
              <a:t>shaper we </a:t>
            </a:r>
            <a:r>
              <a:rPr lang="en-US" sz="2800" dirty="0" smtClean="0"/>
              <a:t>used (</a:t>
            </a:r>
            <a:r>
              <a:rPr lang="en-US" sz="2800" dirty="0"/>
              <a:t>an adjustable unit for vegetables) can only make beds up to about 8” high</a:t>
            </a:r>
            <a:r>
              <a:rPr lang="en-US" sz="2800" dirty="0" smtClean="0"/>
              <a:t>. You’d need a different shaper to make </a:t>
            </a:r>
            <a:r>
              <a:rPr lang="en-US" sz="2800" b="1" dirty="0" smtClean="0"/>
              <a:t>larger beds</a:t>
            </a:r>
            <a:r>
              <a:rPr lang="en-US" sz="2800" dirty="0" smtClean="0"/>
              <a:t>.</a:t>
            </a:r>
            <a:endParaRPr lang="en-US" sz="2800" dirty="0"/>
          </a:p>
          <a:p>
            <a:pPr marL="344488" indent="-344488"/>
            <a:r>
              <a:rPr lang="en-US" sz="2800" dirty="0" smtClean="0"/>
              <a:t>You’ll need GPS or some other way to assure that beds are made </a:t>
            </a:r>
            <a:r>
              <a:rPr lang="en-US" sz="2800" dirty="0"/>
              <a:t>in </a:t>
            </a:r>
            <a:r>
              <a:rPr lang="en-US" sz="2800" dirty="0" smtClean="0"/>
              <a:t>the correct </a:t>
            </a:r>
            <a:r>
              <a:rPr lang="en-US" sz="2800" b="1" dirty="0"/>
              <a:t>location</a:t>
            </a:r>
            <a:r>
              <a:rPr lang="en-US" sz="2800" dirty="0"/>
              <a:t>.</a:t>
            </a:r>
          </a:p>
          <a:p>
            <a:r>
              <a:rPr lang="en-US" sz="2800" dirty="0"/>
              <a:t>	</a:t>
            </a:r>
            <a:r>
              <a:rPr lang="en-US" sz="2800" dirty="0" smtClean="0"/>
              <a:t>It </a:t>
            </a:r>
            <a:r>
              <a:rPr lang="en-US" sz="2800" dirty="0"/>
              <a:t>takes </a:t>
            </a:r>
            <a:r>
              <a:rPr lang="en-US" sz="2800" b="1" dirty="0" smtClean="0"/>
              <a:t>more time </a:t>
            </a:r>
            <a:r>
              <a:rPr lang="en-US" sz="2800" dirty="0" smtClean="0"/>
              <a:t>to fumigate </a:t>
            </a:r>
            <a:r>
              <a:rPr lang="en-US" sz="2800" dirty="0"/>
              <a:t>a field this way; we usually travel at about 3 mph when fumigating and laying tarp</a:t>
            </a:r>
            <a:r>
              <a:rPr lang="en-US" sz="2800" dirty="0" smtClean="0"/>
              <a:t>. (Broadcast rig travels about 5-6 mph.)</a:t>
            </a:r>
            <a:endParaRPr lang="en-US" sz="2800" dirty="0"/>
          </a:p>
          <a:p>
            <a:endParaRPr lang="en-US" sz="2800" dirty="0" smtClean="0"/>
          </a:p>
          <a:p>
            <a:endParaRPr lang="en-US" sz="2800" dirty="0"/>
          </a:p>
        </p:txBody>
      </p:sp>
      <p:pic>
        <p:nvPicPr>
          <p:cNvPr id="4" name="Picture 1" descr="\\Mv-fs\smallfruit\fumigant\09-10 evaluations\Burlington\Burlington setup pictures\Picture 06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54633" y="4698022"/>
            <a:ext cx="2903322" cy="217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680748"/>
            <a:ext cx="2926038" cy="2194528"/>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1407" y="4680748"/>
            <a:ext cx="2926038" cy="2194528"/>
          </a:xfrm>
          <a:prstGeom prst="rect">
            <a:avLst/>
          </a:prstGeom>
        </p:spPr>
      </p:pic>
    </p:spTree>
    <p:extLst>
      <p:ext uri="{BB962C8B-B14F-4D97-AF65-F5344CB8AC3E}">
        <p14:creationId xmlns:p14="http://schemas.microsoft.com/office/powerpoint/2010/main" val="3451007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48166" y="983778"/>
            <a:ext cx="7437967" cy="5450889"/>
          </a:xfrm>
          <a:prstGeom prst="rect">
            <a:avLst/>
          </a:prstGeom>
        </p:spPr>
      </p:pic>
      <p:sp>
        <p:nvSpPr>
          <p:cNvPr id="2" name="Title 1"/>
          <p:cNvSpPr>
            <a:spLocks noGrp="1"/>
          </p:cNvSpPr>
          <p:nvPr>
            <p:ph type="title"/>
          </p:nvPr>
        </p:nvSpPr>
        <p:spPr>
          <a:xfrm>
            <a:off x="457200" y="0"/>
            <a:ext cx="8229600" cy="1046162"/>
          </a:xfrm>
        </p:spPr>
        <p:txBody>
          <a:bodyPr>
            <a:normAutofit/>
          </a:bodyPr>
          <a:lstStyle/>
          <a:p>
            <a:r>
              <a:rPr lang="en-US" i="1" dirty="0" smtClean="0"/>
              <a:t>Yield-California trial, fall 2011</a:t>
            </a:r>
            <a:endParaRPr lang="en-US" i="1" dirty="0"/>
          </a:p>
        </p:txBody>
      </p:sp>
      <p:sp>
        <p:nvSpPr>
          <p:cNvPr id="8" name="Title 1"/>
          <p:cNvSpPr txBox="1">
            <a:spLocks/>
          </p:cNvSpPr>
          <p:nvPr/>
        </p:nvSpPr>
        <p:spPr>
          <a:xfrm>
            <a:off x="6604000" y="3031066"/>
            <a:ext cx="2404533" cy="2336799"/>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t>UTC yields lower than Telone, MB-treated plots</a:t>
            </a:r>
            <a:endParaRPr lang="en-US" i="1" dirty="0"/>
          </a:p>
        </p:txBody>
      </p:sp>
    </p:spTree>
    <p:extLst>
      <p:ext uri="{BB962C8B-B14F-4D97-AF65-F5344CB8AC3E}">
        <p14:creationId xmlns:p14="http://schemas.microsoft.com/office/powerpoint/2010/main" val="2350714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46162"/>
          </a:xfrm>
        </p:spPr>
        <p:txBody>
          <a:bodyPr>
            <a:normAutofit fontScale="90000"/>
          </a:bodyPr>
          <a:lstStyle/>
          <a:p>
            <a:r>
              <a:rPr lang="en-US" i="1" dirty="0" smtClean="0"/>
              <a:t>Phytophthora bioassay-California trial, Spring 2012</a:t>
            </a:r>
            <a:endParaRPr lang="en-US" i="1" dirty="0"/>
          </a:p>
        </p:txBody>
      </p:sp>
      <p:pic>
        <p:nvPicPr>
          <p:cNvPr id="3" name="Picture 2"/>
          <p:cNvPicPr>
            <a:picLocks noChangeAspect="1"/>
          </p:cNvPicPr>
          <p:nvPr/>
        </p:nvPicPr>
        <p:blipFill>
          <a:blip r:embed="rId2"/>
          <a:stretch>
            <a:fillRect/>
          </a:stretch>
        </p:blipFill>
        <p:spPr>
          <a:xfrm>
            <a:off x="0" y="1209473"/>
            <a:ext cx="8619067" cy="5648527"/>
          </a:xfrm>
          <a:prstGeom prst="rect">
            <a:avLst/>
          </a:prstGeom>
        </p:spPr>
      </p:pic>
      <p:sp>
        <p:nvSpPr>
          <p:cNvPr id="8" name="Title 1"/>
          <p:cNvSpPr txBox="1">
            <a:spLocks/>
          </p:cNvSpPr>
          <p:nvPr/>
        </p:nvSpPr>
        <p:spPr>
          <a:xfrm>
            <a:off x="6604000" y="3031066"/>
            <a:ext cx="2404533" cy="2336799"/>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t>No significant differences between treatments</a:t>
            </a:r>
            <a:endParaRPr lang="en-US" i="1" dirty="0"/>
          </a:p>
        </p:txBody>
      </p:sp>
    </p:spTree>
    <p:extLst>
      <p:ext uri="{BB962C8B-B14F-4D97-AF65-F5344CB8AC3E}">
        <p14:creationId xmlns:p14="http://schemas.microsoft.com/office/powerpoint/2010/main" val="4162962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365842"/>
            <a:ext cx="8686800" cy="5492158"/>
          </a:xfrm>
          <a:prstGeom prst="rect">
            <a:avLst/>
          </a:prstGeom>
        </p:spPr>
      </p:pic>
      <p:sp>
        <p:nvSpPr>
          <p:cNvPr id="2" name="Title 1"/>
          <p:cNvSpPr>
            <a:spLocks noGrp="1"/>
          </p:cNvSpPr>
          <p:nvPr>
            <p:ph type="title"/>
          </p:nvPr>
        </p:nvSpPr>
        <p:spPr>
          <a:xfrm>
            <a:off x="457200" y="186267"/>
            <a:ext cx="8229600" cy="1046162"/>
          </a:xfrm>
        </p:spPr>
        <p:txBody>
          <a:bodyPr>
            <a:normAutofit fontScale="90000"/>
          </a:bodyPr>
          <a:lstStyle/>
          <a:p>
            <a:r>
              <a:rPr lang="en-US" i="1" dirty="0" smtClean="0"/>
              <a:t>Yield and Plant Height-California trial, fall 2013</a:t>
            </a:r>
            <a:endParaRPr lang="en-US" i="1" dirty="0"/>
          </a:p>
        </p:txBody>
      </p:sp>
      <p:sp>
        <p:nvSpPr>
          <p:cNvPr id="8" name="Title 1"/>
          <p:cNvSpPr txBox="1">
            <a:spLocks/>
          </p:cNvSpPr>
          <p:nvPr/>
        </p:nvSpPr>
        <p:spPr>
          <a:xfrm>
            <a:off x="6620934" y="1625600"/>
            <a:ext cx="2404533" cy="177800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t>No significant differences in yield</a:t>
            </a:r>
            <a:endParaRPr lang="en-US" i="1" dirty="0"/>
          </a:p>
        </p:txBody>
      </p:sp>
      <p:sp>
        <p:nvSpPr>
          <p:cNvPr id="9" name="Title 1"/>
          <p:cNvSpPr txBox="1">
            <a:spLocks/>
          </p:cNvSpPr>
          <p:nvPr/>
        </p:nvSpPr>
        <p:spPr>
          <a:xfrm>
            <a:off x="6620934" y="4114801"/>
            <a:ext cx="2404533" cy="2116666"/>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t>Plant height of UTC is significantly lower than fumed plots</a:t>
            </a:r>
            <a:endParaRPr lang="en-US" i="1" dirty="0"/>
          </a:p>
        </p:txBody>
      </p:sp>
    </p:spTree>
    <p:extLst>
      <p:ext uri="{BB962C8B-B14F-4D97-AF65-F5344CB8AC3E}">
        <p14:creationId xmlns:p14="http://schemas.microsoft.com/office/powerpoint/2010/main" val="2104152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267"/>
            <a:ext cx="8229600" cy="1046162"/>
          </a:xfrm>
        </p:spPr>
        <p:txBody>
          <a:bodyPr>
            <a:normAutofit fontScale="90000"/>
          </a:bodyPr>
          <a:lstStyle/>
          <a:p>
            <a:r>
              <a:rPr lang="en-US" i="1" dirty="0" smtClean="0"/>
              <a:t>Phytophthora bioassay-California trial, fall 2013</a:t>
            </a:r>
            <a:endParaRPr lang="en-US" i="1" dirty="0"/>
          </a:p>
        </p:txBody>
      </p:sp>
      <p:pic>
        <p:nvPicPr>
          <p:cNvPr id="7" name="Picture 6"/>
          <p:cNvPicPr>
            <a:picLocks noChangeAspect="1"/>
          </p:cNvPicPr>
          <p:nvPr/>
        </p:nvPicPr>
        <p:blipFill>
          <a:blip r:embed="rId2"/>
          <a:stretch>
            <a:fillRect/>
          </a:stretch>
        </p:blipFill>
        <p:spPr>
          <a:xfrm>
            <a:off x="0" y="1341967"/>
            <a:ext cx="9144000" cy="5646111"/>
          </a:xfrm>
          <a:prstGeom prst="rect">
            <a:avLst/>
          </a:prstGeom>
        </p:spPr>
      </p:pic>
      <p:sp>
        <p:nvSpPr>
          <p:cNvPr id="8" name="Title 1"/>
          <p:cNvSpPr txBox="1">
            <a:spLocks/>
          </p:cNvSpPr>
          <p:nvPr/>
        </p:nvSpPr>
        <p:spPr>
          <a:xfrm>
            <a:off x="6553200" y="2556933"/>
            <a:ext cx="2404533" cy="2336799"/>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t>No significant differences between treatments</a:t>
            </a:r>
            <a:endParaRPr lang="en-US" i="1" dirty="0"/>
          </a:p>
        </p:txBody>
      </p:sp>
    </p:spTree>
    <p:extLst>
      <p:ext uri="{BB962C8B-B14F-4D97-AF65-F5344CB8AC3E}">
        <p14:creationId xmlns:p14="http://schemas.microsoft.com/office/powerpoint/2010/main" val="3908363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Another option-</a:t>
            </a:r>
            <a:r>
              <a:rPr lang="en-US" dirty="0" err="1" smtClean="0"/>
              <a:t>metam</a:t>
            </a:r>
            <a:r>
              <a:rPr lang="en-US" dirty="0" smtClean="0"/>
              <a:t> (</a:t>
            </a:r>
            <a:r>
              <a:rPr lang="en-US" dirty="0" err="1" smtClean="0"/>
              <a:t>Vapam</a:t>
            </a:r>
            <a:r>
              <a:rPr lang="en-US" dirty="0" smtClean="0"/>
              <a:t>)</a:t>
            </a:r>
            <a:endParaRPr lang="en-US" dirty="0"/>
          </a:p>
        </p:txBody>
      </p:sp>
      <p:sp>
        <p:nvSpPr>
          <p:cNvPr id="3" name="Content Placeholder 2"/>
          <p:cNvSpPr>
            <a:spLocks noGrp="1"/>
          </p:cNvSpPr>
          <p:nvPr>
            <p:ph idx="1"/>
          </p:nvPr>
        </p:nvSpPr>
        <p:spPr>
          <a:xfrm>
            <a:off x="265239" y="1600200"/>
            <a:ext cx="4120337" cy="4735374"/>
          </a:xfrm>
        </p:spPr>
        <p:txBody>
          <a:bodyPr/>
          <a:lstStyle/>
          <a:p>
            <a:r>
              <a:rPr lang="en-US" dirty="0" smtClean="0"/>
              <a:t>Telone C-35, deep shank injected</a:t>
            </a:r>
          </a:p>
          <a:p>
            <a:r>
              <a:rPr lang="en-US" dirty="0" smtClean="0"/>
              <a:t>35 gal/A</a:t>
            </a:r>
          </a:p>
          <a:p>
            <a:r>
              <a:rPr lang="en-US" dirty="0" smtClean="0"/>
              <a:t>20 A field</a:t>
            </a:r>
          </a:p>
          <a:p>
            <a:r>
              <a:rPr lang="en-US" dirty="0" smtClean="0"/>
              <a:t>20% credit for 2-3% organic material</a:t>
            </a:r>
          </a:p>
          <a:p>
            <a:r>
              <a:rPr lang="en-US" dirty="0" smtClean="0">
                <a:solidFill>
                  <a:srgbClr val="981E32"/>
                </a:solidFill>
              </a:rPr>
              <a:t>460 </a:t>
            </a:r>
            <a:r>
              <a:rPr lang="en-US" dirty="0" err="1" smtClean="0">
                <a:solidFill>
                  <a:srgbClr val="981E32"/>
                </a:solidFill>
              </a:rPr>
              <a:t>ft</a:t>
            </a:r>
            <a:r>
              <a:rPr lang="en-US" dirty="0" smtClean="0">
                <a:solidFill>
                  <a:srgbClr val="981E32"/>
                </a:solidFill>
              </a:rPr>
              <a:t> buffer</a:t>
            </a:r>
          </a:p>
          <a:p>
            <a:endParaRPr lang="en-US" dirty="0"/>
          </a:p>
        </p:txBody>
      </p:sp>
      <p:sp>
        <p:nvSpPr>
          <p:cNvPr id="6" name="Content Placeholder 2"/>
          <p:cNvSpPr txBox="1">
            <a:spLocks/>
          </p:cNvSpPr>
          <p:nvPr/>
        </p:nvSpPr>
        <p:spPr>
          <a:xfrm>
            <a:off x="4832748" y="1590149"/>
            <a:ext cx="4120337" cy="47353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Vapam</a:t>
            </a:r>
            <a:r>
              <a:rPr lang="en-US" dirty="0" smtClean="0"/>
              <a:t> HL, applied with rotary </a:t>
            </a:r>
            <a:r>
              <a:rPr lang="en-US" dirty="0" err="1" smtClean="0"/>
              <a:t>spader</a:t>
            </a:r>
            <a:endParaRPr lang="en-US" dirty="0" smtClean="0"/>
          </a:p>
          <a:p>
            <a:r>
              <a:rPr lang="en-US" dirty="0" smtClean="0"/>
              <a:t>75 gal/A</a:t>
            </a:r>
          </a:p>
          <a:p>
            <a:r>
              <a:rPr lang="en-US" dirty="0" smtClean="0"/>
              <a:t>20 A field</a:t>
            </a:r>
          </a:p>
          <a:p>
            <a:r>
              <a:rPr lang="en-US" dirty="0" smtClean="0"/>
              <a:t>20% credit for 2-3% organic material</a:t>
            </a:r>
          </a:p>
          <a:p>
            <a:r>
              <a:rPr lang="en-US" dirty="0" smtClean="0">
                <a:solidFill>
                  <a:srgbClr val="981E32"/>
                </a:solidFill>
              </a:rPr>
              <a:t>96 </a:t>
            </a:r>
            <a:r>
              <a:rPr lang="en-US" dirty="0" err="1" smtClean="0">
                <a:solidFill>
                  <a:srgbClr val="981E32"/>
                </a:solidFill>
              </a:rPr>
              <a:t>ft</a:t>
            </a:r>
            <a:r>
              <a:rPr lang="en-US" dirty="0" smtClean="0">
                <a:solidFill>
                  <a:srgbClr val="981E32"/>
                </a:solidFill>
              </a:rPr>
              <a:t> buffer</a:t>
            </a:r>
          </a:p>
          <a:p>
            <a:r>
              <a:rPr lang="en-US" dirty="0" smtClean="0">
                <a:solidFill>
                  <a:srgbClr val="981E32"/>
                </a:solidFill>
              </a:rPr>
              <a:t>?Less volatile?</a:t>
            </a:r>
          </a:p>
          <a:p>
            <a:endParaRPr lang="en-US" dirty="0"/>
          </a:p>
        </p:txBody>
      </p:sp>
    </p:spTree>
    <p:extLst>
      <p:ext uri="{BB962C8B-B14F-4D97-AF65-F5344CB8AC3E}">
        <p14:creationId xmlns:p14="http://schemas.microsoft.com/office/powerpoint/2010/main" val="830651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Applying </a:t>
            </a:r>
            <a:r>
              <a:rPr lang="en-US" dirty="0" err="1" smtClean="0"/>
              <a:t>Vapam</a:t>
            </a:r>
            <a:r>
              <a:rPr lang="en-US" dirty="0" smtClean="0"/>
              <a:t> with a rotary </a:t>
            </a:r>
            <a:r>
              <a:rPr lang="en-US" dirty="0" err="1" smtClean="0"/>
              <a:t>spader</a:t>
            </a:r>
            <a:endParaRPr lang="en-US" dirty="0"/>
          </a:p>
        </p:txBody>
      </p:sp>
      <p:pic>
        <p:nvPicPr>
          <p:cNvPr id="7" name="Picture 6" descr="IMG_0318.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82853" y="1668811"/>
            <a:ext cx="6143586" cy="4607689"/>
          </a:xfrm>
          <a:prstGeom prst="rect">
            <a:avLst/>
          </a:prstGeom>
        </p:spPr>
      </p:pic>
    </p:spTree>
    <p:extLst>
      <p:ext uri="{BB962C8B-B14F-4D97-AF65-F5344CB8AC3E}">
        <p14:creationId xmlns:p14="http://schemas.microsoft.com/office/powerpoint/2010/main" val="1145925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Applying </a:t>
            </a:r>
            <a:r>
              <a:rPr lang="en-US" dirty="0" err="1" smtClean="0"/>
              <a:t>Vapam</a:t>
            </a:r>
            <a:r>
              <a:rPr lang="en-US" smtClean="0"/>
              <a:t> with </a:t>
            </a:r>
            <a:r>
              <a:rPr lang="en-US" dirty="0" smtClean="0"/>
              <a:t>a rotary </a:t>
            </a:r>
            <a:r>
              <a:rPr lang="en-US" dirty="0" err="1" smtClean="0"/>
              <a:t>spader</a:t>
            </a:r>
            <a:endParaRPr lang="en-US" dirty="0"/>
          </a:p>
        </p:txBody>
      </p:sp>
      <p:pic>
        <p:nvPicPr>
          <p:cNvPr id="3" name="Picture 2" descr="IMG_031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51761" y="1299605"/>
            <a:ext cx="5592239" cy="4194179"/>
          </a:xfrm>
          <a:prstGeom prst="rect">
            <a:avLst/>
          </a:prstGeom>
        </p:spPr>
      </p:pic>
      <p:cxnSp>
        <p:nvCxnSpPr>
          <p:cNvPr id="5" name="Straight Arrow Connector 4"/>
          <p:cNvCxnSpPr/>
          <p:nvPr/>
        </p:nvCxnSpPr>
        <p:spPr>
          <a:xfrm flipV="1">
            <a:off x="5522577" y="4061265"/>
            <a:ext cx="1698119" cy="1816494"/>
          </a:xfrm>
          <a:prstGeom prst="straightConnector1">
            <a:avLst/>
          </a:prstGeom>
          <a:ln w="92075">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61117" y="5744844"/>
            <a:ext cx="4961460" cy="646331"/>
          </a:xfrm>
          <a:prstGeom prst="rect">
            <a:avLst/>
          </a:prstGeom>
          <a:noFill/>
          <a:ln>
            <a:solidFill>
              <a:schemeClr val="tx1"/>
            </a:solidFill>
          </a:ln>
        </p:spPr>
        <p:txBody>
          <a:bodyPr wrap="square" rtlCol="0">
            <a:spAutoFit/>
          </a:bodyPr>
          <a:lstStyle/>
          <a:p>
            <a:r>
              <a:rPr lang="en-US" dirty="0" smtClean="0"/>
              <a:t>About 75% of the fumigant is injected in these sweeps near the front of the </a:t>
            </a:r>
            <a:r>
              <a:rPr lang="en-US" dirty="0" err="1" smtClean="0"/>
              <a:t>spader</a:t>
            </a:r>
            <a:endParaRPr lang="en-US" dirty="0"/>
          </a:p>
        </p:txBody>
      </p:sp>
    </p:spTree>
    <p:extLst>
      <p:ext uri="{BB962C8B-B14F-4D97-AF65-F5344CB8AC3E}">
        <p14:creationId xmlns:p14="http://schemas.microsoft.com/office/powerpoint/2010/main" val="729153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3408435"/>
            <a:ext cx="4595190" cy="610844"/>
          </a:xfrm>
        </p:spPr>
        <p:txBody>
          <a:bodyPr>
            <a:normAutofit/>
          </a:bodyPr>
          <a:lstStyle/>
          <a:p>
            <a:r>
              <a:rPr lang="en-US" sz="3600" dirty="0" err="1" smtClean="0">
                <a:latin typeface="Arial" charset="0"/>
                <a:ea typeface="ＭＳ Ｐゴシック" charset="0"/>
                <a:cs typeface="Arial" charset="0"/>
              </a:rPr>
              <a:t>Washingon</a:t>
            </a:r>
            <a:endParaRPr lang="en-US" sz="3600" dirty="0">
              <a:latin typeface="Arial" charset="0"/>
              <a:ea typeface="ＭＳ Ｐゴシック" charset="0"/>
              <a:cs typeface="Arial" charset="0"/>
            </a:endParaRPr>
          </a:p>
        </p:txBody>
      </p:sp>
      <p:sp>
        <p:nvSpPr>
          <p:cNvPr id="22531" name="Content Placeholder 2"/>
          <p:cNvSpPr>
            <a:spLocks noGrp="1"/>
          </p:cNvSpPr>
          <p:nvPr>
            <p:ph idx="1"/>
          </p:nvPr>
        </p:nvSpPr>
        <p:spPr>
          <a:xfrm>
            <a:off x="492767" y="4069415"/>
            <a:ext cx="4088152" cy="2247159"/>
          </a:xfrm>
          <a:ln>
            <a:miter lim="800000"/>
            <a:headEnd/>
            <a:tailEnd/>
          </a:ln>
        </p:spPr>
        <p:txBody>
          <a:bodyPr>
            <a:normAutofit fontScale="92500" lnSpcReduction="20000"/>
          </a:bodyPr>
          <a:lstStyle/>
          <a:p>
            <a:pPr marL="342900" lvl="6" indent="-285750">
              <a:buFont typeface="Arial" charset="0"/>
              <a:buChar char="•"/>
              <a:defRPr/>
            </a:pPr>
            <a:r>
              <a:rPr lang="en-US" sz="3000" dirty="0" smtClean="0">
                <a:solidFill>
                  <a:schemeClr val="bg1">
                    <a:lumMod val="50000"/>
                  </a:schemeClr>
                </a:solidFill>
                <a:latin typeface="Arial"/>
                <a:cs typeface="Arial"/>
              </a:rPr>
              <a:t>Deep shank injected</a:t>
            </a:r>
          </a:p>
          <a:p>
            <a:pPr marL="342900" lvl="6" indent="-285750">
              <a:buFont typeface="Arial" charset="0"/>
              <a:buChar char="•"/>
              <a:defRPr/>
            </a:pPr>
            <a:r>
              <a:rPr lang="en-US" sz="3000" dirty="0" smtClean="0">
                <a:solidFill>
                  <a:schemeClr val="bg1">
                    <a:lumMod val="50000"/>
                  </a:schemeClr>
                </a:solidFill>
                <a:latin typeface="Arial"/>
                <a:cs typeface="Arial"/>
              </a:rPr>
              <a:t>Telone C-35, C-17, PC 60. </a:t>
            </a:r>
            <a:r>
              <a:rPr lang="en-US" sz="3000" dirty="0" err="1" smtClean="0">
                <a:solidFill>
                  <a:schemeClr val="bg1">
                    <a:lumMod val="50000"/>
                  </a:schemeClr>
                </a:solidFill>
                <a:latin typeface="Arial"/>
                <a:cs typeface="Arial"/>
              </a:rPr>
              <a:t>Metam</a:t>
            </a:r>
            <a:endParaRPr lang="en-US" sz="3000" dirty="0" smtClean="0">
              <a:solidFill>
                <a:schemeClr val="bg1">
                  <a:lumMod val="50000"/>
                </a:schemeClr>
              </a:solidFill>
              <a:latin typeface="Arial"/>
              <a:cs typeface="Arial"/>
            </a:endParaRPr>
          </a:p>
          <a:p>
            <a:pPr marL="342900" lvl="6" indent="-285750">
              <a:buFont typeface="Arial" charset="0"/>
              <a:buChar char="•"/>
              <a:defRPr/>
            </a:pPr>
            <a:r>
              <a:rPr lang="en-US" sz="3000" dirty="0" smtClean="0">
                <a:solidFill>
                  <a:schemeClr val="bg1">
                    <a:lumMod val="50000"/>
                  </a:schemeClr>
                </a:solidFill>
                <a:latin typeface="Arial"/>
                <a:cs typeface="Arial"/>
              </a:rPr>
              <a:t>Non-</a:t>
            </a:r>
            <a:r>
              <a:rPr lang="en-US" sz="3000" dirty="0" err="1" smtClean="0">
                <a:solidFill>
                  <a:schemeClr val="bg1">
                    <a:lumMod val="50000"/>
                  </a:schemeClr>
                </a:solidFill>
                <a:latin typeface="Arial"/>
                <a:cs typeface="Arial"/>
              </a:rPr>
              <a:t>tarped</a:t>
            </a:r>
            <a:r>
              <a:rPr lang="en-US" sz="3000" dirty="0" smtClean="0">
                <a:solidFill>
                  <a:schemeClr val="bg1">
                    <a:lumMod val="50000"/>
                  </a:schemeClr>
                </a:solidFill>
                <a:latin typeface="Arial"/>
                <a:cs typeface="Arial"/>
              </a:rPr>
              <a:t>.</a:t>
            </a:r>
          </a:p>
          <a:p>
            <a:pPr marL="342900" lvl="6" indent="-285750">
              <a:buFont typeface="Arial" charset="0"/>
              <a:buChar char="•"/>
              <a:defRPr/>
            </a:pPr>
            <a:r>
              <a:rPr lang="en-US" sz="3000" dirty="0" smtClean="0">
                <a:solidFill>
                  <a:schemeClr val="bg1">
                    <a:lumMod val="50000"/>
                  </a:schemeClr>
                </a:solidFill>
                <a:latin typeface="Arial"/>
                <a:cs typeface="Arial"/>
              </a:rPr>
              <a:t>Planting life 5-10 years</a:t>
            </a:r>
          </a:p>
          <a:p>
            <a:pPr marL="342900" lvl="6" indent="-285750">
              <a:buFont typeface="Arial" charset="0"/>
              <a:buChar char="•"/>
              <a:defRPr/>
            </a:pPr>
            <a:endParaRPr lang="en-US" sz="3000" dirty="0" smtClean="0">
              <a:solidFill>
                <a:schemeClr val="bg1">
                  <a:lumMod val="50000"/>
                </a:schemeClr>
              </a:solidFill>
              <a:latin typeface="Arial"/>
              <a:cs typeface="Arial"/>
            </a:endParaRPr>
          </a:p>
        </p:txBody>
      </p:sp>
      <p:sp>
        <p:nvSpPr>
          <p:cNvPr id="6" name="Title 1"/>
          <p:cNvSpPr txBox="1">
            <a:spLocks/>
          </p:cNvSpPr>
          <p:nvPr/>
        </p:nvSpPr>
        <p:spPr bwMode="black">
          <a:xfrm>
            <a:off x="4447899" y="3408435"/>
            <a:ext cx="4595190" cy="61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1" compatLnSpc="1">
            <a:prstTxWarp prst="textNoShape">
              <a:avLst/>
            </a:prstTxWarp>
            <a:norm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ＭＳ Ｐゴシック" charset="0"/>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ea typeface="ＭＳ Ｐゴシック"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ea typeface="ＭＳ Ｐゴシック"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ea typeface="ＭＳ Ｐゴシック"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ea typeface="ＭＳ Ｐゴシック"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sz="3600" dirty="0" smtClean="0">
                <a:latin typeface="Arial" charset="0"/>
                <a:cs typeface="Arial" charset="0"/>
              </a:rPr>
              <a:t>California</a:t>
            </a:r>
            <a:endParaRPr lang="en-US" sz="3600" dirty="0">
              <a:latin typeface="Arial" charset="0"/>
              <a:cs typeface="Arial" charset="0"/>
            </a:endParaRPr>
          </a:p>
        </p:txBody>
      </p:sp>
      <p:sp>
        <p:nvSpPr>
          <p:cNvPr id="8" name="Content Placeholder 2"/>
          <p:cNvSpPr txBox="1">
            <a:spLocks/>
          </p:cNvSpPr>
          <p:nvPr/>
        </p:nvSpPr>
        <p:spPr bwMode="black">
          <a:xfrm>
            <a:off x="4937689" y="4069415"/>
            <a:ext cx="4206311" cy="2247159"/>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1" compatLnSpc="1">
            <a:prstTxWarp prst="textNoShape">
              <a:avLst/>
            </a:prstTxWarp>
            <a:normAutofit fontScale="92500" lnSpcReduction="20000"/>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600" b="0">
                <a:solidFill>
                  <a:schemeClr val="bg2"/>
                </a:solidFill>
                <a:latin typeface="Lucida Sans" pitchFamily="34" charset="0"/>
                <a:ea typeface="ＭＳ Ｐゴシック" charset="0"/>
                <a:cs typeface="+mn-cs"/>
              </a:defRPr>
            </a:lvl1pPr>
            <a:lvl2pPr marL="509588" indent="-165100" algn="l" rtl="0" eaLnBrk="0" fontAlgn="base" hangingPunct="0">
              <a:lnSpc>
                <a:spcPct val="95000"/>
              </a:lnSpc>
              <a:spcBef>
                <a:spcPts val="400"/>
              </a:spcBef>
              <a:spcAft>
                <a:spcPct val="0"/>
              </a:spcAft>
              <a:buClr>
                <a:srgbClr val="C60C30"/>
              </a:buClr>
              <a:buSzPct val="75000"/>
              <a:buFont typeface="Wingdings" pitchFamily="2" charset="2"/>
              <a:buChar char="§"/>
              <a:defRPr lang="en-US" sz="2400">
                <a:solidFill>
                  <a:schemeClr val="bg2"/>
                </a:solidFill>
                <a:latin typeface="Lucida Sans" pitchFamily="34" charset="0"/>
                <a:ea typeface="ＭＳ Ｐゴシック" charset="0"/>
              </a:defRPr>
            </a:lvl2pPr>
            <a:lvl3pPr marL="688975" indent="-179388" algn="l" rtl="0" eaLnBrk="0" fontAlgn="base" hangingPunct="0">
              <a:lnSpc>
                <a:spcPct val="95000"/>
              </a:lnSpc>
              <a:spcBef>
                <a:spcPts val="400"/>
              </a:spcBef>
              <a:spcAft>
                <a:spcPct val="0"/>
              </a:spcAft>
              <a:buClr>
                <a:srgbClr val="C60C30"/>
              </a:buClr>
              <a:buSzPct val="100000"/>
              <a:buFont typeface="Lucida Sans" pitchFamily="34" charset="0"/>
              <a:buChar char="–"/>
              <a:defRPr lang="en-US" sz="2200">
                <a:solidFill>
                  <a:schemeClr val="bg2"/>
                </a:solidFill>
                <a:latin typeface="Lucida Sans" pitchFamily="34" charset="0"/>
                <a:ea typeface="ＭＳ Ｐゴシック" charset="0"/>
              </a:defRPr>
            </a:lvl3pPr>
            <a:lvl4pPr marL="9144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a:solidFill>
                  <a:schemeClr val="bg2"/>
                </a:solidFill>
                <a:latin typeface="Lucida Sans" pitchFamily="34" charset="0"/>
                <a:ea typeface="ＭＳ Ｐゴシック" charset="0"/>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a:solidFill>
                  <a:schemeClr val="bg2"/>
                </a:solidFill>
                <a:latin typeface="Lucida Sans" pitchFamily="34" charset="0"/>
                <a:ea typeface="ＭＳ Ｐゴシック"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342900" lvl="6" indent="-285750">
              <a:buFont typeface="Arial" charset="0"/>
              <a:buChar char="•"/>
              <a:defRPr/>
            </a:pPr>
            <a:r>
              <a:rPr lang="en-US" sz="3000" dirty="0" smtClean="0">
                <a:solidFill>
                  <a:schemeClr val="bg1">
                    <a:lumMod val="50000"/>
                  </a:schemeClr>
                </a:solidFill>
                <a:latin typeface="Arial"/>
                <a:cs typeface="Arial"/>
              </a:rPr>
              <a:t>Applied noble plow</a:t>
            </a:r>
          </a:p>
          <a:p>
            <a:pPr marL="342900" lvl="6" indent="-285750">
              <a:buFont typeface="Arial" charset="0"/>
              <a:buChar char="•"/>
              <a:defRPr/>
            </a:pPr>
            <a:r>
              <a:rPr lang="en-US" sz="3000" dirty="0" smtClean="0">
                <a:solidFill>
                  <a:schemeClr val="bg1">
                    <a:lumMod val="50000"/>
                  </a:schemeClr>
                </a:solidFill>
                <a:latin typeface="Arial"/>
                <a:cs typeface="Arial"/>
              </a:rPr>
              <a:t>MB:pic, Telone C-35, PC 60</a:t>
            </a:r>
          </a:p>
          <a:p>
            <a:pPr marL="342900" lvl="6" indent="-285750">
              <a:buFont typeface="Arial" charset="0"/>
              <a:buChar char="•"/>
              <a:defRPr/>
            </a:pPr>
            <a:r>
              <a:rPr lang="en-US" sz="3000" dirty="0" err="1" smtClean="0">
                <a:solidFill>
                  <a:schemeClr val="bg1">
                    <a:lumMod val="50000"/>
                  </a:schemeClr>
                </a:solidFill>
                <a:latin typeface="Arial"/>
                <a:cs typeface="Arial"/>
              </a:rPr>
              <a:t>Tarped</a:t>
            </a:r>
            <a:r>
              <a:rPr lang="en-US" sz="3000" dirty="0" smtClean="0">
                <a:solidFill>
                  <a:schemeClr val="bg1">
                    <a:lumMod val="50000"/>
                  </a:schemeClr>
                </a:solidFill>
                <a:latin typeface="Arial"/>
                <a:cs typeface="Arial"/>
              </a:rPr>
              <a:t>, sometimes TIF</a:t>
            </a:r>
          </a:p>
          <a:p>
            <a:pPr marL="342900" lvl="6" indent="-285750">
              <a:buFont typeface="Arial" charset="0"/>
              <a:buChar char="•"/>
              <a:defRPr/>
            </a:pPr>
            <a:r>
              <a:rPr lang="en-US" sz="3000" dirty="0" smtClean="0">
                <a:solidFill>
                  <a:schemeClr val="bg1">
                    <a:lumMod val="50000"/>
                  </a:schemeClr>
                </a:solidFill>
                <a:latin typeface="Arial"/>
                <a:cs typeface="Arial"/>
              </a:rPr>
              <a:t>Planting life 1.5-5 years</a:t>
            </a:r>
          </a:p>
          <a:p>
            <a:pPr marL="342900" lvl="6" indent="-285750">
              <a:buFont typeface="Arial" charset="0"/>
              <a:buChar char="•"/>
              <a:defRPr/>
            </a:pPr>
            <a:endParaRPr lang="en-US" sz="3000" dirty="0" smtClean="0">
              <a:solidFill>
                <a:schemeClr val="bg1">
                  <a:lumMod val="50000"/>
                </a:schemeClr>
              </a:solidFill>
              <a:latin typeface="Arial"/>
              <a:cs typeface="Aria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124" y="227167"/>
            <a:ext cx="4352586" cy="3264439"/>
          </a:xfrm>
          <a:prstGeom prst="rect">
            <a:avLst/>
          </a:prstGeom>
        </p:spPr>
      </p:pic>
      <p:pic>
        <p:nvPicPr>
          <p:cNvPr id="3" name="Picture 2" descr="Picture 077.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51542" y="223936"/>
            <a:ext cx="3168567" cy="3265160"/>
          </a:xfrm>
          <a:prstGeom prst="rect">
            <a:avLst/>
          </a:prstGeom>
        </p:spPr>
      </p:pic>
    </p:spTree>
    <p:extLst>
      <p:ext uri="{BB962C8B-B14F-4D97-AF65-F5344CB8AC3E}">
        <p14:creationId xmlns:p14="http://schemas.microsoft.com/office/powerpoint/2010/main" val="376552638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5167"/>
          </a:xfrm>
        </p:spPr>
        <p:txBody>
          <a:bodyPr>
            <a:normAutofit fontScale="90000"/>
          </a:bodyPr>
          <a:lstStyle/>
          <a:p>
            <a:r>
              <a:rPr lang="en-US" dirty="0" smtClean="0"/>
              <a:t>Applying </a:t>
            </a:r>
            <a:r>
              <a:rPr lang="en-US" dirty="0" err="1" smtClean="0"/>
              <a:t>Vapam</a:t>
            </a:r>
            <a:r>
              <a:rPr lang="en-US" dirty="0" smtClean="0"/>
              <a:t> with a rotary </a:t>
            </a:r>
            <a:r>
              <a:rPr lang="en-US" dirty="0" err="1" smtClean="0"/>
              <a:t>spader</a:t>
            </a:r>
            <a:endParaRPr lang="en-US" dirty="0"/>
          </a:p>
        </p:txBody>
      </p:sp>
      <p:sp>
        <p:nvSpPr>
          <p:cNvPr id="8" name="TextBox 7"/>
          <p:cNvSpPr txBox="1"/>
          <p:nvPr/>
        </p:nvSpPr>
        <p:spPr>
          <a:xfrm>
            <a:off x="1639054" y="5862990"/>
            <a:ext cx="4961460" cy="646331"/>
          </a:xfrm>
          <a:prstGeom prst="rect">
            <a:avLst/>
          </a:prstGeom>
          <a:noFill/>
          <a:ln>
            <a:solidFill>
              <a:schemeClr val="tx1"/>
            </a:solidFill>
          </a:ln>
        </p:spPr>
        <p:txBody>
          <a:bodyPr wrap="square" rtlCol="0">
            <a:spAutoFit/>
          </a:bodyPr>
          <a:lstStyle/>
          <a:p>
            <a:r>
              <a:rPr lang="en-US" dirty="0" err="1" smtClean="0"/>
              <a:t>Spader</a:t>
            </a:r>
            <a:r>
              <a:rPr lang="en-US" dirty="0" smtClean="0"/>
              <a:t> blades rotate slowly, mixing soil and </a:t>
            </a:r>
            <a:r>
              <a:rPr lang="en-US" dirty="0" err="1" smtClean="0"/>
              <a:t>Vapam</a:t>
            </a:r>
            <a:endParaRPr lang="en-US" dirty="0"/>
          </a:p>
        </p:txBody>
      </p:sp>
      <p:pic>
        <p:nvPicPr>
          <p:cNvPr id="4" name="Picture 3" descr="IMG_0314.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79497" y="886094"/>
            <a:ext cx="6084513" cy="4563385"/>
          </a:xfrm>
          <a:prstGeom prst="rect">
            <a:avLst/>
          </a:prstGeom>
        </p:spPr>
      </p:pic>
      <p:cxnSp>
        <p:nvCxnSpPr>
          <p:cNvPr id="5" name="Straight Arrow Connector 4"/>
          <p:cNvCxnSpPr/>
          <p:nvPr/>
        </p:nvCxnSpPr>
        <p:spPr>
          <a:xfrm flipH="1" flipV="1">
            <a:off x="7471722" y="3898815"/>
            <a:ext cx="841676" cy="1846030"/>
          </a:xfrm>
          <a:prstGeom prst="straightConnector1">
            <a:avLst/>
          </a:prstGeom>
          <a:ln w="92075">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855645" y="5764330"/>
            <a:ext cx="920244" cy="369332"/>
          </a:xfrm>
          <a:prstGeom prst="rect">
            <a:avLst/>
          </a:prstGeom>
          <a:noFill/>
          <a:ln>
            <a:solidFill>
              <a:schemeClr val="tx1"/>
            </a:solidFill>
          </a:ln>
        </p:spPr>
        <p:txBody>
          <a:bodyPr wrap="square" rtlCol="0">
            <a:spAutoFit/>
          </a:bodyPr>
          <a:lstStyle/>
          <a:p>
            <a:r>
              <a:rPr lang="en-US" dirty="0" smtClean="0"/>
              <a:t>Sweep</a:t>
            </a:r>
            <a:endParaRPr lang="en-US" dirty="0"/>
          </a:p>
        </p:txBody>
      </p:sp>
      <p:cxnSp>
        <p:nvCxnSpPr>
          <p:cNvPr id="10" name="Straight Arrow Connector 9"/>
          <p:cNvCxnSpPr/>
          <p:nvPr/>
        </p:nvCxnSpPr>
        <p:spPr>
          <a:xfrm flipV="1">
            <a:off x="3868757" y="3455767"/>
            <a:ext cx="797378" cy="2318615"/>
          </a:xfrm>
          <a:prstGeom prst="straightConnector1">
            <a:avLst/>
          </a:prstGeom>
          <a:ln w="92075">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981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5167"/>
          </a:xfrm>
        </p:spPr>
        <p:txBody>
          <a:bodyPr>
            <a:normAutofit fontScale="90000"/>
          </a:bodyPr>
          <a:lstStyle/>
          <a:p>
            <a:r>
              <a:rPr lang="en-US" dirty="0" smtClean="0"/>
              <a:t>Applying </a:t>
            </a:r>
            <a:r>
              <a:rPr lang="en-US" dirty="0" err="1" smtClean="0"/>
              <a:t>Vapam</a:t>
            </a:r>
            <a:r>
              <a:rPr lang="en-US" dirty="0" smtClean="0"/>
              <a:t> with a rotary </a:t>
            </a:r>
            <a:r>
              <a:rPr lang="en-US" dirty="0" err="1" smtClean="0"/>
              <a:t>spader</a:t>
            </a:r>
            <a:endParaRPr lang="en-US" dirty="0"/>
          </a:p>
        </p:txBody>
      </p:sp>
      <p:sp>
        <p:nvSpPr>
          <p:cNvPr id="8" name="TextBox 7"/>
          <p:cNvSpPr txBox="1"/>
          <p:nvPr/>
        </p:nvSpPr>
        <p:spPr>
          <a:xfrm>
            <a:off x="1314196" y="5862990"/>
            <a:ext cx="6511917" cy="646331"/>
          </a:xfrm>
          <a:prstGeom prst="rect">
            <a:avLst/>
          </a:prstGeom>
          <a:noFill/>
          <a:ln>
            <a:solidFill>
              <a:schemeClr val="tx1"/>
            </a:solidFill>
          </a:ln>
        </p:spPr>
        <p:txBody>
          <a:bodyPr wrap="square" rtlCol="0">
            <a:spAutoFit/>
          </a:bodyPr>
          <a:lstStyle/>
          <a:p>
            <a:r>
              <a:rPr lang="en-US" dirty="0" smtClean="0"/>
              <a:t>Remaining 25% of </a:t>
            </a:r>
            <a:r>
              <a:rPr lang="en-US" dirty="0" err="1" smtClean="0"/>
              <a:t>Vapam</a:t>
            </a:r>
            <a:r>
              <a:rPr lang="en-US" dirty="0" smtClean="0"/>
              <a:t> is injected ahead of this shallow power harrow</a:t>
            </a:r>
            <a:endParaRPr lang="en-US" dirty="0"/>
          </a:p>
        </p:txBody>
      </p:sp>
      <p:sp>
        <p:nvSpPr>
          <p:cNvPr id="9" name="TextBox 8"/>
          <p:cNvSpPr txBox="1"/>
          <p:nvPr/>
        </p:nvSpPr>
        <p:spPr>
          <a:xfrm>
            <a:off x="7840879" y="3755850"/>
            <a:ext cx="1077936" cy="646331"/>
          </a:xfrm>
          <a:prstGeom prst="rect">
            <a:avLst/>
          </a:prstGeom>
          <a:noFill/>
          <a:ln>
            <a:solidFill>
              <a:schemeClr val="tx1"/>
            </a:solidFill>
          </a:ln>
        </p:spPr>
        <p:txBody>
          <a:bodyPr wrap="square" rtlCol="0">
            <a:spAutoFit/>
          </a:bodyPr>
          <a:lstStyle/>
          <a:p>
            <a:r>
              <a:rPr lang="en-US" dirty="0" err="1" smtClean="0"/>
              <a:t>Spader</a:t>
            </a:r>
            <a:r>
              <a:rPr lang="en-US" dirty="0" smtClean="0"/>
              <a:t> blade</a:t>
            </a:r>
            <a:endParaRPr lang="en-US" dirty="0"/>
          </a:p>
        </p:txBody>
      </p:sp>
      <p:pic>
        <p:nvPicPr>
          <p:cNvPr id="3" name="Picture 2" descr="IMG_031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73261" y="767949"/>
            <a:ext cx="6408552" cy="4806414"/>
          </a:xfrm>
          <a:prstGeom prst="rect">
            <a:avLst/>
          </a:prstGeom>
        </p:spPr>
      </p:pic>
      <p:cxnSp>
        <p:nvCxnSpPr>
          <p:cNvPr id="5" name="Straight Arrow Connector 4"/>
          <p:cNvCxnSpPr/>
          <p:nvPr/>
        </p:nvCxnSpPr>
        <p:spPr>
          <a:xfrm flipH="1" flipV="1">
            <a:off x="7501256" y="2525369"/>
            <a:ext cx="575882" cy="1078081"/>
          </a:xfrm>
          <a:prstGeom prst="straightConnector1">
            <a:avLst/>
          </a:prstGeom>
          <a:ln w="92075">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8" idx="0"/>
          </p:cNvCxnSpPr>
          <p:nvPr/>
        </p:nvCxnSpPr>
        <p:spPr>
          <a:xfrm flipV="1">
            <a:off x="4570155" y="2879807"/>
            <a:ext cx="642331" cy="2983183"/>
          </a:xfrm>
          <a:prstGeom prst="straightConnector1">
            <a:avLst/>
          </a:prstGeom>
          <a:ln w="92075">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974572" y="2707306"/>
            <a:ext cx="1437064" cy="586011"/>
          </a:xfrm>
          <a:prstGeom prst="straightConnector1">
            <a:avLst/>
          </a:prstGeom>
          <a:ln w="92075">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96699" y="3376593"/>
            <a:ext cx="1077936" cy="646331"/>
          </a:xfrm>
          <a:prstGeom prst="rect">
            <a:avLst/>
          </a:prstGeom>
          <a:noFill/>
          <a:ln>
            <a:solidFill>
              <a:schemeClr val="tx1"/>
            </a:solidFill>
          </a:ln>
        </p:spPr>
        <p:txBody>
          <a:bodyPr wrap="square" rtlCol="0">
            <a:spAutoFit/>
          </a:bodyPr>
          <a:lstStyle/>
          <a:p>
            <a:r>
              <a:rPr lang="en-US" dirty="0" smtClean="0"/>
              <a:t>Power roller</a:t>
            </a:r>
            <a:endParaRPr lang="en-US" dirty="0"/>
          </a:p>
        </p:txBody>
      </p:sp>
    </p:spTree>
    <p:extLst>
      <p:ext uri="{BB962C8B-B14F-4D97-AF65-F5344CB8AC3E}">
        <p14:creationId xmlns:p14="http://schemas.microsoft.com/office/powerpoint/2010/main" val="2463740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5167"/>
          </a:xfrm>
        </p:spPr>
        <p:txBody>
          <a:bodyPr>
            <a:normAutofit fontScale="90000"/>
          </a:bodyPr>
          <a:lstStyle/>
          <a:p>
            <a:r>
              <a:rPr lang="en-US" dirty="0" smtClean="0"/>
              <a:t>Applying </a:t>
            </a:r>
            <a:r>
              <a:rPr lang="en-US" dirty="0" err="1" smtClean="0"/>
              <a:t>Vapam</a:t>
            </a:r>
            <a:r>
              <a:rPr lang="en-US" dirty="0" smtClean="0"/>
              <a:t>* with a rotary </a:t>
            </a:r>
            <a:r>
              <a:rPr lang="en-US" dirty="0" err="1" smtClean="0"/>
              <a:t>spader</a:t>
            </a:r>
            <a:endParaRPr lang="en-US" dirty="0"/>
          </a:p>
        </p:txBody>
      </p:sp>
      <p:sp>
        <p:nvSpPr>
          <p:cNvPr id="8" name="TextBox 7"/>
          <p:cNvSpPr txBox="1"/>
          <p:nvPr/>
        </p:nvSpPr>
        <p:spPr>
          <a:xfrm>
            <a:off x="1314196" y="5862990"/>
            <a:ext cx="6511917" cy="369332"/>
          </a:xfrm>
          <a:prstGeom prst="rect">
            <a:avLst/>
          </a:prstGeom>
          <a:noFill/>
          <a:ln>
            <a:solidFill>
              <a:schemeClr val="tx1"/>
            </a:solidFill>
          </a:ln>
        </p:spPr>
        <p:txBody>
          <a:bodyPr wrap="square" rtlCol="0">
            <a:spAutoFit/>
          </a:bodyPr>
          <a:lstStyle/>
          <a:p>
            <a:pPr algn="ctr"/>
            <a:r>
              <a:rPr lang="en-US" dirty="0" smtClean="0"/>
              <a:t>Seal generated by power roller</a:t>
            </a:r>
            <a:endParaRPr lang="en-US" dirty="0"/>
          </a:p>
        </p:txBody>
      </p:sp>
      <p:pic>
        <p:nvPicPr>
          <p:cNvPr id="4" name="Picture 3" descr="IMG_0319.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28963" y="723644"/>
            <a:ext cx="6467617" cy="4850713"/>
          </a:xfrm>
          <a:prstGeom prst="rect">
            <a:avLst/>
          </a:prstGeom>
        </p:spPr>
      </p:pic>
      <p:cxnSp>
        <p:nvCxnSpPr>
          <p:cNvPr id="10" name="Straight Arrow Connector 9"/>
          <p:cNvCxnSpPr>
            <a:stCxn id="8" idx="0"/>
          </p:cNvCxnSpPr>
          <p:nvPr/>
        </p:nvCxnSpPr>
        <p:spPr>
          <a:xfrm flipH="1" flipV="1">
            <a:off x="4045953" y="4460008"/>
            <a:ext cx="524202" cy="1402982"/>
          </a:xfrm>
          <a:prstGeom prst="straightConnector1">
            <a:avLst/>
          </a:prstGeom>
          <a:ln w="92075">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75885" y="6438951"/>
            <a:ext cx="6157526" cy="369332"/>
          </a:xfrm>
          <a:prstGeom prst="rect">
            <a:avLst/>
          </a:prstGeom>
          <a:noFill/>
        </p:spPr>
        <p:txBody>
          <a:bodyPr wrap="square" rtlCol="0">
            <a:spAutoFit/>
          </a:bodyPr>
          <a:lstStyle/>
          <a:p>
            <a:r>
              <a:rPr lang="en-US" dirty="0" smtClean="0"/>
              <a:t>*Relax. They are just applying water in this demonstration.</a:t>
            </a:r>
            <a:endParaRPr lang="en-US" dirty="0"/>
          </a:p>
        </p:txBody>
      </p:sp>
    </p:spTree>
    <p:extLst>
      <p:ext uri="{BB962C8B-B14F-4D97-AF65-F5344CB8AC3E}">
        <p14:creationId xmlns:p14="http://schemas.microsoft.com/office/powerpoint/2010/main" val="882601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options?</a:t>
            </a:r>
            <a:endParaRPr lang="en-US" dirty="0"/>
          </a:p>
        </p:txBody>
      </p:sp>
      <p:sp>
        <p:nvSpPr>
          <p:cNvPr id="3" name="Content Placeholder 2"/>
          <p:cNvSpPr>
            <a:spLocks noGrp="1"/>
          </p:cNvSpPr>
          <p:nvPr>
            <p:ph idx="1"/>
          </p:nvPr>
        </p:nvSpPr>
        <p:spPr>
          <a:xfrm>
            <a:off x="265239" y="1600200"/>
            <a:ext cx="8505913" cy="4735374"/>
          </a:xfrm>
        </p:spPr>
        <p:txBody>
          <a:bodyPr>
            <a:normAutofit/>
          </a:bodyPr>
          <a:lstStyle/>
          <a:p>
            <a:r>
              <a:rPr lang="en-US" dirty="0" smtClean="0"/>
              <a:t>Paladin (Dimethyl Disulfide)</a:t>
            </a:r>
          </a:p>
          <a:p>
            <a:pPr lvl="1"/>
            <a:r>
              <a:rPr lang="en-US" dirty="0" smtClean="0"/>
              <a:t>Effective, strong smell</a:t>
            </a:r>
          </a:p>
          <a:p>
            <a:pPr lvl="1"/>
            <a:r>
              <a:rPr lang="en-US" dirty="0" smtClean="0"/>
              <a:t>Must be applied under VIF or TIF tarp</a:t>
            </a:r>
          </a:p>
          <a:p>
            <a:pPr lvl="1"/>
            <a:r>
              <a:rPr lang="en-US" dirty="0" smtClean="0"/>
              <a:t>25 </a:t>
            </a:r>
            <a:r>
              <a:rPr lang="en-US" dirty="0" err="1" smtClean="0"/>
              <a:t>ft</a:t>
            </a:r>
            <a:r>
              <a:rPr lang="en-US" dirty="0" smtClean="0"/>
              <a:t> buffer for bed applications</a:t>
            </a:r>
          </a:p>
          <a:p>
            <a:r>
              <a:rPr lang="en-US" dirty="0" smtClean="0"/>
              <a:t>Mustard meals</a:t>
            </a:r>
          </a:p>
          <a:p>
            <a:pPr lvl="1"/>
            <a:r>
              <a:rPr lang="en-US" dirty="0" smtClean="0"/>
              <a:t>Effective in greenhouse tests, less encouraging in field</a:t>
            </a:r>
          </a:p>
          <a:p>
            <a:pPr lvl="1"/>
            <a:r>
              <a:rPr lang="en-US" dirty="0" smtClean="0"/>
              <a:t>Incorporate with rotary </a:t>
            </a:r>
            <a:r>
              <a:rPr lang="en-US" dirty="0" err="1" smtClean="0"/>
              <a:t>spader</a:t>
            </a:r>
            <a:r>
              <a:rPr lang="en-US" dirty="0" smtClean="0"/>
              <a:t>?</a:t>
            </a:r>
          </a:p>
          <a:p>
            <a:pPr lvl="1"/>
            <a:r>
              <a:rPr lang="en-US" dirty="0" smtClean="0"/>
              <a:t>Mustard variety matters</a:t>
            </a:r>
          </a:p>
          <a:p>
            <a:endParaRPr lang="en-US" dirty="0"/>
          </a:p>
        </p:txBody>
      </p:sp>
    </p:spTree>
    <p:extLst>
      <p:ext uri="{BB962C8B-B14F-4D97-AF65-F5344CB8AC3E}">
        <p14:creationId xmlns:p14="http://schemas.microsoft.com/office/powerpoint/2010/main" val="2158833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810124" y="651005"/>
            <a:ext cx="7466277" cy="5561946"/>
          </a:xfrm>
          <a:prstGeom prst="roundRect">
            <a:avLst>
              <a:gd name="adj" fmla="val 5251"/>
            </a:avLst>
          </a:prstGeom>
          <a:solidFill>
            <a:schemeClr val="tx1">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2" name="Title 1"/>
          <p:cNvSpPr>
            <a:spLocks noGrp="1"/>
          </p:cNvSpPr>
          <p:nvPr>
            <p:ph type="ctrTitle"/>
          </p:nvPr>
        </p:nvSpPr>
        <p:spPr>
          <a:xfrm>
            <a:off x="419353" y="293538"/>
            <a:ext cx="8471877" cy="1470025"/>
          </a:xfrm>
        </p:spPr>
        <p:txBody>
          <a:bodyPr>
            <a:normAutofit/>
          </a:bodyPr>
          <a:lstStyle/>
          <a:p>
            <a:r>
              <a:rPr lang="en-US" dirty="0" smtClean="0">
                <a:solidFill>
                  <a:schemeClr val="bg1"/>
                </a:solidFill>
              </a:rPr>
              <a:t>Thanks!!</a:t>
            </a:r>
            <a:endParaRPr lang="en-US" dirty="0">
              <a:solidFill>
                <a:schemeClr val="bg1"/>
              </a:solidFill>
            </a:endParaRPr>
          </a:p>
        </p:txBody>
      </p:sp>
      <p:sp>
        <p:nvSpPr>
          <p:cNvPr id="11" name="Title 1"/>
          <p:cNvSpPr txBox="1">
            <a:spLocks/>
          </p:cNvSpPr>
          <p:nvPr/>
        </p:nvSpPr>
        <p:spPr>
          <a:xfrm>
            <a:off x="916863" y="1473112"/>
            <a:ext cx="3016740" cy="1176215"/>
          </a:xfrm>
          <a:prstGeom prst="rect">
            <a:avLst/>
          </a:prstGeom>
        </p:spPr>
        <p:txBody>
          <a:bodyPr vert="horz" lIns="91440" tIns="45720" rIns="91440" bIns="45720" rtlCol="0" anchor="t">
            <a:normAutofit fontScale="90000" lnSpcReduction="20000"/>
            <a:scene3d>
              <a:camera prst="orthographicFront"/>
              <a:lightRig rig="soft" dir="t">
                <a:rot lat="0" lon="0" rev="10800000"/>
              </a:lightRig>
            </a:scene3d>
            <a:sp3d>
              <a:bevelT w="27940" h="12700"/>
              <a:contourClr>
                <a:srgbClr val="DDDDDD"/>
              </a:contourClr>
            </a:sp3d>
          </a:bodyPr>
          <a:lstStyle/>
          <a:p>
            <a:pPr algn="ctr" defTabSz="457200" fontAlgn="auto">
              <a:spcAft>
                <a:spcPts val="0"/>
              </a:spcAft>
              <a:defRPr/>
            </a:pPr>
            <a:r>
              <a:rPr lang="en-US" sz="2400" b="1" u="sng" spc="150" dirty="0" smtClean="0">
                <a:ln w="11430"/>
                <a:solidFill>
                  <a:prstClr val="white"/>
                </a:solidFill>
                <a:effectLst>
                  <a:outerShdw blurRad="25400" algn="tl" rotWithShape="0">
                    <a:srgbClr val="000000">
                      <a:alpha val="43000"/>
                    </a:srgbClr>
                  </a:outerShdw>
                </a:effectLst>
                <a:latin typeface="Calibri"/>
                <a:ea typeface="+mn-ea"/>
              </a:rPr>
              <a:t>USDA-ARS:</a:t>
            </a:r>
          </a:p>
          <a:p>
            <a:pPr algn="ctr" defTabSz="457200" fontAlgn="auto">
              <a:spcAft>
                <a:spcPts val="0"/>
              </a:spcAft>
              <a:defRPr/>
            </a:pPr>
            <a:r>
              <a:rPr lang="en-US" sz="2400" b="1" spc="150" dirty="0" smtClean="0">
                <a:ln w="11430"/>
                <a:solidFill>
                  <a:prstClr val="white"/>
                </a:solidFill>
                <a:effectLst>
                  <a:outerShdw blurRad="25400" algn="tl" rotWithShape="0">
                    <a:srgbClr val="000000">
                      <a:alpha val="43000"/>
                    </a:srgbClr>
                  </a:outerShdw>
                </a:effectLst>
                <a:latin typeface="Calibri"/>
                <a:ea typeface="+mn-ea"/>
              </a:rPr>
              <a:t>Duncan </a:t>
            </a:r>
            <a:r>
              <a:rPr lang="en-US" sz="2400" b="1" spc="150" dirty="0" err="1" smtClean="0">
                <a:ln w="11430"/>
                <a:solidFill>
                  <a:prstClr val="white"/>
                </a:solidFill>
                <a:effectLst>
                  <a:outerShdw blurRad="25400" algn="tl" rotWithShape="0">
                    <a:srgbClr val="000000">
                      <a:alpha val="43000"/>
                    </a:srgbClr>
                  </a:outerShdw>
                </a:effectLst>
                <a:latin typeface="Calibri"/>
                <a:ea typeface="+mn-ea"/>
              </a:rPr>
              <a:t>Kroese</a:t>
            </a:r>
            <a:endParaRPr lang="en-US" sz="2400" b="1" spc="150" dirty="0" smtClean="0">
              <a:ln w="11430"/>
              <a:solidFill>
                <a:prstClr val="white"/>
              </a:solidFill>
              <a:effectLst>
                <a:outerShdw blurRad="25400" algn="tl" rotWithShape="0">
                  <a:srgbClr val="000000">
                    <a:alpha val="43000"/>
                  </a:srgbClr>
                </a:outerShdw>
              </a:effectLst>
              <a:latin typeface="Calibri"/>
              <a:ea typeface="+mn-ea"/>
            </a:endParaRPr>
          </a:p>
          <a:p>
            <a:pPr algn="ctr" defTabSz="457200" fontAlgn="auto">
              <a:spcAft>
                <a:spcPts val="0"/>
              </a:spcAft>
              <a:defRPr/>
            </a:pPr>
            <a:r>
              <a:rPr lang="en-US" sz="2400" b="1" spc="150" dirty="0" smtClean="0">
                <a:ln w="11430"/>
                <a:solidFill>
                  <a:prstClr val="white"/>
                </a:solidFill>
                <a:effectLst>
                  <a:outerShdw blurRad="25400" algn="tl" rotWithShape="0">
                    <a:srgbClr val="000000">
                      <a:alpha val="43000"/>
                    </a:srgbClr>
                  </a:outerShdw>
                </a:effectLst>
                <a:latin typeface="Calibri"/>
                <a:ea typeface="+mn-ea"/>
              </a:rPr>
              <a:t>Amy Peetz</a:t>
            </a:r>
          </a:p>
          <a:p>
            <a:pPr algn="ctr" defTabSz="457200" fontAlgn="auto">
              <a:spcAft>
                <a:spcPts val="0"/>
              </a:spcAft>
              <a:defRPr/>
            </a:pPr>
            <a:r>
              <a:rPr lang="en-US" sz="2400" b="1" spc="150" dirty="0" err="1" smtClean="0">
                <a:ln w="11430"/>
                <a:solidFill>
                  <a:prstClr val="white"/>
                </a:solidFill>
                <a:effectLst>
                  <a:outerShdw blurRad="25400" algn="tl" rotWithShape="0">
                    <a:srgbClr val="000000">
                      <a:alpha val="43000"/>
                    </a:srgbClr>
                  </a:outerShdw>
                </a:effectLst>
                <a:latin typeface="Calibri"/>
                <a:ea typeface="+mn-ea"/>
              </a:rPr>
              <a:t>Mariella</a:t>
            </a:r>
            <a:r>
              <a:rPr lang="en-US" sz="2400" b="1" spc="150" dirty="0" smtClean="0">
                <a:ln w="11430"/>
                <a:solidFill>
                  <a:prstClr val="white"/>
                </a:solidFill>
                <a:effectLst>
                  <a:outerShdw blurRad="25400" algn="tl" rotWithShape="0">
                    <a:srgbClr val="000000">
                      <a:alpha val="43000"/>
                    </a:srgbClr>
                  </a:outerShdw>
                </a:effectLst>
                <a:latin typeface="Calibri"/>
                <a:ea typeface="+mn-ea"/>
              </a:rPr>
              <a:t> </a:t>
            </a:r>
            <a:r>
              <a:rPr lang="en-US" sz="2400" b="1" spc="150" dirty="0" err="1" smtClean="0">
                <a:ln w="11430"/>
                <a:solidFill>
                  <a:prstClr val="white"/>
                </a:solidFill>
                <a:effectLst>
                  <a:outerShdw blurRad="25400" algn="tl" rotWithShape="0">
                    <a:srgbClr val="000000">
                      <a:alpha val="43000"/>
                    </a:srgbClr>
                  </a:outerShdw>
                </a:effectLst>
                <a:latin typeface="Calibri"/>
                <a:ea typeface="+mn-ea"/>
              </a:rPr>
              <a:t>Ballato</a:t>
            </a:r>
            <a:endParaRPr lang="en-US" sz="2400" b="1" spc="150" dirty="0" smtClean="0">
              <a:ln w="11430"/>
              <a:solidFill>
                <a:prstClr val="white"/>
              </a:solidFill>
              <a:effectLst>
                <a:outerShdw blurRad="25400" algn="tl" rotWithShape="0">
                  <a:srgbClr val="000000">
                    <a:alpha val="43000"/>
                  </a:srgbClr>
                </a:outerShdw>
              </a:effectLst>
              <a:latin typeface="Calibri"/>
              <a:ea typeface="+mn-ea"/>
            </a:endParaRPr>
          </a:p>
          <a:p>
            <a:pPr algn="ctr" defTabSz="457200" fontAlgn="auto">
              <a:spcAft>
                <a:spcPts val="0"/>
              </a:spcAft>
              <a:defRPr/>
            </a:pPr>
            <a:endParaRPr lang="en-US" sz="2400" b="1" spc="150" dirty="0">
              <a:ln w="11430"/>
              <a:solidFill>
                <a:prstClr val="white"/>
              </a:solidFill>
              <a:effectLst>
                <a:outerShdw blurRad="25400" algn="tl" rotWithShape="0">
                  <a:srgbClr val="000000">
                    <a:alpha val="43000"/>
                  </a:srgbClr>
                </a:outerShdw>
              </a:effectLst>
              <a:latin typeface="Calibri"/>
              <a:ea typeface="+mn-ea"/>
            </a:endParaRPr>
          </a:p>
        </p:txBody>
      </p:sp>
      <p:sp>
        <p:nvSpPr>
          <p:cNvPr id="13" name="Title 1"/>
          <p:cNvSpPr txBox="1">
            <a:spLocks/>
          </p:cNvSpPr>
          <p:nvPr/>
        </p:nvSpPr>
        <p:spPr>
          <a:xfrm>
            <a:off x="916863" y="2759902"/>
            <a:ext cx="3016740" cy="1496646"/>
          </a:xfrm>
          <a:prstGeom prst="rect">
            <a:avLst/>
          </a:prstGeom>
        </p:spPr>
        <p:txBody>
          <a:bodyPr vert="horz" lIns="91440" tIns="45720" rIns="91440" bIns="45720" rtlCol="0" anchor="t">
            <a:normAutofit fontScale="97500"/>
            <a:scene3d>
              <a:camera prst="orthographicFront"/>
              <a:lightRig rig="soft" dir="t">
                <a:rot lat="0" lon="0" rev="10800000"/>
              </a:lightRig>
            </a:scene3d>
            <a:sp3d>
              <a:bevelT w="27940" h="12700"/>
              <a:contourClr>
                <a:srgbClr val="DDDDDD"/>
              </a:contourClr>
            </a:sp3d>
          </a:bodyPr>
          <a:lstStyle/>
          <a:p>
            <a:pPr algn="ctr" defTabSz="457200" fontAlgn="auto">
              <a:spcAft>
                <a:spcPts val="0"/>
              </a:spcAft>
              <a:defRPr/>
            </a:pPr>
            <a:r>
              <a:rPr lang="en-US" sz="2400" b="1" u="sng" spc="150" dirty="0" smtClean="0">
                <a:ln w="11430"/>
                <a:solidFill>
                  <a:prstClr val="white"/>
                </a:solidFill>
                <a:effectLst>
                  <a:outerShdw blurRad="25400" algn="tl" rotWithShape="0">
                    <a:srgbClr val="000000">
                      <a:alpha val="43000"/>
                    </a:srgbClr>
                  </a:outerShdw>
                </a:effectLst>
                <a:latin typeface="Calibri"/>
                <a:ea typeface="+mn-ea"/>
              </a:rPr>
              <a:t>WSU-Mt. Vernon:</a:t>
            </a:r>
          </a:p>
          <a:p>
            <a:pPr algn="ctr" defTabSz="457200" fontAlgn="auto">
              <a:spcAft>
                <a:spcPts val="0"/>
              </a:spcAft>
              <a:defRPr/>
            </a:pPr>
            <a:r>
              <a:rPr lang="en-US" sz="2400" b="1" spc="150" dirty="0" smtClean="0">
                <a:ln w="11430"/>
                <a:solidFill>
                  <a:prstClr val="white"/>
                </a:solidFill>
                <a:effectLst>
                  <a:outerShdw blurRad="25400" algn="tl" rotWithShape="0">
                    <a:srgbClr val="000000">
                      <a:alpha val="43000"/>
                    </a:srgbClr>
                  </a:outerShdw>
                </a:effectLst>
                <a:latin typeface="Calibri"/>
                <a:ea typeface="+mn-ea"/>
              </a:rPr>
              <a:t>Don Wallace</a:t>
            </a:r>
          </a:p>
          <a:p>
            <a:pPr algn="ctr" defTabSz="457200" fontAlgn="auto">
              <a:spcAft>
                <a:spcPts val="0"/>
              </a:spcAft>
              <a:defRPr/>
            </a:pPr>
            <a:r>
              <a:rPr lang="en-US" sz="2400" b="1" spc="150" dirty="0" smtClean="0">
                <a:ln w="11430"/>
                <a:solidFill>
                  <a:prstClr val="white"/>
                </a:solidFill>
                <a:effectLst>
                  <a:outerShdw blurRad="25400" algn="tl" rotWithShape="0">
                    <a:srgbClr val="000000">
                      <a:alpha val="43000"/>
                    </a:srgbClr>
                  </a:outerShdw>
                </a:effectLst>
                <a:latin typeface="Calibri"/>
                <a:ea typeface="+mn-ea"/>
              </a:rPr>
              <a:t>Paul Han</a:t>
            </a:r>
          </a:p>
          <a:p>
            <a:pPr algn="ctr" defTabSz="457200" fontAlgn="auto">
              <a:spcAft>
                <a:spcPts val="0"/>
              </a:spcAft>
              <a:defRPr/>
            </a:pPr>
            <a:r>
              <a:rPr lang="en-US" sz="2400" b="1" spc="150" dirty="0" smtClean="0">
                <a:ln w="11430"/>
                <a:solidFill>
                  <a:prstClr val="white"/>
                </a:solidFill>
                <a:effectLst>
                  <a:outerShdw blurRad="25400" algn="tl" rotWithShape="0">
                    <a:srgbClr val="000000">
                      <a:alpha val="43000"/>
                    </a:srgbClr>
                  </a:outerShdw>
                </a:effectLst>
                <a:latin typeface="Calibri"/>
                <a:ea typeface="+mn-ea"/>
              </a:rPr>
              <a:t>Jack Pinkerton</a:t>
            </a:r>
          </a:p>
          <a:p>
            <a:pPr algn="ctr" defTabSz="457200" fontAlgn="auto">
              <a:spcAft>
                <a:spcPts val="0"/>
              </a:spcAft>
              <a:defRPr/>
            </a:pPr>
            <a:endParaRPr lang="en-US" sz="2400" b="1" spc="150" dirty="0">
              <a:ln w="11430"/>
              <a:solidFill>
                <a:prstClr val="white"/>
              </a:solidFill>
              <a:effectLst>
                <a:outerShdw blurRad="25400" algn="tl" rotWithShape="0">
                  <a:srgbClr val="000000">
                    <a:alpha val="43000"/>
                  </a:srgbClr>
                </a:outerShdw>
              </a:effectLst>
              <a:latin typeface="Calibri"/>
              <a:ea typeface="+mn-ea"/>
            </a:endParaRPr>
          </a:p>
        </p:txBody>
      </p:sp>
      <p:sp>
        <p:nvSpPr>
          <p:cNvPr id="14" name="Title 1"/>
          <p:cNvSpPr txBox="1">
            <a:spLocks/>
          </p:cNvSpPr>
          <p:nvPr/>
        </p:nvSpPr>
        <p:spPr>
          <a:xfrm>
            <a:off x="810124" y="4339930"/>
            <a:ext cx="7901353" cy="1686169"/>
          </a:xfrm>
          <a:prstGeom prst="rect">
            <a:avLst/>
          </a:prstGeom>
        </p:spPr>
        <p:txBody>
          <a:bodyPr vert="horz" lIns="91440" tIns="45720" rIns="91440" bIns="45720" rtlCol="0" anchor="t">
            <a:normAutofit fontScale="97500"/>
            <a:scene3d>
              <a:camera prst="orthographicFront"/>
              <a:lightRig rig="soft" dir="t">
                <a:rot lat="0" lon="0" rev="10800000"/>
              </a:lightRig>
            </a:scene3d>
            <a:sp3d>
              <a:bevelT w="27940" h="12700"/>
              <a:contourClr>
                <a:srgbClr val="DDDDDD"/>
              </a:contourClr>
            </a:sp3d>
          </a:bodyPr>
          <a:lstStyle/>
          <a:p>
            <a:pPr algn="ctr" defTabSz="457200" fontAlgn="auto">
              <a:spcAft>
                <a:spcPts val="0"/>
              </a:spcAft>
              <a:defRPr/>
            </a:pPr>
            <a:r>
              <a:rPr lang="en-US" sz="2400" u="sng" spc="150" dirty="0" smtClean="0">
                <a:ln w="11430"/>
                <a:solidFill>
                  <a:prstClr val="white"/>
                </a:solidFill>
                <a:effectLst>
                  <a:outerShdw blurRad="25400" algn="tl" rotWithShape="0">
                    <a:srgbClr val="000000">
                      <a:alpha val="43000"/>
                    </a:srgbClr>
                  </a:outerShdw>
                </a:effectLst>
                <a:latin typeface="Calibri"/>
                <a:ea typeface="+mn-ea"/>
              </a:rPr>
              <a:t>Funded by:</a:t>
            </a:r>
          </a:p>
          <a:p>
            <a:pPr algn="ctr" defTabSz="457200" fontAlgn="auto">
              <a:spcAft>
                <a:spcPts val="0"/>
              </a:spcAft>
              <a:defRPr/>
            </a:pPr>
            <a:r>
              <a:rPr lang="en-US" sz="2400" b="1" spc="150" dirty="0" smtClean="0">
                <a:ln w="11430"/>
                <a:solidFill>
                  <a:prstClr val="white"/>
                </a:solidFill>
                <a:effectLst>
                  <a:outerShdw blurRad="25400" algn="tl" rotWithShape="0">
                    <a:srgbClr val="000000">
                      <a:alpha val="43000"/>
                    </a:srgbClr>
                  </a:outerShdw>
                </a:effectLst>
                <a:latin typeface="Calibri"/>
                <a:ea typeface="+mn-ea"/>
              </a:rPr>
              <a:t>USDA-NIFA-RAMP</a:t>
            </a:r>
          </a:p>
          <a:p>
            <a:pPr algn="ctr" defTabSz="457200" fontAlgn="auto">
              <a:spcAft>
                <a:spcPts val="0"/>
              </a:spcAft>
              <a:defRPr/>
            </a:pPr>
            <a:r>
              <a:rPr lang="en-US" sz="2400" b="1" spc="150" dirty="0" smtClean="0">
                <a:ln w="11430"/>
                <a:solidFill>
                  <a:prstClr val="white"/>
                </a:solidFill>
                <a:effectLst>
                  <a:outerShdw blurRad="25400" algn="tl" rotWithShape="0">
                    <a:srgbClr val="000000">
                      <a:alpha val="43000"/>
                    </a:srgbClr>
                  </a:outerShdw>
                </a:effectLst>
                <a:latin typeface="Calibri"/>
                <a:ea typeface="+mn-ea"/>
              </a:rPr>
              <a:t>Washington State-USDA SCRI</a:t>
            </a:r>
          </a:p>
          <a:p>
            <a:pPr algn="ctr" defTabSz="457200" fontAlgn="auto">
              <a:spcAft>
                <a:spcPts val="0"/>
              </a:spcAft>
              <a:defRPr/>
            </a:pPr>
            <a:r>
              <a:rPr lang="en-US" sz="2400" b="1" spc="150" dirty="0" smtClean="0">
                <a:ln w="11430"/>
                <a:solidFill>
                  <a:prstClr val="white"/>
                </a:solidFill>
                <a:effectLst>
                  <a:outerShdw blurRad="25400" algn="tl" rotWithShape="0">
                    <a:srgbClr val="000000">
                      <a:alpha val="43000"/>
                    </a:srgbClr>
                  </a:outerShdw>
                </a:effectLst>
                <a:latin typeface="Calibri"/>
                <a:ea typeface="+mn-ea"/>
              </a:rPr>
              <a:t>Northwest Center for Small Fruit Research</a:t>
            </a:r>
          </a:p>
          <a:p>
            <a:pPr algn="ctr" defTabSz="457200" fontAlgn="auto">
              <a:spcAft>
                <a:spcPts val="0"/>
              </a:spcAft>
              <a:defRPr/>
            </a:pPr>
            <a:endParaRPr lang="en-US" sz="2400" b="1" spc="150" dirty="0">
              <a:ln w="11430"/>
              <a:solidFill>
                <a:prstClr val="white"/>
              </a:solidFill>
              <a:effectLst>
                <a:outerShdw blurRad="25400" algn="tl" rotWithShape="0">
                  <a:srgbClr val="000000">
                    <a:alpha val="43000"/>
                  </a:srgbClr>
                </a:outerShdw>
              </a:effectLst>
              <a:latin typeface="Calibri"/>
              <a:ea typeface="+mn-ea"/>
            </a:endParaRPr>
          </a:p>
        </p:txBody>
      </p:sp>
      <p:sp>
        <p:nvSpPr>
          <p:cNvPr id="8" name="Title 1"/>
          <p:cNvSpPr txBox="1">
            <a:spLocks/>
          </p:cNvSpPr>
          <p:nvPr/>
        </p:nvSpPr>
        <p:spPr>
          <a:xfrm>
            <a:off x="4803269" y="1473112"/>
            <a:ext cx="3459448" cy="2243531"/>
          </a:xfrm>
          <a:prstGeom prst="rect">
            <a:avLst/>
          </a:prstGeom>
        </p:spPr>
        <p:txBody>
          <a:bodyPr vert="horz" lIns="91440" tIns="45720" rIns="91440" bIns="45720" rtlCol="0" anchor="t">
            <a:normAutofit fontScale="52500" lnSpcReduction="20000"/>
            <a:scene3d>
              <a:camera prst="orthographicFront"/>
              <a:lightRig rig="soft" dir="t">
                <a:rot lat="0" lon="0" rev="10800000"/>
              </a:lightRig>
            </a:scene3d>
            <a:sp3d>
              <a:bevelT w="27940" h="12700"/>
              <a:contourClr>
                <a:srgbClr val="DDDDDD"/>
              </a:contourClr>
            </a:sp3d>
          </a:bodyPr>
          <a:lstStyle/>
          <a:p>
            <a:pPr algn="ctr" defTabSz="457200" fontAlgn="auto">
              <a:spcAft>
                <a:spcPts val="0"/>
              </a:spcAft>
              <a:defRPr/>
            </a:pPr>
            <a:r>
              <a:rPr lang="en-US" sz="4400" b="1" u="sng" spc="150" dirty="0" smtClean="0">
                <a:ln w="11430"/>
                <a:solidFill>
                  <a:prstClr val="white"/>
                </a:solidFill>
                <a:effectLst>
                  <a:outerShdw blurRad="25400" algn="tl" rotWithShape="0">
                    <a:srgbClr val="000000">
                      <a:alpha val="43000"/>
                    </a:srgbClr>
                  </a:outerShdw>
                </a:effectLst>
                <a:latin typeface="Calibri"/>
                <a:ea typeface="+mn-ea"/>
              </a:rPr>
              <a:t>Industry cooperators</a:t>
            </a:r>
            <a:r>
              <a:rPr lang="en-US" sz="4400" b="1" spc="150" dirty="0" smtClean="0">
                <a:ln w="11430"/>
                <a:solidFill>
                  <a:prstClr val="white"/>
                </a:solidFill>
                <a:effectLst>
                  <a:outerShdw blurRad="25400" algn="tl" rotWithShape="0">
                    <a:srgbClr val="000000">
                      <a:alpha val="43000"/>
                    </a:srgbClr>
                  </a:outerShdw>
                </a:effectLst>
                <a:latin typeface="Calibri"/>
                <a:ea typeface="+mn-ea"/>
              </a:rPr>
              <a:t>:</a:t>
            </a:r>
          </a:p>
          <a:p>
            <a:pPr algn="ctr" defTabSz="457200" fontAlgn="auto">
              <a:spcAft>
                <a:spcPts val="0"/>
              </a:spcAft>
              <a:defRPr/>
            </a:pPr>
            <a:r>
              <a:rPr lang="en-US" sz="4400" b="1" spc="150" dirty="0" smtClean="0">
                <a:ln w="11430"/>
                <a:solidFill>
                  <a:prstClr val="white"/>
                </a:solidFill>
                <a:effectLst>
                  <a:outerShdw blurRad="25400" algn="tl" rotWithShape="0">
                    <a:srgbClr val="000000">
                      <a:alpha val="43000"/>
                    </a:srgbClr>
                  </a:outerShdw>
                </a:effectLst>
                <a:latin typeface="Calibri"/>
                <a:ea typeface="+mn-ea"/>
              </a:rPr>
              <a:t>Trident Ag Products </a:t>
            </a:r>
          </a:p>
          <a:p>
            <a:pPr algn="ctr" defTabSz="457200" fontAlgn="auto">
              <a:spcAft>
                <a:spcPts val="0"/>
              </a:spcAft>
              <a:defRPr/>
            </a:pPr>
            <a:r>
              <a:rPr lang="en-US" sz="4400" b="1" spc="150" dirty="0" smtClean="0">
                <a:ln w="11430"/>
                <a:solidFill>
                  <a:prstClr val="white"/>
                </a:solidFill>
                <a:effectLst>
                  <a:outerShdw blurRad="25400" algn="tl" rotWithShape="0">
                    <a:srgbClr val="000000">
                      <a:alpha val="43000"/>
                    </a:srgbClr>
                  </a:outerShdw>
                </a:effectLst>
                <a:latin typeface="Calibri"/>
                <a:ea typeface="+mn-ea"/>
              </a:rPr>
              <a:t>Curt </a:t>
            </a:r>
            <a:r>
              <a:rPr lang="en-US" sz="4400" b="1" spc="150" dirty="0" err="1" smtClean="0">
                <a:ln w="11430"/>
                <a:solidFill>
                  <a:prstClr val="white"/>
                </a:solidFill>
                <a:effectLst>
                  <a:outerShdw blurRad="25400" algn="tl" rotWithShape="0">
                    <a:srgbClr val="000000">
                      <a:alpha val="43000"/>
                    </a:srgbClr>
                  </a:outerShdw>
                </a:effectLst>
                <a:latin typeface="Calibri"/>
                <a:ea typeface="+mn-ea"/>
              </a:rPr>
              <a:t>Maberry</a:t>
            </a:r>
            <a:r>
              <a:rPr lang="en-US" sz="4400" b="1" spc="150" dirty="0">
                <a:ln w="11430"/>
                <a:solidFill>
                  <a:prstClr val="white"/>
                </a:solidFill>
                <a:effectLst>
                  <a:outerShdw blurRad="25400" algn="tl" rotWithShape="0">
                    <a:srgbClr val="000000">
                      <a:alpha val="43000"/>
                    </a:srgbClr>
                  </a:outerShdw>
                </a:effectLst>
                <a:latin typeface="Calibri"/>
                <a:ea typeface="+mn-ea"/>
              </a:rPr>
              <a:t> </a:t>
            </a:r>
            <a:r>
              <a:rPr lang="en-US" sz="4400" b="1" spc="150" dirty="0" smtClean="0">
                <a:ln w="11430"/>
                <a:solidFill>
                  <a:prstClr val="white"/>
                </a:solidFill>
                <a:effectLst>
                  <a:outerShdw blurRad="25400" algn="tl" rotWithShape="0">
                    <a:srgbClr val="000000">
                      <a:alpha val="43000"/>
                    </a:srgbClr>
                  </a:outerShdw>
                </a:effectLst>
                <a:latin typeface="Calibri"/>
                <a:ea typeface="+mn-ea"/>
              </a:rPr>
              <a:t>Farms</a:t>
            </a:r>
          </a:p>
          <a:p>
            <a:pPr algn="ctr" defTabSz="457200" fontAlgn="auto">
              <a:spcAft>
                <a:spcPts val="0"/>
              </a:spcAft>
              <a:defRPr/>
            </a:pPr>
            <a:r>
              <a:rPr lang="en-US" sz="4400" b="1" spc="150" dirty="0" smtClean="0">
                <a:ln w="11430"/>
                <a:solidFill>
                  <a:prstClr val="white"/>
                </a:solidFill>
                <a:effectLst>
                  <a:outerShdw blurRad="25400" algn="tl" rotWithShape="0">
                    <a:srgbClr val="000000">
                      <a:alpha val="43000"/>
                    </a:srgbClr>
                  </a:outerShdw>
                </a:effectLst>
                <a:latin typeface="Calibri"/>
                <a:ea typeface="+mn-ea"/>
              </a:rPr>
              <a:t>Larry </a:t>
            </a:r>
            <a:r>
              <a:rPr lang="en-US" sz="4400" b="1" spc="150" dirty="0" err="1" smtClean="0">
                <a:ln w="11430"/>
                <a:solidFill>
                  <a:prstClr val="white"/>
                </a:solidFill>
                <a:effectLst>
                  <a:outerShdw blurRad="25400" algn="tl" rotWithShape="0">
                    <a:srgbClr val="000000">
                      <a:alpha val="43000"/>
                    </a:srgbClr>
                  </a:outerShdw>
                </a:effectLst>
                <a:latin typeface="Calibri"/>
                <a:ea typeface="+mn-ea"/>
              </a:rPr>
              <a:t>Tremaine</a:t>
            </a:r>
            <a:endParaRPr lang="en-US" sz="4400" b="1" spc="150" dirty="0" smtClean="0">
              <a:ln w="11430"/>
              <a:solidFill>
                <a:prstClr val="white"/>
              </a:solidFill>
              <a:effectLst>
                <a:outerShdw blurRad="25400" algn="tl" rotWithShape="0">
                  <a:srgbClr val="000000">
                    <a:alpha val="43000"/>
                  </a:srgbClr>
                </a:outerShdw>
              </a:effectLst>
              <a:latin typeface="Calibri"/>
              <a:ea typeface="+mn-ea"/>
            </a:endParaRPr>
          </a:p>
          <a:p>
            <a:pPr algn="ctr" defTabSz="457200" fontAlgn="auto">
              <a:spcAft>
                <a:spcPts val="0"/>
              </a:spcAft>
              <a:defRPr/>
            </a:pPr>
            <a:r>
              <a:rPr lang="en-US" sz="4400" b="1" spc="150" dirty="0" smtClean="0">
                <a:ln w="11430"/>
                <a:solidFill>
                  <a:prstClr val="white"/>
                </a:solidFill>
                <a:effectLst>
                  <a:outerShdw blurRad="25400" algn="tl" rotWithShape="0">
                    <a:srgbClr val="000000">
                      <a:alpha val="43000"/>
                    </a:srgbClr>
                  </a:outerShdw>
                </a:effectLst>
                <a:latin typeface="Calibri"/>
                <a:ea typeface="+mn-ea"/>
              </a:rPr>
              <a:t>Darryl Ehlers</a:t>
            </a:r>
          </a:p>
          <a:p>
            <a:pPr algn="ctr" defTabSz="457200" fontAlgn="auto">
              <a:spcAft>
                <a:spcPts val="0"/>
              </a:spcAft>
              <a:defRPr/>
            </a:pPr>
            <a:r>
              <a:rPr lang="en-US" sz="4400" b="1" spc="150" dirty="0" smtClean="0">
                <a:ln w="11430"/>
                <a:solidFill>
                  <a:prstClr val="white"/>
                </a:solidFill>
                <a:effectLst>
                  <a:outerShdw blurRad="25400" algn="tl" rotWithShape="0">
                    <a:srgbClr val="000000">
                      <a:alpha val="43000"/>
                    </a:srgbClr>
                  </a:outerShdw>
                </a:effectLst>
                <a:latin typeface="Calibri"/>
                <a:ea typeface="+mn-ea"/>
              </a:rPr>
              <a:t>Nate </a:t>
            </a:r>
            <a:r>
              <a:rPr lang="en-US" sz="4400" b="1" spc="150" dirty="0" err="1" smtClean="0">
                <a:ln w="11430"/>
                <a:solidFill>
                  <a:prstClr val="white"/>
                </a:solidFill>
                <a:effectLst>
                  <a:outerShdw blurRad="25400" algn="tl" rotWithShape="0">
                    <a:srgbClr val="000000">
                      <a:alpha val="43000"/>
                    </a:srgbClr>
                  </a:outerShdw>
                </a:effectLst>
                <a:latin typeface="Calibri"/>
                <a:ea typeface="+mn-ea"/>
              </a:rPr>
              <a:t>Youngquist</a:t>
            </a:r>
            <a:endParaRPr lang="en-US" sz="4400" b="1" spc="150" dirty="0" smtClean="0">
              <a:ln w="11430"/>
              <a:solidFill>
                <a:prstClr val="white"/>
              </a:solidFill>
              <a:effectLst>
                <a:outerShdw blurRad="25400" algn="tl" rotWithShape="0">
                  <a:srgbClr val="000000">
                    <a:alpha val="43000"/>
                  </a:srgbClr>
                </a:outerShdw>
              </a:effectLst>
              <a:latin typeface="Calibri"/>
              <a:ea typeface="+mn-ea"/>
            </a:endParaRPr>
          </a:p>
          <a:p>
            <a:pPr algn="ctr" defTabSz="457200" fontAlgn="auto">
              <a:spcAft>
                <a:spcPts val="0"/>
              </a:spcAft>
              <a:defRPr/>
            </a:pPr>
            <a:r>
              <a:rPr lang="en-US" sz="4400" b="1" spc="150" dirty="0" smtClean="0">
                <a:ln w="11430"/>
                <a:solidFill>
                  <a:prstClr val="white"/>
                </a:solidFill>
                <a:effectLst>
                  <a:outerShdw blurRad="25400" algn="tl" rotWithShape="0">
                    <a:srgbClr val="000000">
                      <a:alpha val="43000"/>
                    </a:srgbClr>
                  </a:outerShdw>
                </a:effectLst>
                <a:latin typeface="Calibri"/>
                <a:ea typeface="+mn-ea"/>
              </a:rPr>
              <a:t>Sakuma Bros. Farms</a:t>
            </a:r>
          </a:p>
          <a:p>
            <a:pPr algn="ctr" defTabSz="457200" fontAlgn="auto">
              <a:spcAft>
                <a:spcPts val="0"/>
              </a:spcAft>
              <a:defRPr/>
            </a:pPr>
            <a:endParaRPr lang="en-US" sz="2400" b="1" spc="150" dirty="0" smtClean="0">
              <a:ln w="11430"/>
              <a:solidFill>
                <a:prstClr val="white"/>
              </a:solidFill>
              <a:effectLst>
                <a:outerShdw blurRad="25400" algn="tl" rotWithShape="0">
                  <a:srgbClr val="000000">
                    <a:alpha val="43000"/>
                  </a:srgbClr>
                </a:outerShdw>
              </a:effectLst>
              <a:latin typeface="Calibri"/>
              <a:ea typeface="+mn-ea"/>
            </a:endParaRPr>
          </a:p>
          <a:p>
            <a:pPr algn="ctr" defTabSz="457200" fontAlgn="auto">
              <a:spcAft>
                <a:spcPts val="0"/>
              </a:spcAft>
              <a:defRPr/>
            </a:pPr>
            <a:endParaRPr lang="en-US" sz="2400" b="1" spc="150" dirty="0">
              <a:ln w="11430"/>
              <a:solidFill>
                <a:prstClr val="white"/>
              </a:solidFill>
              <a:effectLst>
                <a:outerShdw blurRad="25400" algn="tl" rotWithShape="0">
                  <a:srgbClr val="000000">
                    <a:alpha val="43000"/>
                  </a:srgbClr>
                </a:outerShdw>
              </a:effectLst>
              <a:latin typeface="Calibri"/>
              <a:ea typeface="+mn-ea"/>
            </a:endParaRPr>
          </a:p>
        </p:txBody>
      </p:sp>
    </p:spTree>
    <p:extLst>
      <p:ext uri="{BB962C8B-B14F-4D97-AF65-F5344CB8AC3E}">
        <p14:creationId xmlns:p14="http://schemas.microsoft.com/office/powerpoint/2010/main" val="3550414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288098"/>
            <a:ext cx="9144000" cy="1011375"/>
          </a:xfrm>
        </p:spPr>
        <p:txBody>
          <a:bodyPr>
            <a:normAutofit/>
          </a:bodyPr>
          <a:lstStyle/>
          <a:p>
            <a:r>
              <a:rPr lang="en-US" sz="3600" dirty="0" smtClean="0">
                <a:latin typeface="Arial" charset="0"/>
                <a:ea typeface="ＭＳ Ｐゴシック" charset="0"/>
                <a:cs typeface="Arial" charset="0"/>
              </a:rPr>
              <a:t>Phase 2 fumigant labels</a:t>
            </a:r>
            <a:endParaRPr lang="en-US" sz="3600" dirty="0">
              <a:latin typeface="Arial" charset="0"/>
              <a:ea typeface="ＭＳ Ｐゴシック" charset="0"/>
              <a:cs typeface="Arial" charset="0"/>
            </a:endParaRPr>
          </a:p>
        </p:txBody>
      </p:sp>
      <p:sp>
        <p:nvSpPr>
          <p:cNvPr id="22531" name="Content Placeholder 2"/>
          <p:cNvSpPr>
            <a:spLocks noGrp="1"/>
          </p:cNvSpPr>
          <p:nvPr>
            <p:ph idx="1"/>
          </p:nvPr>
        </p:nvSpPr>
        <p:spPr>
          <a:xfrm>
            <a:off x="1448909" y="3003804"/>
            <a:ext cx="7487661" cy="3120911"/>
          </a:xfrm>
          <a:ln>
            <a:miter lim="800000"/>
            <a:headEnd/>
            <a:tailEnd/>
          </a:ln>
        </p:spPr>
        <p:txBody>
          <a:bodyPr>
            <a:normAutofit fontScale="85000" lnSpcReduction="10000"/>
          </a:bodyPr>
          <a:lstStyle/>
          <a:p>
            <a:pPr lvl="7">
              <a:buFont typeface="Arial" charset="0"/>
              <a:buChar char="•"/>
              <a:defRPr/>
            </a:pPr>
            <a:r>
              <a:rPr lang="en-US" sz="3000" dirty="0" smtClean="0">
                <a:solidFill>
                  <a:schemeClr val="bg1">
                    <a:lumMod val="50000"/>
                  </a:schemeClr>
                </a:solidFill>
                <a:latin typeface="Arial"/>
                <a:cs typeface="Arial"/>
              </a:rPr>
              <a:t>Fumigation management plans</a:t>
            </a:r>
          </a:p>
          <a:p>
            <a:pPr lvl="7">
              <a:buFont typeface="Arial" charset="0"/>
              <a:buChar char="•"/>
              <a:defRPr/>
            </a:pPr>
            <a:r>
              <a:rPr lang="en-US" sz="3000" dirty="0" smtClean="0">
                <a:solidFill>
                  <a:schemeClr val="bg1">
                    <a:lumMod val="50000"/>
                  </a:schemeClr>
                </a:solidFill>
                <a:latin typeface="Arial"/>
                <a:cs typeface="Arial"/>
              </a:rPr>
              <a:t>Responder/community outreach</a:t>
            </a:r>
          </a:p>
          <a:p>
            <a:pPr lvl="7">
              <a:buFont typeface="Arial" charset="0"/>
              <a:buChar char="•"/>
              <a:defRPr/>
            </a:pPr>
            <a:r>
              <a:rPr lang="en-US" sz="3000" dirty="0" smtClean="0">
                <a:solidFill>
                  <a:schemeClr val="bg1">
                    <a:lumMod val="50000"/>
                  </a:schemeClr>
                </a:solidFill>
                <a:latin typeface="Arial"/>
                <a:cs typeface="Arial"/>
              </a:rPr>
              <a:t>Applicator training</a:t>
            </a:r>
          </a:p>
          <a:p>
            <a:pPr lvl="7">
              <a:buFont typeface="Arial" charset="0"/>
              <a:buChar char="•"/>
              <a:defRPr/>
            </a:pPr>
            <a:r>
              <a:rPr lang="en-US" sz="3000" dirty="0" smtClean="0">
                <a:solidFill>
                  <a:schemeClr val="bg1">
                    <a:lumMod val="50000"/>
                  </a:schemeClr>
                </a:solidFill>
                <a:latin typeface="Arial"/>
                <a:cs typeface="Arial"/>
              </a:rPr>
              <a:t>No applications near sensitive areas</a:t>
            </a:r>
          </a:p>
          <a:p>
            <a:pPr lvl="7">
              <a:buFont typeface="Arial" charset="0"/>
              <a:buChar char="•"/>
              <a:defRPr/>
            </a:pPr>
            <a:r>
              <a:rPr lang="en-US" sz="3000" dirty="0" smtClean="0">
                <a:solidFill>
                  <a:srgbClr val="B50000"/>
                </a:solidFill>
                <a:latin typeface="Arial"/>
                <a:cs typeface="Arial"/>
              </a:rPr>
              <a:t>Buffers and buffer credits</a:t>
            </a:r>
          </a:p>
          <a:p>
            <a:pPr lvl="7">
              <a:buFont typeface="Arial" charset="0"/>
              <a:buChar char="•"/>
              <a:defRPr/>
            </a:pPr>
            <a:r>
              <a:rPr lang="en-US" sz="3000" dirty="0" smtClean="0">
                <a:solidFill>
                  <a:schemeClr val="bg1">
                    <a:lumMod val="50000"/>
                  </a:schemeClr>
                </a:solidFill>
                <a:latin typeface="Arial"/>
                <a:cs typeface="Arial"/>
              </a:rPr>
              <a:t>Posting</a:t>
            </a:r>
          </a:p>
          <a:p>
            <a:pPr lvl="7">
              <a:buFont typeface="Arial" charset="0"/>
              <a:buChar char="•"/>
              <a:defRPr/>
            </a:pPr>
            <a:r>
              <a:rPr lang="en-US" sz="3000" dirty="0" smtClean="0">
                <a:solidFill>
                  <a:srgbClr val="000000"/>
                </a:solidFill>
                <a:latin typeface="Arial"/>
                <a:cs typeface="Arial"/>
              </a:rPr>
              <a:t>Emergency preparedness</a:t>
            </a:r>
          </a:p>
        </p:txBody>
      </p:sp>
      <p:pic>
        <p:nvPicPr>
          <p:cNvPr id="7" name="Picture 2" descr="http://t0.gstatic.com/images?q=tbn:ANd9GcS0d3weXHx9Y62vg4bvRyaxjFCw1T3IJS9XD85eqnAurClF4c6f"/>
          <p:cNvPicPr>
            <a:picLocks noChangeAspect="1" noChangeArrowheads="1"/>
          </p:cNvPicPr>
          <p:nvPr/>
        </p:nvPicPr>
        <p:blipFill>
          <a:blip r:embed="rId2"/>
          <a:srcRect/>
          <a:stretch>
            <a:fillRect/>
          </a:stretch>
        </p:blipFill>
        <p:spPr bwMode="auto">
          <a:xfrm>
            <a:off x="428521" y="3449835"/>
            <a:ext cx="2047875" cy="2228850"/>
          </a:xfrm>
          <a:prstGeom prst="rect">
            <a:avLst/>
          </a:prstGeom>
          <a:noFill/>
        </p:spPr>
      </p:pic>
      <p:sp>
        <p:nvSpPr>
          <p:cNvPr id="2" name="TextBox 1"/>
          <p:cNvSpPr txBox="1"/>
          <p:nvPr/>
        </p:nvSpPr>
        <p:spPr>
          <a:xfrm>
            <a:off x="1190047" y="1518136"/>
            <a:ext cx="6899646" cy="954107"/>
          </a:xfrm>
          <a:prstGeom prst="rect">
            <a:avLst/>
          </a:prstGeom>
          <a:noFill/>
        </p:spPr>
        <p:txBody>
          <a:bodyPr wrap="none" rtlCol="0">
            <a:spAutoFit/>
          </a:bodyPr>
          <a:lstStyle/>
          <a:p>
            <a:pPr algn="ctr"/>
            <a:r>
              <a:rPr lang="en-US" sz="2800" b="1" dirty="0" smtClean="0">
                <a:solidFill>
                  <a:schemeClr val="bg1">
                    <a:lumMod val="50000"/>
                  </a:schemeClr>
                </a:solidFill>
              </a:rPr>
              <a:t>In effect now</a:t>
            </a:r>
          </a:p>
          <a:p>
            <a:r>
              <a:rPr lang="en-US" sz="2800" b="1" dirty="0" smtClean="0">
                <a:solidFill>
                  <a:schemeClr val="bg1">
                    <a:lumMod val="50000"/>
                  </a:schemeClr>
                </a:solidFill>
              </a:rPr>
              <a:t>Label requirements are very complex!!!</a:t>
            </a:r>
            <a:endParaRPr lang="en-US" sz="2800" b="1" dirty="0">
              <a:solidFill>
                <a:schemeClr val="bg1">
                  <a:lumMod val="50000"/>
                </a:schemeClr>
              </a:solidFill>
            </a:endParaRPr>
          </a:p>
        </p:txBody>
      </p:sp>
    </p:spTree>
    <p:extLst>
      <p:ext uri="{BB962C8B-B14F-4D97-AF65-F5344CB8AC3E}">
        <p14:creationId xmlns:p14="http://schemas.microsoft.com/office/powerpoint/2010/main" val="33361077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 y="0"/>
            <a:ext cx="3581400" cy="6858000"/>
          </a:xfrm>
          <a:solidFill>
            <a:srgbClr val="466B56"/>
          </a:solidFill>
        </p:spPr>
        <p:txBody>
          <a:bodyPr>
            <a:normAutofit/>
          </a:bodyPr>
          <a:lstStyle/>
          <a:p>
            <a:pPr marL="0" indent="0">
              <a:buNone/>
            </a:pPr>
            <a:endParaRPr lang="en-US" sz="2400" dirty="0" smtClean="0">
              <a:solidFill>
                <a:srgbClr val="F6FF4B"/>
              </a:solidFill>
            </a:endParaRPr>
          </a:p>
          <a:p>
            <a:pPr marL="274320" indent="0">
              <a:buNone/>
            </a:pPr>
            <a:r>
              <a:rPr lang="en-US" sz="2400" dirty="0" smtClean="0">
                <a:solidFill>
                  <a:srgbClr val="F6FF4B"/>
                </a:solidFill>
              </a:rPr>
              <a:t>22 </a:t>
            </a:r>
            <a:r>
              <a:rPr lang="en-US" sz="2400" dirty="0">
                <a:solidFill>
                  <a:srgbClr val="F6FF4B"/>
                </a:solidFill>
              </a:rPr>
              <a:t>Acre Raspberry field (yellow block) fumigated with </a:t>
            </a:r>
            <a:r>
              <a:rPr lang="en-US" sz="2400" dirty="0" err="1">
                <a:solidFill>
                  <a:srgbClr val="F6FF4B"/>
                </a:solidFill>
              </a:rPr>
              <a:t>Telone</a:t>
            </a:r>
            <a:r>
              <a:rPr lang="en-US" sz="2400" dirty="0">
                <a:solidFill>
                  <a:srgbClr val="F6FF4B"/>
                </a:solidFill>
              </a:rPr>
              <a:t> C-35, 39 gallons/A, no tarp</a:t>
            </a:r>
          </a:p>
          <a:p>
            <a:pPr marL="274320" indent="0">
              <a:buNone/>
            </a:pPr>
            <a:endParaRPr lang="en-US" sz="2400" dirty="0" smtClean="0">
              <a:solidFill>
                <a:schemeClr val="accent6">
                  <a:lumMod val="60000"/>
                  <a:lumOff val="40000"/>
                </a:schemeClr>
              </a:solidFill>
            </a:endParaRPr>
          </a:p>
          <a:p>
            <a:pPr marL="274320" indent="0">
              <a:buNone/>
            </a:pPr>
            <a:r>
              <a:rPr lang="en-US" sz="2400" dirty="0" smtClean="0">
                <a:solidFill>
                  <a:schemeClr val="accent4">
                    <a:lumMod val="60000"/>
                    <a:lumOff val="40000"/>
                  </a:schemeClr>
                </a:solidFill>
              </a:rPr>
              <a:t>Broadcast fumigated, </a:t>
            </a:r>
          </a:p>
          <a:p>
            <a:pPr marL="274320" indent="0">
              <a:buNone/>
            </a:pPr>
            <a:r>
              <a:rPr lang="en-US" sz="2400" dirty="0" smtClean="0">
                <a:solidFill>
                  <a:schemeClr val="accent4">
                    <a:lumMod val="60000"/>
                    <a:lumOff val="40000"/>
                  </a:schemeClr>
                </a:solidFill>
              </a:rPr>
              <a:t>625 </a:t>
            </a:r>
            <a:r>
              <a:rPr lang="en-US" sz="2400" dirty="0" err="1" smtClean="0">
                <a:solidFill>
                  <a:schemeClr val="accent4">
                    <a:lumMod val="60000"/>
                    <a:lumOff val="40000"/>
                  </a:schemeClr>
                </a:solidFill>
              </a:rPr>
              <a:t>ft</a:t>
            </a:r>
            <a:r>
              <a:rPr lang="en-US" sz="2400" dirty="0" smtClean="0">
                <a:solidFill>
                  <a:schemeClr val="accent4">
                    <a:lumMod val="60000"/>
                    <a:lumOff val="40000"/>
                  </a:schemeClr>
                </a:solidFill>
              </a:rPr>
              <a:t> buffer</a:t>
            </a:r>
            <a:endParaRPr lang="en-US" sz="2400" dirty="0">
              <a:solidFill>
                <a:schemeClr val="accent4">
                  <a:lumMod val="60000"/>
                  <a:lumOff val="40000"/>
                </a:schemeClr>
              </a:solidFill>
            </a:endParaRPr>
          </a:p>
          <a:p>
            <a:pPr marL="274320" indent="0">
              <a:buNone/>
            </a:pPr>
            <a:endParaRPr lang="en-US" sz="2400" dirty="0" smtClean="0">
              <a:solidFill>
                <a:srgbClr val="B50000"/>
              </a:solidFill>
            </a:endParaRPr>
          </a:p>
          <a:p>
            <a:pPr marL="274320" indent="0">
              <a:buNone/>
            </a:pPr>
            <a:r>
              <a:rPr lang="en-US" sz="2400" dirty="0" smtClean="0">
                <a:solidFill>
                  <a:schemeClr val="accent3"/>
                </a:solidFill>
              </a:rPr>
              <a:t>Bed fumigated </a:t>
            </a:r>
            <a:r>
              <a:rPr lang="en-US" sz="2400" dirty="0">
                <a:solidFill>
                  <a:schemeClr val="accent3"/>
                </a:solidFill>
              </a:rPr>
              <a:t>with </a:t>
            </a:r>
            <a:r>
              <a:rPr lang="en-US" sz="2400" dirty="0" smtClean="0">
                <a:solidFill>
                  <a:schemeClr val="accent3"/>
                </a:solidFill>
              </a:rPr>
              <a:t>VIF tarp, </a:t>
            </a:r>
          </a:p>
          <a:p>
            <a:pPr marL="274320" indent="0">
              <a:buNone/>
            </a:pPr>
            <a:r>
              <a:rPr lang="en-US" sz="2400" dirty="0" smtClean="0">
                <a:solidFill>
                  <a:schemeClr val="accent3"/>
                </a:solidFill>
              </a:rPr>
              <a:t>25 </a:t>
            </a:r>
            <a:r>
              <a:rPr lang="en-US" sz="2400" dirty="0" err="1" smtClean="0">
                <a:solidFill>
                  <a:schemeClr val="accent3"/>
                </a:solidFill>
              </a:rPr>
              <a:t>ft</a:t>
            </a:r>
            <a:r>
              <a:rPr lang="en-US" sz="2400" dirty="0" smtClean="0">
                <a:solidFill>
                  <a:schemeClr val="accent3"/>
                </a:solidFill>
              </a:rPr>
              <a:t> buffer</a:t>
            </a:r>
          </a:p>
          <a:p>
            <a:endParaRPr lang="en-US" sz="2400" dirty="0" smtClean="0"/>
          </a:p>
          <a:p>
            <a:endParaRPr lang="en-US" sz="2400" dirty="0" smtClean="0"/>
          </a:p>
          <a:p>
            <a:endParaRPr lang="en-US" sz="2400"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572826" y="0"/>
            <a:ext cx="5571174" cy="6858000"/>
          </a:xfrm>
          <a:prstGeom prst="rect">
            <a:avLst/>
          </a:prstGeom>
          <a:noFill/>
          <a:ln w="9525">
            <a:noFill/>
            <a:miter lim="800000"/>
            <a:headEnd/>
            <a:tailEnd/>
          </a:ln>
        </p:spPr>
      </p:pic>
    </p:spTree>
    <p:extLst>
      <p:ext uri="{BB962C8B-B14F-4D97-AF65-F5344CB8AC3E}">
        <p14:creationId xmlns:p14="http://schemas.microsoft.com/office/powerpoint/2010/main" val="27760877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idx="4294967295"/>
          </p:nvPr>
        </p:nvSpPr>
        <p:spPr>
          <a:xfrm>
            <a:off x="439738" y="201613"/>
            <a:ext cx="8047037" cy="692150"/>
          </a:xfrm>
        </p:spPr>
        <p:txBody>
          <a:bodyPr/>
          <a:lstStyle/>
          <a:p>
            <a:pPr algn="ctr"/>
            <a:r>
              <a:rPr lang="en-US" sz="3600" dirty="0">
                <a:latin typeface="Arial" charset="0"/>
                <a:ea typeface="ＭＳ Ｐゴシック" charset="0"/>
                <a:cs typeface="Arial" charset="0"/>
              </a:rPr>
              <a:t>Grower </a:t>
            </a:r>
            <a:r>
              <a:rPr lang="en-US" sz="3600" dirty="0" smtClean="0">
                <a:latin typeface="Arial" charset="0"/>
                <a:ea typeface="ＭＳ Ｐゴシック" charset="0"/>
                <a:cs typeface="Arial" charset="0"/>
              </a:rPr>
              <a:t>Trials </a:t>
            </a:r>
            <a:r>
              <a:rPr lang="en-US" sz="3600" dirty="0">
                <a:latin typeface="Arial" charset="0"/>
                <a:ea typeface="ＭＳ Ｐゴシック" charset="0"/>
                <a:cs typeface="Arial" charset="0"/>
              </a:rPr>
              <a:t>of </a:t>
            </a:r>
            <a:r>
              <a:rPr lang="en-US" sz="3600" dirty="0" smtClean="0">
                <a:latin typeface="Arial" charset="0"/>
                <a:ea typeface="ＭＳ Ｐゴシック" charset="0"/>
                <a:cs typeface="Arial" charset="0"/>
              </a:rPr>
              <a:t>Bed Fumigation</a:t>
            </a:r>
            <a:endParaRPr lang="en-US" sz="3600" dirty="0">
              <a:latin typeface="Arial" charset="0"/>
              <a:ea typeface="ＭＳ Ｐゴシック" charset="0"/>
              <a:cs typeface="Arial" charset="0"/>
            </a:endParaRPr>
          </a:p>
        </p:txBody>
      </p:sp>
      <p:sp>
        <p:nvSpPr>
          <p:cNvPr id="30723" name="TextBox 23"/>
          <p:cNvSpPr txBox="1">
            <a:spLocks noChangeArrowheads="1"/>
          </p:cNvSpPr>
          <p:nvPr/>
        </p:nvSpPr>
        <p:spPr bwMode="auto">
          <a:xfrm>
            <a:off x="397069" y="1006475"/>
            <a:ext cx="8412739" cy="35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spcBef>
                <a:spcPts val="0"/>
              </a:spcBef>
              <a:spcAft>
                <a:spcPts val="0"/>
              </a:spcAft>
            </a:pPr>
            <a:r>
              <a:rPr lang="en-US" sz="2200" b="1" dirty="0">
                <a:solidFill>
                  <a:srgbClr val="000000"/>
                </a:solidFill>
              </a:rPr>
              <a:t>Five trials established in raspberry fields:</a:t>
            </a:r>
          </a:p>
          <a:p>
            <a:pPr marL="228600" indent="-228600" defTabSz="457200" eaLnBrk="1" fontAlgn="auto" hangingPunct="1">
              <a:spcBef>
                <a:spcPts val="0"/>
              </a:spcBef>
              <a:spcAft>
                <a:spcPts val="600"/>
              </a:spcAft>
              <a:buFont typeface="Arial" charset="0"/>
              <a:buChar char="•"/>
            </a:pPr>
            <a:r>
              <a:rPr lang="en-US" sz="2200" dirty="0" smtClean="0">
                <a:solidFill>
                  <a:srgbClr val="000000"/>
                </a:solidFill>
              </a:rPr>
              <a:t>Lynden 1, non-replicated, substantial </a:t>
            </a:r>
            <a:r>
              <a:rPr lang="en-US" sz="2200" i="1" dirty="0" smtClean="0">
                <a:solidFill>
                  <a:srgbClr val="000000"/>
                </a:solidFill>
              </a:rPr>
              <a:t>P. rubi </a:t>
            </a:r>
            <a:r>
              <a:rPr lang="en-US" sz="2200" dirty="0" smtClean="0">
                <a:solidFill>
                  <a:srgbClr val="000000"/>
                </a:solidFill>
              </a:rPr>
              <a:t>and </a:t>
            </a:r>
            <a:r>
              <a:rPr lang="en-US" sz="2200" i="1" dirty="0" smtClean="0">
                <a:solidFill>
                  <a:srgbClr val="000000"/>
                </a:solidFill>
              </a:rPr>
              <a:t>P. penetrans</a:t>
            </a:r>
            <a:endParaRPr lang="en-US" sz="2200" dirty="0" smtClean="0">
              <a:solidFill>
                <a:srgbClr val="000000"/>
              </a:solidFill>
            </a:endParaRPr>
          </a:p>
          <a:p>
            <a:pPr marL="228600" indent="-228600" defTabSz="457200" eaLnBrk="1" fontAlgn="auto" hangingPunct="1">
              <a:spcBef>
                <a:spcPts val="0"/>
              </a:spcBef>
              <a:spcAft>
                <a:spcPts val="600"/>
              </a:spcAft>
              <a:buFont typeface="Arial" charset="0"/>
              <a:buChar char="•"/>
            </a:pPr>
            <a:r>
              <a:rPr lang="en-US" sz="2200" dirty="0">
                <a:solidFill>
                  <a:srgbClr val="000000"/>
                </a:solidFill>
              </a:rPr>
              <a:t>Lynden 2, replicated, low P</a:t>
            </a:r>
            <a:r>
              <a:rPr lang="en-US" sz="2200" i="1" dirty="0">
                <a:solidFill>
                  <a:srgbClr val="000000"/>
                </a:solidFill>
              </a:rPr>
              <a:t>. penetrans </a:t>
            </a:r>
            <a:r>
              <a:rPr lang="en-US" sz="2200" dirty="0">
                <a:solidFill>
                  <a:srgbClr val="000000"/>
                </a:solidFill>
              </a:rPr>
              <a:t>and </a:t>
            </a:r>
            <a:r>
              <a:rPr lang="en-US" sz="2200" i="1" dirty="0">
                <a:solidFill>
                  <a:srgbClr val="000000"/>
                </a:solidFill>
              </a:rPr>
              <a:t>P. </a:t>
            </a:r>
            <a:r>
              <a:rPr lang="en-US" sz="2200" i="1" dirty="0" smtClean="0">
                <a:solidFill>
                  <a:srgbClr val="000000"/>
                </a:solidFill>
              </a:rPr>
              <a:t>rubi</a:t>
            </a:r>
            <a:r>
              <a:rPr lang="en-US" sz="2200" dirty="0">
                <a:solidFill>
                  <a:srgbClr val="000000"/>
                </a:solidFill>
              </a:rPr>
              <a:t>;</a:t>
            </a:r>
            <a:r>
              <a:rPr lang="en-US" sz="2200" dirty="0" smtClean="0">
                <a:solidFill>
                  <a:srgbClr val="000000"/>
                </a:solidFill>
              </a:rPr>
              <a:t> </a:t>
            </a:r>
            <a:r>
              <a:rPr lang="en-US" sz="2200" dirty="0">
                <a:solidFill>
                  <a:srgbClr val="000000"/>
                </a:solidFill>
              </a:rPr>
              <a:t>Also trialing non-</a:t>
            </a:r>
            <a:r>
              <a:rPr lang="en-US" sz="2200" dirty="0" err="1">
                <a:solidFill>
                  <a:srgbClr val="000000"/>
                </a:solidFill>
              </a:rPr>
              <a:t>tarped</a:t>
            </a:r>
            <a:r>
              <a:rPr lang="en-US" sz="2200" dirty="0">
                <a:solidFill>
                  <a:srgbClr val="000000"/>
                </a:solidFill>
              </a:rPr>
              <a:t> bed</a:t>
            </a:r>
          </a:p>
          <a:p>
            <a:pPr marL="228600" indent="-228600" defTabSz="457200" eaLnBrk="1" fontAlgn="auto" hangingPunct="1">
              <a:spcBef>
                <a:spcPts val="0"/>
              </a:spcBef>
              <a:spcAft>
                <a:spcPts val="600"/>
              </a:spcAft>
              <a:buFont typeface="Arial" charset="0"/>
              <a:buChar char="•"/>
            </a:pPr>
            <a:r>
              <a:rPr lang="en-US" sz="2200" dirty="0" smtClean="0">
                <a:solidFill>
                  <a:srgbClr val="000000"/>
                </a:solidFill>
              </a:rPr>
              <a:t>Lynden 3, </a:t>
            </a:r>
            <a:r>
              <a:rPr lang="en-US" sz="2200" dirty="0">
                <a:solidFill>
                  <a:srgbClr val="000000"/>
                </a:solidFill>
              </a:rPr>
              <a:t>replicated, substantial </a:t>
            </a:r>
            <a:r>
              <a:rPr lang="en-US" sz="2200" i="1" dirty="0">
                <a:solidFill>
                  <a:srgbClr val="000000"/>
                </a:solidFill>
              </a:rPr>
              <a:t>P. penetrans</a:t>
            </a:r>
          </a:p>
          <a:p>
            <a:pPr marL="228600" indent="-228600" defTabSz="457200" eaLnBrk="1" fontAlgn="auto" hangingPunct="1">
              <a:spcBef>
                <a:spcPts val="0"/>
              </a:spcBef>
              <a:spcAft>
                <a:spcPts val="600"/>
              </a:spcAft>
              <a:buFont typeface="Arial" charset="0"/>
              <a:buChar char="•"/>
            </a:pPr>
            <a:r>
              <a:rPr lang="en-US" sz="2200" dirty="0" smtClean="0">
                <a:solidFill>
                  <a:srgbClr val="000000"/>
                </a:solidFill>
              </a:rPr>
              <a:t>Burlington, </a:t>
            </a:r>
            <a:r>
              <a:rPr lang="en-US" sz="2200" dirty="0">
                <a:solidFill>
                  <a:srgbClr val="000000"/>
                </a:solidFill>
              </a:rPr>
              <a:t>replicated, high </a:t>
            </a:r>
            <a:r>
              <a:rPr lang="en-US" sz="2200" i="1" dirty="0">
                <a:solidFill>
                  <a:srgbClr val="000000"/>
                </a:solidFill>
              </a:rPr>
              <a:t>P. penetrans </a:t>
            </a:r>
            <a:r>
              <a:rPr lang="en-US" sz="2200" dirty="0">
                <a:solidFill>
                  <a:srgbClr val="000000"/>
                </a:solidFill>
              </a:rPr>
              <a:t>and P</a:t>
            </a:r>
            <a:r>
              <a:rPr lang="en-US" sz="2200" i="1" dirty="0">
                <a:solidFill>
                  <a:srgbClr val="000000"/>
                </a:solidFill>
              </a:rPr>
              <a:t>. </a:t>
            </a:r>
            <a:r>
              <a:rPr lang="en-US" sz="2200" i="1" dirty="0" smtClean="0">
                <a:solidFill>
                  <a:srgbClr val="000000"/>
                </a:solidFill>
              </a:rPr>
              <a:t>rubi</a:t>
            </a:r>
            <a:r>
              <a:rPr lang="en-US" sz="2200" dirty="0">
                <a:solidFill>
                  <a:srgbClr val="000000"/>
                </a:solidFill>
              </a:rPr>
              <a:t>;</a:t>
            </a:r>
            <a:r>
              <a:rPr lang="en-US" sz="2200" dirty="0" smtClean="0">
                <a:solidFill>
                  <a:srgbClr val="000000"/>
                </a:solidFill>
              </a:rPr>
              <a:t> </a:t>
            </a:r>
            <a:r>
              <a:rPr lang="en-US" sz="2200" dirty="0">
                <a:solidFill>
                  <a:srgbClr val="000000"/>
                </a:solidFill>
              </a:rPr>
              <a:t>Also trialing middle row management </a:t>
            </a:r>
          </a:p>
          <a:p>
            <a:pPr marL="228600" indent="-228600" defTabSz="457200" eaLnBrk="1" fontAlgn="auto" hangingPunct="1">
              <a:spcBef>
                <a:spcPts val="0"/>
              </a:spcBef>
              <a:spcAft>
                <a:spcPts val="600"/>
              </a:spcAft>
              <a:buFont typeface="Arial" charset="0"/>
              <a:buChar char="•"/>
            </a:pPr>
            <a:r>
              <a:rPr lang="en-US" sz="2200" dirty="0" smtClean="0">
                <a:solidFill>
                  <a:srgbClr val="000000"/>
                </a:solidFill>
              </a:rPr>
              <a:t>Mount Vernon, replicated, high </a:t>
            </a:r>
            <a:r>
              <a:rPr lang="en-US" sz="2200" i="1" dirty="0" smtClean="0">
                <a:solidFill>
                  <a:srgbClr val="000000"/>
                </a:solidFill>
              </a:rPr>
              <a:t>P. penetrans</a:t>
            </a:r>
            <a:endParaRPr lang="en-US" sz="2200" dirty="0" smtClean="0">
              <a:solidFill>
                <a:srgbClr val="000000"/>
              </a:solidFill>
            </a:endParaRPr>
          </a:p>
          <a:p>
            <a:pPr defTabSz="457200" eaLnBrk="1" fontAlgn="auto" hangingPunct="1">
              <a:spcBef>
                <a:spcPts val="0"/>
              </a:spcBef>
              <a:spcAft>
                <a:spcPts val="600"/>
              </a:spcAft>
            </a:pPr>
            <a:r>
              <a:rPr lang="en-US" sz="2200" b="1" dirty="0" smtClean="0">
                <a:solidFill>
                  <a:srgbClr val="000000"/>
                </a:solidFill>
              </a:rPr>
              <a:t>Treatments applied Sept 2010, raspberries planted April 2011</a:t>
            </a:r>
          </a:p>
        </p:txBody>
      </p:sp>
      <p:sp>
        <p:nvSpPr>
          <p:cNvPr id="20" name="Line 135"/>
          <p:cNvSpPr>
            <a:spLocks noChangeShapeType="1"/>
          </p:cNvSpPr>
          <p:nvPr/>
        </p:nvSpPr>
        <p:spPr bwMode="auto">
          <a:xfrm>
            <a:off x="381000" y="893763"/>
            <a:ext cx="8229600" cy="0"/>
          </a:xfrm>
          <a:prstGeom prst="line">
            <a:avLst/>
          </a:prstGeom>
          <a:noFill/>
          <a:ln w="38100">
            <a:solidFill>
              <a:schemeClr val="bg2"/>
            </a:solidFill>
            <a:round/>
            <a:headEnd/>
            <a:tailEnd/>
          </a:ln>
          <a:effectLst/>
        </p:spPr>
        <p:txBody>
          <a:bodyPr/>
          <a:lstStyle/>
          <a:p>
            <a:pPr defTabSz="457200" fontAlgn="auto">
              <a:spcBef>
                <a:spcPts val="0"/>
              </a:spcBef>
              <a:spcAft>
                <a:spcPts val="0"/>
              </a:spcAft>
            </a:pPr>
            <a:endParaRPr lang="en-US">
              <a:solidFill>
                <a:prstClr val="black"/>
              </a:solidFill>
              <a:latin typeface="Calibri"/>
            </a:endParaRPr>
          </a:p>
        </p:txBody>
      </p:sp>
      <p:pic>
        <p:nvPicPr>
          <p:cNvPr id="2" name="Picture 1" descr="DSCN2966_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80560"/>
            <a:ext cx="4308963" cy="2377440"/>
          </a:xfrm>
          <a:prstGeom prst="rect">
            <a:avLst/>
          </a:prstGeom>
        </p:spPr>
      </p:pic>
      <p:pic>
        <p:nvPicPr>
          <p:cNvPr id="3" name="Picture 2" descr="DSCN295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0920" y="4480560"/>
            <a:ext cx="1783080" cy="2377440"/>
          </a:xfrm>
          <a:prstGeom prst="rect">
            <a:avLst/>
          </a:prstGeom>
        </p:spPr>
      </p:pic>
      <p:pic>
        <p:nvPicPr>
          <p:cNvPr id="4" name="Picture 3" descr="DSCN3008.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1000" y="4480560"/>
            <a:ext cx="3169920" cy="2377440"/>
          </a:xfrm>
          <a:prstGeom prst="rect">
            <a:avLst/>
          </a:prstGeom>
        </p:spPr>
      </p:pic>
    </p:spTree>
    <p:extLst>
      <p:ext uri="{BB962C8B-B14F-4D97-AF65-F5344CB8AC3E}">
        <p14:creationId xmlns:p14="http://schemas.microsoft.com/office/powerpoint/2010/main" val="3323229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04800"/>
            <a:ext cx="9144000" cy="685800"/>
          </a:xfrm>
          <a:prstGeom prst="rect">
            <a:avLst/>
          </a:prstGeom>
        </p:spPr>
        <p:txBody>
          <a:bodyP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solidFill>
                  <a:prstClr val="black"/>
                </a:solidFill>
                <a:latin typeface="Arial" pitchFamily="34" charset="0"/>
                <a:cs typeface="Arial" pitchFamily="34" charset="0"/>
              </a:rPr>
              <a:t>Treatment and evaluation timeline</a:t>
            </a:r>
            <a:endParaRPr lang="en-US" dirty="0">
              <a:solidFill>
                <a:prstClr val="black"/>
              </a:solidFill>
              <a:latin typeface="Arial" pitchFamily="34" charset="0"/>
              <a:cs typeface="Arial" pitchFamily="34" charset="0"/>
            </a:endParaRPr>
          </a:p>
        </p:txBody>
      </p:sp>
      <p:sp>
        <p:nvSpPr>
          <p:cNvPr id="3" name="Line 135"/>
          <p:cNvSpPr>
            <a:spLocks noChangeShapeType="1"/>
          </p:cNvSpPr>
          <p:nvPr/>
        </p:nvSpPr>
        <p:spPr bwMode="auto">
          <a:xfrm>
            <a:off x="381000" y="1143000"/>
            <a:ext cx="8229600" cy="0"/>
          </a:xfrm>
          <a:prstGeom prst="line">
            <a:avLst/>
          </a:prstGeom>
          <a:noFill/>
          <a:ln w="38100">
            <a:solidFill>
              <a:schemeClr val="bg2"/>
            </a:solidFill>
            <a:round/>
            <a:headEnd/>
            <a:tailEnd/>
          </a:ln>
          <a:effectLst/>
        </p:spPr>
        <p:txBody>
          <a:bodyPr/>
          <a:lstStyle/>
          <a:p>
            <a:pPr defTabSz="457200" fontAlgn="auto">
              <a:spcBef>
                <a:spcPts val="0"/>
              </a:spcBef>
              <a:spcAft>
                <a:spcPts val="0"/>
              </a:spcAft>
            </a:pPr>
            <a:endParaRPr lang="en-US">
              <a:solidFill>
                <a:prstClr val="black"/>
              </a:solidFill>
              <a:latin typeface="Arial" pitchFamily="34" charset="0"/>
              <a:cs typeface="Arial" pitchFamily="34" charset="0"/>
            </a:endParaRPr>
          </a:p>
        </p:txBody>
      </p:sp>
      <p:sp>
        <p:nvSpPr>
          <p:cNvPr id="8" name="TextBox 23"/>
          <p:cNvSpPr txBox="1">
            <a:spLocks noChangeArrowheads="1"/>
          </p:cNvSpPr>
          <p:nvPr/>
        </p:nvSpPr>
        <p:spPr bwMode="auto">
          <a:xfrm>
            <a:off x="397069" y="1462648"/>
            <a:ext cx="8412739"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228600" indent="-228600" defTabSz="457200" eaLnBrk="1" fontAlgn="auto" hangingPunct="1">
              <a:spcBef>
                <a:spcPts val="0"/>
              </a:spcBef>
              <a:spcAft>
                <a:spcPts val="600"/>
              </a:spcAft>
              <a:buFont typeface="Arial" charset="0"/>
              <a:buChar char="•"/>
            </a:pPr>
            <a:r>
              <a:rPr lang="en-US" sz="2200" dirty="0" smtClean="0">
                <a:solidFill>
                  <a:srgbClr val="000000"/>
                </a:solidFill>
              </a:rPr>
              <a:t>Soil fumigated: Sept 2010 (Lynden and Burlington trials), 2011 (Mt Vernon trial)</a:t>
            </a:r>
          </a:p>
          <a:p>
            <a:pPr marL="228600" indent="-228600" defTabSz="457200" eaLnBrk="1" fontAlgn="auto" hangingPunct="1">
              <a:spcBef>
                <a:spcPts val="0"/>
              </a:spcBef>
              <a:spcAft>
                <a:spcPts val="600"/>
              </a:spcAft>
              <a:buFont typeface="Arial" charset="0"/>
              <a:buChar char="•"/>
            </a:pPr>
            <a:r>
              <a:rPr lang="en-US" sz="2200" dirty="0" smtClean="0">
                <a:solidFill>
                  <a:srgbClr val="000000"/>
                </a:solidFill>
              </a:rPr>
              <a:t>Raspberries planted April-May 2011</a:t>
            </a:r>
            <a:endParaRPr lang="en-US" sz="2200" dirty="0">
              <a:solidFill>
                <a:srgbClr val="000000"/>
              </a:solidFill>
            </a:endParaRPr>
          </a:p>
          <a:p>
            <a:pPr marL="228600" indent="-228600" defTabSz="457200" eaLnBrk="1" fontAlgn="auto" hangingPunct="1">
              <a:spcBef>
                <a:spcPts val="0"/>
              </a:spcBef>
              <a:spcAft>
                <a:spcPts val="600"/>
              </a:spcAft>
              <a:buFont typeface="Arial" charset="0"/>
              <a:buChar char="•"/>
            </a:pPr>
            <a:r>
              <a:rPr lang="en-US" sz="2200" dirty="0" err="1" smtClean="0">
                <a:solidFill>
                  <a:srgbClr val="000000"/>
                </a:solidFill>
              </a:rPr>
              <a:t>Primocane</a:t>
            </a:r>
            <a:r>
              <a:rPr lang="en-US" sz="2200" dirty="0" smtClean="0">
                <a:solidFill>
                  <a:srgbClr val="000000"/>
                </a:solidFill>
              </a:rPr>
              <a:t> growth measurements, December 2011</a:t>
            </a:r>
          </a:p>
          <a:p>
            <a:pPr marL="228600" indent="-228600" defTabSz="457200" eaLnBrk="1" fontAlgn="auto" hangingPunct="1">
              <a:spcBef>
                <a:spcPts val="0"/>
              </a:spcBef>
              <a:spcAft>
                <a:spcPts val="600"/>
              </a:spcAft>
              <a:buFont typeface="Arial" charset="0"/>
              <a:buChar char="•"/>
            </a:pPr>
            <a:r>
              <a:rPr lang="en-US" sz="2200" dirty="0" smtClean="0">
                <a:solidFill>
                  <a:srgbClr val="000000"/>
                </a:solidFill>
              </a:rPr>
              <a:t>Yield evaluations, July 2012</a:t>
            </a:r>
            <a:endParaRPr lang="en-US" sz="2200" dirty="0">
              <a:solidFill>
                <a:srgbClr val="000000"/>
              </a:solidFill>
            </a:endParaRPr>
          </a:p>
          <a:p>
            <a:pPr marL="228600" indent="-228600" defTabSz="457200" eaLnBrk="1" fontAlgn="auto" hangingPunct="1">
              <a:spcBef>
                <a:spcPts val="0"/>
              </a:spcBef>
              <a:spcAft>
                <a:spcPts val="600"/>
              </a:spcAft>
              <a:buFont typeface="Arial" charset="0"/>
              <a:buChar char="•"/>
            </a:pPr>
            <a:r>
              <a:rPr lang="en-US" sz="2200" dirty="0" smtClean="0">
                <a:solidFill>
                  <a:srgbClr val="000000"/>
                </a:solidFill>
              </a:rPr>
              <a:t>Soil bioassay for </a:t>
            </a:r>
            <a:r>
              <a:rPr lang="en-US" sz="2200" i="1" dirty="0" smtClean="0">
                <a:solidFill>
                  <a:srgbClr val="000000"/>
                </a:solidFill>
              </a:rPr>
              <a:t>P. rubi</a:t>
            </a:r>
            <a:r>
              <a:rPr lang="en-US" sz="2200" dirty="0" smtClean="0">
                <a:solidFill>
                  <a:srgbClr val="000000"/>
                </a:solidFill>
              </a:rPr>
              <a:t>, October 2011 (and annually thereafter)</a:t>
            </a:r>
            <a:endParaRPr lang="en-US" sz="2200" dirty="0">
              <a:solidFill>
                <a:srgbClr val="000000"/>
              </a:solidFill>
            </a:endParaRPr>
          </a:p>
          <a:p>
            <a:pPr marL="228600" indent="-228600" defTabSz="457200" eaLnBrk="1" fontAlgn="auto" hangingPunct="1">
              <a:spcBef>
                <a:spcPts val="0"/>
              </a:spcBef>
              <a:spcAft>
                <a:spcPts val="600"/>
              </a:spcAft>
              <a:buFont typeface="Arial" charset="0"/>
              <a:buChar char="•"/>
            </a:pPr>
            <a:r>
              <a:rPr lang="en-US" sz="2200" i="1" dirty="0" smtClean="0">
                <a:solidFill>
                  <a:srgbClr val="000000"/>
                </a:solidFill>
              </a:rPr>
              <a:t>P. penetrans </a:t>
            </a:r>
            <a:r>
              <a:rPr lang="en-US" sz="2200" dirty="0" smtClean="0">
                <a:solidFill>
                  <a:srgbClr val="000000"/>
                </a:solidFill>
              </a:rPr>
              <a:t>extraction from soil and from roots, April and October of each year</a:t>
            </a:r>
          </a:p>
        </p:txBody>
      </p:sp>
    </p:spTree>
    <p:extLst>
      <p:ext uri="{BB962C8B-B14F-4D97-AF65-F5344CB8AC3E}">
        <p14:creationId xmlns:p14="http://schemas.microsoft.com/office/powerpoint/2010/main" val="2242500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714548"/>
            <a:ext cx="9144000" cy="685800"/>
          </a:xfrm>
          <a:solidFill>
            <a:schemeClr val="accent3">
              <a:lumMod val="40000"/>
              <a:lumOff val="60000"/>
            </a:schemeClr>
          </a:solidFill>
        </p:spPr>
        <p:txBody>
          <a:bodyPr>
            <a:noAutofit/>
          </a:bodyPr>
          <a:lstStyle/>
          <a:p>
            <a:r>
              <a:rPr lang="en-US" sz="2400" dirty="0">
                <a:latin typeface="Arial" pitchFamily="34" charset="0"/>
                <a:cs typeface="Arial" pitchFamily="34" charset="0"/>
              </a:rPr>
              <a:t>Plants </a:t>
            </a:r>
            <a:r>
              <a:rPr lang="en-US" sz="2400" dirty="0" smtClean="0">
                <a:latin typeface="Arial" pitchFamily="34" charset="0"/>
                <a:cs typeface="Arial" pitchFamily="34" charset="0"/>
              </a:rPr>
              <a:t>in bed</a:t>
            </a:r>
            <a:r>
              <a:rPr lang="en-US" sz="2400" dirty="0">
                <a:latin typeface="Arial" pitchFamily="34" charset="0"/>
                <a:cs typeface="Arial" pitchFamily="34" charset="0"/>
              </a:rPr>
              <a:t>-</a:t>
            </a:r>
            <a:r>
              <a:rPr lang="en-US" sz="2400" dirty="0" smtClean="0">
                <a:latin typeface="Arial" pitchFamily="34" charset="0"/>
                <a:cs typeface="Arial" pitchFamily="34" charset="0"/>
              </a:rPr>
              <a:t>fumigated plots generally </a:t>
            </a:r>
            <a:r>
              <a:rPr lang="en-US" sz="2400" dirty="0">
                <a:latin typeface="Arial" pitchFamily="34" charset="0"/>
                <a:cs typeface="Arial" pitchFamily="34" charset="0"/>
              </a:rPr>
              <a:t>grew as well as those </a:t>
            </a:r>
            <a:r>
              <a:rPr lang="en-US" sz="2400" dirty="0" smtClean="0">
                <a:latin typeface="Arial" pitchFamily="34" charset="0"/>
                <a:cs typeface="Arial" pitchFamily="34" charset="0"/>
              </a:rPr>
              <a:t>in broadcast</a:t>
            </a:r>
            <a:r>
              <a:rPr lang="en-US" sz="2400" dirty="0">
                <a:latin typeface="Arial" pitchFamily="34" charset="0"/>
                <a:cs typeface="Arial" pitchFamily="34" charset="0"/>
              </a:rPr>
              <a:t>-</a:t>
            </a:r>
            <a:r>
              <a:rPr lang="en-US" sz="2400" dirty="0" smtClean="0">
                <a:latin typeface="Arial" pitchFamily="34" charset="0"/>
                <a:cs typeface="Arial" pitchFamily="34" charset="0"/>
              </a:rPr>
              <a:t>fumigated plots.</a:t>
            </a:r>
            <a:endParaRPr lang="en-US" sz="2400" dirty="0">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95352097"/>
              </p:ext>
            </p:extLst>
          </p:nvPr>
        </p:nvGraphicFramePr>
        <p:xfrm>
          <a:off x="93691" y="2525636"/>
          <a:ext cx="8890254" cy="2844808"/>
        </p:xfrm>
        <a:graphic>
          <a:graphicData uri="http://schemas.openxmlformats.org/drawingml/2006/table">
            <a:tbl>
              <a:tblPr/>
              <a:tblGrid>
                <a:gridCol w="3325965"/>
                <a:gridCol w="859165"/>
                <a:gridCol w="441357"/>
                <a:gridCol w="1048141"/>
                <a:gridCol w="1040350"/>
                <a:gridCol w="1040350"/>
                <a:gridCol w="1134926"/>
              </a:tblGrid>
              <a:tr h="500381">
                <a:tc>
                  <a:txBody>
                    <a:bodyPr/>
                    <a:lstStyle/>
                    <a:p>
                      <a:pPr algn="ctr" fontAlgn="b"/>
                      <a:endParaRPr lang="en-US" sz="1800" b="1" i="0" u="none" strike="noStrike" dirty="0">
                        <a:solidFill>
                          <a:srgbClr val="000000"/>
                        </a:solidFill>
                        <a:effectLst/>
                        <a:latin typeface="Calibri"/>
                      </a:endParaRPr>
                    </a:p>
                  </a:txBody>
                  <a:tcPr marL="12701" marR="12701" marT="127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b="1" i="0" u="none" strike="noStrike" dirty="0" smtClean="0">
                          <a:solidFill>
                            <a:srgbClr val="000000"/>
                          </a:solidFill>
                          <a:effectLst/>
                          <a:latin typeface="Calibri"/>
                        </a:rPr>
                        <a:t>Burlington</a:t>
                      </a:r>
                      <a:endParaRPr lang="en-US" sz="1800" b="1" i="0" u="none" strike="noStrike" dirty="0">
                        <a:solidFill>
                          <a:srgbClr val="000000"/>
                        </a:solidFill>
                        <a:effectLst/>
                        <a:latin typeface="Calibri"/>
                      </a:endParaRPr>
                    </a:p>
                  </a:txBody>
                  <a:tcPr marL="12701" marR="12701" marT="127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200" b="1" i="0" u="none" strike="noStrike" dirty="0">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Lynden 1</a:t>
                      </a:r>
                      <a:endParaRPr lang="en-US" sz="1800" b="1" i="0" u="none" strike="noStrike" dirty="0">
                        <a:solidFill>
                          <a:srgbClr val="000000"/>
                        </a:solidFill>
                        <a:effectLst/>
                        <a:latin typeface="Calibri"/>
                      </a:endParaRPr>
                    </a:p>
                  </a:txBody>
                  <a:tcPr marL="12701" marR="12701" marT="127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Lynden 2</a:t>
                      </a:r>
                      <a:endParaRPr lang="en-US" sz="1800" b="1" i="0" u="none" strike="noStrike" dirty="0">
                        <a:solidFill>
                          <a:srgbClr val="000000"/>
                        </a:solidFill>
                        <a:effectLst/>
                        <a:latin typeface="Calibri"/>
                      </a:endParaRPr>
                    </a:p>
                  </a:txBody>
                  <a:tcPr marL="12701" marR="12701" marT="127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Lynden 3</a:t>
                      </a:r>
                      <a:endParaRPr lang="en-US" sz="1800" b="1" i="0" u="none" strike="noStrike" dirty="0">
                        <a:solidFill>
                          <a:srgbClr val="000000"/>
                        </a:solidFill>
                        <a:effectLst/>
                        <a:latin typeface="Calibri"/>
                      </a:endParaRPr>
                    </a:p>
                  </a:txBody>
                  <a:tcPr marL="12701" marR="12701" marT="127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Mount Vernon</a:t>
                      </a:r>
                      <a:endParaRPr lang="en-US" sz="1800" b="1" i="0" u="none" strike="noStrike" dirty="0">
                        <a:solidFill>
                          <a:srgbClr val="000000"/>
                        </a:solidFill>
                        <a:effectLst/>
                        <a:latin typeface="Calibri"/>
                      </a:endParaRPr>
                    </a:p>
                  </a:txBody>
                  <a:tcPr marL="12701" marR="12701" marT="127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541">
                <a:tc>
                  <a:txBody>
                    <a:bodyPr/>
                    <a:lstStyle/>
                    <a:p>
                      <a:pPr algn="r" fontAlgn="b"/>
                      <a:r>
                        <a:rPr lang="en-US" sz="1800" b="0" i="0" u="none" strike="noStrike" dirty="0" smtClean="0">
                          <a:solidFill>
                            <a:srgbClr val="000000"/>
                          </a:solidFill>
                          <a:effectLst/>
                          <a:latin typeface="Calibri"/>
                        </a:rPr>
                        <a:t>Non-fumigated</a:t>
                      </a:r>
                      <a:endParaRPr lang="en-US" sz="1800" b="0" i="0" u="none" strike="noStrike" dirty="0">
                        <a:solidFill>
                          <a:srgbClr val="000000"/>
                        </a:solidFill>
                        <a:effectLst/>
                        <a:latin typeface="Calibri"/>
                      </a:endParaRPr>
                    </a:p>
                  </a:txBody>
                  <a:tcPr marL="12701" marR="12701" marT="1270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800" b="0" i="0" u="none" strike="noStrike" dirty="0">
                          <a:solidFill>
                            <a:srgbClr val="000000"/>
                          </a:solidFill>
                          <a:effectLst/>
                          <a:latin typeface="Calibri"/>
                        </a:rPr>
                        <a:t>130</a:t>
                      </a:r>
                    </a:p>
                  </a:txBody>
                  <a:tcPr marL="12701" marR="12701" marT="1270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800" b="0" i="0" u="none" strike="noStrike" dirty="0">
                          <a:solidFill>
                            <a:srgbClr val="000000"/>
                          </a:solidFill>
                          <a:effectLst/>
                          <a:latin typeface="Calibri"/>
                        </a:rPr>
                        <a:t>    c</a:t>
                      </a:r>
                    </a:p>
                  </a:txBody>
                  <a:tcPr marL="12701" marR="12701" marT="1270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800" b="0" i="0" u="none" strike="noStrike" dirty="0">
                          <a:solidFill>
                            <a:srgbClr val="000000"/>
                          </a:solidFill>
                          <a:effectLst/>
                          <a:latin typeface="Calibri"/>
                        </a:rPr>
                        <a:t>--</a:t>
                      </a:r>
                    </a:p>
                  </a:txBody>
                  <a:tcPr marL="12701" marR="12701" marT="1270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800" b="0" i="0" u="none" strike="noStrike" dirty="0">
                          <a:solidFill>
                            <a:srgbClr val="000000"/>
                          </a:solidFill>
                          <a:effectLst/>
                          <a:latin typeface="Calibri"/>
                        </a:rPr>
                        <a:t>--</a:t>
                      </a:r>
                    </a:p>
                  </a:txBody>
                  <a:tcPr marL="12701" marR="12701" marT="1270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800" b="0" i="0" u="none" strike="noStrike" dirty="0">
                          <a:solidFill>
                            <a:srgbClr val="000000"/>
                          </a:solidFill>
                          <a:effectLst/>
                          <a:latin typeface="Calibri"/>
                        </a:rPr>
                        <a:t>--</a:t>
                      </a:r>
                    </a:p>
                  </a:txBody>
                  <a:tcPr marL="12701" marR="12701" marT="1270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800" b="0" i="0" u="none" strike="noStrike">
                          <a:solidFill>
                            <a:srgbClr val="000000"/>
                          </a:solidFill>
                          <a:effectLst/>
                          <a:latin typeface="Calibri"/>
                        </a:rPr>
                        <a:t>46</a:t>
                      </a:r>
                    </a:p>
                  </a:txBody>
                  <a:tcPr marL="12701" marR="12701" marT="12701" marB="0" anchor="b">
                    <a:lnL>
                      <a:noFill/>
                    </a:lnL>
                    <a:lnR>
                      <a:noFill/>
                    </a:lnR>
                    <a:lnT w="6350" cap="flat" cmpd="sng" algn="ctr">
                      <a:solidFill>
                        <a:srgbClr val="000000"/>
                      </a:solidFill>
                      <a:prstDash val="solid"/>
                      <a:round/>
                      <a:headEnd type="none" w="med" len="med"/>
                      <a:tailEnd type="none" w="med" len="med"/>
                    </a:lnT>
                    <a:lnB>
                      <a:noFill/>
                    </a:lnB>
                    <a:noFill/>
                  </a:tcPr>
                </a:tc>
              </a:tr>
              <a:tr h="256541">
                <a:tc>
                  <a:txBody>
                    <a:bodyPr/>
                    <a:lstStyle/>
                    <a:p>
                      <a:pPr algn="r" fontAlgn="b"/>
                      <a:r>
                        <a:rPr lang="en-US" sz="1800" b="0" i="0" u="none" strike="noStrike" dirty="0" smtClean="0">
                          <a:solidFill>
                            <a:srgbClr val="000000"/>
                          </a:solidFill>
                          <a:effectLst/>
                          <a:latin typeface="Calibri"/>
                        </a:rPr>
                        <a:t>Bed fumigated</a:t>
                      </a:r>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166</a:t>
                      </a:r>
                    </a:p>
                  </a:txBody>
                  <a:tcPr marL="12701" marR="12701" marT="12701"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a</a:t>
                      </a:r>
                    </a:p>
                  </a:txBody>
                  <a:tcPr marL="12701" marR="12701" marT="12701"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140</a:t>
                      </a:r>
                    </a:p>
                  </a:txBody>
                  <a:tcPr marL="12701" marR="12701" marT="12701"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201</a:t>
                      </a:r>
                    </a:p>
                  </a:txBody>
                  <a:tcPr marL="12701" marR="12701" marT="12701"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258</a:t>
                      </a:r>
                    </a:p>
                  </a:txBody>
                  <a:tcPr marL="12701" marR="12701" marT="12701"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54</a:t>
                      </a:r>
                    </a:p>
                  </a:txBody>
                  <a:tcPr marL="12701" marR="12701" marT="12701" marB="0" anchor="b">
                    <a:lnL>
                      <a:noFill/>
                    </a:lnL>
                    <a:lnR>
                      <a:noFill/>
                    </a:lnR>
                    <a:lnT>
                      <a:noFill/>
                    </a:lnT>
                    <a:lnB>
                      <a:noFill/>
                    </a:lnB>
                  </a:tcPr>
                </a:tc>
              </a:tr>
              <a:tr h="500381">
                <a:tc>
                  <a:txBody>
                    <a:bodyPr/>
                    <a:lstStyle/>
                    <a:p>
                      <a:pPr algn="r" fontAlgn="b"/>
                      <a:r>
                        <a:rPr lang="en-US" sz="1800" b="0" i="0" u="none" strike="noStrike" dirty="0" smtClean="0">
                          <a:solidFill>
                            <a:srgbClr val="000000"/>
                          </a:solidFill>
                          <a:effectLst/>
                          <a:latin typeface="Calibri"/>
                        </a:rPr>
                        <a:t>Bed fumigated (</a:t>
                      </a:r>
                      <a:r>
                        <a:rPr lang="en-US" sz="1800" b="0" i="0" u="none" strike="noStrike" dirty="0">
                          <a:solidFill>
                            <a:srgbClr val="000000"/>
                          </a:solidFill>
                          <a:effectLst/>
                          <a:latin typeface="Calibri"/>
                        </a:rPr>
                        <a:t>custom applicator's apparatus)</a:t>
                      </a:r>
                    </a:p>
                  </a:txBody>
                  <a:tcPr marL="12701" marR="12701" marT="12701" marB="0" anchor="b">
                    <a:lnL>
                      <a:noFill/>
                    </a:lnL>
                    <a:lnR>
                      <a:noFill/>
                    </a:lnR>
                    <a:lnT>
                      <a:noFill/>
                    </a:lnT>
                    <a:lnB>
                      <a:noFill/>
                    </a:lnB>
                    <a:noFill/>
                  </a:tcPr>
                </a:tc>
                <a:tc>
                  <a:txBody>
                    <a:bodyPr/>
                    <a:lstStyle/>
                    <a:p>
                      <a:pPr algn="r" fontAlgn="b"/>
                      <a:r>
                        <a:rPr lang="en-US" sz="1800" b="0" i="0" u="none" strike="noStrike" dirty="0" smtClean="0">
                          <a:solidFill>
                            <a:srgbClr val="000000"/>
                          </a:solidFill>
                          <a:effectLst/>
                          <a:latin typeface="Calibri"/>
                        </a:rPr>
                        <a:t>--</a:t>
                      </a:r>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noFill/>
                  </a:tcPr>
                </a:tc>
                <a:tc>
                  <a:txBody>
                    <a:bodyPr/>
                    <a:lstStyle/>
                    <a:p>
                      <a:pPr algn="r"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noFill/>
                  </a:tcPr>
                </a:tc>
                <a:tc>
                  <a:txBody>
                    <a:bodyPr/>
                    <a:lstStyle/>
                    <a:p>
                      <a:pPr algn="r" fontAlgn="b"/>
                      <a:r>
                        <a:rPr lang="en-US" sz="1800" b="0" i="0" u="none" strike="noStrike" dirty="0" smtClean="0">
                          <a:solidFill>
                            <a:srgbClr val="000000"/>
                          </a:solidFill>
                          <a:effectLst/>
                          <a:latin typeface="Calibri"/>
                        </a:rPr>
                        <a:t>--</a:t>
                      </a:r>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noFill/>
                  </a:tcPr>
                </a:tc>
                <a:tc>
                  <a:txBody>
                    <a:bodyPr/>
                    <a:lstStyle/>
                    <a:p>
                      <a:pPr algn="r" fontAlgn="b"/>
                      <a:r>
                        <a:rPr lang="en-US" sz="1800" b="0" i="0" u="none" strike="noStrike" dirty="0" smtClean="0">
                          <a:solidFill>
                            <a:srgbClr val="000000"/>
                          </a:solidFill>
                          <a:effectLst/>
                          <a:latin typeface="Calibri"/>
                        </a:rPr>
                        <a:t>--</a:t>
                      </a:r>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noFill/>
                  </a:tcPr>
                </a:tc>
                <a:tc>
                  <a:txBody>
                    <a:bodyPr/>
                    <a:lstStyle/>
                    <a:p>
                      <a:pPr algn="r" fontAlgn="b"/>
                      <a:r>
                        <a:rPr lang="en-US" sz="1800" b="0" i="0" u="none" strike="noStrike" dirty="0" smtClean="0">
                          <a:solidFill>
                            <a:srgbClr val="000000"/>
                          </a:solidFill>
                          <a:effectLst/>
                          <a:latin typeface="Calibri"/>
                        </a:rPr>
                        <a:t>--</a:t>
                      </a:r>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noFill/>
                  </a:tcPr>
                </a:tc>
                <a:tc>
                  <a:txBody>
                    <a:bodyPr/>
                    <a:lstStyle/>
                    <a:p>
                      <a:pPr algn="r" fontAlgn="b"/>
                      <a:r>
                        <a:rPr lang="en-US" sz="1800" b="0" i="0" u="none" strike="noStrike">
                          <a:solidFill>
                            <a:srgbClr val="000000"/>
                          </a:solidFill>
                          <a:effectLst/>
                          <a:latin typeface="Calibri"/>
                        </a:rPr>
                        <a:t>60</a:t>
                      </a:r>
                    </a:p>
                  </a:txBody>
                  <a:tcPr marL="12701" marR="12701" marT="12701" marB="0" anchor="b">
                    <a:lnL>
                      <a:noFill/>
                    </a:lnL>
                    <a:lnR>
                      <a:noFill/>
                    </a:lnR>
                    <a:lnT>
                      <a:noFill/>
                    </a:lnT>
                    <a:lnB>
                      <a:noFill/>
                    </a:lnB>
                    <a:noFill/>
                  </a:tcPr>
                </a:tc>
              </a:tr>
              <a:tr h="256541">
                <a:tc>
                  <a:txBody>
                    <a:bodyPr/>
                    <a:lstStyle/>
                    <a:p>
                      <a:pPr algn="r" fontAlgn="b"/>
                      <a:r>
                        <a:rPr lang="en-US" sz="1800" b="0" i="0" u="none" strike="noStrike" dirty="0" smtClean="0">
                          <a:solidFill>
                            <a:srgbClr val="000000"/>
                          </a:solidFill>
                          <a:effectLst/>
                          <a:latin typeface="Calibri"/>
                        </a:rPr>
                        <a:t>Bed </a:t>
                      </a:r>
                      <a:r>
                        <a:rPr lang="en-US" sz="1800" b="0" i="0" u="none" strike="noStrike" dirty="0" err="1" smtClean="0">
                          <a:solidFill>
                            <a:srgbClr val="000000"/>
                          </a:solidFill>
                          <a:effectLst/>
                          <a:latin typeface="Calibri"/>
                        </a:rPr>
                        <a:t>fumigated+cover</a:t>
                      </a:r>
                      <a:r>
                        <a:rPr lang="en-US" sz="1800" b="0" i="0" u="none" strike="noStrike" dirty="0" smtClean="0">
                          <a:solidFill>
                            <a:srgbClr val="000000"/>
                          </a:solidFill>
                          <a:effectLst/>
                          <a:latin typeface="Calibri"/>
                        </a:rPr>
                        <a:t> crop</a:t>
                      </a:r>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146</a:t>
                      </a:r>
                    </a:p>
                  </a:txBody>
                  <a:tcPr marL="12701" marR="12701" marT="12701" marB="0" anchor="b">
                    <a:lnL>
                      <a:noFill/>
                    </a:lnL>
                    <a:lnR>
                      <a:noFill/>
                    </a:lnR>
                    <a:lnT>
                      <a:noFill/>
                    </a:lnT>
                    <a:lnB>
                      <a:noFill/>
                    </a:lnB>
                  </a:tcPr>
                </a:tc>
                <a:tc>
                  <a:txBody>
                    <a:bodyPr/>
                    <a:lstStyle/>
                    <a:p>
                      <a:pPr algn="l" fontAlgn="b"/>
                      <a:r>
                        <a:rPr lang="en-US" sz="1800" b="0" i="0" u="none" strike="noStrike">
                          <a:solidFill>
                            <a:srgbClr val="000000"/>
                          </a:solidFill>
                          <a:effectLst/>
                          <a:latin typeface="Calibri"/>
                        </a:rPr>
                        <a:t>  b</a:t>
                      </a:r>
                    </a:p>
                  </a:txBody>
                  <a:tcPr marL="12701" marR="12701" marT="12701"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a:t>
                      </a:r>
                    </a:p>
                  </a:txBody>
                  <a:tcPr marL="12701" marR="12701" marT="12701"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a:t>
                      </a:r>
                    </a:p>
                  </a:txBody>
                  <a:tcPr marL="12701" marR="12701" marT="12701"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a:t>
                      </a:r>
                    </a:p>
                  </a:txBody>
                  <a:tcPr marL="12701" marR="12701" marT="12701"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a:t>
                      </a:r>
                    </a:p>
                  </a:txBody>
                  <a:tcPr marL="12701" marR="12701" marT="12701" marB="0" anchor="b">
                    <a:lnL>
                      <a:noFill/>
                    </a:lnL>
                    <a:lnR>
                      <a:noFill/>
                    </a:lnR>
                    <a:lnT>
                      <a:noFill/>
                    </a:lnT>
                    <a:lnB>
                      <a:noFill/>
                    </a:lnB>
                  </a:tcPr>
                </a:tc>
              </a:tr>
              <a:tr h="256541">
                <a:tc>
                  <a:txBody>
                    <a:bodyPr/>
                    <a:lstStyle/>
                    <a:p>
                      <a:pPr algn="r" fontAlgn="b"/>
                      <a:r>
                        <a:rPr lang="en-US" sz="1800" b="0" i="0" u="none" strike="noStrike" dirty="0" smtClean="0">
                          <a:solidFill>
                            <a:srgbClr val="000000"/>
                          </a:solidFill>
                          <a:effectLst/>
                          <a:latin typeface="Calibri"/>
                        </a:rPr>
                        <a:t>Broadcast fumigated</a:t>
                      </a:r>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noFill/>
                  </a:tcPr>
                </a:tc>
                <a:tc>
                  <a:txBody>
                    <a:bodyPr/>
                    <a:lstStyle/>
                    <a:p>
                      <a:pPr algn="r" fontAlgn="b"/>
                      <a:r>
                        <a:rPr lang="en-US" sz="1800" b="0" i="0" u="none" strike="noStrike" dirty="0">
                          <a:solidFill>
                            <a:srgbClr val="000000"/>
                          </a:solidFill>
                          <a:effectLst/>
                          <a:latin typeface="Calibri"/>
                        </a:rPr>
                        <a:t>137</a:t>
                      </a:r>
                    </a:p>
                  </a:txBody>
                  <a:tcPr marL="12701" marR="12701" marT="12701" marB="0" anchor="b">
                    <a:lnL>
                      <a:noFill/>
                    </a:lnL>
                    <a:lnR>
                      <a:noFill/>
                    </a:lnR>
                    <a:lnT>
                      <a:noFill/>
                    </a:lnT>
                    <a:lnB>
                      <a:noFill/>
                    </a:lnB>
                    <a:noFill/>
                  </a:tcPr>
                </a:tc>
                <a:tc>
                  <a:txBody>
                    <a:bodyPr/>
                    <a:lstStyle/>
                    <a:p>
                      <a:pPr algn="l" fontAlgn="b"/>
                      <a:r>
                        <a:rPr lang="cs-CZ" sz="1800" b="0" i="0" u="none" strike="noStrike">
                          <a:solidFill>
                            <a:srgbClr val="000000"/>
                          </a:solidFill>
                          <a:effectLst/>
                          <a:latin typeface="Calibri"/>
                        </a:rPr>
                        <a:t>  bc</a:t>
                      </a:r>
                    </a:p>
                  </a:txBody>
                  <a:tcPr marL="12701" marR="12701" marT="12701" marB="0" anchor="b">
                    <a:lnL>
                      <a:noFill/>
                    </a:lnL>
                    <a:lnR>
                      <a:noFill/>
                    </a:lnR>
                    <a:lnT>
                      <a:noFill/>
                    </a:lnT>
                    <a:lnB>
                      <a:noFill/>
                    </a:lnB>
                    <a:noFill/>
                  </a:tcPr>
                </a:tc>
                <a:tc>
                  <a:txBody>
                    <a:bodyPr/>
                    <a:lstStyle/>
                    <a:p>
                      <a:pPr algn="r" fontAlgn="b"/>
                      <a:r>
                        <a:rPr lang="en-US" sz="1800" b="0" i="0" u="none" strike="noStrike">
                          <a:solidFill>
                            <a:srgbClr val="000000"/>
                          </a:solidFill>
                          <a:effectLst/>
                          <a:latin typeface="Calibri"/>
                        </a:rPr>
                        <a:t>139</a:t>
                      </a:r>
                    </a:p>
                  </a:txBody>
                  <a:tcPr marL="12701" marR="12701" marT="12701" marB="0" anchor="b">
                    <a:lnL>
                      <a:noFill/>
                    </a:lnL>
                    <a:lnR>
                      <a:noFill/>
                    </a:lnR>
                    <a:lnT>
                      <a:noFill/>
                    </a:lnT>
                    <a:lnB>
                      <a:noFill/>
                    </a:lnB>
                    <a:noFill/>
                  </a:tcPr>
                </a:tc>
                <a:tc>
                  <a:txBody>
                    <a:bodyPr/>
                    <a:lstStyle/>
                    <a:p>
                      <a:pPr algn="r" fontAlgn="b"/>
                      <a:r>
                        <a:rPr lang="en-US" sz="1800" b="0" i="0" u="none" strike="noStrike" dirty="0">
                          <a:solidFill>
                            <a:srgbClr val="000000"/>
                          </a:solidFill>
                          <a:effectLst/>
                          <a:latin typeface="Calibri"/>
                        </a:rPr>
                        <a:t>218</a:t>
                      </a:r>
                    </a:p>
                  </a:txBody>
                  <a:tcPr marL="12701" marR="12701" marT="12701" marB="0" anchor="b">
                    <a:lnL>
                      <a:noFill/>
                    </a:lnL>
                    <a:lnR>
                      <a:noFill/>
                    </a:lnR>
                    <a:lnT>
                      <a:noFill/>
                    </a:lnT>
                    <a:lnB>
                      <a:noFill/>
                    </a:lnB>
                    <a:noFill/>
                  </a:tcPr>
                </a:tc>
                <a:tc>
                  <a:txBody>
                    <a:bodyPr/>
                    <a:lstStyle/>
                    <a:p>
                      <a:pPr algn="r" fontAlgn="b"/>
                      <a:r>
                        <a:rPr lang="en-US" sz="1800" b="0" i="0" u="none" strike="noStrike" dirty="0">
                          <a:solidFill>
                            <a:srgbClr val="000000"/>
                          </a:solidFill>
                          <a:effectLst/>
                          <a:latin typeface="Calibri"/>
                        </a:rPr>
                        <a:t>244</a:t>
                      </a:r>
                    </a:p>
                  </a:txBody>
                  <a:tcPr marL="12701" marR="12701" marT="12701" marB="0" anchor="b">
                    <a:lnL>
                      <a:noFill/>
                    </a:lnL>
                    <a:lnR>
                      <a:noFill/>
                    </a:lnR>
                    <a:lnT>
                      <a:noFill/>
                    </a:lnT>
                    <a:lnB>
                      <a:noFill/>
                    </a:lnB>
                    <a:noFill/>
                  </a:tcPr>
                </a:tc>
                <a:tc>
                  <a:txBody>
                    <a:bodyPr/>
                    <a:lstStyle/>
                    <a:p>
                      <a:pPr algn="r" fontAlgn="b"/>
                      <a:r>
                        <a:rPr lang="en-US" sz="1800" b="0" i="0" u="none" strike="noStrike" dirty="0">
                          <a:solidFill>
                            <a:srgbClr val="000000"/>
                          </a:solidFill>
                          <a:effectLst/>
                          <a:latin typeface="Calibri"/>
                        </a:rPr>
                        <a:t>56</a:t>
                      </a:r>
                    </a:p>
                  </a:txBody>
                  <a:tcPr marL="12701" marR="12701" marT="12701" marB="0" anchor="b">
                    <a:lnL>
                      <a:noFill/>
                    </a:lnL>
                    <a:lnR>
                      <a:noFill/>
                    </a:lnR>
                    <a:lnT>
                      <a:noFill/>
                    </a:lnT>
                    <a:lnB>
                      <a:noFill/>
                    </a:lnB>
                    <a:noFill/>
                  </a:tcPr>
                </a:tc>
              </a:tr>
              <a:tr h="256541">
                <a:tc>
                  <a:txBody>
                    <a:bodyPr/>
                    <a:lstStyle/>
                    <a:p>
                      <a:pPr algn="l" fontAlgn="b"/>
                      <a:endParaRPr lang="en-US" sz="1800" b="0" i="0" u="none" strike="noStrike">
                        <a:solidFill>
                          <a:srgbClr val="000000"/>
                        </a:solidFill>
                        <a:effectLst/>
                        <a:latin typeface="Calibri"/>
                      </a:endParaRPr>
                    </a:p>
                  </a:txBody>
                  <a:tcPr marL="12701" marR="12701" marT="12701"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12701" marR="12701" marT="12701"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12701" marR="12701" marT="12701"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12701" marR="12701" marT="12701"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12701" marR="12701" marT="12701"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tcPr>
                </a:tc>
              </a:tr>
              <a:tr h="256541">
                <a:tc>
                  <a:txBody>
                    <a:bodyPr/>
                    <a:lstStyle/>
                    <a:p>
                      <a:pPr algn="r" fontAlgn="b"/>
                      <a:r>
                        <a:rPr lang="en-US" sz="1800" b="0" i="1" u="none" strike="noStrike" dirty="0">
                          <a:solidFill>
                            <a:srgbClr val="000000"/>
                          </a:solidFill>
                          <a:effectLst/>
                          <a:latin typeface="Calibri"/>
                        </a:rPr>
                        <a:t>P-value</a:t>
                      </a:r>
                    </a:p>
                  </a:txBody>
                  <a:tcPr marL="12701" marR="12701" marT="1270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800" b="0" i="1" u="none" strike="noStrike" dirty="0">
                          <a:solidFill>
                            <a:srgbClr val="000000"/>
                          </a:solidFill>
                          <a:effectLst/>
                          <a:latin typeface="Calibri"/>
                        </a:rPr>
                        <a:t>0.0012</a:t>
                      </a:r>
                    </a:p>
                  </a:txBody>
                  <a:tcPr marL="12701" marR="12701" marT="1270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1800" b="0" i="1" u="none" strike="noStrike" dirty="0">
                        <a:solidFill>
                          <a:srgbClr val="000000"/>
                        </a:solidFill>
                        <a:effectLst/>
                        <a:latin typeface="Calibri"/>
                      </a:endParaRPr>
                    </a:p>
                  </a:txBody>
                  <a:tcPr marL="12701" marR="12701" marT="1270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800" b="0" i="1" u="none" strike="noStrike" dirty="0">
                          <a:solidFill>
                            <a:srgbClr val="000000"/>
                          </a:solidFill>
                          <a:effectLst/>
                          <a:latin typeface="Calibri"/>
                        </a:rPr>
                        <a:t>n/a</a:t>
                      </a:r>
                    </a:p>
                  </a:txBody>
                  <a:tcPr marL="12701" marR="12701" marT="1270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800" b="0" i="1" u="none" strike="noStrike" dirty="0">
                          <a:solidFill>
                            <a:srgbClr val="000000"/>
                          </a:solidFill>
                          <a:effectLst/>
                          <a:latin typeface="Calibri"/>
                        </a:rPr>
                        <a:t>0.1002</a:t>
                      </a:r>
                    </a:p>
                  </a:txBody>
                  <a:tcPr marL="12701" marR="12701" marT="1270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800" b="0" i="1" u="none" strike="noStrike" dirty="0">
                          <a:solidFill>
                            <a:srgbClr val="000000"/>
                          </a:solidFill>
                          <a:effectLst/>
                          <a:latin typeface="Calibri"/>
                        </a:rPr>
                        <a:t>0.4</a:t>
                      </a:r>
                    </a:p>
                  </a:txBody>
                  <a:tcPr marL="12701" marR="12701" marT="1270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800" b="0" i="1" u="none" strike="noStrike" dirty="0">
                          <a:solidFill>
                            <a:srgbClr val="000000"/>
                          </a:solidFill>
                          <a:effectLst/>
                          <a:latin typeface="Calibri"/>
                        </a:rPr>
                        <a:t>0.29</a:t>
                      </a:r>
                    </a:p>
                  </a:txBody>
                  <a:tcPr marL="12701" marR="12701" marT="12701" marB="0" anchor="b">
                    <a:lnL>
                      <a:noFill/>
                    </a:lnL>
                    <a:lnR>
                      <a:noFill/>
                    </a:lnR>
                    <a:lnT>
                      <a:noFill/>
                    </a:lnT>
                    <a:lnB w="6350" cap="flat" cmpd="sng" algn="ctr">
                      <a:solidFill>
                        <a:srgbClr val="000000"/>
                      </a:solidFill>
                      <a:prstDash val="solid"/>
                      <a:round/>
                      <a:headEnd type="none" w="med" len="med"/>
                      <a:tailEnd type="none" w="med" len="med"/>
                    </a:lnB>
                    <a:noFill/>
                  </a:tcPr>
                </a:tc>
              </a:tr>
            </a:tbl>
          </a:graphicData>
        </a:graphic>
      </p:graphicFrame>
      <p:sp>
        <p:nvSpPr>
          <p:cNvPr id="7" name="Title 1"/>
          <p:cNvSpPr txBox="1">
            <a:spLocks/>
          </p:cNvSpPr>
          <p:nvPr/>
        </p:nvSpPr>
        <p:spPr>
          <a:xfrm>
            <a:off x="4334519" y="1000269"/>
            <a:ext cx="4809480" cy="685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solidFill>
                  <a:prstClr val="black"/>
                </a:solidFill>
                <a:latin typeface="Arial" pitchFamily="34" charset="0"/>
                <a:cs typeface="Arial" pitchFamily="34" charset="0"/>
              </a:rPr>
              <a:t>Cane Height (cm) 2011</a:t>
            </a:r>
            <a:endParaRPr lang="en-US" dirty="0">
              <a:solidFill>
                <a:prstClr val="black"/>
              </a:solidFill>
              <a:latin typeface="Arial" pitchFamily="34" charset="0"/>
              <a:cs typeface="Arial" pitchFamily="34" charset="0"/>
            </a:endParaRPr>
          </a:p>
        </p:txBody>
      </p:sp>
      <p:pic>
        <p:nvPicPr>
          <p:cNvPr id="8" name="Picture 7" descr="DSCN357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561520" cy="2082028"/>
          </a:xfrm>
          <a:prstGeom prst="rect">
            <a:avLst/>
          </a:prstGeom>
        </p:spPr>
      </p:pic>
      <p:pic>
        <p:nvPicPr>
          <p:cNvPr id="9" name="Picture 8" descr="DSCN357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1520" y="2279"/>
            <a:ext cx="2772999" cy="2079749"/>
          </a:xfrm>
          <a:prstGeom prst="rect">
            <a:avLst/>
          </a:prstGeom>
        </p:spPr>
      </p:pic>
      <p:sp>
        <p:nvSpPr>
          <p:cNvPr id="10" name="Line 135"/>
          <p:cNvSpPr>
            <a:spLocks noChangeShapeType="1"/>
          </p:cNvSpPr>
          <p:nvPr/>
        </p:nvSpPr>
        <p:spPr bwMode="auto">
          <a:xfrm>
            <a:off x="4562446" y="2082028"/>
            <a:ext cx="4303751" cy="0"/>
          </a:xfrm>
          <a:prstGeom prst="line">
            <a:avLst/>
          </a:prstGeom>
          <a:noFill/>
          <a:ln w="38100">
            <a:solidFill>
              <a:schemeClr val="bg2"/>
            </a:solidFill>
            <a:round/>
            <a:headEnd/>
            <a:tailEnd/>
          </a:ln>
          <a:effectLst/>
        </p:spPr>
        <p:txBody>
          <a:bodyPr/>
          <a:lstStyle/>
          <a:p>
            <a:pPr defTabSz="457200" fontAlgn="auto">
              <a:spcBef>
                <a:spcPts val="0"/>
              </a:spcBef>
              <a:spcAft>
                <a:spcPts val="0"/>
              </a:spcAft>
            </a:pPr>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202785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35895614"/>
              </p:ext>
            </p:extLst>
          </p:nvPr>
        </p:nvGraphicFramePr>
        <p:xfrm>
          <a:off x="813759" y="1220755"/>
          <a:ext cx="776137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 y="37373"/>
            <a:ext cx="9143999" cy="1325562"/>
          </a:xfrm>
        </p:spPr>
        <p:txBody>
          <a:bodyPr>
            <a:noAutofit/>
          </a:bodyPr>
          <a:lstStyle/>
          <a:p>
            <a:r>
              <a:rPr lang="en-US" sz="3200" dirty="0" smtClean="0"/>
              <a:t>2012 Harvested </a:t>
            </a:r>
            <a:r>
              <a:rPr lang="en-US" sz="3200" dirty="0"/>
              <a:t>fruit </a:t>
            </a:r>
            <a:r>
              <a:rPr lang="en-US" sz="3200" dirty="0" smtClean="0"/>
              <a:t>weight, bed </a:t>
            </a:r>
            <a:r>
              <a:rPr lang="en-US" sz="3200" dirty="0"/>
              <a:t>fumigated </a:t>
            </a:r>
            <a:r>
              <a:rPr lang="en-US" sz="3200" dirty="0" smtClean="0"/>
              <a:t>plots: </a:t>
            </a:r>
            <a:r>
              <a:rPr lang="en-US" sz="2800" dirty="0" smtClean="0"/>
              <a:t/>
            </a:r>
            <a:br>
              <a:rPr lang="en-US" sz="2800" dirty="0" smtClean="0"/>
            </a:br>
            <a:r>
              <a:rPr lang="en-US" sz="2400" dirty="0" smtClean="0"/>
              <a:t>percent </a:t>
            </a:r>
            <a:r>
              <a:rPr lang="en-US" sz="2400" dirty="0"/>
              <a:t>of fruit weight from broadcast-fumigated </a:t>
            </a:r>
            <a:r>
              <a:rPr lang="en-US" sz="2400" dirty="0" smtClean="0"/>
              <a:t>plots</a:t>
            </a:r>
            <a:endParaRPr lang="en-US" sz="2400" dirty="0"/>
          </a:p>
        </p:txBody>
      </p:sp>
      <p:sp>
        <p:nvSpPr>
          <p:cNvPr id="5" name="TextBox 4"/>
          <p:cNvSpPr txBox="1"/>
          <p:nvPr/>
        </p:nvSpPr>
        <p:spPr>
          <a:xfrm>
            <a:off x="7867609" y="2613270"/>
            <a:ext cx="436973" cy="461665"/>
          </a:xfrm>
          <a:prstGeom prst="rect">
            <a:avLst/>
          </a:prstGeom>
          <a:noFill/>
        </p:spPr>
        <p:txBody>
          <a:bodyPr wrap="square" rtlCol="0">
            <a:spAutoFit/>
          </a:bodyPr>
          <a:lstStyle/>
          <a:p>
            <a:pPr defTabSz="457200" fontAlgn="auto">
              <a:spcBef>
                <a:spcPts val="0"/>
              </a:spcBef>
              <a:spcAft>
                <a:spcPts val="0"/>
              </a:spcAft>
            </a:pPr>
            <a:r>
              <a:rPr lang="en-US" sz="2400" dirty="0">
                <a:solidFill>
                  <a:prstClr val="black"/>
                </a:solidFill>
                <a:latin typeface="Calibri"/>
              </a:rPr>
              <a:t>*</a:t>
            </a:r>
          </a:p>
        </p:txBody>
      </p:sp>
      <p:sp>
        <p:nvSpPr>
          <p:cNvPr id="6" name="TextBox 5"/>
          <p:cNvSpPr txBox="1"/>
          <p:nvPr/>
        </p:nvSpPr>
        <p:spPr>
          <a:xfrm>
            <a:off x="7867609" y="3080306"/>
            <a:ext cx="436973" cy="461665"/>
          </a:xfrm>
          <a:prstGeom prst="rect">
            <a:avLst/>
          </a:prstGeom>
          <a:noFill/>
        </p:spPr>
        <p:txBody>
          <a:bodyPr wrap="square" rtlCol="0">
            <a:spAutoFit/>
          </a:bodyPr>
          <a:lstStyle/>
          <a:p>
            <a:pPr defTabSz="457200" fontAlgn="auto">
              <a:spcBef>
                <a:spcPts val="0"/>
              </a:spcBef>
              <a:spcAft>
                <a:spcPts val="0"/>
              </a:spcAft>
            </a:pPr>
            <a:r>
              <a:rPr lang="en-US" sz="2400" dirty="0">
                <a:solidFill>
                  <a:prstClr val="black"/>
                </a:solidFill>
                <a:latin typeface="Calibri"/>
              </a:rPr>
              <a:t>*</a:t>
            </a:r>
          </a:p>
        </p:txBody>
      </p:sp>
      <p:pic>
        <p:nvPicPr>
          <p:cNvPr id="8" name="Picture 7" descr="Sakuma R-6 harvest 00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3153812"/>
            <a:ext cx="2785702" cy="3714269"/>
          </a:xfrm>
          <a:prstGeom prst="rect">
            <a:avLst/>
          </a:prstGeom>
        </p:spPr>
      </p:pic>
      <p:sp>
        <p:nvSpPr>
          <p:cNvPr id="11" name="Rectangle 10"/>
          <p:cNvSpPr/>
          <p:nvPr/>
        </p:nvSpPr>
        <p:spPr>
          <a:xfrm>
            <a:off x="2785703" y="6211668"/>
            <a:ext cx="6358295" cy="646331"/>
          </a:xfrm>
          <a:prstGeom prst="rect">
            <a:avLst/>
          </a:prstGeom>
          <a:solidFill>
            <a:schemeClr val="accent3">
              <a:lumMod val="40000"/>
              <a:lumOff val="60000"/>
            </a:schemeClr>
          </a:solidFill>
        </p:spPr>
        <p:txBody>
          <a:bodyPr wrap="square">
            <a:spAutoFit/>
          </a:bodyPr>
          <a:lstStyle/>
          <a:p>
            <a:pPr algn="ctr" defTabSz="457200" fontAlgn="auto">
              <a:spcBef>
                <a:spcPts val="0"/>
              </a:spcBef>
              <a:spcAft>
                <a:spcPts val="0"/>
              </a:spcAft>
            </a:pPr>
            <a:r>
              <a:rPr lang="en-US" dirty="0" smtClean="0">
                <a:solidFill>
                  <a:prstClr val="black"/>
                </a:solidFill>
                <a:latin typeface="Arial" pitchFamily="34" charset="0"/>
                <a:cs typeface="Arial" pitchFamily="34" charset="0"/>
              </a:rPr>
              <a:t>Bed-fumigated plots were as productive as broadcast-fumigated plots, sometimes much more productive</a:t>
            </a:r>
            <a:endParaRPr lang="en-US" dirty="0">
              <a:solidFill>
                <a:prstClr val="black"/>
              </a:solidFill>
              <a:latin typeface="Arial" pitchFamily="34" charset="0"/>
              <a:cs typeface="Arial" pitchFamily="34" charset="0"/>
            </a:endParaRPr>
          </a:p>
        </p:txBody>
      </p:sp>
      <p:sp>
        <p:nvSpPr>
          <p:cNvPr id="12" name="Line 135"/>
          <p:cNvSpPr>
            <a:spLocks noChangeShapeType="1"/>
          </p:cNvSpPr>
          <p:nvPr/>
        </p:nvSpPr>
        <p:spPr bwMode="auto">
          <a:xfrm>
            <a:off x="381000" y="1254650"/>
            <a:ext cx="8229600" cy="0"/>
          </a:xfrm>
          <a:prstGeom prst="line">
            <a:avLst/>
          </a:prstGeom>
          <a:noFill/>
          <a:ln w="38100">
            <a:solidFill>
              <a:schemeClr val="bg2"/>
            </a:solidFill>
            <a:round/>
            <a:headEnd/>
            <a:tailEnd/>
          </a:ln>
          <a:effectLst/>
        </p:spPr>
        <p:txBody>
          <a:bodyPr/>
          <a:lstStyle/>
          <a:p>
            <a:pPr defTabSz="457200" fontAlgn="auto">
              <a:spcBef>
                <a:spcPts val="0"/>
              </a:spcBef>
              <a:spcAft>
                <a:spcPts val="0"/>
              </a:spcAft>
            </a:pPr>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68618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59066" cy="1143000"/>
          </a:xfrm>
        </p:spPr>
        <p:txBody>
          <a:bodyPr>
            <a:normAutofit fontScale="90000"/>
          </a:bodyPr>
          <a:lstStyle/>
          <a:p>
            <a:r>
              <a:rPr lang="en-US" i="1" dirty="0" smtClean="0">
                <a:latin typeface="Arial" pitchFamily="34" charset="0"/>
                <a:cs typeface="Arial" pitchFamily="34" charset="0"/>
              </a:rPr>
              <a:t>P. rubi </a:t>
            </a:r>
            <a:r>
              <a:rPr lang="en-US" dirty="0" smtClean="0">
                <a:latin typeface="Arial" pitchFamily="34" charset="0"/>
                <a:cs typeface="Arial" pitchFamily="34" charset="0"/>
              </a:rPr>
              <a:t>bioassay, 2011</a:t>
            </a:r>
            <a:endParaRPr lang="en-US" dirty="0">
              <a:latin typeface="Arial" pitchFamily="34" charset="0"/>
              <a:cs typeface="Arial" pitchFamily="34" charset="0"/>
            </a:endParaRPr>
          </a:p>
        </p:txBody>
      </p:sp>
      <p:sp>
        <p:nvSpPr>
          <p:cNvPr id="4" name="Line 135"/>
          <p:cNvSpPr>
            <a:spLocks noChangeShapeType="1"/>
          </p:cNvSpPr>
          <p:nvPr/>
        </p:nvSpPr>
        <p:spPr bwMode="auto">
          <a:xfrm>
            <a:off x="258695" y="1143000"/>
            <a:ext cx="4303751" cy="0"/>
          </a:xfrm>
          <a:prstGeom prst="line">
            <a:avLst/>
          </a:prstGeom>
          <a:noFill/>
          <a:ln w="38100">
            <a:solidFill>
              <a:schemeClr val="bg2"/>
            </a:solidFill>
            <a:round/>
            <a:headEnd/>
            <a:tailEnd/>
          </a:ln>
          <a:effectLst/>
        </p:spPr>
        <p:txBody>
          <a:bodyPr/>
          <a:lstStyle/>
          <a:p>
            <a:pPr defTabSz="457200" fontAlgn="auto">
              <a:spcBef>
                <a:spcPts val="0"/>
              </a:spcBef>
              <a:spcAft>
                <a:spcPts val="0"/>
              </a:spcAft>
            </a:pPr>
            <a:endParaRPr lang="en-US">
              <a:solidFill>
                <a:prstClr val="black"/>
              </a:solidFill>
              <a:latin typeface="Arial" pitchFamily="34" charset="0"/>
              <a:cs typeface="Arial" pitchFamily="34" charset="0"/>
            </a:endParaRPr>
          </a:p>
        </p:txBody>
      </p:sp>
      <p:sp>
        <p:nvSpPr>
          <p:cNvPr id="6" name="Title 1"/>
          <p:cNvSpPr txBox="1">
            <a:spLocks/>
          </p:cNvSpPr>
          <p:nvPr/>
        </p:nvSpPr>
        <p:spPr>
          <a:xfrm>
            <a:off x="258695" y="1345681"/>
            <a:ext cx="4303751" cy="1458023"/>
          </a:xfrm>
          <a:prstGeom prst="rect">
            <a:avLst/>
          </a:prstGeom>
          <a:solidFill>
            <a:schemeClr val="accent3">
              <a:lumMod val="40000"/>
              <a:lumOff val="6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400" dirty="0">
                <a:solidFill>
                  <a:prstClr val="black"/>
                </a:solidFill>
                <a:latin typeface="Arial" pitchFamily="34" charset="0"/>
                <a:cs typeface="Arial" pitchFamily="34" charset="0"/>
              </a:rPr>
              <a:t>Root rot control </a:t>
            </a:r>
            <a:r>
              <a:rPr lang="en-US" sz="2400" dirty="0" smtClean="0">
                <a:solidFill>
                  <a:prstClr val="black"/>
                </a:solidFill>
                <a:latin typeface="Arial" pitchFamily="34" charset="0"/>
                <a:cs typeface="Arial" pitchFamily="34" charset="0"/>
              </a:rPr>
              <a:t>in bed-fumigated plots has </a:t>
            </a:r>
            <a:r>
              <a:rPr lang="en-US" sz="2400" dirty="0">
                <a:solidFill>
                  <a:prstClr val="black"/>
                </a:solidFill>
                <a:latin typeface="Arial" pitchFamily="34" charset="0"/>
                <a:cs typeface="Arial" pitchFamily="34" charset="0"/>
              </a:rPr>
              <a:t>been as good as in broadcast treated plots so far</a:t>
            </a:r>
          </a:p>
        </p:txBody>
      </p:sp>
      <p:graphicFrame>
        <p:nvGraphicFramePr>
          <p:cNvPr id="7" name="Table 6"/>
          <p:cNvGraphicFramePr>
            <a:graphicFrameLocks noGrp="1"/>
          </p:cNvGraphicFramePr>
          <p:nvPr>
            <p:extLst>
              <p:ext uri="{D42A27DB-BD31-4B8C-83A1-F6EECF244321}">
                <p14:modId xmlns:p14="http://schemas.microsoft.com/office/powerpoint/2010/main" val="3714511925"/>
              </p:ext>
            </p:extLst>
          </p:nvPr>
        </p:nvGraphicFramePr>
        <p:xfrm>
          <a:off x="1" y="3141573"/>
          <a:ext cx="9143999" cy="3788329"/>
        </p:xfrm>
        <a:graphic>
          <a:graphicData uri="http://schemas.openxmlformats.org/drawingml/2006/table">
            <a:tbl>
              <a:tblPr/>
              <a:tblGrid>
                <a:gridCol w="3336918"/>
                <a:gridCol w="1593263"/>
                <a:gridCol w="1427160"/>
                <a:gridCol w="1427160"/>
                <a:gridCol w="1118869"/>
                <a:gridCol w="240629"/>
              </a:tblGrid>
              <a:tr h="256541">
                <a:tc>
                  <a:txBody>
                    <a:bodyPr/>
                    <a:lstStyle/>
                    <a:p>
                      <a:pPr algn="ctr" fontAlgn="b"/>
                      <a:r>
                        <a:rPr lang="en-US" sz="1800" b="1" i="0" u="none" strike="noStrike" dirty="0" smtClean="0">
                          <a:solidFill>
                            <a:srgbClr val="000000"/>
                          </a:solidFill>
                          <a:effectLst/>
                          <a:latin typeface="Calibri"/>
                        </a:rPr>
                        <a:t>Root rot severity</a:t>
                      </a:r>
                      <a:endParaRPr lang="en-US" sz="1800" b="1" i="0" u="none" strike="noStrike" dirty="0">
                        <a:solidFill>
                          <a:srgbClr val="000000"/>
                        </a:solidFill>
                        <a:effectLst/>
                        <a:latin typeface="Calibri"/>
                      </a:endParaRPr>
                    </a:p>
                  </a:txBody>
                  <a:tcPr marL="12701" marR="12701" marT="12701" marB="0" anchor="b">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0" i="0" u="none" strike="noStrike" dirty="0">
                          <a:solidFill>
                            <a:srgbClr val="000000"/>
                          </a:solidFill>
                          <a:effectLst/>
                          <a:latin typeface="Calibri"/>
                        </a:rPr>
                        <a:t>Burlington</a:t>
                      </a:r>
                    </a:p>
                  </a:txBody>
                  <a:tcPr marL="12701" marR="12701" marT="12701" marB="0" anchor="b">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0" i="0" u="none" strike="noStrike" dirty="0">
                          <a:solidFill>
                            <a:srgbClr val="000000"/>
                          </a:solidFill>
                          <a:effectLst/>
                          <a:latin typeface="Calibri"/>
                        </a:rPr>
                        <a:t>Lynden 1</a:t>
                      </a:r>
                    </a:p>
                  </a:txBody>
                  <a:tcPr marL="12701" marR="12701" marT="12701" marB="0" anchor="b">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0" i="0" u="none" strike="noStrike" dirty="0">
                          <a:solidFill>
                            <a:srgbClr val="000000"/>
                          </a:solidFill>
                          <a:effectLst/>
                          <a:latin typeface="Calibri"/>
                        </a:rPr>
                        <a:t>Lynden 2</a:t>
                      </a:r>
                    </a:p>
                  </a:txBody>
                  <a:tcPr marL="12701" marR="12701" marT="12701" marB="0" anchor="b">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fontAlgn="b"/>
                      <a:r>
                        <a:rPr lang="en-US" sz="1800" b="0" i="0" u="none" strike="noStrike" dirty="0">
                          <a:solidFill>
                            <a:srgbClr val="000000"/>
                          </a:solidFill>
                          <a:effectLst/>
                          <a:latin typeface="Calibri"/>
                        </a:rPr>
                        <a:t>Lynden 3</a:t>
                      </a:r>
                    </a:p>
                  </a:txBody>
                  <a:tcPr marL="12701" marR="12701" marT="12701" marB="0" anchor="b">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44077">
                <a:tc>
                  <a:txBody>
                    <a:bodyPr/>
                    <a:lstStyle/>
                    <a:p>
                      <a:pPr algn="l" fontAlgn="b"/>
                      <a:r>
                        <a:rPr lang="en-US" sz="1800" b="0" i="1" u="none" strike="noStrike" dirty="0">
                          <a:solidFill>
                            <a:srgbClr val="000000"/>
                          </a:solidFill>
                          <a:effectLst/>
                          <a:latin typeface="Calibri"/>
                        </a:rPr>
                        <a:t>beds</a:t>
                      </a:r>
                    </a:p>
                  </a:txBody>
                  <a:tcPr marL="12701" marR="12701" marT="12701" marB="0" anchor="b">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chemeClr val="accent3">
                        <a:alpha val="53000"/>
                      </a:schemeClr>
                    </a:solidFill>
                  </a:tcPr>
                </a:tc>
              </a:tr>
              <a:tr h="256541">
                <a:tc>
                  <a:txBody>
                    <a:bodyPr/>
                    <a:lstStyle/>
                    <a:p>
                      <a:pPr algn="r" fontAlgn="b"/>
                      <a:r>
                        <a:rPr lang="en-US" sz="1800" b="0" i="0" u="none" strike="noStrike" dirty="0" smtClean="0">
                          <a:solidFill>
                            <a:srgbClr val="000000"/>
                          </a:solidFill>
                          <a:effectLst/>
                          <a:latin typeface="Calibri"/>
                        </a:rPr>
                        <a:t>Non</a:t>
                      </a:r>
                      <a:r>
                        <a:rPr lang="en-US" sz="1800" b="0" i="0" u="none" strike="noStrike" dirty="0">
                          <a:solidFill>
                            <a:srgbClr val="000000"/>
                          </a:solidFill>
                          <a:effectLst/>
                          <a:latin typeface="Calibri"/>
                        </a:rPr>
                        <a:t>-fumigated</a:t>
                      </a: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tabLst/>
                      </a:pPr>
                      <a:r>
                        <a:rPr lang="en-US" sz="1800" b="0" i="0" u="none" strike="noStrike" dirty="0" smtClean="0">
                          <a:solidFill>
                            <a:srgbClr val="000000"/>
                          </a:solidFill>
                          <a:effectLst/>
                          <a:latin typeface="Calibri"/>
                        </a:rPr>
                        <a:t>5.5</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r>
              <a:tr h="256541">
                <a:tc>
                  <a:txBody>
                    <a:bodyPr/>
                    <a:lstStyle/>
                    <a:p>
                      <a:pPr algn="r" fontAlgn="b"/>
                      <a:r>
                        <a:rPr lang="en-US" sz="1800" b="0" i="0" u="none" strike="noStrike" dirty="0">
                          <a:solidFill>
                            <a:srgbClr val="000000"/>
                          </a:solidFill>
                          <a:effectLst/>
                          <a:latin typeface="Calibri"/>
                        </a:rPr>
                        <a:t>Bed </a:t>
                      </a:r>
                      <a:r>
                        <a:rPr lang="en-US" sz="1800" b="0" i="0" u="none" strike="noStrike" dirty="0" smtClean="0">
                          <a:solidFill>
                            <a:srgbClr val="000000"/>
                          </a:solidFill>
                          <a:effectLst/>
                          <a:latin typeface="Calibri"/>
                        </a:rPr>
                        <a:t>fumigated, </a:t>
                      </a:r>
                      <a:r>
                        <a:rPr lang="en-US" sz="1800" b="0" i="0" u="none" strike="noStrike" dirty="0">
                          <a:solidFill>
                            <a:srgbClr val="000000"/>
                          </a:solidFill>
                          <a:effectLst/>
                          <a:latin typeface="Calibri"/>
                        </a:rPr>
                        <a:t>tarp</a:t>
                      </a: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5.8</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6.0</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4.0</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a:solidFill>
                            <a:srgbClr val="000000"/>
                          </a:solidFill>
                          <a:effectLst/>
                          <a:latin typeface="Calibri"/>
                        </a:rPr>
                        <a:t>2.3</a:t>
                      </a: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a:solidFill>
                            <a:srgbClr val="000000"/>
                          </a:solidFill>
                          <a:effectLst/>
                          <a:latin typeface="Calibri"/>
                        </a:rPr>
                        <a:t>a</a:t>
                      </a: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r>
              <a:tr h="256541">
                <a:tc>
                  <a:txBody>
                    <a:bodyPr/>
                    <a:lstStyle/>
                    <a:p>
                      <a:pPr algn="r" fontAlgn="b"/>
                      <a:r>
                        <a:rPr lang="en-US" sz="1800" b="0" i="0" u="none" strike="noStrike" dirty="0">
                          <a:solidFill>
                            <a:srgbClr val="000000"/>
                          </a:solidFill>
                          <a:effectLst/>
                          <a:latin typeface="Calibri"/>
                        </a:rPr>
                        <a:t>Bed </a:t>
                      </a:r>
                      <a:r>
                        <a:rPr lang="en-US" sz="1800" b="0" i="0" u="none" strike="noStrike" dirty="0" smtClean="0">
                          <a:solidFill>
                            <a:srgbClr val="000000"/>
                          </a:solidFill>
                          <a:effectLst/>
                          <a:latin typeface="Calibri"/>
                        </a:rPr>
                        <a:t>fumigated, </a:t>
                      </a:r>
                      <a:r>
                        <a:rPr lang="en-US" sz="1800" b="0" i="0" u="none" strike="noStrike" dirty="0" err="1">
                          <a:solidFill>
                            <a:srgbClr val="000000"/>
                          </a:solidFill>
                          <a:effectLst/>
                          <a:latin typeface="Calibri"/>
                        </a:rPr>
                        <a:t>tarp+cover</a:t>
                      </a:r>
                      <a:r>
                        <a:rPr lang="en-US" sz="1800" b="0" i="0" u="none" strike="noStrike" dirty="0">
                          <a:solidFill>
                            <a:srgbClr val="000000"/>
                          </a:solidFill>
                          <a:effectLst/>
                          <a:latin typeface="Calibri"/>
                        </a:rPr>
                        <a:t> crop</a:t>
                      </a: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4.3</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smtClean="0">
                          <a:solidFill>
                            <a:srgbClr val="000000"/>
                          </a:solidFill>
                          <a:effectLst/>
                          <a:latin typeface="Calibri"/>
                        </a:rPr>
                        <a:t> -</a:t>
                      </a:r>
                      <a:r>
                        <a:rPr lang="en-US" sz="1800" b="0" i="0" u="none" strike="noStrike" dirty="0" smtClean="0">
                          <a:solidFill>
                            <a:srgbClr val="000000"/>
                          </a:solidFill>
                          <a:effectLst/>
                          <a:latin typeface="Calibri"/>
                        </a:rPr>
                        <a:t>-</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r>
              <a:tr h="256541">
                <a:tc>
                  <a:txBody>
                    <a:bodyPr/>
                    <a:lstStyle/>
                    <a:p>
                      <a:pPr algn="r" fontAlgn="b"/>
                      <a:r>
                        <a:rPr lang="en-US" sz="1800" b="0" i="0" u="none" strike="noStrike" dirty="0" smtClean="0">
                          <a:solidFill>
                            <a:srgbClr val="000000"/>
                          </a:solidFill>
                          <a:effectLst/>
                          <a:latin typeface="Calibri"/>
                        </a:rPr>
                        <a:t>Broadcast fumigated</a:t>
                      </a:r>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4.8</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smtClean="0">
                          <a:solidFill>
                            <a:srgbClr val="000000"/>
                          </a:solidFill>
                          <a:effectLst/>
                          <a:latin typeface="Calibri"/>
                        </a:rPr>
                        <a:t>7.0</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a:solidFill>
                            <a:srgbClr val="000000"/>
                          </a:solidFill>
                          <a:effectLst/>
                          <a:latin typeface="Calibri"/>
                        </a:rPr>
                        <a:t>3.8</a:t>
                      </a: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a:solidFill>
                            <a:srgbClr val="000000"/>
                          </a:solidFill>
                          <a:effectLst/>
                          <a:latin typeface="Calibri"/>
                        </a:rPr>
                        <a:t>5.3</a:t>
                      </a: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0" u="none" strike="noStrike" dirty="0">
                          <a:solidFill>
                            <a:srgbClr val="000000"/>
                          </a:solidFill>
                          <a:effectLst/>
                          <a:latin typeface="Calibri"/>
                        </a:rPr>
                        <a:t>b</a:t>
                      </a: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r>
              <a:tr h="256541">
                <a:tc>
                  <a:txBody>
                    <a:bodyPr/>
                    <a:lstStyle/>
                    <a:p>
                      <a:pPr algn="r" fontAlgn="b"/>
                      <a:r>
                        <a:rPr lang="en-US" sz="1800" b="0" i="1" u="none" strike="noStrike" dirty="0">
                          <a:solidFill>
                            <a:srgbClr val="000000"/>
                          </a:solidFill>
                          <a:effectLst/>
                          <a:latin typeface="Calibri"/>
                        </a:rPr>
                        <a:t>P-value</a:t>
                      </a: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1" u="none" strike="noStrike" dirty="0">
                          <a:solidFill>
                            <a:srgbClr val="000000"/>
                          </a:solidFill>
                          <a:effectLst/>
                          <a:latin typeface="Calibri"/>
                        </a:rPr>
                        <a:t>0.68</a:t>
                      </a: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1" u="none" strike="noStrike" dirty="0">
                          <a:solidFill>
                            <a:srgbClr val="000000"/>
                          </a:solidFill>
                          <a:effectLst/>
                          <a:latin typeface="Calibri"/>
                        </a:rPr>
                        <a:t>n/a</a:t>
                      </a: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1" u="none" strike="noStrike" dirty="0" smtClean="0">
                          <a:solidFill>
                            <a:srgbClr val="000000"/>
                          </a:solidFill>
                          <a:effectLst/>
                          <a:latin typeface="Calibri"/>
                        </a:rPr>
                        <a:t>0.70</a:t>
                      </a:r>
                      <a:endParaRPr lang="en-US" sz="1800" b="0" i="1"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r>
                        <a:rPr lang="en-US" sz="1800" b="0" i="1" u="none" strike="noStrike" dirty="0">
                          <a:solidFill>
                            <a:srgbClr val="000000"/>
                          </a:solidFill>
                          <a:effectLst/>
                          <a:latin typeface="Calibri"/>
                        </a:rPr>
                        <a:t>0.05</a:t>
                      </a: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accent3">
                        <a:alpha val="53000"/>
                      </a:schemeClr>
                    </a:solidFill>
                  </a:tcPr>
                </a:tc>
              </a:tr>
              <a:tr h="256541">
                <a:tc>
                  <a:txBody>
                    <a:bodyPr/>
                    <a:lstStyle/>
                    <a:p>
                      <a:pPr algn="l" fontAlgn="b"/>
                      <a:r>
                        <a:rPr lang="en-US" sz="1800" b="0" i="1" u="none" strike="noStrike">
                          <a:solidFill>
                            <a:srgbClr val="000000"/>
                          </a:solidFill>
                          <a:effectLst/>
                          <a:latin typeface="Calibri"/>
                        </a:rPr>
                        <a:t>alleyways</a:t>
                      </a:r>
                    </a:p>
                  </a:txBody>
                  <a:tcPr marL="12701" marR="12701" marT="127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tcPr>
                </a:tc>
              </a:tr>
              <a:tr h="256541">
                <a:tc>
                  <a:txBody>
                    <a:bodyPr/>
                    <a:lstStyle/>
                    <a:p>
                      <a:pPr algn="r" fontAlgn="b"/>
                      <a:r>
                        <a:rPr lang="en-US" sz="1800" b="0" i="0" u="none" strike="noStrike" dirty="0" smtClean="0">
                          <a:solidFill>
                            <a:srgbClr val="000000"/>
                          </a:solidFill>
                          <a:effectLst/>
                          <a:latin typeface="Calibri"/>
                        </a:rPr>
                        <a:t>Non</a:t>
                      </a:r>
                      <a:r>
                        <a:rPr lang="en-US" sz="1800" b="0" i="0" u="none" strike="noStrike" dirty="0">
                          <a:solidFill>
                            <a:srgbClr val="000000"/>
                          </a:solidFill>
                          <a:effectLst/>
                          <a:latin typeface="Calibri"/>
                        </a:rPr>
                        <a:t>-fumigated</a:t>
                      </a: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a:solidFill>
                            <a:srgbClr val="000000"/>
                          </a:solidFill>
                          <a:effectLst/>
                          <a:latin typeface="Calibri"/>
                        </a:rPr>
                        <a:t>6.3</a:t>
                      </a: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r>
              <a:tr h="256541">
                <a:tc>
                  <a:txBody>
                    <a:bodyPr/>
                    <a:lstStyle/>
                    <a:p>
                      <a:pPr algn="r" fontAlgn="b"/>
                      <a:r>
                        <a:rPr lang="en-US" sz="1800" b="0" i="0" u="none" strike="noStrike" dirty="0">
                          <a:solidFill>
                            <a:srgbClr val="000000"/>
                          </a:solidFill>
                          <a:effectLst/>
                          <a:latin typeface="Calibri"/>
                        </a:rPr>
                        <a:t>Bed </a:t>
                      </a:r>
                      <a:r>
                        <a:rPr lang="en-US" sz="1800" b="0" i="0" u="none" strike="noStrike" dirty="0" smtClean="0">
                          <a:solidFill>
                            <a:srgbClr val="000000"/>
                          </a:solidFill>
                          <a:effectLst/>
                          <a:latin typeface="Calibri"/>
                        </a:rPr>
                        <a:t>fumigated, </a:t>
                      </a:r>
                      <a:r>
                        <a:rPr lang="en-US" sz="1800" b="0" i="0" u="none" strike="noStrike" dirty="0">
                          <a:solidFill>
                            <a:srgbClr val="000000"/>
                          </a:solidFill>
                          <a:effectLst/>
                          <a:latin typeface="Calibri"/>
                        </a:rPr>
                        <a:t>tarp</a:t>
                      </a: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a:solidFill>
                            <a:srgbClr val="000000"/>
                          </a:solidFill>
                          <a:effectLst/>
                          <a:latin typeface="Calibri"/>
                        </a:rPr>
                        <a:t>6.0</a:t>
                      </a: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7.0</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a:solidFill>
                            <a:srgbClr val="000000"/>
                          </a:solidFill>
                          <a:effectLst/>
                          <a:latin typeface="Calibri"/>
                        </a:rPr>
                        <a:t>3.8</a:t>
                      </a: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a:solidFill>
                            <a:srgbClr val="000000"/>
                          </a:solidFill>
                          <a:effectLst/>
                          <a:latin typeface="Calibri"/>
                        </a:rPr>
                        <a:t>6.7</a:t>
                      </a: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a:solidFill>
                            <a:srgbClr val="000000"/>
                          </a:solidFill>
                          <a:effectLst/>
                          <a:latin typeface="Calibri"/>
                        </a:rPr>
                        <a:t>b</a:t>
                      </a: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r>
              <a:tr h="256541">
                <a:tc>
                  <a:txBody>
                    <a:bodyPr/>
                    <a:lstStyle/>
                    <a:p>
                      <a:pPr algn="r" fontAlgn="b"/>
                      <a:r>
                        <a:rPr lang="en-US" sz="1800" b="0" i="0" u="none" strike="noStrike" dirty="0">
                          <a:solidFill>
                            <a:srgbClr val="000000"/>
                          </a:solidFill>
                          <a:effectLst/>
                          <a:latin typeface="Calibri"/>
                        </a:rPr>
                        <a:t>Bed </a:t>
                      </a:r>
                      <a:r>
                        <a:rPr lang="en-US" sz="1800" b="0" i="0" u="none" strike="noStrike" dirty="0" smtClean="0">
                          <a:solidFill>
                            <a:srgbClr val="000000"/>
                          </a:solidFill>
                          <a:effectLst/>
                          <a:latin typeface="Calibri"/>
                        </a:rPr>
                        <a:t>fumigated, </a:t>
                      </a:r>
                      <a:r>
                        <a:rPr lang="en-US" sz="1800" b="0" i="0" u="none" strike="noStrike" dirty="0" err="1">
                          <a:solidFill>
                            <a:srgbClr val="000000"/>
                          </a:solidFill>
                          <a:effectLst/>
                          <a:latin typeface="Calibri"/>
                        </a:rPr>
                        <a:t>tarp+cover</a:t>
                      </a:r>
                      <a:r>
                        <a:rPr lang="en-US" sz="1800" b="0" i="0" u="none" strike="noStrike" dirty="0">
                          <a:solidFill>
                            <a:srgbClr val="000000"/>
                          </a:solidFill>
                          <a:effectLst/>
                          <a:latin typeface="Calibri"/>
                        </a:rPr>
                        <a:t> crop</a:t>
                      </a: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a:solidFill>
                            <a:srgbClr val="000000"/>
                          </a:solidFill>
                          <a:effectLst/>
                          <a:latin typeface="Calibri"/>
                        </a:rPr>
                        <a:t>6.0</a:t>
                      </a: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endParaRPr lang="en-US" sz="1800" b="0" i="0" u="none" strike="noStrike">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r>
              <a:tr h="256541">
                <a:tc>
                  <a:txBody>
                    <a:bodyPr/>
                    <a:lstStyle/>
                    <a:p>
                      <a:pPr algn="r" fontAlgn="b"/>
                      <a:r>
                        <a:rPr lang="en-US" sz="1800" b="0" i="0" u="none" strike="noStrike" dirty="0" smtClean="0">
                          <a:solidFill>
                            <a:srgbClr val="000000"/>
                          </a:solidFill>
                          <a:effectLst/>
                          <a:latin typeface="Calibri"/>
                        </a:rPr>
                        <a:t>Broadcast fumigated</a:t>
                      </a:r>
                      <a:endParaRPr lang="en-US" sz="1800" b="0" i="0" u="none" strike="noStrike" dirty="0">
                        <a:solidFill>
                          <a:srgbClr val="000000"/>
                        </a:solidFill>
                        <a:effectLst/>
                        <a:latin typeface="Calibri"/>
                      </a:endParaRP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a:solidFill>
                            <a:srgbClr val="000000"/>
                          </a:solidFill>
                          <a:effectLst/>
                          <a:latin typeface="Calibri"/>
                        </a:rPr>
                        <a:t>6.5</a:t>
                      </a: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6.0</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a:solidFill>
                            <a:srgbClr val="000000"/>
                          </a:solidFill>
                          <a:effectLst/>
                          <a:latin typeface="Calibri"/>
                        </a:rPr>
                        <a:t>4.3</a:t>
                      </a: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smtClean="0">
                          <a:solidFill>
                            <a:srgbClr val="000000"/>
                          </a:solidFill>
                          <a:effectLst/>
                          <a:latin typeface="Calibri"/>
                        </a:rPr>
                        <a:t>4.0</a:t>
                      </a:r>
                      <a:endParaRPr lang="en-US" sz="1800" b="0" i="0" u="none" strike="noStrike" dirty="0">
                        <a:solidFill>
                          <a:srgbClr val="000000"/>
                        </a:solidFill>
                        <a:effectLst/>
                        <a:latin typeface="Calibri"/>
                      </a:endParaRPr>
                    </a:p>
                  </a:txBody>
                  <a:tcPr marL="640080"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0" u="none" strike="noStrike" dirty="0">
                          <a:solidFill>
                            <a:srgbClr val="000000"/>
                          </a:solidFill>
                          <a:effectLst/>
                          <a:latin typeface="Calibri"/>
                        </a:rPr>
                        <a:t>a</a:t>
                      </a:r>
                    </a:p>
                  </a:txBody>
                  <a:tcPr marL="12701" marR="12701" marT="12701" marB="0" anchor="b">
                    <a:lnL>
                      <a:noFill/>
                    </a:lnL>
                    <a:lnR>
                      <a:noFill/>
                    </a:lnR>
                    <a:lnT>
                      <a:noFill/>
                    </a:lnT>
                    <a:lnB>
                      <a:noFill/>
                    </a:lnB>
                    <a:lnTlToBr w="12700" cmpd="sng">
                      <a:noFill/>
                      <a:prstDash val="solid"/>
                    </a:lnTlToBr>
                    <a:lnBlToTr w="12700" cmpd="sng">
                      <a:noFill/>
                      <a:prstDash val="solid"/>
                    </a:lnBlToTr>
                    <a:solidFill>
                      <a:schemeClr val="bg1">
                        <a:alpha val="53000"/>
                      </a:schemeClr>
                    </a:solidFill>
                  </a:tcPr>
                </a:tc>
              </a:tr>
              <a:tr h="256541">
                <a:tc>
                  <a:txBody>
                    <a:bodyPr/>
                    <a:lstStyle/>
                    <a:p>
                      <a:pPr algn="r" fontAlgn="b"/>
                      <a:r>
                        <a:rPr lang="en-US" sz="1800" b="0" i="1" u="none" strike="noStrike" dirty="0">
                          <a:solidFill>
                            <a:srgbClr val="000000"/>
                          </a:solidFill>
                          <a:effectLst/>
                          <a:latin typeface="Calibri"/>
                        </a:rPr>
                        <a:t>P-value</a:t>
                      </a:r>
                    </a:p>
                  </a:txBody>
                  <a:tcPr marL="12701" marR="12701" marT="12701"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1" u="none" strike="noStrike" dirty="0" smtClean="0">
                          <a:solidFill>
                            <a:srgbClr val="000000"/>
                          </a:solidFill>
                          <a:effectLst/>
                          <a:latin typeface="Calibri"/>
                        </a:rPr>
                        <a:t>0.90</a:t>
                      </a:r>
                      <a:endParaRPr lang="en-US" sz="1800" b="0" i="1" u="none" strike="noStrike" dirty="0">
                        <a:solidFill>
                          <a:srgbClr val="000000"/>
                        </a:solidFill>
                        <a:effectLst/>
                        <a:latin typeface="Calibri"/>
                      </a:endParaRPr>
                    </a:p>
                  </a:txBody>
                  <a:tcPr marL="640080" marR="12701" marT="12701"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1" u="none" strike="noStrike" dirty="0">
                          <a:solidFill>
                            <a:srgbClr val="000000"/>
                          </a:solidFill>
                          <a:effectLst/>
                          <a:latin typeface="Calibri"/>
                        </a:rPr>
                        <a:t>n/a</a:t>
                      </a:r>
                    </a:p>
                  </a:txBody>
                  <a:tcPr marL="640080" marR="12701" marT="12701"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1" u="none" strike="noStrike" dirty="0" smtClean="0">
                          <a:solidFill>
                            <a:srgbClr val="000000"/>
                          </a:solidFill>
                          <a:effectLst/>
                          <a:latin typeface="Calibri"/>
                        </a:rPr>
                        <a:t>0.80</a:t>
                      </a:r>
                      <a:endParaRPr lang="en-US" sz="1800" b="0" i="1" u="none" strike="noStrike" dirty="0">
                        <a:solidFill>
                          <a:srgbClr val="000000"/>
                        </a:solidFill>
                        <a:effectLst/>
                        <a:latin typeface="Calibri"/>
                      </a:endParaRPr>
                    </a:p>
                  </a:txBody>
                  <a:tcPr marL="640080" marR="12701" marT="12701"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3000"/>
                      </a:schemeClr>
                    </a:solidFill>
                  </a:tcPr>
                </a:tc>
                <a:tc>
                  <a:txBody>
                    <a:bodyPr/>
                    <a:lstStyle/>
                    <a:p>
                      <a:pPr algn="l" fontAlgn="b"/>
                      <a:r>
                        <a:rPr lang="en-US" sz="1800" b="0" i="1" u="none" strike="noStrike" dirty="0">
                          <a:solidFill>
                            <a:srgbClr val="000000"/>
                          </a:solidFill>
                          <a:effectLst/>
                          <a:latin typeface="Calibri"/>
                        </a:rPr>
                        <a:t>0.01</a:t>
                      </a:r>
                    </a:p>
                  </a:txBody>
                  <a:tcPr marL="640080" marR="12701" marT="12701"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3000"/>
                      </a:schemeClr>
                    </a:solidFill>
                  </a:tcPr>
                </a:tc>
                <a:tc>
                  <a:txBody>
                    <a:bodyPr/>
                    <a:lstStyle/>
                    <a:p>
                      <a:pPr algn="l" fontAlgn="b"/>
                      <a:endParaRPr lang="en-US" sz="1800" b="0" i="0" u="none" strike="noStrike" dirty="0">
                        <a:solidFill>
                          <a:srgbClr val="000000"/>
                        </a:solidFill>
                        <a:effectLst/>
                        <a:latin typeface="Calibri"/>
                      </a:endParaRPr>
                    </a:p>
                  </a:txBody>
                  <a:tcPr marL="12701" marR="12701" marT="12701"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3000"/>
                      </a:schemeClr>
                    </a:solidFill>
                  </a:tcPr>
                </a:tc>
              </a:tr>
            </a:tbl>
          </a:graphicData>
        </a:graphic>
      </p:graphicFrame>
      <p:pic>
        <p:nvPicPr>
          <p:cNvPr id="5" name="Picture 4" descr="DSCN361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2462" y="0"/>
            <a:ext cx="2241537" cy="2988716"/>
          </a:xfrm>
          <a:prstGeom prst="rect">
            <a:avLst/>
          </a:prstGeom>
        </p:spPr>
      </p:pic>
      <p:pic>
        <p:nvPicPr>
          <p:cNvPr id="8" name="Picture 7" descr="DSCN366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9066" y="0"/>
            <a:ext cx="2239947" cy="2986596"/>
          </a:xfrm>
          <a:prstGeom prst="rect">
            <a:avLst/>
          </a:prstGeom>
        </p:spPr>
      </p:pic>
    </p:spTree>
    <p:extLst>
      <p:ext uri="{BB962C8B-B14F-4D97-AF65-F5344CB8AC3E}">
        <p14:creationId xmlns:p14="http://schemas.microsoft.com/office/powerpoint/2010/main" val="209134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5413</TotalTime>
  <Words>1764</Words>
  <Application>Microsoft Office PowerPoint</Application>
  <PresentationFormat>On-screen Show (4:3)</PresentationFormat>
  <Paragraphs>300</Paragraphs>
  <Slides>24</Slides>
  <Notes>8</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Default Design</vt:lpstr>
      <vt:lpstr>Office Theme</vt:lpstr>
      <vt:lpstr>1_Office Theme</vt:lpstr>
      <vt:lpstr>Bed and Flat Fumigation for Caneberries</vt:lpstr>
      <vt:lpstr>Washingon</vt:lpstr>
      <vt:lpstr>Phase 2 fumigant labels</vt:lpstr>
      <vt:lpstr>PowerPoint Presentation</vt:lpstr>
      <vt:lpstr>Grower Trials of Bed Fumigation</vt:lpstr>
      <vt:lpstr>PowerPoint Presentation</vt:lpstr>
      <vt:lpstr>Plants in bed-fumigated plots generally grew as well as those in broadcast-fumigated plots.</vt:lpstr>
      <vt:lpstr>2012 Harvested fruit weight, bed fumigated plots:  percent of fruit weight from broadcast-fumigated plots</vt:lpstr>
      <vt:lpstr>P. rubi bioassay, 2011</vt:lpstr>
      <vt:lpstr>P. rubi bioassay, spring 2013</vt:lpstr>
      <vt:lpstr>Nematode recolonization in bed- and  broadcast-fumigated plots</vt:lpstr>
      <vt:lpstr>PowerPoint Presentation</vt:lpstr>
      <vt:lpstr>Yield-California trial, fall 2011</vt:lpstr>
      <vt:lpstr>Phytophthora bioassay-California trial, Spring 2012</vt:lpstr>
      <vt:lpstr>Yield and Plant Height-California trial, fall 2013</vt:lpstr>
      <vt:lpstr>Phytophthora bioassay-California trial, fall 2013</vt:lpstr>
      <vt:lpstr>Another option-metam (Vapam)</vt:lpstr>
      <vt:lpstr>Applying Vapam with a rotary spader</vt:lpstr>
      <vt:lpstr>Applying Vapam with a rotary spader</vt:lpstr>
      <vt:lpstr>Applying Vapam with a rotary spader</vt:lpstr>
      <vt:lpstr>Applying Vapam with a rotary spader</vt:lpstr>
      <vt:lpstr>Applying Vapam* with a rotary spader</vt:lpstr>
      <vt:lpstr>Other options?</vt:lpstr>
      <vt:lpstr>Thanks!!</vt:lpstr>
    </vt:vector>
  </TitlesOfParts>
  <Company>Washington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Administrator</cp:lastModifiedBy>
  <cp:revision>418</cp:revision>
  <cp:lastPrinted>2014-01-28T06:43:05Z</cp:lastPrinted>
  <dcterms:created xsi:type="dcterms:W3CDTF">2001-10-04T20:08:10Z</dcterms:created>
  <dcterms:modified xsi:type="dcterms:W3CDTF">2014-04-10T15:26:12Z</dcterms:modified>
</cp:coreProperties>
</file>