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75" r:id="rId2"/>
    <p:sldMasterId id="2147483900" r:id="rId3"/>
    <p:sldMasterId id="2147483920" r:id="rId4"/>
    <p:sldMasterId id="2147483933" r:id="rId5"/>
    <p:sldMasterId id="2147483958" r:id="rId6"/>
    <p:sldMasterId id="2147483982" r:id="rId7"/>
    <p:sldMasterId id="2147484032" r:id="rId8"/>
    <p:sldMasterId id="2147484081" r:id="rId9"/>
    <p:sldMasterId id="2147484117" r:id="rId10"/>
    <p:sldMasterId id="2147484171" r:id="rId11"/>
  </p:sldMasterIdLst>
  <p:notesMasterIdLst>
    <p:notesMasterId r:id="rId30"/>
  </p:notesMasterIdLst>
  <p:sldIdLst>
    <p:sldId id="371" r:id="rId12"/>
    <p:sldId id="1241" r:id="rId13"/>
    <p:sldId id="1206" r:id="rId14"/>
    <p:sldId id="1240" r:id="rId15"/>
    <p:sldId id="1237" r:id="rId16"/>
    <p:sldId id="485" r:id="rId17"/>
    <p:sldId id="1207" r:id="rId18"/>
    <p:sldId id="1231" r:id="rId19"/>
    <p:sldId id="1232" r:id="rId20"/>
    <p:sldId id="822" r:id="rId21"/>
    <p:sldId id="709" r:id="rId22"/>
    <p:sldId id="798" r:id="rId23"/>
    <p:sldId id="799" r:id="rId24"/>
    <p:sldId id="811" r:id="rId25"/>
    <p:sldId id="802" r:id="rId26"/>
    <p:sldId id="1236" r:id="rId27"/>
    <p:sldId id="1242" r:id="rId28"/>
    <p:sldId id="715" r:id="rId2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7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ji" initials="J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97" autoAdjust="0"/>
    <p:restoredTop sz="95232" autoAdjust="0"/>
  </p:normalViewPr>
  <p:slideViewPr>
    <p:cSldViewPr snapToGrid="0" snapToObjects="1" showGuides="1">
      <p:cViewPr varScale="1">
        <p:scale>
          <a:sx n="91" d="100"/>
          <a:sy n="91" d="100"/>
        </p:scale>
        <p:origin x="984" y="90"/>
      </p:cViewPr>
      <p:guideLst>
        <p:guide orient="horz" pos="2736"/>
        <p:guide pos="2880"/>
      </p:guideLst>
    </p:cSldViewPr>
  </p:slideViewPr>
  <p:outlineViewPr>
    <p:cViewPr>
      <p:scale>
        <a:sx n="50" d="100"/>
        <a:sy n="50" d="100"/>
      </p:scale>
      <p:origin x="0" y="-163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85"/>
    </p:cViewPr>
  </p:sorterViewPr>
  <p:notesViewPr>
    <p:cSldViewPr snapToGrid="0" snapToObjects="1" showGuides="1">
      <p:cViewPr varScale="1">
        <p:scale>
          <a:sx n="93" d="100"/>
          <a:sy n="93" d="100"/>
        </p:scale>
        <p:origin x="3768" y="2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G:\My%20Drive\_Current%20Research%20Project\USDA-OREI\2_Project%20management\Mother-Baby%20trials\Year%208\Strawberries\Data\Strawberry%20yield\Master%20MT%20Strawberry%20Yield%20Yr%208%20Ver2%20(version%20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[Master MT Strawberry Yield Yr 8 Ver2 (version 3).xlsx]9.26.19!PivotTable11</c:name>
    <c:fmtId val="7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Mother T Strawberry Yield </a:t>
            </a:r>
          </a:p>
        </c:rich>
      </c:tx>
      <c:layout>
        <c:manualLayout>
          <c:xMode val="edge"/>
          <c:yMode val="edge"/>
          <c:x val="0.32352001645508277"/>
          <c:y val="2.83692294082242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0322533754929129"/>
          <c:y val="0.17809054990643297"/>
          <c:w val="0.7315700445354828"/>
          <c:h val="0.50030927441863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('9.26.19'!$AN$33:$AN$36,'9.26.19'!$AN$38:$AN$41,'9.26.19'!$AN$44:$AN$47,'9.26.19'!$AN$49:$AN$52)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('9.26.19'!$AN$33:$AN$36,'9.26.19'!$AN$38:$AN$41,'9.26.19'!$AN$44:$AN$47,'9.26.19'!$AN$49:$AN$52)</c:f>
                <c:numCache>
                  <c:formatCode>General</c:formatCode>
                  <c:ptCount val="16"/>
                  <c:pt idx="0">
                    <c:v>469.25343893050962</c:v>
                  </c:pt>
                  <c:pt idx="1">
                    <c:v>408.30294979146095</c:v>
                  </c:pt>
                  <c:pt idx="2">
                    <c:v>638.54192361118567</c:v>
                  </c:pt>
                  <c:pt idx="3">
                    <c:v>1405.7029001173769</c:v>
                  </c:pt>
                  <c:pt idx="4">
                    <c:v>276.66012763753719</c:v>
                  </c:pt>
                  <c:pt idx="5">
                    <c:v>195.49243059886265</c:v>
                  </c:pt>
                  <c:pt idx="6">
                    <c:v>547.9711653118635</c:v>
                  </c:pt>
                  <c:pt idx="7">
                    <c:v>598.75567948296782</c:v>
                  </c:pt>
                  <c:pt idx="8">
                    <c:v>672.27021994687561</c:v>
                  </c:pt>
                  <c:pt idx="9">
                    <c:v>1075.971987685459</c:v>
                  </c:pt>
                  <c:pt idx="10">
                    <c:v>393.95286806656264</c:v>
                  </c:pt>
                  <c:pt idx="11">
                    <c:v>872.75767573474502</c:v>
                  </c:pt>
                  <c:pt idx="12">
                    <c:v>253.78807022875191</c:v>
                  </c:pt>
                  <c:pt idx="13">
                    <c:v>995.17759505394179</c:v>
                  </c:pt>
                  <c:pt idx="14">
                    <c:v>484.64098845496062</c:v>
                  </c:pt>
                  <c:pt idx="15">
                    <c:v>1058.0800129690472</c:v>
                  </c:pt>
                </c:numCache>
              </c:numRef>
            </c:plus>
            <c:minus>
              <c:numRef>
                <c:f>('9.26.19'!$AN$33:$AN$36,'9.26.19'!$AN$38:$AN$41,'9.26.19'!$AN$44:$AN$47,'9.26.19'!$AN$49:$AN$52)</c:f>
                <c:numCache>
                  <c:formatCode>General</c:formatCode>
                  <c:ptCount val="16"/>
                  <c:pt idx="0">
                    <c:v>469.25343893050962</c:v>
                  </c:pt>
                  <c:pt idx="1">
                    <c:v>408.30294979146095</c:v>
                  </c:pt>
                  <c:pt idx="2">
                    <c:v>638.54192361118567</c:v>
                  </c:pt>
                  <c:pt idx="3">
                    <c:v>1405.7029001173769</c:v>
                  </c:pt>
                  <c:pt idx="4">
                    <c:v>276.66012763753719</c:v>
                  </c:pt>
                  <c:pt idx="5">
                    <c:v>195.49243059886265</c:v>
                  </c:pt>
                  <c:pt idx="6">
                    <c:v>547.9711653118635</c:v>
                  </c:pt>
                  <c:pt idx="7">
                    <c:v>598.75567948296782</c:v>
                  </c:pt>
                  <c:pt idx="8">
                    <c:v>672.27021994687561</c:v>
                  </c:pt>
                  <c:pt idx="9">
                    <c:v>1075.971987685459</c:v>
                  </c:pt>
                  <c:pt idx="10">
                    <c:v>393.95286806656264</c:v>
                  </c:pt>
                  <c:pt idx="11">
                    <c:v>872.75767573474502</c:v>
                  </c:pt>
                  <c:pt idx="12">
                    <c:v>253.78807022875191</c:v>
                  </c:pt>
                  <c:pt idx="13">
                    <c:v>995.17759505394179</c:v>
                  </c:pt>
                  <c:pt idx="14">
                    <c:v>484.64098845496062</c:v>
                  </c:pt>
                  <c:pt idx="15">
                    <c:v>1058.0800129690472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('9.26.19'!$AN$33:$AN$36,'9.26.19'!$AN$38:$AN$41,'9.26.19'!$AN$44:$AN$47,'9.26.19'!$AN$49:$AN$52)</c:f>
              <c:multiLvlStrCache>
                <c:ptCount val="16"/>
                <c:lvl>
                  <c:pt idx="0">
                    <c:v>s-bf</c:v>
                  </c:pt>
                  <c:pt idx="1">
                    <c:v>mc</c:v>
                  </c:pt>
                  <c:pt idx="2">
                    <c:v>asd</c:v>
                  </c:pt>
                  <c:pt idx="3">
                    <c:v>asd+c</c:v>
                  </c:pt>
                  <c:pt idx="4">
                    <c:v>s-bf</c:v>
                  </c:pt>
                  <c:pt idx="5">
                    <c:v>mc</c:v>
                  </c:pt>
                  <c:pt idx="6">
                    <c:v>asd</c:v>
                  </c:pt>
                  <c:pt idx="7">
                    <c:v>asd+c</c:v>
                  </c:pt>
                  <c:pt idx="8">
                    <c:v>s-bf</c:v>
                  </c:pt>
                  <c:pt idx="9">
                    <c:v>mc</c:v>
                  </c:pt>
                  <c:pt idx="10">
                    <c:v>asd</c:v>
                  </c:pt>
                  <c:pt idx="11">
                    <c:v>asd+c</c:v>
                  </c:pt>
                  <c:pt idx="12">
                    <c:v>s-bf</c:v>
                  </c:pt>
                  <c:pt idx="13">
                    <c:v>mc</c:v>
                  </c:pt>
                  <c:pt idx="14">
                    <c:v>asd</c:v>
                  </c:pt>
                  <c:pt idx="15">
                    <c:v>asd+c</c:v>
                  </c:pt>
                </c:lvl>
                <c:lvl>
                  <c:pt idx="0">
                    <c:v>Broccoli</c:v>
                  </c:pt>
                  <c:pt idx="4">
                    <c:v>Lettuce</c:v>
                  </c:pt>
                  <c:pt idx="8">
                    <c:v>Broccoli</c:v>
                  </c:pt>
                  <c:pt idx="12">
                    <c:v>Lettuce</c:v>
                  </c:pt>
                </c:lvl>
                <c:lvl>
                  <c:pt idx="0">
                    <c:v>2 Year</c:v>
                  </c:pt>
                  <c:pt idx="8">
                    <c:v>4 Year</c:v>
                  </c:pt>
                </c:lvl>
              </c:multiLvlStrCache>
            </c:multiLvlStrRef>
          </c:cat>
          <c:val>
            <c:numRef>
              <c:f>('9.26.19'!$AN$33:$AN$36,'9.26.19'!$AN$38:$AN$41,'9.26.19'!$AN$44:$AN$47,'9.26.19'!$AN$49:$AN$52)</c:f>
              <c:numCache>
                <c:formatCode>0.000</c:formatCode>
                <c:ptCount val="16"/>
                <c:pt idx="0">
                  <c:v>23949.249362301278</c:v>
                </c:pt>
                <c:pt idx="1">
                  <c:v>37046.226544199773</c:v>
                </c:pt>
                <c:pt idx="2">
                  <c:v>33193.511435257307</c:v>
                </c:pt>
                <c:pt idx="3">
                  <c:v>40432.334583763462</c:v>
                </c:pt>
                <c:pt idx="4">
                  <c:v>18267.174526636431</c:v>
                </c:pt>
                <c:pt idx="5">
                  <c:v>24376.672666904029</c:v>
                </c:pt>
                <c:pt idx="6">
                  <c:v>35213.133827611644</c:v>
                </c:pt>
                <c:pt idx="7">
                  <c:v>38442.029955066799</c:v>
                </c:pt>
                <c:pt idx="8">
                  <c:v>31790.207833793829</c:v>
                </c:pt>
                <c:pt idx="9">
                  <c:v>39843.922744641357</c:v>
                </c:pt>
                <c:pt idx="10">
                  <c:v>42931.933923436292</c:v>
                </c:pt>
                <c:pt idx="11">
                  <c:v>41687.683649987855</c:v>
                </c:pt>
                <c:pt idx="12">
                  <c:v>27181.72174542565</c:v>
                </c:pt>
                <c:pt idx="13">
                  <c:v>34664.29808189418</c:v>
                </c:pt>
                <c:pt idx="14">
                  <c:v>51286.203531353858</c:v>
                </c:pt>
                <c:pt idx="15">
                  <c:v>49021.314958913514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12-417B-93E3-B3361AB22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6126824"/>
        <c:axId val="776127480"/>
      </c:barChart>
      <c:catAx>
        <c:axId val="776126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127480"/>
        <c:crosses val="autoZero"/>
        <c:auto val="1"/>
        <c:lblAlgn val="ctr"/>
        <c:lblOffset val="100"/>
        <c:noMultiLvlLbl val="0"/>
      </c:catAx>
      <c:valAx>
        <c:axId val="7761274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Cumulative Yield lb/ac</a:t>
                </a:r>
              </a:p>
            </c:rich>
          </c:tx>
          <c:layout>
            <c:manualLayout>
              <c:xMode val="edge"/>
              <c:yMode val="edge"/>
              <c:x val="2.421841704547088E-2"/>
              <c:y val="0.225745386605081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126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0.24816</cdr:x>
      <cdr:y>0.91852</cdr:y>
    </cdr:from>
    <cdr:to>
      <cdr:x>0.54292</cdr:x>
      <cdr:y>0.9774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1356" y="5298344"/>
          <a:ext cx="2412784" cy="33963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0" dirty="0">
              <a:latin typeface="Trebuchet MS" panose="020B0603020202020204" pitchFamily="34" charset="0"/>
            </a:rPr>
            <a:t>2 year (1-year break)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233641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243C04F8-0F05-4C6E-9B0A-0BF6CFD793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7400" indent="-301625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11263" indent="-23971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5450" indent="-23971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81225" indent="-239713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38425" indent="-23971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95625" indent="-23971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2825" indent="-23971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10025" indent="-239713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490C01-9AE0-423A-8051-92962968387A}" type="slidenum">
              <a:rPr lang="en-US" altLang="en-US" sz="1200" smtClean="0"/>
              <a:pPr/>
              <a:t>1</a:t>
            </a:fld>
            <a:endParaRPr lang="en-US" altLang="en-US" sz="1200" dirty="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5B21F85E-6467-4C05-9962-9000D1710F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F1A6BA6C-2DD1-460B-AED7-51880E54E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ED8D1-EEBC-4E42-948C-334CA26555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28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8350" indent="-295275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110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4175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725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44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16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88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60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51FE3-21A4-4810-B75E-5EADB6ADC6C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00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B3411E-26A9-46D7-85B6-0545FFF29D5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738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8350" indent="-295275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110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4175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725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44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16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88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60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0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9C79C-8DF4-415A-A9F6-49BA3C199F6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02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35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8350" indent="-295275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110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4175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7250" indent="-2349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44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16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88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6050" indent="-23495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0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DF7BA-AC2F-4B62-93A4-EEE5EC27F6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02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68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half" idx="1"/>
          </p:nvPr>
        </p:nvSpPr>
        <p:spPr>
          <a:xfrm>
            <a:off x="1371600" y="32004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26E0-8C3F-45C9-8ABC-7A4FA06722B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617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pPr>
              <a:defRPr/>
            </a:pPr>
            <a:fld id="{3DA8C56D-5182-49EE-BD8B-3323DF7456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304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223C2-C31E-4E7C-8302-C8B09900036F}" type="datetimeFigureOut">
              <a:rPr lang="en-US" smtClean="0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EDC58-A59A-4CB3-A206-8F5081A838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433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223C2-C31E-4E7C-8302-C8B09900036F}" type="datetimeFigureOut">
              <a:rPr lang="en-US" smtClean="0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EDC58-A59A-4CB3-A206-8F5081A838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611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223C2-C31E-4E7C-8302-C8B09900036F}" type="datetimeFigureOut">
              <a:rPr lang="en-US" smtClean="0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EDC58-A59A-4CB3-A206-8F5081A838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842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223C2-C31E-4E7C-8302-C8B09900036F}" type="datetimeFigureOut">
              <a:rPr lang="en-US" smtClean="0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EDC58-A59A-4CB3-A206-8F5081A838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944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223C2-C31E-4E7C-8302-C8B09900036F}" type="datetimeFigureOut">
              <a:rPr lang="en-US" smtClean="0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EDC58-A59A-4CB3-A206-8F5081A838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041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223C2-C31E-4E7C-8302-C8B09900036F}" type="datetimeFigureOut">
              <a:rPr lang="en-US" smtClean="0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EDC58-A59A-4CB3-A206-8F5081A838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3162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411AC-DEBE-4BBC-9423-F2B4AC9555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033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EF960-0AFF-4DBE-B2AE-DA591599E7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0961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EAB9-B43F-449A-8666-ABEC7C309FA1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5F1B-DF24-4473-9D7C-223CA8388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62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B43A7-5B64-4D81-9795-070413A96AAF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26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EAB9-B43F-449A-8666-ABEC7C309FA1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5F1B-DF24-4473-9D7C-223CA8388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574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EAB9-B43F-449A-8666-ABEC7C309FA1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5F1B-DF24-4473-9D7C-223CA8388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1529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EAB9-B43F-449A-8666-ABEC7C309FA1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5F1B-DF24-4473-9D7C-223CA8388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656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EAB9-B43F-449A-8666-ABEC7C309FA1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5F1B-DF24-4473-9D7C-223CA8388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811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EAB9-B43F-449A-8666-ABEC7C309FA1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5F1B-DF24-4473-9D7C-223CA8388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840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EAB9-B43F-449A-8666-ABEC7C309FA1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5F1B-DF24-4473-9D7C-223CA8388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0499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EAB9-B43F-449A-8666-ABEC7C309FA1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5F1B-DF24-4473-9D7C-223CA8388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983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EAB9-B43F-449A-8666-ABEC7C309FA1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5F1B-DF24-4473-9D7C-223CA8388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848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EAB9-B43F-449A-8666-ABEC7C309FA1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5F1B-DF24-4473-9D7C-223CA8388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2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EAB9-B43F-449A-8666-ABEC7C309FA1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5F1B-DF24-4473-9D7C-223CA8388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61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DF743-4E85-4402-A886-1B0F16D0F2A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616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EAB9-B43F-449A-8666-ABEC7C309FA1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5F1B-DF24-4473-9D7C-223CA8388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059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EAB9-B43F-449A-8666-ABEC7C309FA1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5F1B-DF24-4473-9D7C-223CA8388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6430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EAB9-B43F-449A-8666-ABEC7C309FA1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5F1B-DF24-4473-9D7C-223CA8388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3134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EAB9-B43F-449A-8666-ABEC7C309FA1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5F1B-DF24-4473-9D7C-223CA8388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949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EAB9-B43F-449A-8666-ABEC7C309FA1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5F1B-DF24-4473-9D7C-223CA8388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345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EAB9-B43F-449A-8666-ABEC7C309FA1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5F1B-DF24-4473-9D7C-223CA8388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025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EAB9-B43F-449A-8666-ABEC7C309FA1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5F1B-DF24-4473-9D7C-223CA8388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315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EAB9-B43F-449A-8666-ABEC7C309FA1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5F1B-DF24-4473-9D7C-223CA8388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2338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EAB9-B43F-449A-8666-ABEC7C309FA1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5F1B-DF24-4473-9D7C-223CA8388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757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EAB9-B43F-449A-8666-ABEC7C309FA1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5F1B-DF24-4473-9D7C-223CA8388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81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51E14-77A4-4043-AA7E-5FBFBFD59FD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54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EAB9-B43F-449A-8666-ABEC7C309FA1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5F1B-DF24-4473-9D7C-223CA8388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380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B0DDA-7A9A-4869-A35E-C7952FD186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768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2CE5C-6754-406E-A938-3A7E4D70B5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432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2F2DD-7C9D-4333-9564-D4AE86EC0B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697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3498D-5CA4-40F7-B75F-06CB40E8BC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2342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5AE1A-F463-43EF-B251-BF15659B56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83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161E1-37DA-4DBB-AF81-3098BA10F7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125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7EB3E-3CD5-440C-86B3-C9CE526575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7339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A6F9D-4807-4478-B693-3D25B1DBC2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7854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pPr>
              <a:defRPr/>
            </a:pPr>
            <a:fld id="{3DA8C56D-5182-49EE-BD8B-3323DF7456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51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151AB-51F7-4BBA-B158-452ABD0268F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256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223C2-C31E-4E7C-8302-C8B09900036F}" type="datetimeFigureOut">
              <a:rPr lang="en-US" smtClean="0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EDC58-A59A-4CB3-A206-8F5081A838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1188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223C2-C31E-4E7C-8302-C8B09900036F}" type="datetimeFigureOut">
              <a:rPr lang="en-US" smtClean="0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EDC58-A59A-4CB3-A206-8F5081A838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007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223C2-C31E-4E7C-8302-C8B09900036F}" type="datetimeFigureOut">
              <a:rPr lang="en-US" smtClean="0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EDC58-A59A-4CB3-A206-8F5081A838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942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223C2-C31E-4E7C-8302-C8B09900036F}" type="datetimeFigureOut">
              <a:rPr lang="en-US" smtClean="0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EDC58-A59A-4CB3-A206-8F5081A838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417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223C2-C31E-4E7C-8302-C8B09900036F}" type="datetimeFigureOut">
              <a:rPr lang="en-US" smtClean="0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EDC58-A59A-4CB3-A206-8F5081A838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3099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223C2-C31E-4E7C-8302-C8B09900036F}" type="datetimeFigureOut">
              <a:rPr lang="en-US" smtClean="0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EDC58-A59A-4CB3-A206-8F5081A838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2122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411AC-DEBE-4BBC-9423-F2B4AC9555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0980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EF960-0AFF-4DBE-B2AE-DA591599E7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82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B691-283D-4593-85A7-51D6CAD815D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97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1B219-56B0-45A1-ABC7-D6FE1656B4D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84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38378-CB7D-4523-90FC-41DAE8453BC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03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BCEE-6B0F-479A-A85F-6302B56DD2D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60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BC10E-75D4-4B15-B4EF-6BD392D1F19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3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3798-A75F-4E5A-92CE-550AEA5FC84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10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43388"/>
            <a:ext cx="6726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4188" y="4243388"/>
            <a:ext cx="2306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590800"/>
            <a:ext cx="6726238" cy="16589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6834188" y="2590800"/>
            <a:ext cx="2308225" cy="1658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25" y="5935663"/>
            <a:ext cx="20574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4CF66E5-5818-4DA4-800C-5333273E965C}" type="datetimeFigureOut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5663"/>
            <a:ext cx="4021138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2749550"/>
            <a:ext cx="1370013" cy="1357313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122A9B1-BA3D-4115-A301-259DB6212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02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C50E75A-8E4B-422C-BD6A-22143EEBF23C}" type="datetimeFigureOut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20C6CD-87B9-4FC0-9C70-3D82D165C5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272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2728913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750" y="5935663"/>
            <a:ext cx="20574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74758F3-E973-40EF-86F8-5E5E684F7FF7}" type="datetimeFigureOut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538" y="2870200"/>
            <a:ext cx="1149350" cy="1090613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E750B43-E93F-4196-82F6-E2058278DD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87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10B17EC-DFC9-4D25-9EAB-B3AE2C2EF340}" type="datetimeFigureOut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3E5193D-A201-4E5C-B6E2-0451D491DB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38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8" name="Picture 8" descr="HD-ShadowLon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HD-ShadowShor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D0F810D-9E47-403F-966F-6DC5DBFF419A}" type="datetimeFigureOut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D8A1E2-BC56-4F19-B1F7-C0C2F3EA1B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421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4" name="Picture 8" descr="HD-ShadowLon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9" descr="HD-ShadowShor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0D3484A-534C-4EF7-B856-36051685E3CD}" type="datetimeFigureOut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AF3541-D583-477C-ABC1-56ADE5D221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6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6838" y="1973263"/>
            <a:ext cx="14446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10488" y="609600"/>
            <a:ext cx="1433512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4A4D0AA-CD91-4685-84BE-F992992403D3}" type="datetimeFigureOut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7778366-4400-40B4-9A1F-CC6B3ACC8F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507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1E2207C-2044-4B01-8DF0-94FBBEB0A956}" type="datetimeFigureOut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6040668-5C98-4A40-8F4A-A4284931FC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53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2A84639-282A-4584-A1B2-864E21852619}" type="datetimeFigureOut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3EADAA8-D7FA-4067-8DB3-0D7DAD0CB3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6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25780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714129E-C56C-4599-971B-DEA643EBBE53}" type="datetimeFigureOut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538" y="4711700"/>
            <a:ext cx="1149350" cy="1090613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44E9A41-0703-400F-B755-426D3708D1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2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7E50CE-5011-4401-9DDB-5F0D8961DEB7}" type="datetimeFigureOut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538" y="4711700"/>
            <a:ext cx="1149350" cy="1090613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A182BF-F555-4924-ABA7-5916469D8E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5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" name="TextBox 9"/>
          <p:cNvSpPr txBox="1"/>
          <p:nvPr/>
        </p:nvSpPr>
        <p:spPr>
          <a:xfrm>
            <a:off x="271463" y="747713"/>
            <a:ext cx="5334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>
                <a:solidFill>
                  <a:prstClr val="white"/>
                </a:solidFill>
                <a:effectLst/>
                <a:latin typeface="Trebuchet MS" panose="020B0603020202020204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7538" y="299878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7200" dirty="0">
                <a:solidFill>
                  <a:prstClr val="white"/>
                </a:solidFill>
                <a:effectLst/>
                <a:latin typeface="Trebuchet MS" panose="020B0603020202020204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12AF5B1-6D7A-4559-88FE-4ADA6815E603}" type="datetimeFigureOut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7856538" y="4710113"/>
            <a:ext cx="1149350" cy="1090612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EC1D745-2909-4075-BFAA-6F49EE2FD3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51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3586E2-E73D-4C4C-92B8-8F8F08BDEFD2}" type="datetimeFigureOut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538" y="4710113"/>
            <a:ext cx="1149350" cy="1090612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48B96D-2A83-4DA9-8A2F-8DC025CC1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71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14" name="Picture 8" descr="HD-ShadowLon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" descr="HD-ShadowShor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F7A476A-1DC4-4CEF-81F8-6B3CB23DF422}" type="datetimeFigureOut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FEB6E7D-FB20-443B-B489-4F141CC1A4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77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13" name="Picture 8" descr="HD-ShadowLon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 descr="HD-ShadowShor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608714F-E03D-4AB5-AC8E-DD62DB0CB85C}" type="datetimeFigureOut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18698AC-368E-4CDE-954F-8AE32E56F6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275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20143F-E785-4E26-A53C-096DFB3EBF17}" type="datetimeFigureOut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2C6B35A-660A-4BE5-BC0E-6DDE7BCC2A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29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4575175" y="2747963"/>
            <a:ext cx="6862763" cy="1366837"/>
            <a:chOff x="2281445" y="609600"/>
            <a:chExt cx="6862555" cy="1368199"/>
          </a:xfrm>
        </p:grpSpPr>
        <p:sp>
          <p:nvSpPr>
            <p:cNvPr id="5" name="Rectangle 4"/>
            <p:cNvSpPr/>
            <p:nvPr/>
          </p:nvSpPr>
          <p:spPr>
            <a:xfrm>
              <a:off x="2281445" y="609600"/>
              <a:ext cx="5286215" cy="1368199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7710530" y="609600"/>
              <a:ext cx="1433470" cy="1368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0" y="5935663"/>
            <a:ext cx="20574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880A13F-333C-4271-92E7-F50ED30937FD}" type="datetimeFigureOut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9588" y="5935663"/>
            <a:ext cx="4519612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088" y="5432425"/>
            <a:ext cx="1149350" cy="1273175"/>
          </a:xfrm>
        </p:spPr>
        <p:txBody>
          <a:bodyPr anchor="t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CC8C95F-10D6-4CBE-B7D4-216EC70FDD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54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DBEBCA5-3844-424A-B64C-D5603E3669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328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98A203-A3D0-4E0F-9381-08C8CE5D21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2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9634E-58F0-40EB-96CD-AB809FE81C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972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7C563-A46C-432E-915F-48F1BBC14C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08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9B914-857A-4290-8832-1439322624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003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105A3-D8D4-4250-BA09-6BC737F3B1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579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E1AF6-5EDF-4D52-8E79-4F5BE11DDB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327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5C9CD-F44D-4C13-8A78-FD00280B72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844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1C1C6-5596-4763-85F2-B47C3EE0F2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959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1F857-F186-4CBC-916A-D19A6F9812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2108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CDB0F-D1CB-400A-A95F-5E3667E2D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075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CC5B5-47A0-418D-8613-725857C17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4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E0665-97C6-4107-81CB-A7EAF7DC4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873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D100E-D23C-4A96-BBFD-EA32B854F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3242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65B52-BA55-4BE4-8840-C14C384BA1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539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A89FA-4D8B-46EF-9C41-4C5C84C7A3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078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32A74-E587-4AF5-99F3-ED53D9C0E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935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5CE78-6F00-473A-96E0-FAD12C8EE9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825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7EC29-51F8-4963-8CD3-393A05F19F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498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EEFB8-FCF2-4FD4-A9C9-0B6DC868EE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999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C2C8-DD46-40D1-BDF0-1FF7D3EB80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97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96EB6-0A60-4157-AE36-778B7B060A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4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44053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1B604-3DB9-4D79-88A8-D51511F8D1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696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A4B66-6A7F-42EA-906B-9A44F8DC84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11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52867-39CF-4388-8CDB-0C57B7F18D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189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587D7-7DE5-4BE3-89B5-95CEF7A4E6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757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CC9D8-B21D-43EF-893E-80BFAF1B69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5035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0E3B3-EBE4-4B21-B8BC-3EE4B389B5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2805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F70D2-35F6-43B1-9B91-4AFF876799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3974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E24AA-EE51-4C1C-B89C-1FBAF368A4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5918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CD325-B09D-4FC7-956D-5E95AD4B6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2008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5DD96-D85C-4F66-9644-6BBCE77C50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943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6454A-8C97-421A-9879-ACA4E03AF5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3765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73593-D85A-4D4F-BCF7-BAE1A88305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7383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E84CA-5C2D-4E8C-807A-32841E96EF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8477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D87B8-5457-49BD-91F8-363052F01D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805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6A4A7-00A0-416F-83F2-B7024BC43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19712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43388"/>
            <a:ext cx="6726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4188" y="4243388"/>
            <a:ext cx="2306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ltGray">
          <a:xfrm>
            <a:off x="0" y="2590800"/>
            <a:ext cx="6726238" cy="16589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6834188" y="2590800"/>
            <a:ext cx="2308225" cy="1658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25" y="593566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5663"/>
            <a:ext cx="4021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2749550"/>
            <a:ext cx="1370013" cy="13573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F2014-7FEA-42AD-B347-44B6EAAC93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7066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FF438-B240-4722-8947-6EB90B617E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629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2728913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750" y="593566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538" y="2870200"/>
            <a:ext cx="1149350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D47E6-0A9C-4B0E-9BB6-CDB3BD8067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069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B76C0-CD74-4790-A1D4-F9C848A315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858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8" name="Picture 8" descr="HD-ShadowLon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HD-ShadowShor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04034-B256-42CF-B9F2-1A511D54DE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7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4" name="Picture 8" descr="HD-ShadowLon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9" descr="HD-ShadowShor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B70DF-24A0-4B2A-9602-4059FD066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92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6838" y="1973263"/>
            <a:ext cx="14446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10488" y="609600"/>
            <a:ext cx="1433512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856B-A5CE-44C0-B8C6-35F42BAEC1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17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B24DB-F2DE-48A0-8D9B-2F0EC99DE4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236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37B9-BF23-470C-8000-33B31F7022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3123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F0533-E621-4D72-9EAE-8863D3D874F0}" type="datetimeFigureOut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538" y="4711700"/>
            <a:ext cx="1149350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580F6-7AFA-4262-A296-2AC4943705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867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ECE1F-96FC-49D2-8A07-D11F2D11F5DA}" type="datetimeFigureOut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538" y="4711700"/>
            <a:ext cx="1149350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BF84F-BBEB-4780-8D7A-265A312C1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435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" name="TextBox 9"/>
          <p:cNvSpPr txBox="1"/>
          <p:nvPr/>
        </p:nvSpPr>
        <p:spPr>
          <a:xfrm>
            <a:off x="271463" y="747713"/>
            <a:ext cx="5334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7200" dirty="0"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7538" y="299878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72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BC40E-FB56-4569-9B35-8E40FE374739}" type="datetimeFigureOut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7856538" y="4710113"/>
            <a:ext cx="1149350" cy="1090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83977-D611-49F2-AD00-FDD54327FC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139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8AEAE-2921-484B-9CA7-B5009461E704}" type="datetimeFigureOut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538" y="4710113"/>
            <a:ext cx="1149350" cy="1090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354A1-C8BB-4C9C-9FD7-0E8936C13A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2325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14" name="Picture 8" descr="HD-ShadowLon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" descr="HD-ShadowShor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2E4FF-CDDB-431D-9A90-78D9F77120CB}" type="datetimeFigureOut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44C7-33EF-4AD7-9218-AF63F62534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001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13" name="Picture 8" descr="HD-ShadowLon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 descr="HD-ShadowShor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868B7-55E7-4A7D-8E73-91AD4F87C642}" type="datetimeFigureOut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D5328-867A-4949-B690-A043CFC8E4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4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8B16F-1406-497E-915E-AF66F998C1CD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58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05FA1-532F-4DC7-93AD-390F96829F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377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4575175" y="2747963"/>
            <a:ext cx="6862763" cy="1366837"/>
            <a:chOff x="2281445" y="609600"/>
            <a:chExt cx="6862555" cy="1368199"/>
          </a:xfrm>
        </p:grpSpPr>
        <p:sp>
          <p:nvSpPr>
            <p:cNvPr id="5" name="Rectangle 4"/>
            <p:cNvSpPr/>
            <p:nvPr/>
          </p:nvSpPr>
          <p:spPr bwMode="ltGray">
            <a:xfrm>
              <a:off x="2281445" y="609600"/>
              <a:ext cx="5286215" cy="1368199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7710530" y="609600"/>
              <a:ext cx="1433470" cy="1368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0" y="593566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9588" y="5935663"/>
            <a:ext cx="45196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088" y="5432425"/>
            <a:ext cx="1149350" cy="1273175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fld id="{82E6792E-6FF6-4583-A210-FFB109FBC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876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B0DDA-7A9A-4869-A35E-C7952FD186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2264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2CE5C-6754-406E-A938-3A7E4D70B5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6068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2F2DD-7C9D-4333-9564-D4AE86EC0B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753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3498D-5CA4-40F7-B75F-06CB40E8BC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635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5AE1A-F463-43EF-B251-BF15659B56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887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161E1-37DA-4DBB-AF81-3098BA10F7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276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7EB3E-3CD5-440C-86B3-C9CE526575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856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A6F9D-4807-4478-B693-3D25B1DBC2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4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UC_ANR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2050" y="6278562"/>
            <a:ext cx="2789239" cy="51752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350838" y="0"/>
            <a:ext cx="8229601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31" y="6197174"/>
            <a:ext cx="2158275" cy="5950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7" r:id="rId5"/>
    <p:sldLayoutId id="2147483658" r:id="rId6"/>
    <p:sldLayoutId id="2147483659" r:id="rId7"/>
    <p:sldLayoutId id="2147483660" r:id="rId8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EEAB9-B43F-449A-8666-ABEC7C309FA1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65F1B-DF24-4473-9D7C-223CA8388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8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AD223C2-C31E-4E7C-8302-C8B09900036F}" type="datetimeFigureOut">
              <a:rPr lang="en-US" smtClean="0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48EDC58-A59A-4CB3-A206-8F5081A838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52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  <p:sldLayoutId id="2147484184" r:id="rId13"/>
    <p:sldLayoutId id="2147484185" r:id="rId14"/>
    <p:sldLayoutId id="2147484186" r:id="rId15"/>
    <p:sldLayoutId id="2147484187" r:id="rId16"/>
    <p:sldLayoutId id="214748418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096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212F17-7F39-4B8D-8947-4E7BB4B05FDC}" type="slidenum">
              <a:rPr lang="en-US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63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531813" y="752475"/>
            <a:ext cx="68961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2336800"/>
            <a:ext cx="6888163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338" y="59356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prstClr val="white">
                    <a:tint val="75000"/>
                  </a:prstClr>
                </a:solidFill>
                <a:latin typeface="Trebuchet MS" panose="020B0603020202020204"/>
              </a:defRPr>
            </a:lvl1pPr>
          </a:lstStyle>
          <a:p>
            <a:pPr>
              <a:defRPr/>
            </a:pPr>
            <a:fld id="{99263F55-58AF-40C3-86FD-3C1C9EC4FCB9}" type="datetimeFigureOut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5663"/>
            <a:ext cx="4833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prstClr val="white">
                    <a:tint val="75000"/>
                  </a:prstClr>
                </a:solidFill>
                <a:latin typeface="Trebuchet MS" panose="020B0603020202020204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2475"/>
            <a:ext cx="1157288" cy="1092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3600">
                <a:solidFill>
                  <a:prstClr val="white">
                    <a:tint val="75000"/>
                  </a:prstClr>
                </a:solidFill>
                <a:latin typeface="Trebuchet MS" panose="020B0603020202020204"/>
              </a:defRPr>
            </a:lvl1pPr>
          </a:lstStyle>
          <a:p>
            <a:pPr>
              <a:defRPr/>
            </a:pPr>
            <a:fld id="{5ACA2CD8-1073-4DE4-8CA1-9F510A7A5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28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18" r:id="rId18"/>
    <p:sldLayoutId id="2147483919" r:id="rId1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64FE622-9EB7-4227-85D9-402E0A7AE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0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E26B437-08AE-4E75-8408-D96E7583E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3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C215CD5-4CD4-43E5-BC68-52C4C0E6EB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1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31813" y="752475"/>
            <a:ext cx="68961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2336800"/>
            <a:ext cx="6888163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338" y="59356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F61F1F-9636-4B43-AF66-713BB4CBE9E1}" type="datetimeFigureOut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5663"/>
            <a:ext cx="4833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2475"/>
            <a:ext cx="1157288" cy="1092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856F4A-DAE8-4E57-85FD-3749AE147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35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  <p:sldLayoutId id="2147483998" r:id="rId16"/>
    <p:sldLayoutId id="2147483999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AD223C2-C31E-4E7C-8302-C8B09900036F}" type="datetimeFigureOut">
              <a:rPr lang="en-US" smtClean="0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48EDC58-A59A-4CB3-A206-8F5081A838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13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  <p:sldLayoutId id="21474840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EEAB9-B43F-449A-8666-ABEC7C309FA1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65F1B-DF24-4473-9D7C-223CA8388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79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9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s://pubchem.ncbi.nlm.nih.gov/compound/gamma-Glutamyl-S-allylcystein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6EDFC782-E9FE-43E6-97B0-309CC3C1D2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6675" y="838200"/>
            <a:ext cx="9077325" cy="3352799"/>
          </a:xfrm>
        </p:spPr>
        <p:txBody>
          <a:bodyPr rtlCol="0">
            <a:normAutofit fontScale="90000"/>
          </a:bodyPr>
          <a:lstStyle/>
          <a:p>
            <a:pPr algn="l">
              <a:defRPr/>
            </a:pPr>
            <a:r>
              <a:rPr lang="en-US" sz="4000" b="1" dirty="0">
                <a:solidFill>
                  <a:schemeClr val="bg1"/>
                </a:solidFill>
              </a:rPr>
              <a:t>Integrated Soil-borne Disease Management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in Organic Strawberries</a:t>
            </a:r>
            <a:r>
              <a:rPr lang="en-US" sz="4000" b="1" i="1" dirty="0">
                <a:solidFill>
                  <a:srgbClr val="FFCC66"/>
                </a:solidFill>
              </a:rPr>
              <a:t/>
            </a:r>
            <a:br>
              <a:rPr lang="en-US" sz="4000" b="1" i="1" dirty="0">
                <a:solidFill>
                  <a:srgbClr val="FFCC66"/>
                </a:solidFill>
              </a:rPr>
            </a:br>
            <a:r>
              <a:rPr lang="en-US" sz="4000" b="1" i="1" dirty="0">
                <a:solidFill>
                  <a:srgbClr val="FFCC66"/>
                </a:solidFill>
              </a:rPr>
              <a:t/>
            </a:r>
            <a:br>
              <a:rPr lang="en-US" sz="4000" b="1" i="1" dirty="0">
                <a:solidFill>
                  <a:srgbClr val="FFCC66"/>
                </a:solidFill>
              </a:rPr>
            </a:br>
            <a:r>
              <a:rPr lang="en-US" sz="4000" b="1" i="1" dirty="0">
                <a:solidFill>
                  <a:srgbClr val="FFCC66"/>
                </a:solidFill>
              </a:rPr>
              <a:t/>
            </a:r>
            <a:br>
              <a:rPr lang="en-US" sz="4000" b="1" i="1" dirty="0">
                <a:solidFill>
                  <a:srgbClr val="FFCC66"/>
                </a:solidFill>
              </a:rPr>
            </a:br>
            <a:r>
              <a:rPr lang="en-US" sz="2700" b="1" i="1" dirty="0">
                <a:solidFill>
                  <a:srgbClr val="FFCC66"/>
                </a:solidFill>
              </a:rPr>
              <a:t>UCCE</a:t>
            </a:r>
            <a:r>
              <a:rPr lang="en-US" sz="4000" b="1" i="1" dirty="0">
                <a:solidFill>
                  <a:srgbClr val="FFCC66"/>
                </a:solidFill>
              </a:rPr>
              <a:t> </a:t>
            </a:r>
            <a:r>
              <a:rPr lang="en-US" sz="2700" b="1" i="1" dirty="0">
                <a:solidFill>
                  <a:srgbClr val="FFCC66"/>
                </a:solidFill>
              </a:rPr>
              <a:t>Fumigants and Non-Fumigant Alternatives: </a:t>
            </a:r>
            <a:br>
              <a:rPr lang="en-US" sz="2700" b="1" i="1" dirty="0">
                <a:solidFill>
                  <a:srgbClr val="FFCC66"/>
                </a:solidFill>
              </a:rPr>
            </a:br>
            <a:r>
              <a:rPr lang="en-US" sz="2700" b="1" i="1" dirty="0">
                <a:solidFill>
                  <a:srgbClr val="FFCC66"/>
                </a:solidFill>
              </a:rPr>
              <a:t>Regulatory and Research updates</a:t>
            </a:r>
            <a:br>
              <a:rPr lang="en-US" sz="2700" b="1" i="1" dirty="0">
                <a:solidFill>
                  <a:srgbClr val="FFCC66"/>
                </a:solidFill>
              </a:rPr>
            </a:br>
            <a:r>
              <a:rPr lang="en-US" sz="2700" b="1" i="1" dirty="0">
                <a:solidFill>
                  <a:srgbClr val="FFCC66"/>
                </a:solidFill>
              </a:rPr>
              <a:t>Ventura, CA 5/29/2020</a:t>
            </a:r>
            <a:r>
              <a:rPr lang="en-US" sz="1600" b="1" i="1" dirty="0">
                <a:solidFill>
                  <a:srgbClr val="FFCCFF"/>
                </a:solidFill>
              </a:rPr>
              <a:t/>
            </a:r>
            <a:br>
              <a:rPr lang="en-US" sz="1600" b="1" i="1" dirty="0">
                <a:solidFill>
                  <a:srgbClr val="FFCCFF"/>
                </a:solidFill>
              </a:rPr>
            </a:br>
            <a:endParaRPr lang="en-US" sz="3200" dirty="0">
              <a:solidFill>
                <a:srgbClr val="FFCCFF"/>
              </a:solidFill>
            </a:endParaRPr>
          </a:p>
        </p:txBody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83A2C334-D2FF-48E4-A815-88CC0049D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75" y="4441371"/>
            <a:ext cx="7988492" cy="2152262"/>
          </a:xfrm>
        </p:spPr>
        <p:txBody>
          <a:bodyPr>
            <a:normAutofit fontScale="92500"/>
          </a:bodyPr>
          <a:lstStyle/>
          <a:p>
            <a:pPr algn="l" eaLnBrk="1" hangingPunct="1"/>
            <a:r>
              <a:rPr lang="en-US" altLang="en-US" sz="2400" b="1" dirty="0">
                <a:solidFill>
                  <a:schemeClr val="bg1"/>
                </a:solidFill>
              </a:rPr>
              <a:t>Joji Muramoto Ph.D.</a:t>
            </a:r>
          </a:p>
          <a:p>
            <a:pPr algn="l" eaLnBrk="1" hangingPunct="1"/>
            <a:r>
              <a:rPr lang="en-US" altLang="en-US" sz="2400" b="1" dirty="0">
                <a:solidFill>
                  <a:srgbClr val="92D050"/>
                </a:solidFill>
              </a:rPr>
              <a:t>UC Assistant Cooperative Extension Organic Production Specialist</a:t>
            </a:r>
          </a:p>
          <a:p>
            <a:pPr algn="l" eaLnBrk="1" hangingPunct="1"/>
            <a:r>
              <a:rPr lang="en-US" altLang="en-US" sz="2400" b="1" dirty="0">
                <a:solidFill>
                  <a:srgbClr val="92D050"/>
                </a:solidFill>
              </a:rPr>
              <a:t>Center for Agroecology and Sustainable Food Systems (CASFS)</a:t>
            </a:r>
          </a:p>
          <a:p>
            <a:pPr algn="l" eaLnBrk="1" hangingPunct="1"/>
            <a:r>
              <a:rPr lang="en-US" altLang="en-US" sz="2400" b="1" dirty="0">
                <a:solidFill>
                  <a:srgbClr val="92D050"/>
                </a:solidFill>
              </a:rPr>
              <a:t>Department of Environmental Studies</a:t>
            </a:r>
          </a:p>
          <a:p>
            <a:pPr algn="l" eaLnBrk="1" hangingPunct="1"/>
            <a:r>
              <a:rPr lang="en-US" altLang="en-US" sz="2400" b="1" dirty="0">
                <a:solidFill>
                  <a:srgbClr val="92D050"/>
                </a:solidFill>
              </a:rPr>
              <a:t>UC Santa Cruz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228600" y="554845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sz="4000" i="1" dirty="0"/>
              <a:t>Anaerobic Soil Disinfestation (ASD)</a:t>
            </a:r>
            <a:endParaRPr lang="en-US" altLang="en-US" sz="3200" dirty="0"/>
          </a:p>
        </p:txBody>
      </p:sp>
      <p:pic>
        <p:nvPicPr>
          <p:cNvPr id="926722" name="Picture 2" descr="C:\Users\Joji\Pictures\2014-07-17\DSCN93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731328"/>
            <a:ext cx="2667000" cy="2044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2709" name="TextBox 7"/>
          <p:cNvSpPr txBox="1">
            <a:spLocks noChangeArrowheads="1"/>
          </p:cNvSpPr>
          <p:nvPr/>
        </p:nvSpPr>
        <p:spPr bwMode="auto">
          <a:xfrm>
            <a:off x="6477000" y="3809352"/>
            <a:ext cx="255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(Van Bruggen, 2014)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2156575"/>
            <a:ext cx="5697794" cy="391975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Developed in the Netherlands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and Japan independently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~2000 as a biological alternative to fumigation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Principle: Acid fermentation in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   anaerobic soil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pic>
        <p:nvPicPr>
          <p:cNvPr id="11" name="Picture 4" descr="C:\Documents and Settings\Joji Muramoto\My Documents\1_Current Projects\Research projects\CASFS_Strawb\Tarp\References\dojyoukangen_Hokkaido_3_pi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7925" y="4438666"/>
            <a:ext cx="2743200" cy="1912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2712" name="TextBox 11"/>
          <p:cNvSpPr txBox="1">
            <a:spLocks noChangeArrowheads="1"/>
          </p:cNvSpPr>
          <p:nvPr/>
        </p:nvSpPr>
        <p:spPr bwMode="auto">
          <a:xfrm>
            <a:off x="6286500" y="6384925"/>
            <a:ext cx="287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(Chiba prefecture, 2002)</a:t>
            </a:r>
          </a:p>
        </p:txBody>
      </p:sp>
    </p:spTree>
    <p:extLst>
      <p:ext uri="{BB962C8B-B14F-4D97-AF65-F5344CB8AC3E}">
        <p14:creationId xmlns:p14="http://schemas.microsoft.com/office/powerpoint/2010/main" val="3035288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90" y="609600"/>
            <a:ext cx="8355610" cy="1658984"/>
          </a:xfrm>
        </p:spPr>
        <p:txBody>
          <a:bodyPr>
            <a:normAutofit/>
          </a:bodyPr>
          <a:lstStyle/>
          <a:p>
            <a:r>
              <a:rPr lang="en-US" altLang="ja-JP" sz="2800" b="1" i="1" dirty="0"/>
              <a:t>Autumn-Anaerobic Soil Disinfestation (ASD) 		      in California Strawberries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					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134" y="2191188"/>
            <a:ext cx="406526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marR="0" lvl="0" indent="-385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Broadcast rice bran at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6 - 9 tons/acre</a:t>
            </a:r>
          </a:p>
          <a:p>
            <a:pPr marL="385763" marR="0" lvl="0" indent="-385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Incorporate bran</a:t>
            </a:r>
          </a:p>
          <a:p>
            <a:pPr marL="385763" marR="0" lvl="0" indent="-385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List beds</a:t>
            </a:r>
          </a:p>
          <a:p>
            <a:pPr marL="385763" marR="0" lvl="0" indent="-385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Cover w/ plastic mulch</a:t>
            </a:r>
          </a:p>
          <a:p>
            <a:pPr marL="385763" marR="0" lvl="0" indent="-385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Drip irrigate total 1 to 2 ac-in over 3 wks</a:t>
            </a:r>
          </a:p>
          <a:p>
            <a:pPr marL="385763" marR="0" lvl="0" indent="-385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Leave 3 wks and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monitor soil Eh (redox potential)</a:t>
            </a:r>
          </a:p>
          <a:p>
            <a:pPr marL="385763" marR="0" lvl="0" indent="-385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85763" marR="0" lvl="0" indent="-385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63565" y="2057400"/>
            <a:ext cx="4394688" cy="4689654"/>
            <a:chOff x="4514850" y="1445585"/>
            <a:chExt cx="4394688" cy="4689654"/>
          </a:xfrm>
        </p:grpSpPr>
        <p:grpSp>
          <p:nvGrpSpPr>
            <p:cNvPr id="3" name="Group 2"/>
            <p:cNvGrpSpPr/>
            <p:nvPr/>
          </p:nvGrpSpPr>
          <p:grpSpPr>
            <a:xfrm>
              <a:off x="4514850" y="1445585"/>
              <a:ext cx="4394688" cy="4689654"/>
              <a:chOff x="4457700" y="2286000"/>
              <a:chExt cx="2971800" cy="3356465"/>
            </a:xfrm>
          </p:grpSpPr>
          <p:pic>
            <p:nvPicPr>
              <p:cNvPr id="944130" name="Picture 2" descr="C:\Users\Joji\Pictures\2013-10-04\DSCN7270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943600" y="3400299"/>
                <a:ext cx="1485900" cy="1114551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C:\Users\Joji\Documents\My Documents\1_Current Projects\_Current Research Project\USDA_Area wide\_Experiment\Spence\Photos\20111004_Rice bran application\DSCN2172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457701" y="2286000"/>
                <a:ext cx="1504942" cy="1128647"/>
              </a:xfrm>
              <a:prstGeom prst="rect">
                <a:avLst/>
              </a:prstGeom>
              <a:noFill/>
            </p:spPr>
          </p:pic>
          <p:pic>
            <p:nvPicPr>
              <p:cNvPr id="12" name="Picture 3" descr="J0202045"/>
              <p:cNvPicPr preferRelativeResize="0">
                <a:picLocks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5943600" y="2286000"/>
                <a:ext cx="1485900" cy="1143000"/>
              </a:xfrm>
              <a:prstGeom prst="rect">
                <a:avLst/>
              </a:prstGeom>
              <a:solidFill>
                <a:srgbClr val="FFFFFF"/>
              </a:solidFill>
              <a:ln w="0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2" descr="C:\Users\Joji Muramoto\Documents\My Documents\1_Current Projects\_MetBrTransition\5_Experiments\2008\2_Field experiments\Salinas\Photos\101108_Bed listing\CIMG5186.JP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7700" y="3400425"/>
                <a:ext cx="1485900" cy="1114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" descr="C:\Users\Joji\Pictures\2012-11-01\001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5886450" y="4514851"/>
                <a:ext cx="1543050" cy="1127614"/>
              </a:xfrm>
              <a:prstGeom prst="rect">
                <a:avLst/>
              </a:prstGeom>
              <a:noFill/>
            </p:spPr>
          </p:pic>
          <p:pic>
            <p:nvPicPr>
              <p:cNvPr id="14" name="Picture 2" descr="C:\Users\Joji\Documents\My Documents\1_Current Projects\_Current Research Project\MetBrTransition\5_Experiments\2008\2_Field experiments\Salinas\Photos\110708_ASD 3 weeks\CIMG5209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4457700" y="4514850"/>
                <a:ext cx="1485900" cy="1114425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 flipH="1">
              <a:off x="4520966" y="1579373"/>
              <a:ext cx="323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6796707" y="1583946"/>
              <a:ext cx="356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14850" y="3129571"/>
              <a:ext cx="537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96707" y="3136272"/>
              <a:ext cx="480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14850" y="4572001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97790" y="4579706"/>
              <a:ext cx="606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2286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1220477"/>
            <a:ext cx="8458200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Verticillium wilt by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Verticillium dahliae;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80 to 100% decrease 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V. dahliae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microsclerotia in soil in field trials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(Shennan et al., 2018)---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Autumn ASD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Charcoal rot by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Macrophomina phaseolina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; ~50% reduction of plant mortality compared to un-treated control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(Muramoto et al., 2017)---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Summer ASD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Fusarium wilt by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Fusarium oxysporum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f. sp.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fragariea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can be controlled by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summer-ASD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but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autumn-ASD can make the disease worse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(Muramoto et al., 2017)          ---</a:t>
            </a:r>
            <a:r>
              <a:rPr lang="en-US" sz="2000" b="1" u="sng" kern="1200" dirty="0">
                <a:solidFill>
                  <a:srgbClr val="FF0000"/>
                </a:solidFill>
                <a:latin typeface="Century Gothic" panose="020B0502020202020204"/>
              </a:rPr>
              <a:t>R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ice bran can feed F.o.f!!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F8618B3-CDFF-4AFB-B9E4-E8E071DE0E02}"/>
              </a:ext>
            </a:extLst>
          </p:cNvPr>
          <p:cNvSpPr txBox="1">
            <a:spLocks/>
          </p:cNvSpPr>
          <p:nvPr/>
        </p:nvSpPr>
        <p:spPr>
          <a:xfrm>
            <a:off x="62760" y="381000"/>
            <a:ext cx="9094680" cy="6215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-5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Soil-borne disease control by ASD in California strawberries</a:t>
            </a:r>
            <a:endParaRPr kumimoji="0" lang="en-US" sz="1800" b="1" i="1" u="none" strike="noStrike" kern="1200" cap="none" spc="-50" normalizeH="0" baseline="0" noProof="0" dirty="0">
              <a:ln>
                <a:noFill/>
              </a:ln>
              <a:solidFill>
                <a:prstClr val="white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843823" y="5141167"/>
            <a:ext cx="1670050" cy="708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ASD Fall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RB 9t/ac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5286375"/>
            <a:ext cx="762000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UTC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9751" y="145585"/>
            <a:ext cx="81244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4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Fusarium oxysporum </a:t>
            </a:r>
            <a:r>
              <a:rPr kumimoji="0" lang="en-US" sz="2800" b="1" i="0" u="none" strike="noStrike" kern="14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f. sp. </a:t>
            </a:r>
            <a:r>
              <a:rPr kumimoji="0" lang="en-US" sz="2800" b="1" i="1" u="none" strike="noStrike" kern="14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fragariae* </a:t>
            </a:r>
            <a:r>
              <a:rPr kumimoji="0" lang="en-US" sz="2800" b="1" i="0" u="none" strike="noStrike" kern="14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infested field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Strawberry plants (8/14/14)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6C4A69-F3A0-4BB2-B29F-D937186537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675" y="1506537"/>
            <a:ext cx="2559050" cy="354012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3517D9-F4EC-4B22-AAB2-BBC1524289FF}"/>
              </a:ext>
            </a:extLst>
          </p:cNvPr>
          <p:cNvGrpSpPr/>
          <p:nvPr/>
        </p:nvGrpSpPr>
        <p:grpSpPr>
          <a:xfrm>
            <a:off x="11723" y="1523205"/>
            <a:ext cx="9001125" cy="5268120"/>
            <a:chOff x="0" y="1414865"/>
            <a:chExt cx="9001125" cy="5268120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0" y="5063735"/>
              <a:ext cx="9001125" cy="1619250"/>
              <a:chOff x="65006" y="5172187"/>
              <a:chExt cx="9000435" cy="1619201"/>
            </a:xfrm>
          </p:grpSpPr>
          <p:sp>
            <p:nvSpPr>
              <p:cNvPr id="13" name="TextBox 12"/>
              <p:cNvSpPr txBox="1"/>
              <p:nvPr/>
            </p:nvSpPr>
            <p:spPr bwMode="auto">
              <a:xfrm>
                <a:off x="3898524" y="5172187"/>
                <a:ext cx="1709607" cy="7080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ASD Summer RB 9t/ac</a:t>
                </a:r>
              </a:p>
            </p:txBody>
          </p:sp>
          <p:sp>
            <p:nvSpPr>
              <p:cNvPr id="83977" name="TextBox 1"/>
              <p:cNvSpPr txBox="1">
                <a:spLocks noChangeArrowheads="1"/>
              </p:cNvSpPr>
              <p:nvPr/>
            </p:nvSpPr>
            <p:spPr bwMode="auto">
              <a:xfrm>
                <a:off x="65006" y="5960454"/>
                <a:ext cx="9000435" cy="8309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+mn-ea"/>
                    <a:cs typeface="+mn-cs"/>
                  </a:rPr>
                  <a:t>Higher temperature threshold for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+mn-ea"/>
                    <a:cs typeface="+mn-cs"/>
                  </a:rPr>
                  <a:t>Fusarium oxysporum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+mn-ea"/>
                    <a:cs typeface="+mn-cs"/>
                  </a:rPr>
                  <a:t>(&gt;460 hours above 86°F at 8” soil depth (Muramoto et al., Acta Hort. In Press))</a:t>
                </a:r>
              </a:p>
            </p:txBody>
          </p:sp>
        </p:grpSp>
        <p:pic>
          <p:nvPicPr>
            <p:cNvPr id="6" name="Picture 5" descr="A path with trees on the side of a dirt road&#10;&#10;Description generated with very high confidence">
              <a:extLst>
                <a:ext uri="{FF2B5EF4-FFF2-40B4-BE49-F238E27FC236}">
                  <a16:creationId xmlns:a16="http://schemas.microsoft.com/office/drawing/2014/main" id="{00BC02F1-3B93-48A4-A81F-F0B72866A7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99192" y="1414865"/>
              <a:ext cx="2262554" cy="350678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28AB9F3-CEA3-413D-964D-0AB69DEF53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7354" y="1523205"/>
            <a:ext cx="2602988" cy="3506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68A57-C6E0-49B0-8783-28C79323D4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ACCB2-5485-42DD-9ACA-5A671D1CC4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DB6A7D-3FC2-4E76-BC77-B386F2D18DA6}"/>
              </a:ext>
            </a:extLst>
          </p:cNvPr>
          <p:cNvGrpSpPr/>
          <p:nvPr/>
        </p:nvGrpSpPr>
        <p:grpSpPr>
          <a:xfrm>
            <a:off x="13393" y="857250"/>
            <a:ext cx="2428876" cy="5972354"/>
            <a:chOff x="0" y="0"/>
            <a:chExt cx="3238501" cy="7963139"/>
          </a:xfrm>
        </p:grpSpPr>
        <p:pic>
          <p:nvPicPr>
            <p:cNvPr id="5" name="Picture 4" descr="A close up of a plant&#10;&#10;Description generated with very high confidence">
              <a:extLst>
                <a:ext uri="{FF2B5EF4-FFF2-40B4-BE49-F238E27FC236}">
                  <a16:creationId xmlns:a16="http://schemas.microsoft.com/office/drawing/2014/main" id="{DF409ADB-1BDC-4136-A03D-8F0B77879C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3095626" cy="63627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5E6370-EC55-4246-8FFB-C41687F3DD1C}"/>
                </a:ext>
              </a:extLst>
            </p:cNvPr>
            <p:cNvSpPr txBox="1"/>
            <p:nvPr/>
          </p:nvSpPr>
          <p:spPr>
            <a:xfrm>
              <a:off x="119063" y="6362700"/>
              <a:ext cx="3119438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Sudan grass (Sweet’n honey)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3.9 t-d.w./acre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DB1CEF3-2312-4264-9CBA-1C54987F692A}"/>
              </a:ext>
            </a:extLst>
          </p:cNvPr>
          <p:cNvGrpSpPr/>
          <p:nvPr/>
        </p:nvGrpSpPr>
        <p:grpSpPr>
          <a:xfrm>
            <a:off x="4643439" y="857250"/>
            <a:ext cx="2250281" cy="5985013"/>
            <a:chOff x="3095626" y="0"/>
            <a:chExt cx="3000374" cy="7980015"/>
          </a:xfrm>
        </p:grpSpPr>
        <p:pic>
          <p:nvPicPr>
            <p:cNvPr id="7" name="Picture 6" descr="A field of tall grass&#10;&#10;Description generated with very high confidence">
              <a:extLst>
                <a:ext uri="{FF2B5EF4-FFF2-40B4-BE49-F238E27FC236}">
                  <a16:creationId xmlns:a16="http://schemas.microsoft.com/office/drawing/2014/main" id="{0C6FCB0E-458A-458F-B8A5-F51FDFD404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95626" y="0"/>
              <a:ext cx="3000374" cy="63627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00CE3B-D9D7-4892-B2B6-91C8F6B85FE8}"/>
                </a:ext>
              </a:extLst>
            </p:cNvPr>
            <p:cNvSpPr txBox="1"/>
            <p:nvPr/>
          </p:nvSpPr>
          <p:spPr>
            <a:xfrm>
              <a:off x="3286125" y="6379577"/>
              <a:ext cx="2809875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Triticale (Pancho)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3.5 t-d.w./ac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145585-56D0-46FB-89E6-9879DC76FBB3}"/>
              </a:ext>
            </a:extLst>
          </p:cNvPr>
          <p:cNvGrpSpPr/>
          <p:nvPr/>
        </p:nvGrpSpPr>
        <p:grpSpPr>
          <a:xfrm>
            <a:off x="2330648" y="857250"/>
            <a:ext cx="2321720" cy="5603023"/>
            <a:chOff x="6096000" y="1"/>
            <a:chExt cx="3095626" cy="7470695"/>
          </a:xfrm>
        </p:grpSpPr>
        <p:pic>
          <p:nvPicPr>
            <p:cNvPr id="9" name="Picture 8" descr="A close up of a tree&#10;&#10;Description generated with very high confidence">
              <a:extLst>
                <a:ext uri="{FF2B5EF4-FFF2-40B4-BE49-F238E27FC236}">
                  <a16:creationId xmlns:a16="http://schemas.microsoft.com/office/drawing/2014/main" id="{46967192-A6B5-4124-9F63-2EB0BF70AE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462463" y="1633538"/>
              <a:ext cx="6362700" cy="309562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B5F0F3-4A3F-446F-BC02-BB51F1C54482}"/>
                </a:ext>
              </a:extLst>
            </p:cNvPr>
            <p:cNvSpPr txBox="1"/>
            <p:nvPr/>
          </p:nvSpPr>
          <p:spPr>
            <a:xfrm>
              <a:off x="6238875" y="6362700"/>
              <a:ext cx="28098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Merced rye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3.2 t-d.w./ac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2BDDD1-584C-4C85-80F9-170B32700D75}"/>
              </a:ext>
            </a:extLst>
          </p:cNvPr>
          <p:cNvGrpSpPr/>
          <p:nvPr/>
        </p:nvGrpSpPr>
        <p:grpSpPr>
          <a:xfrm>
            <a:off x="6893719" y="857251"/>
            <a:ext cx="2250281" cy="5972355"/>
            <a:chOff x="9191626" y="0"/>
            <a:chExt cx="3000374" cy="7963138"/>
          </a:xfrm>
        </p:grpSpPr>
        <p:pic>
          <p:nvPicPr>
            <p:cNvPr id="11" name="Picture 10" descr="A field of tall grass&#10;&#10;Description generated with very high confidence">
              <a:extLst>
                <a:ext uri="{FF2B5EF4-FFF2-40B4-BE49-F238E27FC236}">
                  <a16:creationId xmlns:a16="http://schemas.microsoft.com/office/drawing/2014/main" id="{53D0FF4C-5B59-4B3C-8A8E-D9B58167C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91626" y="0"/>
              <a:ext cx="3000374" cy="63627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4409F3-F0DF-4567-973C-F1127B865FD0}"/>
                </a:ext>
              </a:extLst>
            </p:cNvPr>
            <p:cNvSpPr txBox="1"/>
            <p:nvPr/>
          </p:nvSpPr>
          <p:spPr>
            <a:xfrm>
              <a:off x="9286875" y="6362700"/>
              <a:ext cx="2809875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Wheat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(Summit 515)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3.8 t-d.w./ac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74A750-A992-45A6-9FC1-794347506AF9}"/>
                </a:ext>
              </a:extLst>
            </p:cNvPr>
            <p:cNvSpPr txBox="1"/>
            <p:nvPr/>
          </p:nvSpPr>
          <p:spPr>
            <a:xfrm>
              <a:off x="10113842" y="310635"/>
              <a:ext cx="115594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42.3”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2323114-2E79-4D03-A76C-C27EFAA5511E}"/>
                </a:ext>
              </a:extLst>
            </p:cNvPr>
            <p:cNvCxnSpPr/>
            <p:nvPr/>
          </p:nvCxnSpPr>
          <p:spPr>
            <a:xfrm flipH="1">
              <a:off x="9876616" y="606965"/>
              <a:ext cx="474452" cy="3074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71200B5-F9E2-4C0B-A07B-DF079B02C06E}"/>
              </a:ext>
            </a:extLst>
          </p:cNvPr>
          <p:cNvSpPr txBox="1"/>
          <p:nvPr/>
        </p:nvSpPr>
        <p:spPr>
          <a:xfrm>
            <a:off x="255639" y="127585"/>
            <a:ext cx="888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Summer Cover Crops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(planted: 5/24/18, harvested: 7/30/18)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636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F8E01E-56D2-46C6-B497-3B02DA21B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88" y="0"/>
            <a:ext cx="7795424" cy="6891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07F5A2-4791-448D-AFD3-F2E0A7FE3B26}"/>
              </a:ext>
            </a:extLst>
          </p:cNvPr>
          <p:cNvSpPr txBox="1"/>
          <p:nvPr/>
        </p:nvSpPr>
        <p:spPr>
          <a:xfrm>
            <a:off x="2655488" y="6591378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  <a:sym typeface="Calibri"/>
              </a:rPr>
              <a:t>https://www.calstrawberry.com/en-us/Pest-Management/Breeding</a:t>
            </a:r>
          </a:p>
        </p:txBody>
      </p:sp>
    </p:spTree>
    <p:extLst>
      <p:ext uri="{BB962C8B-B14F-4D97-AF65-F5344CB8AC3E}">
        <p14:creationId xmlns:p14="http://schemas.microsoft.com/office/powerpoint/2010/main" val="2806622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C1F07745-D943-46DF-AB69-FA455CE428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446" y="0"/>
            <a:ext cx="9143999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B72A2E17-3305-4404-A0DA-5CC3BDAFE0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AAB7710-4717-46EA-808C-64AF64E568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275412"/>
              </p:ext>
            </p:extLst>
          </p:nvPr>
        </p:nvGraphicFramePr>
        <p:xfrm>
          <a:off x="475707" y="609600"/>
          <a:ext cx="8185692" cy="5768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348480" y="2354591"/>
            <a:ext cx="4296160" cy="667295"/>
            <a:chOff x="2348480" y="2354591"/>
            <a:chExt cx="4296160" cy="667295"/>
          </a:xfrm>
        </p:grpSpPr>
        <p:sp>
          <p:nvSpPr>
            <p:cNvPr id="4" name="Oval 3"/>
            <p:cNvSpPr/>
            <p:nvPr/>
          </p:nvSpPr>
          <p:spPr>
            <a:xfrm>
              <a:off x="2348480" y="2429692"/>
              <a:ext cx="1332765" cy="592194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455566" y="2354591"/>
              <a:ext cx="1189074" cy="444148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85226" y="1606465"/>
            <a:ext cx="5754086" cy="357591"/>
            <a:chOff x="2209902" y="1754239"/>
            <a:chExt cx="5754086" cy="357591"/>
          </a:xfrm>
        </p:grpSpPr>
        <p:grpSp>
          <p:nvGrpSpPr>
            <p:cNvPr id="5" name="Group 4"/>
            <p:cNvGrpSpPr/>
            <p:nvPr/>
          </p:nvGrpSpPr>
          <p:grpSpPr>
            <a:xfrm>
              <a:off x="2209902" y="1754775"/>
              <a:ext cx="5754086" cy="357055"/>
              <a:chOff x="2209902" y="1754775"/>
              <a:chExt cx="5754086" cy="357055"/>
            </a:xfrm>
          </p:grpSpPr>
          <p:sp>
            <p:nvSpPr>
              <p:cNvPr id="3" name="Left Brace 2"/>
              <p:cNvSpPr/>
              <p:nvPr/>
            </p:nvSpPr>
            <p:spPr>
              <a:xfrm rot="5400000">
                <a:off x="3494415" y="500748"/>
                <a:ext cx="217716" cy="2786742"/>
              </a:xfrm>
              <a:prstGeom prst="leftBrace">
                <a:avLst>
                  <a:gd name="adj1" fmla="val 8333"/>
                  <a:gd name="adj2" fmla="val 49344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Left Brace 5"/>
              <p:cNvSpPr/>
              <p:nvPr/>
            </p:nvSpPr>
            <p:spPr>
              <a:xfrm rot="5400000">
                <a:off x="6461759" y="500748"/>
                <a:ext cx="217716" cy="2786742"/>
              </a:xfrm>
              <a:prstGeom prst="leftBrace">
                <a:avLst>
                  <a:gd name="adj1" fmla="val 8333"/>
                  <a:gd name="adj2" fmla="val 49344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TextBox 1"/>
              <p:cNvSpPr txBox="1"/>
              <p:nvPr/>
            </p:nvSpPr>
            <p:spPr>
              <a:xfrm>
                <a:off x="2566324" y="1754775"/>
                <a:ext cx="2278199" cy="35705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/>
                  <a:t>Av. 31,365 lb/ac (79%)</a:t>
                </a:r>
              </a:p>
            </p:txBody>
          </p:sp>
        </p:grpSp>
        <p:sp>
          <p:nvSpPr>
            <p:cNvPr id="15" name="TextBox 1"/>
            <p:cNvSpPr txBox="1"/>
            <p:nvPr/>
          </p:nvSpPr>
          <p:spPr>
            <a:xfrm>
              <a:off x="5455567" y="1754239"/>
              <a:ext cx="2368732" cy="35705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Av. 39,800 lb/ac (100%)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27260" y="506945"/>
            <a:ext cx="6814105" cy="98488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8 year organic rotation trial at UCSC farm</a:t>
            </a:r>
          </a:p>
          <a:p>
            <a:pPr algn="ctr"/>
            <a:r>
              <a:rPr lang="en-US" sz="2000" dirty="0"/>
              <a:t>Marketable Fruit Yield at year 8 (cv. Albion)</a:t>
            </a:r>
          </a:p>
          <a:p>
            <a:pPr algn="ctr"/>
            <a:r>
              <a:rPr lang="en-US" sz="1600" dirty="0"/>
              <a:t>(</a:t>
            </a:r>
            <a:r>
              <a:rPr lang="en-US" sz="1600" i="1" u="sng" dirty="0"/>
              <a:t>V. dahliae, F. oxysporum </a:t>
            </a:r>
            <a:r>
              <a:rPr lang="en-US" sz="1600" u="sng" dirty="0"/>
              <a:t>f. sp. </a:t>
            </a:r>
            <a:r>
              <a:rPr lang="en-US" sz="1600" i="1" u="sng" dirty="0"/>
              <a:t>fragariae</a:t>
            </a:r>
            <a:r>
              <a:rPr lang="en-US" sz="1600" i="1" dirty="0"/>
              <a:t>, and M. phaseolina </a:t>
            </a:r>
            <a:r>
              <a:rPr lang="en-US" sz="1600" dirty="0"/>
              <a:t>infested site)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322475" y="1956710"/>
            <a:ext cx="3822115" cy="1065176"/>
            <a:chOff x="4322475" y="1956710"/>
            <a:chExt cx="3822115" cy="1065176"/>
          </a:xfrm>
        </p:grpSpPr>
        <p:sp>
          <p:nvSpPr>
            <p:cNvPr id="10" name="Oval 9"/>
            <p:cNvSpPr/>
            <p:nvPr/>
          </p:nvSpPr>
          <p:spPr>
            <a:xfrm>
              <a:off x="4322475" y="2577738"/>
              <a:ext cx="839794" cy="44414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7333549" y="1956710"/>
              <a:ext cx="811041" cy="44414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75707" y="4592836"/>
            <a:ext cx="16404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s-bf</a:t>
            </a:r>
            <a:r>
              <a:rPr lang="en-US" sz="1100" dirty="0"/>
              <a:t>: supplement fertilizer + winter bare fallow</a:t>
            </a:r>
          </a:p>
          <a:p>
            <a:r>
              <a:rPr lang="en-US" sz="1100" b="1" dirty="0"/>
              <a:t>mc</a:t>
            </a:r>
            <a:r>
              <a:rPr lang="en-US" sz="1100" dirty="0"/>
              <a:t>: mustard cake + cereal cover crop</a:t>
            </a:r>
          </a:p>
          <a:p>
            <a:r>
              <a:rPr lang="en-US" sz="1100" b="1" dirty="0"/>
              <a:t>asd</a:t>
            </a:r>
            <a:r>
              <a:rPr lang="en-US" sz="1100" dirty="0"/>
              <a:t>: summer ASD + mixed cover crop</a:t>
            </a:r>
          </a:p>
          <a:p>
            <a:r>
              <a:rPr lang="en-US" sz="1100" b="1" dirty="0"/>
              <a:t>asd+c</a:t>
            </a:r>
            <a:r>
              <a:rPr lang="en-US" sz="1100" dirty="0"/>
              <a:t>: compost + summer ASD + mixed cover crop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5455566" y="5907945"/>
            <a:ext cx="2368732" cy="3396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4 year (3-year break)</a:t>
            </a:r>
          </a:p>
        </p:txBody>
      </p:sp>
    </p:spTree>
    <p:extLst>
      <p:ext uri="{BB962C8B-B14F-4D97-AF65-F5344CB8AC3E}">
        <p14:creationId xmlns:p14="http://schemas.microsoft.com/office/powerpoint/2010/main" val="2858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>
            <a:extLst>
              <a:ext uri="{FF2B5EF4-FFF2-40B4-BE49-F238E27FC236}">
                <a16:creationId xmlns:a16="http://schemas.microsoft.com/office/drawing/2014/main" id="{737CF14E-7D83-4C93-AC8D-83BFD7202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3920"/>
            <a:ext cx="7511473" cy="1312480"/>
          </a:xfrm>
        </p:spPr>
        <p:txBody>
          <a:bodyPr/>
          <a:lstStyle/>
          <a:p>
            <a:r>
              <a:rPr lang="en-US" altLang="en-US" sz="3200" i="1" dirty="0">
                <a:solidFill>
                  <a:schemeClr val="bg1"/>
                </a:solidFill>
              </a:rPr>
              <a:t>Acknowledgements</a:t>
            </a:r>
          </a:p>
        </p:txBody>
      </p:sp>
      <p:sp>
        <p:nvSpPr>
          <p:cNvPr id="133123" name="Content Placeholder 2">
            <a:extLst>
              <a:ext uri="{FF2B5EF4-FFF2-40B4-BE49-F238E27FC236}">
                <a16:creationId xmlns:a16="http://schemas.microsoft.com/office/drawing/2014/main" id="{70A4B188-0A71-4058-8B07-09D21CACF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6931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400" dirty="0">
                <a:solidFill>
                  <a:schemeClr val="bg1"/>
                </a:solidFill>
              </a:rPr>
              <a:t>USDA-Organic Research and Extension Initiative Grant </a:t>
            </a:r>
            <a:r>
              <a:rPr lang="en-US" altLang="en-US" sz="2000" dirty="0">
                <a:solidFill>
                  <a:schemeClr val="bg1"/>
                </a:solidFill>
              </a:rPr>
              <a:t>2011-51300-30677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USDA-Methyl Bromide Transition Grant </a:t>
            </a:r>
            <a:r>
              <a:rPr lang="en-US" altLang="en-US" sz="2000" dirty="0">
                <a:solidFill>
                  <a:schemeClr val="bg1"/>
                </a:solidFill>
              </a:rPr>
              <a:t>2016-51102-25815</a:t>
            </a:r>
            <a:endParaRPr lang="en-US" altLang="en-US" sz="2400" dirty="0">
              <a:solidFill>
                <a:schemeClr val="bg1"/>
              </a:solidFill>
            </a:endParaRPr>
          </a:p>
          <a:p>
            <a:r>
              <a:rPr lang="en-US" altLang="en-US" sz="2400" dirty="0">
                <a:solidFill>
                  <a:schemeClr val="bg1"/>
                </a:solidFill>
              </a:rPr>
              <a:t>USDA-Specialty Crop Research Initiative Grant </a:t>
            </a:r>
            <a:r>
              <a:rPr lang="en-US" altLang="en-US" sz="2000" dirty="0">
                <a:solidFill>
                  <a:schemeClr val="bg1"/>
                </a:solidFill>
              </a:rPr>
              <a:t>2017-</a:t>
            </a:r>
            <a:r>
              <a:rPr lang="en-US" sz="2000" dirty="0">
                <a:solidFill>
                  <a:schemeClr val="bg1"/>
                </a:solidFill>
              </a:rPr>
              <a:t>51181-26832</a:t>
            </a:r>
          </a:p>
          <a:p>
            <a:r>
              <a:rPr lang="en-US" altLang="en-US" sz="2000" dirty="0">
                <a:solidFill>
                  <a:schemeClr val="bg1"/>
                </a:solidFill>
              </a:rPr>
              <a:t>California Strawberry Commission Research Grants</a:t>
            </a:r>
            <a:endParaRPr lang="en-US" altLang="en-US" sz="2400" dirty="0">
              <a:solidFill>
                <a:schemeClr val="bg1"/>
              </a:solidFill>
            </a:endParaRPr>
          </a:p>
          <a:p>
            <a:r>
              <a:rPr lang="en-US" altLang="en-US" sz="2400" dirty="0">
                <a:solidFill>
                  <a:schemeClr val="bg1"/>
                </a:solidFill>
              </a:rPr>
              <a:t>Carol Shennan, Margherita Zavatta, Dept. Environmental Studies, UCSC.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Mark Mazzola, USDA-ARS, WA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Rod Koda, Shinta Kawahara Co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Miranda Ganci, Jenny Broome, Kelly Ivors, Driscoll Strawberry Associates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Steven Koike, Mike </a:t>
            </a:r>
            <a:r>
              <a:rPr lang="en-US" altLang="en-US" sz="2400" dirty="0" err="1">
                <a:solidFill>
                  <a:schemeClr val="bg1"/>
                </a:solidFill>
              </a:rPr>
              <a:t>Stanghellini</a:t>
            </a:r>
            <a:r>
              <a:rPr lang="en-US" altLang="en-US" sz="2400" dirty="0">
                <a:solidFill>
                  <a:schemeClr val="bg1"/>
                </a:solidFill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</a:rPr>
              <a:t>TriCal</a:t>
            </a:r>
            <a:r>
              <a:rPr lang="en-US" altLang="en-US" sz="2400" dirty="0">
                <a:solidFill>
                  <a:schemeClr val="bg1"/>
                </a:solidFill>
              </a:rPr>
              <a:t>, Inc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Richard Smith, UCCE, Salinas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Peter Henry, Eric Brennan, USDA-ARS, Salinas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Darryl Wong, CASFS, UCSC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Students and volunteers, the Shennan lab, UCSC</a:t>
            </a:r>
          </a:p>
          <a:p>
            <a:endParaRPr lang="en-US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7363B4-A2DE-4A40-BF10-41D9BD7FB7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10" y="250722"/>
            <a:ext cx="1775515" cy="1061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26F9CB-6F49-4F72-868B-FEECB46E97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891" y="393439"/>
            <a:ext cx="1471612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80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oji Muramoto\Documents\My Documents\1_Current Projects\_Meetings\2009\112009_Agroecology class\Power Point\Photos\Nice looking berries_2.JPG">
            <a:extLst>
              <a:ext uri="{FF2B5EF4-FFF2-40B4-BE49-F238E27FC236}">
                <a16:creationId xmlns:a16="http://schemas.microsoft.com/office/drawing/2014/main" id="{4F0B2273-4599-4A00-8644-0CC7CE0C3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832"/>
            <a:ext cx="9227035" cy="68632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14616"/>
            <a:ext cx="8229600" cy="2362200"/>
          </a:xfrm>
        </p:spPr>
        <p:txBody>
          <a:bodyPr/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</a:rPr>
              <a:t>Thank you!</a:t>
            </a:r>
            <a:br>
              <a:rPr lang="en-US" altLang="ja-JP" sz="3600" dirty="0">
                <a:solidFill>
                  <a:schemeClr val="bg1"/>
                </a:solidFill>
              </a:rPr>
            </a:br>
            <a:r>
              <a:rPr lang="en-US" altLang="ja-JP" sz="3600" dirty="0">
                <a:solidFill>
                  <a:schemeClr val="bg1"/>
                </a:solidFill>
              </a:rPr>
              <a:t>Question?</a:t>
            </a:r>
            <a:br>
              <a:rPr lang="en-US" altLang="ja-JP" sz="3600" dirty="0">
                <a:solidFill>
                  <a:schemeClr val="bg1"/>
                </a:solidFill>
              </a:rPr>
            </a:br>
            <a:r>
              <a:rPr lang="en-US" altLang="ja-JP" sz="3600" dirty="0">
                <a:solidFill>
                  <a:schemeClr val="bg1"/>
                </a:solidFill>
              </a:rPr>
              <a:t>joji@ucsc.edu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73C80D-D5AF-4A1C-9584-A15C217859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5105400"/>
            <a:ext cx="1486422" cy="1486422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84EDDE0B-BF5B-4051-9B2D-97F0C2B790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8" y="5562600"/>
            <a:ext cx="5029200" cy="698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E65FD4-EE18-4356-98CF-D9430D0199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5105400"/>
            <a:ext cx="1486422" cy="148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56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C17ECA-9D2B-4C10-A8B5-8C8A986FD2AD}"/>
              </a:ext>
            </a:extLst>
          </p:cNvPr>
          <p:cNvSpPr txBox="1"/>
          <p:nvPr/>
        </p:nvSpPr>
        <p:spPr>
          <a:xfrm>
            <a:off x="943897" y="757084"/>
            <a:ext cx="7600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E2E9F1-077A-47AD-A386-77BD52504F28}"/>
              </a:ext>
            </a:extLst>
          </p:cNvPr>
          <p:cNvSpPr txBox="1"/>
          <p:nvPr/>
        </p:nvSpPr>
        <p:spPr>
          <a:xfrm>
            <a:off x="771832" y="1827262"/>
            <a:ext cx="760033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Three common soil-borne pathogens in CA strawberries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Needs of diagnostics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Organically acceptable practices</a:t>
            </a:r>
          </a:p>
          <a:p>
            <a:pPr marL="1081088" lvl="8" indent="-5111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Crop rotation</a:t>
            </a:r>
          </a:p>
          <a:p>
            <a:pPr marL="1081088" lvl="8" indent="-5111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Anaerobic soil disinfestation (ASD)</a:t>
            </a:r>
          </a:p>
          <a:p>
            <a:pPr marL="1081088" lvl="8" indent="-5111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Resistant varieties</a:t>
            </a:r>
          </a:p>
          <a:p>
            <a:pPr marL="1081088" lvl="8" indent="-5111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Integrated approaches</a:t>
            </a:r>
          </a:p>
        </p:txBody>
      </p:sp>
    </p:spTree>
    <p:extLst>
      <p:ext uri="{BB962C8B-B14F-4D97-AF65-F5344CB8AC3E}">
        <p14:creationId xmlns:p14="http://schemas.microsoft.com/office/powerpoint/2010/main" val="92611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0">
                <a:gamma/>
                <a:shade val="0"/>
                <a:invGamma/>
              </a:srgbClr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A64D5235-16AD-4375-BD67-82F503FAA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381000"/>
            <a:ext cx="8945977" cy="114300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Arial" pitchFamily="34" charset="0"/>
              </a:rPr>
              <a:t>Three Common Lethal Soil-borne Pathogens in California Strawberry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27578600-3F8B-438B-9E74-45150FFD23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310447"/>
              </p:ext>
            </p:extLst>
          </p:nvPr>
        </p:nvGraphicFramePr>
        <p:xfrm>
          <a:off x="55657" y="1545247"/>
          <a:ext cx="9032686" cy="4340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617">
                  <a:extLst>
                    <a:ext uri="{9D8B030D-6E8A-4147-A177-3AD203B41FA5}">
                      <a16:colId xmlns:a16="http://schemas.microsoft.com/office/drawing/2014/main" val="3048035573"/>
                    </a:ext>
                  </a:extLst>
                </a:gridCol>
                <a:gridCol w="1776549">
                  <a:extLst>
                    <a:ext uri="{9D8B030D-6E8A-4147-A177-3AD203B41FA5}">
                      <a16:colId xmlns:a16="http://schemas.microsoft.com/office/drawing/2014/main" val="3495832270"/>
                    </a:ext>
                  </a:extLst>
                </a:gridCol>
                <a:gridCol w="2040615">
                  <a:extLst>
                    <a:ext uri="{9D8B030D-6E8A-4147-A177-3AD203B41FA5}">
                      <a16:colId xmlns:a16="http://schemas.microsoft.com/office/drawing/2014/main" val="17892774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34599517"/>
                    </a:ext>
                  </a:extLst>
                </a:gridCol>
                <a:gridCol w="1692905">
                  <a:extLst>
                    <a:ext uri="{9D8B030D-6E8A-4147-A177-3AD203B41FA5}">
                      <a16:colId xmlns:a16="http://schemas.microsoft.com/office/drawing/2014/main" val="1024527705"/>
                    </a:ext>
                  </a:extLst>
                </a:gridCol>
              </a:tblGrid>
              <a:tr h="958509">
                <a:tc>
                  <a:txBody>
                    <a:bodyPr/>
                    <a:lstStyle/>
                    <a:p>
                      <a:r>
                        <a:rPr lang="en-US" sz="2000" dirty="0"/>
                        <a:t>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Pathogen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Host 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Survival in soil without a host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Saprophytic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071250"/>
                  </a:ext>
                </a:extLst>
              </a:tr>
              <a:tr h="958509">
                <a:tc>
                  <a:txBody>
                    <a:bodyPr/>
                    <a:lstStyle/>
                    <a:p>
                      <a:r>
                        <a:rPr lang="en-US" sz="2000" dirty="0"/>
                        <a:t>Verticillium wilt</a:t>
                      </a:r>
                    </a:p>
                    <a:p>
                      <a:r>
                        <a:rPr lang="en-US" sz="2000" dirty="0"/>
                        <a:t>(1932)*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Verticillium dahliae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&gt;400 species incl. &gt;100 weed 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8-10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343534"/>
                  </a:ext>
                </a:extLst>
              </a:tr>
              <a:tr h="1018067">
                <a:tc>
                  <a:txBody>
                    <a:bodyPr/>
                    <a:lstStyle/>
                    <a:p>
                      <a:r>
                        <a:rPr lang="en-US" sz="2000" dirty="0"/>
                        <a:t>Fusarium wilt</a:t>
                      </a:r>
                    </a:p>
                    <a:p>
                      <a:r>
                        <a:rPr lang="en-US" sz="2000" dirty="0"/>
                        <a:t>(2009)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Fusarium oxysporum </a:t>
                      </a:r>
                      <a:r>
                        <a:rPr lang="en-US" sz="2000" dirty="0"/>
                        <a:t>f. sp. </a:t>
                      </a:r>
                      <a:r>
                        <a:rPr lang="en-US" sz="2000" i="1" dirty="0"/>
                        <a:t>fragariae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Strawberry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&lt; 3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Yes</a:t>
                      </a:r>
                    </a:p>
                    <a:p>
                      <a:r>
                        <a:rPr lang="en-US" sz="2000" dirty="0"/>
                        <a:t>(50-68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099546"/>
                  </a:ext>
                </a:extLst>
              </a:tr>
              <a:tr h="925725">
                <a:tc>
                  <a:txBody>
                    <a:bodyPr/>
                    <a:lstStyle/>
                    <a:p>
                      <a:r>
                        <a:rPr lang="en-US" sz="2000" dirty="0"/>
                        <a:t>Charcoal rot</a:t>
                      </a:r>
                    </a:p>
                    <a:p>
                      <a:r>
                        <a:rPr lang="en-US" sz="2000" dirty="0"/>
                        <a:t>(2008)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Macrophomina phaseolina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Strawberry only**</a:t>
                      </a:r>
                    </a:p>
                    <a:p>
                      <a:r>
                        <a:rPr lang="en-US" sz="2000" dirty="0"/>
                        <a:t> (strawberry strain found in CA)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&lt;3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(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50-68 °F)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41781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7DE560E-FD97-49E3-8110-DB9535E33652}"/>
              </a:ext>
            </a:extLst>
          </p:cNvPr>
          <p:cNvSpPr/>
          <p:nvPr/>
        </p:nvSpPr>
        <p:spPr>
          <a:xfrm>
            <a:off x="157340" y="5920805"/>
            <a:ext cx="7630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* The year first reported in CA.</a:t>
            </a:r>
          </a:p>
          <a:p>
            <a:r>
              <a:rPr lang="en-US" sz="2000" dirty="0">
                <a:solidFill>
                  <a:schemeClr val="bg1"/>
                </a:solidFill>
              </a:rPr>
              <a:t>** Non-strawberry strains infect grains, legumes, cucurbits and others.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close up of a flower garden&#10;&#10;Description automatically generated">
            <a:extLst>
              <a:ext uri="{FF2B5EF4-FFF2-40B4-BE49-F238E27FC236}">
                <a16:creationId xmlns:a16="http://schemas.microsoft.com/office/drawing/2014/main" id="{D0E5F358-BF39-4915-B3D1-078C1587F3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6248" y="3992680"/>
            <a:ext cx="2753441" cy="2099150"/>
          </a:xfrm>
          <a:prstGeom prst="rect">
            <a:avLst/>
          </a:prstGeom>
        </p:spPr>
      </p:pic>
      <p:pic>
        <p:nvPicPr>
          <p:cNvPr id="30" name="Picture 29" descr="A vase of flowers on a plant&#10;&#10;Description automatically generated">
            <a:extLst>
              <a:ext uri="{FF2B5EF4-FFF2-40B4-BE49-F238E27FC236}">
                <a16:creationId xmlns:a16="http://schemas.microsoft.com/office/drawing/2014/main" id="{8A77FDE0-7A0D-4B64-B798-F0CA1B27CA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33310" y="3992680"/>
            <a:ext cx="2675521" cy="2239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3A7D7DF-2E9A-4E62-95D5-AA73F5456A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11" y="941343"/>
            <a:ext cx="2762333" cy="17468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49751C-5F57-45E6-8634-450EFF0E60BE}"/>
              </a:ext>
            </a:extLst>
          </p:cNvPr>
          <p:cNvSpPr txBox="1"/>
          <p:nvPr/>
        </p:nvSpPr>
        <p:spPr>
          <a:xfrm>
            <a:off x="254228" y="110404"/>
            <a:ext cx="8694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Soil-borne diseases in CA strawberries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2657CDE-80FC-47E6-9A89-358A1EFAB272}"/>
              </a:ext>
            </a:extLst>
          </p:cNvPr>
          <p:cNvGrpSpPr/>
          <p:nvPr/>
        </p:nvGrpSpPr>
        <p:grpSpPr>
          <a:xfrm>
            <a:off x="254228" y="3337878"/>
            <a:ext cx="8813496" cy="3270871"/>
            <a:chOff x="254228" y="3337878"/>
            <a:chExt cx="8813496" cy="327087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5931D04-35CD-457F-959C-EB9C8010827D}"/>
                </a:ext>
              </a:extLst>
            </p:cNvPr>
            <p:cNvSpPr txBox="1"/>
            <p:nvPr/>
          </p:nvSpPr>
          <p:spPr>
            <a:xfrm>
              <a:off x="629682" y="3337878"/>
              <a:ext cx="1888540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i="1" dirty="0"/>
                <a:t>Verticillium dahliae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784973E-FAEC-4189-A56B-95C9D28A9C16}"/>
                </a:ext>
              </a:extLst>
            </p:cNvPr>
            <p:cNvSpPr txBox="1"/>
            <p:nvPr/>
          </p:nvSpPr>
          <p:spPr>
            <a:xfrm>
              <a:off x="6087713" y="3337879"/>
              <a:ext cx="2980011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i="1" dirty="0"/>
                <a:t>Macrophomina phaseolina + </a:t>
              </a:r>
              <a:r>
                <a:rPr lang="en-US" sz="1400" dirty="0"/>
                <a:t>F.o.f.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693D6DD-BB67-4EE8-9A19-0233A6F41499}"/>
                </a:ext>
              </a:extLst>
            </p:cNvPr>
            <p:cNvSpPr txBox="1"/>
            <p:nvPr/>
          </p:nvSpPr>
          <p:spPr>
            <a:xfrm>
              <a:off x="254228" y="6300972"/>
              <a:ext cx="2753441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i="1" dirty="0"/>
                <a:t>Verticillium dahliae + </a:t>
              </a:r>
              <a:r>
                <a:rPr lang="en-US" sz="1400" dirty="0"/>
                <a:t>F.o.f.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E840292-ED8A-4C2B-A2E3-6161063F6F3F}"/>
                </a:ext>
              </a:extLst>
            </p:cNvPr>
            <p:cNvSpPr txBox="1"/>
            <p:nvPr/>
          </p:nvSpPr>
          <p:spPr>
            <a:xfrm>
              <a:off x="3511728" y="6300971"/>
              <a:ext cx="2398032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i="1" dirty="0"/>
                <a:t>No pathogen (ill drainage)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633FEA5-D911-4108-8F98-CF74CD221ACB}"/>
                </a:ext>
              </a:extLst>
            </p:cNvPr>
            <p:cNvSpPr txBox="1"/>
            <p:nvPr/>
          </p:nvSpPr>
          <p:spPr>
            <a:xfrm>
              <a:off x="3317166" y="3337879"/>
              <a:ext cx="2551501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i="1" dirty="0"/>
                <a:t>Fusarium oxysporum </a:t>
              </a:r>
              <a:r>
                <a:rPr lang="en-US" sz="1400" dirty="0"/>
                <a:t>f. sp. </a:t>
              </a:r>
              <a:r>
                <a:rPr lang="en-US" sz="1400" i="1" dirty="0"/>
                <a:t>fragariae </a:t>
              </a:r>
              <a:r>
                <a:rPr lang="en-US" sz="1400" dirty="0"/>
                <a:t>(F.o.f.)</a:t>
              </a:r>
            </a:p>
          </p:txBody>
        </p:sp>
      </p:grpSp>
      <p:pic>
        <p:nvPicPr>
          <p:cNvPr id="18" name="Picture 17" descr="A close up of a flower garden&#10;&#10;Description automatically generated">
            <a:extLst>
              <a:ext uri="{FF2B5EF4-FFF2-40B4-BE49-F238E27FC236}">
                <a16:creationId xmlns:a16="http://schemas.microsoft.com/office/drawing/2014/main" id="{99582997-2792-4EA8-B0C8-7514E570C8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0857" y="903704"/>
            <a:ext cx="2295367" cy="2263169"/>
          </a:xfrm>
          <a:prstGeom prst="rect">
            <a:avLst/>
          </a:prstGeom>
        </p:spPr>
      </p:pic>
      <p:pic>
        <p:nvPicPr>
          <p:cNvPr id="20" name="Picture 19" descr="A picture containing outdoor, sitting, bird, grass&#10;&#10;Description automatically generated">
            <a:extLst>
              <a:ext uri="{FF2B5EF4-FFF2-40B4-BE49-F238E27FC236}">
                <a16:creationId xmlns:a16="http://schemas.microsoft.com/office/drawing/2014/main" id="{AF681423-43A5-4FDF-92FC-2138628BA3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589" y="903704"/>
            <a:ext cx="2551501" cy="22859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30D8A60-F841-4DA2-8C9D-3C7FC2AB59C0}"/>
              </a:ext>
            </a:extLst>
          </p:cNvPr>
          <p:cNvSpPr txBox="1"/>
          <p:nvPr/>
        </p:nvSpPr>
        <p:spPr>
          <a:xfrm>
            <a:off x="6437105" y="4419682"/>
            <a:ext cx="251137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Need diagnostic for disease identification!!</a:t>
            </a:r>
          </a:p>
        </p:txBody>
      </p:sp>
    </p:spTree>
    <p:extLst>
      <p:ext uri="{BB962C8B-B14F-4D97-AF65-F5344CB8AC3E}">
        <p14:creationId xmlns:p14="http://schemas.microsoft.com/office/powerpoint/2010/main" val="163546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0BD99D-0A1F-435B-87CF-9BB05E54B394}"/>
              </a:ext>
            </a:extLst>
          </p:cNvPr>
          <p:cNvSpPr txBox="1"/>
          <p:nvPr/>
        </p:nvSpPr>
        <p:spPr>
          <a:xfrm>
            <a:off x="44245" y="820286"/>
            <a:ext cx="9055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</a:rPr>
              <a:t>Soil-borne Pathogen Diagnostics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D4A902-373A-4A3E-870A-3D93F1459E68}"/>
              </a:ext>
            </a:extLst>
          </p:cNvPr>
          <p:cNvSpPr txBox="1"/>
          <p:nvPr/>
        </p:nvSpPr>
        <p:spPr>
          <a:xfrm>
            <a:off x="156893" y="1782260"/>
            <a:ext cx="88297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Plant test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Wingdings" panose="05000000000000000000" pitchFamily="2" charset="2"/>
              </a:rPr>
              <a:t> molecular approach available for all 3 pathogens!</a:t>
            </a:r>
          </a:p>
          <a:p>
            <a:pPr marR="0" lvl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  <a:sym typeface="Wingdings" panose="05000000000000000000" pitchFamily="2" charset="2"/>
            </a:endParaRPr>
          </a:p>
          <a:p>
            <a:pPr marL="342900" marR="0" lvl="0" indent="-34290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Wingdings" panose="05000000000000000000" pitchFamily="2" charset="2"/>
              </a:rPr>
              <a:t>Soil test  quantitative molecular approach</a:t>
            </a:r>
          </a:p>
          <a:p>
            <a:pPr marL="1603375" lvl="3" indent="-57150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Wingdings" panose="05000000000000000000" pitchFamily="2" charset="2"/>
              </a:rPr>
              <a:t>Available for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Wingdings" panose="05000000000000000000" pitchFamily="2" charset="2"/>
              </a:rPr>
              <a:t>V. dahliae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Wingdings" panose="05000000000000000000" pitchFamily="2" charset="2"/>
              </a:rPr>
              <a:t>and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Wingdings" panose="05000000000000000000" pitchFamily="2" charset="2"/>
              </a:rPr>
              <a:t>M. phaseolina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Wingdings" panose="05000000000000000000" pitchFamily="2" charset="2"/>
              </a:rPr>
              <a:t>, but not for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Wingdings" panose="05000000000000000000" pitchFamily="2" charset="2"/>
              </a:rPr>
              <a:t>Fusarium oxysporum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Wingdings" panose="05000000000000000000" pitchFamily="2" charset="2"/>
              </a:rPr>
              <a:t>f. sp.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Wingdings" panose="05000000000000000000" pitchFamily="2" charset="2"/>
              </a:rPr>
              <a:t>fragariae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Wingdings" panose="05000000000000000000" pitchFamily="2" charset="2"/>
              </a:rPr>
              <a:t>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Wingdings" panose="05000000000000000000" pitchFamily="2" charset="2"/>
              </a:rPr>
              <a:t>?)</a:t>
            </a:r>
          </a:p>
          <a:p>
            <a:pPr marL="1484313" lvl="3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white"/>
                </a:solidFill>
                <a:sym typeface="Wingdings" panose="05000000000000000000" pitchFamily="2" charset="2"/>
              </a:rPr>
              <a:t>  Soil test economic threshold:</a:t>
            </a:r>
          </a:p>
          <a:p>
            <a:pPr lvl="3" indent="0"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Wingdings" panose="05000000000000000000" pitchFamily="2" charset="2"/>
              </a:rPr>
              <a:t>                 						available only for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Wingdings" panose="05000000000000000000" pitchFamily="2" charset="2"/>
              </a:rPr>
              <a:t>V. dahliae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Wingdings" panose="05000000000000000000" pitchFamily="2" charset="2"/>
              </a:rPr>
              <a:t>(?)</a:t>
            </a:r>
          </a:p>
        </p:txBody>
      </p:sp>
    </p:spTree>
    <p:extLst>
      <p:ext uri="{BB962C8B-B14F-4D97-AF65-F5344CB8AC3E}">
        <p14:creationId xmlns:p14="http://schemas.microsoft.com/office/powerpoint/2010/main" val="27574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Crop Rotation for Strawberry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>
            <a:off x="1409700" y="1290484"/>
            <a:ext cx="6324600" cy="0"/>
          </a:xfrm>
          <a:prstGeom prst="line">
            <a:avLst/>
          </a:prstGeom>
          <a:noFill/>
          <a:ln w="254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18288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847" y="1744682"/>
            <a:ext cx="874210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Traditional method to avoid soil-borne diseases in strawberries worldwide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371600" lvl="2" indent="-457200" defTabSz="914400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kern="1200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>Mandatory for organic strawberry production under the National Organic Program</a:t>
            </a:r>
          </a:p>
          <a:p>
            <a:pPr marL="1371600" marR="0" lvl="2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Minimum of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 3-year break between two strawberry plantings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recommended in EU and Northeast US and Canada</a:t>
            </a:r>
          </a:p>
          <a:p>
            <a:pPr marL="1371600" marR="0" lvl="2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kern="1200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>Anecdotal local evidence: 2 years or more to avoid Fusarium wilt</a:t>
            </a:r>
            <a:endParaRPr lang="en-US" sz="2800" kern="1200" dirty="0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i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Verticillium dahliae;</a:t>
            </a:r>
            <a:br>
              <a:rPr lang="en-US" sz="4000" i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Host Crops vs. Non-host Crops</a:t>
            </a:r>
            <a:endParaRPr lang="en-US" sz="4000" b="0" u="none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5334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Host crops</a:t>
            </a:r>
          </a:p>
          <a:p>
            <a:pPr marL="457200" lvl="1" indent="0" eaLnBrk="1" hangingPunct="1"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cane berry (raspberry, blackberry), blueberry, artichoke, cucumber, watermelon, pumpkin, mint, eggplant, lettuce, pepper, potato, spinach, tomato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Non-host crops</a:t>
            </a:r>
          </a:p>
          <a:p>
            <a:pPr marL="457200" lvl="1" indent="0" eaLnBrk="1" hangingPunct="1"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cauliflower, cabbage, celery, parsley, radicchio, onion, garlic, bean, pea, carrot, sweet potato, asparagus</a:t>
            </a:r>
          </a:p>
          <a:p>
            <a:pPr lvl="0" eaLnBrk="1" hangingPunct="1"/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Suppressive crop</a:t>
            </a:r>
          </a:p>
          <a:p>
            <a:pPr lvl="1" eaLnBrk="1" hangingPunct="1">
              <a:buNone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broccoli  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eaLnBrk="1" hangingPunct="1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409700" y="1219200"/>
            <a:ext cx="6324600" cy="0"/>
          </a:xfrm>
          <a:prstGeom prst="line">
            <a:avLst/>
          </a:prstGeom>
          <a:noFill/>
          <a:ln w="254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67200" y="6553200"/>
            <a:ext cx="502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marR="0" lvl="1" indent="-2857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3660"/>
            <a:ext cx="5783968" cy="394943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31365"/>
            <a:ext cx="5217632" cy="26070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607" y="952025"/>
            <a:ext cx="497000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hangingPunct="1">
              <a:defRPr/>
            </a:pPr>
            <a:r>
              <a:rPr lang="en-US" sz="1400" b="1" kern="1200" dirty="0">
                <a:solidFill>
                  <a:prstClr val="black"/>
                </a:solidFill>
                <a:ea typeface="+mn-ea"/>
                <a:cs typeface="+mn-cs"/>
              </a:rPr>
              <a:t>Spinach Fusarium wilt 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uppression by </a:t>
            </a: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 onion </a:t>
            </a:r>
            <a:r>
              <a:rPr lang="en-US" sz="1400" b="1" kern="1200" dirty="0">
                <a:solidFill>
                  <a:prstClr val="black"/>
                </a:solidFill>
                <a:ea typeface="+mn-ea"/>
                <a:cs typeface="+mn-cs"/>
              </a:rPr>
              <a:t>intercropping (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Igarashi et al., 2017</a:t>
            </a:r>
            <a:r>
              <a:rPr lang="en-US" sz="1400" b="1" kern="1200" dirty="0">
                <a:solidFill>
                  <a:prstClr val="black"/>
                </a:solidFill>
                <a:ea typeface="+mn-ea"/>
                <a:cs typeface="+mn-cs"/>
              </a:rPr>
              <a:t>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0432" y="5431204"/>
            <a:ext cx="3371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Allium roots -&gt;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gamma-Glutamyl-S-allylcysteine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-&gt;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Flavobacterium --&gt; Fusarium wilt suppression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034808-8595-4D58-A2A2-5C3BFF9CA5FE}"/>
              </a:ext>
            </a:extLst>
          </p:cNvPr>
          <p:cNvSpPr txBox="1"/>
          <p:nvPr/>
        </p:nvSpPr>
        <p:spPr>
          <a:xfrm>
            <a:off x="1082003" y="336789"/>
            <a:ext cx="69799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Fusarium wilt suppression by Allium crops</a:t>
            </a:r>
          </a:p>
        </p:txBody>
      </p:sp>
      <p:pic>
        <p:nvPicPr>
          <p:cNvPr id="16" name="Picture 15" descr="A close up of a newspaper&#10;&#10;Description automatically generated">
            <a:extLst>
              <a:ext uri="{FF2B5EF4-FFF2-40B4-BE49-F238E27FC236}">
                <a16:creationId xmlns:a16="http://schemas.microsoft.com/office/drawing/2014/main" id="{B26FF444-D5D7-4E48-80E3-D56C157FBE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05" y="2138169"/>
            <a:ext cx="5501126" cy="20148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D099904-07F7-4593-BC2A-E8D3B04692AA}"/>
              </a:ext>
            </a:extLst>
          </p:cNvPr>
          <p:cNvGrpSpPr/>
          <p:nvPr/>
        </p:nvGrpSpPr>
        <p:grpSpPr>
          <a:xfrm>
            <a:off x="5540432" y="1004849"/>
            <a:ext cx="3371891" cy="4029436"/>
            <a:chOff x="5540432" y="1004849"/>
            <a:chExt cx="3371891" cy="402943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065F588-FFA9-4F22-AB9E-184D9420B563}"/>
                </a:ext>
              </a:extLst>
            </p:cNvPr>
            <p:cNvGrpSpPr/>
            <p:nvPr/>
          </p:nvGrpSpPr>
          <p:grpSpPr>
            <a:xfrm>
              <a:off x="5555530" y="1004849"/>
              <a:ext cx="3356793" cy="3319313"/>
              <a:chOff x="5555530" y="1930768"/>
              <a:chExt cx="3356793" cy="3319313"/>
            </a:xfrm>
          </p:grpSpPr>
          <p:pic>
            <p:nvPicPr>
              <p:cNvPr id="8" name="Picture 7" descr="A close up of a flower garden&#10;&#10;Description automatically generated">
                <a:extLst>
                  <a:ext uri="{FF2B5EF4-FFF2-40B4-BE49-F238E27FC236}">
                    <a16:creationId xmlns:a16="http://schemas.microsoft.com/office/drawing/2014/main" id="{F7D1BDB5-7AA9-455A-A7AB-01C764478F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4738519" y="2747779"/>
                <a:ext cx="3304870" cy="1670847"/>
              </a:xfrm>
              <a:prstGeom prst="rect">
                <a:avLst/>
              </a:prstGeom>
            </p:spPr>
          </p:pic>
          <p:pic>
            <p:nvPicPr>
              <p:cNvPr id="13" name="Picture 12" descr="A close up of a tree&#10;&#10;Description automatically generated">
                <a:extLst>
                  <a:ext uri="{FF2B5EF4-FFF2-40B4-BE49-F238E27FC236}">
                    <a16:creationId xmlns:a16="http://schemas.microsoft.com/office/drawing/2014/main" id="{CBD621D9-B6B2-47F1-BBC6-B8A94070BB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6472967" y="2810725"/>
                <a:ext cx="3304872" cy="1573840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45656B7-F5C3-4B43-8E2A-8307791BF288}"/>
                </a:ext>
              </a:extLst>
            </p:cNvPr>
            <p:cNvGrpSpPr/>
            <p:nvPr/>
          </p:nvGrpSpPr>
          <p:grpSpPr>
            <a:xfrm>
              <a:off x="5540432" y="4387954"/>
              <a:ext cx="2917794" cy="646331"/>
              <a:chOff x="5540432" y="4387954"/>
              <a:chExt cx="2917794" cy="646331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287F08-FD1E-4C5A-8A18-B48CFC9158AC}"/>
                  </a:ext>
                </a:extLst>
              </p:cNvPr>
              <p:cNvSpPr txBox="1"/>
              <p:nvPr/>
            </p:nvSpPr>
            <p:spPr>
              <a:xfrm>
                <a:off x="7877201" y="4387954"/>
                <a:ext cx="5810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UTC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AB71A9-AA05-4C6B-830B-921F17974BC6}"/>
                  </a:ext>
                </a:extLst>
              </p:cNvPr>
              <p:cNvSpPr txBox="1"/>
              <p:nvPr/>
            </p:nvSpPr>
            <p:spPr>
              <a:xfrm>
                <a:off x="5540432" y="4387954"/>
                <a:ext cx="17282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Onion intercropping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02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C47C9-DBDE-4679-A651-48D86DC5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6B9CAE-87AD-4AE1-9CF4-1A4B07989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73" y="302059"/>
            <a:ext cx="8741254" cy="655594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5E4197-F569-490D-ABE5-4641AF874507}"/>
              </a:ext>
            </a:extLst>
          </p:cNvPr>
          <p:cNvSpPr txBox="1"/>
          <p:nvPr/>
        </p:nvSpPr>
        <p:spPr>
          <a:xfrm>
            <a:off x="2192594" y="279083"/>
            <a:ext cx="491612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Specific wheat varieties can suppress charcoal rot in strawberries</a:t>
            </a:r>
            <a:r>
              <a:rPr lang="en-US" sz="2400" dirty="0"/>
              <a:t>: </a:t>
            </a:r>
          </a:p>
          <a:p>
            <a:r>
              <a:rPr lang="en-US" sz="2400" dirty="0"/>
              <a:t>Plant Survival Rate (cv. Monterey)</a:t>
            </a:r>
          </a:p>
          <a:p>
            <a:r>
              <a:rPr lang="en-US" sz="2400" dirty="0"/>
              <a:t>(Ivors, 2015)</a:t>
            </a:r>
          </a:p>
        </p:txBody>
      </p:sp>
    </p:spTree>
    <p:extLst>
      <p:ext uri="{BB962C8B-B14F-4D97-AF65-F5344CB8AC3E}">
        <p14:creationId xmlns:p14="http://schemas.microsoft.com/office/powerpoint/2010/main" val="3509682708"/>
      </p:ext>
    </p:extLst>
  </p:cSld>
  <p:clrMapOvr>
    <a:masterClrMapping/>
  </p:clrMapOvr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0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1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rli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4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erli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8.xml><?xml version="1.0" encoding="utf-8"?>
<a:theme xmlns:a="http://schemas.openxmlformats.org/drawingml/2006/main" name="1_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9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1000</Words>
  <Application>Microsoft Office PowerPoint</Application>
  <PresentationFormat>On-screen Show (4:3)</PresentationFormat>
  <Paragraphs>159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ＭＳ Ｐゴシック</vt:lpstr>
      <vt:lpstr>Arial</vt:lpstr>
      <vt:lpstr>Calibri</vt:lpstr>
      <vt:lpstr>Calibri Light</vt:lpstr>
      <vt:lpstr>Century Gothic</vt:lpstr>
      <vt:lpstr>Constantia</vt:lpstr>
      <vt:lpstr>Helvetica</vt:lpstr>
      <vt:lpstr>Helvetica Neue</vt:lpstr>
      <vt:lpstr>Times New Roman</vt:lpstr>
      <vt:lpstr>Trebuchet MS</vt:lpstr>
      <vt:lpstr>Wingdings</vt:lpstr>
      <vt:lpstr>Wingdings 2</vt:lpstr>
      <vt:lpstr>Default</vt:lpstr>
      <vt:lpstr>1_Flow</vt:lpstr>
      <vt:lpstr>1_Berlin</vt:lpstr>
      <vt:lpstr>5_Default Design</vt:lpstr>
      <vt:lpstr>9_Default Design</vt:lpstr>
      <vt:lpstr>3_Default Design</vt:lpstr>
      <vt:lpstr>2_Berlin</vt:lpstr>
      <vt:lpstr>1_Mesh</vt:lpstr>
      <vt:lpstr>5_Office Theme</vt:lpstr>
      <vt:lpstr>1_Office Theme</vt:lpstr>
      <vt:lpstr>2_Mesh</vt:lpstr>
      <vt:lpstr>Integrated Soil-borne Disease Management in Organic Strawberries   UCCE Fumigants and Non-Fumigant Alternatives:  Regulatory and Research updates Ventura, CA 5/29/2020 </vt:lpstr>
      <vt:lpstr>PowerPoint Presentation</vt:lpstr>
      <vt:lpstr>Three Common Lethal Soil-borne Pathogens in California Strawberry</vt:lpstr>
      <vt:lpstr>PowerPoint Presentation</vt:lpstr>
      <vt:lpstr>PowerPoint Presentation</vt:lpstr>
      <vt:lpstr>PowerPoint Presentation</vt:lpstr>
      <vt:lpstr>Verticillium dahliae; Host Crops vs. Non-host Crops</vt:lpstr>
      <vt:lpstr>PowerPoint Presentation</vt:lpstr>
      <vt:lpstr>PowerPoint Presentation</vt:lpstr>
      <vt:lpstr>Anaerobic Soil Disinfestation (ASD)</vt:lpstr>
      <vt:lpstr>Autumn-Anaerobic Soil Disinfestation (ASD)         in California Strawberries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  <vt:lpstr>Thank you! Question? joji@ucsc.edu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Management of Soil-borne Diseases in Organic Strawberries   UCCE Annual Strawberry Meeting Salinas Sports Complex, Salinas, CA 2/05/2020</dc:title>
  <dc:creator>Joji Muramoto</dc:creator>
  <cp:lastModifiedBy>Oleg Daugovish</cp:lastModifiedBy>
  <cp:revision>47</cp:revision>
  <dcterms:created xsi:type="dcterms:W3CDTF">2020-02-04T23:21:27Z</dcterms:created>
  <dcterms:modified xsi:type="dcterms:W3CDTF">2020-05-27T14:46:19Z</dcterms:modified>
</cp:coreProperties>
</file>