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91" r:id="rId5"/>
    <p:sldId id="262" r:id="rId6"/>
    <p:sldId id="263" r:id="rId7"/>
    <p:sldId id="298" r:id="rId8"/>
    <p:sldId id="299" r:id="rId9"/>
    <p:sldId id="300" r:id="rId10"/>
    <p:sldId id="293" r:id="rId11"/>
    <p:sldId id="268" r:id="rId12"/>
    <p:sldId id="264" r:id="rId13"/>
    <p:sldId id="265" r:id="rId14"/>
    <p:sldId id="266" r:id="rId15"/>
    <p:sldId id="270" r:id="rId16"/>
    <p:sldId id="277" r:id="rId17"/>
    <p:sldId id="294" r:id="rId18"/>
    <p:sldId id="279" r:id="rId19"/>
    <p:sldId id="280" r:id="rId20"/>
    <p:sldId id="282" r:id="rId21"/>
    <p:sldId id="296" r:id="rId22"/>
    <p:sldId id="297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"/>
    <p:restoredTop sz="95742"/>
  </p:normalViewPr>
  <p:slideViewPr>
    <p:cSldViewPr snapToGrid="0" snapToObjects="1">
      <p:cViewPr varScale="1">
        <p:scale>
          <a:sx n="92" d="100"/>
          <a:sy n="92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22EE-AEC9-BA42-A522-77AB5E185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9586E-2245-5E43-8837-60A9A6981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BD789-D862-4D41-BB43-1A6E0A2C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3E83-CCE6-F04C-95C4-12670894310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E1A6D-D1E9-D245-B253-A33CAA5A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FF494-6184-8546-99C2-0520C29E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3486-22B7-9042-BAE5-18620FB0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1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5B9C-A9D0-F341-A181-432C8296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8F9D8-EC49-1847-BB9E-E4D45B286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91612-02E0-9A4C-A3C1-AD7D99E21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3E83-CCE6-F04C-95C4-12670894310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16876-5D4A-6141-9730-CEB763C7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01A30-D30C-8146-9E83-A87B7F41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3486-22B7-9042-BAE5-18620FB0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6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12D73-4659-D24A-B5AD-5679D2C39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34C78-D75A-5E4F-BB23-124B6F412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54242-D9AE-AD44-8F5D-B8521F40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3E83-CCE6-F04C-95C4-12670894310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209B-B028-3B40-8FFD-4DF7F950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086D0-778A-1247-B297-8F192974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3486-22B7-9042-BAE5-18620FB0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0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087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C5A3-36D0-F344-9545-A348B333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1F972-1F85-E44B-B580-537435E99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4597B-FD90-9F48-8AC5-90CC0389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3E83-CCE6-F04C-95C4-12670894310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DC7A-95B5-C747-8D55-2E64D835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9102C-4D48-2741-9A42-56EA1B98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3486-22B7-9042-BAE5-18620FB0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1ACA-D5F2-4746-BFE4-38301CAF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9D99C-C1C1-1344-BBE7-2123142D7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74614-A128-5A44-B899-985FD360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3E83-CCE6-F04C-95C4-12670894310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391F7-9EEA-6048-B0CC-8423A28D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073D-DCC6-BC49-8F69-45985A8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3486-22B7-9042-BAE5-18620FB0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0234-4F19-AE44-A350-19EB5AD3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A2497-6BF3-0642-A478-66F2E3915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54D62-884E-2E47-9FE2-83E26B2BD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315A4-1502-A443-924A-E35D3F3F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3E83-CCE6-F04C-95C4-12670894310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73AB8-E786-6849-9CB3-F031FA9D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D3779-CA1C-D041-B733-7CCCCD6B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3486-22B7-9042-BAE5-18620FB0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14FE-5833-9841-95C3-3787DA77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CC8B3-0EB4-8B44-9367-767DFB6DC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BE1AD-3CA3-4647-935B-86690DE69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FEB68-B353-0C47-A537-98BD38633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88143-5D88-7D4F-9C59-C3DCE466F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6BCE9-21ED-F84C-8DD5-0C81BFC8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3E83-CCE6-F04C-95C4-12670894310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4CCAC-888B-C14C-8B26-32132F50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25572-6864-AA47-90B7-BE85EF0E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3486-22B7-9042-BAE5-18620FB0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3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7230-388E-4C4C-B6DC-26ABD0C3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9B57A-FFD3-034E-8C3C-6BB51896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3E83-CCE6-F04C-95C4-12670894310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733C0-2BC6-8D46-9386-EE69E319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5FCAE-A5FA-B141-86C9-A0CD8DF3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3486-22B7-9042-BAE5-18620FB0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0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1D2FA-2BD1-D541-B1D3-66CBACDB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3E83-CCE6-F04C-95C4-12670894310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D03EA-95DC-0843-8715-DB534639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E6313-85D6-8F4B-B8A1-B0563C29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3486-22B7-9042-BAE5-18620FB0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9CE1-F878-B248-8112-7A038F2D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14E0-CAA7-0146-836F-D0E27F04C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0EDA6-A6BC-EE4F-A0D0-C063F1DE1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E6AC4-26DE-A647-B23B-DE24DE6D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3E83-CCE6-F04C-95C4-12670894310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2064A-226B-C64B-8128-7D8A29D4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C8902-485A-3C45-8A64-2516C942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3486-22B7-9042-BAE5-18620FB0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E189-FD83-334A-B095-A243FB43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1E3D4-9DF6-E54E-A69F-BC624DE93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21ECE-33D1-F648-B8B4-02E0C1C65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BD64B-66A4-EF48-830E-B802F595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3E83-CCE6-F04C-95C4-12670894310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40380-1478-C647-A28E-65AFE54E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01FAB-F8F7-2C44-80E8-22E38998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3486-22B7-9042-BAE5-18620FB0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2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3D9D06-46DF-1B4C-A8E1-45EEAFD3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F14D4-312E-7144-ABAE-46535F6D6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44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BCB4F-6EF1-EB4A-ACEF-89A7D81A6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29E3E83-CCE6-F04C-95C4-12670894310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205E1-BC51-F040-A4BB-9BB7E914B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7BE8-CAAA-9649-B628-DCA4F23C4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7553486-22B7-9042-BAE5-18620FB03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7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CC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◦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Lucida Grande" panose="020B0600040502020204" pitchFamily="34" charset="0"/>
        <a:buChar char="▫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8644A-93A9-CD4F-A069-B2A8D5120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48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Site-specific management of soil pests in California strawberry production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B97AE4E-2853-A044-8661-5FFCF3189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666353"/>
              </p:ext>
            </p:extLst>
          </p:nvPr>
        </p:nvGraphicFramePr>
        <p:xfrm>
          <a:off x="588498" y="3200400"/>
          <a:ext cx="1101500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502">
                  <a:extLst>
                    <a:ext uri="{9D8B030D-6E8A-4147-A177-3AD203B41FA5}">
                      <a16:colId xmlns:a16="http://schemas.microsoft.com/office/drawing/2014/main" val="2458277143"/>
                    </a:ext>
                  </a:extLst>
                </a:gridCol>
                <a:gridCol w="5507502">
                  <a:extLst>
                    <a:ext uri="{9D8B030D-6E8A-4147-A177-3AD203B41FA5}">
                      <a16:colId xmlns:a16="http://schemas.microsoft.com/office/drawing/2014/main" val="475429304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bg1"/>
                          </a:solidFill>
                        </a:rPr>
                        <a:t>Steve Fennimore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UC Davis, Salinas, CA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74513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bg1"/>
                          </a:solidFill>
                        </a:rPr>
                        <a:t>Alexander Putman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UC Riverside, Riverside, CA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67927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bg1"/>
                          </a:solidFill>
                        </a:rPr>
                        <a:t>Frank Martin and Michael Matson 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USDA-ARS, Salinas, CA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71243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bg1"/>
                          </a:solidFill>
                        </a:rPr>
                        <a:t>Oleg Daugovish and Andre </a:t>
                      </a:r>
                      <a:r>
                        <a:rPr lang="en-US" sz="2200" b="0" dirty="0" err="1">
                          <a:solidFill>
                            <a:schemeClr val="bg1"/>
                          </a:solidFill>
                        </a:rPr>
                        <a:t>Biscaro</a:t>
                      </a:r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UC Cooperative Extension, Ventura, CA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67718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bg1"/>
                          </a:solidFill>
                        </a:rPr>
                        <a:t>Rachael Goodhue and Tom Gordon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UC Davis, Davis, CA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12990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bg1"/>
                          </a:solidFill>
                        </a:rPr>
                        <a:t>Forrest Melton and Lee Johnson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CSU Monterey Bay/NASA Ames, Mountain View, CA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1737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bg1"/>
                          </a:solidFill>
                        </a:rPr>
                        <a:t>Michael Stanghellini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 err="1">
                          <a:solidFill>
                            <a:schemeClr val="bg1"/>
                          </a:solidFill>
                        </a:rPr>
                        <a:t>TriCal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, Hollister, CA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93193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bg1"/>
                          </a:solidFill>
                        </a:rPr>
                        <a:t>Nathan Dorn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 err="1">
                          <a:solidFill>
                            <a:schemeClr val="bg1"/>
                          </a:solidFill>
                        </a:rPr>
                        <a:t>FoodOrigins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</a:rPr>
                        <a:t>, Salinas, CA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64115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bg1"/>
                          </a:solidFill>
                        </a:rPr>
                        <a:t>Chris Greer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u="none" dirty="0">
                          <a:solidFill>
                            <a:schemeClr val="bg1"/>
                          </a:solidFill>
                        </a:rPr>
                        <a:t>UC Cooperative Extension, San Luis Obispo, CA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96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18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32CECD-D1D4-124F-A32D-0ADDD17EC022}"/>
              </a:ext>
            </a:extLst>
          </p:cNvPr>
          <p:cNvSpPr txBox="1"/>
          <p:nvPr/>
        </p:nvSpPr>
        <p:spPr>
          <a:xfrm>
            <a:off x="2743200" y="274320"/>
            <a:ext cx="6702552" cy="53492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Determine spatial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62F75-C4B0-C041-BA9B-38FDBA1640D6}"/>
              </a:ext>
            </a:extLst>
          </p:cNvPr>
          <p:cNvSpPr txBox="1"/>
          <p:nvPr/>
        </p:nvSpPr>
        <p:spPr>
          <a:xfrm>
            <a:off x="192024" y="3429000"/>
            <a:ext cx="3474054" cy="509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Mortality and plant 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FAC79-367F-CE4B-9AA9-0D99A7E28EE0}"/>
              </a:ext>
            </a:extLst>
          </p:cNvPr>
          <p:cNvSpPr txBox="1"/>
          <p:nvPr/>
        </p:nvSpPr>
        <p:spPr>
          <a:xfrm>
            <a:off x="8217782" y="3429000"/>
            <a:ext cx="3451085" cy="438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High-resolution yield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32F579-082F-AC42-BB47-8CF48ECE4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9"/>
          <a:stretch/>
        </p:blipFill>
        <p:spPr>
          <a:xfrm rot="16200000">
            <a:off x="265951" y="587502"/>
            <a:ext cx="2286000" cy="2194560"/>
          </a:xfrm>
          <a:prstGeom prst="rect">
            <a:avLst/>
          </a:prstGeom>
        </p:spPr>
      </p:pic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id="{AD2F0476-4FDE-B949-BD58-651BF16B99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1725" y="916685"/>
            <a:ext cx="2743200" cy="228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9D0DF0-6797-1442-8F05-967E0BC40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476" y="916685"/>
            <a:ext cx="2286000" cy="228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2648C2-273C-5F4F-B4AA-E91E40C4506F}"/>
              </a:ext>
            </a:extLst>
          </p:cNvPr>
          <p:cNvSpPr txBox="1"/>
          <p:nvPr/>
        </p:nvSpPr>
        <p:spPr>
          <a:xfrm>
            <a:off x="4450460" y="3429000"/>
            <a:ext cx="3288032" cy="509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Pathogen counts in soil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2C4BE5-0130-9249-BBF8-839E2A835A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667" y="1097280"/>
            <a:ext cx="2194560" cy="2286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08492E9-47D1-D44C-B3C7-0413AD06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40" y="4533138"/>
            <a:ext cx="10360152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Can this information be used to reduce fumigation rate in low disease pressure areas without sacrificing yield?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5C50F38F-3FF3-014D-B554-AA139D966B74}"/>
              </a:ext>
            </a:extLst>
          </p:cNvPr>
          <p:cNvSpPr/>
          <p:nvPr/>
        </p:nvSpPr>
        <p:spPr>
          <a:xfrm rot="16200000">
            <a:off x="5969460" y="102359"/>
            <a:ext cx="250033" cy="7900416"/>
          </a:xfrm>
          <a:prstGeom prst="leftBrac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1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5B53-224A-7A41-8B8E-4ADB24F8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7997C-42EB-8B40-B7CB-FEA7ACB7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869180"/>
          </a:xfrm>
        </p:spPr>
        <p:txBody>
          <a:bodyPr>
            <a:normAutofit/>
          </a:bodyPr>
          <a:lstStyle/>
          <a:p>
            <a:r>
              <a:rPr lang="en-US" dirty="0"/>
              <a:t>Treatments</a:t>
            </a:r>
          </a:p>
          <a:p>
            <a:pPr lvl="1"/>
            <a:r>
              <a:rPr lang="en-US" dirty="0"/>
              <a:t>Standard: broadcast/flat fumigation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Precision: establish zones and apply fumigant at rate proportional to pressure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Tri-</a:t>
            </a:r>
            <a:r>
              <a:rPr lang="en-US" dirty="0" err="1"/>
              <a:t>Chlor</a:t>
            </a:r>
            <a:r>
              <a:rPr lang="en-US" dirty="0"/>
              <a:t> (chloropicrin)</a:t>
            </a:r>
          </a:p>
          <a:p>
            <a:pPr lvl="1"/>
            <a:r>
              <a:rPr lang="en-US" dirty="0"/>
              <a:t>250, 300, 350 </a:t>
            </a:r>
            <a:r>
              <a:rPr lang="en-US" dirty="0" err="1"/>
              <a:t>lbs</a:t>
            </a:r>
            <a:r>
              <a:rPr lang="en-US" dirty="0"/>
              <a:t>/acre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Fields: ~10 acres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Randomized complete block with 3 or 4 replications</a:t>
            </a:r>
          </a:p>
        </p:txBody>
      </p:sp>
    </p:spTree>
    <p:extLst>
      <p:ext uri="{BB962C8B-B14F-4D97-AF65-F5344CB8AC3E}">
        <p14:creationId xmlns:p14="http://schemas.microsoft.com/office/powerpoint/2010/main" val="171521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43C3-2F30-C44E-B81F-66C81CEF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E19F2-CBF4-4A49-9A45-8D29EAFEB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Oxnard</a:t>
            </a:r>
          </a:p>
          <a:p>
            <a:pPr lvl="1"/>
            <a:r>
              <a:rPr lang="en-US" dirty="0"/>
              <a:t>Field A (2017-2018): Fall planting, history of Fusarium wilt and </a:t>
            </a:r>
            <a:r>
              <a:rPr lang="en-US" dirty="0" err="1"/>
              <a:t>Macrophomina</a:t>
            </a:r>
            <a:r>
              <a:rPr lang="en-US" dirty="0"/>
              <a:t> charcoal rot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Field B (2019-2020): Fall planting, history of Fusarium wilt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Field C (2019-2020): Summer planting, recent history of </a:t>
            </a:r>
            <a:r>
              <a:rPr lang="en-US" dirty="0" err="1"/>
              <a:t>Macrophomina</a:t>
            </a:r>
            <a:r>
              <a:rPr lang="en-US" dirty="0"/>
              <a:t> charcoal rot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Salinas-Watsonville</a:t>
            </a:r>
          </a:p>
          <a:p>
            <a:pPr lvl="1"/>
            <a:r>
              <a:rPr lang="en-US" dirty="0"/>
              <a:t>2018-2019: Fall planting, history of Verticillium wilt</a:t>
            </a:r>
          </a:p>
        </p:txBody>
      </p:sp>
    </p:spTree>
    <p:extLst>
      <p:ext uri="{BB962C8B-B14F-4D97-AF65-F5344CB8AC3E}">
        <p14:creationId xmlns:p14="http://schemas.microsoft.com/office/powerpoint/2010/main" val="12778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6580-BFF5-2F44-8C2C-CB9CFA5C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(fall, Oxnard)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F23EB3-FD07-2E4F-8DE0-BC7369087DDF}"/>
              </a:ext>
            </a:extLst>
          </p:cNvPr>
          <p:cNvCxnSpPr/>
          <p:nvPr/>
        </p:nvCxnSpPr>
        <p:spPr>
          <a:xfrm>
            <a:off x="612648" y="3995928"/>
            <a:ext cx="10972800" cy="0"/>
          </a:xfrm>
          <a:prstGeom prst="straightConnector1">
            <a:avLst/>
          </a:prstGeom>
          <a:ln w="28575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69525D-67B0-5F4D-A0BC-49CF2EF504F7}"/>
              </a:ext>
            </a:extLst>
          </p:cNvPr>
          <p:cNvCxnSpPr/>
          <p:nvPr/>
        </p:nvCxnSpPr>
        <p:spPr>
          <a:xfrm>
            <a:off x="11378618" y="3813048"/>
            <a:ext cx="0" cy="3657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A14BAF-5AE3-8B4E-AE25-895AB14B380C}"/>
              </a:ext>
            </a:extLst>
          </p:cNvPr>
          <p:cNvSpPr txBox="1"/>
          <p:nvPr/>
        </p:nvSpPr>
        <p:spPr>
          <a:xfrm>
            <a:off x="10570030" y="4206240"/>
            <a:ext cx="146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JULY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Termination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17781B-C885-1843-A4AA-9F379BB0482B}"/>
              </a:ext>
            </a:extLst>
          </p:cNvPr>
          <p:cNvCxnSpPr/>
          <p:nvPr/>
        </p:nvCxnSpPr>
        <p:spPr>
          <a:xfrm>
            <a:off x="914400" y="3813048"/>
            <a:ext cx="0" cy="3657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D14066-6A37-8C4B-B7B0-B1EA0FE7D206}"/>
              </a:ext>
            </a:extLst>
          </p:cNvPr>
          <p:cNvSpPr txBox="1"/>
          <p:nvPr/>
        </p:nvSpPr>
        <p:spPr>
          <a:xfrm>
            <a:off x="108858" y="4206240"/>
            <a:ext cx="1485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JULY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Termination (prev. crop)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9E4D74-E52E-3E46-95F3-B06229F66CED}"/>
              </a:ext>
            </a:extLst>
          </p:cNvPr>
          <p:cNvCxnSpPr/>
          <p:nvPr/>
        </p:nvCxnSpPr>
        <p:spPr>
          <a:xfrm>
            <a:off x="3355848" y="3824805"/>
            <a:ext cx="0" cy="3657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2FCBCD-DD80-9344-93B2-88F8B92F87C7}"/>
              </a:ext>
            </a:extLst>
          </p:cNvPr>
          <p:cNvSpPr txBox="1"/>
          <p:nvPr/>
        </p:nvSpPr>
        <p:spPr>
          <a:xfrm>
            <a:off x="2675490" y="4206240"/>
            <a:ext cx="1360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OCTOBER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Planting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2E3E0F-1767-4D42-81B1-614A289FADBA}"/>
              </a:ext>
            </a:extLst>
          </p:cNvPr>
          <p:cNvCxnSpPr/>
          <p:nvPr/>
        </p:nvCxnSpPr>
        <p:spPr>
          <a:xfrm>
            <a:off x="5641848" y="3813048"/>
            <a:ext cx="0" cy="3657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7F790D7-B77D-4C49-91F3-37569219C485}"/>
              </a:ext>
            </a:extLst>
          </p:cNvPr>
          <p:cNvSpPr txBox="1"/>
          <p:nvPr/>
        </p:nvSpPr>
        <p:spPr>
          <a:xfrm>
            <a:off x="4857477" y="4206240"/>
            <a:ext cx="156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7FDBE7-89DB-334E-AF59-387E05E8A39D}"/>
              </a:ext>
            </a:extLst>
          </p:cNvPr>
          <p:cNvSpPr txBox="1"/>
          <p:nvPr/>
        </p:nvSpPr>
        <p:spPr>
          <a:xfrm>
            <a:off x="1303890" y="4801106"/>
            <a:ext cx="1360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AUGUST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Fumigation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41A821-5B2B-6649-B528-67791DE744CC}"/>
              </a:ext>
            </a:extLst>
          </p:cNvPr>
          <p:cNvCxnSpPr>
            <a:cxnSpLocks/>
          </p:cNvCxnSpPr>
          <p:nvPr/>
        </p:nvCxnSpPr>
        <p:spPr>
          <a:xfrm flipV="1">
            <a:off x="1984248" y="4007686"/>
            <a:ext cx="2" cy="7987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C30C7C0B-DCE1-1C43-9A12-FA7A129018AD}"/>
              </a:ext>
            </a:extLst>
          </p:cNvPr>
          <p:cNvSpPr/>
          <p:nvPr/>
        </p:nvSpPr>
        <p:spPr>
          <a:xfrm rot="5400000">
            <a:off x="1261142" y="5486400"/>
            <a:ext cx="253571" cy="947057"/>
          </a:xfrm>
          <a:prstGeom prst="rightBrace">
            <a:avLst>
              <a:gd name="adj1" fmla="val 69337"/>
              <a:gd name="adj2" fmla="val 50000"/>
            </a:avLst>
          </a:prstGeom>
          <a:ln w="25400" cap="sq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9783B4-BA1F-254E-B36E-2E195CD154E4}"/>
              </a:ext>
            </a:extLst>
          </p:cNvPr>
          <p:cNvSpPr txBox="1"/>
          <p:nvPr/>
        </p:nvSpPr>
        <p:spPr>
          <a:xfrm>
            <a:off x="707569" y="6080760"/>
            <a:ext cx="136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Field prep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12237535-B582-7441-BDFD-4BF9AA12CF73}"/>
              </a:ext>
            </a:extLst>
          </p:cNvPr>
          <p:cNvSpPr/>
          <p:nvPr/>
        </p:nvSpPr>
        <p:spPr>
          <a:xfrm rot="5400000">
            <a:off x="2415027" y="5486400"/>
            <a:ext cx="253570" cy="947058"/>
          </a:xfrm>
          <a:prstGeom prst="rightBrace">
            <a:avLst>
              <a:gd name="adj1" fmla="val 69337"/>
              <a:gd name="adj2" fmla="val 50000"/>
            </a:avLst>
          </a:prstGeom>
          <a:ln w="25400" cap="sq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48DEDE-8CF1-0746-B015-43FE286C623A}"/>
              </a:ext>
            </a:extLst>
          </p:cNvPr>
          <p:cNvSpPr txBox="1"/>
          <p:nvPr/>
        </p:nvSpPr>
        <p:spPr>
          <a:xfrm>
            <a:off x="1861456" y="6080760"/>
            <a:ext cx="136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Bedding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4ACB56-BFB1-9E47-AD3A-D7631FE0121F}"/>
              </a:ext>
            </a:extLst>
          </p:cNvPr>
          <p:cNvSpPr txBox="1"/>
          <p:nvPr/>
        </p:nvSpPr>
        <p:spPr>
          <a:xfrm>
            <a:off x="944986" y="1701956"/>
            <a:ext cx="241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Count mortality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046D4607-8D0C-9C41-A969-6266D941724F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707574" y="1932789"/>
            <a:ext cx="237413" cy="2035706"/>
          </a:xfrm>
          <a:prstGeom prst="bentConnector2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D61A0FA-7B11-1143-A443-D3C1F8EA5432}"/>
              </a:ext>
            </a:extLst>
          </p:cNvPr>
          <p:cNvSpPr txBox="1"/>
          <p:nvPr/>
        </p:nvSpPr>
        <p:spPr>
          <a:xfrm>
            <a:off x="1705266" y="2576938"/>
            <a:ext cx="233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Quantify pathogen</a:t>
            </a: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ED5CA027-11EE-C049-A2A3-DA0928AC204E}"/>
              </a:ext>
            </a:extLst>
          </p:cNvPr>
          <p:cNvCxnSpPr>
            <a:cxnSpLocks/>
            <a:stCxn id="36" idx="1"/>
          </p:cNvCxnSpPr>
          <p:nvPr/>
        </p:nvCxnSpPr>
        <p:spPr>
          <a:xfrm rot="10800000" flipV="1">
            <a:off x="1454920" y="2992437"/>
            <a:ext cx="250347" cy="976058"/>
          </a:xfrm>
          <a:prstGeom prst="bentConnector2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>
            <a:extLst>
              <a:ext uri="{FF2B5EF4-FFF2-40B4-BE49-F238E27FC236}">
                <a16:creationId xmlns:a16="http://schemas.microsoft.com/office/drawing/2014/main" id="{924C78C6-A6B4-8C44-AD7D-F9E45727D604}"/>
              </a:ext>
            </a:extLst>
          </p:cNvPr>
          <p:cNvSpPr/>
          <p:nvPr/>
        </p:nvSpPr>
        <p:spPr>
          <a:xfrm rot="5400000">
            <a:off x="8371038" y="3103952"/>
            <a:ext cx="253570" cy="5711953"/>
          </a:xfrm>
          <a:prstGeom prst="rightBrace">
            <a:avLst>
              <a:gd name="adj1" fmla="val 69337"/>
              <a:gd name="adj2" fmla="val 50000"/>
            </a:avLst>
          </a:prstGeom>
          <a:ln w="25400" cap="sq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D38DD6-8C59-2148-8F41-9CB8F105E1E6}"/>
              </a:ext>
            </a:extLst>
          </p:cNvPr>
          <p:cNvSpPr txBox="1"/>
          <p:nvPr/>
        </p:nvSpPr>
        <p:spPr>
          <a:xfrm>
            <a:off x="7817465" y="6080760"/>
            <a:ext cx="136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Harvest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BC8A93CC-3281-AA4C-BBAD-5AB8BC8EC18C}"/>
              </a:ext>
            </a:extLst>
          </p:cNvPr>
          <p:cNvSpPr/>
          <p:nvPr/>
        </p:nvSpPr>
        <p:spPr>
          <a:xfrm rot="16200000">
            <a:off x="7239217" y="-843764"/>
            <a:ext cx="256032" cy="8022773"/>
          </a:xfrm>
          <a:prstGeom prst="rightBrace">
            <a:avLst>
              <a:gd name="adj1" fmla="val 69337"/>
              <a:gd name="adj2" fmla="val 50000"/>
            </a:avLst>
          </a:prstGeom>
          <a:ln w="25400" cap="sq">
            <a:solidFill>
              <a:schemeClr val="accent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4CF0F0-C51D-DF46-AC97-A05052BE1F2F}"/>
              </a:ext>
            </a:extLst>
          </p:cNvPr>
          <p:cNvSpPr txBox="1"/>
          <p:nvPr/>
        </p:nvSpPr>
        <p:spPr>
          <a:xfrm>
            <a:off x="6161802" y="2530771"/>
            <a:ext cx="241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Aerial imagery</a:t>
            </a: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FAAB573B-C01C-484A-BF6B-ECBD0909B6C2}"/>
              </a:ext>
            </a:extLst>
          </p:cNvPr>
          <p:cNvSpPr/>
          <p:nvPr/>
        </p:nvSpPr>
        <p:spPr>
          <a:xfrm rot="16200000">
            <a:off x="8370399" y="-773792"/>
            <a:ext cx="279670" cy="5736772"/>
          </a:xfrm>
          <a:prstGeom prst="rightBrace">
            <a:avLst>
              <a:gd name="adj1" fmla="val 69337"/>
              <a:gd name="adj2" fmla="val 50000"/>
            </a:avLst>
          </a:prstGeom>
          <a:ln w="25400" cap="sq">
            <a:solidFill>
              <a:schemeClr val="accent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33047D-B370-3845-AAD2-0B054353B0B6}"/>
              </a:ext>
            </a:extLst>
          </p:cNvPr>
          <p:cNvSpPr txBox="1"/>
          <p:nvPr/>
        </p:nvSpPr>
        <p:spPr>
          <a:xfrm>
            <a:off x="7304803" y="1474685"/>
            <a:ext cx="241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Yield 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8414D2-7B32-5B46-B45C-805AE905F3B5}"/>
              </a:ext>
            </a:extLst>
          </p:cNvPr>
          <p:cNvSpPr txBox="1"/>
          <p:nvPr/>
        </p:nvSpPr>
        <p:spPr>
          <a:xfrm>
            <a:off x="8597481" y="2417930"/>
            <a:ext cx="241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Count mortality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5D37CD4C-CFA7-754A-BE04-C5487317BA75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11008342" y="2648763"/>
            <a:ext cx="204547" cy="1319732"/>
          </a:xfrm>
          <a:prstGeom prst="bentConnector2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70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508B-8E60-E846-857C-6FE4E76A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Mortality (previous crop)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4E4FE-A739-2941-8A0F-00174D12779A}"/>
              </a:ext>
            </a:extLst>
          </p:cNvPr>
          <p:cNvSpPr txBox="1"/>
          <p:nvPr/>
        </p:nvSpPr>
        <p:spPr>
          <a:xfrm>
            <a:off x="9514114" y="6317298"/>
            <a:ext cx="267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Oxnard Field A (2017)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27E7FF-9C81-454F-B23D-53A759F6B1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871119"/>
            <a:ext cx="10972800" cy="3935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99CCAC-1E85-CB46-B573-59D6D605C3C4}"/>
              </a:ext>
            </a:extLst>
          </p:cNvPr>
          <p:cNvSpPr txBox="1"/>
          <p:nvPr/>
        </p:nvSpPr>
        <p:spPr>
          <a:xfrm>
            <a:off x="7735824" y="1224788"/>
            <a:ext cx="149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column = one bed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E3EEBB56-E891-B048-A119-CE5FDFE4163E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6985748" y="1547953"/>
            <a:ext cx="750077" cy="404953"/>
          </a:xfrm>
          <a:prstGeom prst="bentConnector3">
            <a:avLst>
              <a:gd name="adj1" fmla="val 100197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BE89F61B-18B9-2F41-B4EE-4EEC81C2418A}"/>
              </a:ext>
            </a:extLst>
          </p:cNvPr>
          <p:cNvSpPr/>
          <p:nvPr/>
        </p:nvSpPr>
        <p:spPr>
          <a:xfrm>
            <a:off x="495300" y="4151645"/>
            <a:ext cx="228600" cy="758952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851F93-332B-F44A-8118-68ADC7DCEA4E}"/>
              </a:ext>
            </a:extLst>
          </p:cNvPr>
          <p:cNvSpPr txBox="1"/>
          <p:nvPr/>
        </p:nvSpPr>
        <p:spPr>
          <a:xfrm>
            <a:off x="495300" y="5285058"/>
            <a:ext cx="2325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Beds divided into four 86 ft. sections for counting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09A35D62-8F7E-A84B-9175-6F0BCD9A2F76}"/>
              </a:ext>
            </a:extLst>
          </p:cNvPr>
          <p:cNvCxnSpPr>
            <a:stCxn id="15" idx="1"/>
            <a:endCxn id="8" idx="1"/>
          </p:cNvCxnSpPr>
          <p:nvPr/>
        </p:nvCxnSpPr>
        <p:spPr>
          <a:xfrm rot="10800000">
            <a:off x="495300" y="4531121"/>
            <a:ext cx="12700" cy="1215602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31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A4E4FE-A739-2941-8A0F-00174D12779A}"/>
              </a:ext>
            </a:extLst>
          </p:cNvPr>
          <p:cNvSpPr txBox="1"/>
          <p:nvPr/>
        </p:nvSpPr>
        <p:spPr>
          <a:xfrm>
            <a:off x="9361714" y="257145"/>
            <a:ext cx="267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Oxnard Field A (2017)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882E35-8CF0-5441-A031-26FB8148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Fumigant Rate Zones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F92434-1CFB-BA48-9ED9-DB98A2A32A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830898"/>
            <a:ext cx="11887200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A24294-3378-C24B-BA5C-048C35EB77FC}"/>
              </a:ext>
            </a:extLst>
          </p:cNvPr>
          <p:cNvSpPr txBox="1"/>
          <p:nvPr/>
        </p:nvSpPr>
        <p:spPr>
          <a:xfrm>
            <a:off x="413330" y="6257187"/>
            <a:ext cx="165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Standard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89C39D-7A1F-F349-A6D2-8B892B34E126}"/>
              </a:ext>
            </a:extLst>
          </p:cNvPr>
          <p:cNvSpPr txBox="1"/>
          <p:nvPr/>
        </p:nvSpPr>
        <p:spPr>
          <a:xfrm>
            <a:off x="2071258" y="6257187"/>
            <a:ext cx="168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Precision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9E7BCC-E83C-4D40-80BD-88971C20D307}"/>
              </a:ext>
            </a:extLst>
          </p:cNvPr>
          <p:cNvSpPr txBox="1"/>
          <p:nvPr/>
        </p:nvSpPr>
        <p:spPr>
          <a:xfrm>
            <a:off x="3756893" y="6258631"/>
            <a:ext cx="165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Precision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42CAF-1D03-5547-994D-4F3C612151A8}"/>
              </a:ext>
            </a:extLst>
          </p:cNvPr>
          <p:cNvSpPr txBox="1"/>
          <p:nvPr/>
        </p:nvSpPr>
        <p:spPr>
          <a:xfrm>
            <a:off x="5442529" y="6257187"/>
            <a:ext cx="165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Standard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84641C-1588-3841-B718-9262B0D7C32B}"/>
              </a:ext>
            </a:extLst>
          </p:cNvPr>
          <p:cNvSpPr txBox="1"/>
          <p:nvPr/>
        </p:nvSpPr>
        <p:spPr>
          <a:xfrm>
            <a:off x="7100456" y="6255743"/>
            <a:ext cx="168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Standard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A2EF5-6F98-CD4C-B23F-B2CFB5A6A414}"/>
              </a:ext>
            </a:extLst>
          </p:cNvPr>
          <p:cNvSpPr txBox="1"/>
          <p:nvPr/>
        </p:nvSpPr>
        <p:spPr>
          <a:xfrm>
            <a:off x="8786091" y="6255743"/>
            <a:ext cx="165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Precision</a:t>
            </a:r>
          </a:p>
        </p:txBody>
      </p:sp>
    </p:spTree>
    <p:extLst>
      <p:ext uri="{BB962C8B-B14F-4D97-AF65-F5344CB8AC3E}">
        <p14:creationId xmlns:p14="http://schemas.microsoft.com/office/powerpoint/2010/main" val="308190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A4E4FE-A739-2941-8A0F-00174D12779A}"/>
              </a:ext>
            </a:extLst>
          </p:cNvPr>
          <p:cNvSpPr txBox="1"/>
          <p:nvPr/>
        </p:nvSpPr>
        <p:spPr>
          <a:xfrm>
            <a:off x="9514114" y="6317298"/>
            <a:ext cx="267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Oxnard Field A (2017)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882E35-8CF0-5441-A031-26FB8148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End of Season Mortality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0F993-0A88-2F44-8DC1-8D692F2E82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30898"/>
            <a:ext cx="11887200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749533-FFF5-0A49-8867-A2C86F836F48}"/>
              </a:ext>
            </a:extLst>
          </p:cNvPr>
          <p:cNvSpPr txBox="1"/>
          <p:nvPr/>
        </p:nvSpPr>
        <p:spPr>
          <a:xfrm rot="16200000">
            <a:off x="-335963" y="4617721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85165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395D96-D18B-5E41-AC63-51D3BC3B9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95475" y="2100453"/>
            <a:ext cx="5038344" cy="2099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2882E35-8CF0-5441-A031-26FB8148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403" y="0"/>
            <a:ext cx="1417320" cy="70306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Yield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057F7-A839-9F4F-8465-7E02975EABC0}"/>
              </a:ext>
            </a:extLst>
          </p:cNvPr>
          <p:cNvSpPr txBox="1"/>
          <p:nvPr/>
        </p:nvSpPr>
        <p:spPr>
          <a:xfrm>
            <a:off x="9514114" y="6317298"/>
            <a:ext cx="267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Oxnard Field A (2017)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645D7-B04B-0344-BF41-64FC67B943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760"/>
            <a:ext cx="8278368" cy="6208776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B5FDF7DC-5E74-394D-A1CA-D56F79D350C7}"/>
              </a:ext>
            </a:extLst>
          </p:cNvPr>
          <p:cNvSpPr/>
          <p:nvPr/>
        </p:nvSpPr>
        <p:spPr>
          <a:xfrm>
            <a:off x="8577072" y="2450592"/>
            <a:ext cx="219456" cy="1337495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0C6E3BF-471E-6F46-A468-F6393DD0CFA0}"/>
              </a:ext>
            </a:extLst>
          </p:cNvPr>
          <p:cNvSpPr/>
          <p:nvPr/>
        </p:nvSpPr>
        <p:spPr>
          <a:xfrm>
            <a:off x="8577072" y="4157472"/>
            <a:ext cx="219456" cy="1337495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EDFF5078-A5CD-4E47-B8EF-736CAB17BCA7}"/>
              </a:ext>
            </a:extLst>
          </p:cNvPr>
          <p:cNvSpPr/>
          <p:nvPr/>
        </p:nvSpPr>
        <p:spPr>
          <a:xfrm>
            <a:off x="8577072" y="743712"/>
            <a:ext cx="219456" cy="1337495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4F1804-5833-5141-A9A3-856BB28781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302" y="2395407"/>
            <a:ext cx="1107295" cy="1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DC8A-C284-F741-B08E-B56FEF6B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Economic Performance (per plot)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089E3D-4366-E748-A7F6-4EC0751F3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19438"/>
              </p:ext>
            </p:extLst>
          </p:nvPr>
        </p:nvGraphicFramePr>
        <p:xfrm>
          <a:off x="2595527" y="1329818"/>
          <a:ext cx="7000946" cy="216698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47281">
                  <a:extLst>
                    <a:ext uri="{9D8B030D-6E8A-4147-A177-3AD203B41FA5}">
                      <a16:colId xmlns:a16="http://schemas.microsoft.com/office/drawing/2014/main" val="73889613"/>
                    </a:ext>
                  </a:extLst>
                </a:gridCol>
                <a:gridCol w="823641">
                  <a:extLst>
                    <a:ext uri="{9D8B030D-6E8A-4147-A177-3AD203B41FA5}">
                      <a16:colId xmlns:a16="http://schemas.microsoft.com/office/drawing/2014/main" val="3002357004"/>
                    </a:ext>
                  </a:extLst>
                </a:gridCol>
                <a:gridCol w="1510008">
                  <a:extLst>
                    <a:ext uri="{9D8B030D-6E8A-4147-A177-3AD203B41FA5}">
                      <a16:colId xmlns:a16="http://schemas.microsoft.com/office/drawing/2014/main" val="3202546926"/>
                    </a:ext>
                  </a:extLst>
                </a:gridCol>
                <a:gridCol w="1510008">
                  <a:extLst>
                    <a:ext uri="{9D8B030D-6E8A-4147-A177-3AD203B41FA5}">
                      <a16:colId xmlns:a16="http://schemas.microsoft.com/office/drawing/2014/main" val="82932297"/>
                    </a:ext>
                  </a:extLst>
                </a:gridCol>
                <a:gridCol w="1510008">
                  <a:extLst>
                    <a:ext uri="{9D8B030D-6E8A-4147-A177-3AD203B41FA5}">
                      <a16:colId xmlns:a16="http://schemas.microsoft.com/office/drawing/2014/main" val="1776579367"/>
                    </a:ext>
                  </a:extLst>
                </a:gridCol>
              </a:tblGrid>
              <a:tr h="72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Treatment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Plots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Yield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Gross revenues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Net returns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13815"/>
                  </a:ext>
                </a:extLst>
              </a:tr>
              <a:tr h="72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1,4,5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4,709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$53,751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$47,475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688195"/>
                  </a:ext>
                </a:extLst>
              </a:tr>
              <a:tr h="72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2,3,6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4,580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$51,750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$44,939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5996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947513-ACA9-5243-8BE6-C628E4DD9BD6}"/>
              </a:ext>
            </a:extLst>
          </p:cNvPr>
          <p:cNvSpPr txBox="1"/>
          <p:nvPr/>
        </p:nvSpPr>
        <p:spPr>
          <a:xfrm>
            <a:off x="9338624" y="6317298"/>
            <a:ext cx="267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Oxnard Field A (2017)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7E577C-17DC-D644-9EB1-1ADC1C3A7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" y="3858568"/>
            <a:ext cx="7491984" cy="217044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Partial budgeting analysis: only treatment costs considered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Precision treatment includes pathogen sampling costs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Daily prices from USDA Agricultural Marketing Service</a:t>
            </a:r>
          </a:p>
        </p:txBody>
      </p:sp>
    </p:spTree>
    <p:extLst>
      <p:ext uri="{BB962C8B-B14F-4D97-AF65-F5344CB8AC3E}">
        <p14:creationId xmlns:p14="http://schemas.microsoft.com/office/powerpoint/2010/main" val="1284802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1656-EEB8-F94E-BDCC-FFA2278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– Oxnard Field A (2017)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6898-8ECA-A94E-9240-27822BA9D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Precision treatment: 6% higher net returns</a:t>
            </a:r>
          </a:p>
          <a:p>
            <a:pPr lvl="1"/>
            <a:r>
              <a:rPr lang="en-US" dirty="0"/>
              <a:t>First 4 months of yield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Precision treatment used 15% less fumigant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Low disease pressure</a:t>
            </a:r>
          </a:p>
          <a:p>
            <a:pPr lvl="1"/>
            <a:r>
              <a:rPr lang="en-US" dirty="0"/>
              <a:t>Mild weather</a:t>
            </a:r>
          </a:p>
          <a:p>
            <a:pPr lvl="1"/>
            <a:r>
              <a:rPr lang="en-US" i="1" dirty="0"/>
              <a:t>Fusarium</a:t>
            </a:r>
            <a:r>
              <a:rPr lang="en-US" dirty="0"/>
              <a:t>-resistant cultivar planted during study season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1760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031D-90C1-B54B-97C1-616516438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0152" cy="914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Acknowledgements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467402-DA61-DB42-8077-56FC87773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500348"/>
            <a:ext cx="5788152" cy="15242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24B428-16A2-2844-B198-DF9681EBB81F}"/>
              </a:ext>
            </a:extLst>
          </p:cNvPr>
          <p:cNvSpPr txBox="1"/>
          <p:nvPr/>
        </p:nvSpPr>
        <p:spPr>
          <a:xfrm>
            <a:off x="5500095" y="2566602"/>
            <a:ext cx="3372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Grant number: 17-PML-R004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BE1063-4B02-D04C-A3DF-EDCC9E787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7065"/>
              </p:ext>
            </p:extLst>
          </p:nvPr>
        </p:nvGraphicFramePr>
        <p:xfrm>
          <a:off x="457200" y="4440619"/>
          <a:ext cx="11272838" cy="139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6419">
                  <a:extLst>
                    <a:ext uri="{9D8B030D-6E8A-4147-A177-3AD203B41FA5}">
                      <a16:colId xmlns:a16="http://schemas.microsoft.com/office/drawing/2014/main" val="2458277143"/>
                    </a:ext>
                  </a:extLst>
                </a:gridCol>
                <a:gridCol w="5636419">
                  <a:extLst>
                    <a:ext uri="{9D8B030D-6E8A-4147-A177-3AD203B41FA5}">
                      <a16:colId xmlns:a16="http://schemas.microsoft.com/office/drawing/2014/main" val="475429304"/>
                    </a:ext>
                  </a:extLst>
                </a:gridCol>
              </a:tblGrid>
              <a:tr h="347984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Matt Conroy and Dave Murray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chemeClr val="tx1"/>
                          </a:solidFill>
                        </a:rPr>
                        <a:t>Andrew and Williamson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745131"/>
                  </a:ext>
                </a:extLst>
              </a:tr>
              <a:tr h="695968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Henry Ito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chemeClr val="tx1"/>
                          </a:solidFill>
                        </a:rPr>
                        <a:t>Ito Bros.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679271"/>
                  </a:ext>
                </a:extLst>
              </a:tr>
              <a:tr h="347984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Jaime Lopez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 err="1">
                          <a:solidFill>
                            <a:schemeClr val="tx1"/>
                          </a:solidFill>
                        </a:rPr>
                        <a:t>Mixtekz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</a:rPr>
                        <a:t> Berries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7124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696A3C-6862-A744-882B-9AB42B6FBBA5}"/>
              </a:ext>
            </a:extLst>
          </p:cNvPr>
          <p:cNvSpPr txBox="1"/>
          <p:nvPr/>
        </p:nvSpPr>
        <p:spPr>
          <a:xfrm>
            <a:off x="4114800" y="3518041"/>
            <a:ext cx="395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Grower Cooperators</a:t>
            </a:r>
          </a:p>
        </p:txBody>
      </p:sp>
    </p:spTree>
    <p:extLst>
      <p:ext uri="{BB962C8B-B14F-4D97-AF65-F5344CB8AC3E}">
        <p14:creationId xmlns:p14="http://schemas.microsoft.com/office/powerpoint/2010/main" val="538069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3D423B-43D9-8346-92F0-A6C75CA435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718" y="0"/>
            <a:ext cx="1008928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6D376-B66B-DD45-B3ED-D451B598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228600"/>
            <a:ext cx="4284612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Watsonville (2018)</a:t>
            </a:r>
          </a:p>
        </p:txBody>
      </p:sp>
    </p:spTree>
    <p:extLst>
      <p:ext uri="{BB962C8B-B14F-4D97-AF65-F5344CB8AC3E}">
        <p14:creationId xmlns:p14="http://schemas.microsoft.com/office/powerpoint/2010/main" val="427790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57D916-AEA2-44AA-9089-E5C61A4A40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602" y="4114800"/>
            <a:ext cx="4067348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C2ED7F-D066-4717-97C4-EDBBA64F2E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254" y="4114800"/>
            <a:ext cx="4067348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657CB-7236-4098-BFEF-F32889DD40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" y="4114800"/>
            <a:ext cx="4067348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E78C98-AF39-4DFE-80B7-76597FD4D9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253" y="1371600"/>
            <a:ext cx="4065088" cy="27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1395A0-6C70-44C0-9786-9A34D8A0FE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" y="1371600"/>
            <a:ext cx="4065088" cy="2743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9341E6-882C-4DE3-9EC7-40B894F5B5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181" y="1371600"/>
            <a:ext cx="4076387" cy="2743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DD90E8-6992-4180-A9AA-36C53A9223DD}"/>
              </a:ext>
            </a:extLst>
          </p:cNvPr>
          <p:cNvSpPr txBox="1"/>
          <p:nvPr/>
        </p:nvSpPr>
        <p:spPr>
          <a:xfrm>
            <a:off x="19590" y="3630030"/>
            <a:ext cx="405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May 31, 2019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7B0D47-E6CA-4040-9A58-8522AF5CEF3C}"/>
              </a:ext>
            </a:extLst>
          </p:cNvPr>
          <p:cNvSpPr txBox="1"/>
          <p:nvPr/>
        </p:nvSpPr>
        <p:spPr>
          <a:xfrm>
            <a:off x="4061146" y="3636837"/>
            <a:ext cx="405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July 11,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02E0CE-ADA7-4FDE-90D2-8C447AF3C44A}"/>
              </a:ext>
            </a:extLst>
          </p:cNvPr>
          <p:cNvSpPr txBox="1"/>
          <p:nvPr/>
        </p:nvSpPr>
        <p:spPr>
          <a:xfrm>
            <a:off x="8145319" y="3630030"/>
            <a:ext cx="405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August 09, 2019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11477B-643A-4B7D-84E1-F6124473AC19}"/>
              </a:ext>
            </a:extLst>
          </p:cNvPr>
          <p:cNvSpPr txBox="1"/>
          <p:nvPr/>
        </p:nvSpPr>
        <p:spPr>
          <a:xfrm>
            <a:off x="20094" y="6390297"/>
            <a:ext cx="405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August 20, 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9E5DE1-9873-4646-9865-490BA931AC41}"/>
              </a:ext>
            </a:extLst>
          </p:cNvPr>
          <p:cNvSpPr txBox="1"/>
          <p:nvPr/>
        </p:nvSpPr>
        <p:spPr>
          <a:xfrm>
            <a:off x="4077397" y="6390296"/>
            <a:ext cx="405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September 19, 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F55FDC-2A74-4C99-83C5-CC53FE1691B3}"/>
              </a:ext>
            </a:extLst>
          </p:cNvPr>
          <p:cNvSpPr txBox="1"/>
          <p:nvPr/>
        </p:nvSpPr>
        <p:spPr>
          <a:xfrm>
            <a:off x="8134698" y="6390296"/>
            <a:ext cx="405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October 04, 2019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BE6AD0-F918-4147-A40C-53ACE539069E}"/>
              </a:ext>
            </a:extLst>
          </p:cNvPr>
          <p:cNvSpPr txBox="1"/>
          <p:nvPr/>
        </p:nvSpPr>
        <p:spPr>
          <a:xfrm>
            <a:off x="387928" y="175491"/>
            <a:ext cx="11600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C00"/>
                </a:solidFill>
                <a:latin typeface="+mj-lt"/>
              </a:rPr>
              <a:t>Plant Health Imagery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91842B-2078-496D-8F37-36B887C870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278" y="1531881"/>
            <a:ext cx="939217" cy="10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6E893F-6D7D-49AB-97DB-A280987933F6}"/>
              </a:ext>
            </a:extLst>
          </p:cNvPr>
          <p:cNvSpPr txBox="1"/>
          <p:nvPr/>
        </p:nvSpPr>
        <p:spPr>
          <a:xfrm>
            <a:off x="8601826" y="304037"/>
            <a:ext cx="3292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C00"/>
                </a:solidFill>
                <a:latin typeface="+mj-lt"/>
              </a:rPr>
              <a:t>Tracking Individual Plants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EFD7A-7BDC-4C6E-AECB-542BC3C8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06" y="272473"/>
            <a:ext cx="8217551" cy="63130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7EAFBC-F327-4C57-B90F-D54AFC1A79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344"/>
          <a:stretch/>
        </p:blipFill>
        <p:spPr>
          <a:xfrm>
            <a:off x="7368368" y="366844"/>
            <a:ext cx="1041977" cy="9144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02E6BF-EF18-714C-9E3F-341AA56494D5}"/>
              </a:ext>
            </a:extLst>
          </p:cNvPr>
          <p:cNvSpPr txBox="1">
            <a:spLocks/>
          </p:cNvSpPr>
          <p:nvPr/>
        </p:nvSpPr>
        <p:spPr>
          <a:xfrm>
            <a:off x="8601826" y="1554480"/>
            <a:ext cx="350889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‒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◦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▫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 and mortality counts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Plant health over time</a:t>
            </a:r>
          </a:p>
        </p:txBody>
      </p:sp>
    </p:spTree>
    <p:extLst>
      <p:ext uri="{BB962C8B-B14F-4D97-AF65-F5344CB8AC3E}">
        <p14:creationId xmlns:p14="http://schemas.microsoft.com/office/powerpoint/2010/main" val="2859294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7D2C4BE5-0130-9249-BBF8-839E2A8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1891" y="1143346"/>
            <a:ext cx="2568484" cy="3356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32CECD-D1D4-124F-A32D-0ADDD17EC022}"/>
              </a:ext>
            </a:extLst>
          </p:cNvPr>
          <p:cNvSpPr txBox="1"/>
          <p:nvPr/>
        </p:nvSpPr>
        <p:spPr>
          <a:xfrm>
            <a:off x="182880" y="5407122"/>
            <a:ext cx="3886200" cy="619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Assess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62F75-C4B0-C041-BA9B-38FDBA1640D6}"/>
              </a:ext>
            </a:extLst>
          </p:cNvPr>
          <p:cNvSpPr txBox="1"/>
          <p:nvPr/>
        </p:nvSpPr>
        <p:spPr>
          <a:xfrm>
            <a:off x="4160520" y="5407122"/>
            <a:ext cx="3886200" cy="619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Treat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FAC79-367F-CE4B-9AA9-0D99A7E28EE0}"/>
              </a:ext>
            </a:extLst>
          </p:cNvPr>
          <p:cNvSpPr txBox="1"/>
          <p:nvPr/>
        </p:nvSpPr>
        <p:spPr>
          <a:xfrm>
            <a:off x="8138160" y="5407122"/>
            <a:ext cx="3886200" cy="619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Monitor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96B0C8-7BD4-6C40-BF06-0079F3E6D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91702" y="1773613"/>
            <a:ext cx="5029200" cy="2095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32F579-082F-AC42-BB47-8CF48ECE44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31"/>
          <a:stretch/>
        </p:blipFill>
        <p:spPr>
          <a:xfrm rot="16200000">
            <a:off x="915650" y="2983288"/>
            <a:ext cx="2514600" cy="219075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ACED27-843B-2A46-B5C5-9C9BC2A0F001}"/>
              </a:ext>
            </a:extLst>
          </p:cNvPr>
          <p:cNvCxnSpPr>
            <a:cxnSpLocks/>
          </p:cNvCxnSpPr>
          <p:nvPr/>
        </p:nvCxnSpPr>
        <p:spPr>
          <a:xfrm>
            <a:off x="3521215" y="2948939"/>
            <a:ext cx="1278610" cy="0"/>
          </a:xfrm>
          <a:prstGeom prst="straightConnector1">
            <a:avLst/>
          </a:prstGeom>
          <a:ln w="444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83D3DF-BC8B-E546-96DA-8724634230BB}"/>
              </a:ext>
            </a:extLst>
          </p:cNvPr>
          <p:cNvCxnSpPr>
            <a:cxnSpLocks/>
          </p:cNvCxnSpPr>
          <p:nvPr/>
        </p:nvCxnSpPr>
        <p:spPr>
          <a:xfrm>
            <a:off x="7498855" y="2948939"/>
            <a:ext cx="1278610" cy="0"/>
          </a:xfrm>
          <a:prstGeom prst="straightConnector1">
            <a:avLst/>
          </a:prstGeom>
          <a:ln w="444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F28F726-F8F0-784A-85A1-0F13911402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18970" y="465367"/>
            <a:ext cx="2460989" cy="2143781"/>
          </a:xfrm>
          <a:prstGeom prst="rect">
            <a:avLst/>
          </a:prstGeom>
        </p:spPr>
      </p:pic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16B8B754-6B0A-EA4B-A24A-0E9D5BE16637}"/>
              </a:ext>
            </a:extLst>
          </p:cNvPr>
          <p:cNvCxnSpPr>
            <a:cxnSpLocks/>
            <a:stCxn id="31" idx="3"/>
          </p:cNvCxnSpPr>
          <p:nvPr/>
        </p:nvCxnSpPr>
        <p:spPr>
          <a:xfrm flipH="1">
            <a:off x="847292" y="2821363"/>
            <a:ext cx="10653083" cy="127576"/>
          </a:xfrm>
          <a:prstGeom prst="bentConnector5">
            <a:avLst>
              <a:gd name="adj1" fmla="val -2146"/>
              <a:gd name="adj2" fmla="val 2812156"/>
              <a:gd name="adj3" fmla="val 104053"/>
            </a:avLst>
          </a:prstGeom>
          <a:ln w="444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12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F643-F019-904F-BD08-1403C6BF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14" y="228600"/>
            <a:ext cx="6011186" cy="914400"/>
          </a:xfrm>
        </p:spPr>
        <p:txBody>
          <a:bodyPr/>
          <a:lstStyle/>
          <a:p>
            <a:r>
              <a:rPr lang="en-US" dirty="0"/>
              <a:t>Fumigation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C59B7-2CF7-AE4F-81D7-11A77C56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79"/>
            <a:ext cx="5729577" cy="4973541"/>
          </a:xfrm>
        </p:spPr>
        <p:txBody>
          <a:bodyPr>
            <a:normAutofit/>
          </a:bodyPr>
          <a:lstStyle/>
          <a:p>
            <a:r>
              <a:rPr lang="en-US" dirty="0"/>
              <a:t>Often applied uniformly at the high label rate when perceived risk is high</a:t>
            </a:r>
          </a:p>
          <a:p>
            <a:pPr lvl="1"/>
            <a:r>
              <a:rPr lang="en-US" dirty="0"/>
              <a:t>Broadcast/flat</a:t>
            </a:r>
          </a:p>
          <a:p>
            <a:pPr lvl="1"/>
            <a:r>
              <a:rPr lang="en-US" dirty="0"/>
              <a:t>Drip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Soilborne diseases usually occur in clusters or hot spots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4B828-F0E4-564B-A50E-D41B966C36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1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7ADE-AB30-3D40-9BE9-494B2656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Clustered distribution of disease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8BD7C-C95A-E442-8F36-74AFE0F00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80160"/>
            <a:ext cx="11274552" cy="502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B664BE-802B-4948-8F24-201D4FC2B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254" y="5514801"/>
            <a:ext cx="2197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5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BB85-0D91-014A-9F02-C29D229B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37874"/>
            <a:ext cx="10360152" cy="1828800"/>
          </a:xfrm>
        </p:spPr>
        <p:txBody>
          <a:bodyPr>
            <a:normAutofit/>
          </a:bodyPr>
          <a:lstStyle/>
          <a:p>
            <a:r>
              <a:rPr lang="en-US" dirty="0"/>
              <a:t>How to provide knowledge to growers about the spatial distribution of disease?</a:t>
            </a:r>
          </a:p>
        </p:txBody>
      </p:sp>
    </p:spTree>
    <p:extLst>
      <p:ext uri="{BB962C8B-B14F-4D97-AF65-F5344CB8AC3E}">
        <p14:creationId xmlns:p14="http://schemas.microsoft.com/office/powerpoint/2010/main" val="407432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32CECD-D1D4-124F-A32D-0ADDD17EC022}"/>
              </a:ext>
            </a:extLst>
          </p:cNvPr>
          <p:cNvSpPr txBox="1"/>
          <p:nvPr/>
        </p:nvSpPr>
        <p:spPr>
          <a:xfrm>
            <a:off x="2743200" y="274320"/>
            <a:ext cx="6702552" cy="53492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Determine spatial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D0DF0-6797-1442-8F05-967E0BC405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476" y="916685"/>
            <a:ext cx="2286000" cy="2286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C3CD03-DA95-8745-BB51-59C144F7A58B}"/>
              </a:ext>
            </a:extLst>
          </p:cNvPr>
          <p:cNvSpPr txBox="1"/>
          <p:nvPr/>
        </p:nvSpPr>
        <p:spPr>
          <a:xfrm>
            <a:off x="4450460" y="3429000"/>
            <a:ext cx="3288032" cy="509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Pathogen counts in soil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CB20C-CD76-9D48-AA19-23C8A71E77D6}"/>
              </a:ext>
            </a:extLst>
          </p:cNvPr>
          <p:cNvSpPr txBox="1"/>
          <p:nvPr/>
        </p:nvSpPr>
        <p:spPr>
          <a:xfrm>
            <a:off x="4252857" y="4572000"/>
            <a:ext cx="3694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Amount of pathogen in soil is the biggest factor affecting disease severity</a:t>
            </a:r>
          </a:p>
        </p:txBody>
      </p:sp>
    </p:spTree>
    <p:extLst>
      <p:ext uri="{BB962C8B-B14F-4D97-AF65-F5344CB8AC3E}">
        <p14:creationId xmlns:p14="http://schemas.microsoft.com/office/powerpoint/2010/main" val="216463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32CECD-D1D4-124F-A32D-0ADDD17EC022}"/>
              </a:ext>
            </a:extLst>
          </p:cNvPr>
          <p:cNvSpPr txBox="1"/>
          <p:nvPr/>
        </p:nvSpPr>
        <p:spPr>
          <a:xfrm>
            <a:off x="2743200" y="274320"/>
            <a:ext cx="6702552" cy="53492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Determine spatial distribution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32F579-082F-AC42-BB47-8CF48ECE4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9"/>
          <a:stretch/>
        </p:blipFill>
        <p:spPr>
          <a:xfrm rot="16200000">
            <a:off x="265951" y="587502"/>
            <a:ext cx="2286000" cy="2194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9D0DF0-6797-1442-8F05-967E0BC405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476" y="916685"/>
            <a:ext cx="2286000" cy="2286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2C4BE5-0130-9249-BBF8-839E2A835A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667" y="1097280"/>
            <a:ext cx="2194560" cy="228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3A7D8D-28DB-EE48-8816-A642795081B5}"/>
              </a:ext>
            </a:extLst>
          </p:cNvPr>
          <p:cNvSpPr txBox="1"/>
          <p:nvPr/>
        </p:nvSpPr>
        <p:spPr>
          <a:xfrm>
            <a:off x="192024" y="3429000"/>
            <a:ext cx="3474054" cy="509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Mortality and plant health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C3CD03-DA95-8745-BB51-59C144F7A58B}"/>
              </a:ext>
            </a:extLst>
          </p:cNvPr>
          <p:cNvSpPr txBox="1"/>
          <p:nvPr/>
        </p:nvSpPr>
        <p:spPr>
          <a:xfrm>
            <a:off x="4450460" y="3429000"/>
            <a:ext cx="3288032" cy="509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Pathogen counts in soil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38C6C-4602-6C43-8798-2017C384353C}"/>
              </a:ext>
            </a:extLst>
          </p:cNvPr>
          <p:cNvSpPr txBox="1"/>
          <p:nvPr/>
        </p:nvSpPr>
        <p:spPr>
          <a:xfrm>
            <a:off x="192024" y="4572000"/>
            <a:ext cx="3474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Disease is likely to recur in the same area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DE3EE-AD8D-5D4A-936C-7CE08B799456}"/>
              </a:ext>
            </a:extLst>
          </p:cNvPr>
          <p:cNvSpPr txBox="1"/>
          <p:nvPr/>
        </p:nvSpPr>
        <p:spPr>
          <a:xfrm>
            <a:off x="4252857" y="4572000"/>
            <a:ext cx="3694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Amount of pathogen in soil is the biggest factor affecting disease severity</a:t>
            </a:r>
          </a:p>
        </p:txBody>
      </p:sp>
    </p:spTree>
    <p:extLst>
      <p:ext uri="{BB962C8B-B14F-4D97-AF65-F5344CB8AC3E}">
        <p14:creationId xmlns:p14="http://schemas.microsoft.com/office/powerpoint/2010/main" val="58944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32CECD-D1D4-124F-A32D-0ADDD17EC022}"/>
              </a:ext>
            </a:extLst>
          </p:cNvPr>
          <p:cNvSpPr txBox="1"/>
          <p:nvPr/>
        </p:nvSpPr>
        <p:spPr>
          <a:xfrm>
            <a:off x="2743200" y="274320"/>
            <a:ext cx="6702552" cy="53492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Determine spatial distribution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32F579-082F-AC42-BB47-8CF48ECE4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9"/>
          <a:stretch/>
        </p:blipFill>
        <p:spPr>
          <a:xfrm rot="16200000">
            <a:off x="265951" y="587502"/>
            <a:ext cx="2286000" cy="2194560"/>
          </a:xfrm>
          <a:prstGeom prst="rect">
            <a:avLst/>
          </a:prstGeom>
        </p:spPr>
      </p:pic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id="{AD2F0476-4FDE-B949-BD58-651BF16B99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1725" y="916685"/>
            <a:ext cx="2743200" cy="228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9D0DF0-6797-1442-8F05-967E0BC40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476" y="916685"/>
            <a:ext cx="2286000" cy="2286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2C4BE5-0130-9249-BBF8-839E2A835A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667" y="1097280"/>
            <a:ext cx="2194560" cy="228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3A7D8D-28DB-EE48-8816-A642795081B5}"/>
              </a:ext>
            </a:extLst>
          </p:cNvPr>
          <p:cNvSpPr txBox="1"/>
          <p:nvPr/>
        </p:nvSpPr>
        <p:spPr>
          <a:xfrm>
            <a:off x="192024" y="3429000"/>
            <a:ext cx="3474054" cy="509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Mortality and plant 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814D6B-3F5C-254F-AEE0-1A71428DBE32}"/>
              </a:ext>
            </a:extLst>
          </p:cNvPr>
          <p:cNvSpPr txBox="1"/>
          <p:nvPr/>
        </p:nvSpPr>
        <p:spPr>
          <a:xfrm>
            <a:off x="8217782" y="3429000"/>
            <a:ext cx="3451085" cy="438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High-resolution yield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C3CD03-DA95-8745-BB51-59C144F7A58B}"/>
              </a:ext>
            </a:extLst>
          </p:cNvPr>
          <p:cNvSpPr txBox="1"/>
          <p:nvPr/>
        </p:nvSpPr>
        <p:spPr>
          <a:xfrm>
            <a:off x="4450460" y="3429000"/>
            <a:ext cx="3288032" cy="509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Pathogen counts in soil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71D2C-03BF-444E-B15D-577FC30AD164}"/>
              </a:ext>
            </a:extLst>
          </p:cNvPr>
          <p:cNvSpPr txBox="1"/>
          <p:nvPr/>
        </p:nvSpPr>
        <p:spPr>
          <a:xfrm>
            <a:off x="192024" y="4572000"/>
            <a:ext cx="3474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Disease is likely to recur in the same area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B3F28-9687-B341-8537-B09CC2BFFC76}"/>
              </a:ext>
            </a:extLst>
          </p:cNvPr>
          <p:cNvSpPr txBox="1"/>
          <p:nvPr/>
        </p:nvSpPr>
        <p:spPr>
          <a:xfrm>
            <a:off x="4252857" y="4572000"/>
            <a:ext cx="3694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Amount of pathogen in soil is the biggest factor affecting disease severity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FDB875-293C-BF49-AF62-86C8111E69A0}"/>
              </a:ext>
            </a:extLst>
          </p:cNvPr>
          <p:cNvSpPr txBox="1"/>
          <p:nvPr/>
        </p:nvSpPr>
        <p:spPr>
          <a:xfrm>
            <a:off x="8095958" y="4572000"/>
            <a:ext cx="3694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Determine how yield is influenced by plant health, pathogen</a:t>
            </a:r>
          </a:p>
        </p:txBody>
      </p:sp>
    </p:spTree>
    <p:extLst>
      <p:ext uri="{BB962C8B-B14F-4D97-AF65-F5344CB8AC3E}">
        <p14:creationId xmlns:p14="http://schemas.microsoft.com/office/powerpoint/2010/main" val="6490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32CECD-D1D4-124F-A32D-0ADDD17EC022}"/>
              </a:ext>
            </a:extLst>
          </p:cNvPr>
          <p:cNvSpPr txBox="1"/>
          <p:nvPr/>
        </p:nvSpPr>
        <p:spPr>
          <a:xfrm>
            <a:off x="2743200" y="274320"/>
            <a:ext cx="6702552" cy="53492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Determine spatial distribution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32F579-082F-AC42-BB47-8CF48ECE4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9"/>
          <a:stretch/>
        </p:blipFill>
        <p:spPr>
          <a:xfrm rot="16200000">
            <a:off x="265951" y="587502"/>
            <a:ext cx="2286000" cy="2194560"/>
          </a:xfrm>
          <a:prstGeom prst="rect">
            <a:avLst/>
          </a:prstGeom>
        </p:spPr>
      </p:pic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id="{AD2F0476-4FDE-B949-BD58-651BF16B99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1725" y="916685"/>
            <a:ext cx="2743200" cy="228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9D0DF0-6797-1442-8F05-967E0BC40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476" y="916685"/>
            <a:ext cx="2286000" cy="2286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2C4BE5-0130-9249-BBF8-839E2A835A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667" y="1097280"/>
            <a:ext cx="2194560" cy="228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3A7D8D-28DB-EE48-8816-A642795081B5}"/>
              </a:ext>
            </a:extLst>
          </p:cNvPr>
          <p:cNvSpPr txBox="1"/>
          <p:nvPr/>
        </p:nvSpPr>
        <p:spPr>
          <a:xfrm>
            <a:off x="192024" y="3429000"/>
            <a:ext cx="3474054" cy="509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Mortality and plant 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814D6B-3F5C-254F-AEE0-1A71428DBE32}"/>
              </a:ext>
            </a:extLst>
          </p:cNvPr>
          <p:cNvSpPr txBox="1"/>
          <p:nvPr/>
        </p:nvSpPr>
        <p:spPr>
          <a:xfrm>
            <a:off x="8217782" y="3429000"/>
            <a:ext cx="3451085" cy="438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High-resolution yield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C3CD03-DA95-8745-BB51-59C144F7A58B}"/>
              </a:ext>
            </a:extLst>
          </p:cNvPr>
          <p:cNvSpPr txBox="1"/>
          <p:nvPr/>
        </p:nvSpPr>
        <p:spPr>
          <a:xfrm>
            <a:off x="4450460" y="3429000"/>
            <a:ext cx="3288032" cy="509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Pathogen counts in soil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D687E8FF-5CF1-3341-9F99-CDD82EAB9516}"/>
              </a:ext>
            </a:extLst>
          </p:cNvPr>
          <p:cNvSpPr/>
          <p:nvPr/>
        </p:nvSpPr>
        <p:spPr>
          <a:xfrm rot="16200000">
            <a:off x="5969460" y="102359"/>
            <a:ext cx="250033" cy="7900416"/>
          </a:xfrm>
          <a:prstGeom prst="leftBrac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12E764-D0DE-FC45-87E5-53D893D25C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297680"/>
            <a:ext cx="1127455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79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640</Words>
  <Application>Microsoft Office PowerPoint</Application>
  <PresentationFormat>Widescreen</PresentationFormat>
  <Paragraphs>151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Lucida Grande</vt:lpstr>
      <vt:lpstr>System Font Regular</vt:lpstr>
      <vt:lpstr>Wingdings</vt:lpstr>
      <vt:lpstr>Office Theme</vt:lpstr>
      <vt:lpstr>Site-specific management of soil pests in California strawberry production</vt:lpstr>
      <vt:lpstr>Acknowledgements</vt:lpstr>
      <vt:lpstr>Fumigation</vt:lpstr>
      <vt:lpstr>Clustered distribution of disease</vt:lpstr>
      <vt:lpstr>How to provide knowledge to growers about the spatial distribution of disease?</vt:lpstr>
      <vt:lpstr>PowerPoint Presentation</vt:lpstr>
      <vt:lpstr>PowerPoint Presentation</vt:lpstr>
      <vt:lpstr>PowerPoint Presentation</vt:lpstr>
      <vt:lpstr>PowerPoint Presentation</vt:lpstr>
      <vt:lpstr>Can this information be used to reduce fumigation rate in low disease pressure areas without sacrificing yield?</vt:lpstr>
      <vt:lpstr>Methods</vt:lpstr>
      <vt:lpstr>Study Locations</vt:lpstr>
      <vt:lpstr>Timeline (fall, Oxnard)</vt:lpstr>
      <vt:lpstr>Mortality (previous crop)</vt:lpstr>
      <vt:lpstr>Fumigant Rate Zones</vt:lpstr>
      <vt:lpstr>End of Season Mortality</vt:lpstr>
      <vt:lpstr>Yield</vt:lpstr>
      <vt:lpstr>Economic Performance (per plot)</vt:lpstr>
      <vt:lpstr>Summary – Oxnard Field A (2017)</vt:lpstr>
      <vt:lpstr>Watsonville (2018)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Putman</dc:creator>
  <cp:lastModifiedBy>Oleg Daugovish</cp:lastModifiedBy>
  <cp:revision>112</cp:revision>
  <dcterms:created xsi:type="dcterms:W3CDTF">2019-11-07T01:28:44Z</dcterms:created>
  <dcterms:modified xsi:type="dcterms:W3CDTF">2020-05-29T14:05:02Z</dcterms:modified>
</cp:coreProperties>
</file>