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376" r:id="rId2"/>
    <p:sldId id="319" r:id="rId3"/>
    <p:sldId id="309" r:id="rId4"/>
    <p:sldId id="316" r:id="rId5"/>
    <p:sldId id="372" r:id="rId6"/>
    <p:sldId id="387" r:id="rId7"/>
    <p:sldId id="369" r:id="rId8"/>
    <p:sldId id="361" r:id="rId9"/>
    <p:sldId id="310" r:id="rId10"/>
    <p:sldId id="385" r:id="rId11"/>
    <p:sldId id="384" r:id="rId12"/>
    <p:sldId id="386" r:id="rId13"/>
    <p:sldId id="388" r:id="rId14"/>
    <p:sldId id="382" r:id="rId15"/>
    <p:sldId id="373" r:id="rId16"/>
    <p:sldId id="374" r:id="rId17"/>
    <p:sldId id="314" r:id="rId18"/>
    <p:sldId id="381" r:id="rId19"/>
    <p:sldId id="389" r:id="rId20"/>
    <p:sldId id="323" r:id="rId21"/>
    <p:sldId id="350" r:id="rId22"/>
    <p:sldId id="392" r:id="rId23"/>
    <p:sldId id="378" r:id="rId24"/>
    <p:sldId id="357" r:id="rId25"/>
    <p:sldId id="360" r:id="rId26"/>
    <p:sldId id="393" r:id="rId27"/>
    <p:sldId id="390" r:id="rId28"/>
    <p:sldId id="365" r:id="rId29"/>
    <p:sldId id="366" r:id="rId30"/>
    <p:sldId id="351" r:id="rId31"/>
    <p:sldId id="352" r:id="rId32"/>
    <p:sldId id="377" r:id="rId33"/>
    <p:sldId id="39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Osaka" pitchFamily="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4" autoAdjust="0"/>
    <p:restoredTop sz="94571" autoAdjust="0"/>
  </p:normalViewPr>
  <p:slideViewPr>
    <p:cSldViewPr showGuides="1">
      <p:cViewPr varScale="1">
        <p:scale>
          <a:sx n="89" d="100"/>
          <a:sy n="89" d="100"/>
        </p:scale>
        <p:origin x="1038" y="96"/>
      </p:cViewPr>
      <p:guideLst>
        <p:guide orient="horz" pos="912"/>
        <p:guide pos="2880"/>
      </p:guideLst>
    </p:cSldViewPr>
  </p:slideViewPr>
  <p:outlineViewPr>
    <p:cViewPr>
      <p:scale>
        <a:sx n="33" d="100"/>
        <a:sy n="33" d="100"/>
      </p:scale>
      <p:origin x="0" y="1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xmlns="" id="{E8FD3776-07B5-0540-911D-99EE651880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xmlns="" id="{D799CBCC-7D8C-E947-9F28-5A1F3C7A640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xmlns="" id="{E9AF2229-EC78-874E-8BCD-464A945772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xmlns="" id="{3710AE4A-CBB3-BF43-8295-68C8ADEB468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Osaka" charset="-128"/>
              </a:defRPr>
            </a:lvl1pPr>
          </a:lstStyle>
          <a:p>
            <a:pPr>
              <a:defRPr/>
            </a:pPr>
            <a:fld id="{DFF7C08C-71B2-2A40-AEEF-71817123C3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1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60EC0930-2176-0E4F-8042-935151102D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A1171109-5E0E-9446-9640-465B48155E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xmlns="" id="{C14FE921-77AB-7D45-A545-A5C4452CD4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xmlns="" id="{0B765FD2-4741-834F-BF0E-5CEC422074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xmlns="" id="{DD633E76-8D3C-4C4B-B0DC-4BC037F2EE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xmlns="" id="{96324838-4261-854E-BFCC-BAEEA0588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Osaka" charset="-128"/>
              </a:defRPr>
            </a:lvl1pPr>
          </a:lstStyle>
          <a:p>
            <a:pPr>
              <a:defRPr/>
            </a:pPr>
            <a:fld id="{707DA4BC-9A8F-FD4A-A716-B31F6D196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60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xmlns="" id="{DC7D95AA-9C6F-E24D-A075-70A4B1728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9pPr>
          </a:lstStyle>
          <a:p>
            <a:fld id="{CA87E8B0-C0E1-974C-B8A0-F777A3826947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ED4DC649-35BC-BC42-949E-B5CE29E76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0111BC9D-1D7E-DC4F-B611-71836BE3E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625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xmlns="" id="{DA37E7E1-8355-3045-BA18-8F56AEB65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97EC658-3527-6F4E-B965-A6DBBE7B1738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AEA010AA-1548-D843-9E6A-1FF77F235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B369AAE2-2897-824D-9FED-2B4069ACC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03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68366-39B1-F649-A4A6-0D1B591FAC2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84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xmlns="" id="{FA8F669A-DED7-E941-8E7B-CE459A231B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C5B837-AE4A-1643-A226-40A7198481F3}" type="slidenum">
              <a:rPr lang="en-US" altLang="en-US" sz="1200" smtClean="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EC35A28F-CB63-0245-B0BF-4E061BFF9D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xmlns="" id="{4F05862F-5F81-CC4B-8919-7907C81BF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80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7DA4BC-9A8F-FD4A-A716-B31F6D196A7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15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7DA4BC-9A8F-FD4A-A716-B31F6D196A7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32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xmlns="" id="{D3BBD3F9-9217-9C42-91A3-4554AE204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9pPr>
          </a:lstStyle>
          <a:p>
            <a:fld id="{BD971EEA-4146-4D40-BCFF-AD8A6AD17F49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687B9F1F-23CD-A047-9322-049CBA9D8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B75CCA30-12A6-5342-AB84-75209E30F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29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xmlns="" id="{D3BBD3F9-9217-9C42-91A3-4554AE204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9pPr>
          </a:lstStyle>
          <a:p>
            <a:fld id="{BD971EEA-4146-4D40-BCFF-AD8A6AD17F49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687B9F1F-23CD-A047-9322-049CBA9D82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B75CCA30-12A6-5342-AB84-75209E30F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73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7DA4BC-9A8F-FD4A-A716-B31F6D196A7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589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xmlns="" id="{FCB55B71-AA5C-4D48-81B0-CE80FFDF7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Osaka" pitchFamily="6" charset="-128"/>
              </a:defRPr>
            </a:lvl9pPr>
          </a:lstStyle>
          <a:p>
            <a:fld id="{E90CAB1F-8942-F84B-B448-DF06864FEFC1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35A31206-416D-D549-8401-F65C27497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9C2A6793-5CC4-EF47-B404-B01E86F57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57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xmlns="" id="{6DCCAA30-21B8-9A42-A071-8BC350AC29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0FC641-17CE-8544-9779-86CFDF587B2C}" type="slidenum">
              <a:rPr lang="en-US" altLang="en-US" sz="1200"/>
              <a:pPr algn="r"/>
              <a:t>21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1434E285-2509-D84E-99DB-2D98CD237A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84E54977-6062-454C-BBD1-A25C419D5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List of materials to be used in the Celery trial.  Chemical and IPM trials to be done.</a:t>
            </a:r>
          </a:p>
        </p:txBody>
      </p:sp>
    </p:spTree>
    <p:extLst>
      <p:ext uri="{BB962C8B-B14F-4D97-AF65-F5344CB8AC3E}">
        <p14:creationId xmlns:p14="http://schemas.microsoft.com/office/powerpoint/2010/main" val="4068195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68366-39B1-F649-A4A6-0D1B591FAC2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53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74F7E3-72AE-694D-84B6-66430874F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019B83-F792-FF4D-9436-68F70ED938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1BE0982-7A72-AC43-B108-F86910DF7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62E4-4685-1244-8CF4-FE0E8B1CB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0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920A362-FAEE-0C43-8239-554407DA2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1915912-8DAD-A144-84BF-4CF108D5F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F9951DD-C56A-1840-A11A-52E890CF0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04F0-4980-5C48-8748-627933E43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5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D9CF20A-46BF-334D-A850-C007FAEDC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6AD9C77-33D6-504D-9887-A6069977C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436CE82-5077-2C42-86BE-C9B37D63F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2324-2EDF-F643-B816-62D484BA6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78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B9BCF7C-2C18-7249-859F-178303DB0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58C5DE-D8F7-624F-AE32-4A1BE7E7E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3B48423-FB39-6F40-834B-DE27C482F7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A29E-E78A-074C-A226-65FDA5FC09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7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DCCED61-FB39-CB48-A3B7-09929DEFE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FBE7A17-2E88-BE4F-8F64-663A512DB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C6EC2ED-8B5A-234A-8623-09D7FD893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E4585-BAB5-9946-AF8B-B7A204FC4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33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4CD0F3-058E-834B-87DD-7E798C06A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C10E61-5798-0F4C-8D8B-37DA86C7D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DF17C2-AC6A-8C4C-AEE5-D9587E442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EEE46-FCF4-F940-BC72-FD26F95B4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38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190FBFE-5D22-9947-A351-D5CCBB393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BA54CD8-3844-DC4C-9045-CAB371EA5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11BA16E-F473-D445-9B60-F7E62669E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01776-76CC-AD48-87FC-18595485E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19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6DCDD0B-BE0A-0948-9102-82BCDA7F87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F68D5A9-501F-8F4F-A011-CE9F992984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1A44843-58D9-3B43-8159-520A30DCA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9B729-B6CA-6C48-9363-541C4D89A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3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7BEB53B-418C-514F-9C38-D0D14DFB1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918B8C0-7BCD-4741-BD1F-217106079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23208C5-2D63-0D49-88CD-8B66F2E2F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012C1-DF3F-C84F-98AF-85A63EEB1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0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E652BD-4741-6649-B08F-7EF452892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119B8A-D5D5-F84D-B8C5-FC9C8BB94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FC0993-0EC4-3F41-9AA7-84EFC2920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5BF1-2E00-1844-A7EF-2F8D91992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12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B9218D-179C-C441-B49E-B894519722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860FB1-A42D-9043-891A-862ED5DD8F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7CF8FC-B0A1-FC4B-87E1-A2ACE2BD2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AE276-6191-0740-A359-919987F550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77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037BE6E-E779-8745-A590-B0EF741CA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5C344E9-7309-5D4E-B0E2-7F05B3316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7700" name="Rectangle 4">
            <a:extLst>
              <a:ext uri="{FF2B5EF4-FFF2-40B4-BE49-F238E27FC236}">
                <a16:creationId xmlns:a16="http://schemas.microsoft.com/office/drawing/2014/main" xmlns="" id="{A6E1BFDD-F008-6E45-935A-612027F6A2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1" name="Rectangle 5">
            <a:extLst>
              <a:ext uri="{FF2B5EF4-FFF2-40B4-BE49-F238E27FC236}">
                <a16:creationId xmlns:a16="http://schemas.microsoft.com/office/drawing/2014/main" xmlns="" id="{DB02C4F2-F1B3-2946-98C7-DB246472DA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2" name="Rectangle 6">
            <a:extLst>
              <a:ext uri="{FF2B5EF4-FFF2-40B4-BE49-F238E27FC236}">
                <a16:creationId xmlns:a16="http://schemas.microsoft.com/office/drawing/2014/main" xmlns="" id="{46B4F81B-90D2-3F4D-8795-61E5992828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Osaka" charset="-128"/>
              </a:defRPr>
            </a:lvl1pPr>
          </a:lstStyle>
          <a:p>
            <a:pPr>
              <a:defRPr/>
            </a:pPr>
            <a:fld id="{C4E70413-6C48-AA44-8AFB-78A4FF40A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611247-FD8B-1843-949F-1C56BD89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2"/>
            <a:ext cx="9144000" cy="6841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E8B040-3332-E446-824B-45B4F61B7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274" y="467617"/>
            <a:ext cx="426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eaLnBrk="1" hangingPunct="1"/>
            <a:r>
              <a:rPr lang="en-US" altLang="en-US" sz="4000" b="1" kern="0" dirty="0">
                <a:solidFill>
                  <a:srgbClr val="020003"/>
                </a:solidFill>
              </a:rPr>
              <a:t>Development of  IPM Programs for Peppers and Celery</a:t>
            </a:r>
            <a:endParaRPr lang="en-US" altLang="en-US" sz="1200" b="1" kern="0" dirty="0">
              <a:solidFill>
                <a:srgbClr val="020003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536D6FBA-813A-B047-8C27-676776C1A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4735"/>
            <a:ext cx="4039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Greg Kund &amp; Tom Perring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D8B7E0-0128-2D41-8DA9-4DC39D71E37C}"/>
              </a:ext>
            </a:extLst>
          </p:cNvPr>
          <p:cNvSpPr txBox="1"/>
          <p:nvPr/>
        </p:nvSpPr>
        <p:spPr>
          <a:xfrm>
            <a:off x="152400" y="5969807"/>
            <a:ext cx="425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 OF ENTOMOLOGY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UNIVERSITY OF CALIFORNIA RIVERSIDE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67E5E4-0DA2-7B4C-BA53-7375C4E0C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70" y="3115677"/>
            <a:ext cx="2500829" cy="1875621"/>
          </a:xfrm>
          <a:prstGeom prst="rect">
            <a:avLst/>
          </a:prstGeom>
        </p:spPr>
      </p:pic>
      <p:pic>
        <p:nvPicPr>
          <p:cNvPr id="8" name="Picture 7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98648D18-38D6-0317-D91A-9E1454B50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15158"/>
            <a:ext cx="2346325" cy="1759743"/>
          </a:xfrm>
          <a:prstGeom prst="rect">
            <a:avLst/>
          </a:prstGeom>
        </p:spPr>
      </p:pic>
      <p:pic>
        <p:nvPicPr>
          <p:cNvPr id="11" name="Picture 10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xmlns="" id="{2156BD0C-94EC-A76B-3BAE-480631447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546" y="5086284"/>
            <a:ext cx="2090054" cy="1770739"/>
          </a:xfrm>
          <a:prstGeom prst="rect">
            <a:avLst/>
          </a:prstGeom>
        </p:spPr>
      </p:pic>
      <p:pic>
        <p:nvPicPr>
          <p:cNvPr id="13" name="Picture 12" descr="A box of green peppers&#10;&#10;Description automatically generated with low confidence">
            <a:extLst>
              <a:ext uri="{FF2B5EF4-FFF2-40B4-BE49-F238E27FC236}">
                <a16:creationId xmlns:a16="http://schemas.microsoft.com/office/drawing/2014/main" xmlns="" id="{7D5F0C57-743C-1D6C-D028-AF8F974720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86" b="13977"/>
          <a:stretch/>
        </p:blipFill>
        <p:spPr>
          <a:xfrm>
            <a:off x="7178406" y="3139140"/>
            <a:ext cx="1833391" cy="18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leaves on a tree&#10;&#10;Description automatically generated with low confidence">
            <a:extLst>
              <a:ext uri="{FF2B5EF4-FFF2-40B4-BE49-F238E27FC236}">
                <a16:creationId xmlns:a16="http://schemas.microsoft.com/office/drawing/2014/main" xmlns="" id="{C685CE85-C3A3-4B40-90B0-AD428F341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0" r="41360"/>
          <a:stretch/>
        </p:blipFill>
        <p:spPr>
          <a:xfrm>
            <a:off x="5194267" y="4239035"/>
            <a:ext cx="2806733" cy="2540730"/>
          </a:xfrm>
          <a:prstGeom prst="rect">
            <a:avLst/>
          </a:prstGeom>
        </p:spPr>
      </p:pic>
      <p:pic>
        <p:nvPicPr>
          <p:cNvPr id="3" name="Picture 2" descr="A picture containing green, plant, vegetable, close&#10;&#10;Description automatically generated">
            <a:extLst>
              <a:ext uri="{FF2B5EF4-FFF2-40B4-BE49-F238E27FC236}">
                <a16:creationId xmlns:a16="http://schemas.microsoft.com/office/drawing/2014/main" xmlns="" id="{E5A87F77-78EA-9F4D-AA5C-820DC53E5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95300" y="1714500"/>
            <a:ext cx="5791200" cy="43434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903B9D-733C-1143-9A9E-5CB53B2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effectLst>
            <a:outerShdw blurRad="50800" dist="38100" dir="2700000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</a:rPr>
              <a:t>Spider Mites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5CFF29-F8FB-7244-99E4-404595283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67" y="990598"/>
            <a:ext cx="2806733" cy="3033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B5A1F2-D294-3442-875A-CC274FD7F275}"/>
              </a:ext>
            </a:extLst>
          </p:cNvPr>
          <p:cNvSpPr/>
          <p:nvPr/>
        </p:nvSpPr>
        <p:spPr bwMode="auto">
          <a:xfrm>
            <a:off x="2590800" y="4267200"/>
            <a:ext cx="762000" cy="76200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11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B06683E-676F-8B42-9279-15A3CB8B58B9}"/>
              </a:ext>
            </a:extLst>
          </p:cNvPr>
          <p:cNvCxnSpPr>
            <a:cxnSpLocks/>
          </p:cNvCxnSpPr>
          <p:nvPr/>
        </p:nvCxnSpPr>
        <p:spPr bwMode="auto">
          <a:xfrm flipV="1">
            <a:off x="3352800" y="990599"/>
            <a:ext cx="1841467" cy="328054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70D4B1B-0536-A24C-ADD0-3E1221B9E77D}"/>
              </a:ext>
            </a:extLst>
          </p:cNvPr>
          <p:cNvCxnSpPr>
            <a:cxnSpLocks/>
          </p:cNvCxnSpPr>
          <p:nvPr/>
        </p:nvCxnSpPr>
        <p:spPr bwMode="auto">
          <a:xfrm flipV="1">
            <a:off x="3352800" y="3661541"/>
            <a:ext cx="1841467" cy="13676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8367E45-BF42-C54F-AFF1-D24B9D574CE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62600" y="6520685"/>
            <a:ext cx="2286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21AA3EC-F5D2-7B48-BCB4-A734B6EC537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70033" y="2895600"/>
            <a:ext cx="2286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1DDD2E5-BA59-9443-928A-5C26ED450AB1}"/>
              </a:ext>
            </a:extLst>
          </p:cNvPr>
          <p:cNvSpPr txBox="1"/>
          <p:nvPr/>
        </p:nvSpPr>
        <p:spPr>
          <a:xfrm>
            <a:off x="2971800" y="6511874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DDF3D9-4BC5-9340-A21C-9483486869A4}"/>
              </a:ext>
            </a:extLst>
          </p:cNvPr>
          <p:cNvSpPr txBox="1"/>
          <p:nvPr/>
        </p:nvSpPr>
        <p:spPr>
          <a:xfrm>
            <a:off x="6348760" y="3734324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A29645B-9A37-7547-A76E-F306EDBBFBA0}"/>
              </a:ext>
            </a:extLst>
          </p:cNvPr>
          <p:cNvSpPr txBox="1"/>
          <p:nvPr/>
        </p:nvSpPr>
        <p:spPr>
          <a:xfrm>
            <a:off x="6463060" y="6601161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UC IPM)</a:t>
            </a:r>
          </a:p>
        </p:txBody>
      </p:sp>
    </p:spTree>
    <p:extLst>
      <p:ext uri="{BB962C8B-B14F-4D97-AF65-F5344CB8AC3E}">
        <p14:creationId xmlns:p14="http://schemas.microsoft.com/office/powerpoint/2010/main" val="207142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C2AFC3-4636-7C44-994A-FC1EA5DD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0"/>
            <a:ext cx="8991600" cy="5907349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D75D5884-2ADB-5A49-AA3D-646FB275D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Spider Mite Damage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xmlns="" id="{B4FA662B-FFC8-A94A-BAD6-9A346B045B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4114" y="3746637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Untreated Control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34304B46-335B-C646-A904-CE6C57A8258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60508" y="2563661"/>
            <a:ext cx="4246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Intrepid + Sequoia, Spear-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+ 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Leprotec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7EA200E1-869F-1948-AD53-AF640389FF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96407" y="2448256"/>
            <a:ext cx="3589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Spear-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+ 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Leprotec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,Radiant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B0CF5001-0BE4-AD49-803A-E8B6B1AB303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028463" y="4748324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Asana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FC20CB-4413-2D46-854A-8C1E4F97829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03496" y="4053960"/>
            <a:ext cx="2416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Foliar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E26374D8-819D-1544-8ECF-462E5703171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092208" y="3746636"/>
            <a:ext cx="3001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/>
              <a:t>Pyganic</a:t>
            </a:r>
            <a:r>
              <a:rPr lang="en-US" altLang="en-US" sz="1800" b="1" dirty="0"/>
              <a:t> , Trilogy, Entrust 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3CEEBD28-4A40-6E42-BE83-130ACFAED78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01901" y="2949795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Intrepid+ Sequoia, Radiant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D34F0967-35C9-3549-8FB9-1E080B52630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53055" y="4004751"/>
            <a:ext cx="2485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 (Soil)</a:t>
            </a:r>
          </a:p>
        </p:txBody>
      </p:sp>
    </p:spTree>
    <p:extLst>
      <p:ext uri="{BB962C8B-B14F-4D97-AF65-F5344CB8AC3E}">
        <p14:creationId xmlns:p14="http://schemas.microsoft.com/office/powerpoint/2010/main" val="285773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903B9D-733C-1143-9A9E-5CB53B2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effectLst>
            <a:outerShdw blurRad="50800" dist="38100" dir="2700000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tx1"/>
                </a:solidFill>
              </a:rPr>
              <a:t>Bagrada</a:t>
            </a:r>
            <a:r>
              <a:rPr lang="en-US" sz="4000" b="1" dirty="0">
                <a:solidFill>
                  <a:schemeClr val="tx1"/>
                </a:solidFill>
              </a:rPr>
              <a:t> Bug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99D1D2-A2BC-C44D-A408-FDD014DEF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58" r="23616" b="18820"/>
          <a:stretch/>
        </p:blipFill>
        <p:spPr>
          <a:xfrm>
            <a:off x="457200" y="838200"/>
            <a:ext cx="3855981" cy="3427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BA1890-DBCE-C044-8C2B-C44CA8CDA09D}"/>
              </a:ext>
            </a:extLst>
          </p:cNvPr>
          <p:cNvSpPr txBox="1"/>
          <p:nvPr/>
        </p:nvSpPr>
        <p:spPr>
          <a:xfrm>
            <a:off x="2748455" y="4019517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A7702D-6E39-3F4E-BB52-28DB6E51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54" y="4348717"/>
            <a:ext cx="6870492" cy="167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05D0D2-00D7-7D4F-BC90-E88CDFD4A563}"/>
              </a:ext>
            </a:extLst>
          </p:cNvPr>
          <p:cNvSpPr txBox="1"/>
          <p:nvPr/>
        </p:nvSpPr>
        <p:spPr>
          <a:xfrm>
            <a:off x="1714500" y="5810366"/>
            <a:ext cx="541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(Eggs and the last instar photos by Eric </a:t>
            </a:r>
            <a:r>
              <a:rPr lang="en-US" sz="1000" b="1" dirty="0" err="1"/>
              <a:t>Natwick</a:t>
            </a:r>
            <a:r>
              <a:rPr lang="en-US" sz="1000" b="1" dirty="0"/>
              <a:t> and the rest by Surendra Dara)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E902BA-AEE5-D44F-84DD-1AEB6E00FEDD}"/>
              </a:ext>
            </a:extLst>
          </p:cNvPr>
          <p:cNvSpPr txBox="1"/>
          <p:nvPr/>
        </p:nvSpPr>
        <p:spPr>
          <a:xfrm>
            <a:off x="6553200" y="605921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Adult size ¼”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0884196D-12A0-BF45-9439-DD3C07516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1" t="4104" r="33930" b="17442"/>
          <a:stretch/>
        </p:blipFill>
        <p:spPr>
          <a:xfrm rot="5400000">
            <a:off x="5045040" y="627368"/>
            <a:ext cx="3427541" cy="3855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396C366-C4D6-FB4E-B67B-8E5553836D6C}"/>
              </a:ext>
            </a:extLst>
          </p:cNvPr>
          <p:cNvSpPr txBox="1"/>
          <p:nvPr/>
        </p:nvSpPr>
        <p:spPr>
          <a:xfrm>
            <a:off x="7019273" y="4019517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908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3E09BDF-F1F6-514B-8A9C-43FF17EA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8392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eaLnBrk="1" hangingPunct="1">
              <a:defRPr/>
            </a:pPr>
            <a:r>
              <a:rPr lang="en-US" sz="4000" b="1" kern="0">
                <a:solidFill>
                  <a:schemeClr val="tx1"/>
                </a:solidFill>
              </a:rPr>
              <a:t>Bagrada Bug Damage</a:t>
            </a:r>
            <a:endParaRPr lang="en-US" sz="4000" b="1" kern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808101-B543-E949-B664-9211A9BA7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762000"/>
            <a:ext cx="8534400" cy="5943600"/>
          </a:xfrm>
          <a:prstGeom prst="rect">
            <a:avLst/>
          </a:prstGeom>
        </p:spPr>
      </p:pic>
      <p:sp>
        <p:nvSpPr>
          <p:cNvPr id="7" name="Text Box 16">
            <a:extLst>
              <a:ext uri="{FF2B5EF4-FFF2-40B4-BE49-F238E27FC236}">
                <a16:creationId xmlns:a16="http://schemas.microsoft.com/office/drawing/2014/main" xmlns="" id="{1CDD97E6-0479-A74E-8053-E0E9CEDBA69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87695" y="2291770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Untreated Control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3C2FBEFC-33D0-C743-BD6B-F26C5DFB6DF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73063" y="3259722"/>
            <a:ext cx="4246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Intrepid + Sequoia, Spear-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+ 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Leprotec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71B1256D-88DB-7847-9CD3-09CC2858032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466414" y="3127889"/>
            <a:ext cx="3589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Spear-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+ 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Leprotec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,Radiant 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90902658-3A77-8D41-A004-8412D01BC7A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699589" y="4490972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Asana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C14918-6F84-124B-9EF0-6A71A4E093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05328" y="3714588"/>
            <a:ext cx="2416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Foliar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EC4F05A1-B2FE-D643-AC8B-9F97BFC3AEA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167161" y="3409947"/>
            <a:ext cx="3001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Pyganic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, Trilogy, Entrust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52A7AE-A5BE-3342-9764-2DF9B185478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91062" y="3365141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Intrepid+ Sequoia, Radiant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xmlns="" id="{FDCF85A4-11C9-454D-9C81-859F413BF86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62161" y="3690624"/>
            <a:ext cx="2485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 (Soil)</a:t>
            </a:r>
          </a:p>
        </p:txBody>
      </p:sp>
    </p:spTree>
    <p:extLst>
      <p:ext uri="{BB962C8B-B14F-4D97-AF65-F5344CB8AC3E}">
        <p14:creationId xmlns:p14="http://schemas.microsoft.com/office/powerpoint/2010/main" val="290401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F485557-C18B-8346-9F3D-7496BDDFE78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7462"/>
            <a:ext cx="91440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Psyllid Baseline Resistance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10E57F-C87B-664A-928F-23519C88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966263"/>
            <a:ext cx="26289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852084-43F9-B147-AADD-2A06FD56A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4572000"/>
            <a:ext cx="3009900" cy="2257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55DCD2-8CAD-644C-8CD5-351877B81EF7}"/>
              </a:ext>
            </a:extLst>
          </p:cNvPr>
          <p:cNvSpPr txBox="1"/>
          <p:nvPr/>
        </p:nvSpPr>
        <p:spPr>
          <a:xfrm>
            <a:off x="99690" y="2057400"/>
            <a:ext cx="561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Populations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F2BF61-E0C9-2A49-AAE7-3457520B2092}"/>
              </a:ext>
            </a:extLst>
          </p:cNvPr>
          <p:cNvSpPr txBox="1"/>
          <p:nvPr/>
        </p:nvSpPr>
        <p:spPr>
          <a:xfrm>
            <a:off x="44116" y="2981046"/>
            <a:ext cx="637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b="1" dirty="0"/>
              <a:t>1-UC Riverside - Agricultural Operations</a:t>
            </a:r>
          </a:p>
          <a:p>
            <a:endParaRPr lang="en-US" b="1" dirty="0"/>
          </a:p>
          <a:p>
            <a:r>
              <a:rPr lang="en-US" b="1" dirty="0"/>
              <a:t>2-Temecula, 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D198AB-7F80-C942-A118-BFFB64D606C4}"/>
              </a:ext>
            </a:extLst>
          </p:cNvPr>
          <p:cNvSpPr txBox="1"/>
          <p:nvPr/>
        </p:nvSpPr>
        <p:spPr>
          <a:xfrm>
            <a:off x="32944" y="1327323"/>
            <a:ext cx="5748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Exirel</a:t>
            </a:r>
            <a:r>
              <a:rPr lang="en-US" sz="3600" b="1" dirty="0"/>
              <a:t> (cyantraniliprole)</a:t>
            </a:r>
          </a:p>
        </p:txBody>
      </p:sp>
    </p:spTree>
    <p:extLst>
      <p:ext uri="{BB962C8B-B14F-4D97-AF65-F5344CB8AC3E}">
        <p14:creationId xmlns:p14="http://schemas.microsoft.com/office/powerpoint/2010/main" val="2614712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B569A96-8EA5-D546-8D27-893E1C8B4C5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08038" y="152400"/>
            <a:ext cx="75438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Exirel</a:t>
            </a: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mr-IN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Pepper </a:t>
            </a: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Psyllids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89916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B420DF9-514A-314B-AB05-517F1314492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" y="1524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Exirel</a:t>
            </a:r>
            <a:r>
              <a:rPr lang="en-US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 </a:t>
            </a:r>
            <a:r>
              <a:rPr lang="mr-IN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–</a:t>
            </a:r>
            <a:r>
              <a:rPr lang="en-US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 Pepper </a:t>
            </a:r>
            <a:r>
              <a:rPr lang="en-US" sz="44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Psyllids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057896-D5E2-9F4E-A21F-B05CE823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6181"/>
            <a:ext cx="8839200" cy="57512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>
            <a:extLst>
              <a:ext uri="{FF2B5EF4-FFF2-40B4-BE49-F238E27FC236}">
                <a16:creationId xmlns:a16="http://schemas.microsoft.com/office/drawing/2014/main" xmlns="" id="{991EE256-D532-1949-9972-290CC17DED0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38200" y="228600"/>
            <a:ext cx="75438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Future studies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05" name="Rectangle 5">
            <a:extLst>
              <a:ext uri="{FF2B5EF4-FFF2-40B4-BE49-F238E27FC236}">
                <a16:creationId xmlns:a16="http://schemas.microsoft.com/office/drawing/2014/main" xmlns="" id="{395A38E8-F112-E44C-BDAC-F223FE8B79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28600" y="1143000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9pPr>
          </a:lstStyle>
          <a:p>
            <a:pPr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New materials to test: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tabLst>
                <a:tab pos="165100" algn="l"/>
              </a:tabLst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Proprietary Insecticides–(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Plinazolin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-Syngenta)</a:t>
            </a:r>
          </a:p>
          <a:p>
            <a:pPr>
              <a:buFont typeface="Times" charset="0"/>
              <a:buChar char="•"/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Replacement of neonicotinoids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OMRI organic treatments</a:t>
            </a:r>
          </a:p>
          <a:p>
            <a:pPr>
              <a:buFont typeface="Times" charset="0"/>
              <a:buChar char="•"/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Develop and evaluate IPM programs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46083" name="Rectangle 6">
            <a:extLst>
              <a:ext uri="{FF2B5EF4-FFF2-40B4-BE49-F238E27FC236}">
                <a16:creationId xmlns:a16="http://schemas.microsoft.com/office/drawing/2014/main" xmlns="" id="{2C2B340A-C09A-F04F-B94F-714F211B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438" y="7553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95A38E8-F112-E44C-BDAC-F223FE8B79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90600" y="1143000"/>
            <a:ext cx="800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-128"/>
              </a:defRPr>
            </a:lvl9pPr>
          </a:lstStyle>
          <a:p>
            <a:pPr>
              <a:buFont typeface="Times" charset="0"/>
              <a:buChar char="•"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Sequoia (sulfoxaflor) Corteva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defRPr/>
            </a:pP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Sefina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afidopyropen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BASF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defRPr/>
            </a:pP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Spear-T and Spear-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Lep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Vestaron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Times" charset="0"/>
              <a:buChar char="•"/>
              <a:defRPr/>
            </a:pPr>
            <a:r>
              <a:rPr lang="en-US" altLang="en-US" sz="3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Minecto</a:t>
            </a:r>
            <a:r>
              <a:rPr lang="en-US" altLang="en-US" sz="3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Pro (Syngenta)</a:t>
            </a:r>
          </a:p>
          <a:p>
            <a:pPr>
              <a:defRPr/>
            </a:pPr>
            <a:endParaRPr lang="en-US" altLang="en-US" sz="3400" b="1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1EE256-D532-1949-9972-290CC17DED0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1000" y="76200"/>
            <a:ext cx="853440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Osaka" charset="0"/>
              </a:rPr>
              <a:t>Newer Registered Materials</a:t>
            </a:r>
            <a:endParaRPr lang="en-US" sz="4400" b="1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75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1768C45-0B6F-EC09-170E-B31FF384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60332-BDBB-DF30-A4DB-9ADBD5FE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Celery IPM Research</a:t>
            </a:r>
          </a:p>
        </p:txBody>
      </p:sp>
    </p:spTree>
    <p:extLst>
      <p:ext uri="{BB962C8B-B14F-4D97-AF65-F5344CB8AC3E}">
        <p14:creationId xmlns:p14="http://schemas.microsoft.com/office/powerpoint/2010/main" val="667498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xmlns="" id="{E2E10CCA-9293-4945-B130-2233C849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EB0A2C-4DB2-ABF7-8F92-38EF6B976F36}"/>
              </a:ext>
            </a:extLst>
          </p:cNvPr>
          <p:cNvSpPr txBox="1"/>
          <p:nvPr/>
        </p:nvSpPr>
        <p:spPr>
          <a:xfrm>
            <a:off x="1714500" y="152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Pepper IPM Research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36748458-C106-5048-AFA0-76ACCB12DE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Celery Field Trial</a:t>
            </a:r>
            <a:endParaRPr lang="en-US" sz="4800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Text Box 4">
            <a:extLst>
              <a:ext uri="{FF2B5EF4-FFF2-40B4-BE49-F238E27FC236}">
                <a16:creationId xmlns:a16="http://schemas.microsoft.com/office/drawing/2014/main" xmlns="" id="{686B982D-F430-6A4F-9C9A-3DA8993F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096963"/>
            <a:ext cx="4964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>
                <a:solidFill>
                  <a:srgbClr val="FFCC00"/>
                </a:solidFill>
                <a:latin typeface="Times" pitchFamily="2" charset="0"/>
              </a:rPr>
              <a:t>Goals and Objectives</a:t>
            </a:r>
          </a:p>
        </p:txBody>
      </p:sp>
      <p:sp>
        <p:nvSpPr>
          <p:cNvPr id="43011" name="Text Box 5">
            <a:extLst>
              <a:ext uri="{FF2B5EF4-FFF2-40B4-BE49-F238E27FC236}">
                <a16:creationId xmlns:a16="http://schemas.microsoft.com/office/drawing/2014/main" xmlns="" id="{9F52D286-F84A-1540-AFFF-C1FB3EE5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49" y="1718131"/>
            <a:ext cx="85344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 marL="742950" indent="-742950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en-US" altLang="en-US" sz="4400" dirty="0">
                <a:latin typeface="Times" pitchFamily="2" charset="0"/>
              </a:rPr>
              <a:t>Screen new chemicals for use in an IPM program</a:t>
            </a:r>
          </a:p>
          <a:p>
            <a:pPr marL="808038" lvl="1" indent="-742950">
              <a:spcBef>
                <a:spcPct val="0"/>
              </a:spcBef>
              <a:buClrTx/>
              <a:buSzTx/>
              <a:buFont typeface="+mj-lt"/>
              <a:buAutoNum type="arabicPeriod" startAt="2"/>
            </a:pPr>
            <a:r>
              <a:rPr lang="en-US" altLang="en-US" sz="4000" dirty="0">
                <a:latin typeface="Times" pitchFamily="2" charset="0"/>
              </a:rPr>
              <a:t>Develop IPM rotations that:</a:t>
            </a:r>
          </a:p>
          <a:p>
            <a:pPr marL="1208088" lvl="2" indent="-742950">
              <a:spcBef>
                <a:spcPct val="0"/>
              </a:spcBef>
              <a:buClrTx/>
              <a:buSzTx/>
              <a:buFont typeface="+mj-lt"/>
              <a:buAutoNum type="alphaLcParenR"/>
            </a:pPr>
            <a:r>
              <a:rPr lang="en-US" altLang="en-US" sz="4000" dirty="0">
                <a:latin typeface="Times" pitchFamily="2" charset="0"/>
              </a:rPr>
              <a:t>Reduce costs</a:t>
            </a:r>
          </a:p>
          <a:p>
            <a:pPr marL="1208088" lvl="2" indent="-742950">
              <a:spcBef>
                <a:spcPct val="0"/>
              </a:spcBef>
              <a:buClrTx/>
              <a:buSzTx/>
              <a:buFont typeface="+mj-lt"/>
              <a:buAutoNum type="alphaLcParenR"/>
            </a:pPr>
            <a:r>
              <a:rPr lang="en-US" altLang="en-US" sz="4000" dirty="0">
                <a:latin typeface="Times" pitchFamily="2" charset="0"/>
              </a:rPr>
              <a:t>Manage insecticide resistance</a:t>
            </a:r>
          </a:p>
          <a:p>
            <a:pPr marL="1208088" lvl="2" indent="-742950">
              <a:spcBef>
                <a:spcPct val="0"/>
              </a:spcBef>
              <a:buClrTx/>
              <a:buSzTx/>
              <a:buFont typeface="+mj-lt"/>
              <a:buAutoNum type="alphaLcParenR"/>
            </a:pPr>
            <a:r>
              <a:rPr lang="en-US" altLang="en-US" sz="4000" dirty="0">
                <a:latin typeface="Times" pitchFamily="2" charset="0"/>
              </a:rPr>
              <a:t>Economically viable</a:t>
            </a:r>
          </a:p>
        </p:txBody>
      </p:sp>
      <p:sp>
        <p:nvSpPr>
          <p:cNvPr id="43012" name="Line 6">
            <a:extLst>
              <a:ext uri="{FF2B5EF4-FFF2-40B4-BE49-F238E27FC236}">
                <a16:creationId xmlns:a16="http://schemas.microsoft.com/office/drawing/2014/main" xmlns="" id="{E49B5732-38A7-604E-98FA-180D9C522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752600"/>
            <a:ext cx="8153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EBBE8A0C-0180-F940-A797-7EF9CF20443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2021 Screening Trial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xmlns="" id="{90B428F2-6353-8E40-B2F8-9F277EFD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793750"/>
            <a:ext cx="190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CC00"/>
                </a:solidFill>
                <a:latin typeface="Times" pitchFamily="2" charset="0"/>
              </a:rPr>
              <a:t>Material</a:t>
            </a:r>
          </a:p>
        </p:txBody>
      </p:sp>
      <p:sp>
        <p:nvSpPr>
          <p:cNvPr id="44035" name="Text Box 4">
            <a:extLst>
              <a:ext uri="{FF2B5EF4-FFF2-40B4-BE49-F238E27FC236}">
                <a16:creationId xmlns:a16="http://schemas.microsoft.com/office/drawing/2014/main" xmlns="" id="{393289FC-2937-B847-B1BF-4ED822C17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95338"/>
            <a:ext cx="2947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Times" pitchFamily="2" charset="0"/>
              </a:rPr>
              <a:t>Manufacturer</a:t>
            </a:r>
          </a:p>
        </p:txBody>
      </p:sp>
      <p:sp>
        <p:nvSpPr>
          <p:cNvPr id="44036" name="Text Box 5">
            <a:extLst>
              <a:ext uri="{FF2B5EF4-FFF2-40B4-BE49-F238E27FC236}">
                <a16:creationId xmlns:a16="http://schemas.microsoft.com/office/drawing/2014/main" xmlns="" id="{C4393674-4515-F347-82FE-9E5399705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801688"/>
            <a:ext cx="1693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CC00"/>
                </a:solidFill>
                <a:latin typeface="Times" pitchFamily="2" charset="0"/>
              </a:rPr>
              <a:t># Rates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xmlns="" id="{BE4CBAB7-9546-BF4A-AB6A-F2188E1A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35052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Exirel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Radiant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Dipel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Asana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Spear-</a:t>
            </a:r>
            <a:r>
              <a:rPr lang="en-US" altLang="en-US" b="1" dirty="0" err="1">
                <a:latin typeface="Times" pitchFamily="2" charset="0"/>
              </a:rPr>
              <a:t>Lep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* </a:t>
            </a:r>
            <a:r>
              <a:rPr lang="en-US" altLang="en-US" b="1" dirty="0" err="1">
                <a:latin typeface="Times" pitchFamily="2" charset="0"/>
              </a:rPr>
              <a:t>Leprotec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Beleaf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endParaRPr lang="en-US" altLang="en-US" b="1" dirty="0">
              <a:latin typeface="Times" pitchFamily="2" charset="0"/>
            </a:endParaRP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xmlns="" id="{5106C796-10DE-0A4C-9959-E4099CD56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371600"/>
            <a:ext cx="44958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Dupont/FMC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Dow/</a:t>
            </a:r>
            <a:r>
              <a:rPr lang="en-US" altLang="en-US" b="1" dirty="0" err="1">
                <a:latin typeface="Times" pitchFamily="2" charset="0"/>
              </a:rPr>
              <a:t>Corteva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Valent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Dupont/FMC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Vestaron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Vestaron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FMC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endParaRPr lang="en-US" altLang="en-US" b="1" dirty="0">
              <a:latin typeface="Times" pitchFamily="2" charset="0"/>
            </a:endParaRPr>
          </a:p>
        </p:txBody>
      </p:sp>
      <p:sp>
        <p:nvSpPr>
          <p:cNvPr id="44039" name="Text Box 8">
            <a:extLst>
              <a:ext uri="{FF2B5EF4-FFF2-40B4-BE49-F238E27FC236}">
                <a16:creationId xmlns:a16="http://schemas.microsoft.com/office/drawing/2014/main" xmlns="" id="{F8ACF303-403D-D644-A69E-49899C358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371600"/>
            <a:ext cx="6096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</p:txBody>
      </p:sp>
      <p:sp>
        <p:nvSpPr>
          <p:cNvPr id="44040" name="Line 9">
            <a:extLst>
              <a:ext uri="{FF2B5EF4-FFF2-40B4-BE49-F238E27FC236}">
                <a16:creationId xmlns:a16="http://schemas.microsoft.com/office/drawing/2014/main" xmlns="" id="{2FD6A0E1-2B7D-1246-A582-CA0A1086A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371600"/>
            <a:ext cx="8686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12">
            <a:extLst>
              <a:ext uri="{FF2B5EF4-FFF2-40B4-BE49-F238E27FC236}">
                <a16:creationId xmlns:a16="http://schemas.microsoft.com/office/drawing/2014/main" xmlns="" id="{8A5FA716-DA9D-384D-8ADA-6A9EB4214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781800"/>
            <a:ext cx="8686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BBF4AF-0942-2441-B451-5DE9441BA372}"/>
              </a:ext>
            </a:extLst>
          </p:cNvPr>
          <p:cNvSpPr txBox="1"/>
          <p:nvPr/>
        </p:nvSpPr>
        <p:spPr>
          <a:xfrm>
            <a:off x="238027" y="6225561"/>
            <a:ext cx="720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FFFF00"/>
                </a:solidFill>
              </a:rPr>
              <a:t>* (Aqueous </a:t>
            </a:r>
            <a:r>
              <a:rPr lang="en-US" altLang="en-US" sz="2000" b="1" dirty="0" err="1">
                <a:solidFill>
                  <a:srgbClr val="FFFF00"/>
                </a:solidFill>
              </a:rPr>
              <a:t>Btk</a:t>
            </a:r>
            <a:r>
              <a:rPr lang="en-US" altLang="en-US" sz="2000" b="1" dirty="0">
                <a:solidFill>
                  <a:srgbClr val="FFFF00"/>
                </a:solidFill>
              </a:rPr>
              <a:t> to improve the efficacy of Spear-</a:t>
            </a:r>
            <a:r>
              <a:rPr lang="en-US" altLang="en-US" sz="2000" b="1" dirty="0" err="1">
                <a:solidFill>
                  <a:srgbClr val="FFFF00"/>
                </a:solidFill>
              </a:rPr>
              <a:t>Lep</a:t>
            </a:r>
            <a:r>
              <a:rPr lang="en-US" altLang="en-US" sz="2000" b="1" dirty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34C3E75-98ED-4D46-950B-AE0C640D3C2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34937" y="204684"/>
            <a:ext cx="8837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2021 Screening Trial (</a:t>
            </a:r>
            <a:r>
              <a:rPr lang="en-US" sz="3600" kern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0"/>
                <a:cs typeface="ＭＳ Ｐゴシック" charset="0"/>
              </a:rPr>
              <a:t>Contd.)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F7E6D173-AE3C-B44D-88B1-15552D7B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174750"/>
            <a:ext cx="190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CC00"/>
                </a:solidFill>
                <a:latin typeface="Times" pitchFamily="2" charset="0"/>
              </a:rPr>
              <a:t>Material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73EA7CB4-0283-BA45-8066-516AB3663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176338"/>
            <a:ext cx="2947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Times" pitchFamily="2" charset="0"/>
              </a:rPr>
              <a:t>Manufacturer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111BE71C-DC50-B741-9753-08153674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182688"/>
            <a:ext cx="1693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CC00"/>
                </a:solidFill>
                <a:latin typeface="Times" pitchFamily="2" charset="0"/>
              </a:rPr>
              <a:t># Rates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D0599D0B-61A6-0248-BA3B-CB17A7DE6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2600"/>
            <a:ext cx="35052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Minecto</a:t>
            </a:r>
            <a:r>
              <a:rPr lang="en-US" altLang="en-US" b="1" dirty="0">
                <a:latin typeface="Times" pitchFamily="2" charset="0"/>
              </a:rPr>
              <a:t> Pro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73FB79"/>
                </a:solidFill>
                <a:latin typeface="Times" pitchFamily="2" charset="0"/>
              </a:rPr>
              <a:t>Entrust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73FB79"/>
                </a:solidFill>
                <a:latin typeface="Times" pitchFamily="2" charset="0"/>
              </a:rPr>
              <a:t>Pyganic</a:t>
            </a:r>
            <a:endParaRPr lang="en-US" altLang="en-US" b="1" dirty="0">
              <a:solidFill>
                <a:srgbClr val="73FB79"/>
              </a:solidFill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73FB79"/>
                </a:solidFill>
                <a:latin typeface="Times" pitchFamily="2" charset="0"/>
              </a:rPr>
              <a:t>Trilogy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73FB79"/>
                </a:solidFill>
                <a:latin typeface="Times" pitchFamily="2" charset="0"/>
              </a:rPr>
              <a:t>Aza-</a:t>
            </a:r>
            <a:r>
              <a:rPr lang="en-US" altLang="en-US" b="1" dirty="0" err="1">
                <a:solidFill>
                  <a:srgbClr val="73FB79"/>
                </a:solidFill>
                <a:latin typeface="Times" pitchFamily="2" charset="0"/>
              </a:rPr>
              <a:t>diret</a:t>
            </a:r>
            <a:endParaRPr lang="en-US" altLang="en-US" b="1" dirty="0">
              <a:solidFill>
                <a:srgbClr val="73FB79"/>
              </a:solidFill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73FB79"/>
                </a:solidFill>
                <a:latin typeface="Times" pitchFamily="2" charset="0"/>
              </a:rPr>
              <a:t>Dipel</a:t>
            </a:r>
            <a:endParaRPr lang="en-US" altLang="en-US" b="1" dirty="0">
              <a:solidFill>
                <a:srgbClr val="73FB79"/>
              </a:solidFill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73FB79"/>
                </a:solidFill>
                <a:latin typeface="Times" pitchFamily="2" charset="0"/>
              </a:rPr>
              <a:t>Venerate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73FB79"/>
                </a:solidFill>
                <a:latin typeface="Times" pitchFamily="2" charset="0"/>
              </a:rPr>
              <a:t>Grandevo</a:t>
            </a:r>
            <a:endParaRPr lang="en-US" altLang="en-US" b="1" dirty="0">
              <a:solidFill>
                <a:srgbClr val="73FB79"/>
              </a:solidFill>
              <a:latin typeface="Times" pitchFamily="2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5A18AB0C-56A7-F44D-96DB-0FDC4B80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752600"/>
            <a:ext cx="44958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Syngenta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Corteva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MGK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Certis</a:t>
            </a:r>
            <a:endParaRPr lang="en-US" altLang="en-US" b="1" dirty="0">
              <a:latin typeface="Times" pitchFamily="2" charset="0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Gowan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Valent</a:t>
            </a:r>
          </a:p>
          <a:p>
            <a:pPr>
              <a:spcBef>
                <a:spcPct val="25000"/>
              </a:spcBef>
              <a:buClrTx/>
              <a:buSzTx/>
              <a:buNone/>
            </a:pPr>
            <a:r>
              <a:rPr lang="en-US" altLang="en-US" b="1" dirty="0" err="1">
                <a:latin typeface="Times" pitchFamily="2" charset="0"/>
              </a:rPr>
              <a:t>Marrone</a:t>
            </a:r>
            <a:r>
              <a:rPr lang="en-US" altLang="en-US" b="1" dirty="0">
                <a:latin typeface="Times" pitchFamily="2" charset="0"/>
              </a:rPr>
              <a:t>-Bio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 err="1">
                <a:latin typeface="Times" pitchFamily="2" charset="0"/>
              </a:rPr>
              <a:t>Marrone</a:t>
            </a:r>
            <a:r>
              <a:rPr lang="en-US" altLang="en-US" b="1" dirty="0">
                <a:latin typeface="Times" pitchFamily="2" charset="0"/>
              </a:rPr>
              <a:t>-Bio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1005389B-C4E1-8447-829D-BACBB3BCA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752600"/>
            <a:ext cx="6096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en-US" altLang="en-US" b="1" dirty="0">
                <a:latin typeface="Times" pitchFamily="2" charset="0"/>
              </a:rPr>
              <a:t>1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xmlns="" id="{64B8CA08-2B19-8D43-A04C-5493BD639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752600"/>
            <a:ext cx="8686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xmlns="" id="{73550F4F-7645-7244-9D93-554D856B6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162800"/>
            <a:ext cx="8686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14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xmlns="" id="{9ECEE0E6-C28A-0A6B-1A05-C7232B858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6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861F63E-A75A-AA40-86D4-2E5E0227D43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57200" y="-76200"/>
            <a:ext cx="373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Aphids</a:t>
            </a:r>
          </a:p>
        </p:txBody>
      </p:sp>
      <p:sp>
        <p:nvSpPr>
          <p:cNvPr id="40962" name="Line 3">
            <a:extLst>
              <a:ext uri="{FF2B5EF4-FFF2-40B4-BE49-F238E27FC236}">
                <a16:creationId xmlns:a16="http://schemas.microsoft.com/office/drawing/2014/main" xmlns="" id="{1F9F8BD2-6675-154A-9929-4E73C0D0C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xmlns="" id="{1E235561-782A-7C43-8F8E-62F4CD74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191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9669DEBB-8800-FE41-92FB-2AEDF2F54D6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4343400" y="-762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Beet Armyworm</a:t>
            </a:r>
          </a:p>
        </p:txBody>
      </p:sp>
      <p:pic>
        <p:nvPicPr>
          <p:cNvPr id="4" name="Picture 3" descr="A picture containing piece, food, sitting, pizza&#10;&#10;Description automatically generated">
            <a:extLst>
              <a:ext uri="{FF2B5EF4-FFF2-40B4-BE49-F238E27FC236}">
                <a16:creationId xmlns:a16="http://schemas.microsoft.com/office/drawing/2014/main" xmlns="" id="{D84E4026-049B-E047-86FF-2B968804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60800" y="1778000"/>
            <a:ext cx="5689600" cy="426720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37590EFD-87B0-D449-BB90-8B8CF4540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768" y="6564043"/>
            <a:ext cx="11015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solidFill>
                  <a:schemeClr val="tx1">
                    <a:lumMod val="85000"/>
                  </a:schemeClr>
                </a:solidFill>
                <a:latin typeface="Times" pitchFamily="2" charset="0"/>
              </a:rPr>
              <a:t>Photo by Greg </a:t>
            </a:r>
            <a:r>
              <a:rPr lang="en-US" altLang="en-US" sz="800" b="1" dirty="0" err="1">
                <a:solidFill>
                  <a:schemeClr val="tx1">
                    <a:lumMod val="85000"/>
                  </a:schemeClr>
                </a:solidFill>
                <a:latin typeface="Times" pitchFamily="2" charset="0"/>
              </a:rPr>
              <a:t>Kund</a:t>
            </a:r>
            <a:endParaRPr lang="en-US" altLang="en-US" sz="800" dirty="0">
              <a:solidFill>
                <a:schemeClr val="tx1">
                  <a:lumMod val="85000"/>
                </a:schemeClr>
              </a:solidFill>
              <a:latin typeface="Times" pitchFamily="2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F5BCF712-3BEA-CE42-87C3-273E4D07B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924" y="6564043"/>
            <a:ext cx="11015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solidFill>
                  <a:schemeClr val="tx1">
                    <a:lumMod val="85000"/>
                  </a:schemeClr>
                </a:solidFill>
                <a:latin typeface="Times" pitchFamily="2" charset="0"/>
              </a:rPr>
              <a:t>Photo by Greg </a:t>
            </a:r>
            <a:r>
              <a:rPr lang="en-US" altLang="en-US" sz="800" b="1" dirty="0" err="1">
                <a:solidFill>
                  <a:schemeClr val="tx1">
                    <a:lumMod val="85000"/>
                  </a:schemeClr>
                </a:solidFill>
                <a:latin typeface="Times" pitchFamily="2" charset="0"/>
              </a:rPr>
              <a:t>Kund</a:t>
            </a:r>
            <a:endParaRPr lang="en-US" altLang="en-US" sz="800" dirty="0">
              <a:solidFill>
                <a:schemeClr val="tx1">
                  <a:lumMod val="85000"/>
                </a:schemeClr>
              </a:solidFill>
              <a:latin typeface="Times" pitchFamily="2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B4231DDC-8F63-614D-8CEA-B1C85758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24" y="5730733"/>
            <a:ext cx="3996776" cy="8309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Carbamates and Pyrethroids increase aphid populations.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7D357442-01D1-6642-8883-96E5ED549C7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96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Lygus Bug Damage</a:t>
            </a:r>
            <a:endParaRPr lang="en-US" sz="4800" kern="0" dirty="0">
              <a:solidFill>
                <a:schemeClr val="accent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Line 3">
            <a:extLst>
              <a:ext uri="{FF2B5EF4-FFF2-40B4-BE49-F238E27FC236}">
                <a16:creationId xmlns:a16="http://schemas.microsoft.com/office/drawing/2014/main" xmlns="" id="{112E8224-520D-CF4A-B6B5-FCEA34811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xmlns="" id="{D4375E9F-8CF9-AD4A-9F4B-AC50A1C5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5814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>
            <a:extLst>
              <a:ext uri="{FF2B5EF4-FFF2-40B4-BE49-F238E27FC236}">
                <a16:creationId xmlns:a16="http://schemas.microsoft.com/office/drawing/2014/main" xmlns="" id="{309BD81F-C614-D144-AF4B-9E510B761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451326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o by Greg Kund of Lygus Bug damage">
            <a:extLst>
              <a:ext uri="{FF2B5EF4-FFF2-40B4-BE49-F238E27FC236}">
                <a16:creationId xmlns:a16="http://schemas.microsoft.com/office/drawing/2014/main" xmlns="" id="{7F356689-8F49-0A42-B631-59D38BCCF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452"/>
          <a:stretch/>
        </p:blipFill>
        <p:spPr>
          <a:xfrm>
            <a:off x="4137025" y="1171764"/>
            <a:ext cx="4549775" cy="2714427"/>
          </a:xfrm>
          <a:prstGeom prst="rect">
            <a:avLst/>
          </a:prstGeom>
        </p:spPr>
      </p:pic>
      <p:sp>
        <p:nvSpPr>
          <p:cNvPr id="41990" name="TextBox 9">
            <a:extLst>
              <a:ext uri="{FF2B5EF4-FFF2-40B4-BE49-F238E27FC236}">
                <a16:creationId xmlns:a16="http://schemas.microsoft.com/office/drawing/2014/main" xmlns="" id="{8D8B72AA-0050-854B-BFC7-4CB65653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216" y="3670756"/>
            <a:ext cx="11015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solidFill>
                  <a:schemeClr val="accent4">
                    <a:lumMod val="50000"/>
                  </a:schemeClr>
                </a:solidFill>
                <a:latin typeface="Times" pitchFamily="2" charset="0"/>
              </a:rPr>
              <a:t>Photo by Greg </a:t>
            </a:r>
            <a:r>
              <a:rPr lang="en-US" altLang="en-US" sz="800" b="1" dirty="0" err="1">
                <a:solidFill>
                  <a:schemeClr val="accent4">
                    <a:lumMod val="50000"/>
                  </a:schemeClr>
                </a:solidFill>
                <a:latin typeface="Times" pitchFamily="2" charset="0"/>
              </a:rPr>
              <a:t>Kund</a:t>
            </a:r>
            <a:endParaRPr lang="en-US" altLang="en-US" sz="800" dirty="0">
              <a:solidFill>
                <a:schemeClr val="accent4">
                  <a:lumMod val="50000"/>
                </a:schemeClr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AB592D15-D0F4-3437-0A2B-E535EB4A5CD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96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Insect Field Counts</a:t>
            </a:r>
            <a:endParaRPr lang="en-US" sz="4800" kern="0" dirty="0">
              <a:solidFill>
                <a:schemeClr val="accent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978D27-2434-4CD1-F76D-6F13A6055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2991"/>
            <a:ext cx="8991600" cy="4794275"/>
          </a:xfrm>
          <a:prstGeom prst="rect">
            <a:avLst/>
          </a:prstGeom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xmlns="" id="{39AD98CF-3E42-F6CA-4A01-8C374C688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43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IMG_0119">
            <a:extLst>
              <a:ext uri="{FF2B5EF4-FFF2-40B4-BE49-F238E27FC236}">
                <a16:creationId xmlns:a16="http://schemas.microsoft.com/office/drawing/2014/main" xmlns="" id="{F6149FE0-8FC9-8C46-B13C-E94AD8C2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7123F7AF-CC28-7E4E-9A27-5CBE9F8E83B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81000" y="76200"/>
            <a:ext cx="8229600" cy="6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schemeClr val="tx1"/>
                </a:solidFill>
                <a:ea typeface="ＭＳ Ｐゴシック" charset="-128"/>
              </a:rPr>
              <a:t>Worm Control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6A0EDA-E6F5-991E-4898-316E69849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25499"/>
            <a:ext cx="85344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06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5D6E461-2E59-C44E-B546-415DB22EA4ED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524000" y="76200"/>
            <a:ext cx="6096000" cy="68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2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schemeClr val="tx1"/>
                </a:solidFill>
                <a:ea typeface="ＭＳ Ｐゴシック" charset="-128"/>
              </a:rPr>
              <a:t>Lygus Control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2BBB9A-56D0-179D-6E55-CB5B2CD3D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4730"/>
            <a:ext cx="8534400" cy="57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8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xmlns="" id="{C636F156-82C3-404E-A082-3D7F0F0CF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52400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ahoma" panose="020B0604030504040204" pitchFamily="34" charset="0"/>
              </a:rPr>
              <a:t>Foliar Application</a:t>
            </a:r>
          </a:p>
        </p:txBody>
      </p:sp>
      <p:pic>
        <p:nvPicPr>
          <p:cNvPr id="20482" name="Picture 8" descr="IMG_0028">
            <a:extLst>
              <a:ext uri="{FF2B5EF4-FFF2-40B4-BE49-F238E27FC236}">
                <a16:creationId xmlns:a16="http://schemas.microsoft.com/office/drawing/2014/main" xmlns="" id="{920CF6DA-E9F0-944B-A8B5-B51ED178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848600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Rectangle 12">
            <a:extLst>
              <a:ext uri="{FF2B5EF4-FFF2-40B4-BE49-F238E27FC236}">
                <a16:creationId xmlns:a16="http://schemas.microsoft.com/office/drawing/2014/main" xmlns="" id="{7B755DDD-27B3-BA4F-AAE7-CF3C99EAF2E4}"/>
              </a:ext>
            </a:extLst>
          </p:cNvPr>
          <p:cNvSpPr>
            <a:spLocks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>
            <a:lvl1pPr marL="39688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sym typeface="Palatino" charset="0"/>
              </a:rPr>
              <a:t>Celery IPM Trial-2021 Rotations</a:t>
            </a:r>
          </a:p>
        </p:txBody>
      </p:sp>
      <p:sp>
        <p:nvSpPr>
          <p:cNvPr id="49155" name="Rectangle 13">
            <a:extLst>
              <a:ext uri="{FF2B5EF4-FFF2-40B4-BE49-F238E27FC236}">
                <a16:creationId xmlns:a16="http://schemas.microsoft.com/office/drawing/2014/main" xmlns="" id="{51FB291F-C40D-A644-98E1-CB72A7C3CBAC}"/>
              </a:ext>
            </a:extLst>
          </p:cNvPr>
          <p:cNvSpPr>
            <a:spLocks/>
          </p:cNvSpPr>
          <p:nvPr/>
        </p:nvSpPr>
        <p:spPr bwMode="auto">
          <a:xfrm>
            <a:off x="685800" y="1066800"/>
            <a:ext cx="8077200" cy="43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CC00"/>
                </a:solidFill>
                <a:latin typeface="Times" pitchFamily="2" charset="0"/>
                <a:sym typeface="Times" pitchFamily="2" charset="0"/>
              </a:rPr>
              <a:t>Low Input			</a:t>
            </a:r>
            <a:r>
              <a:rPr lang="en-US" altLang="en-US" sz="3600" b="1" dirty="0">
                <a:solidFill>
                  <a:srgbClr val="FFCC00"/>
                </a:solidFill>
                <a:latin typeface="Times" pitchFamily="2" charset="0"/>
                <a:sym typeface="Times" pitchFamily="2" charset="0"/>
              </a:rPr>
              <a:t>No. App.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UcPeriod"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 </a:t>
            </a:r>
            <a:r>
              <a:rPr lang="en-US" altLang="en-US" sz="3600" b="1" dirty="0" err="1">
                <a:latin typeface="Times" pitchFamily="2" charset="0"/>
                <a:sym typeface="Times" pitchFamily="2" charset="0"/>
              </a:rPr>
              <a:t>Exirel</a:t>
            </a: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	 SE +	13.5 oz		1</a:t>
            </a:r>
          </a:p>
          <a:p>
            <a:pPr marL="457200" lvl="1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latin typeface="Times" pitchFamily="2" charset="0"/>
                <a:sym typeface="Times" pitchFamily="2" charset="0"/>
              </a:rPr>
              <a:t> </a:t>
            </a:r>
            <a:r>
              <a:rPr lang="en-US" altLang="en-US" sz="3200" b="1" dirty="0" err="1">
                <a:latin typeface="Times" pitchFamily="2" charset="0"/>
                <a:sym typeface="Times" pitchFamily="2" charset="0"/>
              </a:rPr>
              <a:t>Beleaf</a:t>
            </a:r>
            <a:r>
              <a:rPr lang="en-US" altLang="en-US" sz="3200" b="1" dirty="0">
                <a:latin typeface="Times" pitchFamily="2" charset="0"/>
                <a:sym typeface="Times" pitchFamily="2" charset="0"/>
              </a:rPr>
              <a:t> 50SG		2.8 oz		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B. Radiant SC + 	8 oz			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	 </a:t>
            </a:r>
            <a:r>
              <a:rPr lang="en-US" altLang="en-US" sz="3600" b="1" dirty="0" err="1">
                <a:latin typeface="Times" pitchFamily="2" charset="0"/>
                <a:sym typeface="Times" pitchFamily="2" charset="0"/>
              </a:rPr>
              <a:t>Beleaf</a:t>
            </a: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 50SG	2.8 oz	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C. </a:t>
            </a:r>
            <a:r>
              <a:rPr lang="en-US" altLang="en-US" sz="3600" b="1" dirty="0" err="1">
                <a:latin typeface="Times" pitchFamily="2" charset="0"/>
                <a:sym typeface="Times" pitchFamily="2" charset="0"/>
              </a:rPr>
              <a:t>Exirel</a:t>
            </a: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	 SE 		13.5 oz		1	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D. </a:t>
            </a:r>
            <a:r>
              <a:rPr lang="en-US" altLang="en-US" sz="3600" b="1" dirty="0" err="1">
                <a:latin typeface="Times" pitchFamily="2" charset="0"/>
                <a:sym typeface="Times" pitchFamily="2" charset="0"/>
              </a:rPr>
              <a:t>Dipel</a:t>
            </a: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 DF  		1 </a:t>
            </a:r>
            <a:r>
              <a:rPr lang="en-US" altLang="en-US" sz="3600" b="1" dirty="0" err="1">
                <a:latin typeface="Times" pitchFamily="2" charset="0"/>
                <a:sym typeface="Times" pitchFamily="2" charset="0"/>
              </a:rPr>
              <a:t>lb</a:t>
            </a: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			1</a:t>
            </a:r>
          </a:p>
        </p:txBody>
      </p:sp>
      <p:sp>
        <p:nvSpPr>
          <p:cNvPr id="49156" name="Rectangle 14">
            <a:extLst>
              <a:ext uri="{FF2B5EF4-FFF2-40B4-BE49-F238E27FC236}">
                <a16:creationId xmlns:a16="http://schemas.microsoft.com/office/drawing/2014/main" xmlns="" id="{A800F0C3-13B2-B54C-A6D6-B1DB546AF9EB}"/>
              </a:ext>
            </a:extLst>
          </p:cNvPr>
          <p:cNvSpPr>
            <a:spLocks/>
          </p:cNvSpPr>
          <p:nvPr/>
        </p:nvSpPr>
        <p:spPr bwMode="auto">
          <a:xfrm>
            <a:off x="571500" y="5505452"/>
            <a:ext cx="8229600" cy="146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496888" indent="-4572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FFCC00"/>
                </a:solidFill>
                <a:latin typeface="Times" pitchFamily="2" charset="0"/>
                <a:sym typeface="Times" pitchFamily="2" charset="0"/>
              </a:rPr>
              <a:t>Chem Approach	 	</a:t>
            </a:r>
            <a:r>
              <a:rPr lang="en-US" altLang="en-US" sz="3600" b="1" dirty="0">
                <a:solidFill>
                  <a:srgbClr val="FFCC00"/>
                </a:solidFill>
                <a:latin typeface="Times" pitchFamily="2" charset="0"/>
                <a:sym typeface="Times" pitchFamily="2" charset="0"/>
              </a:rPr>
              <a:t>No. App.</a:t>
            </a:r>
            <a:endParaRPr lang="en-US" altLang="en-US" sz="4800" b="1" dirty="0">
              <a:solidFill>
                <a:srgbClr val="FFCC00"/>
              </a:solidFill>
              <a:latin typeface="Times" pitchFamily="2" charset="0"/>
              <a:sym typeface="Times" pitchFamily="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lphaUcPeriod"/>
            </a:pPr>
            <a:r>
              <a:rPr lang="en-US" altLang="en-US" sz="3600" b="1" dirty="0">
                <a:latin typeface="Times" pitchFamily="2" charset="0"/>
                <a:sym typeface="Times" pitchFamily="2" charset="0"/>
              </a:rPr>
              <a:t> Asana XL 		9.0 oz		 6</a:t>
            </a:r>
          </a:p>
        </p:txBody>
      </p:sp>
      <p:sp>
        <p:nvSpPr>
          <p:cNvPr id="49157" name="Line 15">
            <a:extLst>
              <a:ext uri="{FF2B5EF4-FFF2-40B4-BE49-F238E27FC236}">
                <a16:creationId xmlns:a16="http://schemas.microsoft.com/office/drawing/2014/main" xmlns="" id="{93B6B8ED-FD29-3543-9FF2-0DBBFF8C3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762000"/>
            <a:ext cx="8458200" cy="15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16">
            <a:extLst>
              <a:ext uri="{FF2B5EF4-FFF2-40B4-BE49-F238E27FC236}">
                <a16:creationId xmlns:a16="http://schemas.microsoft.com/office/drawing/2014/main" xmlns="" id="{6DA1A571-B693-AA44-9B60-1F06CD8D2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1676400"/>
            <a:ext cx="80010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17">
            <a:extLst>
              <a:ext uri="{FF2B5EF4-FFF2-40B4-BE49-F238E27FC236}">
                <a16:creationId xmlns:a16="http://schemas.microsoft.com/office/drawing/2014/main" xmlns="" id="{7D673F09-8D71-1849-BB5C-0DA9D631A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" y="6096000"/>
            <a:ext cx="79248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">
            <a:extLst>
              <a:ext uri="{FF2B5EF4-FFF2-40B4-BE49-F238E27FC236}">
                <a16:creationId xmlns:a16="http://schemas.microsoft.com/office/drawing/2014/main" xmlns="" id="{C6BB57F6-A34D-AD4E-8840-41C6C674BD90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/>
          <a:p>
            <a:r>
              <a:rPr lang="en-US" altLang="en-US" dirty="0">
                <a:solidFill>
                  <a:schemeClr val="tx1"/>
                </a:solidFill>
                <a:effectLst/>
                <a:ea typeface="ＭＳ Ｐゴシック" panose="020B0600070205080204" pitchFamily="34" charset="-128"/>
              </a:rPr>
              <a:t>2021 IPM Trial Economics</a:t>
            </a: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xmlns="" id="{EB7A1252-3EE2-4B46-92C5-BA2B82B1F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9050"/>
            <a:ext cx="119681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BC9E8F-8AA5-F03A-D77B-D7712592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784544"/>
            <a:ext cx="8710654" cy="59273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>
            <a:extLst>
              <a:ext uri="{FF2B5EF4-FFF2-40B4-BE49-F238E27FC236}">
                <a16:creationId xmlns:a16="http://schemas.microsoft.com/office/drawing/2014/main" xmlns="" id="{3320AD4C-90A9-6846-BD8A-C7064F8ECE8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66700" y="76200"/>
            <a:ext cx="8610600" cy="1143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2000">
                <a:schemeClr val="tx2">
                  <a:lumMod val="25000"/>
                </a:schemeClr>
              </a:gs>
            </a:gsLst>
            <a:lin ang="16200000" scaled="1"/>
            <a:tileRect/>
          </a:gradFill>
          <a:ln w="9525">
            <a:solidFill>
              <a:srgbClr val="0098CC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Insecticide Resistance of Celery Pests</a:t>
            </a:r>
          </a:p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- </a:t>
            </a:r>
            <a:r>
              <a:rPr lang="en-US" altLang="en-US" sz="36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Lygus</a:t>
            </a:r>
            <a:r>
              <a:rPr lang="en-US" altLang="en-US" sz="36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Bug 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46FB82-7709-F145-9F9E-EC3983CFF35C}"/>
              </a:ext>
            </a:extLst>
          </p:cNvPr>
          <p:cNvSpPr txBox="1"/>
          <p:nvPr/>
        </p:nvSpPr>
        <p:spPr>
          <a:xfrm>
            <a:off x="98456" y="1447800"/>
            <a:ext cx="904554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Establish susceptible and resistant populations of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Lygus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 to insecticides.</a:t>
            </a:r>
          </a:p>
          <a:p>
            <a:pPr marL="919163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Sarah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Zukoff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 – Cal Poly Strawberry Center</a:t>
            </a:r>
          </a:p>
          <a:p>
            <a:pPr marL="919163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Flonicamid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 (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Beleaf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), Thiamethoxam (Platinum),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Flupyradifuron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 (Sivanto), Malathion, Novaluron (Diamond), Bifenthrin,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Dibrom</a:t>
            </a:r>
            <a:endParaRPr lang="en-US" sz="2800" b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461963" indent="-407988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2. Develop biochemical assays to identify resistance mechanisms.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Develop PCR tests to detect resistant genes.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Develop rapid field diagnostic test.</a:t>
            </a:r>
          </a:p>
          <a:p>
            <a:pPr marL="461963" indent="-407988">
              <a:spcBef>
                <a:spcPts val="600"/>
              </a:spcBef>
              <a:spcAft>
                <a:spcPts val="600"/>
              </a:spcAft>
              <a:defRPr/>
            </a:pPr>
            <a:endParaRPr lang="en-US" sz="2800" b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919163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0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007F5-D9CC-CD4C-9D59-E6387B8A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2069"/>
            <a:ext cx="7772400" cy="1143000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428265-A26D-974F-9063-3295E8FCA6BA}"/>
              </a:ext>
            </a:extLst>
          </p:cNvPr>
          <p:cNvSpPr txBox="1"/>
          <p:nvPr/>
        </p:nvSpPr>
        <p:spPr>
          <a:xfrm>
            <a:off x="76200" y="1417638"/>
            <a:ext cx="899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California Celery Research Advisory Board</a:t>
            </a:r>
          </a:p>
          <a:p>
            <a:r>
              <a:rPr lang="en-US" sz="3600" dirty="0"/>
              <a:t>  </a:t>
            </a:r>
          </a:p>
          <a:p>
            <a:r>
              <a:rPr lang="en-US" sz="3600" dirty="0"/>
              <a:t>  California Pepper Commission</a:t>
            </a:r>
          </a:p>
          <a:p>
            <a:endParaRPr lang="en-US" sz="3600" dirty="0"/>
          </a:p>
          <a:p>
            <a:r>
              <a:rPr lang="en-US" sz="3600" dirty="0"/>
              <a:t>  John </a:t>
            </a:r>
            <a:r>
              <a:rPr lang="en-US" sz="3600" dirty="0" err="1"/>
              <a:t>Fujii</a:t>
            </a:r>
            <a:r>
              <a:rPr lang="en-US" sz="3600" dirty="0"/>
              <a:t> – Gardena Nursery</a:t>
            </a:r>
          </a:p>
          <a:p>
            <a:endParaRPr lang="en-US" sz="3600" dirty="0"/>
          </a:p>
          <a:p>
            <a:r>
              <a:rPr lang="en-US" sz="3600" dirty="0"/>
              <a:t>  Andy White – White Seed Company</a:t>
            </a:r>
          </a:p>
          <a:p>
            <a:endParaRPr lang="en-US" sz="3600" dirty="0"/>
          </a:p>
          <a:p>
            <a:r>
              <a:rPr lang="en-US" sz="3600" dirty="0"/>
              <a:t>  Dave </a:t>
            </a:r>
            <a:r>
              <a:rPr lang="en-US" sz="3600" dirty="0" err="1"/>
              <a:t>Wetovick</a:t>
            </a:r>
            <a:r>
              <a:rPr lang="en-US" sz="3600" dirty="0"/>
              <a:t> – </a:t>
            </a:r>
            <a:r>
              <a:rPr lang="en-US" sz="3200" dirty="0"/>
              <a:t>UCR Agricultural Operations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56615BC-41A2-859A-0042-D6AE850C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1" y="1981200"/>
            <a:ext cx="1352549" cy="89695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4F3E62B-07DA-898F-159D-84C9978E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691" y="3053667"/>
            <a:ext cx="3200400" cy="7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0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uble Brace 14">
            <a:extLst>
              <a:ext uri="{FF2B5EF4-FFF2-40B4-BE49-F238E27FC236}">
                <a16:creationId xmlns:a16="http://schemas.microsoft.com/office/drawing/2014/main" xmlns="" id="{0F1FA9E9-8CFE-2C42-B6CC-2EAC1812241F}"/>
              </a:ext>
            </a:extLst>
          </p:cNvPr>
          <p:cNvSpPr/>
          <p:nvPr/>
        </p:nvSpPr>
        <p:spPr bwMode="auto">
          <a:xfrm>
            <a:off x="57288" y="3572387"/>
            <a:ext cx="8945563" cy="1483802"/>
          </a:xfrm>
          <a:prstGeom prst="bracePair">
            <a:avLst/>
          </a:prstGeom>
          <a:solidFill>
            <a:schemeClr val="bg1">
              <a:lumMod val="20000"/>
              <a:lumOff val="80000"/>
              <a:alpha val="5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latin typeface="Tahoma" pitchFamily="-111" charset="0"/>
              <a:ea typeface="+mn-ea"/>
            </a:endParaRPr>
          </a:p>
        </p:txBody>
      </p:sp>
      <p:sp>
        <p:nvSpPr>
          <p:cNvPr id="22530" name="Rectangle 1026">
            <a:extLst>
              <a:ext uri="{FF2B5EF4-FFF2-40B4-BE49-F238E27FC236}">
                <a16:creationId xmlns:a16="http://schemas.microsoft.com/office/drawing/2014/main" xmlns="" id="{A25CC050-3DBE-224E-B590-1E91BC2C88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620000" cy="746125"/>
          </a:xfrm>
          <a:effectLst>
            <a:outerShdw blurRad="50800" dist="63500" dir="2700000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Screening Trial Treatments</a:t>
            </a:r>
          </a:p>
        </p:txBody>
      </p:sp>
      <p:sp>
        <p:nvSpPr>
          <p:cNvPr id="2" name="Text Box 1161">
            <a:extLst>
              <a:ext uri="{FF2B5EF4-FFF2-40B4-BE49-F238E27FC236}">
                <a16:creationId xmlns:a16="http://schemas.microsoft.com/office/drawing/2014/main" xmlns="" id="{5EE5684B-1F3B-E348-B9A9-5239C6345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100965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Treatment</a:t>
            </a:r>
          </a:p>
        </p:txBody>
      </p:sp>
      <p:sp>
        <p:nvSpPr>
          <p:cNvPr id="22531" name="Text Box 1162">
            <a:extLst>
              <a:ext uri="{FF2B5EF4-FFF2-40B4-BE49-F238E27FC236}">
                <a16:creationId xmlns:a16="http://schemas.microsoft.com/office/drawing/2014/main" xmlns="" id="{8E1EBD04-784D-1142-B871-BB1EB9C1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014413"/>
            <a:ext cx="22653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Manufacturer</a:t>
            </a:r>
          </a:p>
        </p:txBody>
      </p:sp>
      <p:sp>
        <p:nvSpPr>
          <p:cNvPr id="22532" name="Text Box 1163">
            <a:extLst>
              <a:ext uri="{FF2B5EF4-FFF2-40B4-BE49-F238E27FC236}">
                <a16:creationId xmlns:a16="http://schemas.microsoft.com/office/drawing/2014/main" xmlns="" id="{50868451-ED29-5D47-93BE-E0E0EAECA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90600"/>
            <a:ext cx="1420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FFCC00"/>
                </a:solidFill>
                <a:latin typeface="Tahoma" panose="020B0604030504040204" pitchFamily="34" charset="0"/>
              </a:rPr>
              <a:t>Rate/Ac</a:t>
            </a:r>
            <a:endParaRPr lang="en-US" altLang="en-US" sz="2800" u="sng" dirty="0">
              <a:latin typeface="Tahoma" panose="020B0604030504040204" pitchFamily="34" charset="0"/>
            </a:endParaRPr>
          </a:p>
        </p:txBody>
      </p:sp>
      <p:graphicFrame>
        <p:nvGraphicFramePr>
          <p:cNvPr id="22578" name="Group 1074">
            <a:extLst>
              <a:ext uri="{FF2B5EF4-FFF2-40B4-BE49-F238E27FC236}">
                <a16:creationId xmlns:a16="http://schemas.microsoft.com/office/drawing/2014/main" xmlns="" id="{6D3E33CE-B2A2-2A49-B3DF-D7C7FC9A3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189085"/>
              </p:ext>
            </p:extLst>
          </p:nvPr>
        </p:nvGraphicFramePr>
        <p:xfrm>
          <a:off x="152400" y="1447800"/>
          <a:ext cx="3352800" cy="5689906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12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1-Untreated</a:t>
                      </a:r>
                    </a:p>
                  </a:txBody>
                  <a:tcPr marT="45053" marB="450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952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2-Intrepid +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Sequoia 2 SC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Radiant SC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Dyne-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amic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053" marB="450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952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3-Organic IPM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Pyganic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1.4EC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Trilogy EC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Entrust SC</a:t>
                      </a:r>
                    </a:p>
                  </a:txBody>
                  <a:tcPr marT="45053" marB="450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495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4-Sivanto Prime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Soil application</a:t>
                      </a:r>
                    </a:p>
                  </a:txBody>
                  <a:tcPr marT="45053" marB="450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112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5-Sivanto Prime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Foliar application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053" marB="4505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7869" name="Group 1437">
            <a:extLst>
              <a:ext uri="{FF2B5EF4-FFF2-40B4-BE49-F238E27FC236}">
                <a16:creationId xmlns:a16="http://schemas.microsoft.com/office/drawing/2014/main" xmlns="" id="{EFA5ECD2-0A00-9849-9306-EE828D59BB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323579"/>
              </p:ext>
            </p:extLst>
          </p:nvPr>
        </p:nvGraphicFramePr>
        <p:xfrm>
          <a:off x="3276600" y="1447803"/>
          <a:ext cx="1593850" cy="5452290"/>
        </p:xfrm>
        <a:graphic>
          <a:graphicData uri="http://schemas.openxmlformats.org/drawingml/2006/table">
            <a:tbl>
              <a:tblPr/>
              <a:tblGrid>
                <a:gridCol w="1593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80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-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97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Corteva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00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MGK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Certis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Corteva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19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Bayer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2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Bayer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47868" name="Group 1436">
            <a:extLst>
              <a:ext uri="{FF2B5EF4-FFF2-40B4-BE49-F238E27FC236}">
                <a16:creationId xmlns:a16="http://schemas.microsoft.com/office/drawing/2014/main" xmlns="" id="{7EB05026-AED5-E640-A09E-20F8732B3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820156"/>
              </p:ext>
            </p:extLst>
          </p:nvPr>
        </p:nvGraphicFramePr>
        <p:xfrm>
          <a:off x="5237163" y="1524000"/>
          <a:ext cx="1233487" cy="4892040"/>
        </p:xfrm>
        <a:graphic>
          <a:graphicData uri="http://schemas.openxmlformats.org/drawingml/2006/table">
            <a:tbl>
              <a:tblPr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tblPr>
              <a:tblGrid>
                <a:gridCol w="1233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4.5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7.0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0.25%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32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64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8.0 oz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28 oz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14 oz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2546" name="Line 1429">
            <a:extLst>
              <a:ext uri="{FF2B5EF4-FFF2-40B4-BE49-F238E27FC236}">
                <a16:creationId xmlns:a16="http://schemas.microsoft.com/office/drawing/2014/main" xmlns="" id="{CE757430-3DE7-9B4A-924F-5EB97918F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Text Box 1163">
            <a:extLst>
              <a:ext uri="{FF2B5EF4-FFF2-40B4-BE49-F238E27FC236}">
                <a16:creationId xmlns:a16="http://schemas.microsoft.com/office/drawing/2014/main" xmlns="" id="{54620DAB-E7B4-7248-AB2E-AC2F4B928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990600"/>
            <a:ext cx="1595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#Applied</a:t>
            </a:r>
            <a:endParaRPr lang="en-US" altLang="en-US" sz="2800" u="sng">
              <a:latin typeface="Tahoma" panose="020B0604030504040204" pitchFamily="34" charset="0"/>
            </a:endParaRPr>
          </a:p>
        </p:txBody>
      </p:sp>
      <p:graphicFrame>
        <p:nvGraphicFramePr>
          <p:cNvPr id="22577" name="Group 1073">
            <a:extLst>
              <a:ext uri="{FF2B5EF4-FFF2-40B4-BE49-F238E27FC236}">
                <a16:creationId xmlns:a16="http://schemas.microsoft.com/office/drawing/2014/main" xmlns="" id="{E2C9DF9D-EE0B-714A-A6E8-81103E476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60490"/>
              </p:ext>
            </p:extLst>
          </p:nvPr>
        </p:nvGraphicFramePr>
        <p:xfrm>
          <a:off x="6781800" y="1524000"/>
          <a:ext cx="2308225" cy="5320444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47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-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8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6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6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1 soil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38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1 foliar</a:t>
                      </a: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4E3063-1109-E64D-96C2-87AC9184D51E}"/>
              </a:ext>
            </a:extLst>
          </p:cNvPr>
          <p:cNvSpPr txBox="1"/>
          <p:nvPr/>
        </p:nvSpPr>
        <p:spPr>
          <a:xfrm>
            <a:off x="7103558" y="6429162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*IPM rotations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161">
            <a:extLst>
              <a:ext uri="{FF2B5EF4-FFF2-40B4-BE49-F238E27FC236}">
                <a16:creationId xmlns:a16="http://schemas.microsoft.com/office/drawing/2014/main" xmlns="" id="{CD23B277-8A65-CD4A-9D89-FC324DC45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100965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Treatment</a:t>
            </a:r>
          </a:p>
        </p:txBody>
      </p:sp>
      <p:sp>
        <p:nvSpPr>
          <p:cNvPr id="23555" name="Text Box 1162">
            <a:extLst>
              <a:ext uri="{FF2B5EF4-FFF2-40B4-BE49-F238E27FC236}">
                <a16:creationId xmlns:a16="http://schemas.microsoft.com/office/drawing/2014/main" xmlns="" id="{F08E181E-9042-0847-9E67-A8D15F9C4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014413"/>
            <a:ext cx="22653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Manufacturer</a:t>
            </a:r>
          </a:p>
        </p:txBody>
      </p:sp>
      <p:sp>
        <p:nvSpPr>
          <p:cNvPr id="23556" name="Text Box 1163">
            <a:extLst>
              <a:ext uri="{FF2B5EF4-FFF2-40B4-BE49-F238E27FC236}">
                <a16:creationId xmlns:a16="http://schemas.microsoft.com/office/drawing/2014/main" xmlns="" id="{4F778E38-F1F6-0E49-8F07-ED4A4285C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90600"/>
            <a:ext cx="1420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FFCC00"/>
                </a:solidFill>
                <a:latin typeface="Tahoma" panose="020B0604030504040204" pitchFamily="34" charset="0"/>
              </a:rPr>
              <a:t>Rate/Ac</a:t>
            </a:r>
            <a:endParaRPr lang="en-US" altLang="en-US" sz="2800" u="sng" dirty="0">
              <a:latin typeface="Tahoma" panose="020B0604030504040204" pitchFamily="34" charset="0"/>
            </a:endParaRPr>
          </a:p>
        </p:txBody>
      </p:sp>
      <p:sp>
        <p:nvSpPr>
          <p:cNvPr id="23557" name="Line 1429">
            <a:extLst>
              <a:ext uri="{FF2B5EF4-FFF2-40B4-BE49-F238E27FC236}">
                <a16:creationId xmlns:a16="http://schemas.microsoft.com/office/drawing/2014/main" xmlns="" id="{DBF64416-6E9B-B947-A7E0-859F743B5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1163">
            <a:extLst>
              <a:ext uri="{FF2B5EF4-FFF2-40B4-BE49-F238E27FC236}">
                <a16:creationId xmlns:a16="http://schemas.microsoft.com/office/drawing/2014/main" xmlns="" id="{5190F339-9A3E-9643-A2A8-79DC21FD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990600"/>
            <a:ext cx="15954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6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CC00"/>
                </a:solidFill>
                <a:latin typeface="Tahoma" panose="020B0604030504040204" pitchFamily="34" charset="0"/>
              </a:rPr>
              <a:t>#Applied</a:t>
            </a:r>
            <a:endParaRPr lang="en-US" altLang="en-US" sz="2800" u="sng">
              <a:latin typeface="Tahoma" panose="020B0604030504040204" pitchFamily="34" charset="0"/>
            </a:endParaRPr>
          </a:p>
        </p:txBody>
      </p:sp>
      <p:graphicFrame>
        <p:nvGraphicFramePr>
          <p:cNvPr id="12" name="Group 1074">
            <a:extLst>
              <a:ext uri="{FF2B5EF4-FFF2-40B4-BE49-F238E27FC236}">
                <a16:creationId xmlns:a16="http://schemas.microsoft.com/office/drawing/2014/main" xmlns="" id="{8E7F594B-60AC-3F46-B6EB-EDBC1BEA5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6094"/>
              </p:ext>
            </p:extLst>
          </p:nvPr>
        </p:nvGraphicFramePr>
        <p:xfrm>
          <a:off x="152400" y="1447803"/>
          <a:ext cx="3352800" cy="5526883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91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*</a:t>
                      </a: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6-Intrepid +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Sequoia 2SC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Spear-</a:t>
                      </a:r>
                      <a:r>
                        <a:rPr lang="en-US" sz="2400" b="1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Lep</a:t>
                      </a: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+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en-US" sz="2400" b="1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Leprotec</a:t>
                      </a: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 Dyne-</a:t>
                      </a:r>
                      <a:r>
                        <a:rPr lang="en-US" sz="2400" b="1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amic</a:t>
                      </a:r>
                      <a:r>
                        <a:rPr lang="en-US" sz="24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380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7-Spear-Lep +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Leprotec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Radiant SC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   Dyne-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amic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052" marB="450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3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8- Asana</a:t>
                      </a:r>
                    </a:p>
                  </a:txBody>
                  <a:tcPr marT="45052" marB="450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755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052" marB="4505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3" name="Group 1437">
            <a:extLst>
              <a:ext uri="{FF2B5EF4-FFF2-40B4-BE49-F238E27FC236}">
                <a16:creationId xmlns:a16="http://schemas.microsoft.com/office/drawing/2014/main" xmlns="" id="{6805F9A3-2767-4048-881B-65D8CBC5C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29316"/>
              </p:ext>
            </p:extLst>
          </p:nvPr>
        </p:nvGraphicFramePr>
        <p:xfrm>
          <a:off x="2971800" y="1447801"/>
          <a:ext cx="2112963" cy="5426293"/>
        </p:xfrm>
        <a:graphic>
          <a:graphicData uri="http://schemas.openxmlformats.org/drawingml/2006/table">
            <a:tbl>
              <a:tblPr/>
              <a:tblGrid>
                <a:gridCol w="2112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43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Corteva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Vestaron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75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Vestaron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Corteva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Dupont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3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4" name="Group 1436">
            <a:extLst>
              <a:ext uri="{FF2B5EF4-FFF2-40B4-BE49-F238E27FC236}">
                <a16:creationId xmlns:a16="http://schemas.microsoft.com/office/drawing/2014/main" xmlns="" id="{19FECA43-E563-DB4F-A2DF-76590F0A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798078"/>
              </p:ext>
            </p:extLst>
          </p:nvPr>
        </p:nvGraphicFramePr>
        <p:xfrm>
          <a:off x="5356225" y="1524000"/>
          <a:ext cx="1114425" cy="5306013"/>
        </p:xfrm>
        <a:graphic>
          <a:graphicData uri="http://schemas.openxmlformats.org/drawingml/2006/table">
            <a:tbl>
              <a:tblPr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4.5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0.25%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 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0.25%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2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 oz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9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Group 1073">
            <a:extLst>
              <a:ext uri="{FF2B5EF4-FFF2-40B4-BE49-F238E27FC236}">
                <a16:creationId xmlns:a16="http://schemas.microsoft.com/office/drawing/2014/main" xmlns="" id="{4EA8F9E8-169D-384D-844C-DF8B1EF6E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09524"/>
              </p:ext>
            </p:extLst>
          </p:nvPr>
        </p:nvGraphicFramePr>
        <p:xfrm>
          <a:off x="6750050" y="1533525"/>
          <a:ext cx="2308225" cy="5575174"/>
        </p:xfrm>
        <a:graphic>
          <a:graphicData uri="http://schemas.openxmlformats.org/drawingml/2006/table">
            <a:tbl>
              <a:tblPr/>
              <a:tblGrid>
                <a:gridCol w="2308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87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7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3 foliar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1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Osaka" charset="-128"/>
                        </a:rPr>
                        <a:t>6 foliar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47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Osaka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Osaka" charset="-128"/>
                      </a:endParaRP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6A064A-31A8-1E48-A8CA-A0B64EDB003F}"/>
              </a:ext>
            </a:extLst>
          </p:cNvPr>
          <p:cNvSpPr txBox="1"/>
          <p:nvPr/>
        </p:nvSpPr>
        <p:spPr>
          <a:xfrm>
            <a:off x="7103558" y="6429162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*IPM rotations</a:t>
            </a:r>
          </a:p>
        </p:txBody>
      </p:sp>
      <p:sp>
        <p:nvSpPr>
          <p:cNvPr id="4" name="Rectangle 1026">
            <a:extLst>
              <a:ext uri="{FF2B5EF4-FFF2-40B4-BE49-F238E27FC236}">
                <a16:creationId xmlns:a16="http://schemas.microsoft.com/office/drawing/2014/main" xmlns="" id="{319EC540-65D8-9DDB-478E-3DFD7E103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"/>
            <a:ext cx="7620000" cy="746125"/>
          </a:xfrm>
          <a:prstGeom prst="rect">
            <a:avLst/>
          </a:prstGeom>
          <a:noFill/>
          <a:ln>
            <a:noFill/>
          </a:ln>
          <a:effectLst>
            <a:outerShdw blurRad="50800" dist="635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>
                <a:solidFill>
                  <a:schemeClr val="tx1"/>
                </a:solidFill>
              </a:rPr>
              <a:t>Screening Trial Treatments</a:t>
            </a:r>
            <a:endParaRPr lang="en-US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903B9D-733C-1143-9A9E-5CB53B2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effectLst>
            <a:outerShdw blurRad="50800" dist="38100" dir="2700000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</a:rPr>
              <a:t>Common Pests</a:t>
            </a:r>
          </a:p>
        </p:txBody>
      </p:sp>
      <p:pic>
        <p:nvPicPr>
          <p:cNvPr id="11" name="Picture 10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xmlns="" id="{70787FDF-DE25-0742-B224-15F3956C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9" t="-1" b="37799"/>
          <a:stretch/>
        </p:blipFill>
        <p:spPr>
          <a:xfrm>
            <a:off x="611196" y="609600"/>
            <a:ext cx="2533837" cy="259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BA1890-DBCE-C044-8C2B-C44CA8CDA09D}"/>
              </a:ext>
            </a:extLst>
          </p:cNvPr>
          <p:cNvSpPr txBox="1"/>
          <p:nvPr/>
        </p:nvSpPr>
        <p:spPr>
          <a:xfrm>
            <a:off x="194821" y="2996643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2D4F1F-99FF-AD49-9B4F-E1016C29F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96" y="3200400"/>
            <a:ext cx="2555833" cy="1689540"/>
          </a:xfrm>
          <a:prstGeom prst="rect">
            <a:avLst/>
          </a:prstGeom>
        </p:spPr>
      </p:pic>
      <p:pic>
        <p:nvPicPr>
          <p:cNvPr id="2" name="Picture 1" descr="Psyllids_Plate (Greg's Macbook's conflicted copy 2012-01-17).psd">
            <a:extLst>
              <a:ext uri="{FF2B5EF4-FFF2-40B4-BE49-F238E27FC236}">
                <a16:creationId xmlns:a16="http://schemas.microsoft.com/office/drawing/2014/main" xmlns="" id="{F2CF2A39-5AB2-FEA9-C818-FB8D0C3A2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82" y="677989"/>
            <a:ext cx="4741999" cy="3077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D4DEF1-FCD1-B447-A7C1-4091E9BE27FC}"/>
              </a:ext>
            </a:extLst>
          </p:cNvPr>
          <p:cNvSpPr txBox="1"/>
          <p:nvPr/>
        </p:nvSpPr>
        <p:spPr>
          <a:xfrm>
            <a:off x="5885574" y="3485508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  <p:pic>
        <p:nvPicPr>
          <p:cNvPr id="3" name="Picture 7" descr="Untitled-6">
            <a:extLst>
              <a:ext uri="{FF2B5EF4-FFF2-40B4-BE49-F238E27FC236}">
                <a16:creationId xmlns:a16="http://schemas.microsoft.com/office/drawing/2014/main" xmlns="" id="{0458CDE7-2502-70D9-E364-C55AFAA9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" y="4953000"/>
            <a:ext cx="205148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Untitled-7">
            <a:extLst>
              <a:ext uri="{FF2B5EF4-FFF2-40B4-BE49-F238E27FC236}">
                <a16:creationId xmlns:a16="http://schemas.microsoft.com/office/drawing/2014/main" xmlns="" id="{3312A7F0-74EC-C950-9A52-C2CF768AC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 bwMode="auto">
          <a:xfrm>
            <a:off x="2085904" y="4953000"/>
            <a:ext cx="248609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frog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68E5614-0A56-7D59-E6AF-2F6BD580D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530" y="3888114"/>
            <a:ext cx="2047293" cy="135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62FC82-354D-0AFF-EC70-5428BA996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8269" y="5218409"/>
            <a:ext cx="2489200" cy="165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DAFFE3-B512-923F-7C09-2D5D71BCAB95}"/>
              </a:ext>
            </a:extLst>
          </p:cNvPr>
          <p:cNvSpPr txBox="1"/>
          <p:nvPr/>
        </p:nvSpPr>
        <p:spPr>
          <a:xfrm>
            <a:off x="8322568" y="6611778"/>
            <a:ext cx="669032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UC IPM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D0CF5F-D18C-6BEA-1D77-FCEDA46291DB}"/>
              </a:ext>
            </a:extLst>
          </p:cNvPr>
          <p:cNvSpPr txBox="1"/>
          <p:nvPr/>
        </p:nvSpPr>
        <p:spPr>
          <a:xfrm>
            <a:off x="5595786" y="4999682"/>
            <a:ext cx="669032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UC IPM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6BE698D-1AC2-B0BB-537A-A98D2034DF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0911" y="3864431"/>
            <a:ext cx="1992105" cy="1314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9CA794-16AD-6FE2-4672-B99128405D29}"/>
              </a:ext>
            </a:extLst>
          </p:cNvPr>
          <p:cNvSpPr txBox="1"/>
          <p:nvPr/>
        </p:nvSpPr>
        <p:spPr>
          <a:xfrm>
            <a:off x="8163984" y="4927520"/>
            <a:ext cx="669032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UC IPM</a:t>
            </a:r>
          </a:p>
        </p:txBody>
      </p:sp>
    </p:spTree>
    <p:extLst>
      <p:ext uri="{BB962C8B-B14F-4D97-AF65-F5344CB8AC3E}">
        <p14:creationId xmlns:p14="http://schemas.microsoft.com/office/powerpoint/2010/main" val="1286017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965AAA-1D0A-A54F-ADA5-D754EE12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1" y="762000"/>
            <a:ext cx="8971197" cy="6019800"/>
          </a:xfrm>
          <a:prstGeom prst="rect">
            <a:avLst/>
          </a:prstGeom>
        </p:spPr>
      </p:pic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149A018D-6519-D947-9FC0-21D2EE4B9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Pepper Field Insect 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2498BE-1E92-114E-8D1F-ED237AD353A6}"/>
              </a:ext>
            </a:extLst>
          </p:cNvPr>
          <p:cNvSpPr txBox="1"/>
          <p:nvPr/>
        </p:nvSpPr>
        <p:spPr>
          <a:xfrm>
            <a:off x="1524000" y="1600200"/>
            <a:ext cx="3962400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1-Untreated Control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2-Intrepid+Sequoia, Radiant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3-Pyganic, Trilogy, Entrust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4-Sivanto Prime (Soil)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5-Sivanto Prime (Foliar)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6-Intrepid+Sequoia, Spear </a:t>
            </a:r>
            <a:r>
              <a:rPr lang="en-US" sz="1400" b="1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Lep+Leprotec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Tahoma" charset="0"/>
              <a:ea typeface="Osaka" charset="-128"/>
            </a:endParaRP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7-Spear </a:t>
            </a:r>
            <a:r>
              <a:rPr lang="en-US" sz="1400" b="1" dirty="0" err="1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Lep+Leprotec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, Radiant</a:t>
            </a:r>
          </a:p>
          <a:p>
            <a:pPr>
              <a:defRPr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Tahoma" charset="0"/>
                <a:ea typeface="Osaka" charset="-128"/>
              </a:rPr>
              <a:t>8-Asana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903B9D-733C-1143-9A9E-5CB53B213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  <a:effectLst>
            <a:outerShdw blurRad="50800" dist="38100" dir="2700000" rotWithShape="0">
              <a:srgbClr val="000000">
                <a:alpha val="42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</a:rPr>
              <a:t>Worm Damage</a:t>
            </a:r>
          </a:p>
        </p:txBody>
      </p:sp>
      <p:pic>
        <p:nvPicPr>
          <p:cNvPr id="5" name="Picture 4" descr="IMG_1482.JPG">
            <a:extLst>
              <a:ext uri="{FF2B5EF4-FFF2-40B4-BE49-F238E27FC236}">
                <a16:creationId xmlns:a16="http://schemas.microsoft.com/office/drawing/2014/main" xmlns="" id="{41A46F73-2C75-7B4D-B947-7048D27AD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38608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Heliothis.JPG">
            <a:extLst>
              <a:ext uri="{FF2B5EF4-FFF2-40B4-BE49-F238E27FC236}">
                <a16:creationId xmlns:a16="http://schemas.microsoft.com/office/drawing/2014/main" xmlns="" id="{A3591A4A-FB14-DA44-96EC-9AD46EAA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0"/>
            <a:ext cx="3867912" cy="2906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1493.JPG">
            <a:extLst>
              <a:ext uri="{FF2B5EF4-FFF2-40B4-BE49-F238E27FC236}">
                <a16:creationId xmlns:a16="http://schemas.microsoft.com/office/drawing/2014/main" xmlns="" id="{603E2C3F-BB44-0245-A9E4-392BB7D1A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" y="3840236"/>
            <a:ext cx="38608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IMG_1486.JPG">
            <a:extLst>
              <a:ext uri="{FF2B5EF4-FFF2-40B4-BE49-F238E27FC236}">
                <a16:creationId xmlns:a16="http://schemas.microsoft.com/office/drawing/2014/main" xmlns="" id="{AFA77A22-21BF-334C-A7D4-9D9A9086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3071"/>
            <a:ext cx="3867912" cy="2900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7EEB33-AD50-7F4D-B043-1F195F2A7993}"/>
              </a:ext>
            </a:extLst>
          </p:cNvPr>
          <p:cNvSpPr txBox="1"/>
          <p:nvPr/>
        </p:nvSpPr>
        <p:spPr>
          <a:xfrm>
            <a:off x="6768767" y="6400800"/>
            <a:ext cx="167114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(Photos by Greg </a:t>
            </a:r>
            <a:r>
              <a:rPr lang="en-US" sz="1000" b="1" dirty="0" err="1"/>
              <a:t>Kund</a:t>
            </a:r>
            <a:r>
              <a:rPr lang="en-US" sz="1000" b="1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E40C6F-4704-3149-81A4-4D4A2768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2500"/>
            <a:ext cx="8839200" cy="58293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D75D5884-2ADB-5A49-AA3D-646FB275D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Beet Armyworm Damage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xmlns="" id="{B4FA662B-FFC8-A94A-BAD6-9A346B045B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04162" y="3332479"/>
            <a:ext cx="214674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Untreated Control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34304B46-335B-C646-A904-CE6C57A8258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22940" y="2965185"/>
            <a:ext cx="4246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Intrepid + Sequoia, Spear-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+ </a:t>
            </a:r>
            <a:r>
              <a:rPr lang="en-US" altLang="en-US" sz="1600" b="1" dirty="0" err="1">
                <a:solidFill>
                  <a:schemeClr val="bg2">
                    <a:lumMod val="75000"/>
                  </a:schemeClr>
                </a:solidFill>
              </a:rPr>
              <a:t>Leprotec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7EA200E1-869F-1948-AD53-AF640389FF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883112" y="2886786"/>
            <a:ext cx="3589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Spear-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+ </a:t>
            </a: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Leprotec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,Radiant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 b="1" dirty="0" err="1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B0CF5001-0BE4-AD49-803A-E8B6B1AB303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970838" y="3611563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Asana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1FC20CB-4413-2D46-854A-8C1E4F97829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39243" y="3080758"/>
            <a:ext cx="2416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Foliar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E26374D8-819D-1544-8ECF-462E5703171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05474" y="3038874"/>
            <a:ext cx="3001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Pyganic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, Trilogy, Entrust 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3CEEBD28-4A40-6E42-BE83-130ACFAED78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29201" y="2966600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Intrepid+ Sequoia, Radiant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xmlns="" id="{D34F0967-35C9-3549-8FB9-1E080B52630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01789" y="3039279"/>
            <a:ext cx="2485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Osaka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Osaka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Osaka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err="1">
                <a:solidFill>
                  <a:schemeClr val="bg2">
                    <a:lumMod val="75000"/>
                  </a:schemeClr>
                </a:solidFill>
              </a:rPr>
              <a:t>Sivanto</a:t>
            </a:r>
            <a:r>
              <a:rPr lang="en-US" altLang="en-US" sz="1800" b="1" dirty="0">
                <a:solidFill>
                  <a:schemeClr val="bg2">
                    <a:lumMod val="75000"/>
                  </a:schemeClr>
                </a:solidFill>
              </a:rPr>
              <a:t> Prime  (Soil)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23324</TotalTime>
  <Words>762</Words>
  <Application>Microsoft Office PowerPoint</Application>
  <PresentationFormat>On-screen Show (4:3)</PresentationFormat>
  <Paragraphs>293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ＭＳ Ｐゴシック</vt:lpstr>
      <vt:lpstr>Arial</vt:lpstr>
      <vt:lpstr>Calibri</vt:lpstr>
      <vt:lpstr>Osaka</vt:lpstr>
      <vt:lpstr>Palatino</vt:lpstr>
      <vt:lpstr>Tahoma</vt:lpstr>
      <vt:lpstr>Times</vt:lpstr>
      <vt:lpstr>Times New Roman</vt:lpstr>
      <vt:lpstr>Verdana</vt:lpstr>
      <vt:lpstr>Wingdings</vt:lpstr>
      <vt:lpstr>Blank Presentation</vt:lpstr>
      <vt:lpstr>PowerPoint Presentation</vt:lpstr>
      <vt:lpstr>PowerPoint Presentation</vt:lpstr>
      <vt:lpstr>PowerPoint Presentation</vt:lpstr>
      <vt:lpstr>Screening Trial Treatments</vt:lpstr>
      <vt:lpstr>PowerPoint Presentation</vt:lpstr>
      <vt:lpstr>Common Pests</vt:lpstr>
      <vt:lpstr>Pepper Field Insect Counts</vt:lpstr>
      <vt:lpstr>Worm Damage</vt:lpstr>
      <vt:lpstr>Beet Armyworm Damage</vt:lpstr>
      <vt:lpstr>Spider Mites</vt:lpstr>
      <vt:lpstr>Spider Mite Damage</vt:lpstr>
      <vt:lpstr>Bagrada Bug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Celery IPM Research</vt:lpstr>
      <vt:lpstr>Celery Field Trial</vt:lpstr>
      <vt:lpstr>2021 Screening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2021 IPM Trial Economics</vt:lpstr>
      <vt:lpstr>PowerPoint Presentation</vt:lpstr>
      <vt:lpstr>Acknowledgements</vt:lpstr>
    </vt:vector>
  </TitlesOfParts>
  <Company>UC Riverside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Deguang</dc:creator>
  <cp:lastModifiedBy>Oleg</cp:lastModifiedBy>
  <cp:revision>421</cp:revision>
  <cp:lastPrinted>2007-02-14T18:14:23Z</cp:lastPrinted>
  <dcterms:created xsi:type="dcterms:W3CDTF">2010-02-22T23:17:40Z</dcterms:created>
  <dcterms:modified xsi:type="dcterms:W3CDTF">2022-12-16T20:26:24Z</dcterms:modified>
</cp:coreProperties>
</file>