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8" r:id="rId2"/>
    <p:sldId id="257" r:id="rId3"/>
    <p:sldId id="261" r:id="rId4"/>
    <p:sldId id="262" r:id="rId5"/>
    <p:sldId id="259" r:id="rId6"/>
    <p:sldId id="321" r:id="rId7"/>
    <p:sldId id="322" r:id="rId8"/>
    <p:sldId id="323" r:id="rId9"/>
    <p:sldId id="324" r:id="rId10"/>
    <p:sldId id="325" r:id="rId11"/>
    <p:sldId id="326" r:id="rId12"/>
    <p:sldId id="268" r:id="rId13"/>
    <p:sldId id="267" r:id="rId14"/>
    <p:sldId id="312" r:id="rId15"/>
    <p:sldId id="311" r:id="rId16"/>
    <p:sldId id="313" r:id="rId17"/>
    <p:sldId id="317" r:id="rId18"/>
    <p:sldId id="309" r:id="rId19"/>
    <p:sldId id="290" r:id="rId20"/>
    <p:sldId id="318" r:id="rId21"/>
    <p:sldId id="305" r:id="rId22"/>
    <p:sldId id="298" r:id="rId23"/>
    <p:sldId id="299" r:id="rId24"/>
    <p:sldId id="314" r:id="rId25"/>
    <p:sldId id="308" r:id="rId26"/>
    <p:sldId id="269" r:id="rId27"/>
    <p:sldId id="270" r:id="rId28"/>
    <p:sldId id="271" r:id="rId29"/>
    <p:sldId id="272" r:id="rId30"/>
    <p:sldId id="273" r:id="rId31"/>
    <p:sldId id="274" r:id="rId32"/>
    <p:sldId id="276" r:id="rId33"/>
    <p:sldId id="277" r:id="rId34"/>
    <p:sldId id="278" r:id="rId35"/>
    <p:sldId id="279" r:id="rId36"/>
    <p:sldId id="301" r:id="rId37"/>
    <p:sldId id="304" r:id="rId38"/>
    <p:sldId id="302" r:id="rId39"/>
    <p:sldId id="292" r:id="rId40"/>
    <p:sldId id="307" r:id="rId41"/>
    <p:sldId id="284" r:id="rId42"/>
    <p:sldId id="296" r:id="rId43"/>
    <p:sldId id="295" r:id="rId44"/>
    <p:sldId id="29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808" y="-10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3A6265-ABF1-0B41-A1EC-DB6690C3C965}" type="datetimeFigureOut">
              <a:rPr lang="en-US" smtClean="0"/>
              <a:t>1/25/17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1A82E5-549E-144D-ABCD-4EEF3B63FA98}" type="slidenum">
              <a:rPr lang="en-US" smtClean="0"/>
              <a:t>‹#›</a:t>
            </a:fld>
            <a:endParaRPr lang="en-US"/>
          </a:p>
        </p:txBody>
      </p:sp>
    </p:spTree>
    <p:extLst>
      <p:ext uri="{BB962C8B-B14F-4D97-AF65-F5344CB8AC3E}">
        <p14:creationId xmlns:p14="http://schemas.microsoft.com/office/powerpoint/2010/main" val="8375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A4236-E8F2-FA41-9A95-A90EA801F928}"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8AAF6-45CC-4648-AEB5-FBF004DCFB25}" type="slidenum">
              <a:rPr lang="en-US" smtClean="0"/>
              <a:t>‹#›</a:t>
            </a:fld>
            <a:endParaRPr lang="en-US"/>
          </a:p>
        </p:txBody>
      </p:sp>
    </p:spTree>
    <p:extLst>
      <p:ext uri="{BB962C8B-B14F-4D97-AF65-F5344CB8AC3E}">
        <p14:creationId xmlns:p14="http://schemas.microsoft.com/office/powerpoint/2010/main" val="4189979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72952A-EE0F-4C49-9E0D-D5C018E16CCC}" type="slidenum">
              <a:rPr lang="en-US" smtClean="0"/>
              <a:pPr/>
              <a:t>2</a:t>
            </a:fld>
            <a:endParaRPr lang="en-US"/>
          </a:p>
        </p:txBody>
      </p:sp>
    </p:spTree>
    <p:extLst>
      <p:ext uri="{BB962C8B-B14F-4D97-AF65-F5344CB8AC3E}">
        <p14:creationId xmlns:p14="http://schemas.microsoft.com/office/powerpoint/2010/main" val="31511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a Christmas tree with lateral branches arranged in layers or tiers. </a:t>
            </a:r>
          </a:p>
          <a:p>
            <a:r>
              <a:rPr lang="en-US" baseline="0" dirty="0" smtClean="0"/>
              <a:t>Remember the goal is always sunshine reaching the branches to promote blossoms and fruit. </a:t>
            </a:r>
          </a:p>
          <a:p>
            <a:r>
              <a:rPr lang="en-US" baseline="0" dirty="0" smtClean="0"/>
              <a:t>Pome trees naturally grow this way. </a:t>
            </a:r>
          </a:p>
          <a:p>
            <a:r>
              <a:rPr lang="en-US" baseline="0" dirty="0" smtClean="0"/>
              <a:t>Can tie or stake lateral branches outward.</a:t>
            </a:r>
            <a:endParaRPr lang="en-US" dirty="0"/>
          </a:p>
        </p:txBody>
      </p:sp>
      <p:sp>
        <p:nvSpPr>
          <p:cNvPr id="4" name="Slide Number Placeholder 3"/>
          <p:cNvSpPr>
            <a:spLocks noGrp="1"/>
          </p:cNvSpPr>
          <p:nvPr>
            <p:ph type="sldNum" sz="quarter" idx="10"/>
          </p:nvPr>
        </p:nvSpPr>
        <p:spPr/>
        <p:txBody>
          <a:bodyPr/>
          <a:lstStyle/>
          <a:p>
            <a:fld id="{4133B450-58A9-43EA-959A-4799DF5E5426}" type="slidenum">
              <a:rPr lang="en-US" smtClean="0"/>
              <a:t>22</a:t>
            </a:fld>
            <a:endParaRPr lang="en-US"/>
          </a:p>
        </p:txBody>
      </p:sp>
    </p:spTree>
    <p:extLst>
      <p:ext uri="{BB962C8B-B14F-4D97-AF65-F5344CB8AC3E}">
        <p14:creationId xmlns:p14="http://schemas.microsoft.com/office/powerpoint/2010/main" val="147353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you have this</a:t>
            </a:r>
            <a:r>
              <a:rPr lang="en-US" baseline="0" dirty="0" smtClean="0"/>
              <a:t> down. You have it!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Make</a:t>
            </a:r>
            <a:r>
              <a:rPr lang="en-US" baseline="0" dirty="0" smtClean="0"/>
              <a:t> </a:t>
            </a:r>
            <a:r>
              <a:rPr lang="en-US" b="1" dirty="0" smtClean="0"/>
              <a:t>Thinning</a:t>
            </a:r>
            <a:r>
              <a:rPr lang="en-US" dirty="0" smtClean="0"/>
              <a:t> cuts</a:t>
            </a:r>
            <a:r>
              <a:rPr lang="en-US" baseline="0" dirty="0" smtClean="0"/>
              <a:t> just outside  the branch collar.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Don’t leave a stub.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Prevent crowding, more light.</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Heading</a:t>
            </a:r>
            <a:r>
              <a:rPr lang="en-US" baseline="0" dirty="0" smtClean="0"/>
              <a:t>, cut just above a bud to stimulate that bud.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Where will the energy go?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Sort of a third cut </a:t>
            </a:r>
            <a:r>
              <a:rPr lang="en-US" b="1" baseline="0" dirty="0" smtClean="0"/>
              <a:t>Topping</a:t>
            </a:r>
            <a:r>
              <a:rPr lang="en-US" baseline="0" dirty="0" smtClean="0"/>
              <a:t>: Reducing a tree’s size through use of heading cuts </a:t>
            </a:r>
          </a:p>
          <a:p>
            <a:endParaRPr lang="en-US" baseline="0" dirty="0" smtClean="0"/>
          </a:p>
          <a:p>
            <a:r>
              <a:rPr lang="en-US" baseline="0" dirty="0" smtClean="0"/>
              <a:t>Transition to Tools.</a:t>
            </a:r>
            <a:endParaRPr lang="en-US" dirty="0"/>
          </a:p>
        </p:txBody>
      </p:sp>
      <p:sp>
        <p:nvSpPr>
          <p:cNvPr id="4" name="Slide Number Placeholder 3"/>
          <p:cNvSpPr>
            <a:spLocks noGrp="1"/>
          </p:cNvSpPr>
          <p:nvPr>
            <p:ph type="sldNum" sz="quarter" idx="10"/>
          </p:nvPr>
        </p:nvSpPr>
        <p:spPr/>
        <p:txBody>
          <a:bodyPr/>
          <a:lstStyle/>
          <a:p>
            <a:fld id="{4133B450-58A9-43EA-959A-4799DF5E5426}" type="slidenum">
              <a:rPr lang="en-US" smtClean="0"/>
              <a:t>23</a:t>
            </a:fld>
            <a:endParaRPr lang="en-US"/>
          </a:p>
        </p:txBody>
      </p:sp>
    </p:spTree>
    <p:extLst>
      <p:ext uri="{BB962C8B-B14F-4D97-AF65-F5344CB8AC3E}">
        <p14:creationId xmlns:p14="http://schemas.microsoft.com/office/powerpoint/2010/main" val="144106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we are in</a:t>
            </a:r>
            <a:r>
              <a:rPr lang="en-US" baseline="0" dirty="0" smtClean="0"/>
              <a:t> front of our tree with all our tools ready to start.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In general start with thinning</a:t>
            </a:r>
            <a:r>
              <a:rPr lang="en-US" baseline="0" dirty="0" smtClean="0"/>
              <a:t> cuts, just outside branch collar.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One way to start is with </a:t>
            </a:r>
            <a:r>
              <a:rPr lang="en-US" b="1" baseline="0" dirty="0" smtClean="0"/>
              <a:t>dead, broken,  diseased distorted  branches</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easy step, remove </a:t>
            </a:r>
            <a:r>
              <a:rPr lang="en-US" b="1" baseline="0" dirty="0" smtClean="0"/>
              <a:t>suckers (water sprouts-- </a:t>
            </a:r>
            <a:r>
              <a:rPr lang="en-US" b="0" baseline="0" dirty="0" smtClean="0"/>
              <a:t>they are vertical.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Branch</a:t>
            </a:r>
            <a:r>
              <a:rPr lang="en-US" b="0" dirty="0" smtClean="0"/>
              <a:t> stubs are another easy step, as </a:t>
            </a:r>
            <a:r>
              <a:rPr lang="en-US" dirty="0" smtClean="0"/>
              <a:t>are </a:t>
            </a:r>
            <a:r>
              <a:rPr lang="en-US" b="0" dirty="0" smtClean="0"/>
              <a:t>weak narrow crotches (45 to 60 degrees).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Now for some cuts that require decisions. Rubbing or overlapping  branches, which to remove.</a:t>
            </a:r>
            <a:endParaRPr lang="en-US" b="1" dirty="0" smtClean="0"/>
          </a:p>
          <a:p>
            <a:endParaRPr lang="en-US" dirty="0"/>
          </a:p>
        </p:txBody>
      </p:sp>
      <p:sp>
        <p:nvSpPr>
          <p:cNvPr id="4" name="Slide Number Placeholder 3"/>
          <p:cNvSpPr>
            <a:spLocks noGrp="1"/>
          </p:cNvSpPr>
          <p:nvPr>
            <p:ph type="sldNum" sz="quarter" idx="10"/>
          </p:nvPr>
        </p:nvSpPr>
        <p:spPr/>
        <p:txBody>
          <a:bodyPr/>
          <a:lstStyle/>
          <a:p>
            <a:fld id="{4133B450-58A9-43EA-959A-4799DF5E5426}" type="slidenum">
              <a:rPr lang="en-US" smtClean="0"/>
              <a:t>37</a:t>
            </a:fld>
            <a:endParaRPr lang="en-US"/>
          </a:p>
        </p:txBody>
      </p:sp>
    </p:spTree>
    <p:extLst>
      <p:ext uri="{BB962C8B-B14F-4D97-AF65-F5344CB8AC3E}">
        <p14:creationId xmlns:p14="http://schemas.microsoft.com/office/powerpoint/2010/main" val="207986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Shaping</a:t>
            </a:r>
            <a:r>
              <a:rPr lang="en-US" baseline="0" dirty="0" smtClean="0"/>
              <a:t> and opening up tree.</a:t>
            </a:r>
            <a:endParaRPr lang="en-US" dirty="0"/>
          </a:p>
        </p:txBody>
      </p:sp>
      <p:sp>
        <p:nvSpPr>
          <p:cNvPr id="4" name="Slide Number Placeholder 3"/>
          <p:cNvSpPr>
            <a:spLocks noGrp="1"/>
          </p:cNvSpPr>
          <p:nvPr>
            <p:ph type="sldNum" sz="quarter" idx="10"/>
          </p:nvPr>
        </p:nvSpPr>
        <p:spPr/>
        <p:txBody>
          <a:bodyPr/>
          <a:lstStyle/>
          <a:p>
            <a:fld id="{4133B450-58A9-43EA-959A-4799DF5E5426}" type="slidenum">
              <a:rPr lang="en-US" smtClean="0"/>
              <a:t>38</a:t>
            </a:fld>
            <a:endParaRPr lang="en-US"/>
          </a:p>
        </p:txBody>
      </p:sp>
    </p:spTree>
    <p:extLst>
      <p:ext uri="{BB962C8B-B14F-4D97-AF65-F5344CB8AC3E}">
        <p14:creationId xmlns:p14="http://schemas.microsoft.com/office/powerpoint/2010/main" val="2747732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p>
          <a:p>
            <a:r>
              <a:rPr lang="en-US" dirty="0" smtClean="0"/>
              <a:t>Introduce Tom </a:t>
            </a:r>
            <a:r>
              <a:rPr lang="en-US" smtClean="0"/>
              <a:t>Kahl</a:t>
            </a:r>
            <a:endParaRPr lang="en-US"/>
          </a:p>
        </p:txBody>
      </p:sp>
      <p:sp>
        <p:nvSpPr>
          <p:cNvPr id="4" name="Slide Number Placeholder 3"/>
          <p:cNvSpPr>
            <a:spLocks noGrp="1"/>
          </p:cNvSpPr>
          <p:nvPr>
            <p:ph type="sldNum" sz="quarter" idx="10"/>
          </p:nvPr>
        </p:nvSpPr>
        <p:spPr/>
        <p:txBody>
          <a:bodyPr/>
          <a:lstStyle/>
          <a:p>
            <a:fld id="{52C8AAF6-45CC-4648-AEB5-FBF004DCFB25}" type="slidenum">
              <a:rPr lang="en-US" smtClean="0"/>
              <a:t>39</a:t>
            </a:fld>
            <a:endParaRPr lang="en-US"/>
          </a:p>
        </p:txBody>
      </p:sp>
    </p:spTree>
    <p:extLst>
      <p:ext uri="{BB962C8B-B14F-4D97-AF65-F5344CB8AC3E}">
        <p14:creationId xmlns:p14="http://schemas.microsoft.com/office/powerpoint/2010/main" val="60218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a:t>
            </a:r>
            <a:r>
              <a:rPr lang="en-US" b="0" baseline="0" dirty="0" smtClean="0"/>
              <a:t> is plenty of information about grafting from the University of California—but most of it is in words, not pictures.  While there are also videos on grafting from UC, they focus on walnuts and pistachios, grapes and citrus.  Today we have a live demonstration and discussion of grafting.  Tom </a:t>
            </a:r>
            <a:r>
              <a:rPr lang="en-US" b="0" baseline="0" dirty="0" err="1" smtClean="0"/>
              <a:t>Kahl</a:t>
            </a:r>
            <a:r>
              <a:rPr lang="en-US" b="0" baseline="0" smtClean="0"/>
              <a:t>!</a:t>
            </a:r>
            <a:endParaRPr lang="en-US" b="0" dirty="0" smtClean="0"/>
          </a:p>
          <a:p>
            <a:endParaRPr lang="en-US" b="1" dirty="0" smtClean="0"/>
          </a:p>
          <a:p>
            <a:r>
              <a:rPr lang="en-US" b="1" dirty="0" smtClean="0"/>
              <a:t>This information is from University of Minnesota Extension, as UC’s online resources for grafting are</a:t>
            </a:r>
            <a:r>
              <a:rPr lang="en-US" b="1" baseline="0" dirty="0" smtClean="0"/>
              <a:t> minimal.  But The Home Orchard book discusses it in depth, with pictures.</a:t>
            </a:r>
          </a:p>
          <a:p>
            <a:endParaRPr lang="en-US" b="1" dirty="0" smtClean="0"/>
          </a:p>
          <a:p>
            <a:r>
              <a:rPr lang="en-US" b="1" dirty="0" smtClean="0"/>
              <a:t>Scion:  </a:t>
            </a:r>
            <a:r>
              <a:rPr lang="en-US" dirty="0" smtClean="0"/>
              <a:t>Scions are selected from the previous season's growth, while they are dormant, but before growth begins in the spring. If the scions are left on the tree until spring, however, there is some danger that the buds will start to grow or be injured during winter.</a:t>
            </a:r>
          </a:p>
          <a:p>
            <a:r>
              <a:rPr lang="en-US" b="1" dirty="0" smtClean="0"/>
              <a:t>When:  </a:t>
            </a:r>
            <a:r>
              <a:rPr lang="en-US" dirty="0" smtClean="0"/>
              <a:t>It is best to graft in the spring, from the time the buds of </a:t>
            </a:r>
            <a:r>
              <a:rPr lang="en-US" dirty="0" err="1" smtClean="0"/>
              <a:t>understock</a:t>
            </a:r>
            <a:r>
              <a:rPr lang="en-US" dirty="0" smtClean="0"/>
              <a:t> trees are beginning to open, until blossom time.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Tools and Materials:  </a:t>
            </a:r>
            <a:r>
              <a:rPr lang="en-US" dirty="0" smtClean="0"/>
              <a:t>Budding knife,   Grafting knife, A fine-tooth saw for cleft grafting,   Pruning shears,   Dormant scions (cultivar labeled)</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Protective</a:t>
            </a:r>
            <a:r>
              <a:rPr lang="en-US" b="1" baseline="0" dirty="0" smtClean="0"/>
              <a:t> coating:  </a:t>
            </a:r>
            <a:r>
              <a:rPr lang="en-US" dirty="0" smtClean="0"/>
              <a:t>All grafts should be covered with a protective coating immediately after completing the graft.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Whip graft:  </a:t>
            </a:r>
            <a:r>
              <a:rPr lang="en-US" dirty="0" smtClean="0"/>
              <a:t>The whip graft is used mostly on young apple and pear trees when the branches are relatively small (not more than 1/2-inch in diameter) and the </a:t>
            </a:r>
            <a:r>
              <a:rPr lang="en-US" dirty="0" err="1" smtClean="0"/>
              <a:t>understock</a:t>
            </a:r>
            <a:r>
              <a:rPr lang="en-US" dirty="0" smtClean="0"/>
              <a:t> is about the same diameter as the scion of the new cultivar. </a:t>
            </a:r>
          </a:p>
          <a:p>
            <a:r>
              <a:rPr lang="en-US" b="1" dirty="0" smtClean="0"/>
              <a:t>Cleft</a:t>
            </a:r>
            <a:r>
              <a:rPr lang="en-US" b="1" baseline="0" dirty="0" smtClean="0"/>
              <a:t> graft:  </a:t>
            </a:r>
            <a:r>
              <a:rPr lang="en-US" dirty="0" smtClean="0"/>
              <a:t>The cleft graft is used for </a:t>
            </a:r>
            <a:r>
              <a:rPr lang="en-US" dirty="0" err="1" smtClean="0"/>
              <a:t>topworking</a:t>
            </a:r>
            <a:r>
              <a:rPr lang="en-US" dirty="0" smtClean="0"/>
              <a:t> older established apple and pear trees, either on the trunk of a small tree or on the side branches of a larger tree. It is best adapted to branches 1 to 2 inches in diameter.</a:t>
            </a:r>
          </a:p>
          <a:p>
            <a:r>
              <a:rPr lang="en-US" b="1" dirty="0" smtClean="0"/>
              <a:t>Side graft:  </a:t>
            </a:r>
            <a:r>
              <a:rPr lang="en-US" dirty="0" smtClean="0"/>
              <a:t>Although the side graft is adapted to a wide range of branch sizes (1/4 to 3/4 inch diameter), its use is generally restricted to branches that are too large for the whip graft yet not large enough for the cleft graft. As the name suggests, the scion is inserted into the side of the stock, which is generally larger in diameter than the scion.</a:t>
            </a:r>
          </a:p>
          <a:p>
            <a:r>
              <a:rPr lang="en-US" b="1" dirty="0" smtClean="0"/>
              <a:t>Budding:</a:t>
            </a:r>
            <a:r>
              <a:rPr lang="en-US" b="1" baseline="0" dirty="0" smtClean="0"/>
              <a:t>  </a:t>
            </a:r>
            <a:r>
              <a:rPr lang="en-US" dirty="0" smtClean="0"/>
              <a:t>Budding is a form of grafting in which a single bud is used as the scion rather than a section of stem. It is the most commonly used method for fruit tree production in the nursery, but can also be used for </a:t>
            </a:r>
            <a:r>
              <a:rPr lang="en-US" dirty="0" err="1" smtClean="0"/>
              <a:t>topworking</a:t>
            </a:r>
            <a:r>
              <a:rPr lang="en-US" dirty="0" smtClean="0"/>
              <a:t> plum, cherry, apricots, and peach as well as young apple and pear trees. (Cherry, plum, apricot, and peach are not easily cleft grafted or whip grafted.)</a:t>
            </a:r>
          </a:p>
          <a:p>
            <a:endParaRPr lang="en-US" dirty="0" smtClean="0"/>
          </a:p>
          <a:p>
            <a:r>
              <a:rPr lang="en-US" dirty="0" smtClean="0"/>
              <a:t>University of Minnesota Extension for this.</a:t>
            </a:r>
          </a:p>
          <a:p>
            <a:r>
              <a:rPr lang="en-US" dirty="0" smtClean="0"/>
              <a:t>Our ANR The Home Orchard book has this information, too.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C8AAF6-45CC-4648-AEB5-FBF004DCFB25}" type="slidenum">
              <a:rPr lang="en-US" smtClean="0"/>
              <a:t>40</a:t>
            </a:fld>
            <a:endParaRPr lang="en-US"/>
          </a:p>
        </p:txBody>
      </p:sp>
    </p:spTree>
    <p:extLst>
      <p:ext uri="{BB962C8B-B14F-4D97-AF65-F5344CB8AC3E}">
        <p14:creationId xmlns:p14="http://schemas.microsoft.com/office/powerpoint/2010/main" val="332924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single most favorite online</a:t>
            </a:r>
            <a:r>
              <a:rPr lang="en-US" baseline="0" dirty="0" smtClean="0"/>
              <a:t> resource.</a:t>
            </a:r>
            <a:endParaRPr lang="en-US" dirty="0"/>
          </a:p>
        </p:txBody>
      </p:sp>
      <p:sp>
        <p:nvSpPr>
          <p:cNvPr id="4" name="Slide Number Placeholder 3"/>
          <p:cNvSpPr>
            <a:spLocks noGrp="1"/>
          </p:cNvSpPr>
          <p:nvPr>
            <p:ph type="sldNum" sz="quarter" idx="10"/>
          </p:nvPr>
        </p:nvSpPr>
        <p:spPr/>
        <p:txBody>
          <a:bodyPr/>
          <a:lstStyle/>
          <a:p>
            <a:fld id="{52C8AAF6-45CC-4648-AEB5-FBF004DCFB25}" type="slidenum">
              <a:rPr lang="en-US" smtClean="0"/>
              <a:t>43</a:t>
            </a:fld>
            <a:endParaRPr lang="en-US"/>
          </a:p>
        </p:txBody>
      </p:sp>
    </p:spTree>
    <p:extLst>
      <p:ext uri="{BB962C8B-B14F-4D97-AF65-F5344CB8AC3E}">
        <p14:creationId xmlns:p14="http://schemas.microsoft.com/office/powerpoint/2010/main" val="172630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Master</a:t>
            </a:r>
            <a:r>
              <a:rPr lang="en-US" baseline="0" dirty="0" smtClean="0"/>
              <a:t> Gardener program is designed to provide scientifically based gardening information to home gardeners.</a:t>
            </a:r>
          </a:p>
          <a:p>
            <a:r>
              <a:rPr lang="en-US" baseline="0" dirty="0" smtClean="0"/>
              <a:t>We are all volunteers, and are part of the University of California Cooperative Extension system.  See our logo!</a:t>
            </a:r>
          </a:p>
          <a:p>
            <a:r>
              <a:rPr lang="en-US" baseline="0" dirty="0" smtClean="0"/>
              <a:t>We receive 80 hours of initial training to become certified.  We take continuing </a:t>
            </a:r>
            <a:r>
              <a:rPr lang="en-US" baseline="0" dirty="0" err="1" smtClean="0"/>
              <a:t>ed</a:t>
            </a:r>
            <a:r>
              <a:rPr lang="en-US" baseline="0" dirty="0" smtClean="0"/>
              <a:t> classes each year to remain certified.</a:t>
            </a:r>
          </a:p>
          <a:p>
            <a:r>
              <a:rPr lang="en-US" baseline="0" dirty="0" smtClean="0"/>
              <a:t>And we train new Master Gardeners!  Just ask us after the program how and when to apply!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7C5806D-8C87-4144-8EA4-9A703D26FC26}" type="slidenum">
              <a:rPr lang="en-US" smtClean="0"/>
              <a:t>3</a:t>
            </a:fld>
            <a:endParaRPr lang="en-US"/>
          </a:p>
        </p:txBody>
      </p:sp>
    </p:spTree>
    <p:extLst>
      <p:ext uri="{BB962C8B-B14F-4D97-AF65-F5344CB8AC3E}">
        <p14:creationId xmlns:p14="http://schemas.microsoft.com/office/powerpoint/2010/main" val="272148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0"/>
                <a:cs typeface="ＭＳ Ｐゴシック" charset="0"/>
              </a:rPr>
              <a:t>And we have </a:t>
            </a:r>
            <a:r>
              <a:rPr lang="en-US" b="1" dirty="0" smtClean="0">
                <a:ea typeface="ＭＳ Ｐゴシック" charset="0"/>
                <a:cs typeface="ＭＳ Ｐゴシック" charset="0"/>
              </a:rPr>
              <a:t>several services</a:t>
            </a:r>
            <a:r>
              <a:rPr lang="en-US" dirty="0" smtClean="0">
                <a:ea typeface="ＭＳ Ｐゴシック" charset="0"/>
                <a:cs typeface="ＭＳ Ｐゴシック" charset="0"/>
              </a:rPr>
              <a:t> we want to make sure you know about!</a:t>
            </a:r>
          </a:p>
          <a:p>
            <a:r>
              <a:rPr lang="en-US" dirty="0" smtClean="0">
                <a:ea typeface="ＭＳ Ｐゴシック" charset="0"/>
                <a:cs typeface="ＭＳ Ｐゴシック" charset="0"/>
              </a:rPr>
              <a:t>First, </a:t>
            </a:r>
            <a:r>
              <a:rPr lang="en-US" b="1" dirty="0" smtClean="0">
                <a:ea typeface="ＭＳ Ｐゴシック" charset="0"/>
                <a:cs typeface="ＭＳ Ｐゴシック" charset="0"/>
              </a:rPr>
              <a:t>workshops</a:t>
            </a:r>
            <a:r>
              <a:rPr lang="en-US" dirty="0" smtClean="0">
                <a:ea typeface="ＭＳ Ｐゴシック" charset="0"/>
                <a:cs typeface="ＭＳ Ｐゴシック" charset="0"/>
              </a:rPr>
              <a:t>—you already know that, because you are here!</a:t>
            </a:r>
          </a:p>
          <a:p>
            <a:r>
              <a:rPr lang="en-US" dirty="0" smtClean="0">
                <a:ea typeface="ＭＳ Ｐゴシック" charset="0"/>
                <a:cs typeface="ＭＳ Ｐゴシック" charset="0"/>
              </a:rPr>
              <a:t>We have a </a:t>
            </a:r>
            <a:r>
              <a:rPr lang="en-US" b="1" dirty="0" smtClean="0">
                <a:ea typeface="ＭＳ Ｐゴシック" charset="0"/>
                <a:cs typeface="ＭＳ Ｐゴシック" charset="0"/>
              </a:rPr>
              <a:t>Help Desk (bricks and mortar)</a:t>
            </a:r>
            <a:r>
              <a:rPr lang="en-US" dirty="0" smtClean="0">
                <a:ea typeface="ＭＳ Ｐゴシック" charset="0"/>
                <a:cs typeface="ＭＳ Ｐゴシック" charset="0"/>
              </a:rPr>
              <a:t>, and here (Hold up business card) is the information for that.  And we have </a:t>
            </a:r>
            <a:r>
              <a:rPr lang="en-US" b="1" dirty="0" smtClean="0">
                <a:ea typeface="ＭＳ Ｐゴシック" charset="0"/>
                <a:cs typeface="ＭＳ Ｐゴシック" charset="0"/>
              </a:rPr>
              <a:t>Mobile Help Desks</a:t>
            </a:r>
            <a:r>
              <a:rPr lang="en-US" dirty="0" smtClean="0">
                <a:ea typeface="ＭＳ Ｐゴシック" charset="0"/>
                <a:cs typeface="ＭＳ Ｐゴシック" charset="0"/>
              </a:rPr>
              <a:t> at various nurseries in the area in the spring, and we are generally a presence at all the valley </a:t>
            </a:r>
            <a:r>
              <a:rPr lang="en-US" b="1" dirty="0" smtClean="0">
                <a:ea typeface="ＭＳ Ｐゴシック" charset="0"/>
                <a:cs typeface="ＭＳ Ｐゴシック" charset="0"/>
              </a:rPr>
              <a:t>Farmers Markets</a:t>
            </a:r>
            <a:r>
              <a:rPr lang="en-US" dirty="0" smtClean="0">
                <a:ea typeface="ＭＳ Ｐゴシック" charset="0"/>
                <a:cs typeface="ＭＳ Ｐゴシック" charset="0"/>
              </a:rPr>
              <a:t>.  Have any of you seen us around?</a:t>
            </a:r>
          </a:p>
          <a:p>
            <a:r>
              <a:rPr lang="en-US" dirty="0" smtClean="0">
                <a:ea typeface="ＭＳ Ｐゴシック" charset="0"/>
                <a:cs typeface="ＭＳ Ｐゴシック" charset="0"/>
              </a:rPr>
              <a:t>Our </a:t>
            </a:r>
            <a:r>
              <a:rPr lang="en-US" b="1" dirty="0" smtClean="0">
                <a:ea typeface="ＭＳ Ｐゴシック" charset="0"/>
                <a:cs typeface="ＭＳ Ｐゴシック" charset="0"/>
              </a:rPr>
              <a:t>website</a:t>
            </a:r>
            <a:r>
              <a:rPr lang="en-US" dirty="0" smtClean="0">
                <a:ea typeface="ＭＳ Ｐゴシック" charset="0"/>
                <a:cs typeface="ＭＳ Ｐゴシック" charset="0"/>
              </a:rPr>
              <a:t> is just packed with help!  Google Napa County Master Gardeners.  One of our team today will give you a brief tour of our website towards</a:t>
            </a:r>
            <a:r>
              <a:rPr lang="en-US" baseline="0" dirty="0" smtClean="0">
                <a:ea typeface="ＭＳ Ｐゴシック" charset="0"/>
                <a:cs typeface="ＭＳ Ｐゴシック" charset="0"/>
              </a:rPr>
              <a:t> the end of the program today.</a:t>
            </a: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We are also linked to the Agriculture and Natural Resources </a:t>
            </a:r>
            <a:r>
              <a:rPr lang="en-US" b="1" dirty="0" smtClean="0">
                <a:ea typeface="ＭＳ Ｐゴシック" charset="0"/>
                <a:cs typeface="ＭＳ Ｐゴシック" charset="0"/>
              </a:rPr>
              <a:t>library at UC Davis</a:t>
            </a:r>
            <a:r>
              <a:rPr lang="en-US" dirty="0" smtClean="0">
                <a:ea typeface="ＭＳ Ｐゴシック" charset="0"/>
                <a:cs typeface="ＭＳ Ｐゴシック" charset="0"/>
              </a:rPr>
              <a:t>.</a:t>
            </a:r>
          </a:p>
          <a:p>
            <a:r>
              <a:rPr lang="en-US" dirty="0" smtClean="0">
                <a:ea typeface="ＭＳ Ｐゴシック" charset="0"/>
                <a:cs typeface="ＭＳ Ｐゴシック" charset="0"/>
              </a:rPr>
              <a:t>We have a </a:t>
            </a:r>
            <a:r>
              <a:rPr lang="en-US" b="1" dirty="0" smtClean="0">
                <a:ea typeface="ＭＳ Ｐゴシック" charset="0"/>
                <a:cs typeface="ＭＳ Ｐゴシック" charset="0"/>
              </a:rPr>
              <a:t>weekly column</a:t>
            </a:r>
            <a:r>
              <a:rPr lang="en-US" dirty="0" smtClean="0">
                <a:ea typeface="ＭＳ Ｐゴシック" charset="0"/>
                <a:cs typeface="ＭＳ Ｐゴシック" charset="0"/>
              </a:rPr>
              <a:t> in the Napa newspaper—have you seen it?  You can find an archive of our newspaper articles on our website.</a:t>
            </a:r>
          </a:p>
          <a:p>
            <a:r>
              <a:rPr lang="en-US" dirty="0" smtClean="0">
                <a:ea typeface="ＭＳ Ｐゴシック" charset="0"/>
                <a:cs typeface="ＭＳ Ｐゴシック" charset="0"/>
              </a:rPr>
              <a:t>We have</a:t>
            </a:r>
            <a:r>
              <a:rPr lang="en-US" baseline="0" dirty="0" smtClean="0">
                <a:ea typeface="ＭＳ Ｐゴシック" charset="0"/>
                <a:cs typeface="ＭＳ Ｐゴシック" charset="0"/>
              </a:rPr>
              <a:t> a page at Facebook, and our website has a link to our Blog.  Visit us at all those places!</a:t>
            </a:r>
            <a:endParaRPr lang="en-US" dirty="0" smtClean="0">
              <a:ea typeface="ＭＳ Ｐゴシック" charset="0"/>
              <a:cs typeface="ＭＳ Ｐゴシック" charset="0"/>
            </a:endParaRPr>
          </a:p>
          <a:p>
            <a:r>
              <a:rPr lang="en-US" dirty="0" smtClean="0">
                <a:ea typeface="ＭＳ Ｐゴシック" charset="0"/>
                <a:cs typeface="ＭＳ Ｐゴシック" charset="0"/>
              </a:rPr>
              <a:t>We used to have a comprehensive </a:t>
            </a:r>
            <a:r>
              <a:rPr lang="en-US" b="1" dirty="0" smtClean="0">
                <a:ea typeface="ＭＳ Ｐゴシック" charset="0"/>
                <a:cs typeface="ＭＳ Ｐゴシック" charset="0"/>
              </a:rPr>
              <a:t>demonstration garden in Napa at Connolly Ranch</a:t>
            </a:r>
            <a:r>
              <a:rPr lang="en-US" dirty="0" smtClean="0">
                <a:ea typeface="ＭＳ Ｐゴシック" charset="0"/>
                <a:cs typeface="ＭＳ Ｐゴシック" charset="0"/>
              </a:rPr>
              <a:t>,</a:t>
            </a:r>
            <a:r>
              <a:rPr lang="en-US" baseline="0" dirty="0" smtClean="0">
                <a:ea typeface="ＭＳ Ｐゴシック" charset="0"/>
                <a:cs typeface="ＭＳ Ｐゴシック" charset="0"/>
              </a:rPr>
              <a:t> and we will be starting work on a new one soon.  Catch our progress on our website!</a:t>
            </a:r>
          </a:p>
          <a:p>
            <a:r>
              <a:rPr lang="en-US" dirty="0" smtClean="0">
                <a:ea typeface="ＭＳ Ｐゴシック" charset="0"/>
                <a:cs typeface="ＭＳ Ｐゴシック" charset="0"/>
              </a:rPr>
              <a:t>We have our </a:t>
            </a:r>
            <a:r>
              <a:rPr lang="en-US" b="1" dirty="0" smtClean="0">
                <a:ea typeface="ＭＳ Ｐゴシック" charset="0"/>
                <a:cs typeface="ＭＳ Ｐゴシック" charset="0"/>
              </a:rPr>
              <a:t>Monthly Garden Guide specific to Napa County</a:t>
            </a:r>
            <a:r>
              <a:rPr lang="en-US" dirty="0" smtClean="0">
                <a:ea typeface="ＭＳ Ｐゴシック" charset="0"/>
                <a:cs typeface="ＭＳ Ｐゴシック" charset="0"/>
              </a:rPr>
              <a:t> and have just completed an update</a:t>
            </a:r>
            <a:r>
              <a:rPr lang="en-US" baseline="0" dirty="0" smtClean="0">
                <a:ea typeface="ＭＳ Ｐゴシック" charset="0"/>
                <a:cs typeface="ＭＳ Ｐゴシック" charset="0"/>
              </a:rPr>
              <a:t> to our</a:t>
            </a:r>
            <a:r>
              <a:rPr lang="en-US" dirty="0" smtClean="0">
                <a:ea typeface="ＭＳ Ｐゴシック" charset="0"/>
                <a:cs typeface="ＭＳ Ｐゴシック" charset="0"/>
              </a:rPr>
              <a:t> book about </a:t>
            </a:r>
            <a:r>
              <a:rPr lang="en-US" b="1" dirty="0" smtClean="0">
                <a:ea typeface="ＭＳ Ｐゴシック" charset="0"/>
                <a:cs typeface="ＭＳ Ｐゴシック" charset="0"/>
              </a:rPr>
              <a:t>Trees in Napa</a:t>
            </a:r>
            <a:r>
              <a:rPr lang="en-US" dirty="0" smtClean="0">
                <a:ea typeface="ＭＳ Ｐゴシック" charset="0"/>
                <a:cs typeface="ＭＳ Ｐゴシック" charset="0"/>
              </a:rPr>
              <a:t>.</a:t>
            </a:r>
          </a:p>
          <a:p>
            <a:r>
              <a:rPr lang="en-US" dirty="0" smtClean="0">
                <a:ea typeface="ＭＳ Ｐゴシック" charset="0"/>
                <a:cs typeface="ＭＳ Ｐゴシック" charset="0"/>
              </a:rPr>
              <a:t>We want you to take advantage of all this information!</a:t>
            </a:r>
          </a:p>
          <a:p>
            <a:r>
              <a:rPr lang="en-US" dirty="0" smtClean="0">
                <a:ea typeface="ＭＳ Ｐゴシック" charset="0"/>
                <a:cs typeface="ＭＳ Ｐゴシック" charset="0"/>
              </a:rPr>
              <a:t>But wait, there’s more!</a:t>
            </a:r>
          </a:p>
          <a:p>
            <a:r>
              <a:rPr lang="en-US" dirty="0" smtClean="0">
                <a:ea typeface="ＭＳ Ｐゴシック" charset="0"/>
                <a:cs typeface="ＭＳ Ｐゴシック" charset="0"/>
              </a:rPr>
              <a:t>We </a:t>
            </a:r>
            <a:r>
              <a:rPr lang="en-US" b="1" dirty="0" smtClean="0">
                <a:ea typeface="ＭＳ Ｐゴシック" charset="0"/>
                <a:cs typeface="ＭＳ Ｐゴシック" charset="0"/>
              </a:rPr>
              <a:t>train</a:t>
            </a:r>
            <a:r>
              <a:rPr lang="en-US" dirty="0" smtClean="0">
                <a:ea typeface="ＭＳ Ｐゴシック" charset="0"/>
                <a:cs typeface="ＭＳ Ｐゴシック" charset="0"/>
              </a:rPr>
              <a:t> future Master Gardeners!  Check our website to sign up to be notified when we begin recruiting for the 2017 class next summer!  Our 2016 class just started on January 5.</a:t>
            </a:r>
          </a:p>
          <a:p>
            <a:endParaRPr lang="en-US" dirty="0" smtClean="0">
              <a:ea typeface="ＭＳ Ｐゴシック" charset="0"/>
              <a:cs typeface="ＭＳ Ｐゴシック"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7C5806D-8C87-4144-8EA4-9A703D26FC26}" type="slidenum">
              <a:rPr lang="en-US" smtClean="0"/>
              <a:t>4</a:t>
            </a:fld>
            <a:endParaRPr lang="en-US"/>
          </a:p>
        </p:txBody>
      </p:sp>
    </p:spTree>
    <p:extLst>
      <p:ext uri="{BB962C8B-B14F-4D97-AF65-F5344CB8AC3E}">
        <p14:creationId xmlns:p14="http://schemas.microsoft.com/office/powerpoint/2010/main" val="309303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is </a:t>
            </a:r>
            <a:r>
              <a:rPr lang="en-US" dirty="0" err="1" smtClean="0"/>
              <a:t>tfor</a:t>
            </a:r>
            <a:r>
              <a:rPr lang="en-US" dirty="0" smtClean="0"/>
              <a:t> answering your questions, based</a:t>
            </a:r>
            <a:r>
              <a:rPr lang="en-US" baseline="0" dirty="0" smtClean="0"/>
              <a:t> on research from our partners at the University of California</a:t>
            </a:r>
            <a:r>
              <a:rPr lang="en-US" dirty="0" smtClean="0"/>
              <a:t>.</a:t>
            </a:r>
          </a:p>
          <a:p>
            <a:r>
              <a:rPr lang="en-US" dirty="0" smtClean="0"/>
              <a:t>Here’s our panel.</a:t>
            </a:r>
          </a:p>
          <a:p>
            <a:r>
              <a:rPr lang="en-US" dirty="0" smtClean="0"/>
              <a:t>Meet Mike Quinn, with answers about tree selection,</a:t>
            </a:r>
            <a:r>
              <a:rPr lang="en-US" baseline="0" dirty="0" smtClean="0"/>
              <a:t> planting, pruning, and initial care.</a:t>
            </a:r>
          </a:p>
          <a:p>
            <a:r>
              <a:rPr lang="en-US" baseline="0" dirty="0" smtClean="0"/>
              <a:t>Cindy Pitcher has been researching pruning basics and will answer your questions.</a:t>
            </a:r>
          </a:p>
          <a:p>
            <a:r>
              <a:rPr lang="en-US" baseline="0" dirty="0" smtClean="0"/>
              <a:t>Gayle Nelson will help out with answers to your tree anatomy questions.</a:t>
            </a:r>
          </a:p>
          <a:p>
            <a:r>
              <a:rPr lang="en-US" baseline="0" dirty="0" smtClean="0"/>
              <a:t>Helen </a:t>
            </a:r>
            <a:r>
              <a:rPr lang="en-US" baseline="0" dirty="0" err="1" smtClean="0"/>
              <a:t>Dake</a:t>
            </a:r>
            <a:r>
              <a:rPr lang="en-US" baseline="0" dirty="0" smtClean="0"/>
              <a:t> helps us appreciate some pruning concepts, and gives guidelines for getting started.</a:t>
            </a:r>
          </a:p>
          <a:p>
            <a:r>
              <a:rPr lang="en-US" baseline="0" dirty="0" smtClean="0"/>
              <a:t>Rich </a:t>
            </a:r>
            <a:r>
              <a:rPr lang="en-US" baseline="0" dirty="0" err="1" smtClean="0"/>
              <a:t>Bruhns</a:t>
            </a:r>
            <a:r>
              <a:rPr lang="en-US" baseline="0" dirty="0" smtClean="0"/>
              <a:t> will answer your questions about tools, as well as have some to show you.</a:t>
            </a:r>
          </a:p>
          <a:p>
            <a:r>
              <a:rPr lang="en-US" baseline="0" dirty="0" smtClean="0"/>
              <a:t>Finally, we have Tom </a:t>
            </a:r>
            <a:r>
              <a:rPr lang="en-US" baseline="0" dirty="0" err="1" smtClean="0"/>
              <a:t>Kahl</a:t>
            </a:r>
            <a:r>
              <a:rPr lang="en-US" baseline="0" dirty="0" smtClean="0"/>
              <a:t> with us, not a Master Gardener, but a very gracious person, to show us how to graft.</a:t>
            </a:r>
          </a:p>
        </p:txBody>
      </p:sp>
      <p:sp>
        <p:nvSpPr>
          <p:cNvPr id="4" name="Slide Number Placeholder 3"/>
          <p:cNvSpPr>
            <a:spLocks noGrp="1"/>
          </p:cNvSpPr>
          <p:nvPr>
            <p:ph type="sldNum" sz="quarter" idx="10"/>
          </p:nvPr>
        </p:nvSpPr>
        <p:spPr/>
        <p:txBody>
          <a:bodyPr/>
          <a:lstStyle/>
          <a:p>
            <a:fld id="{52C8AAF6-45CC-4648-AEB5-FBF004DCFB25}" type="slidenum">
              <a:rPr lang="en-US" smtClean="0"/>
              <a:t>5</a:t>
            </a:fld>
            <a:endParaRPr lang="en-US"/>
          </a:p>
        </p:txBody>
      </p:sp>
    </p:spTree>
    <p:extLst>
      <p:ext uri="{BB962C8B-B14F-4D97-AF65-F5344CB8AC3E}">
        <p14:creationId xmlns:p14="http://schemas.microsoft.com/office/powerpoint/2010/main" val="11016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Fruit trees grow best when</a:t>
            </a:r>
            <a:r>
              <a:rPr lang="en-US" baseline="0" dirty="0" smtClean="0"/>
              <a:t> irrigated regularly.</a:t>
            </a:r>
            <a:endParaRPr lang="en-US" dirty="0" smtClean="0"/>
          </a:p>
          <a:p>
            <a:r>
              <a:rPr lang="en-US" dirty="0" smtClean="0"/>
              <a:t>How much?  A medium sized</a:t>
            </a:r>
            <a:r>
              <a:rPr lang="en-US" baseline="0" dirty="0" smtClean="0"/>
              <a:t> semi-dwarf fruit tree can use 16 gallons/day in the hot summer—in coastal conditions without fog influence.  The same tree in the central valley uses 19 gallons.  Home gardeners can roughly figure that a tree with two 1-gallon drip emitters would have to have those emitters on about 8 hours PER DAY.</a:t>
            </a:r>
            <a:endParaRPr lang="en-US" dirty="0" smtClean="0"/>
          </a:p>
          <a:p>
            <a:r>
              <a:rPr lang="en-US" dirty="0" smtClean="0"/>
              <a:t>The Home Orchard book has tables to help calculate.</a:t>
            </a:r>
            <a:r>
              <a:rPr lang="en-US" baseline="0" dirty="0" smtClean="0"/>
              <a:t>  It all depends on tree size and climatic conditions.</a:t>
            </a:r>
          </a:p>
        </p:txBody>
      </p:sp>
      <p:sp>
        <p:nvSpPr>
          <p:cNvPr id="4" name="Slide Number Placeholder 3"/>
          <p:cNvSpPr>
            <a:spLocks noGrp="1"/>
          </p:cNvSpPr>
          <p:nvPr>
            <p:ph type="sldNum" sz="quarter" idx="10"/>
          </p:nvPr>
        </p:nvSpPr>
        <p:spPr/>
        <p:txBody>
          <a:bodyPr/>
          <a:lstStyle/>
          <a:p>
            <a:fld id="{52C8AAF6-45CC-4648-AEB5-FBF004DCFB25}" type="slidenum">
              <a:rPr lang="en-US" smtClean="0"/>
              <a:t>11</a:t>
            </a:fld>
            <a:endParaRPr lang="en-US"/>
          </a:p>
        </p:txBody>
      </p:sp>
    </p:spTree>
    <p:extLst>
      <p:ext uri="{BB962C8B-B14F-4D97-AF65-F5344CB8AC3E}">
        <p14:creationId xmlns:p14="http://schemas.microsoft.com/office/powerpoint/2010/main" val="169852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Fruit trees are pruned so the</a:t>
            </a:r>
            <a:r>
              <a:rPr lang="en-US" baseline="0" dirty="0" smtClean="0"/>
              <a:t> tree will be as healthy and productive as possible.  </a:t>
            </a:r>
          </a:p>
          <a:p>
            <a:r>
              <a:rPr lang="en-US" baseline="0" dirty="0" smtClean="0"/>
              <a:t>The goal is good fruit production and a happy tree.  </a:t>
            </a:r>
          </a:p>
          <a:p>
            <a:r>
              <a:rPr lang="en-US" baseline="0" dirty="0" smtClean="0"/>
              <a:t>And a happy gardener.</a:t>
            </a:r>
          </a:p>
          <a:p>
            <a:r>
              <a:rPr lang="en-US" baseline="0" dirty="0" smtClean="0"/>
              <a:t>Pruning helps the tree maximize its potential.</a:t>
            </a:r>
            <a:endParaRPr lang="en-US" dirty="0" smtClean="0"/>
          </a:p>
          <a:p>
            <a:endParaRPr lang="en-US" dirty="0" smtClean="0"/>
          </a:p>
          <a:p>
            <a:endParaRPr lang="en-US" dirty="0" smtClean="0"/>
          </a:p>
          <a:p>
            <a:r>
              <a:rPr lang="en-US" dirty="0" err="1" smtClean="0"/>
              <a:t>Controling</a:t>
            </a:r>
            <a:r>
              <a:rPr lang="en-US" dirty="0" smtClean="0"/>
              <a:t> growing and development also addresses the shape of the plant</a:t>
            </a:r>
          </a:p>
          <a:p>
            <a:r>
              <a:rPr lang="en-US" dirty="0" smtClean="0"/>
              <a:t>C-a-</a:t>
            </a:r>
            <a:r>
              <a:rPr lang="en-US" dirty="0" err="1" smtClean="0"/>
              <a:t>n</a:t>
            </a:r>
            <a:r>
              <a:rPr lang="en-US" baseline="0" dirty="0" smtClean="0"/>
              <a:t> increase fruit production quantity (and thinning of immature fruit can increase individual fruit size)</a:t>
            </a:r>
          </a:p>
          <a:p>
            <a:r>
              <a:rPr lang="en-US" baseline="0" dirty="0" smtClean="0"/>
              <a:t>By being familiar with the tree, by being out there touching it, you can catch potential problems earlier</a:t>
            </a:r>
          </a:p>
          <a:p>
            <a:r>
              <a:rPr lang="en-US" baseline="0" dirty="0" smtClean="0"/>
              <a:t>Being outside and working in the garden feels good, like winter may be ready to turn into spring</a:t>
            </a:r>
          </a:p>
          <a:p>
            <a:r>
              <a:rPr lang="en-US" baseline="0" dirty="0" smtClean="0"/>
              <a:t>Can also tie tape on branch/</a:t>
            </a:r>
            <a:r>
              <a:rPr lang="en-US" baseline="0" dirty="0" err="1" smtClean="0"/>
              <a:t>es</a:t>
            </a:r>
            <a:r>
              <a:rPr lang="en-US" baseline="0" dirty="0" smtClean="0"/>
              <a:t> to remind you to give them another look in summer or next pruning season</a:t>
            </a:r>
            <a:endParaRPr lang="en-US" dirty="0"/>
          </a:p>
        </p:txBody>
      </p:sp>
      <p:sp>
        <p:nvSpPr>
          <p:cNvPr id="4" name="Slide Number Placeholder 3"/>
          <p:cNvSpPr>
            <a:spLocks noGrp="1"/>
          </p:cNvSpPr>
          <p:nvPr>
            <p:ph type="sldNum" sz="quarter" idx="10"/>
          </p:nvPr>
        </p:nvSpPr>
        <p:spPr/>
        <p:txBody>
          <a:bodyPr/>
          <a:lstStyle/>
          <a:p>
            <a:fld id="{AA72952A-EE0F-4C49-9E0D-D5C018E16CCC}" type="slidenum">
              <a:rPr lang="en-US" smtClean="0"/>
              <a:pPr/>
              <a:t>14</a:t>
            </a:fld>
            <a:endParaRPr lang="en-US"/>
          </a:p>
        </p:txBody>
      </p:sp>
    </p:spTree>
    <p:extLst>
      <p:ext uri="{BB962C8B-B14F-4D97-AF65-F5344CB8AC3E}">
        <p14:creationId xmlns:p14="http://schemas.microsoft.com/office/powerpoint/2010/main" val="38524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I’ll be talking about both of these pruning times in just a few minutes.</a:t>
            </a:r>
          </a:p>
          <a:p>
            <a:endParaRPr lang="en-US" dirty="0" smtClean="0"/>
          </a:p>
          <a:p>
            <a:r>
              <a:rPr lang="en-US" dirty="0" smtClean="0"/>
              <a:t>Let’s first</a:t>
            </a:r>
            <a:r>
              <a:rPr lang="en-US" baseline="0" dirty="0" smtClean="0"/>
              <a:t> talk about How to do it right beginning with a tree’s anatomy.</a:t>
            </a:r>
            <a:endParaRPr lang="en-US" dirty="0"/>
          </a:p>
        </p:txBody>
      </p:sp>
      <p:sp>
        <p:nvSpPr>
          <p:cNvPr id="4" name="Slide Number Placeholder 3"/>
          <p:cNvSpPr>
            <a:spLocks noGrp="1"/>
          </p:cNvSpPr>
          <p:nvPr>
            <p:ph type="sldNum" sz="quarter" idx="10"/>
          </p:nvPr>
        </p:nvSpPr>
        <p:spPr/>
        <p:txBody>
          <a:bodyPr/>
          <a:lstStyle/>
          <a:p>
            <a:fld id="{AA72952A-EE0F-4C49-9E0D-D5C018E16CCC}" type="slidenum">
              <a:rPr lang="en-US" smtClean="0"/>
              <a:pPr/>
              <a:t>16</a:t>
            </a:fld>
            <a:endParaRPr lang="en-US"/>
          </a:p>
        </p:txBody>
      </p:sp>
    </p:spTree>
    <p:extLst>
      <p:ext uri="{BB962C8B-B14F-4D97-AF65-F5344CB8AC3E}">
        <p14:creationId xmlns:p14="http://schemas.microsoft.com/office/powerpoint/2010/main" val="152597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text printout.</a:t>
            </a:r>
          </a:p>
          <a:p>
            <a:r>
              <a:rPr lang="en-US" dirty="0" smtClean="0"/>
              <a:t>So</a:t>
            </a:r>
            <a:r>
              <a:rPr lang="en-US" baseline="0" dirty="0" smtClean="0"/>
              <a:t> that gives us some common vocabulary about a fruit tree.</a:t>
            </a:r>
          </a:p>
          <a:p>
            <a:endParaRPr lang="en-US" baseline="0" dirty="0" smtClean="0"/>
          </a:p>
          <a:p>
            <a:r>
              <a:rPr lang="en-US" baseline="0" dirty="0" smtClean="0"/>
              <a:t>Now I want to turn to a common vocabulary of Pruning terms.</a:t>
            </a:r>
            <a:endParaRPr lang="en-US" dirty="0"/>
          </a:p>
        </p:txBody>
      </p:sp>
      <p:sp>
        <p:nvSpPr>
          <p:cNvPr id="4" name="Slide Number Placeholder 3"/>
          <p:cNvSpPr>
            <a:spLocks noGrp="1"/>
          </p:cNvSpPr>
          <p:nvPr>
            <p:ph type="sldNum" sz="quarter" idx="10"/>
          </p:nvPr>
        </p:nvSpPr>
        <p:spPr/>
        <p:txBody>
          <a:bodyPr/>
          <a:lstStyle/>
          <a:p>
            <a:fld id="{AA72952A-EE0F-4C49-9E0D-D5C018E16CCC}" type="slidenum">
              <a:rPr lang="en-US" smtClean="0"/>
              <a:pPr/>
              <a:t>19</a:t>
            </a:fld>
            <a:endParaRPr lang="en-US"/>
          </a:p>
        </p:txBody>
      </p:sp>
    </p:spTree>
    <p:extLst>
      <p:ext uri="{BB962C8B-B14F-4D97-AF65-F5344CB8AC3E}">
        <p14:creationId xmlns:p14="http://schemas.microsoft.com/office/powerpoint/2010/main" val="322625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Sometimes</a:t>
            </a:r>
            <a:r>
              <a:rPr lang="en-US" baseline="0" dirty="0" smtClean="0"/>
              <a:t> called “vase”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 open from the start.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Center of tree is kept free of large branches &amp; upright shoots to allow sunlight to reach lower fruiting wood.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Most commonly used method. Stone</a:t>
            </a:r>
            <a:r>
              <a:rPr lang="en-US" baseline="0" dirty="0" smtClean="0"/>
              <a:t> fruits, apricot and almonds. But can be used on Pomes.</a:t>
            </a:r>
            <a:endParaRPr lang="en-US" dirty="0" smtClean="0"/>
          </a:p>
          <a:p>
            <a:endParaRPr lang="en-US" dirty="0"/>
          </a:p>
        </p:txBody>
      </p:sp>
      <p:sp>
        <p:nvSpPr>
          <p:cNvPr id="4" name="Slide Number Placeholder 3"/>
          <p:cNvSpPr>
            <a:spLocks noGrp="1"/>
          </p:cNvSpPr>
          <p:nvPr>
            <p:ph type="sldNum" sz="quarter" idx="10"/>
          </p:nvPr>
        </p:nvSpPr>
        <p:spPr/>
        <p:txBody>
          <a:bodyPr/>
          <a:lstStyle/>
          <a:p>
            <a:fld id="{52C8AAF6-45CC-4648-AEB5-FBF004DCFB25}" type="slidenum">
              <a:rPr lang="en-US" smtClean="0"/>
              <a:t>21</a:t>
            </a:fld>
            <a:endParaRPr lang="en-US"/>
          </a:p>
        </p:txBody>
      </p:sp>
    </p:spTree>
    <p:extLst>
      <p:ext uri="{BB962C8B-B14F-4D97-AF65-F5344CB8AC3E}">
        <p14:creationId xmlns:p14="http://schemas.microsoft.com/office/powerpoint/2010/main" val="59557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EB42FA-90E9-0249-94F8-9E4E0504F6CA}"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403075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B42FA-90E9-0249-94F8-9E4E0504F6CA}"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414042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B42FA-90E9-0249-94F8-9E4E0504F6CA}"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327146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B42FA-90E9-0249-94F8-9E4E0504F6CA}"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187898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EB42FA-90E9-0249-94F8-9E4E0504F6CA}"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178493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EB42FA-90E9-0249-94F8-9E4E0504F6CA}"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426351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EB42FA-90E9-0249-94F8-9E4E0504F6CA}"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210608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EB42FA-90E9-0249-94F8-9E4E0504F6CA}"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179897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B42FA-90E9-0249-94F8-9E4E0504F6CA}"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357817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B42FA-90E9-0249-94F8-9E4E0504F6CA}"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291600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B42FA-90E9-0249-94F8-9E4E0504F6CA}"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50021-5BC0-1B40-B30F-FD9D18D3DD4F}" type="slidenum">
              <a:rPr lang="en-US" smtClean="0"/>
              <a:t>‹#›</a:t>
            </a:fld>
            <a:endParaRPr lang="en-US"/>
          </a:p>
        </p:txBody>
      </p:sp>
    </p:spTree>
    <p:extLst>
      <p:ext uri="{BB962C8B-B14F-4D97-AF65-F5344CB8AC3E}">
        <p14:creationId xmlns:p14="http://schemas.microsoft.com/office/powerpoint/2010/main" val="29954663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B42FA-90E9-0249-94F8-9E4E0504F6CA}"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50021-5BC0-1B40-B30F-FD9D18D3DD4F}" type="slidenum">
              <a:rPr lang="en-US" smtClean="0"/>
              <a:t>‹#›</a:t>
            </a:fld>
            <a:endParaRPr lang="en-US"/>
          </a:p>
        </p:txBody>
      </p:sp>
    </p:spTree>
    <p:extLst>
      <p:ext uri="{BB962C8B-B14F-4D97-AF65-F5344CB8AC3E}">
        <p14:creationId xmlns:p14="http://schemas.microsoft.com/office/powerpoint/2010/main" val="3503322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1473200"/>
            <a:ext cx="6096000" cy="3911600"/>
          </a:xfrm>
          <a:prstGeom prst="rect">
            <a:avLst/>
          </a:prstGeom>
        </p:spPr>
      </p:pic>
    </p:spTree>
    <p:extLst>
      <p:ext uri="{BB962C8B-B14F-4D97-AF65-F5344CB8AC3E}">
        <p14:creationId xmlns:p14="http://schemas.microsoft.com/office/powerpoint/2010/main" val="19548938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Specialties</a:t>
            </a:r>
            <a:endParaRPr lang="en-US" dirty="0"/>
          </a:p>
        </p:txBody>
      </p:sp>
      <p:pic>
        <p:nvPicPr>
          <p:cNvPr id="4" name="Content Placeholder 3" descr="Fruit trees, multi graft.jpe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a:xfrm>
            <a:off x="193632" y="1207309"/>
            <a:ext cx="3017101" cy="2281166"/>
          </a:xfrm>
        </p:spPr>
      </p:pic>
      <p:pic>
        <p:nvPicPr>
          <p:cNvPr id="5" name="Picture 4" descr="Fruit trees, more in a hole.jpeg"/>
          <p:cNvPicPr>
            <a:picLocks noChangeAspect="1"/>
          </p:cNvPicPr>
          <p:nvPr/>
        </p:nvPicPr>
        <p:blipFill rotWithShape="1">
          <a:blip r:embed="rId3">
            <a:extLst>
              <a:ext uri="{28A0092B-C50C-407E-A947-70E740481C1C}">
                <a14:useLocalDpi xmlns:a14="http://schemas.microsoft.com/office/drawing/2010/main" val="0"/>
              </a:ext>
            </a:extLst>
          </a:blip>
          <a:srcRect l="36423" t="5322" r="10383"/>
          <a:stretch/>
        </p:blipFill>
        <p:spPr>
          <a:xfrm>
            <a:off x="3474301" y="2150914"/>
            <a:ext cx="3044967" cy="3048560"/>
          </a:xfrm>
          <a:prstGeom prst="rect">
            <a:avLst/>
          </a:prstGeom>
        </p:spPr>
      </p:pic>
      <p:sp>
        <p:nvSpPr>
          <p:cNvPr id="7" name="TextBox 6"/>
          <p:cNvSpPr txBox="1"/>
          <p:nvPr/>
        </p:nvSpPr>
        <p:spPr>
          <a:xfrm flipH="1">
            <a:off x="3210732" y="1566138"/>
            <a:ext cx="2228345" cy="584776"/>
          </a:xfrm>
          <a:prstGeom prst="rect">
            <a:avLst/>
          </a:prstGeom>
          <a:noFill/>
        </p:spPr>
        <p:txBody>
          <a:bodyPr wrap="square" rtlCol="0">
            <a:spAutoFit/>
          </a:bodyPr>
          <a:lstStyle/>
          <a:p>
            <a:r>
              <a:rPr lang="en-US" sz="3200" dirty="0" smtClean="0">
                <a:latin typeface="Arial"/>
                <a:cs typeface="Arial"/>
              </a:rPr>
              <a:t>Multi-graft  </a:t>
            </a:r>
            <a:endParaRPr lang="en-US" sz="3200" dirty="0">
              <a:latin typeface="Arial"/>
              <a:cs typeface="Arial"/>
            </a:endParaRPr>
          </a:p>
        </p:txBody>
      </p:sp>
      <p:sp>
        <p:nvSpPr>
          <p:cNvPr id="9" name="TextBox 8"/>
          <p:cNvSpPr txBox="1"/>
          <p:nvPr/>
        </p:nvSpPr>
        <p:spPr>
          <a:xfrm>
            <a:off x="457200" y="3967080"/>
            <a:ext cx="3017101" cy="584776"/>
          </a:xfrm>
          <a:prstGeom prst="rect">
            <a:avLst/>
          </a:prstGeom>
          <a:noFill/>
        </p:spPr>
        <p:txBody>
          <a:bodyPr wrap="square" rtlCol="0">
            <a:spAutoFit/>
          </a:bodyPr>
          <a:lstStyle/>
          <a:p>
            <a:r>
              <a:rPr lang="en-US" sz="3200" dirty="0" smtClean="0">
                <a:latin typeface="Arial"/>
                <a:cs typeface="Arial"/>
              </a:rPr>
              <a:t>More-in-a-hole</a:t>
            </a:r>
            <a:endParaRPr lang="en-US" sz="3200" dirty="0">
              <a:latin typeface="Arial"/>
              <a:cs typeface="Arial"/>
            </a:endParaRPr>
          </a:p>
        </p:txBody>
      </p:sp>
      <p:pic>
        <p:nvPicPr>
          <p:cNvPr id="10" name="Picture 9" descr="Fruit trees, more in a hole matu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378" y="4222506"/>
            <a:ext cx="3160622" cy="2347892"/>
          </a:xfrm>
          <a:prstGeom prst="rect">
            <a:avLst/>
          </a:prstGeom>
        </p:spPr>
      </p:pic>
      <p:sp>
        <p:nvSpPr>
          <p:cNvPr id="11" name="TextBox 10"/>
          <p:cNvSpPr txBox="1"/>
          <p:nvPr/>
        </p:nvSpPr>
        <p:spPr>
          <a:xfrm>
            <a:off x="1741634" y="5985622"/>
            <a:ext cx="5046740" cy="584776"/>
          </a:xfrm>
          <a:prstGeom prst="rect">
            <a:avLst/>
          </a:prstGeom>
          <a:noFill/>
        </p:spPr>
        <p:txBody>
          <a:bodyPr wrap="square" rtlCol="0">
            <a:spAutoFit/>
          </a:bodyPr>
          <a:lstStyle/>
          <a:p>
            <a:r>
              <a:rPr lang="en-US" sz="3200" dirty="0" smtClean="0">
                <a:latin typeface="Arial"/>
                <a:cs typeface="Arial"/>
              </a:rPr>
              <a:t>More-in-a-hole Mature</a:t>
            </a:r>
            <a:endParaRPr lang="en-US" sz="3200" dirty="0">
              <a:latin typeface="Arial"/>
              <a:cs typeface="Arial"/>
            </a:endParaRPr>
          </a:p>
        </p:txBody>
      </p:sp>
    </p:spTree>
    <p:extLst>
      <p:ext uri="{BB962C8B-B14F-4D97-AF65-F5344CB8AC3E}">
        <p14:creationId xmlns:p14="http://schemas.microsoft.com/office/powerpoint/2010/main" val="740452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3050"/>
            <a:ext cx="3262313" cy="2444750"/>
          </a:xfrm>
        </p:spPr>
        <p:txBody>
          <a:bodyPr>
            <a:noAutofit/>
          </a:bodyPr>
          <a:lstStyle/>
          <a:p>
            <a:pPr algn="ctr"/>
            <a:r>
              <a:rPr lang="en-US" sz="4400" b="0" dirty="0" smtClean="0">
                <a:latin typeface="Arial"/>
                <a:cs typeface="Arial"/>
              </a:rPr>
              <a:t>Care</a:t>
            </a:r>
            <a:br>
              <a:rPr lang="en-US" sz="4400" b="0" dirty="0" smtClean="0">
                <a:latin typeface="Arial"/>
                <a:cs typeface="Arial"/>
              </a:rPr>
            </a:br>
            <a:r>
              <a:rPr lang="en-US" sz="4400" b="0" dirty="0" smtClean="0">
                <a:latin typeface="Arial"/>
                <a:cs typeface="Arial"/>
              </a:rPr>
              <a:t>and</a:t>
            </a:r>
            <a:r>
              <a:rPr lang="en-US" sz="4400" dirty="0" smtClean="0">
                <a:latin typeface="Arial"/>
                <a:cs typeface="Arial"/>
              </a:rPr>
              <a:t> </a:t>
            </a:r>
            <a:br>
              <a:rPr lang="en-US" sz="4400" dirty="0" smtClean="0">
                <a:latin typeface="Arial"/>
                <a:cs typeface="Arial"/>
              </a:rPr>
            </a:br>
            <a:r>
              <a:rPr lang="en-US" sz="4400" b="0" dirty="0" smtClean="0">
                <a:latin typeface="Arial"/>
                <a:cs typeface="Arial"/>
              </a:rPr>
              <a:t>Cultivation</a:t>
            </a:r>
            <a:endParaRPr lang="en-US" sz="4400" b="0" dirty="0">
              <a:latin typeface="Arial"/>
              <a:cs typeface="Arial"/>
            </a:endParaRPr>
          </a:p>
        </p:txBody>
      </p:sp>
      <p:pic>
        <p:nvPicPr>
          <p:cNvPr id="4" name="Content Placeholder 3" descr="Fruit trees, watering hose.jpeg"/>
          <p:cNvPicPr>
            <a:picLocks noGrp="1" noChangeAspect="1"/>
          </p:cNvPicPr>
          <p:nvPr>
            <p:ph idx="1"/>
          </p:nvPr>
        </p:nvPicPr>
        <p:blipFill>
          <a:blip r:embed="rId3">
            <a:extLst>
              <a:ext uri="{28A0092B-C50C-407E-A947-70E740481C1C}">
                <a14:useLocalDpi xmlns:a14="http://schemas.microsoft.com/office/drawing/2010/main" val="0"/>
              </a:ext>
            </a:extLst>
          </a:blip>
          <a:srcRect t="7028" b="7028"/>
          <a:stretch>
            <a:fillRect/>
          </a:stretch>
        </p:blipFill>
        <p:spPr/>
      </p:pic>
      <p:sp>
        <p:nvSpPr>
          <p:cNvPr id="5" name="Text Placeholder 4"/>
          <p:cNvSpPr>
            <a:spLocks noGrp="1"/>
          </p:cNvSpPr>
          <p:nvPr>
            <p:ph type="body" sz="half" idx="2"/>
          </p:nvPr>
        </p:nvSpPr>
        <p:spPr>
          <a:xfrm>
            <a:off x="457200" y="2895600"/>
            <a:ext cx="3008313" cy="3230563"/>
          </a:xfrm>
        </p:spPr>
        <p:txBody>
          <a:bodyPr>
            <a:normAutofit/>
          </a:bodyPr>
          <a:lstStyle/>
          <a:p>
            <a:r>
              <a:rPr lang="en-US" sz="3200" dirty="0" smtClean="0">
                <a:latin typeface="Arial"/>
                <a:cs typeface="Arial"/>
              </a:rPr>
              <a:t>Water</a:t>
            </a:r>
          </a:p>
          <a:p>
            <a:r>
              <a:rPr lang="en-US" sz="3200" dirty="0" smtClean="0">
                <a:latin typeface="Arial"/>
                <a:cs typeface="Arial"/>
              </a:rPr>
              <a:t>Soil</a:t>
            </a:r>
          </a:p>
          <a:p>
            <a:r>
              <a:rPr lang="en-US" sz="3200" dirty="0" smtClean="0">
                <a:latin typeface="Arial"/>
                <a:cs typeface="Arial"/>
              </a:rPr>
              <a:t>Amendments</a:t>
            </a:r>
          </a:p>
          <a:p>
            <a:r>
              <a:rPr lang="en-US" sz="3200" dirty="0" err="1" smtClean="0">
                <a:latin typeface="Arial"/>
                <a:cs typeface="Arial"/>
              </a:rPr>
              <a:t>Fertilizer:N-P-K</a:t>
            </a:r>
            <a:endParaRPr lang="en-US" sz="3200" dirty="0" smtClean="0">
              <a:latin typeface="Arial"/>
              <a:cs typeface="Arial"/>
            </a:endParaRPr>
          </a:p>
          <a:p>
            <a:r>
              <a:rPr lang="en-US" sz="3200" dirty="0" smtClean="0">
                <a:latin typeface="Arial"/>
                <a:cs typeface="Arial"/>
              </a:rPr>
              <a:t>Mulch</a:t>
            </a:r>
            <a:endParaRPr lang="en-US" sz="3200" dirty="0">
              <a:latin typeface="Arial"/>
              <a:cs typeface="Arial"/>
            </a:endParaRPr>
          </a:p>
        </p:txBody>
      </p:sp>
    </p:spTree>
    <p:extLst>
      <p:ext uri="{BB962C8B-B14F-4D97-AF65-F5344CB8AC3E}">
        <p14:creationId xmlns:p14="http://schemas.microsoft.com/office/powerpoint/2010/main" val="42712000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54462"/>
          </a:xfrm>
        </p:spPr>
        <p:txBody>
          <a:bodyPr/>
          <a:lstStyle/>
          <a:p>
            <a:endParaRPr lang="en-US" dirty="0">
              <a:latin typeface="Chalkboard"/>
              <a:cs typeface="Chalkboard"/>
            </a:endParaRPr>
          </a:p>
        </p:txBody>
      </p:sp>
      <p:pic>
        <p:nvPicPr>
          <p:cNvPr id="5" name="Picture 4" descr="Fruit trees, questions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327" y="1293735"/>
            <a:ext cx="5773943" cy="4330457"/>
          </a:xfrm>
          <a:prstGeom prst="rect">
            <a:avLst/>
          </a:prstGeom>
        </p:spPr>
      </p:pic>
    </p:spTree>
    <p:extLst>
      <p:ext uri="{BB962C8B-B14F-4D97-AF65-F5344CB8AC3E}">
        <p14:creationId xmlns:p14="http://schemas.microsoft.com/office/powerpoint/2010/main" val="42209420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a:t>
            </a:r>
            <a:endParaRPr lang="en-US" dirty="0"/>
          </a:p>
        </p:txBody>
      </p:sp>
      <p:sp>
        <p:nvSpPr>
          <p:cNvPr id="3" name="Content Placeholder 2"/>
          <p:cNvSpPr>
            <a:spLocks noGrp="1"/>
          </p:cNvSpPr>
          <p:nvPr>
            <p:ph idx="1"/>
          </p:nvPr>
        </p:nvSpPr>
        <p:spPr/>
        <p:txBody>
          <a:bodyPr/>
          <a:lstStyle/>
          <a:p>
            <a:r>
              <a:rPr lang="en-US" dirty="0" smtClean="0"/>
              <a:t>Shape</a:t>
            </a:r>
          </a:p>
          <a:p>
            <a:r>
              <a:rPr lang="en-US" dirty="0" smtClean="0"/>
              <a:t>Growth </a:t>
            </a:r>
          </a:p>
          <a:p>
            <a:r>
              <a:rPr lang="en-US" dirty="0" smtClean="0"/>
              <a:t>Fruit production</a:t>
            </a:r>
          </a:p>
          <a:p>
            <a:r>
              <a:rPr lang="en-US" dirty="0" smtClean="0"/>
              <a:t>Dormant</a:t>
            </a:r>
          </a:p>
          <a:p>
            <a:r>
              <a:rPr lang="en-US" dirty="0" smtClean="0"/>
              <a:t>Summer</a:t>
            </a:r>
          </a:p>
          <a:p>
            <a:r>
              <a:rPr lang="en-US" dirty="0" smtClean="0"/>
              <a:t>Height</a:t>
            </a:r>
          </a:p>
          <a:p>
            <a:r>
              <a:rPr lang="en-US" dirty="0" smtClean="0"/>
              <a:t>Thin fruit</a:t>
            </a:r>
            <a:endParaRPr lang="en-US" dirty="0"/>
          </a:p>
        </p:txBody>
      </p:sp>
    </p:spTree>
    <p:extLst>
      <p:ext uri="{BB962C8B-B14F-4D97-AF65-F5344CB8AC3E}">
        <p14:creationId xmlns:p14="http://schemas.microsoft.com/office/powerpoint/2010/main" val="15315525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fruit trees pruned?</a:t>
            </a:r>
            <a:endParaRPr lang="en-US" dirty="0"/>
          </a:p>
        </p:txBody>
      </p:sp>
      <p:sp>
        <p:nvSpPr>
          <p:cNvPr id="3" name="Content Placeholder 2"/>
          <p:cNvSpPr>
            <a:spLocks noGrp="1"/>
          </p:cNvSpPr>
          <p:nvPr>
            <p:ph idx="1"/>
          </p:nvPr>
        </p:nvSpPr>
        <p:spPr/>
        <p:txBody>
          <a:bodyPr/>
          <a:lstStyle/>
          <a:p>
            <a:r>
              <a:rPr lang="en-US" dirty="0" smtClean="0"/>
              <a:t>To be healthy and productive</a:t>
            </a:r>
          </a:p>
          <a:p>
            <a:r>
              <a:rPr lang="en-US" dirty="0" smtClean="0"/>
              <a:t>Remove hazards</a:t>
            </a:r>
          </a:p>
          <a:p>
            <a:r>
              <a:rPr lang="en-US" dirty="0" smtClean="0"/>
              <a:t>Control growth and development</a:t>
            </a:r>
          </a:p>
          <a:p>
            <a:r>
              <a:rPr lang="en-US" dirty="0" smtClean="0"/>
              <a:t>Stimulate formation of flowers and fruit buds</a:t>
            </a:r>
          </a:p>
          <a:p>
            <a:r>
              <a:rPr lang="en-US" dirty="0" smtClean="0"/>
              <a:t>Promote productivity and long-life</a:t>
            </a:r>
          </a:p>
          <a:p>
            <a:r>
              <a:rPr lang="en-US" dirty="0" smtClean="0"/>
              <a:t>Makes the gardener feel good!</a:t>
            </a:r>
          </a:p>
        </p:txBody>
      </p:sp>
    </p:spTree>
    <p:extLst>
      <p:ext uri="{BB962C8B-B14F-4D97-AF65-F5344CB8AC3E}">
        <p14:creationId xmlns:p14="http://schemas.microsoft.com/office/powerpoint/2010/main" val="158847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Height and Thin Fruit</a:t>
            </a:r>
            <a:endParaRPr lang="en-US" dirty="0"/>
          </a:p>
        </p:txBody>
      </p:sp>
      <p:pic>
        <p:nvPicPr>
          <p:cNvPr id="4" name="Content Placeholder 3" descr="Fruit trees, small.jpeg"/>
          <p:cNvPicPr>
            <a:picLocks noGrp="1" noChangeAspect="1"/>
          </p:cNvPicPr>
          <p:nvPr>
            <p:ph idx="1"/>
          </p:nvPr>
        </p:nvPicPr>
        <p:blipFill>
          <a:blip r:embed="rId2">
            <a:extLst>
              <a:ext uri="{28A0092B-C50C-407E-A947-70E740481C1C}">
                <a14:useLocalDpi xmlns:a14="http://schemas.microsoft.com/office/drawing/2010/main" val="0"/>
              </a:ext>
            </a:extLst>
          </a:blip>
          <a:srcRect t="17387" b="17387"/>
          <a:stretch>
            <a:fillRect/>
          </a:stretch>
        </p:blipFill>
        <p:spPr>
          <a:xfrm>
            <a:off x="685800" y="1651000"/>
            <a:ext cx="3694113" cy="2032000"/>
          </a:xfrm>
        </p:spPr>
      </p:pic>
      <p:pic>
        <p:nvPicPr>
          <p:cNvPr id="5" name="Picture 4" descr="Fruit trees, espali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244665"/>
            <a:ext cx="3694113" cy="2302317"/>
          </a:xfrm>
          <a:prstGeom prst="rect">
            <a:avLst/>
          </a:prstGeom>
        </p:spPr>
      </p:pic>
      <p:pic>
        <p:nvPicPr>
          <p:cNvPr id="6" name="Picture 5" descr="Fruit trees, thinning fruit.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265" y="1651000"/>
            <a:ext cx="3832535" cy="2032000"/>
          </a:xfrm>
          <a:prstGeom prst="rect">
            <a:avLst/>
          </a:prstGeom>
        </p:spPr>
      </p:pic>
      <p:pic>
        <p:nvPicPr>
          <p:cNvPr id="7" name="Picture 6" descr="Fruit trees, thinning fruit 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865" y="4244665"/>
            <a:ext cx="3857935" cy="2302317"/>
          </a:xfrm>
          <a:prstGeom prst="rect">
            <a:avLst/>
          </a:prstGeom>
        </p:spPr>
      </p:pic>
    </p:spTree>
    <p:extLst>
      <p:ext uri="{BB962C8B-B14F-4D97-AF65-F5344CB8AC3E}">
        <p14:creationId xmlns:p14="http://schemas.microsoft.com/office/powerpoint/2010/main" val="27227033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prune</a:t>
            </a:r>
            <a:endParaRPr lang="en-US" dirty="0"/>
          </a:p>
        </p:txBody>
      </p:sp>
      <p:sp>
        <p:nvSpPr>
          <p:cNvPr id="3" name="Content Placeholder 2"/>
          <p:cNvSpPr>
            <a:spLocks noGrp="1"/>
          </p:cNvSpPr>
          <p:nvPr>
            <p:ph idx="1"/>
          </p:nvPr>
        </p:nvSpPr>
        <p:spPr>
          <a:xfrm>
            <a:off x="279400" y="1600200"/>
            <a:ext cx="8686800" cy="4525963"/>
          </a:xfrm>
        </p:spPr>
        <p:txBody>
          <a:bodyPr>
            <a:normAutofit fontScale="92500"/>
          </a:bodyPr>
          <a:lstStyle/>
          <a:p>
            <a:pPr marL="0" indent="0">
              <a:buNone/>
            </a:pPr>
            <a:endParaRPr lang="en-US" dirty="0" smtClean="0">
              <a:latin typeface="Arial"/>
              <a:cs typeface="Arial"/>
            </a:endParaRPr>
          </a:p>
          <a:p>
            <a:r>
              <a:rPr lang="en-US" dirty="0" smtClean="0">
                <a:latin typeface="Arial"/>
                <a:cs typeface="Arial"/>
              </a:rPr>
              <a:t>It is never too late to prune. Trees (and shrubs) can be pruned any time of year. However, plants and trees  respond differently to pruning at different times of year. There are certain seasons for pruning to get certain results. </a:t>
            </a:r>
          </a:p>
          <a:p>
            <a:r>
              <a:rPr lang="en-US" b="1" dirty="0" smtClean="0">
                <a:latin typeface="Arial"/>
                <a:cs typeface="Arial"/>
              </a:rPr>
              <a:t>Dormant pruning: </a:t>
            </a:r>
            <a:r>
              <a:rPr lang="en-US" dirty="0" smtClean="0">
                <a:latin typeface="Arial"/>
                <a:cs typeface="Arial"/>
              </a:rPr>
              <a:t>Manages fruit and tree structure</a:t>
            </a:r>
          </a:p>
          <a:p>
            <a:r>
              <a:rPr lang="en-US" b="1" dirty="0" smtClean="0">
                <a:latin typeface="Arial"/>
                <a:cs typeface="Arial"/>
              </a:rPr>
              <a:t>Summer pruning:  </a:t>
            </a:r>
            <a:r>
              <a:rPr lang="en-US" dirty="0" smtClean="0">
                <a:latin typeface="Arial"/>
                <a:cs typeface="Arial"/>
              </a:rPr>
              <a:t>Manages tree size</a:t>
            </a:r>
            <a:endParaRPr lang="en-US" dirty="0">
              <a:latin typeface="Arial"/>
              <a:cs typeface="Arial"/>
            </a:endParaRPr>
          </a:p>
        </p:txBody>
      </p:sp>
    </p:spTree>
    <p:extLst>
      <p:ext uri="{BB962C8B-B14F-4D97-AF65-F5344CB8AC3E}">
        <p14:creationId xmlns:p14="http://schemas.microsoft.com/office/powerpoint/2010/main" val="149464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uit trees, question mark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900" y="2006600"/>
            <a:ext cx="2870200" cy="2832100"/>
          </a:xfrm>
          <a:prstGeom prst="rect">
            <a:avLst/>
          </a:prstGeom>
        </p:spPr>
      </p:pic>
    </p:spTree>
    <p:extLst>
      <p:ext uri="{BB962C8B-B14F-4D97-AF65-F5344CB8AC3E}">
        <p14:creationId xmlns:p14="http://schemas.microsoft.com/office/powerpoint/2010/main" val="11454804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uit Trees, Anatom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37051802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Anatomy</a:t>
            </a:r>
            <a:endParaRPr lang="en-US" dirty="0"/>
          </a:p>
        </p:txBody>
      </p:sp>
      <p:sp>
        <p:nvSpPr>
          <p:cNvPr id="3" name="Content Placeholder 2"/>
          <p:cNvSpPr>
            <a:spLocks noGrp="1"/>
          </p:cNvSpPr>
          <p:nvPr>
            <p:ph idx="1"/>
          </p:nvPr>
        </p:nvSpPr>
        <p:spPr>
          <a:xfrm>
            <a:off x="457200" y="1197904"/>
            <a:ext cx="8229600" cy="5390568"/>
          </a:xfrm>
        </p:spPr>
        <p:txBody>
          <a:bodyPr/>
          <a:lstStyle/>
          <a:p>
            <a:r>
              <a:rPr lang="en-US" dirty="0" smtClean="0"/>
              <a:t>We’ll stop often to examine real tree parts!</a:t>
            </a:r>
          </a:p>
          <a:p>
            <a:endParaRPr lang="en-US" dirty="0" smtClean="0"/>
          </a:p>
          <a:p>
            <a:pPr marL="0" indent="0">
              <a:buNone/>
            </a:pPr>
            <a:r>
              <a:rPr lang="en-US" dirty="0" smtClean="0"/>
              <a:t>Trunk							Nodes</a:t>
            </a:r>
          </a:p>
          <a:p>
            <a:pPr marL="0" indent="0">
              <a:buNone/>
            </a:pPr>
            <a:r>
              <a:rPr lang="en-US" dirty="0" smtClean="0"/>
              <a:t>Canopy							Fruitwood</a:t>
            </a:r>
          </a:p>
          <a:p>
            <a:pPr marL="0" indent="0">
              <a:buNone/>
            </a:pPr>
            <a:r>
              <a:rPr lang="en-US" dirty="0" smtClean="0"/>
              <a:t>Collar							Spur</a:t>
            </a:r>
          </a:p>
          <a:p>
            <a:pPr marL="0" indent="0">
              <a:buNone/>
            </a:pPr>
            <a:r>
              <a:rPr lang="en-US" dirty="0" smtClean="0"/>
              <a:t>Scaffold branches			Scion</a:t>
            </a:r>
          </a:p>
          <a:p>
            <a:pPr marL="0" indent="0">
              <a:buNone/>
            </a:pPr>
            <a:r>
              <a:rPr lang="en-US" dirty="0" smtClean="0"/>
              <a:t>Lateral branches				Rootstock</a:t>
            </a:r>
          </a:p>
          <a:p>
            <a:pPr marL="0" indent="0">
              <a:buNone/>
            </a:pPr>
            <a:r>
              <a:rPr lang="en-US" dirty="0" smtClean="0"/>
              <a:t>Shoots							Graft union</a:t>
            </a:r>
          </a:p>
          <a:p>
            <a:pPr marL="0" indent="0">
              <a:buNone/>
            </a:pPr>
            <a:r>
              <a:rPr lang="en-US" dirty="0" smtClean="0"/>
              <a:t>Leader/Central leader		</a:t>
            </a:r>
            <a:r>
              <a:rPr lang="en-US" dirty="0" err="1" smtClean="0"/>
              <a:t>Watersprouts</a:t>
            </a:r>
            <a:r>
              <a:rPr lang="en-US" dirty="0"/>
              <a:t>/</a:t>
            </a:r>
            <a:r>
              <a:rPr lang="en-US" dirty="0" smtClean="0"/>
              <a:t>suckers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35003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956048" cy="2056022"/>
          </a:xfrm>
        </p:spPr>
        <p:txBody>
          <a:bodyPr>
            <a:normAutofit fontScale="90000"/>
          </a:bodyPr>
          <a:lstStyle/>
          <a:p>
            <a:r>
              <a:rPr lang="en-US" b="1" dirty="0" smtClean="0"/>
              <a:t>Fruit Tree Pruning and Grafting</a:t>
            </a:r>
            <a:br>
              <a:rPr lang="en-US" b="1" dirty="0" smtClean="0"/>
            </a:br>
            <a:r>
              <a:rPr lang="en-US" b="1" dirty="0" smtClean="0"/>
              <a:t>for</a:t>
            </a:r>
            <a:br>
              <a:rPr lang="en-US" b="1" dirty="0" smtClean="0"/>
            </a:br>
            <a:r>
              <a:rPr lang="en-US" b="1" dirty="0" smtClean="0"/>
              <a:t>Napa Home Gardeners</a:t>
            </a:r>
            <a:endParaRPr lang="en-US" b="1" dirty="0"/>
          </a:p>
        </p:txBody>
      </p:sp>
      <p:sp>
        <p:nvSpPr>
          <p:cNvPr id="3" name="Subtitle 2"/>
          <p:cNvSpPr>
            <a:spLocks noGrp="1"/>
          </p:cNvSpPr>
          <p:nvPr>
            <p:ph type="subTitle" idx="1"/>
          </p:nvPr>
        </p:nvSpPr>
        <p:spPr/>
        <p:txBody>
          <a:bodyPr>
            <a:normAutofit/>
          </a:bodyPr>
          <a:lstStyle/>
          <a:p>
            <a:r>
              <a:rPr lang="en-US" b="1" dirty="0" smtClean="0"/>
              <a:t>Presented by UC Master Gardeners</a:t>
            </a:r>
          </a:p>
          <a:p>
            <a:r>
              <a:rPr lang="en-US" b="1" dirty="0" smtClean="0"/>
              <a:t>of</a:t>
            </a:r>
          </a:p>
          <a:p>
            <a:r>
              <a:rPr lang="en-US" b="1" dirty="0" smtClean="0"/>
              <a:t>Napa County</a:t>
            </a:r>
          </a:p>
          <a:p>
            <a:endParaRPr lang="en-US" dirty="0"/>
          </a:p>
        </p:txBody>
      </p:sp>
      <p:pic>
        <p:nvPicPr>
          <p:cNvPr id="4" name="Picture 3"/>
          <p:cNvPicPr>
            <a:picLocks noChangeAspect="1"/>
          </p:cNvPicPr>
          <p:nvPr/>
        </p:nvPicPr>
        <p:blipFill>
          <a:blip r:embed="rId3">
            <a:alphaModFix amt="49000"/>
          </a:blip>
          <a:stretch>
            <a:fillRect/>
          </a:stretch>
        </p:blipFill>
        <p:spPr>
          <a:xfrm>
            <a:off x="3238500" y="1892300"/>
            <a:ext cx="2667000" cy="3060700"/>
          </a:xfrm>
          <a:prstGeom prst="rect">
            <a:avLst/>
          </a:prstGeom>
        </p:spPr>
      </p:pic>
    </p:spTree>
    <p:extLst>
      <p:ext uri="{BB962C8B-B14F-4D97-AF65-F5344CB8AC3E}">
        <p14:creationId xmlns:p14="http://schemas.microsoft.com/office/powerpoint/2010/main" val="3297088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uit trees, question mark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447800"/>
            <a:ext cx="2721864" cy="3962400"/>
          </a:xfrm>
          <a:prstGeom prst="rect">
            <a:avLst/>
          </a:prstGeom>
        </p:spPr>
      </p:pic>
    </p:spTree>
    <p:extLst>
      <p:ext uri="{BB962C8B-B14F-4D97-AF65-F5344CB8AC3E}">
        <p14:creationId xmlns:p14="http://schemas.microsoft.com/office/powerpoint/2010/main" val="6771846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Center Pruning</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404" b="1440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023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Central Leader Pruning</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599" y="2553494"/>
            <a:ext cx="9601200" cy="339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3762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Basic </a:t>
            </a:r>
            <a:r>
              <a:rPr lang="en-US" dirty="0"/>
              <a:t>P</a:t>
            </a:r>
            <a:r>
              <a:rPr lang="en-US" dirty="0" smtClean="0"/>
              <a:t>runing </a:t>
            </a:r>
            <a:r>
              <a:rPr lang="en-US" dirty="0"/>
              <a:t>C</a:t>
            </a:r>
            <a:r>
              <a:rPr lang="en-US" dirty="0" smtClean="0"/>
              <a:t>uts</a:t>
            </a:r>
            <a:endParaRPr lang="en-US" dirty="0"/>
          </a:p>
        </p:txBody>
      </p:sp>
      <p:sp>
        <p:nvSpPr>
          <p:cNvPr id="3" name="Content Placeholder 2"/>
          <p:cNvSpPr>
            <a:spLocks noGrp="1"/>
          </p:cNvSpPr>
          <p:nvPr>
            <p:ph idx="1"/>
          </p:nvPr>
        </p:nvSpPr>
        <p:spPr/>
        <p:txBody>
          <a:bodyPr/>
          <a:lstStyle/>
          <a:p>
            <a:r>
              <a:rPr lang="en-US" b="1" dirty="0" smtClean="0">
                <a:latin typeface="Arial"/>
                <a:cs typeface="Arial"/>
              </a:rPr>
              <a:t>Thinning cut: </a:t>
            </a:r>
            <a:r>
              <a:rPr lang="en-US" dirty="0" smtClean="0">
                <a:latin typeface="Arial"/>
                <a:cs typeface="Arial"/>
              </a:rPr>
              <a:t>Remove branches at their point of origin, results in a reduced number of branches </a:t>
            </a:r>
          </a:p>
          <a:p>
            <a:r>
              <a:rPr lang="en-US" b="1" dirty="0" smtClean="0">
                <a:latin typeface="Arial"/>
                <a:cs typeface="Arial"/>
              </a:rPr>
              <a:t>Heading cut: </a:t>
            </a:r>
            <a:r>
              <a:rPr lang="en-US" dirty="0" smtClean="0">
                <a:latin typeface="Arial"/>
                <a:cs typeface="Arial"/>
              </a:rPr>
              <a:t>Remove a portion of a shoot  or branch leaving only a bud, results in increased number of branches.</a:t>
            </a:r>
          </a:p>
        </p:txBody>
      </p:sp>
    </p:spTree>
    <p:extLst>
      <p:ext uri="{BB962C8B-B14F-4D97-AF65-F5344CB8AC3E}">
        <p14:creationId xmlns:p14="http://schemas.microsoft.com/office/powerpoint/2010/main" val="5081883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uit trees, question mark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447800"/>
            <a:ext cx="2721864" cy="3962400"/>
          </a:xfrm>
          <a:prstGeom prst="rect">
            <a:avLst/>
          </a:prstGeom>
        </p:spPr>
      </p:pic>
    </p:spTree>
    <p:extLst>
      <p:ext uri="{BB962C8B-B14F-4D97-AF65-F5344CB8AC3E}">
        <p14:creationId xmlns:p14="http://schemas.microsoft.com/office/powerpoint/2010/main" val="26958600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Tools</a:t>
            </a:r>
            <a:endParaRPr lang="en-US" dirty="0"/>
          </a:p>
        </p:txBody>
      </p:sp>
      <p:pic>
        <p:nvPicPr>
          <p:cNvPr id="4" name="Content Placeholder 3" descr="Fruit trees, pruning tools.jpeg"/>
          <p:cNvPicPr>
            <a:picLocks noGrp="1" noChangeAspect="1"/>
          </p:cNvPicPr>
          <p:nvPr>
            <p:ph idx="1"/>
          </p:nvPr>
        </p:nvPicPr>
        <p:blipFill>
          <a:blip r:embed="rId2">
            <a:extLst>
              <a:ext uri="{28A0092B-C50C-407E-A947-70E740481C1C}">
                <a14:useLocalDpi xmlns:a14="http://schemas.microsoft.com/office/drawing/2010/main" val="0"/>
              </a:ext>
            </a:extLst>
          </a:blip>
          <a:srcRect t="13339" b="13339"/>
          <a:stretch>
            <a:fillRect/>
          </a:stretch>
        </p:blipFill>
        <p:spPr>
          <a:xfrm>
            <a:off x="457200" y="1417638"/>
            <a:ext cx="8229600" cy="4708525"/>
          </a:xfrm>
        </p:spPr>
      </p:pic>
    </p:spTree>
    <p:extLst>
      <p:ext uri="{BB962C8B-B14F-4D97-AF65-F5344CB8AC3E}">
        <p14:creationId xmlns:p14="http://schemas.microsoft.com/office/powerpoint/2010/main" val="7347570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Tools</a:t>
            </a:r>
            <a:endParaRPr lang="en-US" dirty="0"/>
          </a:p>
        </p:txBody>
      </p:sp>
      <p:sp>
        <p:nvSpPr>
          <p:cNvPr id="4" name="Content Placeholder 3"/>
          <p:cNvSpPr>
            <a:spLocks noGrp="1"/>
          </p:cNvSpPr>
          <p:nvPr>
            <p:ph idx="1"/>
          </p:nvPr>
        </p:nvSpPr>
        <p:spPr/>
        <p:txBody>
          <a:bodyPr/>
          <a:lstStyle/>
          <a:p>
            <a:r>
              <a:rPr lang="en-US" dirty="0" smtClean="0"/>
              <a:t>Sharp</a:t>
            </a:r>
          </a:p>
          <a:p>
            <a:r>
              <a:rPr lang="en-US" dirty="0" smtClean="0"/>
              <a:t>Clean</a:t>
            </a:r>
          </a:p>
          <a:p>
            <a:r>
              <a:rPr lang="en-US" dirty="0" smtClean="0"/>
              <a:t>Ladder cautions</a:t>
            </a:r>
          </a:p>
          <a:p>
            <a:r>
              <a:rPr lang="en-US" dirty="0" smtClean="0"/>
              <a:t>Personal protection</a:t>
            </a:r>
          </a:p>
          <a:p>
            <a:r>
              <a:rPr lang="en-US" dirty="0" smtClean="0"/>
              <a:t>Lubricated</a:t>
            </a:r>
          </a:p>
          <a:p>
            <a:r>
              <a:rPr lang="en-US" dirty="0" smtClean="0"/>
              <a:t>Stored safely</a:t>
            </a:r>
            <a:endParaRPr lang="en-US" dirty="0"/>
          </a:p>
        </p:txBody>
      </p:sp>
    </p:spTree>
    <p:extLst>
      <p:ext uri="{BB962C8B-B14F-4D97-AF65-F5344CB8AC3E}">
        <p14:creationId xmlns:p14="http://schemas.microsoft.com/office/powerpoint/2010/main" val="27376086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Sharp</a:t>
            </a:r>
            <a:endParaRPr lang="en-US" dirty="0"/>
          </a:p>
        </p:txBody>
      </p:sp>
      <p:pic>
        <p:nvPicPr>
          <p:cNvPr id="7" name="Content Placeholder 6" descr="Fruit trees, sharpening tools.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351" r="-102"/>
          <a:stretch/>
        </p:blipFill>
        <p:spPr>
          <a:xfrm>
            <a:off x="0" y="2457940"/>
            <a:ext cx="9144000" cy="3308852"/>
          </a:xfrm>
        </p:spPr>
      </p:pic>
    </p:spTree>
    <p:extLst>
      <p:ext uri="{BB962C8B-B14F-4D97-AF65-F5344CB8AC3E}">
        <p14:creationId xmlns:p14="http://schemas.microsoft.com/office/powerpoint/2010/main" val="35900166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Sharpen and Restore</a:t>
            </a:r>
            <a:endParaRPr lang="en-US" dirty="0"/>
          </a:p>
        </p:txBody>
      </p:sp>
      <p:pic>
        <p:nvPicPr>
          <p:cNvPr id="4" name="Content Placeholder 3" descr="Fruit trees, sharpen pruners.jpeg"/>
          <p:cNvPicPr>
            <a:picLocks noGrp="1" noChangeAspect="1"/>
          </p:cNvPicPr>
          <p:nvPr>
            <p:ph idx="1"/>
          </p:nvPr>
        </p:nvPicPr>
        <p:blipFill>
          <a:blip r:embed="rId2">
            <a:extLst>
              <a:ext uri="{28A0092B-C50C-407E-A947-70E740481C1C}">
                <a14:useLocalDpi xmlns:a14="http://schemas.microsoft.com/office/drawing/2010/main" val="0"/>
              </a:ext>
            </a:extLst>
          </a:blip>
          <a:srcRect t="21957" b="21957"/>
          <a:stretch>
            <a:fillRect/>
          </a:stretch>
        </p:blipFill>
        <p:spPr>
          <a:xfrm>
            <a:off x="807637" y="1417639"/>
            <a:ext cx="3594104" cy="2319822"/>
          </a:xfrm>
        </p:spPr>
      </p:pic>
      <p:pic>
        <p:nvPicPr>
          <p:cNvPr id="5" name="Picture 4" descr="Fruit trees, sharpen spad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090" y="1417638"/>
            <a:ext cx="3291575" cy="2319823"/>
          </a:xfrm>
          <a:prstGeom prst="rect">
            <a:avLst/>
          </a:prstGeom>
        </p:spPr>
      </p:pic>
      <p:pic>
        <p:nvPicPr>
          <p:cNvPr id="6" name="Picture 5" descr="Fruit trees, clean handl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636" y="3931809"/>
            <a:ext cx="3594104" cy="2393124"/>
          </a:xfrm>
          <a:prstGeom prst="rect">
            <a:avLst/>
          </a:prstGeom>
        </p:spPr>
      </p:pic>
      <p:pic>
        <p:nvPicPr>
          <p:cNvPr id="7" name="Picture 6" descr="Fruit trees, sharpen lopper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8090" y="3931809"/>
            <a:ext cx="3291575" cy="2362200"/>
          </a:xfrm>
          <a:prstGeom prst="rect">
            <a:avLst/>
          </a:prstGeom>
        </p:spPr>
      </p:pic>
    </p:spTree>
    <p:extLst>
      <p:ext uri="{BB962C8B-B14F-4D97-AF65-F5344CB8AC3E}">
        <p14:creationId xmlns:p14="http://schemas.microsoft.com/office/powerpoint/2010/main" val="2018882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Sterilize</a:t>
            </a:r>
            <a:endParaRPr lang="en-US" dirty="0"/>
          </a:p>
        </p:txBody>
      </p:sp>
      <p:pic>
        <p:nvPicPr>
          <p:cNvPr id="4" name="Content Placeholder 3" descr="Fruit trees, vinegar.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22244" t="30464" r="12495" b="11567"/>
          <a:stretch/>
        </p:blipFill>
        <p:spPr>
          <a:xfrm>
            <a:off x="3643973" y="1417638"/>
            <a:ext cx="2611716" cy="3206272"/>
          </a:xfrm>
        </p:spPr>
      </p:pic>
      <p:pic>
        <p:nvPicPr>
          <p:cNvPr id="5" name="Picture 4" descr="Fruit trees, bleac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89815"/>
            <a:ext cx="2827362" cy="3713256"/>
          </a:xfrm>
          <a:prstGeom prst="rect">
            <a:avLst/>
          </a:prstGeom>
        </p:spPr>
      </p:pic>
      <p:pic>
        <p:nvPicPr>
          <p:cNvPr id="6" name="Picture 5" descr="Fruit trees, bucket of water.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87" y="1216348"/>
            <a:ext cx="2674613" cy="3623183"/>
          </a:xfrm>
          <a:prstGeom prst="rect">
            <a:avLst/>
          </a:prstGeom>
        </p:spPr>
      </p:pic>
      <p:sp>
        <p:nvSpPr>
          <p:cNvPr id="7" name="TextBox 6"/>
          <p:cNvSpPr txBox="1"/>
          <p:nvPr/>
        </p:nvSpPr>
        <p:spPr>
          <a:xfrm>
            <a:off x="0" y="5289238"/>
            <a:ext cx="9144000" cy="1077218"/>
          </a:xfrm>
          <a:prstGeom prst="rect">
            <a:avLst/>
          </a:prstGeom>
          <a:noFill/>
        </p:spPr>
        <p:txBody>
          <a:bodyPr wrap="square" rtlCol="0">
            <a:spAutoFit/>
          </a:bodyPr>
          <a:lstStyle/>
          <a:p>
            <a:r>
              <a:rPr lang="en-US" sz="3200" dirty="0" smtClean="0">
                <a:latin typeface="Arial"/>
                <a:cs typeface="Arial"/>
              </a:rPr>
              <a:t>1 Part bleach or vinegar to . . . . . . . 9 Parts water</a:t>
            </a:r>
          </a:p>
          <a:p>
            <a:endParaRPr lang="en-US" sz="3200" dirty="0"/>
          </a:p>
        </p:txBody>
      </p:sp>
    </p:spTree>
    <p:extLst>
      <p:ext uri="{BB962C8B-B14F-4D97-AF65-F5344CB8AC3E}">
        <p14:creationId xmlns:p14="http://schemas.microsoft.com/office/powerpoint/2010/main" val="33427983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lstStyle/>
          <a:p>
            <a:r>
              <a:rPr lang="en-US" dirty="0" smtClean="0"/>
              <a:t>Scientifically based research information</a:t>
            </a:r>
          </a:p>
          <a:p>
            <a:r>
              <a:rPr lang="en-US" dirty="0" smtClean="0"/>
              <a:t>Volunteers</a:t>
            </a:r>
          </a:p>
          <a:p>
            <a:r>
              <a:rPr lang="en-US" dirty="0" smtClean="0"/>
              <a:t>Part of the University of California Cooperative Extension system</a:t>
            </a:r>
          </a:p>
          <a:p>
            <a:r>
              <a:rPr lang="en-US" dirty="0" smtClean="0"/>
              <a:t>Receive 80 hours of initial training</a:t>
            </a:r>
          </a:p>
          <a:p>
            <a:r>
              <a:rPr lang="en-US" dirty="0" smtClean="0"/>
              <a:t>Train new Master Gardeners!</a:t>
            </a:r>
            <a:endParaRPr lang="en-US" dirty="0"/>
          </a:p>
        </p:txBody>
      </p:sp>
      <p:pic>
        <p:nvPicPr>
          <p:cNvPr id="4" name="Content Placeholder 3" descr="MasterGardener logo.eps"/>
          <p:cNvPicPr>
            <a:picLocks noChangeAspect="1"/>
          </p:cNvPicPr>
          <p:nvPr/>
        </p:nvPicPr>
        <p:blipFill>
          <a:blip r:embed="rId3"/>
          <a:srcRect l="-39392" r="-39392"/>
          <a:stretch>
            <a:fillRect/>
          </a:stretch>
        </p:blipFill>
        <p:spPr bwMode="auto">
          <a:xfrm>
            <a:off x="-212436" y="195984"/>
            <a:ext cx="2221345" cy="1221654"/>
          </a:xfrm>
          <a:prstGeom prst="rect">
            <a:avLst/>
          </a:prstGeom>
          <a:noFill/>
          <a:ln w="9525">
            <a:noFill/>
            <a:miter lim="800000"/>
            <a:headEnd/>
            <a:tailEnd/>
          </a:ln>
        </p:spPr>
      </p:pic>
    </p:spTree>
    <p:extLst>
      <p:ext uri="{BB962C8B-B14F-4D97-AF65-F5344CB8AC3E}">
        <p14:creationId xmlns:p14="http://schemas.microsoft.com/office/powerpoint/2010/main" val="1835142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Safety</a:t>
            </a:r>
            <a:endParaRPr lang="en-US" dirty="0"/>
          </a:p>
        </p:txBody>
      </p:sp>
      <p:pic>
        <p:nvPicPr>
          <p:cNvPr id="5" name="Picture 4" descr="Fruit trees, ladder accident.jpeg"/>
          <p:cNvPicPr>
            <a:picLocks noChangeAspect="1"/>
          </p:cNvPicPr>
          <p:nvPr/>
        </p:nvPicPr>
        <p:blipFill rotWithShape="1">
          <a:blip r:embed="rId2">
            <a:extLst>
              <a:ext uri="{28A0092B-C50C-407E-A947-70E740481C1C}">
                <a14:useLocalDpi xmlns:a14="http://schemas.microsoft.com/office/drawing/2010/main" val="0"/>
              </a:ext>
            </a:extLst>
          </a:blip>
          <a:srcRect l="23178" t="11179" r="-14112" b="13363"/>
          <a:stretch/>
        </p:blipFill>
        <p:spPr>
          <a:xfrm>
            <a:off x="4265003" y="1417638"/>
            <a:ext cx="5704812" cy="4149739"/>
          </a:xfrm>
          <a:prstGeom prst="rect">
            <a:avLst/>
          </a:prstGeom>
        </p:spPr>
      </p:pic>
      <p:pic>
        <p:nvPicPr>
          <p:cNvPr id="6" name="Content Placeholder 5" descr="Fruit Trees, ladder faux pas.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37085" r="-239124"/>
          <a:stretch/>
        </p:blipFill>
        <p:spPr>
          <a:xfrm>
            <a:off x="457200" y="1417638"/>
            <a:ext cx="8229600" cy="4525963"/>
          </a:xfrm>
        </p:spPr>
      </p:pic>
    </p:spTree>
    <p:extLst>
      <p:ext uri="{BB962C8B-B14F-4D97-AF65-F5344CB8AC3E}">
        <p14:creationId xmlns:p14="http://schemas.microsoft.com/office/powerpoint/2010/main" val="22278518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Orchard Ladder</a:t>
            </a:r>
            <a:endParaRPr lang="en-US" dirty="0"/>
          </a:p>
        </p:txBody>
      </p:sp>
      <p:pic>
        <p:nvPicPr>
          <p:cNvPr id="4" name="Content Placeholder 3" descr="Fruit trees, orchard ladder.jpeg"/>
          <p:cNvPicPr>
            <a:picLocks noGrp="1" noChangeAspect="1"/>
          </p:cNvPicPr>
          <p:nvPr>
            <p:ph idx="1"/>
          </p:nvPr>
        </p:nvPicPr>
        <p:blipFill>
          <a:blip r:embed="rId2">
            <a:extLst>
              <a:ext uri="{28A0092B-C50C-407E-A947-70E740481C1C}">
                <a14:useLocalDpi xmlns:a14="http://schemas.microsoft.com/office/drawing/2010/main" val="0"/>
              </a:ext>
            </a:extLst>
          </a:blip>
          <a:srcRect t="27957" b="27957"/>
          <a:stretch>
            <a:fillRect/>
          </a:stretch>
        </p:blipFill>
        <p:spPr/>
      </p:pic>
    </p:spTree>
    <p:extLst>
      <p:ext uri="{BB962C8B-B14F-4D97-AF65-F5344CB8AC3E}">
        <p14:creationId xmlns:p14="http://schemas.microsoft.com/office/powerpoint/2010/main" val="42443798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Protection</a:t>
            </a:r>
            <a:endParaRPr lang="en-US" dirty="0"/>
          </a:p>
        </p:txBody>
      </p:sp>
      <p:pic>
        <p:nvPicPr>
          <p:cNvPr id="4" name="Content Placeholder 3" descr="Fruit trees, eye protection.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4224" t="15840" r="2290" b="19712"/>
          <a:stretch/>
        </p:blipFill>
        <p:spPr>
          <a:xfrm>
            <a:off x="169672" y="1748940"/>
            <a:ext cx="4096270" cy="2299975"/>
          </a:xfrm>
        </p:spPr>
      </p:pic>
      <p:pic>
        <p:nvPicPr>
          <p:cNvPr id="5" name="Picture 4" descr="Fruit trees, garden gloves.jpeg"/>
          <p:cNvPicPr>
            <a:picLocks noChangeAspect="1"/>
          </p:cNvPicPr>
          <p:nvPr/>
        </p:nvPicPr>
        <p:blipFill rotWithShape="1">
          <a:blip r:embed="rId3">
            <a:extLst>
              <a:ext uri="{28A0092B-C50C-407E-A947-70E740481C1C}">
                <a14:useLocalDpi xmlns:a14="http://schemas.microsoft.com/office/drawing/2010/main" val="0"/>
              </a:ext>
            </a:extLst>
          </a:blip>
          <a:srcRect b="10295"/>
          <a:stretch/>
        </p:blipFill>
        <p:spPr>
          <a:xfrm>
            <a:off x="4819651" y="1293314"/>
            <a:ext cx="3638473" cy="2755601"/>
          </a:xfrm>
          <a:prstGeom prst="rect">
            <a:avLst/>
          </a:prstGeom>
        </p:spPr>
      </p:pic>
      <p:pic>
        <p:nvPicPr>
          <p:cNvPr id="7" name="Picture 6" descr="Fruit trees, gauntlet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4365140"/>
            <a:ext cx="3640079" cy="2171513"/>
          </a:xfrm>
          <a:prstGeom prst="rect">
            <a:avLst/>
          </a:prstGeom>
        </p:spPr>
      </p:pic>
      <p:pic>
        <p:nvPicPr>
          <p:cNvPr id="8" name="Picture 7" descr="Fruit trees, sunscreen.jpeg"/>
          <p:cNvPicPr>
            <a:picLocks noChangeAspect="1"/>
          </p:cNvPicPr>
          <p:nvPr/>
        </p:nvPicPr>
        <p:blipFill rotWithShape="1">
          <a:blip r:embed="rId5">
            <a:extLst>
              <a:ext uri="{28A0092B-C50C-407E-A947-70E740481C1C}">
                <a14:useLocalDpi xmlns:a14="http://schemas.microsoft.com/office/drawing/2010/main" val="0"/>
              </a:ext>
            </a:extLst>
          </a:blip>
          <a:srcRect l="-2214" r="36360"/>
          <a:stretch/>
        </p:blipFill>
        <p:spPr>
          <a:xfrm>
            <a:off x="5580549" y="4048915"/>
            <a:ext cx="2326479" cy="2614820"/>
          </a:xfrm>
          <a:prstGeom prst="rect">
            <a:avLst/>
          </a:prstGeom>
        </p:spPr>
      </p:pic>
    </p:spTree>
    <p:extLst>
      <p:ext uri="{BB962C8B-B14F-4D97-AF65-F5344CB8AC3E}">
        <p14:creationId xmlns:p14="http://schemas.microsoft.com/office/powerpoint/2010/main" val="25395217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and Lubricate</a:t>
            </a:r>
            <a:endParaRPr lang="en-US" dirty="0"/>
          </a:p>
        </p:txBody>
      </p:sp>
      <p:pic>
        <p:nvPicPr>
          <p:cNvPr id="4" name="Content Placeholder 3" descr="Fruit trees, lubricate tools.jpeg"/>
          <p:cNvPicPr>
            <a:picLocks noGrp="1" noChangeAspect="1"/>
          </p:cNvPicPr>
          <p:nvPr>
            <p:ph idx="1"/>
          </p:nvPr>
        </p:nvPicPr>
        <p:blipFill>
          <a:blip r:embed="rId2">
            <a:extLst>
              <a:ext uri="{28A0092B-C50C-407E-A947-70E740481C1C}">
                <a14:useLocalDpi xmlns:a14="http://schemas.microsoft.com/office/drawing/2010/main" val="0"/>
              </a:ext>
            </a:extLst>
          </a:blip>
          <a:srcRect l="2648" r="2648"/>
          <a:stretch>
            <a:fillRect/>
          </a:stretch>
        </p:blipFill>
        <p:spPr/>
      </p:pic>
    </p:spTree>
    <p:extLst>
      <p:ext uri="{BB962C8B-B14F-4D97-AF65-F5344CB8AC3E}">
        <p14:creationId xmlns:p14="http://schemas.microsoft.com/office/powerpoint/2010/main" val="6152757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Tools </a:t>
            </a:r>
            <a:endParaRPr lang="en-US" dirty="0"/>
          </a:p>
        </p:txBody>
      </p:sp>
      <p:pic>
        <p:nvPicPr>
          <p:cNvPr id="4" name="Content Placeholder 3" descr="Fruit trees, tool storage.jpeg"/>
          <p:cNvPicPr>
            <a:picLocks noGrp="1" noChangeAspect="1"/>
          </p:cNvPicPr>
          <p:nvPr>
            <p:ph idx="1"/>
          </p:nvPr>
        </p:nvPicPr>
        <p:blipFill>
          <a:blip r:embed="rId2">
            <a:extLst>
              <a:ext uri="{28A0092B-C50C-407E-A947-70E740481C1C}">
                <a14:useLocalDpi xmlns:a14="http://schemas.microsoft.com/office/drawing/2010/main" val="0"/>
              </a:ext>
            </a:extLst>
          </a:blip>
          <a:srcRect t="23610" b="23610"/>
          <a:stretch>
            <a:fillRect/>
          </a:stretch>
        </p:blipFill>
        <p:spPr/>
      </p:pic>
    </p:spTree>
    <p:extLst>
      <p:ext uri="{BB962C8B-B14F-4D97-AF65-F5344CB8AC3E}">
        <p14:creationId xmlns:p14="http://schemas.microsoft.com/office/powerpoint/2010/main" val="35740249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54462"/>
          </a:xfrm>
        </p:spPr>
        <p:txBody>
          <a:bodyPr/>
          <a:lstStyle/>
          <a:p>
            <a:endParaRPr lang="en-US" dirty="0">
              <a:latin typeface="Chalkboard"/>
              <a:cs typeface="Chalkboard"/>
            </a:endParaRPr>
          </a:p>
        </p:txBody>
      </p:sp>
      <p:pic>
        <p:nvPicPr>
          <p:cNvPr id="2" name="Picture 1" descr="Fruit trees, your question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600" y="1689100"/>
            <a:ext cx="2336800" cy="3479800"/>
          </a:xfrm>
          <a:prstGeom prst="rect">
            <a:avLst/>
          </a:prstGeom>
        </p:spPr>
      </p:pic>
    </p:spTree>
    <p:extLst>
      <p:ext uri="{BB962C8B-B14F-4D97-AF65-F5344CB8AC3E}">
        <p14:creationId xmlns:p14="http://schemas.microsoft.com/office/powerpoint/2010/main" val="20938291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Getting Started</a:t>
            </a:r>
            <a:endParaRPr lang="en-US" dirty="0">
              <a:latin typeface="Arial"/>
              <a:cs typeface="Arial"/>
            </a:endParaRPr>
          </a:p>
        </p:txBody>
      </p:sp>
      <p:sp>
        <p:nvSpPr>
          <p:cNvPr id="3" name="Content Placeholder 2"/>
          <p:cNvSpPr>
            <a:spLocks noGrp="1"/>
          </p:cNvSpPr>
          <p:nvPr>
            <p:ph idx="1"/>
          </p:nvPr>
        </p:nvSpPr>
        <p:spPr/>
        <p:txBody>
          <a:bodyPr/>
          <a:lstStyle/>
          <a:p>
            <a:r>
              <a:rPr lang="en-US" dirty="0" smtClean="0"/>
              <a:t>Allow yourself lots of time</a:t>
            </a:r>
          </a:p>
          <a:p>
            <a:r>
              <a:rPr lang="en-US" dirty="0" smtClean="0"/>
              <a:t>Assemble all your tools including disinfectants</a:t>
            </a:r>
          </a:p>
          <a:p>
            <a:r>
              <a:rPr lang="en-US" dirty="0" smtClean="0"/>
              <a:t>Know what you want to do</a:t>
            </a:r>
          </a:p>
          <a:p>
            <a:r>
              <a:rPr lang="en-US" dirty="0" smtClean="0"/>
              <a:t>Take your time.  Make some cuts.  Step back and look at the tree.</a:t>
            </a:r>
          </a:p>
        </p:txBody>
      </p:sp>
      <p:sp>
        <p:nvSpPr>
          <p:cNvPr id="4" name="Slide Number Placeholder 3"/>
          <p:cNvSpPr>
            <a:spLocks noGrp="1"/>
          </p:cNvSpPr>
          <p:nvPr>
            <p:ph type="sldNum" sz="quarter" idx="10"/>
          </p:nvPr>
        </p:nvSpPr>
        <p:spPr>
          <a:xfrm>
            <a:off x="4023092" y="8917422"/>
            <a:ext cx="3077739" cy="469424"/>
          </a:xfrm>
        </p:spPr>
        <p:txBody>
          <a:bodyPr/>
          <a:lstStyle/>
          <a:p>
            <a:fld id="{4133B450-58A9-43EA-959A-4799DF5E5426}" type="slidenum">
              <a:rPr lang="en-US" smtClean="0"/>
              <a:t>36</a:t>
            </a:fld>
            <a:endParaRPr lang="en-US"/>
          </a:p>
        </p:txBody>
      </p:sp>
    </p:spTree>
    <p:extLst>
      <p:ext uri="{BB962C8B-B14F-4D97-AF65-F5344CB8AC3E}">
        <p14:creationId xmlns:p14="http://schemas.microsoft.com/office/powerpoint/2010/main" val="29315148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cut?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6096000" cy="53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2667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p:txBody>
          <a:bodyPr/>
          <a:lstStyle/>
          <a:p>
            <a:r>
              <a:rPr lang="en-US" dirty="0" smtClean="0"/>
              <a:t>In general, thinning cuts, then heading cuts</a:t>
            </a:r>
          </a:p>
          <a:p>
            <a:r>
              <a:rPr lang="en-US" dirty="0" smtClean="0"/>
              <a:t>Start with removing dead, dying, broken, or diseased branches, and water sprouts, root suckers</a:t>
            </a:r>
          </a:p>
          <a:p>
            <a:r>
              <a:rPr lang="en-US" dirty="0" smtClean="0"/>
              <a:t>Move from large branches to smaller—can be scary</a:t>
            </a:r>
          </a:p>
          <a:p>
            <a:r>
              <a:rPr lang="en-US" dirty="0" smtClean="0"/>
              <a:t>Remove crossing and unwanted branches</a:t>
            </a:r>
          </a:p>
          <a:p>
            <a:r>
              <a:rPr lang="en-US" dirty="0" smtClean="0"/>
              <a:t>When heading consider where bud faces</a:t>
            </a:r>
          </a:p>
          <a:p>
            <a:endParaRPr lang="en-US" dirty="0"/>
          </a:p>
        </p:txBody>
      </p:sp>
    </p:spTree>
    <p:extLst>
      <p:ext uri="{BB962C8B-B14F-4D97-AF65-F5344CB8AC3E}">
        <p14:creationId xmlns:p14="http://schemas.microsoft.com/office/powerpoint/2010/main" val="25260876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uit trees, question mark 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447800"/>
            <a:ext cx="2721864" cy="3962400"/>
          </a:xfrm>
          <a:prstGeom prst="rect">
            <a:avLst/>
          </a:prstGeom>
        </p:spPr>
      </p:pic>
    </p:spTree>
    <p:extLst>
      <p:ext uri="{BB962C8B-B14F-4D97-AF65-F5344CB8AC3E}">
        <p14:creationId xmlns:p14="http://schemas.microsoft.com/office/powerpoint/2010/main" val="946762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Arial" charset="0"/>
                <a:ea typeface="ＭＳ Ｐゴシック" charset="0"/>
                <a:cs typeface="ＭＳ Ｐゴシック" charset="0"/>
              </a:rPr>
              <a:t>Workshops</a:t>
            </a:r>
          </a:p>
          <a:p>
            <a:r>
              <a:rPr lang="en-US" dirty="0" smtClean="0">
                <a:latin typeface="Arial" charset="0"/>
                <a:ea typeface="ＭＳ Ｐゴシック" charset="0"/>
                <a:cs typeface="ＭＳ Ｐゴシック" charset="0"/>
              </a:rPr>
              <a:t>Help Desks: UCCE, Mobile &amp; Farmers Markets</a:t>
            </a:r>
          </a:p>
          <a:p>
            <a:r>
              <a:rPr lang="en-US" dirty="0" smtClean="0">
                <a:latin typeface="Arial" charset="0"/>
                <a:ea typeface="ＭＳ Ｐゴシック" charset="0"/>
                <a:cs typeface="ＭＳ Ｐゴシック" charset="0"/>
              </a:rPr>
              <a:t>Website, Facebook, Blog</a:t>
            </a:r>
          </a:p>
          <a:p>
            <a:r>
              <a:rPr lang="en-US" dirty="0" smtClean="0">
                <a:latin typeface="Arial" charset="0"/>
                <a:ea typeface="ＭＳ Ｐゴシック" charset="0"/>
                <a:cs typeface="ＭＳ Ｐゴシック" charset="0"/>
              </a:rPr>
              <a:t>Weekly Newspaper Column</a:t>
            </a:r>
          </a:p>
          <a:p>
            <a:r>
              <a:rPr lang="en-US" dirty="0" smtClean="0">
                <a:latin typeface="Arial" charset="0"/>
                <a:ea typeface="ＭＳ Ｐゴシック" charset="0"/>
                <a:cs typeface="ＭＳ Ｐゴシック" charset="0"/>
              </a:rPr>
              <a:t>Soon, a new Demonstration Garden</a:t>
            </a:r>
          </a:p>
          <a:p>
            <a:r>
              <a:rPr lang="en-US" dirty="0" smtClean="0">
                <a:latin typeface="Arial" charset="0"/>
                <a:ea typeface="ＭＳ Ｐゴシック" charset="0"/>
                <a:cs typeface="ＭＳ Ｐゴシック" charset="0"/>
              </a:rPr>
              <a:t>Monthly Guide to Gardening </a:t>
            </a:r>
          </a:p>
          <a:p>
            <a:r>
              <a:rPr lang="en-US" dirty="0" smtClean="0">
                <a:latin typeface="Arial" charset="0"/>
                <a:ea typeface="ＭＳ Ｐゴシック" charset="0"/>
                <a:cs typeface="ＭＳ Ｐゴシック" charset="0"/>
              </a:rPr>
              <a:t>Trees in Napa Updated Book</a:t>
            </a:r>
          </a:p>
          <a:p>
            <a:r>
              <a:rPr lang="en-US" dirty="0" smtClean="0">
                <a:latin typeface="Arial" charset="0"/>
                <a:ea typeface="ＭＳ Ｐゴシック" charset="0"/>
                <a:cs typeface="ＭＳ Ｐゴシック" charset="0"/>
              </a:rPr>
              <a:t>Tomato Sale:  April </a:t>
            </a:r>
          </a:p>
          <a:p>
            <a:r>
              <a:rPr lang="en-US" dirty="0" smtClean="0">
                <a:latin typeface="Arial" charset="0"/>
                <a:ea typeface="ＭＳ Ｐゴシック" charset="0"/>
                <a:cs typeface="ＭＳ Ｐゴシック" charset="0"/>
              </a:rPr>
              <a:t>UC Master Gardeners’ Garden Tour: 2017 (Think ahead!)</a:t>
            </a:r>
          </a:p>
          <a:p>
            <a:r>
              <a:rPr lang="en-US" dirty="0" smtClean="0">
                <a:latin typeface="Arial" charset="0"/>
                <a:ea typeface="ＭＳ Ｐゴシック" charset="0"/>
                <a:cs typeface="ＭＳ Ｐゴシック" charset="0"/>
              </a:rPr>
              <a:t>Train New Master Gardeners</a:t>
            </a:r>
          </a:p>
          <a:p>
            <a:endParaRPr lang="en-US" dirty="0" smtClean="0"/>
          </a:p>
          <a:p>
            <a:pPr marL="0" indent="0">
              <a:buNone/>
            </a:pPr>
            <a:endParaRPr lang="en-US" dirty="0"/>
          </a:p>
        </p:txBody>
      </p:sp>
      <p:pic>
        <p:nvPicPr>
          <p:cNvPr id="16" name="Content Placeholder 3" descr="MasterGardener logo.eps"/>
          <p:cNvPicPr>
            <a:picLocks noChangeAspect="1"/>
          </p:cNvPicPr>
          <p:nvPr/>
        </p:nvPicPr>
        <p:blipFill>
          <a:blip r:embed="rId3"/>
          <a:srcRect l="-39392" r="-39392"/>
          <a:stretch>
            <a:fillRect/>
          </a:stretch>
        </p:blipFill>
        <p:spPr bwMode="auto">
          <a:xfrm>
            <a:off x="-212436" y="195984"/>
            <a:ext cx="2221345" cy="1221654"/>
          </a:xfrm>
          <a:prstGeom prst="rect">
            <a:avLst/>
          </a:prstGeom>
          <a:noFill/>
          <a:ln w="9525">
            <a:noFill/>
            <a:miter lim="800000"/>
            <a:headEnd/>
            <a:tailEnd/>
          </a:ln>
        </p:spPr>
      </p:pic>
    </p:spTree>
    <p:extLst>
      <p:ext uri="{BB962C8B-B14F-4D97-AF65-F5344CB8AC3E}">
        <p14:creationId xmlns:p14="http://schemas.microsoft.com/office/powerpoint/2010/main" val="40286503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Grafting, by Tom </a:t>
            </a:r>
            <a:r>
              <a:rPr lang="en-US" dirty="0" err="1" smtClean="0"/>
              <a:t>Kahl</a:t>
            </a:r>
            <a:endParaRPr lang="en-US" dirty="0"/>
          </a:p>
        </p:txBody>
      </p:sp>
      <p:sp>
        <p:nvSpPr>
          <p:cNvPr id="5" name="Content Placeholder 4"/>
          <p:cNvSpPr>
            <a:spLocks noGrp="1"/>
          </p:cNvSpPr>
          <p:nvPr>
            <p:ph idx="1"/>
          </p:nvPr>
        </p:nvSpPr>
        <p:spPr/>
        <p:txBody>
          <a:bodyPr>
            <a:normAutofit lnSpcReduction="10000"/>
          </a:bodyPr>
          <a:lstStyle/>
          <a:p>
            <a:r>
              <a:rPr lang="en-US" dirty="0" smtClean="0"/>
              <a:t>Scion</a:t>
            </a:r>
          </a:p>
          <a:p>
            <a:r>
              <a:rPr lang="en-US" dirty="0" smtClean="0"/>
              <a:t>When</a:t>
            </a:r>
          </a:p>
          <a:p>
            <a:r>
              <a:rPr lang="en-US" dirty="0" smtClean="0"/>
              <a:t>Tools and materials</a:t>
            </a:r>
          </a:p>
          <a:p>
            <a:r>
              <a:rPr lang="en-US" dirty="0" smtClean="0"/>
              <a:t>Protective coatings</a:t>
            </a:r>
          </a:p>
          <a:p>
            <a:r>
              <a:rPr lang="en-US" dirty="0" smtClean="0"/>
              <a:t>Whip graft</a:t>
            </a:r>
          </a:p>
          <a:p>
            <a:r>
              <a:rPr lang="en-US" dirty="0" smtClean="0"/>
              <a:t>Cleft graft</a:t>
            </a:r>
          </a:p>
          <a:p>
            <a:r>
              <a:rPr lang="en-US" dirty="0" smtClean="0"/>
              <a:t>Side graft</a:t>
            </a:r>
          </a:p>
          <a:p>
            <a:r>
              <a:rPr lang="en-US" dirty="0" smtClean="0"/>
              <a:t>Budding</a:t>
            </a:r>
            <a:endParaRPr lang="en-US" dirty="0"/>
          </a:p>
        </p:txBody>
      </p:sp>
    </p:spTree>
    <p:extLst>
      <p:ext uri="{BB962C8B-B14F-4D97-AF65-F5344CB8AC3E}">
        <p14:creationId xmlns:p14="http://schemas.microsoft.com/office/powerpoint/2010/main" val="84011439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Almost End</a:t>
            </a:r>
            <a:endParaRPr lang="en-US" dirty="0"/>
          </a:p>
        </p:txBody>
      </p:sp>
      <p:sp>
        <p:nvSpPr>
          <p:cNvPr id="3" name="Content Placeholder 2"/>
          <p:cNvSpPr>
            <a:spLocks noGrp="1"/>
          </p:cNvSpPr>
          <p:nvPr>
            <p:ph idx="1"/>
          </p:nvPr>
        </p:nvSpPr>
        <p:spPr/>
        <p:txBody>
          <a:bodyPr>
            <a:normAutofit lnSpcReduction="10000"/>
          </a:bodyPr>
          <a:lstStyle/>
          <a:p>
            <a:r>
              <a:rPr lang="en-US" dirty="0" smtClean="0"/>
              <a:t>Sunlight</a:t>
            </a:r>
          </a:p>
          <a:p>
            <a:r>
              <a:rPr lang="en-US" dirty="0" smtClean="0"/>
              <a:t>Wrap up</a:t>
            </a:r>
          </a:p>
          <a:p>
            <a:r>
              <a:rPr lang="en-US" dirty="0" smtClean="0"/>
              <a:t>Review Parking Lot</a:t>
            </a:r>
          </a:p>
          <a:p>
            <a:r>
              <a:rPr lang="en-US" dirty="0" smtClean="0"/>
              <a:t>Field trip!</a:t>
            </a:r>
          </a:p>
          <a:p>
            <a:r>
              <a:rPr lang="en-US" dirty="0" smtClean="0"/>
              <a:t>Silverado MS</a:t>
            </a:r>
          </a:p>
          <a:p>
            <a:r>
              <a:rPr lang="en-US" dirty="0" smtClean="0"/>
              <a:t>1133 </a:t>
            </a:r>
            <a:r>
              <a:rPr lang="en-US" dirty="0" err="1" smtClean="0"/>
              <a:t>Coombsville</a:t>
            </a:r>
            <a:endParaRPr lang="en-US" dirty="0" smtClean="0"/>
          </a:p>
          <a:p>
            <a:r>
              <a:rPr lang="en-US" dirty="0" smtClean="0"/>
              <a:t>Noon to 1.30</a:t>
            </a:r>
          </a:p>
          <a:p>
            <a:r>
              <a:rPr lang="en-US" dirty="0" smtClean="0"/>
              <a:t>Bring your pruners!</a:t>
            </a:r>
          </a:p>
          <a:p>
            <a:endParaRPr lang="en-US" dirty="0"/>
          </a:p>
        </p:txBody>
      </p:sp>
      <p:pic>
        <p:nvPicPr>
          <p:cNvPr id="4" name="Picture 3"/>
          <p:cNvPicPr>
            <a:picLocks noChangeAspect="1"/>
          </p:cNvPicPr>
          <p:nvPr/>
        </p:nvPicPr>
        <p:blipFill>
          <a:blip r:embed="rId2"/>
          <a:stretch>
            <a:fillRect/>
          </a:stretch>
        </p:blipFill>
        <p:spPr>
          <a:xfrm>
            <a:off x="4318227" y="1269131"/>
            <a:ext cx="3852370" cy="3666233"/>
          </a:xfrm>
          <a:prstGeom prst="rect">
            <a:avLst/>
          </a:prstGeom>
        </p:spPr>
      </p:pic>
    </p:spTree>
    <p:extLst>
      <p:ext uri="{BB962C8B-B14F-4D97-AF65-F5344CB8AC3E}">
        <p14:creationId xmlns:p14="http://schemas.microsoft.com/office/powerpoint/2010/main" val="35830026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Need More Help?</a:t>
            </a:r>
            <a:endParaRPr lang="en-US" dirty="0"/>
          </a:p>
        </p:txBody>
      </p:sp>
      <p:sp>
        <p:nvSpPr>
          <p:cNvPr id="3" name="Content Placeholder 2"/>
          <p:cNvSpPr>
            <a:spLocks noGrp="1"/>
          </p:cNvSpPr>
          <p:nvPr>
            <p:ph idx="1"/>
          </p:nvPr>
        </p:nvSpPr>
        <p:spPr/>
        <p:txBody>
          <a:bodyPr/>
          <a:lstStyle/>
          <a:p>
            <a:r>
              <a:rPr lang="en-US" dirty="0" smtClean="0"/>
              <a:t>Resource list</a:t>
            </a:r>
          </a:p>
          <a:p>
            <a:r>
              <a:rPr lang="en-US" dirty="0" smtClean="0"/>
              <a:t>Computer search with UC first—</a:t>
            </a:r>
          </a:p>
          <a:p>
            <a:r>
              <a:rPr lang="en-US" dirty="0" smtClean="0"/>
              <a:t>UC apples, UC peach leaf curl, UC pruning</a:t>
            </a:r>
          </a:p>
          <a:p>
            <a:r>
              <a:rPr lang="en-US" dirty="0" smtClean="0"/>
              <a:t>UC has step-by-steps, videos, orchard help</a:t>
            </a:r>
          </a:p>
          <a:p>
            <a:r>
              <a:rPr lang="en-US" dirty="0" smtClean="0"/>
              <a:t>Find today’s slides on our website</a:t>
            </a:r>
          </a:p>
          <a:p>
            <a:r>
              <a:rPr lang="en-US" dirty="0" smtClean="0"/>
              <a:t>Our Help Desk is open M-W-F, 9-12—in person, online, on the phone</a:t>
            </a:r>
          </a:p>
          <a:p>
            <a:endParaRPr lang="en-US" dirty="0"/>
          </a:p>
        </p:txBody>
      </p:sp>
    </p:spTree>
    <p:extLst>
      <p:ext uri="{BB962C8B-B14F-4D97-AF65-F5344CB8AC3E}">
        <p14:creationId xmlns:p14="http://schemas.microsoft.com/office/powerpoint/2010/main" val="17596843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5" name="Picture 4" descr="Fruit trees, UC IPM Online full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0"/>
            <a:ext cx="6493669" cy="6858000"/>
          </a:xfrm>
          <a:prstGeom prst="rect">
            <a:avLst/>
          </a:prstGeom>
        </p:spPr>
      </p:pic>
    </p:spTree>
    <p:extLst>
      <p:ext uri="{BB962C8B-B14F-4D97-AF65-F5344CB8AC3E}">
        <p14:creationId xmlns:p14="http://schemas.microsoft.com/office/powerpoint/2010/main" val="289438887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1473200"/>
            <a:ext cx="6096000" cy="3911600"/>
          </a:xfrm>
          <a:prstGeom prst="rect">
            <a:avLst/>
          </a:prstGeom>
        </p:spPr>
      </p:pic>
      <p:sp>
        <p:nvSpPr>
          <p:cNvPr id="2" name="TextBox 1"/>
          <p:cNvSpPr txBox="1"/>
          <p:nvPr/>
        </p:nvSpPr>
        <p:spPr>
          <a:xfrm>
            <a:off x="455253" y="383329"/>
            <a:ext cx="7746761" cy="646331"/>
          </a:xfrm>
          <a:prstGeom prst="rect">
            <a:avLst/>
          </a:prstGeom>
          <a:noFill/>
        </p:spPr>
        <p:txBody>
          <a:bodyPr wrap="square" rtlCol="0">
            <a:spAutoFit/>
          </a:bodyPr>
          <a:lstStyle/>
          <a:p>
            <a:pPr algn="ctr"/>
            <a:r>
              <a:rPr lang="en-US" sz="3600" dirty="0" smtClean="0">
                <a:latin typeface="Arial"/>
                <a:cs typeface="Arial"/>
              </a:rPr>
              <a:t>Thank You!</a:t>
            </a:r>
            <a:endParaRPr lang="en-US" sz="3600" dirty="0">
              <a:latin typeface="Arial"/>
              <a:cs typeface="Arial"/>
            </a:endParaRPr>
          </a:p>
        </p:txBody>
      </p:sp>
    </p:spTree>
    <p:extLst>
      <p:ext uri="{BB962C8B-B14F-4D97-AF65-F5344CB8AC3E}">
        <p14:creationId xmlns:p14="http://schemas.microsoft.com/office/powerpoint/2010/main" val="39879869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 Your Questions!</a:t>
            </a:r>
            <a:endParaRPr lang="en-US" dirty="0"/>
          </a:p>
        </p:txBody>
      </p:sp>
      <p:sp>
        <p:nvSpPr>
          <p:cNvPr id="3" name="Content Placeholder 2"/>
          <p:cNvSpPr>
            <a:spLocks noGrp="1"/>
          </p:cNvSpPr>
          <p:nvPr>
            <p:ph idx="1"/>
          </p:nvPr>
        </p:nvSpPr>
        <p:spPr>
          <a:xfrm>
            <a:off x="457200" y="1600200"/>
            <a:ext cx="8504100" cy="4525963"/>
          </a:xfrm>
        </p:spPr>
        <p:txBody>
          <a:bodyPr>
            <a:normAutofit/>
          </a:bodyPr>
          <a:lstStyle/>
          <a:p>
            <a:r>
              <a:rPr lang="en-US" dirty="0" smtClean="0"/>
              <a:t>Mike Quinn:  Selection, Planting, Care</a:t>
            </a:r>
          </a:p>
          <a:p>
            <a:r>
              <a:rPr lang="en-US" dirty="0" smtClean="0"/>
              <a:t>Cindy Pitcher:  Pruning basic theory</a:t>
            </a:r>
          </a:p>
          <a:p>
            <a:r>
              <a:rPr lang="en-US" dirty="0" smtClean="0"/>
              <a:t>Gayle Nelson:  Tree anatomy</a:t>
            </a:r>
          </a:p>
          <a:p>
            <a:r>
              <a:rPr lang="en-US" dirty="0" smtClean="0"/>
              <a:t>Helen </a:t>
            </a:r>
            <a:r>
              <a:rPr lang="en-US" dirty="0" err="1" smtClean="0"/>
              <a:t>Dake</a:t>
            </a:r>
            <a:r>
              <a:rPr lang="en-US" dirty="0" smtClean="0"/>
              <a:t>:  Pruning vocabulary and guidelines</a:t>
            </a:r>
          </a:p>
          <a:p>
            <a:r>
              <a:rPr lang="en-US" dirty="0" smtClean="0"/>
              <a:t>Rich </a:t>
            </a:r>
            <a:r>
              <a:rPr lang="en-US" dirty="0" err="1" smtClean="0"/>
              <a:t>Bruhns</a:t>
            </a:r>
            <a:r>
              <a:rPr lang="en-US" dirty="0" smtClean="0"/>
              <a:t>:  Tools</a:t>
            </a:r>
          </a:p>
          <a:p>
            <a:r>
              <a:rPr lang="en-US" dirty="0" smtClean="0"/>
              <a:t>Tom </a:t>
            </a:r>
            <a:r>
              <a:rPr lang="en-US" dirty="0" err="1" smtClean="0"/>
              <a:t>Kahl</a:t>
            </a:r>
            <a:r>
              <a:rPr lang="en-US" dirty="0" smtClean="0"/>
              <a:t>:  Grafting demonstration</a:t>
            </a:r>
            <a:endParaRPr lang="en-US" dirty="0"/>
          </a:p>
        </p:txBody>
      </p:sp>
    </p:spTree>
    <p:extLst>
      <p:ext uri="{BB962C8B-B14F-4D97-AF65-F5344CB8AC3E}">
        <p14:creationId xmlns:p14="http://schemas.microsoft.com/office/powerpoint/2010/main" val="8428940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Fruit Trees</a:t>
            </a:r>
            <a:endParaRPr lang="en-US" dirty="0"/>
          </a:p>
        </p:txBody>
      </p:sp>
      <p:sp>
        <p:nvSpPr>
          <p:cNvPr id="3" name="Content Placeholder 2"/>
          <p:cNvSpPr>
            <a:spLocks noGrp="1"/>
          </p:cNvSpPr>
          <p:nvPr>
            <p:ph idx="1"/>
          </p:nvPr>
        </p:nvSpPr>
        <p:spPr/>
        <p:txBody>
          <a:bodyPr/>
          <a:lstStyle/>
          <a:p>
            <a:r>
              <a:rPr lang="en-US" dirty="0" smtClean="0"/>
              <a:t>Selection considerations</a:t>
            </a:r>
          </a:p>
          <a:p>
            <a:r>
              <a:rPr lang="en-US" dirty="0" smtClean="0"/>
              <a:t>Planting requirements</a:t>
            </a:r>
          </a:p>
          <a:p>
            <a:r>
              <a:rPr lang="en-US" dirty="0" smtClean="0"/>
              <a:t>Care and cultivation</a:t>
            </a:r>
          </a:p>
          <a:p>
            <a:r>
              <a:rPr lang="en-US" dirty="0" smtClean="0"/>
              <a:t>YOUR questions</a:t>
            </a:r>
            <a:endParaRPr lang="en-US" dirty="0" smtClean="0"/>
          </a:p>
          <a:p>
            <a:r>
              <a:rPr lang="en-US" dirty="0" smtClean="0"/>
              <a:t>Pruning</a:t>
            </a:r>
            <a:endParaRPr lang="en-US" dirty="0"/>
          </a:p>
        </p:txBody>
      </p:sp>
    </p:spTree>
    <p:extLst>
      <p:ext uri="{BB962C8B-B14F-4D97-AF65-F5344CB8AC3E}">
        <p14:creationId xmlns:p14="http://schemas.microsoft.com/office/powerpoint/2010/main" val="10991292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Like?</a:t>
            </a:r>
            <a:endParaRPr lang="en-US" dirty="0"/>
          </a:p>
        </p:txBody>
      </p:sp>
      <p:pic>
        <p:nvPicPr>
          <p:cNvPr id="4" name="Content Placeholder 3" descr="Fruit trees, peaches.jpeg"/>
          <p:cNvPicPr>
            <a:picLocks noGrp="1" noChangeAspect="1"/>
          </p:cNvPicPr>
          <p:nvPr>
            <p:ph idx="1"/>
          </p:nvPr>
        </p:nvPicPr>
        <p:blipFill>
          <a:blip r:embed="rId2">
            <a:extLst>
              <a:ext uri="{28A0092B-C50C-407E-A947-70E740481C1C}">
                <a14:useLocalDpi xmlns:a14="http://schemas.microsoft.com/office/drawing/2010/main" val="0"/>
              </a:ext>
            </a:extLst>
          </a:blip>
          <a:srcRect t="4170" b="4170"/>
          <a:stretch>
            <a:fillRect/>
          </a:stretch>
        </p:blipFill>
        <p:spPr>
          <a:xfrm>
            <a:off x="457200" y="1417638"/>
            <a:ext cx="4143253" cy="2631277"/>
          </a:xfrm>
        </p:spPr>
      </p:pic>
      <p:pic>
        <p:nvPicPr>
          <p:cNvPr id="5" name="Picture 4" descr="Fruit trees, pom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727" y="1417637"/>
            <a:ext cx="4115138" cy="2631277"/>
          </a:xfrm>
          <a:prstGeom prst="rect">
            <a:avLst/>
          </a:prstGeom>
        </p:spPr>
      </p:pic>
      <p:pic>
        <p:nvPicPr>
          <p:cNvPr id="6" name="Picture 5" descr="Fruit trees, kiwi.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4358853"/>
            <a:ext cx="3889253" cy="2268162"/>
          </a:xfrm>
          <a:prstGeom prst="rect">
            <a:avLst/>
          </a:prstGeom>
        </p:spPr>
      </p:pic>
      <p:pic>
        <p:nvPicPr>
          <p:cNvPr id="7" name="Picture 6" descr="Fruit trees, citru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5348" y="4048915"/>
            <a:ext cx="3149600" cy="2578100"/>
          </a:xfrm>
          <a:prstGeom prst="rect">
            <a:avLst/>
          </a:prstGeom>
        </p:spPr>
      </p:pic>
      <p:sp>
        <p:nvSpPr>
          <p:cNvPr id="8" name="TextBox 7"/>
          <p:cNvSpPr txBox="1"/>
          <p:nvPr/>
        </p:nvSpPr>
        <p:spPr>
          <a:xfrm>
            <a:off x="1955800" y="3708400"/>
            <a:ext cx="1397000" cy="369332"/>
          </a:xfrm>
          <a:prstGeom prst="rect">
            <a:avLst/>
          </a:prstGeom>
          <a:noFill/>
        </p:spPr>
        <p:txBody>
          <a:bodyPr wrap="square" rtlCol="0">
            <a:spAutoFit/>
          </a:bodyPr>
          <a:lstStyle/>
          <a:p>
            <a:r>
              <a:rPr lang="en-US" dirty="0" smtClean="0"/>
              <a:t>Stone</a:t>
            </a:r>
            <a:endParaRPr lang="en-US" dirty="0"/>
          </a:p>
        </p:txBody>
      </p:sp>
      <p:sp>
        <p:nvSpPr>
          <p:cNvPr id="9" name="TextBox 8"/>
          <p:cNvSpPr txBox="1"/>
          <p:nvPr/>
        </p:nvSpPr>
        <p:spPr>
          <a:xfrm>
            <a:off x="457200" y="3429000"/>
            <a:ext cx="2959100" cy="523220"/>
          </a:xfrm>
          <a:prstGeom prst="rect">
            <a:avLst/>
          </a:prstGeom>
          <a:noFill/>
        </p:spPr>
        <p:txBody>
          <a:bodyPr wrap="square" rtlCol="0">
            <a:spAutoFit/>
          </a:bodyPr>
          <a:lstStyle/>
          <a:p>
            <a:r>
              <a:rPr lang="en-US" sz="2800" dirty="0" smtClean="0">
                <a:solidFill>
                  <a:schemeClr val="bg1"/>
                </a:solidFill>
                <a:latin typeface="Arial"/>
                <a:cs typeface="Arial"/>
              </a:rPr>
              <a:t>Stone</a:t>
            </a:r>
          </a:p>
        </p:txBody>
      </p:sp>
      <p:sp>
        <p:nvSpPr>
          <p:cNvPr id="10" name="TextBox 9"/>
          <p:cNvSpPr txBox="1"/>
          <p:nvPr/>
        </p:nvSpPr>
        <p:spPr>
          <a:xfrm>
            <a:off x="5156200" y="3429000"/>
            <a:ext cx="1955800" cy="523220"/>
          </a:xfrm>
          <a:prstGeom prst="rect">
            <a:avLst/>
          </a:prstGeom>
          <a:noFill/>
        </p:spPr>
        <p:txBody>
          <a:bodyPr wrap="square" rtlCol="0">
            <a:spAutoFit/>
          </a:bodyPr>
          <a:lstStyle/>
          <a:p>
            <a:r>
              <a:rPr lang="en-US" sz="2800" dirty="0" smtClean="0">
                <a:latin typeface="Arial"/>
                <a:cs typeface="Arial"/>
              </a:rPr>
              <a:t>Pome</a:t>
            </a:r>
            <a:endParaRPr lang="en-US" sz="2800" dirty="0">
              <a:latin typeface="Arial"/>
              <a:cs typeface="Arial"/>
            </a:endParaRPr>
          </a:p>
        </p:txBody>
      </p:sp>
      <p:sp>
        <p:nvSpPr>
          <p:cNvPr id="11" name="TextBox 10"/>
          <p:cNvSpPr txBox="1"/>
          <p:nvPr/>
        </p:nvSpPr>
        <p:spPr>
          <a:xfrm>
            <a:off x="5345348" y="5867400"/>
            <a:ext cx="1766652" cy="523220"/>
          </a:xfrm>
          <a:prstGeom prst="rect">
            <a:avLst/>
          </a:prstGeom>
          <a:noFill/>
        </p:spPr>
        <p:txBody>
          <a:bodyPr wrap="square" rtlCol="0">
            <a:spAutoFit/>
          </a:bodyPr>
          <a:lstStyle/>
          <a:p>
            <a:r>
              <a:rPr lang="en-US" sz="2800" dirty="0" smtClean="0">
                <a:solidFill>
                  <a:srgbClr val="FFFFFF"/>
                </a:solidFill>
                <a:latin typeface="Arial"/>
                <a:cs typeface="Arial"/>
              </a:rPr>
              <a:t>Citrus</a:t>
            </a:r>
            <a:endParaRPr lang="en-US" sz="2800" dirty="0">
              <a:solidFill>
                <a:srgbClr val="FFFFFF"/>
              </a:solidFill>
              <a:latin typeface="Arial"/>
              <a:cs typeface="Arial"/>
            </a:endParaRPr>
          </a:p>
        </p:txBody>
      </p:sp>
      <p:sp>
        <p:nvSpPr>
          <p:cNvPr id="13" name="TextBox 12"/>
          <p:cNvSpPr txBox="1"/>
          <p:nvPr/>
        </p:nvSpPr>
        <p:spPr>
          <a:xfrm>
            <a:off x="457200" y="5867400"/>
            <a:ext cx="1981200" cy="523220"/>
          </a:xfrm>
          <a:prstGeom prst="rect">
            <a:avLst/>
          </a:prstGeom>
          <a:noFill/>
        </p:spPr>
        <p:txBody>
          <a:bodyPr wrap="square" rtlCol="0">
            <a:spAutoFit/>
          </a:bodyPr>
          <a:lstStyle/>
          <a:p>
            <a:r>
              <a:rPr lang="en-US" sz="2800" dirty="0" smtClean="0">
                <a:latin typeface="Arial"/>
                <a:cs typeface="Arial"/>
              </a:rPr>
              <a:t>Other</a:t>
            </a:r>
            <a:endParaRPr lang="en-US" sz="2800" dirty="0">
              <a:latin typeface="Arial"/>
              <a:cs typeface="Arial"/>
            </a:endParaRPr>
          </a:p>
        </p:txBody>
      </p:sp>
    </p:spTree>
    <p:extLst>
      <p:ext uri="{BB962C8B-B14F-4D97-AF65-F5344CB8AC3E}">
        <p14:creationId xmlns:p14="http://schemas.microsoft.com/office/powerpoint/2010/main" val="5130927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dirty="0" smtClean="0">
                <a:latin typeface="Arial"/>
                <a:cs typeface="Arial"/>
              </a:rPr>
              <a:t>Rootstock:</a:t>
            </a:r>
            <a:br>
              <a:rPr lang="en-US" dirty="0" smtClean="0">
                <a:latin typeface="Arial"/>
                <a:cs typeface="Arial"/>
              </a:rPr>
            </a:br>
            <a:r>
              <a:rPr lang="en-US" dirty="0" smtClean="0">
                <a:latin typeface="Arial"/>
                <a:cs typeface="Arial"/>
              </a:rPr>
              <a:t> </a:t>
            </a:r>
            <a:r>
              <a:rPr lang="en-US" dirty="0">
                <a:latin typeface="Arial"/>
                <a:cs typeface="Arial"/>
              </a:rPr>
              <a:t>dwarf, semi-dwarf, standard</a:t>
            </a:r>
          </a:p>
        </p:txBody>
      </p:sp>
      <p:pic>
        <p:nvPicPr>
          <p:cNvPr id="4" name="Content Placeholder 3" descr="Fruit trees, rootstock.png"/>
          <p:cNvPicPr>
            <a:picLocks noGrp="1" noChangeAspect="1"/>
          </p:cNvPicPr>
          <p:nvPr>
            <p:ph idx="1"/>
          </p:nvPr>
        </p:nvPicPr>
        <p:blipFill>
          <a:blip r:embed="rId2">
            <a:extLst>
              <a:ext uri="{28A0092B-C50C-407E-A947-70E740481C1C}">
                <a14:useLocalDpi xmlns:a14="http://schemas.microsoft.com/office/drawing/2010/main" val="0"/>
              </a:ext>
            </a:extLst>
          </a:blip>
          <a:srcRect t="896" b="896"/>
          <a:stretch>
            <a:fillRect/>
          </a:stretch>
        </p:blipFill>
        <p:spPr/>
      </p:pic>
    </p:spTree>
    <p:extLst>
      <p:ext uri="{BB962C8B-B14F-4D97-AF65-F5344CB8AC3E}">
        <p14:creationId xmlns:p14="http://schemas.microsoft.com/office/powerpoint/2010/main" val="8892114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Planting Requirements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descr="Fruit trees, su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1219139"/>
            <a:ext cx="2660650" cy="2849015"/>
          </a:xfrm>
          <a:prstGeom prst="rect">
            <a:avLst/>
          </a:prstGeom>
        </p:spPr>
      </p:pic>
      <p:sp>
        <p:nvSpPr>
          <p:cNvPr id="5" name="TextBox 4"/>
          <p:cNvSpPr txBox="1"/>
          <p:nvPr/>
        </p:nvSpPr>
        <p:spPr>
          <a:xfrm>
            <a:off x="0" y="3530600"/>
            <a:ext cx="6392154" cy="3816429"/>
          </a:xfrm>
          <a:prstGeom prst="rect">
            <a:avLst/>
          </a:prstGeom>
          <a:noFill/>
        </p:spPr>
        <p:txBody>
          <a:bodyPr wrap="square" rtlCol="0">
            <a:spAutoFit/>
          </a:bodyPr>
          <a:lstStyle/>
          <a:p>
            <a:r>
              <a:rPr lang="en-US" sz="3200" dirty="0" smtClean="0">
                <a:latin typeface="Arial"/>
                <a:cs typeface="Arial"/>
              </a:rPr>
              <a:t>    </a:t>
            </a:r>
          </a:p>
          <a:p>
            <a:r>
              <a:rPr lang="en-US" sz="3200" dirty="0">
                <a:latin typeface="Arial"/>
                <a:cs typeface="Arial"/>
              </a:rPr>
              <a:t> </a:t>
            </a:r>
            <a:r>
              <a:rPr lang="en-US" sz="3200" dirty="0" smtClean="0">
                <a:latin typeface="Arial"/>
                <a:cs typeface="Arial"/>
              </a:rPr>
              <a:t>    Sun</a:t>
            </a:r>
            <a:r>
              <a:rPr lang="en-US" sz="3200" dirty="0">
                <a:latin typeface="Arial"/>
                <a:cs typeface="Arial"/>
              </a:rPr>
              <a:t>, shade, </a:t>
            </a:r>
            <a:r>
              <a:rPr lang="en-US" sz="3200" dirty="0" smtClean="0">
                <a:latin typeface="Arial"/>
                <a:cs typeface="Arial"/>
              </a:rPr>
              <a:t>exposure</a:t>
            </a:r>
          </a:p>
          <a:p>
            <a:r>
              <a:rPr lang="en-US" sz="3200" dirty="0" smtClean="0">
                <a:latin typeface="Arial"/>
                <a:cs typeface="Arial"/>
              </a:rPr>
              <a:t>     Wind</a:t>
            </a:r>
            <a:endParaRPr lang="en-US" sz="3200" dirty="0">
              <a:latin typeface="Arial"/>
              <a:cs typeface="Arial"/>
            </a:endParaRPr>
          </a:p>
          <a:p>
            <a:r>
              <a:rPr lang="en-US" sz="3200" dirty="0" smtClean="0">
                <a:latin typeface="Arial"/>
                <a:cs typeface="Arial"/>
              </a:rPr>
              <a:t>     Soil </a:t>
            </a:r>
            <a:r>
              <a:rPr lang="en-US" sz="3200" dirty="0">
                <a:latin typeface="Arial"/>
                <a:cs typeface="Arial"/>
              </a:rPr>
              <a:t>requirements</a:t>
            </a:r>
          </a:p>
          <a:p>
            <a:r>
              <a:rPr lang="en-US" sz="3200" dirty="0" smtClean="0">
                <a:latin typeface="Arial"/>
                <a:cs typeface="Arial"/>
              </a:rPr>
              <a:t>     Drainage</a:t>
            </a:r>
          </a:p>
          <a:p>
            <a:r>
              <a:rPr lang="en-US" sz="3200" dirty="0" smtClean="0">
                <a:latin typeface="Arial"/>
                <a:cs typeface="Arial"/>
              </a:rPr>
              <a:t>     Space</a:t>
            </a:r>
          </a:p>
          <a:p>
            <a:endParaRPr lang="en-US" sz="3200" dirty="0">
              <a:latin typeface="Arial"/>
              <a:cs typeface="Arial"/>
            </a:endParaRPr>
          </a:p>
          <a:p>
            <a:endParaRPr lang="en-US" dirty="0"/>
          </a:p>
        </p:txBody>
      </p:sp>
      <p:pic>
        <p:nvPicPr>
          <p:cNvPr id="6" name="Picture 5" descr="Fruit trees, tree in win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100" y="3530600"/>
            <a:ext cx="4100425" cy="2913459"/>
          </a:xfrm>
          <a:prstGeom prst="rect">
            <a:avLst/>
          </a:prstGeom>
          <a:ln>
            <a:noFill/>
          </a:ln>
        </p:spPr>
      </p:pic>
    </p:spTree>
    <p:extLst>
      <p:ext uri="{BB962C8B-B14F-4D97-AF65-F5344CB8AC3E}">
        <p14:creationId xmlns:p14="http://schemas.microsoft.com/office/powerpoint/2010/main" val="8509431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662</TotalTime>
  <Words>2220</Words>
  <Application>Microsoft Macintosh PowerPoint</Application>
  <PresentationFormat>On-screen Show (4:3)</PresentationFormat>
  <Paragraphs>256</Paragraphs>
  <Slides>44</Slides>
  <Notes>16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Fruit Tree Pruning and Grafting for Napa Home Gardeners</vt:lpstr>
      <vt:lpstr>Who We Are</vt:lpstr>
      <vt:lpstr>What We Do</vt:lpstr>
      <vt:lpstr>Answer Your Questions!</vt:lpstr>
      <vt:lpstr>Selecting Fruit Trees</vt:lpstr>
      <vt:lpstr>What Do You Like?</vt:lpstr>
      <vt:lpstr>Rootstock:  dwarf, semi-dwarf, standard</vt:lpstr>
      <vt:lpstr>Planting Requirements</vt:lpstr>
      <vt:lpstr>Specialties</vt:lpstr>
      <vt:lpstr>Care and  Cultivation</vt:lpstr>
      <vt:lpstr>PowerPoint Presentation</vt:lpstr>
      <vt:lpstr>Pruning</vt:lpstr>
      <vt:lpstr>Why are fruit trees pruned?</vt:lpstr>
      <vt:lpstr>Low Height and Thin Fruit</vt:lpstr>
      <vt:lpstr>When to prune</vt:lpstr>
      <vt:lpstr>PowerPoint Presentation</vt:lpstr>
      <vt:lpstr>PowerPoint Presentation</vt:lpstr>
      <vt:lpstr>Tree Anatomy</vt:lpstr>
      <vt:lpstr>PowerPoint Presentation</vt:lpstr>
      <vt:lpstr>Open Center Pruning</vt:lpstr>
      <vt:lpstr>Central Leader Pruning</vt:lpstr>
      <vt:lpstr>Two Basic Pruning Cuts</vt:lpstr>
      <vt:lpstr>PowerPoint Presentation</vt:lpstr>
      <vt:lpstr>Pruning Tools</vt:lpstr>
      <vt:lpstr>Tools</vt:lpstr>
      <vt:lpstr>Sharp</vt:lpstr>
      <vt:lpstr>Sharpen and Restore</vt:lpstr>
      <vt:lpstr>Sterilize</vt:lpstr>
      <vt:lpstr>Ladder Safety</vt:lpstr>
      <vt:lpstr>Orchard Ladder</vt:lpstr>
      <vt:lpstr>Personal Protection</vt:lpstr>
      <vt:lpstr>Clean and Lubricate</vt:lpstr>
      <vt:lpstr>Store Tools </vt:lpstr>
      <vt:lpstr>PowerPoint Presentation</vt:lpstr>
      <vt:lpstr>Getting Started</vt:lpstr>
      <vt:lpstr>Where to cut?</vt:lpstr>
      <vt:lpstr>Guidelines</vt:lpstr>
      <vt:lpstr>PowerPoint Presentation</vt:lpstr>
      <vt:lpstr>Grafting, by Tom Kahl</vt:lpstr>
      <vt:lpstr>The Almost End</vt:lpstr>
      <vt:lpstr>Need More Help?</vt:lpstr>
      <vt:lpstr>Resources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Gayle Nelson</dc:creator>
  <cp:lastModifiedBy>Gayle Nelson</cp:lastModifiedBy>
  <cp:revision>46</cp:revision>
  <cp:lastPrinted>2017-01-11T22:35:29Z</cp:lastPrinted>
  <dcterms:created xsi:type="dcterms:W3CDTF">2017-01-11T18:43:33Z</dcterms:created>
  <dcterms:modified xsi:type="dcterms:W3CDTF">2017-01-25T19:10:50Z</dcterms:modified>
</cp:coreProperties>
</file>