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 id="2147483676" r:id="rId3"/>
    <p:sldMasterId id="2147483685" r:id="rId4"/>
  </p:sldMasterIdLst>
  <p:notesMasterIdLst>
    <p:notesMasterId r:id="rId91"/>
  </p:notesMasterIdLst>
  <p:handoutMasterIdLst>
    <p:handoutMasterId r:id="rId92"/>
  </p:handoutMasterIdLst>
  <p:sldIdLst>
    <p:sldId id="346"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56" r:id="rId38"/>
    <p:sldId id="458" r:id="rId39"/>
    <p:sldId id="457"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59" r:id="rId59"/>
    <p:sldId id="460" r:id="rId60"/>
    <p:sldId id="427" r:id="rId61"/>
    <p:sldId id="428" r:id="rId62"/>
    <p:sldId id="429" r:id="rId63"/>
    <p:sldId id="430" r:id="rId64"/>
    <p:sldId id="431" r:id="rId65"/>
    <p:sldId id="432" r:id="rId66"/>
    <p:sldId id="433" r:id="rId67"/>
    <p:sldId id="434" r:id="rId68"/>
    <p:sldId id="435" r:id="rId69"/>
    <p:sldId id="436" r:id="rId70"/>
    <p:sldId id="437" r:id="rId71"/>
    <p:sldId id="438" r:id="rId72"/>
    <p:sldId id="439" r:id="rId73"/>
    <p:sldId id="440" r:id="rId74"/>
    <p:sldId id="441" r:id="rId75"/>
    <p:sldId id="442" r:id="rId76"/>
    <p:sldId id="443" r:id="rId77"/>
    <p:sldId id="444" r:id="rId78"/>
    <p:sldId id="445" r:id="rId79"/>
    <p:sldId id="446" r:id="rId80"/>
    <p:sldId id="447" r:id="rId81"/>
    <p:sldId id="448" r:id="rId82"/>
    <p:sldId id="449" r:id="rId83"/>
    <p:sldId id="452" r:id="rId84"/>
    <p:sldId id="450" r:id="rId85"/>
    <p:sldId id="451" r:id="rId86"/>
    <p:sldId id="453" r:id="rId87"/>
    <p:sldId id="454" r:id="rId88"/>
    <p:sldId id="455" r:id="rId89"/>
    <p:sldId id="376" r:id="rId90"/>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nny  Proteau"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89744" autoAdjust="0"/>
  </p:normalViewPr>
  <p:slideViewPr>
    <p:cSldViewPr>
      <p:cViewPr varScale="1">
        <p:scale>
          <a:sx n="86" d="100"/>
          <a:sy n="86" d="100"/>
        </p:scale>
        <p:origin x="1493" y="62"/>
      </p:cViewPr>
      <p:guideLst>
        <p:guide orient="horz" pos="2160"/>
        <p:guide pos="2880"/>
      </p:guideLst>
    </p:cSldViewPr>
  </p:slideViewPr>
  <p:outlineViewPr>
    <p:cViewPr>
      <p:scale>
        <a:sx n="33" d="100"/>
        <a:sy n="33" d="100"/>
      </p:scale>
      <p:origin x="0" y="236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8" d="100"/>
          <a:sy n="68" d="100"/>
        </p:scale>
        <p:origin x="-3086" y="-72"/>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0098"/>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70098"/>
          </a:xfrm>
          <a:prstGeom prst="rect">
            <a:avLst/>
          </a:prstGeom>
        </p:spPr>
        <p:txBody>
          <a:bodyPr vert="horz" lIns="94229" tIns="47114" rIns="94229" bIns="47114" rtlCol="0"/>
          <a:lstStyle>
            <a:lvl1pPr algn="r">
              <a:defRPr sz="1200"/>
            </a:lvl1pPr>
          </a:lstStyle>
          <a:p>
            <a:fld id="{5CB34EFE-C0D0-4080-8090-E2A710D1A146}" type="datetimeFigureOut">
              <a:rPr lang="en-US" smtClean="0"/>
              <a:pPr/>
              <a:t>2/7/2018</a:t>
            </a:fld>
            <a:endParaRPr lang="en-US"/>
          </a:p>
        </p:txBody>
      </p:sp>
      <p:sp>
        <p:nvSpPr>
          <p:cNvPr id="4" name="Footer Placeholder 3"/>
          <p:cNvSpPr>
            <a:spLocks noGrp="1"/>
          </p:cNvSpPr>
          <p:nvPr>
            <p:ph type="ftr" sz="quarter" idx="2"/>
          </p:nvPr>
        </p:nvSpPr>
        <p:spPr>
          <a:xfrm>
            <a:off x="1" y="8899328"/>
            <a:ext cx="3077739" cy="470097"/>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899328"/>
            <a:ext cx="3077739" cy="470097"/>
          </a:xfrm>
          <a:prstGeom prst="rect">
            <a:avLst/>
          </a:prstGeom>
        </p:spPr>
        <p:txBody>
          <a:bodyPr vert="horz" lIns="94229" tIns="47114" rIns="94229" bIns="47114" rtlCol="0" anchor="b"/>
          <a:lstStyle>
            <a:lvl1pPr algn="r">
              <a:defRPr sz="1200"/>
            </a:lvl1pPr>
          </a:lstStyle>
          <a:p>
            <a:fld id="{68947ABE-94C2-48B2-AA8F-87426BD8DF80}" type="slidenum">
              <a:rPr lang="en-US" smtClean="0"/>
              <a:pPr/>
              <a:t>‹#›</a:t>
            </a:fld>
            <a:endParaRPr lang="en-US"/>
          </a:p>
        </p:txBody>
      </p:sp>
    </p:spTree>
    <p:extLst>
      <p:ext uri="{BB962C8B-B14F-4D97-AF65-F5344CB8AC3E}">
        <p14:creationId xmlns:p14="http://schemas.microsoft.com/office/powerpoint/2010/main" val="3937320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8471"/>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3" y="0"/>
            <a:ext cx="3077739" cy="468471"/>
          </a:xfrm>
          <a:prstGeom prst="rect">
            <a:avLst/>
          </a:prstGeom>
        </p:spPr>
        <p:txBody>
          <a:bodyPr vert="horz" lIns="94229" tIns="47114" rIns="94229" bIns="47114" rtlCol="0"/>
          <a:lstStyle>
            <a:lvl1pPr algn="r">
              <a:defRPr sz="1200"/>
            </a:lvl1pPr>
          </a:lstStyle>
          <a:p>
            <a:fld id="{F18901AE-0193-4647-8648-58FAD3000FED}" type="datetimeFigureOut">
              <a:rPr lang="en-US" smtClean="0"/>
              <a:pPr/>
              <a:t>2/7/2018</a:t>
            </a:fld>
            <a:endParaRPr lang="en-US" dirty="0"/>
          </a:p>
        </p:txBody>
      </p:sp>
      <p:sp>
        <p:nvSpPr>
          <p:cNvPr id="4" name="Slide Image Placeholder 3"/>
          <p:cNvSpPr>
            <a:spLocks noGrp="1" noRot="1" noChangeAspect="1"/>
          </p:cNvSpPr>
          <p:nvPr>
            <p:ph type="sldImg" idx="2"/>
          </p:nvPr>
        </p:nvSpPr>
        <p:spPr>
          <a:xfrm>
            <a:off x="1209675" y="703263"/>
            <a:ext cx="4683125" cy="3513137"/>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0477"/>
            <a:ext cx="5681980" cy="4216241"/>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9328"/>
            <a:ext cx="3077739" cy="468471"/>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899328"/>
            <a:ext cx="3077739" cy="468471"/>
          </a:xfrm>
          <a:prstGeom prst="rect">
            <a:avLst/>
          </a:prstGeom>
        </p:spPr>
        <p:txBody>
          <a:bodyPr vert="horz" lIns="94229" tIns="47114" rIns="94229" bIns="47114" rtlCol="0" anchor="b"/>
          <a:lstStyle>
            <a:lvl1pPr algn="r">
              <a:defRPr sz="1200"/>
            </a:lvl1pPr>
          </a:lstStyle>
          <a:p>
            <a:fld id="{FAD9D05A-0D71-4116-A396-6522D6EBA5A9}" type="slidenum">
              <a:rPr lang="en-US" smtClean="0"/>
              <a:pPr/>
              <a:t>‹#›</a:t>
            </a:fld>
            <a:endParaRPr lang="en-US" dirty="0"/>
          </a:p>
        </p:txBody>
      </p:sp>
    </p:spTree>
    <p:extLst>
      <p:ext uri="{BB962C8B-B14F-4D97-AF65-F5344CB8AC3E}">
        <p14:creationId xmlns:p14="http://schemas.microsoft.com/office/powerpoint/2010/main" val="2163604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hdr" sz="quarter"/>
          </p:nvPr>
        </p:nvSpPr>
        <p:spPr>
          <a:noFill/>
          <a:ln>
            <a:miter lim="800000"/>
            <a:headEnd/>
            <a:tailEnd/>
          </a:ln>
        </p:spPr>
        <p:txBody>
          <a:bodyPr/>
          <a:lstStyle/>
          <a:p>
            <a:pPr defTabSz="948833"/>
            <a:r>
              <a:rPr lang="en-US">
                <a:latin typeface="Arial" pitchFamily="34" charset="0"/>
                <a:ea typeface="ＭＳ Ｐゴシック" pitchFamily="34" charset="-128"/>
              </a:rPr>
              <a:t>Master Gardener Program Overview</a:t>
            </a:r>
          </a:p>
        </p:txBody>
      </p:sp>
      <p:sp>
        <p:nvSpPr>
          <p:cNvPr id="16386" name="Rectangle 3"/>
          <p:cNvSpPr>
            <a:spLocks noGrp="1" noChangeArrowheads="1"/>
          </p:cNvSpPr>
          <p:nvPr>
            <p:ph type="dt" sz="quarter" idx="1"/>
          </p:nvPr>
        </p:nvSpPr>
        <p:spPr>
          <a:noFill/>
          <a:ln>
            <a:miter lim="800000"/>
            <a:headEnd/>
            <a:tailEnd/>
          </a:ln>
        </p:spPr>
        <p:txBody>
          <a:bodyPr/>
          <a:lstStyle/>
          <a:p>
            <a:pPr defTabSz="948833"/>
            <a:r>
              <a:rPr lang="en-US">
                <a:latin typeface="Arial" pitchFamily="34" charset="0"/>
                <a:ea typeface="ＭＳ Ｐゴシック" pitchFamily="34" charset="-128"/>
              </a:rPr>
              <a:t>1/6/2014</a:t>
            </a:r>
          </a:p>
        </p:txBody>
      </p:sp>
      <p:sp>
        <p:nvSpPr>
          <p:cNvPr id="16387" name="Rectangle 6"/>
          <p:cNvSpPr>
            <a:spLocks noGrp="1" noChangeArrowheads="1"/>
          </p:cNvSpPr>
          <p:nvPr>
            <p:ph type="ftr" sz="quarter" idx="4"/>
          </p:nvPr>
        </p:nvSpPr>
        <p:spPr>
          <a:noFill/>
          <a:ln>
            <a:miter lim="800000"/>
            <a:headEnd/>
            <a:tailEnd/>
          </a:ln>
        </p:spPr>
        <p:txBody>
          <a:bodyPr/>
          <a:lstStyle/>
          <a:p>
            <a:pPr defTabSz="948833"/>
            <a:r>
              <a:rPr lang="en-US">
                <a:latin typeface="Arial" pitchFamily="34" charset="0"/>
                <a:ea typeface="ＭＳ Ｐゴシック" pitchFamily="34" charset="-128"/>
              </a:rPr>
              <a:t>Napa County Master Gardener Training - 2014</a:t>
            </a:r>
          </a:p>
        </p:txBody>
      </p:sp>
      <p:sp>
        <p:nvSpPr>
          <p:cNvPr id="16388" name="Rectangle 7"/>
          <p:cNvSpPr>
            <a:spLocks noGrp="1" noChangeArrowheads="1"/>
          </p:cNvSpPr>
          <p:nvPr>
            <p:ph type="sldNum" sz="quarter" idx="5"/>
          </p:nvPr>
        </p:nvSpPr>
        <p:spPr>
          <a:noFill/>
          <a:ln>
            <a:miter lim="800000"/>
            <a:headEnd/>
            <a:tailEnd/>
          </a:ln>
        </p:spPr>
        <p:txBody>
          <a:bodyPr/>
          <a:lstStyle/>
          <a:p>
            <a:fld id="{7F6F6B03-154C-4219-84AC-A53E312EBED5}" type="slidenum">
              <a:rPr lang="en-US"/>
              <a:pPr/>
              <a:t>1</a:t>
            </a:fld>
            <a:endParaRPr lang="en-US"/>
          </a:p>
        </p:txBody>
      </p:sp>
      <p:sp>
        <p:nvSpPr>
          <p:cNvPr id="16389" name="Rectangle 2"/>
          <p:cNvSpPr>
            <a:spLocks noGrp="1" noRot="1" noChangeAspect="1" noChangeArrowheads="1" noTextEdit="1"/>
          </p:cNvSpPr>
          <p:nvPr>
            <p:ph type="sldImg"/>
          </p:nvPr>
        </p:nvSpPr>
        <p:spPr>
          <a:ln/>
        </p:spPr>
      </p:sp>
      <p:sp>
        <p:nvSpPr>
          <p:cNvPr id="16390" name="Rectangle 3"/>
          <p:cNvSpPr>
            <a:spLocks noGrp="1" noChangeArrowheads="1"/>
          </p:cNvSpPr>
          <p:nvPr>
            <p:ph type="body" idx="1"/>
          </p:nvPr>
        </p:nvSpPr>
        <p:spPr>
          <a:noFill/>
        </p:spPr>
        <p:txBody>
          <a:bodyPr>
            <a:normAutofit fontScale="25000" lnSpcReduction="20000"/>
          </a:bodyPr>
          <a:lstStyle/>
          <a:p>
            <a:pPr eaLnBrk="1" hangingPunct="1">
              <a:spcBef>
                <a:spcPct val="0"/>
              </a:spcBef>
            </a:pPr>
            <a:r>
              <a:rPr lang="en-US">
                <a:solidFill>
                  <a:srgbClr val="000000"/>
                </a:solidFill>
                <a:latin typeface="Calibri" pitchFamily="34" charset="0"/>
                <a:ea typeface="ＭＳ Ｐゴシック" pitchFamily="34" charset="-128"/>
              </a:rPr>
              <a:t>Welcome and Introduction.</a:t>
            </a:r>
          </a:p>
          <a:p>
            <a:pPr eaLnBrk="1" hangingPunct="1">
              <a:spcBef>
                <a:spcPct val="0"/>
              </a:spcBef>
            </a:pPr>
            <a:r>
              <a:rPr lang="en-US">
                <a:solidFill>
                  <a:srgbClr val="000000"/>
                </a:solidFill>
                <a:latin typeface="Calibri" pitchFamily="34" charset="0"/>
                <a:ea typeface="ＭＳ Ｐゴシック" pitchFamily="34" charset="-128"/>
              </a:rPr>
              <a:t>WORKSHOP INTRO</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Who likes to garden?</a:t>
            </a:r>
          </a:p>
          <a:p>
            <a:pPr eaLnBrk="1" hangingPunct="1">
              <a:spcBef>
                <a:spcPct val="0"/>
              </a:spcBef>
            </a:pPr>
            <a:r>
              <a:rPr lang="en-US">
                <a:solidFill>
                  <a:srgbClr val="000000"/>
                </a:solidFill>
                <a:latin typeface="Calibri" pitchFamily="34" charset="0"/>
                <a:ea typeface="ＭＳ Ｐゴシック" pitchFamily="34" charset="-128"/>
              </a:rPr>
              <a:t>Who LOVES to garden?</a:t>
            </a:r>
          </a:p>
          <a:p>
            <a:pPr eaLnBrk="1" hangingPunct="1">
              <a:spcBef>
                <a:spcPct val="0"/>
              </a:spcBef>
            </a:pPr>
            <a:r>
              <a:rPr lang="en-US">
                <a:solidFill>
                  <a:srgbClr val="000000"/>
                </a:solidFill>
                <a:latin typeface="Calibri" pitchFamily="34" charset="0"/>
                <a:ea typeface="ＭＳ Ｐゴシック" pitchFamily="34" charset="-128"/>
              </a:rPr>
              <a:t>GREAT!  Because Master Gardeners are here to share some useful gardening information with you!</a:t>
            </a:r>
          </a:p>
          <a:p>
            <a:pPr eaLnBrk="1" hangingPunct="1">
              <a:spcBef>
                <a:spcPct val="0"/>
              </a:spcBef>
            </a:pPr>
            <a:r>
              <a:rPr lang="en-US">
                <a:solidFill>
                  <a:srgbClr val="000000"/>
                </a:solidFill>
                <a:latin typeface="Calibri" pitchFamily="34" charset="0"/>
                <a:ea typeface="ＭＳ Ｐゴシック" pitchFamily="34" charset="-128"/>
              </a:rPr>
              <a:t>Alright—then I have another question for you--</a:t>
            </a:r>
          </a:p>
          <a:p>
            <a:pPr eaLnBrk="1" hangingPunct="1">
              <a:spcBef>
                <a:spcPct val="0"/>
              </a:spcBef>
            </a:pPr>
            <a:r>
              <a:rPr lang="en-US">
                <a:solidFill>
                  <a:srgbClr val="000000"/>
                </a:solidFill>
                <a:latin typeface="Calibri" pitchFamily="34" charset="0"/>
                <a:ea typeface="ＭＳ Ｐゴシック" pitchFamily="34" charset="-128"/>
              </a:rPr>
              <a:t>Who has told a friend about our workshops?!</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OR</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Who is here for a Master Gardener Workshop on Citrus care?  </a:t>
            </a:r>
          </a:p>
          <a:p>
            <a:pPr eaLnBrk="1" hangingPunct="1">
              <a:spcBef>
                <a:spcPct val="0"/>
              </a:spcBef>
            </a:pPr>
            <a:r>
              <a:rPr lang="en-US">
                <a:solidFill>
                  <a:srgbClr val="000000"/>
                </a:solidFill>
                <a:latin typeface="Calibri" pitchFamily="34" charset="0"/>
                <a:ea typeface="ＭＳ Ｐゴシック" pitchFamily="34" charset="-128"/>
              </a:rPr>
              <a:t>No one?!  Good, because this workshop is about Getting Your Garden Ready for Winter!</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OR</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Who has been to a Master Gardener workshop before?</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No corny questions, just launch into the Introduction, which follows.</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Note:</a:t>
            </a:r>
          </a:p>
          <a:p>
            <a:pPr eaLnBrk="1" hangingPunct="1">
              <a:spcBef>
                <a:spcPct val="0"/>
              </a:spcBef>
            </a:pPr>
            <a:r>
              <a:rPr lang="en-US">
                <a:solidFill>
                  <a:srgbClr val="000000"/>
                </a:solidFill>
                <a:latin typeface="Calibri" pitchFamily="34" charset="0"/>
                <a:ea typeface="ＭＳ Ｐゴシック" pitchFamily="34" charset="-128"/>
              </a:rPr>
              <a:t>Underlined, italicized words will need to be replaced to describe the workshop being presented that day.</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This document is in MS Word, so changes are easily made.</a:t>
            </a:r>
            <a:br>
              <a:rPr lang="en-US">
                <a:solidFill>
                  <a:srgbClr val="000000"/>
                </a:solidFill>
                <a:latin typeface="Calibri" pitchFamily="34" charset="0"/>
                <a:ea typeface="ＭＳ Ｐゴシック" pitchFamily="34" charset="-128"/>
              </a:rPr>
            </a:br>
            <a:endParaRPr lang="en-US">
              <a:solidFill>
                <a:srgbClr val="000000"/>
              </a:solidFill>
              <a:latin typeface="Calibri" pitchFamily="34" charset="0"/>
              <a:ea typeface="ＭＳ Ｐゴシック" pitchFamily="34" charset="-128"/>
            </a:endParaRP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WELCOME to our UC Master Gardener</a:t>
            </a:r>
            <a:r>
              <a:rPr lang="ja-JP" altLang="en-US">
                <a:solidFill>
                  <a:srgbClr val="000000"/>
                </a:solidFill>
                <a:latin typeface="Calibri" pitchFamily="34" charset="0"/>
                <a:ea typeface="ＭＳ Ｐゴシック" pitchFamily="34" charset="-128"/>
              </a:rPr>
              <a:t>’</a:t>
            </a:r>
            <a:r>
              <a:rPr lang="en-US" altLang="ja-JP">
                <a:solidFill>
                  <a:srgbClr val="000000"/>
                </a:solidFill>
                <a:latin typeface="Calibri" pitchFamily="34" charset="0"/>
                <a:ea typeface="ＭＳ Ｐゴシック" pitchFamily="34" charset="-128"/>
              </a:rPr>
              <a:t>s of Napa County workshop!  My teammates and I have some helpful information to share with you today that your  garden and the gardener in you will appreciate.</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i="1" u="sng">
                <a:solidFill>
                  <a:srgbClr val="000000"/>
                </a:solidFill>
                <a:latin typeface="Calibri" pitchFamily="34" charset="0"/>
                <a:ea typeface="ＭＳ Ｐゴシック" pitchFamily="34" charset="-128"/>
              </a:rPr>
              <a:t> We will give you some guidelines for getting your garden ready for winter and winter planting, if you decide to do it.</a:t>
            </a:r>
            <a:endParaRPr lang="en-US">
              <a:solidFill>
                <a:srgbClr val="000000"/>
              </a:solidFill>
              <a:latin typeface="Calibri" pitchFamily="34" charset="0"/>
              <a:ea typeface="ＭＳ Ｐゴシック" pitchFamily="34" charset="-128"/>
            </a:endParaRPr>
          </a:p>
          <a:p>
            <a:pPr eaLnBrk="1" hangingPunct="1">
              <a:spcBef>
                <a:spcPct val="0"/>
              </a:spcBef>
            </a:pPr>
            <a:r>
              <a:rPr lang="en-US" i="1">
                <a:solidFill>
                  <a:srgbClr val="000000"/>
                </a:solidFill>
                <a:latin typeface="Calibri" pitchFamily="34" charset="0"/>
                <a:ea typeface="ＭＳ Ｐゴシック" pitchFamily="34" charset="-128"/>
              </a:rPr>
              <a:t> </a:t>
            </a:r>
            <a:endParaRPr lang="en-US">
              <a:solidFill>
                <a:srgbClr val="000000"/>
              </a:solidFill>
              <a:latin typeface="Calibri" pitchFamily="34" charset="0"/>
              <a:ea typeface="ＭＳ Ｐゴシック" pitchFamily="34" charset="-128"/>
            </a:endParaRPr>
          </a:p>
          <a:p>
            <a:pPr eaLnBrk="1" hangingPunct="1">
              <a:spcBef>
                <a:spcPct val="0"/>
              </a:spcBef>
            </a:pPr>
            <a:r>
              <a:rPr lang="en-US">
                <a:solidFill>
                  <a:srgbClr val="000000"/>
                </a:solidFill>
                <a:latin typeface="Calibri" pitchFamily="34" charset="0"/>
                <a:ea typeface="ＭＳ Ｐゴシック" pitchFamily="34" charset="-128"/>
              </a:rPr>
              <a:t>We are glad you are here for this great information!</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I am </a:t>
            </a:r>
            <a:r>
              <a:rPr lang="en-US" i="1" u="sng">
                <a:solidFill>
                  <a:srgbClr val="000000"/>
                </a:solidFill>
                <a:latin typeface="Calibri" pitchFamily="34" charset="0"/>
                <a:ea typeface="ＭＳ Ｐゴシック" pitchFamily="34" charset="-128"/>
              </a:rPr>
              <a:t>_____________</a:t>
            </a:r>
            <a:r>
              <a:rPr lang="en-US">
                <a:solidFill>
                  <a:srgbClr val="000000"/>
                </a:solidFill>
                <a:latin typeface="Calibri" pitchFamily="34" charset="0"/>
                <a:ea typeface="ＭＳ Ｐゴシック" pitchFamily="34" charset="-128"/>
              </a:rPr>
              <a:t>, UC Master Gardener. </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Before we get to our talk, allow me to </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Tell you who Master Gardeners are, </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Give you an overview of today</a:t>
            </a:r>
            <a:r>
              <a:rPr lang="ja-JP" altLang="en-US">
                <a:solidFill>
                  <a:srgbClr val="000000"/>
                </a:solidFill>
                <a:latin typeface="Calibri" pitchFamily="34" charset="0"/>
                <a:ea typeface="ＭＳ Ｐゴシック" pitchFamily="34" charset="-128"/>
              </a:rPr>
              <a:t>’</a:t>
            </a:r>
            <a:r>
              <a:rPr lang="en-US" altLang="ja-JP">
                <a:solidFill>
                  <a:srgbClr val="000000"/>
                </a:solidFill>
                <a:latin typeface="Calibri" pitchFamily="34" charset="0"/>
                <a:ea typeface="ＭＳ Ｐゴシック" pitchFamily="34" charset="-128"/>
              </a:rPr>
              <a:t>s workshop, and</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Introduce the Master Gardeners who are here today.</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u="sng">
                <a:solidFill>
                  <a:srgbClr val="000000"/>
                </a:solidFill>
                <a:latin typeface="Calibri" pitchFamily="34" charset="0"/>
                <a:ea typeface="ＭＳ Ｐゴシック" pitchFamily="34" charset="-128"/>
              </a:rPr>
              <a:t>First things first.</a:t>
            </a:r>
            <a:endParaRPr lang="en-US">
              <a:solidFill>
                <a:srgbClr val="000000"/>
              </a:solidFill>
              <a:latin typeface="Calibri" pitchFamily="34" charset="0"/>
              <a:ea typeface="ＭＳ Ｐゴシック" pitchFamily="34" charset="-128"/>
            </a:endParaRP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The bathrooms are ______________________________.</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will not be taking a formal break, and please feel free to get up at any time.</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What are Master Gardeners all about?</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The Master Gardener program is designed to provide scientifically-based gardening information to you, the home gardener.</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Home gardeners such as yourselves are the reason we have this program.</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are all volunteers, and we are part of the University of California Cooperative Extension system.</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receive 80 hours of initial training to become certified.  We also take continuing education classes each year.</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And we have several services we want to make sure you know about!</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First, workshops—you already know that, because you are here!</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have a Help Desk, and here (Hold up business card) is the information for that.  And we have Mobile Help Desks at various nurseries in the area in the spring, and we are generally a presence at all the valley farmers markets.  Have any of you seen us around?</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(CLICK)  Our website is just packed with help!  Google Napa County Master Gardeners.  We are also linked to the Agriculture and Natural Resources library at Davis.</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have a weekly column in the Napa newspaper—have you seen it?  One of your handouts today is this week</a:t>
            </a:r>
            <a:r>
              <a:rPr lang="ja-JP" altLang="en-US">
                <a:solidFill>
                  <a:srgbClr val="000000"/>
                </a:solidFill>
                <a:latin typeface="Calibri" pitchFamily="34" charset="0"/>
                <a:ea typeface="ＭＳ Ｐゴシック" pitchFamily="34" charset="-128"/>
              </a:rPr>
              <a:t>’</a:t>
            </a:r>
            <a:r>
              <a:rPr lang="en-US" altLang="ja-JP">
                <a:solidFill>
                  <a:srgbClr val="000000"/>
                </a:solidFill>
                <a:latin typeface="Calibri" pitchFamily="34" charset="0"/>
                <a:ea typeface="ＭＳ Ｐゴシック" pitchFamily="34" charset="-128"/>
              </a:rPr>
              <a:t>s article on . . . Landscape Pruning!</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You will find us at all the county farmers markets—Napa, St Helena, Calistoga.  You can bring your questions there or to the Help Desk.</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have a comprehensive demonstration garden in Napa at Connolly Ranch, at Browns Valley and Thompson roads.  Have any of you been there?</a:t>
            </a:r>
          </a:p>
          <a:p>
            <a:pPr eaLnBrk="1" hangingPunct="1">
              <a:spcBef>
                <a:spcPct val="0"/>
              </a:spcBef>
            </a:pPr>
            <a:r>
              <a:rPr lang="en-US">
                <a:solidFill>
                  <a:srgbClr val="000000"/>
                </a:solidFill>
                <a:latin typeface="Calibri" pitchFamily="34" charset="0"/>
                <a:ea typeface="ＭＳ Ｐゴシック" pitchFamily="34" charset="-128"/>
              </a:rPr>
              <a:t>Please check our open garden schedule on our website and come have a look!  </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want you to take advantage of all this information!</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We have our Monthly Garden Guide specific to Napa County and are working on an updated book about Trees in Napa.</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But wait, there</a:t>
            </a:r>
            <a:r>
              <a:rPr lang="ja-JP" altLang="en-US">
                <a:solidFill>
                  <a:srgbClr val="000000"/>
                </a:solidFill>
                <a:latin typeface="Calibri" pitchFamily="34" charset="0"/>
                <a:ea typeface="ＭＳ Ｐゴシック" pitchFamily="34" charset="-128"/>
              </a:rPr>
              <a:t>’</a:t>
            </a:r>
            <a:r>
              <a:rPr lang="en-US" altLang="ja-JP">
                <a:solidFill>
                  <a:srgbClr val="000000"/>
                </a:solidFill>
                <a:latin typeface="Calibri" pitchFamily="34" charset="0"/>
                <a:ea typeface="ＭＳ Ｐゴシック" pitchFamily="34" charset="-128"/>
              </a:rPr>
              <a:t>s more!</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i="1" u="sng">
                <a:solidFill>
                  <a:srgbClr val="000000"/>
                </a:solidFill>
                <a:latin typeface="Calibri" pitchFamily="34" charset="0"/>
                <a:ea typeface="ＭＳ Ｐゴシック" pitchFamily="34" charset="-128"/>
              </a:rPr>
              <a:t>We train future Master Gardeners!  Check our website to sign up to be notified when we begin recruiting for the 2016 class next spring!  Our 2015 class is full—and FYI, the training runs from January through mid-March.</a:t>
            </a:r>
            <a:endParaRPr lang="en-US">
              <a:solidFill>
                <a:srgbClr val="000000"/>
              </a:solidFill>
              <a:latin typeface="Calibri" pitchFamily="34" charset="0"/>
              <a:ea typeface="ＭＳ Ｐゴシック" pitchFamily="34" charset="-128"/>
            </a:endParaRP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In the next couple of weeks, we will be sending you a very short online survey about this workshop. We want your feedback!  We will use your replies as part of our obligation to report our effectiveness and outreach to the University of California.</a:t>
            </a: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Now, finally, I</a:t>
            </a:r>
            <a:r>
              <a:rPr lang="ja-JP" altLang="en-US">
                <a:solidFill>
                  <a:srgbClr val="000000"/>
                </a:solidFill>
                <a:latin typeface="Calibri" pitchFamily="34" charset="0"/>
                <a:ea typeface="ＭＳ Ｐゴシック" pitchFamily="34" charset="-128"/>
              </a:rPr>
              <a:t>’</a:t>
            </a:r>
            <a:r>
              <a:rPr lang="en-US" altLang="ja-JP">
                <a:solidFill>
                  <a:srgbClr val="000000"/>
                </a:solidFill>
                <a:latin typeface="Calibri" pitchFamily="34" charset="0"/>
                <a:ea typeface="ＭＳ Ｐゴシック" pitchFamily="34" charset="-128"/>
              </a:rPr>
              <a:t>m going to tell you about today!</a:t>
            </a:r>
          </a:p>
          <a:p>
            <a:pPr eaLnBrk="1" hangingPunct="1">
              <a:spcBef>
                <a:spcPct val="0"/>
              </a:spcBef>
            </a:pPr>
            <a:r>
              <a:rPr lang="en-US" i="1">
                <a:solidFill>
                  <a:srgbClr val="000000"/>
                </a:solidFill>
                <a:latin typeface="Calibri" pitchFamily="34" charset="0"/>
                <a:ea typeface="ＭＳ Ｐゴシック" pitchFamily="34" charset="-128"/>
              </a:rPr>
              <a:t> </a:t>
            </a:r>
            <a:endParaRPr lang="en-US">
              <a:solidFill>
                <a:srgbClr val="000000"/>
              </a:solidFill>
              <a:latin typeface="Calibri" pitchFamily="34" charset="0"/>
              <a:ea typeface="ＭＳ Ｐゴシック" pitchFamily="34" charset="-128"/>
            </a:endParaRPr>
          </a:p>
          <a:p>
            <a:pPr eaLnBrk="1" hangingPunct="1">
              <a:spcBef>
                <a:spcPct val="0"/>
              </a:spcBef>
            </a:pPr>
            <a:r>
              <a:rPr lang="en-US" i="1" u="sng">
                <a:solidFill>
                  <a:srgbClr val="000000"/>
                </a:solidFill>
                <a:latin typeface="Calibri" pitchFamily="34" charset="0"/>
                <a:ea typeface="ＭＳ Ｐゴシック" pitchFamily="34" charset="-128"/>
              </a:rPr>
              <a:t>With me today are these Master Gardeners:</a:t>
            </a:r>
            <a:endParaRPr lang="en-US">
              <a:solidFill>
                <a:srgbClr val="000000"/>
              </a:solidFill>
              <a:latin typeface="Calibri" pitchFamily="34" charset="0"/>
              <a:ea typeface="ＭＳ Ｐゴシック" pitchFamily="34" charset="-128"/>
            </a:endParaRPr>
          </a:p>
          <a:p>
            <a:pPr eaLnBrk="1" hangingPunct="1">
              <a:spcBef>
                <a:spcPct val="0"/>
              </a:spcBef>
            </a:pPr>
            <a:r>
              <a:rPr lang="en-US" i="1">
                <a:solidFill>
                  <a:srgbClr val="000000"/>
                </a:solidFill>
                <a:latin typeface="Calibri" pitchFamily="34" charset="0"/>
                <a:ea typeface="ＭＳ Ｐゴシック" pitchFamily="34" charset="-128"/>
              </a:rPr>
              <a:t> </a:t>
            </a:r>
            <a:endParaRPr lang="en-US">
              <a:solidFill>
                <a:srgbClr val="000000"/>
              </a:solidFill>
              <a:latin typeface="Calibri" pitchFamily="34" charset="0"/>
              <a:ea typeface="ＭＳ Ｐゴシック" pitchFamily="34" charset="-128"/>
            </a:endParaRPr>
          </a:p>
          <a:p>
            <a:pPr eaLnBrk="1" hangingPunct="1">
              <a:spcBef>
                <a:spcPct val="0"/>
              </a:spcBef>
            </a:pPr>
            <a:r>
              <a:rPr lang="en-US" i="1">
                <a:solidFill>
                  <a:srgbClr val="000000"/>
                </a:solidFill>
                <a:latin typeface="Calibri" pitchFamily="34" charset="0"/>
                <a:ea typeface="ＭＳ Ｐゴシック" pitchFamily="34" charset="-128"/>
              </a:rPr>
              <a:t> </a:t>
            </a:r>
            <a:endParaRPr lang="en-US">
              <a:solidFill>
                <a:srgbClr val="000000"/>
              </a:solidFill>
              <a:latin typeface="Calibri" pitchFamily="34" charset="0"/>
              <a:ea typeface="ＭＳ Ｐゴシック" pitchFamily="34" charset="-128"/>
            </a:endParaRPr>
          </a:p>
          <a:p>
            <a:pPr eaLnBrk="1" hangingPunct="1">
              <a:spcBef>
                <a:spcPct val="0"/>
              </a:spcBef>
            </a:pPr>
            <a:r>
              <a:rPr lang="en-US" i="1" u="sng">
                <a:solidFill>
                  <a:srgbClr val="000000"/>
                </a:solidFill>
                <a:latin typeface="Calibri" pitchFamily="34" charset="0"/>
                <a:ea typeface="ＭＳ Ｐゴシック" pitchFamily="34" charset="-128"/>
              </a:rPr>
              <a:t>Melody Kendall</a:t>
            </a:r>
            <a:endParaRPr lang="en-US">
              <a:solidFill>
                <a:srgbClr val="000000"/>
              </a:solidFill>
              <a:latin typeface="Calibri" pitchFamily="34" charset="0"/>
              <a:ea typeface="ＭＳ Ｐゴシック" pitchFamily="34" charset="-128"/>
            </a:endParaRPr>
          </a:p>
          <a:p>
            <a:pPr eaLnBrk="1" hangingPunct="1">
              <a:spcBef>
                <a:spcPct val="0"/>
              </a:spcBef>
            </a:pPr>
            <a:r>
              <a:rPr lang="en-US" i="1" u="sng">
                <a:solidFill>
                  <a:srgbClr val="000000"/>
                </a:solidFill>
                <a:latin typeface="Calibri" pitchFamily="34" charset="0"/>
                <a:ea typeface="ＭＳ Ｐゴシック" pitchFamily="34" charset="-128"/>
              </a:rPr>
              <a:t>JoAnn Boland</a:t>
            </a:r>
            <a:endParaRPr lang="en-US">
              <a:solidFill>
                <a:srgbClr val="000000"/>
              </a:solidFill>
              <a:latin typeface="Calibri" pitchFamily="34" charset="0"/>
              <a:ea typeface="ＭＳ Ｐゴシック" pitchFamily="34" charset="-128"/>
            </a:endParaRPr>
          </a:p>
          <a:p>
            <a:pPr eaLnBrk="1" hangingPunct="1">
              <a:spcBef>
                <a:spcPct val="0"/>
              </a:spcBef>
            </a:pPr>
            <a:r>
              <a:rPr lang="en-US" i="1" u="sng">
                <a:solidFill>
                  <a:srgbClr val="000000"/>
                </a:solidFill>
                <a:latin typeface="Calibri" pitchFamily="34" charset="0"/>
                <a:ea typeface="ＭＳ Ｐゴシック" pitchFamily="34" charset="-128"/>
              </a:rPr>
              <a:t>Jennifer Loebs</a:t>
            </a:r>
            <a:endParaRPr lang="en-US">
              <a:solidFill>
                <a:srgbClr val="000000"/>
              </a:solidFill>
              <a:latin typeface="Calibri" pitchFamily="34" charset="0"/>
              <a:ea typeface="ＭＳ Ｐゴシック" pitchFamily="34" charset="-128"/>
            </a:endParaRPr>
          </a:p>
          <a:p>
            <a:pPr eaLnBrk="1" hangingPunct="1">
              <a:spcBef>
                <a:spcPct val="0"/>
              </a:spcBef>
            </a:pPr>
            <a:r>
              <a:rPr lang="en-US" i="1" u="sng">
                <a:solidFill>
                  <a:srgbClr val="000000"/>
                </a:solidFill>
                <a:latin typeface="Calibri" pitchFamily="34" charset="0"/>
                <a:ea typeface="ＭＳ Ｐゴシック" pitchFamily="34" charset="-128"/>
              </a:rPr>
              <a:t>Rachelle Benney</a:t>
            </a:r>
            <a:endParaRPr lang="en-US">
              <a:solidFill>
                <a:srgbClr val="000000"/>
              </a:solidFill>
              <a:latin typeface="Calibri" pitchFamily="34" charset="0"/>
              <a:ea typeface="ＭＳ Ｐゴシック" pitchFamily="34" charset="-128"/>
            </a:endParaRPr>
          </a:p>
          <a:p>
            <a:pPr eaLnBrk="1" hangingPunct="1">
              <a:spcBef>
                <a:spcPct val="0"/>
              </a:spcBef>
            </a:pPr>
            <a:r>
              <a:rPr lang="en-US" i="1">
                <a:solidFill>
                  <a:srgbClr val="000000"/>
                </a:solidFill>
                <a:latin typeface="Calibri" pitchFamily="34" charset="0"/>
                <a:ea typeface="ＭＳ Ｐゴシック" pitchFamily="34" charset="-128"/>
              </a:rPr>
              <a:t> </a:t>
            </a:r>
            <a:endParaRPr lang="en-US">
              <a:solidFill>
                <a:srgbClr val="000000"/>
              </a:solidFill>
              <a:latin typeface="Calibri" pitchFamily="34" charset="0"/>
              <a:ea typeface="ＭＳ Ｐゴシック" pitchFamily="34" charset="-128"/>
            </a:endParaRPr>
          </a:p>
          <a:p>
            <a:pPr eaLnBrk="1" hangingPunct="1">
              <a:spcBef>
                <a:spcPct val="0"/>
              </a:spcBef>
            </a:pPr>
            <a:r>
              <a:rPr lang="en-US" i="1" u="sng">
                <a:solidFill>
                  <a:srgbClr val="000000"/>
                </a:solidFill>
                <a:latin typeface="Calibri" pitchFamily="34" charset="0"/>
                <a:ea typeface="ＭＳ Ｐゴシック" pitchFamily="34" charset="-128"/>
              </a:rPr>
              <a:t>Questions.  (Discuss with your team how you/they would like questions handled.)</a:t>
            </a:r>
            <a:endParaRPr lang="en-US">
              <a:solidFill>
                <a:srgbClr val="000000"/>
              </a:solidFill>
              <a:latin typeface="Calibri" pitchFamily="34" charset="0"/>
              <a:ea typeface="ＭＳ Ｐゴシック" pitchFamily="34" charset="-128"/>
            </a:endParaRPr>
          </a:p>
          <a:p>
            <a:pPr eaLnBrk="1" hangingPunct="1">
              <a:spcBef>
                <a:spcPct val="0"/>
              </a:spcBef>
            </a:pPr>
            <a:r>
              <a:rPr lang="en-US">
                <a:solidFill>
                  <a:srgbClr val="000000"/>
                </a:solidFill>
                <a:latin typeface="Calibri" pitchFamily="34" charset="0"/>
                <a:ea typeface="ＭＳ Ｐゴシック" pitchFamily="34" charset="-128"/>
              </a:rPr>
              <a:t> </a:t>
            </a:r>
          </a:p>
          <a:p>
            <a:pPr eaLnBrk="1" hangingPunct="1">
              <a:spcBef>
                <a:spcPct val="0"/>
              </a:spcBef>
            </a:pPr>
            <a:r>
              <a:rPr lang="en-US">
                <a:solidFill>
                  <a:srgbClr val="000000"/>
                </a:solidFill>
                <a:latin typeface="Calibri" pitchFamily="34" charset="0"/>
                <a:ea typeface="ＭＳ Ｐゴシック" pitchFamily="34" charset="-128"/>
              </a:rPr>
              <a:t>Even though our time is limited and we have a lot of workshop material to cover, we will all be here to answer questions individually afterwards if you have a question about your own garden.</a:t>
            </a:r>
          </a:p>
          <a:p>
            <a:pPr eaLnBrk="1" hangingPunct="1">
              <a:spcBef>
                <a:spcPct val="0"/>
              </a:spcBef>
            </a:pPr>
            <a:r>
              <a:rPr lang="en-US">
                <a:solidFill>
                  <a:srgbClr val="000000"/>
                </a:solidFill>
                <a:latin typeface="Calibri" pitchFamily="34" charset="0"/>
                <a:ea typeface="ＭＳ Ｐゴシック" pitchFamily="34" charset="-128"/>
              </a:rPr>
              <a:t> </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60962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68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guess what…one of the best amendments</a:t>
            </a:r>
            <a:r>
              <a:rPr lang="en-US" baseline="0" dirty="0"/>
              <a:t> is compost.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046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materials are added before they break down, they can take nitrogen that the plants need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196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2096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
        <p:nvSpPr>
          <p:cNvPr id="249" name="Shape 249"/>
          <p:cNvSpPr>
            <a:spLocks noGrp="1"/>
          </p:cNvSpPr>
          <p:nvPr>
            <p:ph type="body" idx="1"/>
          </p:nvPr>
        </p:nvSpPr>
        <p:spPr>
          <a:xfrm>
            <a:off x="710250" y="4450477"/>
            <a:ext cx="5681979" cy="378389"/>
          </a:xfrm>
          <a:prstGeom prst="rect">
            <a:avLst/>
          </a:prstGeom>
          <a:noFill/>
          <a:ln>
            <a:noFill/>
          </a:ln>
        </p:spPr>
        <p:txBody>
          <a:bodyPr lIns="94205" tIns="94205" rIns="94205" bIns="94205" anchor="t" anchorCtr="0">
            <a:spAutoFit/>
          </a:bodyPr>
          <a:lstStyle/>
          <a:p>
            <a:r>
              <a:rPr lang="en-US" dirty="0"/>
              <a:t>Our 4</a:t>
            </a:r>
            <a:r>
              <a:rPr lang="en-US" baseline="30000" dirty="0"/>
              <a:t>th</a:t>
            </a:r>
            <a:r>
              <a:rPr lang="en-US" dirty="0"/>
              <a:t> garden</a:t>
            </a:r>
            <a:r>
              <a:rPr lang="en-US" baseline="0" dirty="0"/>
              <a:t> term</a:t>
            </a:r>
            <a:endParaRPr dirty="0"/>
          </a:p>
        </p:txBody>
      </p:sp>
    </p:spTree>
    <p:extLst>
      <p:ext uri="{BB962C8B-B14F-4D97-AF65-F5344CB8AC3E}">
        <p14:creationId xmlns:p14="http://schemas.microsoft.com/office/powerpoint/2010/main" val="129143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a:t>
            </a:r>
            <a:r>
              <a:rPr lang="en-US" baseline="0" dirty="0"/>
              <a:t> ni</a:t>
            </a:r>
            <a:r>
              <a:rPr lang="en-US" dirty="0"/>
              <a:t>trogen does not last in soil, and needs to be replenished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2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kinds of fertilizers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4195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209675" y="703263"/>
            <a:ext cx="4683125" cy="35131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
        <p:nvSpPr>
          <p:cNvPr id="267" name="Shape 267"/>
          <p:cNvSpPr>
            <a:spLocks noGrp="1"/>
          </p:cNvSpPr>
          <p:nvPr>
            <p:ph type="body" idx="1"/>
          </p:nvPr>
        </p:nvSpPr>
        <p:spPr>
          <a:xfrm>
            <a:off x="710250" y="4450477"/>
            <a:ext cx="5681979" cy="378389"/>
          </a:xfrm>
          <a:prstGeom prst="rect">
            <a:avLst/>
          </a:prstGeom>
          <a:noFill/>
          <a:ln>
            <a:noFill/>
          </a:ln>
        </p:spPr>
        <p:txBody>
          <a:bodyPr lIns="94205" tIns="94205" rIns="94205" bIns="94205" anchor="t" anchorCtr="0">
            <a:spAutoFit/>
          </a:bodyPr>
          <a:lstStyle/>
          <a:p>
            <a:endParaRPr/>
          </a:p>
        </p:txBody>
      </p:sp>
    </p:spTree>
    <p:extLst>
      <p:ext uri="{BB962C8B-B14F-4D97-AF65-F5344CB8AC3E}">
        <p14:creationId xmlns:p14="http://schemas.microsoft.com/office/powerpoint/2010/main" val="2079765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a:t>
            </a:r>
            <a:r>
              <a:rPr lang="en-US" baseline="0" dirty="0"/>
              <a:t> is your current method, or plan to irrigate your veggies?  This section will cover three main methods--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51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Takes</a:t>
            </a:r>
            <a:r>
              <a:rPr lang="en-US" baseline="0" dirty="0"/>
              <a:t> great deal of water to get the same effect of a long, steady rain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54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Maybe</a:t>
            </a:r>
            <a:r>
              <a:rPr lang="en-US" baseline="0" dirty="0"/>
              <a:t> as an additional soaking--but at the base of the plant if drip system isn’t doing the job.  Much time to replicate a 1-2” rainfall.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60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Provide class years—Jennifer-2014</a:t>
            </a:r>
            <a:r>
              <a:rPr lang="en-US"/>
              <a:t>; Priscilla 2009</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13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seeing the top of the soil wet isn’t enough. </a:t>
            </a:r>
            <a:r>
              <a:rPr lang="en-US" baseline="0" dirty="0"/>
              <a:t> Check to see if you are getting deep enough.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387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Options: Built in emitters </a:t>
            </a:r>
            <a:r>
              <a:rPr lang="en-US" dirty="0" err="1"/>
              <a:t>vs</a:t>
            </a:r>
            <a:r>
              <a:rPr lang="en-US" dirty="0"/>
              <a:t> manually installed emitters.  Avoid planting</a:t>
            </a:r>
            <a:r>
              <a:rPr lang="en-US" baseline="0" dirty="0"/>
              <a:t> tall plants so they shade smaller ones.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6883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US" b="1" dirty="0"/>
              <a:t>Provides deep watering at roots; no waste; minimal labor (after one-time installation); needs monitoring for leaks, plugged emitters and if need different emitter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610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we will see in the next</a:t>
            </a:r>
            <a:r>
              <a:rPr lang="en-US" baseline="0" dirty="0"/>
              <a:t> set </a:t>
            </a:r>
            <a:r>
              <a:rPr lang="en-US" baseline="0"/>
              <a:t>of slides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772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part of the plant do you eat?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7636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 Season workshop August 26th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888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Requirement for summer vegetables—need to survey your area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867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9543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Reference</a:t>
            </a:r>
            <a:r>
              <a:rPr lang="en-US" baseline="0" dirty="0"/>
              <a:t> Handouts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218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lvl1pPr defTabSz="923503">
              <a:defRPr>
                <a:solidFill>
                  <a:schemeClr val="tx1"/>
                </a:solidFill>
                <a:latin typeface="Arial" charset="0"/>
              </a:defRPr>
            </a:lvl1pPr>
            <a:lvl2pPr marL="710855" indent="-273406" defTabSz="923503">
              <a:defRPr>
                <a:solidFill>
                  <a:schemeClr val="tx1"/>
                </a:solidFill>
                <a:latin typeface="Arial" charset="0"/>
              </a:defRPr>
            </a:lvl2pPr>
            <a:lvl3pPr marL="1093622" indent="-218724" defTabSz="923503">
              <a:defRPr>
                <a:solidFill>
                  <a:schemeClr val="tx1"/>
                </a:solidFill>
                <a:latin typeface="Arial" charset="0"/>
              </a:defRPr>
            </a:lvl3pPr>
            <a:lvl4pPr marL="1531071" indent="-218724" defTabSz="923503">
              <a:defRPr>
                <a:solidFill>
                  <a:schemeClr val="tx1"/>
                </a:solidFill>
                <a:latin typeface="Arial" charset="0"/>
              </a:defRPr>
            </a:lvl4pPr>
            <a:lvl5pPr marL="1968520" indent="-218724" defTabSz="923503">
              <a:defRPr>
                <a:solidFill>
                  <a:schemeClr val="tx1"/>
                </a:solidFill>
                <a:latin typeface="Arial" charset="0"/>
              </a:defRPr>
            </a:lvl5pPr>
            <a:lvl6pPr marL="2405969" indent="-218724" defTabSz="923503" eaLnBrk="0" fontAlgn="base" hangingPunct="0">
              <a:spcBef>
                <a:spcPct val="0"/>
              </a:spcBef>
              <a:spcAft>
                <a:spcPct val="0"/>
              </a:spcAft>
              <a:defRPr>
                <a:solidFill>
                  <a:schemeClr val="tx1"/>
                </a:solidFill>
                <a:latin typeface="Arial" charset="0"/>
              </a:defRPr>
            </a:lvl6pPr>
            <a:lvl7pPr marL="2843418" indent="-218724" defTabSz="923503" eaLnBrk="0" fontAlgn="base" hangingPunct="0">
              <a:spcBef>
                <a:spcPct val="0"/>
              </a:spcBef>
              <a:spcAft>
                <a:spcPct val="0"/>
              </a:spcAft>
              <a:defRPr>
                <a:solidFill>
                  <a:schemeClr val="tx1"/>
                </a:solidFill>
                <a:latin typeface="Arial" charset="0"/>
              </a:defRPr>
            </a:lvl7pPr>
            <a:lvl8pPr marL="3280867" indent="-218724" defTabSz="923503" eaLnBrk="0" fontAlgn="base" hangingPunct="0">
              <a:spcBef>
                <a:spcPct val="0"/>
              </a:spcBef>
              <a:spcAft>
                <a:spcPct val="0"/>
              </a:spcAft>
              <a:defRPr>
                <a:solidFill>
                  <a:schemeClr val="tx1"/>
                </a:solidFill>
                <a:latin typeface="Arial" charset="0"/>
              </a:defRPr>
            </a:lvl8pPr>
            <a:lvl9pPr marL="3718316" indent="-218724" defTabSz="923503" eaLnBrk="0" fontAlgn="base" hangingPunct="0">
              <a:spcBef>
                <a:spcPct val="0"/>
              </a:spcBef>
              <a:spcAft>
                <a:spcPct val="0"/>
              </a:spcAft>
              <a:defRPr>
                <a:solidFill>
                  <a:schemeClr val="tx1"/>
                </a:solidFill>
                <a:latin typeface="Arial" charset="0"/>
              </a:defRPr>
            </a:lvl9pPr>
          </a:lstStyle>
          <a:p>
            <a:pPr marL="0" marR="0" lvl="0" indent="0" algn="r" defTabSz="923503" rtl="0" eaLnBrk="1" fontAlgn="auto" latinLnBrk="0" hangingPunct="1">
              <a:lnSpc>
                <a:spcPct val="100000"/>
              </a:lnSpc>
              <a:spcBef>
                <a:spcPts val="0"/>
              </a:spcBef>
              <a:spcAft>
                <a:spcPts val="0"/>
              </a:spcAft>
              <a:buClrTx/>
              <a:buSzTx/>
              <a:buFontTx/>
              <a:buNone/>
              <a:tabLst/>
              <a:defRPr/>
            </a:pPr>
            <a:fld id="{1CB8FFAB-D134-49FA-AB55-B8A12F6B280F}"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3503"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dirty="0"/>
              <a:t>Don’t dig up the soil</a:t>
            </a:r>
          </a:p>
          <a:p>
            <a:r>
              <a:rPr lang="en-US" dirty="0"/>
              <a:t>Mulch</a:t>
            </a:r>
          </a:p>
          <a:p>
            <a:r>
              <a:rPr lang="en-US" dirty="0"/>
              <a:t>Perennial weeds vs. annual weeds</a:t>
            </a:r>
          </a:p>
          <a:p>
            <a:r>
              <a:rPr lang="en-US" dirty="0"/>
              <a:t>Advantage of sheet mulching</a:t>
            </a:r>
          </a:p>
        </p:txBody>
      </p:sp>
    </p:spTree>
    <p:extLst>
      <p:ext uri="{BB962C8B-B14F-4D97-AF65-F5344CB8AC3E}">
        <p14:creationId xmlns:p14="http://schemas.microsoft.com/office/powerpoint/2010/main" val="54134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focusing on establishing a healthy garden whatever you choose.  We will show you and with a handout how to get very specific information on all vegetables.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357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DD222-0C17-9548-890B-04875D722C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967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Reference</a:t>
            </a:r>
            <a:r>
              <a:rPr lang="en-US" baseline="0" dirty="0"/>
              <a:t> Handouts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305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Reference</a:t>
            </a:r>
            <a:r>
              <a:rPr lang="en-US" baseline="0" dirty="0"/>
              <a:t> Handouts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1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 about what it means for soil to be workable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979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a:t>
            </a:r>
            <a:r>
              <a:rPr lang="en-US" baseline="0" dirty="0"/>
              <a:t> is your current method, or plan to irrigate your veggies?  This section will cover three main methods--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71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156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we will see in the next</a:t>
            </a:r>
            <a:r>
              <a:rPr lang="en-US" baseline="0" dirty="0"/>
              <a:t> set </a:t>
            </a:r>
            <a:r>
              <a:rPr lang="en-US" baseline="0"/>
              <a:t>of slides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771A8-441B-4AF9-A8F5-5D17E83F7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742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July 4 is 100%, then April 1 is 50%, Memorial Day is 75% percent, mid-August</a:t>
            </a:r>
            <a:r>
              <a:rPr lang="en-US" baseline="0" dirty="0"/>
              <a:t> </a:t>
            </a:r>
            <a:r>
              <a:rPr lang="en-US" dirty="0"/>
              <a:t>is 50% percent, and mid-September is 30%</a:t>
            </a:r>
          </a:p>
          <a:p>
            <a:r>
              <a:rPr lang="en-US" dirty="0"/>
              <a:t>Of course, your plants are smaller in the early spring and there may still be moisture in the soil, so you need to adjust accordingly</a:t>
            </a:r>
          </a:p>
          <a:p>
            <a:r>
              <a:rPr lang="en-US" dirty="0"/>
              <a:t>The</a:t>
            </a:r>
            <a:r>
              <a:rPr lang="en-US" baseline="0" dirty="0"/>
              <a:t> main thing to remember is that most of us overwater in August and September.  </a:t>
            </a:r>
          </a:p>
          <a:p>
            <a:r>
              <a:rPr lang="en-US" b="1" baseline="0" dirty="0"/>
              <a:t>When should you stop watering your tomatoes?</a:t>
            </a:r>
          </a:p>
          <a:p>
            <a:r>
              <a:rPr lang="en-US" b="0" baseline="0" dirty="0"/>
              <a:t>We have a great handout on critical watering periods for a variety of vegetables.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396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lvl1pPr defTabSz="923503">
              <a:defRPr>
                <a:solidFill>
                  <a:schemeClr val="tx1"/>
                </a:solidFill>
                <a:latin typeface="Arial" charset="0"/>
              </a:defRPr>
            </a:lvl1pPr>
            <a:lvl2pPr marL="710855" indent="-273406" defTabSz="923503">
              <a:defRPr>
                <a:solidFill>
                  <a:schemeClr val="tx1"/>
                </a:solidFill>
                <a:latin typeface="Arial" charset="0"/>
              </a:defRPr>
            </a:lvl2pPr>
            <a:lvl3pPr marL="1093622" indent="-218724" defTabSz="923503">
              <a:defRPr>
                <a:solidFill>
                  <a:schemeClr val="tx1"/>
                </a:solidFill>
                <a:latin typeface="Arial" charset="0"/>
              </a:defRPr>
            </a:lvl3pPr>
            <a:lvl4pPr marL="1531071" indent="-218724" defTabSz="923503">
              <a:defRPr>
                <a:solidFill>
                  <a:schemeClr val="tx1"/>
                </a:solidFill>
                <a:latin typeface="Arial" charset="0"/>
              </a:defRPr>
            </a:lvl4pPr>
            <a:lvl5pPr marL="1968520" indent="-218724" defTabSz="923503">
              <a:defRPr>
                <a:solidFill>
                  <a:schemeClr val="tx1"/>
                </a:solidFill>
                <a:latin typeface="Arial" charset="0"/>
              </a:defRPr>
            </a:lvl5pPr>
            <a:lvl6pPr marL="2405969" indent="-218724" defTabSz="923503" eaLnBrk="0" fontAlgn="base" hangingPunct="0">
              <a:spcBef>
                <a:spcPct val="0"/>
              </a:spcBef>
              <a:spcAft>
                <a:spcPct val="0"/>
              </a:spcAft>
              <a:defRPr>
                <a:solidFill>
                  <a:schemeClr val="tx1"/>
                </a:solidFill>
                <a:latin typeface="Arial" charset="0"/>
              </a:defRPr>
            </a:lvl6pPr>
            <a:lvl7pPr marL="2843418" indent="-218724" defTabSz="923503" eaLnBrk="0" fontAlgn="base" hangingPunct="0">
              <a:spcBef>
                <a:spcPct val="0"/>
              </a:spcBef>
              <a:spcAft>
                <a:spcPct val="0"/>
              </a:spcAft>
              <a:defRPr>
                <a:solidFill>
                  <a:schemeClr val="tx1"/>
                </a:solidFill>
                <a:latin typeface="Arial" charset="0"/>
              </a:defRPr>
            </a:lvl7pPr>
            <a:lvl8pPr marL="3280867" indent="-218724" defTabSz="923503" eaLnBrk="0" fontAlgn="base" hangingPunct="0">
              <a:spcBef>
                <a:spcPct val="0"/>
              </a:spcBef>
              <a:spcAft>
                <a:spcPct val="0"/>
              </a:spcAft>
              <a:defRPr>
                <a:solidFill>
                  <a:schemeClr val="tx1"/>
                </a:solidFill>
                <a:latin typeface="Arial" charset="0"/>
              </a:defRPr>
            </a:lvl8pPr>
            <a:lvl9pPr marL="3718316" indent="-218724" defTabSz="923503" eaLnBrk="0" fontAlgn="base" hangingPunct="0">
              <a:spcBef>
                <a:spcPct val="0"/>
              </a:spcBef>
              <a:spcAft>
                <a:spcPct val="0"/>
              </a:spcAft>
              <a:defRPr>
                <a:solidFill>
                  <a:schemeClr val="tx1"/>
                </a:solidFill>
                <a:latin typeface="Arial" charset="0"/>
              </a:defRPr>
            </a:lvl9pPr>
          </a:lstStyle>
          <a:p>
            <a:pPr marL="0" marR="0" lvl="0" indent="0" algn="r" defTabSz="923503" rtl="0" eaLnBrk="1" fontAlgn="auto" latinLnBrk="0" hangingPunct="1">
              <a:lnSpc>
                <a:spcPct val="100000"/>
              </a:lnSpc>
              <a:spcBef>
                <a:spcPts val="0"/>
              </a:spcBef>
              <a:spcAft>
                <a:spcPts val="0"/>
              </a:spcAft>
              <a:buClrTx/>
              <a:buSzTx/>
              <a:buFontTx/>
              <a:buNone/>
              <a:tabLst/>
              <a:defRPr/>
            </a:pPr>
            <a:fld id="{1CB8FFAB-D134-49FA-AB55-B8A12F6B280F}"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3503"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dirty="0"/>
              <a:t>Don’t dig up the soil</a:t>
            </a:r>
          </a:p>
          <a:p>
            <a:r>
              <a:rPr lang="en-US" dirty="0"/>
              <a:t>Mulch</a:t>
            </a:r>
          </a:p>
          <a:p>
            <a:r>
              <a:rPr lang="en-US" dirty="0"/>
              <a:t>Perennial weeds vs. annual weeds</a:t>
            </a:r>
          </a:p>
          <a:p>
            <a:r>
              <a:rPr lang="en-US" dirty="0"/>
              <a:t>Advantage of sheet mulching</a:t>
            </a:r>
          </a:p>
        </p:txBody>
      </p:sp>
    </p:spTree>
    <p:extLst>
      <p:ext uri="{BB962C8B-B14F-4D97-AF65-F5344CB8AC3E}">
        <p14:creationId xmlns:p14="http://schemas.microsoft.com/office/powerpoint/2010/main" val="81423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31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418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008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Master Gardener Program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1/6/2014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Napa County Master Gardener Training - 2014</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3B37B-65FB-4E66-BB8D-40169057C4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251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5099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p:spPr>
        <p:txBody>
          <a:bodyPr/>
          <a:lstStyle/>
          <a:p>
            <a:endParaRPr lang="en-US">
              <a:latin typeface="Arial" pitchFamily="34" charset="0"/>
              <a:ea typeface="ＭＳ Ｐゴシック" pitchFamily="34" charset="-128"/>
            </a:endParaRPr>
          </a:p>
        </p:txBody>
      </p:sp>
      <p:sp>
        <p:nvSpPr>
          <p:cNvPr id="24579" name="Header Placeholder 3"/>
          <p:cNvSpPr>
            <a:spLocks noGrp="1"/>
          </p:cNvSpPr>
          <p:nvPr>
            <p:ph type="hdr" sz="quarter"/>
          </p:nvPr>
        </p:nvSpPr>
        <p:spPr>
          <a:noFill/>
          <a:ln>
            <a:miter lim="800000"/>
            <a:headEnd/>
            <a:tailEnd/>
          </a:ln>
        </p:spPr>
        <p:txBody>
          <a:bodyPr/>
          <a:lstStyle/>
          <a:p>
            <a:pPr defTabSz="948833"/>
            <a:r>
              <a:rPr lang="en-US">
                <a:latin typeface="Arial" pitchFamily="34" charset="0"/>
                <a:ea typeface="ＭＳ Ｐゴシック" pitchFamily="34" charset="-128"/>
              </a:rPr>
              <a:t>Master Gardener Program Overview</a:t>
            </a:r>
          </a:p>
        </p:txBody>
      </p:sp>
      <p:sp>
        <p:nvSpPr>
          <p:cNvPr id="24580" name="Date Placeholder 4"/>
          <p:cNvSpPr>
            <a:spLocks noGrp="1"/>
          </p:cNvSpPr>
          <p:nvPr>
            <p:ph type="dt" sz="quarter" idx="1"/>
          </p:nvPr>
        </p:nvSpPr>
        <p:spPr>
          <a:noFill/>
          <a:ln>
            <a:miter lim="800000"/>
            <a:headEnd/>
            <a:tailEnd/>
          </a:ln>
        </p:spPr>
        <p:txBody>
          <a:bodyPr/>
          <a:lstStyle/>
          <a:p>
            <a:pPr defTabSz="948833"/>
            <a:r>
              <a:rPr lang="en-US">
                <a:latin typeface="Arial" pitchFamily="34" charset="0"/>
                <a:ea typeface="ＭＳ Ｐゴシック" pitchFamily="34" charset="-128"/>
              </a:rPr>
              <a:t>1/6/2014</a:t>
            </a:r>
          </a:p>
        </p:txBody>
      </p:sp>
      <p:sp>
        <p:nvSpPr>
          <p:cNvPr id="24581" name="Footer Placeholder 5"/>
          <p:cNvSpPr>
            <a:spLocks noGrp="1"/>
          </p:cNvSpPr>
          <p:nvPr>
            <p:ph type="ftr" sz="quarter" idx="4"/>
          </p:nvPr>
        </p:nvSpPr>
        <p:spPr>
          <a:noFill/>
          <a:ln>
            <a:miter lim="800000"/>
            <a:headEnd/>
            <a:tailEnd/>
          </a:ln>
        </p:spPr>
        <p:txBody>
          <a:bodyPr/>
          <a:lstStyle/>
          <a:p>
            <a:pPr defTabSz="948833"/>
            <a:r>
              <a:rPr lang="en-US">
                <a:latin typeface="Arial" pitchFamily="34" charset="0"/>
                <a:ea typeface="ＭＳ Ｐゴシック" pitchFamily="34" charset="-128"/>
              </a:rPr>
              <a:t>Napa County Master Gardener Training - 2014</a:t>
            </a:r>
          </a:p>
        </p:txBody>
      </p:sp>
      <p:sp>
        <p:nvSpPr>
          <p:cNvPr id="24582" name="Slide Number Placeholder 6"/>
          <p:cNvSpPr>
            <a:spLocks noGrp="1"/>
          </p:cNvSpPr>
          <p:nvPr>
            <p:ph type="sldNum" sz="quarter" idx="5"/>
          </p:nvPr>
        </p:nvSpPr>
        <p:spPr>
          <a:noFill/>
          <a:ln>
            <a:miter lim="800000"/>
            <a:headEnd/>
            <a:tailEnd/>
          </a:ln>
        </p:spPr>
        <p:txBody>
          <a:bodyPr/>
          <a:lstStyle/>
          <a:p>
            <a:fld id="{22162D33-DEE2-4C37-A6FA-0F1E386CCF81}" type="slidenum">
              <a:rPr lang="en-US"/>
              <a:pPr/>
              <a:t>86</a:t>
            </a:fld>
            <a:endParaRPr lang="en-US"/>
          </a:p>
        </p:txBody>
      </p:sp>
    </p:spTree>
    <p:extLst>
      <p:ext uri="{BB962C8B-B14F-4D97-AF65-F5344CB8AC3E}">
        <p14:creationId xmlns:p14="http://schemas.microsoft.com/office/powerpoint/2010/main" val="11192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thing to know 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861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proceed ……want to clarify…understandably so, </a:t>
            </a:r>
            <a:r>
              <a:rPr lang="en-US" dirty="0"/>
              <a:t>Because</a:t>
            </a:r>
            <a:r>
              <a:rPr lang="en-US" baseline="0" dirty="0"/>
              <a:t> they are related and sometimes overlap. I know I used to mix them up.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107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Compost:</a:t>
            </a:r>
            <a:r>
              <a:rPr lang="en-US" baseline="0" dirty="0"/>
              <a:t> A whole another workshop, You already know it is good stuff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51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a:t>
            </a:r>
            <a:r>
              <a:rPr lang="en-US" baseline="0" dirty="0"/>
              <a:t> spreading leaves as a mulch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9D05A-0D71-4116-A396-6522D6EBA5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63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565AB3-5351-4379-8E44-67B09BDA60B5}"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7D0DDA-C96F-4D79-BFCC-3165252D5337}"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BD6FF-02C1-4527-B7DC-29CC892AE80D}"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alpha val="38823"/>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lnSpc>
                <a:spcPct val="80000"/>
              </a:lnSpc>
              <a:spcBef>
                <a:spcPct val="20000"/>
              </a:spcBef>
              <a:buFontTx/>
              <a:buChar char="•"/>
              <a:defRPr>
                <a:latin typeface="Humana Sans ITC Std Medium" pitchFamily="50" charset="0"/>
                <a:ea typeface="+mn-ea"/>
                <a:cs typeface="+mn-cs"/>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lnSpc>
                <a:spcPct val="80000"/>
              </a:lnSpc>
              <a:spcBef>
                <a:spcPct val="20000"/>
              </a:spcBef>
              <a:buFontTx/>
              <a:buChar char="•"/>
              <a:defRPr>
                <a:latin typeface="Humana Sans ITC Std Medium" pitchFamily="50"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fld id="{EF24CDE9-9B3A-4FD0-97B8-199C5DA71B11}" type="slidenum">
              <a:rPr lang="en-US"/>
              <a:pPr/>
              <a:t>‹#›</a:t>
            </a:fld>
            <a:endParaRPr lang="en-US"/>
          </a:p>
        </p:txBody>
      </p:sp>
    </p:spTree>
    <p:extLst>
      <p:ext uri="{BB962C8B-B14F-4D97-AF65-F5344CB8AC3E}">
        <p14:creationId xmlns:p14="http://schemas.microsoft.com/office/powerpoint/2010/main" val="864086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565AB3-5351-4379-8E44-67B09BDA60B5}"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4156076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DF5D85-DE6F-41AB-92D6-D88311300406}"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907188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F03C8-2198-42DE-A9D0-C659668FEAC5}"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399353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F68DE4-4B3F-4404-921B-E4C274013DC4}" type="datetime1">
              <a:rPr lang="en-US" smtClean="0"/>
              <a:pPr/>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1955527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B9CA6-4FE3-4D63-BBF8-9342DB6A0438}" type="datetime1">
              <a:rPr lang="en-US" smtClean="0"/>
              <a:pPr/>
              <a:t>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72172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73ACDE-68D0-4F03-B10A-9AE1C1A421C7}" type="datetime1">
              <a:rPr lang="en-US" smtClean="0"/>
              <a:pPr/>
              <a:t>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1778956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A8DEA-26A4-4618-9984-55F4D7CF9447}" type="datetime1">
              <a:rPr lang="en-US" smtClean="0"/>
              <a:pPr/>
              <a:t>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277377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DF5D85-DE6F-41AB-92D6-D88311300406}"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154FF2-D9E2-44FF-9CB9-A955642D92C0}" type="datetime1">
              <a:rPr lang="en-US" smtClean="0"/>
              <a:pPr/>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1806003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5B2C5A-C2D0-41E2-9B92-D19D04F011F4}" type="datetime1">
              <a:rPr lang="en-US" smtClean="0"/>
              <a:pPr/>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2805430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7D0DDA-C96F-4D79-BFCC-3165252D5337}"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698213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BD6FF-02C1-4527-B7DC-29CC892AE80D}"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4158926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alpha val="38823"/>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lnSpc>
                <a:spcPct val="80000"/>
              </a:lnSpc>
              <a:spcBef>
                <a:spcPct val="20000"/>
              </a:spcBef>
              <a:buFontTx/>
              <a:buChar char="•"/>
              <a:defRPr>
                <a:latin typeface="Humana Sans ITC Std Medium" pitchFamily="50" charset="0"/>
                <a:ea typeface="+mn-ea"/>
                <a:cs typeface="+mn-cs"/>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lnSpc>
                <a:spcPct val="80000"/>
              </a:lnSpc>
              <a:spcBef>
                <a:spcPct val="20000"/>
              </a:spcBef>
              <a:buFontTx/>
              <a:buChar char="•"/>
              <a:defRPr>
                <a:latin typeface="Humana Sans ITC Std Medium" pitchFamily="50"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fld id="{EF24CDE9-9B3A-4FD0-97B8-199C5DA71B11}" type="slidenum">
              <a:rPr lang="en-US"/>
              <a:pPr/>
              <a:t>‹#›</a:t>
            </a:fld>
            <a:endParaRPr lang="en-US"/>
          </a:p>
        </p:txBody>
      </p:sp>
    </p:spTree>
    <p:extLst>
      <p:ext uri="{BB962C8B-B14F-4D97-AF65-F5344CB8AC3E}">
        <p14:creationId xmlns:p14="http://schemas.microsoft.com/office/powerpoint/2010/main" val="95416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1pPr>
            <a:lvl2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2pPr>
            <a:lvl3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3pPr>
            <a:lvl4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4pPr>
            <a:lvl5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5pPr>
            <a:lvl6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6pPr>
            <a:lvl7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7pPr>
            <a:lvl8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8pPr>
            <a:lvl9pPr algn="l" rtl="0">
              <a:spcBef>
                <a:spcPts val="0"/>
              </a:spcBef>
              <a:buSzPct val="100000"/>
              <a:buFont typeface="Arial" panose="00000000000000000000"/>
              <a:buNone/>
              <a:defRPr sz="3600" b="1">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12" name="Shape 12"/>
          <p:cNvSpPr>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342024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730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864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9113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11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F03C8-2198-42DE-A9D0-C659668FEAC5}" type="datetime1">
              <a:rPr lang="en-US" smtClean="0"/>
              <a:pPr/>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220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432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4222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5832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66F77D-2A43-4FDC-8DF6-407A0B082EC9}"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3904042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6F77D-2A43-4FDC-8DF6-407A0B082EC9}"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678822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66F77D-2A43-4FDC-8DF6-407A0B082EC9}"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1459772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6F77D-2A43-4FDC-8DF6-407A0B082EC9}"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1622997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6F77D-2A43-4FDC-8DF6-407A0B082EC9}" type="datetimeFigureOut">
              <a:rPr lang="en-US" smtClean="0"/>
              <a:t>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388990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6F77D-2A43-4FDC-8DF6-407A0B082EC9}" type="datetimeFigureOut">
              <a:rPr lang="en-US" smtClean="0"/>
              <a:t>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117030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F68DE4-4B3F-4404-921B-E4C274013DC4}" type="datetime1">
              <a:rPr lang="en-US" smtClean="0"/>
              <a:pPr/>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6F77D-2A43-4FDC-8DF6-407A0B082EC9}" type="datetimeFigureOut">
              <a:rPr lang="en-US" smtClean="0"/>
              <a:t>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333863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66F77D-2A43-4FDC-8DF6-407A0B082EC9}"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2017406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66F77D-2A43-4FDC-8DF6-407A0B082EC9}"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3166077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6F77D-2A43-4FDC-8DF6-407A0B082EC9}"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1563708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6F77D-2A43-4FDC-8DF6-407A0B082EC9}"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79631-3E7D-456D-AF22-B7EB508636CD}" type="slidenum">
              <a:rPr lang="en-US" smtClean="0"/>
              <a:t>‹#›</a:t>
            </a:fld>
            <a:endParaRPr lang="en-US"/>
          </a:p>
        </p:txBody>
      </p:sp>
    </p:spTree>
    <p:extLst>
      <p:ext uri="{BB962C8B-B14F-4D97-AF65-F5344CB8AC3E}">
        <p14:creationId xmlns:p14="http://schemas.microsoft.com/office/powerpoint/2010/main" val="451945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B9CA6-4FE3-4D63-BBF8-9342DB6A0438}" type="datetime1">
              <a:rPr lang="en-US" smtClean="0"/>
              <a:pPr/>
              <a:t>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73ACDE-68D0-4F03-B10A-9AE1C1A421C7}" type="datetime1">
              <a:rPr lang="en-US" smtClean="0"/>
              <a:pPr/>
              <a:t>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A8DEA-26A4-4618-9984-55F4D7CF9447}" type="datetime1">
              <a:rPr lang="en-US" smtClean="0"/>
              <a:pPr/>
              <a:t>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154FF2-D9E2-44FF-9CB9-A955642D92C0}" type="datetime1">
              <a:rPr lang="en-US" smtClean="0"/>
              <a:pPr/>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5B2C5A-C2D0-41E2-9B92-D19D04F011F4}" type="datetime1">
              <a:rPr lang="en-US" smtClean="0"/>
              <a:pPr/>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6B777D-24AD-4DCE-A614-8736B10F3EE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1CBA5-77A2-4C9E-9981-DB4C26929687}" type="datetime1">
              <a:rPr lang="en-US" smtClean="0"/>
              <a:pPr/>
              <a:t>2/7/2018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B777D-24AD-4DCE-A614-8736B10F3EE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1CBA5-77A2-4C9E-9981-DB4C26929687}" type="datetime1">
              <a:rPr lang="en-US" smtClean="0"/>
              <a:pPr/>
              <a:t>2/7/2018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6B777D-24AD-4DCE-A614-8736B10F3EE6}" type="slidenum">
              <a:rPr lang="en-US" smtClean="0"/>
              <a:pPr/>
              <a:t>‹#›</a:t>
            </a:fld>
            <a:endParaRPr lang="en-US" dirty="0"/>
          </a:p>
        </p:txBody>
      </p:sp>
    </p:spTree>
    <p:extLst>
      <p:ext uri="{BB962C8B-B14F-4D97-AF65-F5344CB8AC3E}">
        <p14:creationId xmlns:p14="http://schemas.microsoft.com/office/powerpoint/2010/main" val="15699106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Wave+ANR_MG.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2410" y="5703169"/>
            <a:ext cx="8674608" cy="1045238"/>
          </a:xfrm>
          <a:prstGeom prst="rect">
            <a:avLst/>
          </a:prstGeom>
        </p:spPr>
      </p:pic>
    </p:spTree>
    <p:extLst>
      <p:ext uri="{BB962C8B-B14F-4D97-AF65-F5344CB8AC3E}">
        <p14:creationId xmlns:p14="http://schemas.microsoft.com/office/powerpoint/2010/main" val="20319481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6F77D-2A43-4FDC-8DF6-407A0B082EC9}" type="datetimeFigureOut">
              <a:rPr lang="en-US" smtClean="0"/>
              <a:t>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79631-3E7D-456D-AF22-B7EB508636CD}" type="slidenum">
              <a:rPr lang="en-US" smtClean="0"/>
              <a:t>‹#›</a:t>
            </a:fld>
            <a:endParaRPr lang="en-US"/>
          </a:p>
        </p:txBody>
      </p:sp>
    </p:spTree>
    <p:extLst>
      <p:ext uri="{BB962C8B-B14F-4D97-AF65-F5344CB8AC3E}">
        <p14:creationId xmlns:p14="http://schemas.microsoft.com/office/powerpoint/2010/main" val="22912806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7.xml"/><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7.xml"/><Relationship Id="rId5" Type="http://schemas.openxmlformats.org/officeDocument/2006/relationships/image" Target="../media/image84.jpe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96.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tiff"/><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hyperlink" Target="http://mgcoord.ucanr.edu/ProgramEvaluation" TargetMode="External"/><Relationship Id="rId4" Type="http://schemas.openxmlformats.org/officeDocument/2006/relationships/hyperlink" Target="mailto:mgevaluation@ucanr.edu"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971800"/>
            <a:ext cx="7848600" cy="1981200"/>
          </a:xfrm>
        </p:spPr>
        <p:txBody>
          <a:bodyPr>
            <a:normAutofit/>
          </a:bodyPr>
          <a:lstStyle/>
          <a:p>
            <a:pPr eaLnBrk="1" hangingPunct="1"/>
            <a:r>
              <a:rPr lang="en-US" dirty="0">
                <a:solidFill>
                  <a:srgbClr val="008000"/>
                </a:solidFill>
                <a:effectLst>
                  <a:outerShdw blurRad="38100" dist="38100" dir="2700000" algn="tl">
                    <a:srgbClr val="C0C0C0"/>
                  </a:outerShdw>
                </a:effectLst>
                <a:ea typeface="ＭＳ Ｐゴシック" pitchFamily="34" charset="-128"/>
              </a:rPr>
              <a:t>UC Master Gardener Program</a:t>
            </a:r>
            <a:br>
              <a:rPr lang="en-US" dirty="0">
                <a:effectLst>
                  <a:outerShdw blurRad="38100" dist="38100" dir="2700000" algn="tl">
                    <a:srgbClr val="C0C0C0"/>
                  </a:outerShdw>
                </a:effectLst>
                <a:ea typeface="ＭＳ Ｐゴシック" pitchFamily="34" charset="-128"/>
              </a:rPr>
            </a:br>
            <a:r>
              <a:rPr lang="en-US" sz="2600" dirty="0">
                <a:solidFill>
                  <a:schemeClr val="tx1"/>
                </a:solidFill>
                <a:effectLst/>
                <a:ea typeface="ＭＳ Ｐゴシック" pitchFamily="34" charset="-128"/>
              </a:rPr>
              <a:t>University of California Cooperative Extension</a:t>
            </a:r>
            <a:br>
              <a:rPr lang="en-US" sz="2600" dirty="0">
                <a:solidFill>
                  <a:schemeClr val="tx1"/>
                </a:solidFill>
                <a:effectLst/>
                <a:ea typeface="ＭＳ Ｐゴシック" pitchFamily="34" charset="-128"/>
              </a:rPr>
            </a:br>
            <a:r>
              <a:rPr lang="en-US" sz="2600" dirty="0">
                <a:solidFill>
                  <a:schemeClr val="tx1"/>
                </a:solidFill>
                <a:effectLst/>
                <a:ea typeface="ＭＳ Ｐゴシック" pitchFamily="34" charset="-128"/>
              </a:rPr>
              <a:t>Napa County</a:t>
            </a:r>
            <a:br>
              <a:rPr lang="en-US" sz="3600" dirty="0">
                <a:solidFill>
                  <a:schemeClr val="tx1"/>
                </a:solidFill>
                <a:effectLst/>
                <a:ea typeface="ＭＳ Ｐゴシック" pitchFamily="34" charset="-128"/>
              </a:rPr>
            </a:br>
            <a:endParaRPr lang="en-US" sz="2400" dirty="0">
              <a:solidFill>
                <a:schemeClr val="tx1"/>
              </a:solidFill>
              <a:effectLst/>
              <a:ea typeface="ＭＳ Ｐゴシック" pitchFamily="34" charset="-128"/>
            </a:endParaRPr>
          </a:p>
        </p:txBody>
      </p:sp>
      <p:pic>
        <p:nvPicPr>
          <p:cNvPr id="15362" name="Picture 13"/>
          <p:cNvPicPr>
            <a:picLocks noChangeAspect="1" noChangeArrowheads="1"/>
          </p:cNvPicPr>
          <p:nvPr/>
        </p:nvPicPr>
        <p:blipFill>
          <a:blip r:embed="rId3" cstate="print"/>
          <a:srcRect/>
          <a:stretch>
            <a:fillRect/>
          </a:stretch>
        </p:blipFill>
        <p:spPr bwMode="auto">
          <a:xfrm>
            <a:off x="0" y="-259439"/>
            <a:ext cx="9220201" cy="3057526"/>
          </a:xfrm>
          <a:prstGeom prst="rect">
            <a:avLst/>
          </a:prstGeom>
          <a:noFill/>
          <a:ln w="9525">
            <a:noFill/>
            <a:miter lim="800000"/>
            <a:headEnd/>
            <a:tailEnd/>
          </a:ln>
        </p:spPr>
      </p:pic>
      <p:sp>
        <p:nvSpPr>
          <p:cNvPr id="15363" name="Slide Number Placeholder 3"/>
          <p:cNvSpPr>
            <a:spLocks noGrp="1"/>
          </p:cNvSpPr>
          <p:nvPr>
            <p:ph type="sldNum" sz="quarter" idx="12"/>
          </p:nvPr>
        </p:nvSpPr>
        <p:spPr>
          <a:noFill/>
        </p:spPr>
        <p:txBody>
          <a:bodyPr/>
          <a:lstStyle/>
          <a:p>
            <a:fld id="{EB0D2400-C88B-4C53-BE52-243389AA85D3}" type="slidenum">
              <a:rPr lang="en-US"/>
              <a:pPr/>
              <a:t>1</a:t>
            </a:fld>
            <a:endParaRPr lang="en-US"/>
          </a:p>
        </p:txBody>
      </p:sp>
      <p:sp>
        <p:nvSpPr>
          <p:cNvPr id="2" name="TextBox 1"/>
          <p:cNvSpPr txBox="1"/>
          <p:nvPr/>
        </p:nvSpPr>
        <p:spPr>
          <a:xfrm>
            <a:off x="457200" y="4953000"/>
            <a:ext cx="8382000" cy="1754326"/>
          </a:xfrm>
          <a:prstGeom prst="rect">
            <a:avLst/>
          </a:prstGeom>
          <a:noFill/>
        </p:spPr>
        <p:txBody>
          <a:bodyPr wrap="square" rtlCol="0">
            <a:spAutoFit/>
          </a:bodyPr>
          <a:lstStyle/>
          <a:p>
            <a:pPr algn="ctr"/>
            <a:r>
              <a:rPr lang="en-US" sz="3600" b="1" dirty="0">
                <a:solidFill>
                  <a:srgbClr val="FF0000"/>
                </a:solidFill>
                <a:ea typeface="ＭＳ Ｐゴシック" pitchFamily="34" charset="-128"/>
              </a:rPr>
              <a:t>Welcome to Growing Groceries (Summer Vegetables)</a:t>
            </a:r>
            <a:br>
              <a:rPr lang="en-US" sz="3600" dirty="0">
                <a:ea typeface="ＭＳ Ｐゴシック" pitchFamily="34" charset="-128"/>
              </a:rPr>
            </a:br>
            <a:r>
              <a:rPr lang="en-US" sz="3600" dirty="0">
                <a:ea typeface="ＭＳ Ｐゴシック" pitchFamily="34" charset="-128"/>
              </a:rPr>
              <a:t>March 2018</a:t>
            </a:r>
            <a:endParaRPr lang="en-US" sz="3600" dirty="0"/>
          </a:p>
        </p:txBody>
      </p:sp>
    </p:spTree>
    <p:extLst>
      <p:ext uri="{BB962C8B-B14F-4D97-AF65-F5344CB8AC3E}">
        <p14:creationId xmlns:p14="http://schemas.microsoft.com/office/powerpoint/2010/main" val="27556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style.rotation</p:attrName>
                                        </p:attrNameLst>
                                      </p:cBhvr>
                                      <p:tavLst>
                                        <p:tav tm="0">
                                          <p:val>
                                            <p:fltVal val="90"/>
                                          </p:val>
                                        </p:tav>
                                        <p:tav tm="100000">
                                          <p:val>
                                            <p:fltVal val="0"/>
                                          </p:val>
                                        </p:tav>
                                      </p:tavLst>
                                    </p:anim>
                                    <p:animEffect transition="in" filter="fade">
                                      <p:cBhvr>
                                        <p:cTn id="10" dur="10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228"/>
            <a:ext cx="8229600" cy="1143000"/>
          </a:xfrm>
        </p:spPr>
        <p:txBody>
          <a:bodyPr>
            <a:normAutofit fontScale="90000"/>
          </a:bodyPr>
          <a:lstStyle/>
          <a:p>
            <a:pPr algn="ctr"/>
            <a:br>
              <a:rPr lang="en-US" sz="3100" b="0" dirty="0"/>
            </a:br>
            <a:br>
              <a:rPr lang="en-US" sz="3100" b="0" dirty="0"/>
            </a:br>
            <a:br>
              <a:rPr lang="en-US" sz="3100" b="0" dirty="0"/>
            </a:br>
            <a:r>
              <a:rPr lang="en-US" sz="3100" b="0" dirty="0"/>
              <a:t>Some essential garden terms that people sometimes mix up</a:t>
            </a:r>
            <a:br>
              <a:rPr lang="en-US" sz="3100" b="0" dirty="0"/>
            </a:br>
            <a:endParaRPr lang="en-US" b="0" dirty="0"/>
          </a:p>
        </p:txBody>
      </p:sp>
      <p:sp>
        <p:nvSpPr>
          <p:cNvPr id="3" name="Text Placeholder 2"/>
          <p:cNvSpPr>
            <a:spLocks noGrp="1"/>
          </p:cNvSpPr>
          <p:nvPr>
            <p:ph type="body" idx="1"/>
          </p:nvPr>
        </p:nvSpPr>
        <p:spPr>
          <a:xfrm>
            <a:off x="457200" y="1676400"/>
            <a:ext cx="8229600" cy="4891374"/>
          </a:xfrm>
        </p:spPr>
        <p:txBody>
          <a:bodyPr/>
          <a:lstStyle/>
          <a:p>
            <a:pPr marL="0" indent="0">
              <a:buNone/>
            </a:pPr>
            <a:r>
              <a:rPr lang="en-US" b="1" dirty="0"/>
              <a:t>Compost</a:t>
            </a:r>
          </a:p>
          <a:p>
            <a:pPr marL="0" indent="0">
              <a:buNone/>
            </a:pPr>
            <a:endParaRPr lang="en-US" dirty="0"/>
          </a:p>
          <a:p>
            <a:pPr marL="1314450" lvl="3" indent="0">
              <a:buNone/>
            </a:pPr>
            <a:r>
              <a:rPr lang="en-US" sz="3200" b="1" dirty="0"/>
              <a:t>Mulch</a:t>
            </a:r>
          </a:p>
          <a:p>
            <a:pPr marL="457200" lvl="1" indent="0">
              <a:buNone/>
            </a:pPr>
            <a:endParaRPr lang="en-US" dirty="0"/>
          </a:p>
          <a:p>
            <a:pPr marL="2743200" lvl="6" indent="0">
              <a:buNone/>
            </a:pPr>
            <a:r>
              <a:rPr lang="en-US" sz="3200" b="1" dirty="0"/>
              <a:t>Amendments</a:t>
            </a:r>
          </a:p>
          <a:p>
            <a:pPr marL="914400" lvl="2" indent="0">
              <a:buNone/>
            </a:pPr>
            <a:endParaRPr lang="en-US" dirty="0"/>
          </a:p>
          <a:p>
            <a:pPr marL="3657600" lvl="8" indent="0">
              <a:buNone/>
            </a:pPr>
            <a:r>
              <a:rPr lang="en-US" sz="3200" dirty="0"/>
              <a:t>        </a:t>
            </a:r>
            <a:r>
              <a:rPr lang="en-US" sz="3200" b="1" dirty="0"/>
              <a:t>Fertilizer</a:t>
            </a:r>
            <a:r>
              <a:rPr lang="en-US" sz="3200" dirty="0"/>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32" y="4724400"/>
            <a:ext cx="67917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1690" y="1600200"/>
            <a:ext cx="9906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2783" y="2590800"/>
            <a:ext cx="1315022" cy="87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04294" y="3463098"/>
            <a:ext cx="1637825" cy="92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393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dirty="0"/>
            </a:br>
            <a:r>
              <a:rPr lang="en-US" sz="4000" b="1" dirty="0"/>
              <a:t>Compost</a:t>
            </a:r>
            <a:r>
              <a:rPr lang="en-US" sz="3600" dirty="0"/>
              <a:t>: A mixture of organic matter that is decomposed, i.e., been digested by organisms</a:t>
            </a:r>
            <a:br>
              <a:rPr lang="en-US" dirty="0"/>
            </a:br>
            <a:endParaRPr lang="en-US" dirty="0"/>
          </a:p>
        </p:txBody>
      </p:sp>
      <p:sp>
        <p:nvSpPr>
          <p:cNvPr id="3" name="Content Placeholder 2"/>
          <p:cNvSpPr>
            <a:spLocks noGrp="1"/>
          </p:cNvSpPr>
          <p:nvPr>
            <p:ph idx="1"/>
          </p:nvPr>
        </p:nvSpPr>
        <p:spPr/>
        <p:txBody>
          <a:bodyPr/>
          <a:lstStyle/>
          <a:p>
            <a:r>
              <a:rPr lang="en-US" dirty="0"/>
              <a:t>Make it at home </a:t>
            </a:r>
          </a:p>
          <a:p>
            <a:pPr marL="0" indent="0">
              <a:buNone/>
            </a:pPr>
            <a:endParaRPr lang="en-US" dirty="0"/>
          </a:p>
          <a:p>
            <a:r>
              <a:rPr lang="en-US" dirty="0"/>
              <a:t>Buy it from recycling plants </a:t>
            </a:r>
          </a:p>
          <a:p>
            <a:pPr marL="0" indent="0">
              <a:buNone/>
            </a:pPr>
            <a:endParaRPr lang="en-US" dirty="0"/>
          </a:p>
          <a:p>
            <a:r>
              <a:rPr lang="en-US" dirty="0"/>
              <a:t>Buy it in bags from stores (expensive option)</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26411"/>
            <a:ext cx="1066006"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438400"/>
            <a:ext cx="2002022" cy="1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567237"/>
            <a:ext cx="9525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3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153400" cy="1066800"/>
          </a:xfrm>
        </p:spPr>
        <p:txBody>
          <a:bodyPr>
            <a:normAutofit fontScale="90000"/>
          </a:bodyPr>
          <a:lstStyle/>
          <a:p>
            <a:br>
              <a:rPr lang="en-US" dirty="0"/>
            </a:br>
            <a:br>
              <a:rPr lang="en-US" dirty="0"/>
            </a:br>
            <a:br>
              <a:rPr lang="en-US" dirty="0"/>
            </a:br>
            <a:r>
              <a:rPr lang="en-US" sz="3100" dirty="0"/>
              <a:t>Mulch: </a:t>
            </a:r>
            <a:r>
              <a:rPr lang="en-US" sz="3100" b="0" dirty="0"/>
              <a:t>Material layered on top of the soil to cover and protect it.</a:t>
            </a:r>
            <a:br>
              <a:rPr lang="en-US" b="0" dirty="0"/>
            </a:br>
            <a:endParaRPr lang="en-US" b="0" dirty="0"/>
          </a:p>
        </p:txBody>
      </p:sp>
      <p:sp>
        <p:nvSpPr>
          <p:cNvPr id="3" name="Text Placeholder 2"/>
          <p:cNvSpPr>
            <a:spLocks noGrp="1"/>
          </p:cNvSpPr>
          <p:nvPr>
            <p:ph type="body" idx="1"/>
          </p:nvPr>
        </p:nvSpPr>
        <p:spPr/>
        <p:txBody>
          <a:bodyPr>
            <a:normAutofit/>
          </a:bodyPr>
          <a:lstStyle/>
          <a:p>
            <a:pPr marL="0" indent="0">
              <a:buNone/>
            </a:pPr>
            <a:r>
              <a:rPr lang="en-US" sz="2400" dirty="0"/>
              <a:t>Mulch serves many purposes: preserves moisture, reduces weeds, prevents erosion, also can slowly add some micronutrients.</a:t>
            </a:r>
          </a:p>
          <a:p>
            <a:pPr marL="0" indent="0">
              <a:buNone/>
            </a:pPr>
            <a:endParaRPr lang="en-US" sz="2400" dirty="0"/>
          </a:p>
          <a:p>
            <a:pPr marL="0" indent="0">
              <a:buNone/>
            </a:pPr>
            <a:r>
              <a:rPr lang="en-US" sz="2400" dirty="0"/>
              <a:t>Mulch is usually organic (leaves, grass clippings, compost, straw, etc.) but can be inorganic (e.g. plastic).</a:t>
            </a:r>
          </a:p>
          <a:p>
            <a:pPr marL="0" indent="0">
              <a:buNone/>
            </a:pPr>
            <a:endParaRPr lang="en-US" sz="2400" dirty="0"/>
          </a:p>
          <a:p>
            <a:pPr marL="0" indent="0">
              <a:buNone/>
            </a:pPr>
            <a:r>
              <a:rPr lang="en-US" sz="2400" dirty="0"/>
              <a:t>One of the best mulches is compost</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733800"/>
            <a:ext cx="223769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739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1417637"/>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r>
              <a:rPr lang="en-US" sz="3100" dirty="0"/>
              <a:t>Amendments</a:t>
            </a:r>
            <a:r>
              <a:rPr lang="en-US" sz="3100" b="0" dirty="0"/>
              <a:t>: Material mixed into the soil to improve the texture or physical condition of the soil to support healthy plant growth (tilth).</a:t>
            </a:r>
          </a:p>
        </p:txBody>
      </p:sp>
      <p:sp>
        <p:nvSpPr>
          <p:cNvPr id="3" name="Text Placeholder 2"/>
          <p:cNvSpPr>
            <a:spLocks noGrp="1"/>
          </p:cNvSpPr>
          <p:nvPr>
            <p:ph type="body" idx="1"/>
          </p:nvPr>
        </p:nvSpPr>
        <p:spPr/>
        <p:txBody>
          <a:bodyPr/>
          <a:lstStyle/>
          <a:p>
            <a:endParaRPr lang="en-US" dirty="0"/>
          </a:p>
          <a:p>
            <a:r>
              <a:rPr lang="en-US" sz="2400" dirty="0"/>
              <a:t>Some examples of amendments include: </a:t>
            </a:r>
          </a:p>
          <a:p>
            <a:endParaRPr lang="en-US" sz="2400" dirty="0"/>
          </a:p>
          <a:p>
            <a:endParaRPr lang="en-US" sz="24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572000"/>
            <a:ext cx="6172201" cy="1857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3000" y="2743200"/>
            <a:ext cx="6400800" cy="181588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Barnyard manure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Green Manure and Cover Crops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(E.g. Fava Beans, Mustard, Vetches)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Packaged mixes</a:t>
            </a:r>
          </a:p>
        </p:txBody>
      </p:sp>
    </p:spTree>
    <p:extLst>
      <p:ext uri="{BB962C8B-B14F-4D97-AF65-F5344CB8AC3E}">
        <p14:creationId xmlns:p14="http://schemas.microsoft.com/office/powerpoint/2010/main" val="205414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t>One of the best amendments is </a:t>
            </a:r>
            <a:r>
              <a:rPr lang="en-US" i="1" dirty="0">
                <a:solidFill>
                  <a:schemeClr val="accent3">
                    <a:lumMod val="75000"/>
                  </a:schemeClr>
                </a:solidFill>
              </a:rPr>
              <a:t>compost</a:t>
            </a:r>
            <a:br>
              <a:rPr lang="en-US" i="1" dirty="0">
                <a:solidFill>
                  <a:schemeClr val="accent3">
                    <a:lumMod val="75000"/>
                  </a:schemeClr>
                </a:solidFill>
              </a:rPr>
            </a:br>
            <a:endParaRPr lang="en-US" i="1" dirty="0">
              <a:solidFill>
                <a:schemeClr val="accent3">
                  <a:lumMod val="75000"/>
                </a:schemeClr>
              </a:solidFill>
            </a:endParaRPr>
          </a:p>
        </p:txBody>
      </p:sp>
      <p:sp>
        <p:nvSpPr>
          <p:cNvPr id="3" name="Text Placeholder 2"/>
          <p:cNvSpPr>
            <a:spLocks noGrp="1"/>
          </p:cNvSpPr>
          <p:nvPr>
            <p:ph type="body" idx="1"/>
          </p:nvPr>
        </p:nvSpPr>
        <p:spPr>
          <a:xfrm>
            <a:off x="457200" y="1143000"/>
            <a:ext cx="8229600" cy="4967574"/>
          </a:xfrm>
        </p:spPr>
        <p:txBody>
          <a:bodyPr>
            <a:normAutofit lnSpcReduction="10000"/>
          </a:bodyPr>
          <a:lstStyle/>
          <a:p>
            <a:r>
              <a:rPr lang="en-US" dirty="0"/>
              <a:t>Compost develops into humus to improve soil structure</a:t>
            </a:r>
          </a:p>
          <a:p>
            <a:pPr marL="0" indent="0">
              <a:buNone/>
            </a:pPr>
            <a:endParaRPr lang="en-US" dirty="0"/>
          </a:p>
          <a:p>
            <a:r>
              <a:rPr lang="en-US" dirty="0"/>
              <a:t>Improves drainage and aeration </a:t>
            </a:r>
          </a:p>
          <a:p>
            <a:endParaRPr lang="en-US" dirty="0"/>
          </a:p>
          <a:p>
            <a:r>
              <a:rPr lang="en-US" dirty="0"/>
              <a:t>Conserves soil moisture</a:t>
            </a:r>
          </a:p>
          <a:p>
            <a:pPr marL="0" indent="0">
              <a:buNone/>
            </a:pPr>
            <a:endParaRPr lang="en-US" dirty="0"/>
          </a:p>
          <a:p>
            <a:r>
              <a:rPr lang="en-US" dirty="0"/>
              <a:t>“Finished” compost can be mixed into the soil right before planting</a:t>
            </a:r>
          </a:p>
          <a:p>
            <a:endParaRPr lang="en-US" dirty="0"/>
          </a:p>
        </p:txBody>
      </p:sp>
    </p:spTree>
    <p:extLst>
      <p:ext uri="{BB962C8B-B14F-4D97-AF65-F5344CB8AC3E}">
        <p14:creationId xmlns:p14="http://schemas.microsoft.com/office/powerpoint/2010/main" val="701185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7"/>
            <a:ext cx="8382000" cy="1143000"/>
          </a:xfrm>
        </p:spPr>
        <p:txBody>
          <a:bodyPr>
            <a:noAutofit/>
          </a:bodyPr>
          <a:lstStyle/>
          <a:p>
            <a:r>
              <a:rPr lang="en-US" sz="2800" dirty="0"/>
              <a:t>Distinguish between amendments that can be added right before planting and those that can’t </a:t>
            </a:r>
          </a:p>
        </p:txBody>
      </p:sp>
      <p:sp>
        <p:nvSpPr>
          <p:cNvPr id="3" name="Text Placeholder 2"/>
          <p:cNvSpPr>
            <a:spLocks noGrp="1"/>
          </p:cNvSpPr>
          <p:nvPr>
            <p:ph type="body" idx="1"/>
          </p:nvPr>
        </p:nvSpPr>
        <p:spPr/>
        <p:txBody>
          <a:bodyPr/>
          <a:lstStyle/>
          <a:p>
            <a:r>
              <a:rPr lang="en-US" dirty="0"/>
              <a:t>Some amendments (animal manure, green manure) should be added early enough that organic materials can break down.</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4038600"/>
            <a:ext cx="35052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136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a:spLocks noGrp="1"/>
          </p:cNvSpPr>
          <p:nvPr>
            <p:ph type="title"/>
          </p:nvPr>
        </p:nvSpPr>
        <p:spPr>
          <a:xfrm>
            <a:off x="152400" y="609600"/>
            <a:ext cx="8229600" cy="1046410"/>
          </a:xfrm>
          <a:prstGeom prst="rect">
            <a:avLst/>
          </a:prstGeom>
          <a:noFill/>
          <a:ln>
            <a:noFill/>
          </a:ln>
        </p:spPr>
        <p:txBody>
          <a:bodyPr lIns="91425" tIns="91425" rIns="91425" bIns="91425" anchor="b" anchorCtr="0">
            <a:spAutoFit/>
          </a:bodyPr>
          <a:lstStyle/>
          <a:p>
            <a:r>
              <a:rPr lang="en-US" sz="2800" dirty="0">
                <a:solidFill>
                  <a:schemeClr val="tx1"/>
                </a:solidFill>
              </a:rPr>
              <a:t>Fertilizers: </a:t>
            </a:r>
            <a:r>
              <a:rPr lang="en-US" sz="2800" b="0" dirty="0">
                <a:solidFill>
                  <a:schemeClr val="tx1"/>
                </a:solidFill>
              </a:rPr>
              <a:t>Substances added to soil </a:t>
            </a:r>
            <a:br>
              <a:rPr lang="en-US" sz="2800" b="0" dirty="0">
                <a:solidFill>
                  <a:schemeClr val="tx1"/>
                </a:solidFill>
              </a:rPr>
            </a:br>
            <a:r>
              <a:rPr lang="en-US" sz="2800" b="0" dirty="0">
                <a:solidFill>
                  <a:schemeClr val="tx1"/>
                </a:solidFill>
              </a:rPr>
              <a:t>to provide plants with essential micronutrients</a:t>
            </a:r>
            <a:endParaRPr sz="2800" b="0" dirty="0">
              <a:solidFill>
                <a:schemeClr val="tx1"/>
              </a:solidFill>
            </a:endParaRPr>
          </a:p>
        </p:txBody>
      </p:sp>
      <p:sp>
        <p:nvSpPr>
          <p:cNvPr id="246" name="Shape 246"/>
          <p:cNvSpPr>
            <a:spLocks noGrp="1"/>
          </p:cNvSpPr>
          <p:nvPr>
            <p:ph type="body" idx="1"/>
          </p:nvPr>
        </p:nvSpPr>
        <p:spPr>
          <a:xfrm>
            <a:off x="30556" y="1066801"/>
            <a:ext cx="9144000" cy="1268009"/>
          </a:xfrm>
          <a:prstGeom prst="rect">
            <a:avLst/>
          </a:prstGeom>
          <a:noFill/>
          <a:ln>
            <a:noFill/>
          </a:ln>
        </p:spPr>
        <p:txBody>
          <a:bodyPr wrap="square" lIns="91425" tIns="91425" rIns="91425" bIns="91425" anchor="t" anchorCtr="0">
            <a:spAutoFit/>
          </a:bodyPr>
          <a:lstStyle/>
          <a:p>
            <a:pPr marL="0" indent="0" algn="r">
              <a:buNone/>
            </a:pPr>
            <a:r>
              <a:rPr lang="en-US" b="1" dirty="0"/>
              <a:t>	</a:t>
            </a:r>
          </a:p>
          <a:p>
            <a:pPr marL="0" indent="0">
              <a:buNone/>
            </a:pPr>
            <a:r>
              <a:rPr lang="en-US" b="1" dirty="0"/>
              <a:t>  	</a:t>
            </a:r>
            <a:endParaRPr b="1" dirty="0"/>
          </a:p>
        </p:txBody>
      </p:sp>
      <p:sp>
        <p:nvSpPr>
          <p:cNvPr id="2" name="Rectangle 1"/>
          <p:cNvSpPr/>
          <p:nvPr/>
        </p:nvSpPr>
        <p:spPr>
          <a:xfrm>
            <a:off x="152400" y="1818167"/>
            <a:ext cx="8763000" cy="32316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Nitrogen–Phosphorous--Potassium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X-X-X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three numbers on fertilizer bags and boxes sold in stores show how much of the three most essential micronutrients the product will provide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122" name="Picture 2" descr="https://tse1.mm.bing.net/th?&amp;id=OIP.M4473eb9520e1865afa33cd4a4732511fo0&amp;w=205&amp;h=299&amp;c=0&amp;pid=1.9&amp;rs=0&amp;p=0&amp;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267200"/>
            <a:ext cx="17763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62531"/>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514600"/>
            <a:ext cx="8229600" cy="4053174"/>
          </a:xfrm>
        </p:spPr>
        <p:txBody>
          <a:bodyPr>
            <a:normAutofit fontScale="92500"/>
          </a:bodyPr>
          <a:lstStyle/>
          <a:p>
            <a:r>
              <a:rPr lang="en-US" dirty="0"/>
              <a:t>5-X-X </a:t>
            </a:r>
            <a:r>
              <a:rPr lang="en-US" b="1" dirty="0"/>
              <a:t>Nitrogen (N)</a:t>
            </a:r>
            <a:r>
              <a:rPr lang="en-US" dirty="0"/>
              <a:t> promotes green leafy growth</a:t>
            </a:r>
          </a:p>
          <a:p>
            <a:endParaRPr lang="en-US" dirty="0"/>
          </a:p>
          <a:p>
            <a:r>
              <a:rPr lang="en-US" dirty="0"/>
              <a:t>X-5-X </a:t>
            </a:r>
            <a:r>
              <a:rPr lang="en-US" b="1" dirty="0"/>
              <a:t>Phosphorus (P)</a:t>
            </a:r>
            <a:r>
              <a:rPr lang="en-US" dirty="0"/>
              <a:t> assists in flower, seed, and fruit production</a:t>
            </a:r>
          </a:p>
          <a:p>
            <a:endParaRPr lang="en-US" dirty="0"/>
          </a:p>
          <a:p>
            <a:r>
              <a:rPr lang="en-US" dirty="0"/>
              <a:t>X-X-5 </a:t>
            </a:r>
            <a:r>
              <a:rPr lang="en-US" b="1" dirty="0"/>
              <a:t>Potassium</a:t>
            </a:r>
            <a:r>
              <a:rPr lang="en-US" dirty="0"/>
              <a:t> (</a:t>
            </a:r>
            <a:r>
              <a:rPr lang="en-US" b="1" dirty="0"/>
              <a:t>K</a:t>
            </a:r>
            <a:r>
              <a:rPr lang="en-US" dirty="0"/>
              <a:t>) helps develop root and tubers</a:t>
            </a:r>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679661"/>
            <a:ext cx="2590800" cy="145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24022"/>
            <a:ext cx="3124200" cy="188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4625" y="293375"/>
            <a:ext cx="1513975" cy="19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954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solidFill>
                  <a:schemeClr val="tx1"/>
                </a:solidFill>
              </a:rPr>
              <a:t>Organic Fertilizers</a:t>
            </a:r>
          </a:p>
        </p:txBody>
      </p:sp>
      <p:sp>
        <p:nvSpPr>
          <p:cNvPr id="3" name="Text Placeholder 2"/>
          <p:cNvSpPr>
            <a:spLocks noGrp="1"/>
          </p:cNvSpPr>
          <p:nvPr>
            <p:ph type="body" idx="1"/>
          </p:nvPr>
        </p:nvSpPr>
        <p:spPr/>
        <p:txBody>
          <a:bodyPr>
            <a:normAutofit lnSpcReduction="10000"/>
          </a:bodyPr>
          <a:lstStyle/>
          <a:p>
            <a:r>
              <a:rPr lang="en-US" dirty="0"/>
              <a:t>Include variety of nutrients.</a:t>
            </a:r>
          </a:p>
          <a:p>
            <a:endParaRPr lang="en-US" dirty="0"/>
          </a:p>
          <a:p>
            <a:r>
              <a:rPr lang="en-US" dirty="0"/>
              <a:t>Can amend and improve soil.</a:t>
            </a:r>
          </a:p>
          <a:p>
            <a:endParaRPr lang="en-US" dirty="0"/>
          </a:p>
          <a:p>
            <a:r>
              <a:rPr lang="en-US" dirty="0"/>
              <a:t>Encourages</a:t>
            </a:r>
            <a:r>
              <a:rPr lang="en-US" dirty="0">
                <a:solidFill>
                  <a:srgbClr val="FF0000"/>
                </a:solidFill>
              </a:rPr>
              <a:t> </a:t>
            </a:r>
            <a:r>
              <a:rPr lang="en-US" dirty="0"/>
              <a:t>micro-organisms in soil</a:t>
            </a:r>
          </a:p>
          <a:p>
            <a:endParaRPr lang="en-US" dirty="0"/>
          </a:p>
          <a:p>
            <a:r>
              <a:rPr lang="en-US" dirty="0"/>
              <a:t>Slow release.</a:t>
            </a:r>
          </a:p>
          <a:p>
            <a:endParaRPr lang="en-US" dirty="0"/>
          </a:p>
          <a:p>
            <a:r>
              <a:rPr lang="en-US" dirty="0"/>
              <a:t>Less likely to “burn” plants</a:t>
            </a:r>
          </a:p>
        </p:txBody>
      </p:sp>
    </p:spTree>
    <p:extLst>
      <p:ext uri="{BB962C8B-B14F-4D97-AF65-F5344CB8AC3E}">
        <p14:creationId xmlns:p14="http://schemas.microsoft.com/office/powerpoint/2010/main" val="98241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914400"/>
          </a:xfrm>
        </p:spPr>
        <p:txBody>
          <a:bodyPr>
            <a:normAutofit/>
          </a:bodyPr>
          <a:lstStyle/>
          <a:p>
            <a:pPr algn="ctr"/>
            <a:r>
              <a:rPr lang="en-US" sz="4000" dirty="0">
                <a:solidFill>
                  <a:schemeClr val="tx1"/>
                </a:solidFill>
              </a:rPr>
              <a:t>Organic Fertilizer Examples</a:t>
            </a:r>
          </a:p>
        </p:txBody>
      </p:sp>
      <p:sp>
        <p:nvSpPr>
          <p:cNvPr id="3" name="Text Placeholder 2"/>
          <p:cNvSpPr>
            <a:spLocks noGrp="1"/>
          </p:cNvSpPr>
          <p:nvPr>
            <p:ph type="body" idx="1"/>
          </p:nvPr>
        </p:nvSpPr>
        <p:spPr>
          <a:xfrm>
            <a:off x="685800" y="1143000"/>
            <a:ext cx="8229600" cy="5272374"/>
          </a:xfrm>
        </p:spPr>
        <p:txBody>
          <a:bodyPr>
            <a:normAutofit fontScale="85000" lnSpcReduction="20000"/>
          </a:bodyPr>
          <a:lstStyle/>
          <a:p>
            <a:pPr marL="0" indent="0">
              <a:buNone/>
            </a:pPr>
            <a:endParaRPr lang="en-US" dirty="0"/>
          </a:p>
          <a:p>
            <a:r>
              <a:rPr lang="en-US" sz="2800" dirty="0"/>
              <a:t>Commercial organic fertilizers</a:t>
            </a:r>
          </a:p>
          <a:p>
            <a:pPr marL="0" indent="0">
              <a:buNone/>
            </a:pPr>
            <a:endParaRPr lang="en-US" sz="2800" dirty="0"/>
          </a:p>
          <a:p>
            <a:r>
              <a:rPr lang="en-US" sz="2800" dirty="0"/>
              <a:t>Animal manures</a:t>
            </a:r>
          </a:p>
          <a:p>
            <a:endParaRPr lang="en-US" sz="2800" dirty="0"/>
          </a:p>
          <a:p>
            <a:r>
              <a:rPr lang="en-US" sz="2800" dirty="0"/>
              <a:t>Seaweed (kelp)</a:t>
            </a:r>
          </a:p>
          <a:p>
            <a:endParaRPr lang="en-US" sz="2800" dirty="0"/>
          </a:p>
          <a:p>
            <a:r>
              <a:rPr lang="en-US" sz="2800" dirty="0"/>
              <a:t>Fish meal or emulsion</a:t>
            </a:r>
          </a:p>
          <a:p>
            <a:endParaRPr lang="en-US" sz="2800" dirty="0"/>
          </a:p>
          <a:p>
            <a:r>
              <a:rPr lang="en-US" sz="2800" dirty="0"/>
              <a:t>Soybean meal</a:t>
            </a:r>
          </a:p>
          <a:p>
            <a:endParaRPr lang="en-US" sz="2800" dirty="0"/>
          </a:p>
          <a:p>
            <a:r>
              <a:rPr lang="en-US" sz="2800" dirty="0"/>
              <a:t>Alfalfa pellets</a:t>
            </a:r>
          </a:p>
          <a:p>
            <a:endParaRPr lang="en-US" sz="2800" dirty="0"/>
          </a:p>
          <a:p>
            <a:r>
              <a:rPr lang="en-US" sz="2800" dirty="0"/>
              <a:t>Bone and blood meal</a:t>
            </a:r>
          </a:p>
        </p:txBody>
      </p:sp>
    </p:spTree>
    <p:extLst>
      <p:ext uri="{BB962C8B-B14F-4D97-AF65-F5344CB8AC3E}">
        <p14:creationId xmlns:p14="http://schemas.microsoft.com/office/powerpoint/2010/main" val="387620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281"/>
            <a:ext cx="8229600" cy="1143000"/>
          </a:xfrm>
        </p:spPr>
        <p:txBody>
          <a:bodyPr/>
          <a:lstStyle/>
          <a:p>
            <a:r>
              <a:rPr lang="en-US" dirty="0"/>
              <a:t>Today’s MG Team</a:t>
            </a:r>
          </a:p>
        </p:txBody>
      </p:sp>
      <p:sp>
        <p:nvSpPr>
          <p:cNvPr id="3" name="Content Placeholder 2"/>
          <p:cNvSpPr>
            <a:spLocks noGrp="1"/>
          </p:cNvSpPr>
          <p:nvPr>
            <p:ph idx="1"/>
          </p:nvPr>
        </p:nvSpPr>
        <p:spPr>
          <a:xfrm>
            <a:off x="1143000" y="1079057"/>
            <a:ext cx="6629400" cy="5638801"/>
          </a:xfrm>
        </p:spPr>
        <p:txBody>
          <a:bodyPr>
            <a:normAutofit/>
          </a:bodyPr>
          <a:lstStyle/>
          <a:p>
            <a:pPr>
              <a:lnSpc>
                <a:spcPts val="3000"/>
              </a:lnSpc>
              <a:spcBef>
                <a:spcPts val="0"/>
              </a:spcBef>
              <a:buNone/>
            </a:pPr>
            <a:endParaRPr lang="en-US" dirty="0"/>
          </a:p>
          <a:p>
            <a:pPr>
              <a:lnSpc>
                <a:spcPts val="3000"/>
              </a:lnSpc>
              <a:spcBef>
                <a:spcPts val="0"/>
              </a:spcBef>
            </a:pPr>
            <a:r>
              <a:rPr lang="en-US" sz="4000" dirty="0"/>
              <a:t>Pat Woodridge</a:t>
            </a:r>
          </a:p>
          <a:p>
            <a:pPr>
              <a:lnSpc>
                <a:spcPts val="3000"/>
              </a:lnSpc>
              <a:spcBef>
                <a:spcPts val="0"/>
              </a:spcBef>
            </a:pPr>
            <a:endParaRPr lang="en-US" sz="4000" dirty="0"/>
          </a:p>
          <a:p>
            <a:pPr>
              <a:lnSpc>
                <a:spcPts val="3000"/>
              </a:lnSpc>
              <a:spcBef>
                <a:spcPts val="0"/>
              </a:spcBef>
            </a:pPr>
            <a:r>
              <a:rPr lang="en-US" sz="4000" dirty="0"/>
              <a:t>Pat Hitchcock</a:t>
            </a:r>
          </a:p>
          <a:p>
            <a:pPr>
              <a:lnSpc>
                <a:spcPts val="3000"/>
              </a:lnSpc>
              <a:spcBef>
                <a:spcPts val="0"/>
              </a:spcBef>
            </a:pPr>
            <a:endParaRPr lang="en-US" sz="4000" dirty="0"/>
          </a:p>
          <a:p>
            <a:pPr>
              <a:lnSpc>
                <a:spcPts val="3000"/>
              </a:lnSpc>
              <a:spcBef>
                <a:spcPts val="0"/>
              </a:spcBef>
            </a:pPr>
            <a:r>
              <a:rPr lang="en-US" sz="4000" dirty="0"/>
              <a:t>Julie </a:t>
            </a:r>
            <a:r>
              <a:rPr lang="en-US" sz="4000" dirty="0" err="1"/>
              <a:t>Pramuk</a:t>
            </a:r>
            <a:endParaRPr lang="en-US" sz="4000" dirty="0"/>
          </a:p>
          <a:p>
            <a:pPr>
              <a:lnSpc>
                <a:spcPts val="3000"/>
              </a:lnSpc>
              <a:spcBef>
                <a:spcPts val="0"/>
              </a:spcBef>
            </a:pPr>
            <a:endParaRPr lang="en-US" sz="4000" dirty="0"/>
          </a:p>
          <a:p>
            <a:pPr>
              <a:lnSpc>
                <a:spcPts val="3000"/>
              </a:lnSpc>
              <a:spcBef>
                <a:spcPts val="0"/>
              </a:spcBef>
            </a:pPr>
            <a:r>
              <a:rPr lang="en-US" sz="4000" dirty="0"/>
              <a:t>John Durham</a:t>
            </a:r>
          </a:p>
          <a:p>
            <a:pPr marL="0" indent="0">
              <a:lnSpc>
                <a:spcPts val="3000"/>
              </a:lnSpc>
              <a:spcBef>
                <a:spcPts val="0"/>
              </a:spcBef>
              <a:buNone/>
            </a:pPr>
            <a:endParaRPr lang="en-US" sz="4000" dirty="0"/>
          </a:p>
          <a:p>
            <a:pPr>
              <a:lnSpc>
                <a:spcPts val="3000"/>
              </a:lnSpc>
              <a:spcBef>
                <a:spcPts val="0"/>
              </a:spcBef>
            </a:pPr>
            <a:endParaRPr lang="en-US" sz="4000" dirty="0"/>
          </a:p>
          <a:p>
            <a:pPr>
              <a:lnSpc>
                <a:spcPts val="3000"/>
              </a:lnSpc>
              <a:spcBef>
                <a:spcPts val="0"/>
              </a:spcBef>
            </a:pPr>
            <a:r>
              <a:rPr lang="en-US" sz="4000" dirty="0"/>
              <a:t>, Greeter</a:t>
            </a:r>
          </a:p>
          <a:p>
            <a:pPr>
              <a:lnSpc>
                <a:spcPts val="3000"/>
              </a:lnSpc>
              <a:spcBef>
                <a:spcPts val="0"/>
              </a:spcBef>
            </a:pPr>
            <a:endParaRPr lang="en-US" sz="4000" dirty="0"/>
          </a:p>
          <a:p>
            <a:pPr>
              <a:lnSpc>
                <a:spcPts val="3000"/>
              </a:lnSpc>
              <a:spcBef>
                <a:spcPts val="0"/>
              </a:spcBef>
            </a:pPr>
            <a:r>
              <a:rPr lang="en-US" sz="4000" dirty="0"/>
              <a:t>Barb </a:t>
            </a:r>
            <a:r>
              <a:rPr lang="en-US" sz="4000" dirty="0" err="1"/>
              <a:t>Whitmill</a:t>
            </a:r>
            <a:r>
              <a:rPr lang="en-US" sz="4000" dirty="0"/>
              <a:t>, Cashier </a:t>
            </a:r>
          </a:p>
          <a:p>
            <a:pPr>
              <a:lnSpc>
                <a:spcPts val="3000"/>
              </a:lnSpc>
              <a:spcBef>
                <a:spcPts val="0"/>
              </a:spcBef>
            </a:pPr>
            <a:endParaRPr lang="en-US" sz="4000" dirty="0"/>
          </a:p>
          <a:p>
            <a:pPr>
              <a:lnSpc>
                <a:spcPts val="3000"/>
              </a:lnSpc>
              <a:spcBef>
                <a:spcPts val="0"/>
              </a:spcBef>
            </a:pPr>
            <a:endParaRPr lang="en-US" sz="4000" dirty="0"/>
          </a:p>
          <a:p>
            <a:pPr>
              <a:lnSpc>
                <a:spcPts val="3000"/>
              </a:lnSpc>
              <a:spcBef>
                <a:spcPts val="0"/>
              </a:spcBef>
            </a:pPr>
            <a:endParaRPr lang="en-US" sz="4000" dirty="0"/>
          </a:p>
          <a:p>
            <a:pPr>
              <a:lnSpc>
                <a:spcPts val="3000"/>
              </a:lnSpc>
              <a:spcBef>
                <a:spcPts val="0"/>
              </a:spcBef>
            </a:pPr>
            <a:endParaRPr lang="en-US" sz="4000" dirty="0"/>
          </a:p>
          <a:p>
            <a:pPr>
              <a:lnSpc>
                <a:spcPts val="3000"/>
              </a:lnSpc>
              <a:spcBef>
                <a:spcPts val="0"/>
              </a:spcBef>
              <a:buNone/>
            </a:pPr>
            <a:endParaRPr lang="en-US" dirty="0"/>
          </a:p>
          <a:p>
            <a:pPr>
              <a:lnSpc>
                <a:spcPts val="3000"/>
              </a:lnSpc>
              <a:spcBef>
                <a:spcPts val="0"/>
              </a:spcBef>
            </a:pPr>
            <a:endParaRPr lang="en-US" dirty="0"/>
          </a:p>
          <a:p>
            <a:pPr>
              <a:lnSpc>
                <a:spcPts val="3000"/>
              </a:lnSpc>
              <a:spcBef>
                <a:spcPts val="0"/>
              </a:spcBef>
            </a:pPr>
            <a:endParaRPr lang="en-US" dirty="0"/>
          </a:p>
          <a:p>
            <a:pPr>
              <a:lnSpc>
                <a:spcPts val="3000"/>
              </a:lnSpc>
              <a:spcBef>
                <a:spcPts val="0"/>
              </a:spcBef>
            </a:pPr>
            <a:endParaRPr lang="en-US" dirty="0"/>
          </a:p>
          <a:p>
            <a:pPr marL="0" indent="0">
              <a:lnSpc>
                <a:spcPts val="3000"/>
              </a:lnSpc>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cstate="print"/>
          <a:stretch>
            <a:fillRect/>
          </a:stretch>
        </p:blipFill>
        <p:spPr>
          <a:xfrm>
            <a:off x="228600" y="0"/>
            <a:ext cx="1454885" cy="1325562"/>
          </a:xfrm>
          <a:prstGeom prst="rect">
            <a:avLst/>
          </a:prstGeom>
        </p:spPr>
      </p:pic>
    </p:spTree>
    <p:extLst>
      <p:ext uri="{BB962C8B-B14F-4D97-AF65-F5344CB8AC3E}">
        <p14:creationId xmlns:p14="http://schemas.microsoft.com/office/powerpoint/2010/main" val="2483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tx1"/>
                </a:solidFill>
              </a:rPr>
              <a:t>Synthetic Fertilizers</a:t>
            </a:r>
          </a:p>
        </p:txBody>
      </p:sp>
      <p:sp>
        <p:nvSpPr>
          <p:cNvPr id="3" name="Text Placeholder 2"/>
          <p:cNvSpPr>
            <a:spLocks noGrp="1"/>
          </p:cNvSpPr>
          <p:nvPr>
            <p:ph type="body" idx="1"/>
          </p:nvPr>
        </p:nvSpPr>
        <p:spPr/>
        <p:txBody>
          <a:bodyPr>
            <a:normAutofit fontScale="92500" lnSpcReduction="10000"/>
          </a:bodyPr>
          <a:lstStyle/>
          <a:p>
            <a:r>
              <a:rPr lang="en-US" dirty="0"/>
              <a:t>Fast-acting</a:t>
            </a:r>
          </a:p>
          <a:p>
            <a:endParaRPr lang="en-US" dirty="0"/>
          </a:p>
          <a:p>
            <a:r>
              <a:rPr lang="en-US" dirty="0"/>
              <a:t>Often less expensive</a:t>
            </a:r>
          </a:p>
          <a:p>
            <a:endParaRPr lang="en-US" dirty="0"/>
          </a:p>
          <a:p>
            <a:r>
              <a:rPr lang="en-US" dirty="0"/>
              <a:t>Can be hazardous to plants or soil if used incorrectly or too much</a:t>
            </a:r>
          </a:p>
          <a:p>
            <a:pPr marL="0" indent="0">
              <a:buNone/>
            </a:pPr>
            <a:endParaRPr lang="en-US" dirty="0"/>
          </a:p>
          <a:p>
            <a:r>
              <a:rPr lang="en-US" dirty="0"/>
              <a:t>Key:  Use according to the </a:t>
            </a:r>
            <a:r>
              <a:rPr lang="en-US" u="sng" dirty="0"/>
              <a:t>direction</a:t>
            </a:r>
            <a:r>
              <a:rPr lang="en-US" dirty="0"/>
              <a:t> on the bag/box and in </a:t>
            </a:r>
            <a:r>
              <a:rPr lang="en-US" u="sng" dirty="0"/>
              <a:t>moderation</a:t>
            </a:r>
            <a:r>
              <a:rPr lang="en-US" dirty="0"/>
              <a:t> to avoid environmental pollution due to overuse</a:t>
            </a:r>
            <a:r>
              <a:rPr lang="en-US" sz="4000" dirty="0"/>
              <a:t>.</a:t>
            </a:r>
          </a:p>
        </p:txBody>
      </p:sp>
    </p:spTree>
    <p:extLst>
      <p:ext uri="{BB962C8B-B14F-4D97-AF65-F5344CB8AC3E}">
        <p14:creationId xmlns:p14="http://schemas.microsoft.com/office/powerpoint/2010/main" val="2323638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a:spLocks noGrp="1"/>
          </p:cNvSpPr>
          <p:nvPr>
            <p:ph type="title"/>
          </p:nvPr>
        </p:nvSpPr>
        <p:spPr>
          <a:xfrm>
            <a:off x="0" y="61555"/>
            <a:ext cx="9144000" cy="800189"/>
          </a:xfrm>
          <a:prstGeom prst="rect">
            <a:avLst/>
          </a:prstGeom>
          <a:noFill/>
          <a:ln>
            <a:noFill/>
          </a:ln>
        </p:spPr>
        <p:txBody>
          <a:bodyPr wrap="square" lIns="91425" tIns="91425" rIns="91425" bIns="91425" anchor="b" anchorCtr="0">
            <a:spAutoFit/>
          </a:bodyPr>
          <a:lstStyle/>
          <a:p>
            <a:pPr algn="ctr"/>
            <a:r>
              <a:rPr lang="en-US" sz="4000" dirty="0">
                <a:solidFill>
                  <a:schemeClr val="tx2"/>
                </a:solidFill>
              </a:rPr>
              <a:t>W</a:t>
            </a:r>
            <a:r>
              <a:rPr sz="4000" dirty="0">
                <a:solidFill>
                  <a:schemeClr val="tx2"/>
                </a:solidFill>
              </a:rPr>
              <a:t>ays to </a:t>
            </a:r>
            <a:r>
              <a:rPr lang="en-US" sz="4000" dirty="0">
                <a:solidFill>
                  <a:schemeClr val="tx2"/>
                </a:solidFill>
              </a:rPr>
              <a:t>F</a:t>
            </a:r>
            <a:r>
              <a:rPr sz="4000" dirty="0">
                <a:solidFill>
                  <a:schemeClr val="tx2"/>
                </a:solidFill>
              </a:rPr>
              <a:t>ertilize</a:t>
            </a:r>
          </a:p>
        </p:txBody>
      </p:sp>
      <p:sp>
        <p:nvSpPr>
          <p:cNvPr id="264" name="Shape 264"/>
          <p:cNvSpPr>
            <a:spLocks noGrp="1"/>
          </p:cNvSpPr>
          <p:nvPr>
            <p:ph type="body" idx="1"/>
          </p:nvPr>
        </p:nvSpPr>
        <p:spPr>
          <a:xfrm>
            <a:off x="0" y="914400"/>
            <a:ext cx="9144000" cy="5010572"/>
          </a:xfrm>
          <a:prstGeom prst="rect">
            <a:avLst/>
          </a:prstGeom>
          <a:noFill/>
          <a:ln>
            <a:noFill/>
          </a:ln>
        </p:spPr>
        <p:txBody>
          <a:bodyPr wrap="square" lIns="91425" tIns="91425" rIns="91425" bIns="91425" anchor="t" anchorCtr="0">
            <a:spAutoFit/>
          </a:bodyPr>
          <a:lstStyle/>
          <a:p>
            <a:pPr lvl="0"/>
            <a:r>
              <a:rPr lang="en-US" sz="2800" u="sng" dirty="0">
                <a:latin typeface="Arial" pitchFamily="34" charset="0"/>
                <a:cs typeface="Arial" pitchFamily="34" charset="0"/>
              </a:rPr>
              <a:t>Add to soil </a:t>
            </a:r>
            <a:r>
              <a:rPr lang="en-US" sz="2800" dirty="0">
                <a:latin typeface="Arial" pitchFamily="34" charset="0"/>
                <a:cs typeface="Arial" pitchFamily="34" charset="0"/>
              </a:rPr>
              <a:t>before planting (slow release forms are an option)</a:t>
            </a:r>
          </a:p>
          <a:p>
            <a:pPr lvl="0"/>
            <a:endParaRPr lang="en-US" sz="2800" dirty="0">
              <a:latin typeface="Arial" pitchFamily="34" charset="0"/>
              <a:cs typeface="Arial" pitchFamily="34" charset="0"/>
            </a:endParaRPr>
          </a:p>
          <a:p>
            <a:pPr lvl="0"/>
            <a:r>
              <a:rPr sz="2800" u="sng" dirty="0">
                <a:latin typeface="Arial" pitchFamily="34" charset="0"/>
                <a:cs typeface="Arial" pitchFamily="34" charset="0"/>
              </a:rPr>
              <a:t>Foliar feed</a:t>
            </a:r>
            <a:r>
              <a:rPr sz="2800" dirty="0">
                <a:latin typeface="Arial" pitchFamily="34" charset="0"/>
                <a:cs typeface="Arial" pitchFamily="34" charset="0"/>
              </a:rPr>
              <a:t>: spray a mist solution to be </a:t>
            </a:r>
            <a:r>
              <a:rPr lang="en-US" sz="2800" dirty="0">
                <a:latin typeface="Arial" pitchFamily="34" charset="0"/>
                <a:cs typeface="Arial" pitchFamily="34" charset="0"/>
              </a:rPr>
              <a:t>			  </a:t>
            </a:r>
            <a:r>
              <a:rPr sz="2800" dirty="0">
                <a:latin typeface="Arial" pitchFamily="34" charset="0"/>
                <a:cs typeface="Arial" pitchFamily="34" charset="0"/>
              </a:rPr>
              <a:t>absorbed by osmosis</a:t>
            </a:r>
            <a:r>
              <a:rPr lang="en-US" sz="2800" dirty="0">
                <a:latin typeface="Arial" pitchFamily="34" charset="0"/>
                <a:cs typeface="Arial" pitchFamily="34" charset="0"/>
              </a:rPr>
              <a:t>.</a:t>
            </a:r>
          </a:p>
          <a:p>
            <a:pPr lvl="0"/>
            <a:endParaRPr lang="en-US" sz="2800" dirty="0">
              <a:latin typeface="Arial" pitchFamily="34" charset="0"/>
              <a:cs typeface="Arial" pitchFamily="34" charset="0"/>
            </a:endParaRPr>
          </a:p>
          <a:p>
            <a:pPr lvl="0" rtl="0"/>
            <a:r>
              <a:rPr sz="2800" u="sng" dirty="0">
                <a:latin typeface="Arial" pitchFamily="34" charset="0"/>
                <a:cs typeface="Arial" pitchFamily="34" charset="0"/>
              </a:rPr>
              <a:t>Liquid</a:t>
            </a:r>
            <a:r>
              <a:rPr sz="2800" dirty="0">
                <a:latin typeface="Arial" pitchFamily="34" charset="0"/>
                <a:cs typeface="Arial" pitchFamily="34" charset="0"/>
              </a:rPr>
              <a:t> solutions:  Watering can</a:t>
            </a:r>
            <a:endParaRPr lang="en-US" sz="2800" dirty="0">
              <a:latin typeface="Arial" pitchFamily="34" charset="0"/>
              <a:cs typeface="Arial" pitchFamily="34" charset="0"/>
            </a:endParaRPr>
          </a:p>
          <a:p>
            <a:pPr marL="0" lvl="0" indent="0" rtl="0">
              <a:buNone/>
            </a:pPr>
            <a:endParaRPr lang="en-US" sz="2800" dirty="0">
              <a:latin typeface="Arial" pitchFamily="34" charset="0"/>
              <a:cs typeface="Arial" pitchFamily="34" charset="0"/>
            </a:endParaRPr>
          </a:p>
          <a:p>
            <a:pPr lvl="0" rtl="0"/>
            <a:r>
              <a:rPr lang="en-US" sz="2800" dirty="0">
                <a:latin typeface="Arial" pitchFamily="34" charset="0"/>
                <a:cs typeface="Arial" pitchFamily="34" charset="0"/>
              </a:rPr>
              <a:t>“</a:t>
            </a:r>
            <a:r>
              <a:rPr lang="en-US" sz="2800" u="sng" dirty="0">
                <a:latin typeface="Arial" pitchFamily="34" charset="0"/>
                <a:cs typeface="Arial" pitchFamily="34" charset="0"/>
              </a:rPr>
              <a:t>Side-dress</a:t>
            </a:r>
            <a:r>
              <a:rPr lang="en-US" sz="2800" dirty="0">
                <a:latin typeface="Arial" pitchFamily="34" charset="0"/>
                <a:cs typeface="Arial" pitchFamily="34" charset="0"/>
              </a:rPr>
              <a:t>” by working a granular fertilizer into top inch of soil near plant roots and water in well.</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06133728"/>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533400"/>
            <a:ext cx="5715000" cy="1447800"/>
          </a:xfrm>
          <a:solidFill>
            <a:srgbClr val="58C8AD"/>
          </a:solidFill>
        </p:spPr>
        <p:txBody>
          <a:bodyPr/>
          <a:lstStyle/>
          <a:p>
            <a:r>
              <a:rPr lang="en-US" b="1" dirty="0"/>
              <a:t>IRRIGATION, VEGGIES &amp; YOU</a:t>
            </a:r>
          </a:p>
        </p:txBody>
      </p:sp>
      <p:sp>
        <p:nvSpPr>
          <p:cNvPr id="3" name="Subtitle 2"/>
          <p:cNvSpPr>
            <a:spLocks noGrp="1"/>
          </p:cNvSpPr>
          <p:nvPr>
            <p:ph type="subTitle" idx="1"/>
          </p:nvPr>
        </p:nvSpPr>
        <p:spPr>
          <a:xfrm>
            <a:off x="1143000" y="2590800"/>
            <a:ext cx="6858000" cy="1143000"/>
          </a:xfrm>
        </p:spPr>
        <p:txBody>
          <a:bodyPr/>
          <a:lstStyle/>
          <a:p>
            <a:r>
              <a:rPr lang="en-US" b="1" dirty="0">
                <a:solidFill>
                  <a:srgbClr val="FF0000"/>
                </a:solidFill>
              </a:rPr>
              <a:t>Water needs depend on many factors</a:t>
            </a:r>
          </a:p>
        </p:txBody>
      </p:sp>
      <p:sp>
        <p:nvSpPr>
          <p:cNvPr id="5" name="TextBox 4"/>
          <p:cNvSpPr txBox="1"/>
          <p:nvPr/>
        </p:nvSpPr>
        <p:spPr>
          <a:xfrm>
            <a:off x="1447800" y="3276600"/>
            <a:ext cx="63246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Soil Condition (sandy, clay, loam)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Weather and wind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Ambient 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Type of vegetable </a:t>
            </a:r>
          </a:p>
        </p:txBody>
      </p:sp>
      <p:pic>
        <p:nvPicPr>
          <p:cNvPr id="7" name="yui_3_5_1_4_1424481283308_1399" descr="http://www.harveysalt.com/spigot.jpg"/>
          <p:cNvPicPr/>
          <p:nvPr/>
        </p:nvPicPr>
        <p:blipFill>
          <a:blip r:embed="rId3" cstate="print"/>
          <a:srcRect/>
          <a:stretch>
            <a:fillRect/>
          </a:stretch>
        </p:blipFill>
        <p:spPr bwMode="auto">
          <a:xfrm>
            <a:off x="1143000" y="152400"/>
            <a:ext cx="1560195" cy="2499475"/>
          </a:xfrm>
          <a:prstGeom prst="rect">
            <a:avLst/>
          </a:prstGeom>
          <a:noFill/>
          <a:ln w="9525">
            <a:noFill/>
            <a:miter lim="800000"/>
            <a:headEnd/>
            <a:tailEnd/>
          </a:ln>
        </p:spPr>
      </p:pic>
    </p:spTree>
    <p:extLst>
      <p:ext uri="{BB962C8B-B14F-4D97-AF65-F5344CB8AC3E}">
        <p14:creationId xmlns:p14="http://schemas.microsoft.com/office/powerpoint/2010/main" val="3469340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523875"/>
            <a:ext cx="6248400" cy="1143000"/>
          </a:xfrm>
          <a:solidFill>
            <a:schemeClr val="tx2">
              <a:lumMod val="40000"/>
              <a:lumOff val="60000"/>
            </a:schemeClr>
          </a:solidFill>
        </p:spPr>
        <p:txBody>
          <a:bodyPr>
            <a:normAutofit/>
          </a:bodyPr>
          <a:lstStyle/>
          <a:p>
            <a:r>
              <a:rPr lang="en-US" b="1" dirty="0"/>
              <a:t>More Rain Coming?</a:t>
            </a:r>
          </a:p>
        </p:txBody>
      </p:sp>
      <p:sp>
        <p:nvSpPr>
          <p:cNvPr id="6" name="Content Placeholder 5"/>
          <p:cNvSpPr>
            <a:spLocks noGrp="1"/>
          </p:cNvSpPr>
          <p:nvPr>
            <p:ph idx="1"/>
          </p:nvPr>
        </p:nvSpPr>
        <p:spPr>
          <a:xfrm>
            <a:off x="1524000" y="2209800"/>
            <a:ext cx="5867400" cy="4343400"/>
          </a:xfrm>
        </p:spPr>
        <p:txBody>
          <a:bodyPr/>
          <a:lstStyle/>
          <a:p>
            <a:pPr>
              <a:buNone/>
            </a:pPr>
            <a:r>
              <a:rPr lang="en-US" dirty="0"/>
              <a:t>   </a:t>
            </a:r>
          </a:p>
        </p:txBody>
      </p:sp>
      <p:sp>
        <p:nvSpPr>
          <p:cNvPr id="7" name="TextBox 6"/>
          <p:cNvSpPr txBox="1"/>
          <p:nvPr/>
        </p:nvSpPr>
        <p:spPr>
          <a:xfrm>
            <a:off x="685800" y="2234306"/>
            <a:ext cx="792480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Don’t count on it: </a:t>
            </a:r>
            <a:r>
              <a:rPr kumimoji="0" lang="en-US" sz="4400" b="0" i="0" u="none" strike="noStrike" kern="1200" cap="none" spc="0" normalizeH="0" baseline="0" noProof="0" dirty="0">
                <a:ln>
                  <a:noFill/>
                </a:ln>
                <a:solidFill>
                  <a:prstClr val="black"/>
                </a:solidFill>
                <a:effectLst/>
                <a:uLnTx/>
                <a:uFillTx/>
                <a:latin typeface="Calibri"/>
                <a:ea typeface="+mn-ea"/>
                <a:cs typeface="+mn-cs"/>
              </a:rPr>
              <a:t>Plan your garden and watering methods accordingly</a:t>
            </a:r>
          </a:p>
        </p:txBody>
      </p:sp>
      <p:sp>
        <p:nvSpPr>
          <p:cNvPr id="8" name="TextBox 7"/>
          <p:cNvSpPr txBox="1"/>
          <p:nvPr/>
        </p:nvSpPr>
        <p:spPr>
          <a:xfrm>
            <a:off x="4191000" y="4876800"/>
            <a:ext cx="3886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Autumn Rain"/>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5" y="-503856"/>
            <a:ext cx="221932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8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a:t>Over Head Sprinklers?</a:t>
            </a:r>
          </a:p>
        </p:txBody>
      </p:sp>
      <p:sp>
        <p:nvSpPr>
          <p:cNvPr id="5" name="TextBox 4"/>
          <p:cNvSpPr txBox="1"/>
          <p:nvPr/>
        </p:nvSpPr>
        <p:spPr>
          <a:xfrm>
            <a:off x="838200" y="5638800"/>
            <a:ext cx="647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Low labor time, BUT need to water a long time to get deep into roots; water loss to evaporation</a:t>
            </a:r>
          </a:p>
        </p:txBody>
      </p:sp>
      <p:pic>
        <p:nvPicPr>
          <p:cNvPr id="6" name="yui_3_5_1_4_1425509496387_1969" descr="http://3.bp.blogspot.com/-hftfyfExdg4/TzYzibR3HjI/AAAAAAAAIMo/_JV1PyM6jQA/s1600/IMG_6005+WATER+BLOG.jpg"/>
          <p:cNvPicPr>
            <a:picLocks noGrp="1"/>
          </p:cNvPicPr>
          <p:nvPr>
            <p:ph idx="1"/>
          </p:nvPr>
        </p:nvPicPr>
        <p:blipFill>
          <a:blip r:embed="rId3" cstate="print"/>
          <a:srcRect/>
          <a:stretch>
            <a:fillRect/>
          </a:stretch>
        </p:blipFill>
        <p:spPr bwMode="auto">
          <a:xfrm>
            <a:off x="457200" y="1524000"/>
            <a:ext cx="3657600" cy="2895600"/>
          </a:xfrm>
          <a:prstGeom prst="rect">
            <a:avLst/>
          </a:prstGeom>
          <a:noFill/>
          <a:ln w="9525">
            <a:noFill/>
            <a:miter lim="800000"/>
            <a:headEnd/>
            <a:tailEnd/>
          </a:ln>
        </p:spPr>
      </p:pic>
      <p:pic>
        <p:nvPicPr>
          <p:cNvPr id="7" name="yui_3_5_1_4_1425509496387_2089" descr="http://www.vegetable-gardening-online.com/images/watering-large-garden.jpg"/>
          <p:cNvPicPr/>
          <p:nvPr/>
        </p:nvPicPr>
        <p:blipFill>
          <a:blip r:embed="rId4" cstate="print"/>
          <a:srcRect/>
          <a:stretch>
            <a:fillRect/>
          </a:stretch>
        </p:blipFill>
        <p:spPr bwMode="auto">
          <a:xfrm>
            <a:off x="4267200" y="2362200"/>
            <a:ext cx="4484370" cy="3352840"/>
          </a:xfrm>
          <a:prstGeom prst="rect">
            <a:avLst/>
          </a:prstGeom>
          <a:noFill/>
          <a:ln w="9525">
            <a:noFill/>
            <a:miter lim="800000"/>
            <a:headEnd/>
            <a:tailEnd/>
          </a:ln>
        </p:spPr>
      </p:pic>
    </p:spTree>
    <p:extLst>
      <p:ext uri="{BB962C8B-B14F-4D97-AF65-F5344CB8AC3E}">
        <p14:creationId xmlns:p14="http://schemas.microsoft.com/office/powerpoint/2010/main" val="3761733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a:t>Hand Water?</a:t>
            </a:r>
          </a:p>
        </p:txBody>
      </p:sp>
      <p:sp>
        <p:nvSpPr>
          <p:cNvPr id="6" name="TextBox 5"/>
          <p:cNvSpPr txBox="1"/>
          <p:nvPr/>
        </p:nvSpPr>
        <p:spPr>
          <a:xfrm>
            <a:off x="1143000" y="5257800"/>
            <a:ext cx="655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Labor intensive; Unlikely to get to roots. Need to get down to base of plant. Water evaporation  </a:t>
            </a:r>
          </a:p>
        </p:txBody>
      </p:sp>
      <p:pic>
        <p:nvPicPr>
          <p:cNvPr id="7" name="yui_3_5_1_4_1425510685622_1432" descr="http://4.bp.blogspot.com/-mKdC39DZne4/T-RAMWAlNnI/AAAAAAAAH0k/as8ixe2Zg6I/s1600/watering1.jpg"/>
          <p:cNvPicPr>
            <a:picLocks noGrp="1"/>
          </p:cNvPicPr>
          <p:nvPr>
            <p:ph idx="1"/>
          </p:nvPr>
        </p:nvPicPr>
        <p:blipFill>
          <a:blip r:embed="rId3" cstate="print"/>
          <a:srcRect/>
          <a:stretch>
            <a:fillRect/>
          </a:stretch>
        </p:blipFill>
        <p:spPr bwMode="auto">
          <a:xfrm>
            <a:off x="1981200" y="1828800"/>
            <a:ext cx="5105400" cy="3352800"/>
          </a:xfrm>
          <a:prstGeom prst="rect">
            <a:avLst/>
          </a:prstGeom>
          <a:noFill/>
          <a:ln w="9525">
            <a:noFill/>
            <a:miter lim="800000"/>
            <a:headEnd/>
            <a:tailEnd/>
          </a:ln>
        </p:spPr>
      </p:pic>
    </p:spTree>
    <p:extLst>
      <p:ext uri="{BB962C8B-B14F-4D97-AF65-F5344CB8AC3E}">
        <p14:creationId xmlns:p14="http://schemas.microsoft.com/office/powerpoint/2010/main" val="1626452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6858000" cy="1143000"/>
          </a:xfrm>
          <a:solidFill>
            <a:schemeClr val="accent1">
              <a:lumMod val="40000"/>
              <a:lumOff val="60000"/>
            </a:schemeClr>
          </a:solidFill>
        </p:spPr>
        <p:txBody>
          <a:bodyPr/>
          <a:lstStyle/>
          <a:p>
            <a:r>
              <a:rPr lang="en-US" dirty="0"/>
              <a:t>Here’s the Right Way!</a:t>
            </a:r>
          </a:p>
        </p:txBody>
      </p:sp>
      <p:pic>
        <p:nvPicPr>
          <p:cNvPr id="4" name="Content Placeholder 3" descr="Photo by jaygooby under the Creative Commons Attribution License 2.0.Click To Enlarge"/>
          <p:cNvPicPr>
            <a:picLocks noGrp="1"/>
          </p:cNvPicPr>
          <p:nvPr>
            <p:ph idx="1"/>
          </p:nvPr>
        </p:nvPicPr>
        <p:blipFill>
          <a:blip r:embed="rId3" cstate="print"/>
          <a:srcRect/>
          <a:stretch>
            <a:fillRect/>
          </a:stretch>
        </p:blipFill>
        <p:spPr bwMode="auto">
          <a:xfrm>
            <a:off x="5029200" y="1981200"/>
            <a:ext cx="3352800" cy="3657600"/>
          </a:xfrm>
          <a:prstGeom prst="rect">
            <a:avLst/>
          </a:prstGeom>
          <a:noFill/>
          <a:ln w="9525">
            <a:noFill/>
            <a:miter lim="800000"/>
            <a:headEnd/>
            <a:tailEnd/>
          </a:ln>
        </p:spPr>
      </p:pic>
      <p:pic>
        <p:nvPicPr>
          <p:cNvPr id="5" name="ihover-img" descr="watering flowers in the morning which is the best time of day to water ..."/>
          <p:cNvPicPr/>
          <p:nvPr/>
        </p:nvPicPr>
        <p:blipFill>
          <a:blip r:embed="rId4" cstate="print"/>
          <a:srcRect/>
          <a:stretch>
            <a:fillRect/>
          </a:stretch>
        </p:blipFill>
        <p:spPr bwMode="auto">
          <a:xfrm>
            <a:off x="762000" y="2057400"/>
            <a:ext cx="3429000" cy="3467100"/>
          </a:xfrm>
          <a:prstGeom prst="rect">
            <a:avLst/>
          </a:prstGeom>
          <a:noFill/>
          <a:ln w="9525">
            <a:noFill/>
            <a:miter lim="800000"/>
            <a:headEnd/>
            <a:tailEnd/>
          </a:ln>
        </p:spPr>
      </p:pic>
      <p:sp>
        <p:nvSpPr>
          <p:cNvPr id="3" name="TextBox 2"/>
          <p:cNvSpPr txBox="1"/>
          <p:nvPr/>
        </p:nvSpPr>
        <p:spPr>
          <a:xfrm>
            <a:off x="2362200" y="5943600"/>
            <a:ext cx="480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Get to the root of the issue</a:t>
            </a:r>
          </a:p>
        </p:txBody>
      </p:sp>
    </p:spTree>
    <p:extLst>
      <p:ext uri="{BB962C8B-B14F-4D97-AF65-F5344CB8AC3E}">
        <p14:creationId xmlns:p14="http://schemas.microsoft.com/office/powerpoint/2010/main" val="1789626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019800" cy="1143000"/>
          </a:xfrm>
          <a:solidFill>
            <a:schemeClr val="accent3">
              <a:lumMod val="40000"/>
              <a:lumOff val="60000"/>
            </a:schemeClr>
          </a:solidFill>
        </p:spPr>
        <p:txBody>
          <a:bodyPr/>
          <a:lstStyle/>
          <a:p>
            <a:r>
              <a:rPr lang="en-US" dirty="0"/>
              <a:t>Plan Before Planting</a:t>
            </a:r>
          </a:p>
        </p:txBody>
      </p:sp>
      <p:sp>
        <p:nvSpPr>
          <p:cNvPr id="3" name="Content Placeholder 2"/>
          <p:cNvSpPr>
            <a:spLocks noGrp="1"/>
          </p:cNvSpPr>
          <p:nvPr>
            <p:ph idx="1"/>
          </p:nvPr>
        </p:nvSpPr>
        <p:spPr>
          <a:xfrm>
            <a:off x="533400" y="1295400"/>
            <a:ext cx="8229600" cy="5029200"/>
          </a:xfrm>
        </p:spPr>
        <p:txBody>
          <a:bodyPr>
            <a:normAutofit lnSpcReduction="10000"/>
          </a:bodyPr>
          <a:lstStyle/>
          <a:p>
            <a:r>
              <a:rPr lang="en-US" dirty="0"/>
              <a:t>Lay out:  Blocks vs. long rows </a:t>
            </a:r>
          </a:p>
          <a:p>
            <a:endParaRPr lang="en-US" dirty="0"/>
          </a:p>
          <a:p>
            <a:endParaRPr lang="en-US" dirty="0"/>
          </a:p>
          <a:p>
            <a:endParaRPr lang="en-US" dirty="0"/>
          </a:p>
          <a:p>
            <a:endParaRPr lang="en-US" dirty="0"/>
          </a:p>
          <a:p>
            <a:pPr>
              <a:buNone/>
            </a:pPr>
            <a:endParaRPr lang="en-US" dirty="0"/>
          </a:p>
          <a:p>
            <a:r>
              <a:rPr lang="en-US" dirty="0"/>
              <a:t>Group plants by water needs </a:t>
            </a:r>
          </a:p>
          <a:p>
            <a:r>
              <a:rPr lang="en-US" b="1" dirty="0">
                <a:solidFill>
                  <a:srgbClr val="FF0000"/>
                </a:solidFill>
              </a:rPr>
              <a:t>Install drip systems with built in emitters </a:t>
            </a:r>
            <a:r>
              <a:rPr lang="en-US" b="1" u="sng" dirty="0">
                <a:solidFill>
                  <a:srgbClr val="FF0000"/>
                </a:solidFill>
              </a:rPr>
              <a:t>before</a:t>
            </a:r>
            <a:r>
              <a:rPr lang="en-US" b="1" dirty="0">
                <a:solidFill>
                  <a:srgbClr val="FF0000"/>
                </a:solidFill>
              </a:rPr>
              <a:t> planting </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924" y="1981200"/>
            <a:ext cx="4953000" cy="249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627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normAutofit/>
          </a:bodyPr>
          <a:lstStyle/>
          <a:p>
            <a:r>
              <a:rPr lang="en-US" dirty="0"/>
              <a:t>DRIP System By Zones</a:t>
            </a:r>
          </a:p>
        </p:txBody>
      </p:sp>
      <p:sp>
        <p:nvSpPr>
          <p:cNvPr id="3" name="Content Placeholder 2"/>
          <p:cNvSpPr>
            <a:spLocks noGrp="1"/>
          </p:cNvSpPr>
          <p:nvPr>
            <p:ph idx="1"/>
          </p:nvPr>
        </p:nvSpPr>
        <p:spPr/>
        <p:txBody>
          <a:bodyPr/>
          <a:lstStyle/>
          <a:p>
            <a:pPr>
              <a:buNone/>
            </a:pPr>
            <a:r>
              <a:rPr lang="en-US" dirty="0"/>
              <a:t> </a:t>
            </a:r>
          </a:p>
          <a:p>
            <a:endParaRPr lang="en-US" dirty="0"/>
          </a:p>
          <a:p>
            <a:pPr>
              <a:buNone/>
            </a:pPr>
            <a:endParaRPr lang="en-US" dirty="0"/>
          </a:p>
          <a:p>
            <a:endParaRPr lang="en-US" dirty="0"/>
          </a:p>
        </p:txBody>
      </p:sp>
      <p:pic>
        <p:nvPicPr>
          <p:cNvPr id="6" name="yui_3_5_1_4_1424379461973_5763" descr="http://www.agricultureguide.org/wp-content/uploads/drip_irrigation_model1.jpg"/>
          <p:cNvPicPr/>
          <p:nvPr/>
        </p:nvPicPr>
        <p:blipFill>
          <a:blip r:embed="rId3" cstate="print"/>
          <a:srcRect/>
          <a:stretch>
            <a:fillRect/>
          </a:stretch>
        </p:blipFill>
        <p:spPr bwMode="auto">
          <a:xfrm>
            <a:off x="762000" y="1676400"/>
            <a:ext cx="6629400" cy="3962400"/>
          </a:xfrm>
          <a:prstGeom prst="rect">
            <a:avLst/>
          </a:prstGeom>
          <a:noFill/>
          <a:ln w="9525">
            <a:noFill/>
            <a:miter lim="800000"/>
            <a:headEnd/>
            <a:tailEnd/>
          </a:ln>
        </p:spPr>
      </p:pic>
      <p:sp>
        <p:nvSpPr>
          <p:cNvPr id="7" name="TextBox 6"/>
          <p:cNvSpPr txBox="1"/>
          <p:nvPr/>
        </p:nvSpPr>
        <p:spPr>
          <a:xfrm>
            <a:off x="1828800" y="6019800"/>
            <a:ext cx="4953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Provides deep watering at roots</a:t>
            </a:r>
          </a:p>
        </p:txBody>
      </p:sp>
      <p:pic>
        <p:nvPicPr>
          <p:cNvPr id="8" name="yui_3_10_0_1_1424482295124_353" descr="Thumbs Up and Thumbs Down in 2011"/>
          <p:cNvPicPr/>
          <p:nvPr/>
        </p:nvPicPr>
        <p:blipFill>
          <a:blip r:embed="rId4" cstate="print"/>
          <a:srcRect/>
          <a:stretch>
            <a:fillRect/>
          </a:stretch>
        </p:blipFill>
        <p:spPr bwMode="auto">
          <a:xfrm>
            <a:off x="457200" y="4953000"/>
            <a:ext cx="1127760" cy="967740"/>
          </a:xfrm>
          <a:prstGeom prst="rect">
            <a:avLst/>
          </a:prstGeom>
          <a:noFill/>
          <a:ln w="9525">
            <a:noFill/>
            <a:miter lim="800000"/>
            <a:headEnd/>
            <a:tailEnd/>
          </a:ln>
        </p:spPr>
      </p:pic>
      <p:sp>
        <p:nvSpPr>
          <p:cNvPr id="9" name="TextBox 8"/>
          <p:cNvSpPr txBox="1"/>
          <p:nvPr/>
        </p:nvSpPr>
        <p:spPr>
          <a:xfrm>
            <a:off x="609600" y="5867400"/>
            <a:ext cx="990600"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MG OK</a:t>
            </a:r>
          </a:p>
        </p:txBody>
      </p:sp>
    </p:spTree>
    <p:extLst>
      <p:ext uri="{BB962C8B-B14F-4D97-AF65-F5344CB8AC3E}">
        <p14:creationId xmlns:p14="http://schemas.microsoft.com/office/powerpoint/2010/main" val="727488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lstStyle/>
          <a:p>
            <a:r>
              <a:rPr lang="en-US" dirty="0"/>
              <a:t>When to Water</a:t>
            </a:r>
          </a:p>
        </p:txBody>
      </p:sp>
      <p:sp>
        <p:nvSpPr>
          <p:cNvPr id="3" name="Content Placeholder 2"/>
          <p:cNvSpPr>
            <a:spLocks noGrp="1"/>
          </p:cNvSpPr>
          <p:nvPr>
            <p:ph idx="1"/>
          </p:nvPr>
        </p:nvSpPr>
        <p:spPr>
          <a:xfrm>
            <a:off x="457200" y="1417638"/>
            <a:ext cx="8229600" cy="4525963"/>
          </a:xfrm>
        </p:spPr>
        <p:txBody>
          <a:bodyPr>
            <a:normAutofit lnSpcReduction="10000"/>
          </a:bodyPr>
          <a:lstStyle/>
          <a:p>
            <a:pPr>
              <a:buNone/>
            </a:pPr>
            <a:r>
              <a:rPr lang="en-US" b="1" dirty="0"/>
              <a:t>Test: </a:t>
            </a:r>
            <a:r>
              <a:rPr lang="en-US" dirty="0"/>
              <a:t> Water if dry at</a:t>
            </a:r>
            <a:r>
              <a:rPr lang="en-US" b="1" dirty="0"/>
              <a:t> </a:t>
            </a:r>
            <a:r>
              <a:rPr lang="en-US" dirty="0"/>
              <a:t>3-4 inches </a:t>
            </a:r>
          </a:p>
          <a:p>
            <a:pPr>
              <a:buNone/>
            </a:pPr>
            <a:endParaRPr lang="en-US" dirty="0"/>
          </a:p>
          <a:p>
            <a:pPr>
              <a:buNone/>
            </a:pPr>
            <a:endParaRPr lang="en-US" dirty="0"/>
          </a:p>
          <a:p>
            <a:pPr>
              <a:buNone/>
            </a:pPr>
            <a:endParaRPr lang="en-US" dirty="0"/>
          </a:p>
          <a:p>
            <a:pPr>
              <a:buNone/>
            </a:pPr>
            <a:endParaRPr lang="en-US" b="1" dirty="0"/>
          </a:p>
          <a:p>
            <a:pPr>
              <a:buNone/>
            </a:pPr>
            <a:r>
              <a:rPr lang="en-US" b="1" dirty="0"/>
              <a:t>Monitor Regularly       Avoid over watering</a:t>
            </a:r>
            <a:r>
              <a:rPr lang="en-US" dirty="0"/>
              <a:t>.</a:t>
            </a:r>
          </a:p>
          <a:p>
            <a:pPr>
              <a:buNone/>
            </a:pPr>
            <a:endParaRPr lang="en-US" dirty="0"/>
          </a:p>
          <a:p>
            <a:pPr>
              <a:buNone/>
            </a:pPr>
            <a:r>
              <a:rPr lang="en-US" b="1" dirty="0">
                <a:solidFill>
                  <a:srgbClr val="FF0000"/>
                </a:solidFill>
              </a:rPr>
              <a:t>          </a:t>
            </a:r>
            <a:endParaRPr lang="en-US" b="1" dirty="0"/>
          </a:p>
        </p:txBody>
      </p:sp>
      <p:pic>
        <p:nvPicPr>
          <p:cNvPr id="4" name="yui_3_5_1_4_1424479917318_940" descr="http://www.tjclv.com/files/2013/07/Finger-Test-Picture-640x480.jpg"/>
          <p:cNvPicPr/>
          <p:nvPr/>
        </p:nvPicPr>
        <p:blipFill>
          <a:blip r:embed="rId3" cstate="print"/>
          <a:srcRect/>
          <a:stretch>
            <a:fillRect/>
          </a:stretch>
        </p:blipFill>
        <p:spPr bwMode="auto">
          <a:xfrm>
            <a:off x="571500" y="2589946"/>
            <a:ext cx="2590800" cy="1219200"/>
          </a:xfrm>
          <a:prstGeom prst="rect">
            <a:avLst/>
          </a:prstGeom>
          <a:noFill/>
          <a:ln w="9525">
            <a:noFill/>
            <a:miter lim="800000"/>
            <a:headEnd/>
            <a:tailEnd/>
          </a:ln>
        </p:spPr>
      </p:pic>
      <p:pic>
        <p:nvPicPr>
          <p:cNvPr id="5" name="yui_3_5_1_4_1424479917318_1119" descr="http://4.bp.blogspot.com/_lclVymJYsbU/TNGNg_xHBCI/AAAAAAAABQ0/FxLbLXu-f2E/s1600/augur+soil1.jpg"/>
          <p:cNvPicPr/>
          <p:nvPr/>
        </p:nvPicPr>
        <p:blipFill>
          <a:blip r:embed="rId4" cstate="print"/>
          <a:srcRect/>
          <a:stretch>
            <a:fillRect/>
          </a:stretch>
        </p:blipFill>
        <p:spPr bwMode="auto">
          <a:xfrm>
            <a:off x="3505200" y="2133600"/>
            <a:ext cx="2362200" cy="1905000"/>
          </a:xfrm>
          <a:prstGeom prst="rect">
            <a:avLst/>
          </a:prstGeom>
          <a:noFill/>
          <a:ln w="9525">
            <a:noFill/>
            <a:miter lim="800000"/>
            <a:headEnd/>
            <a:tailEnd/>
          </a:ln>
        </p:spPr>
      </p:pic>
      <p:pic>
        <p:nvPicPr>
          <p:cNvPr id="6" name="yui_3_10_0_1_1424467576094_368" descr="Details about Soil Test Kits For Garden Soil Moisture Meter"/>
          <p:cNvPicPr/>
          <p:nvPr/>
        </p:nvPicPr>
        <p:blipFill>
          <a:blip r:embed="rId5" cstate="print"/>
          <a:srcRect/>
          <a:stretch>
            <a:fillRect/>
          </a:stretch>
        </p:blipFill>
        <p:spPr bwMode="auto">
          <a:xfrm>
            <a:off x="6091604" y="1752600"/>
            <a:ext cx="1828800" cy="2133600"/>
          </a:xfrm>
          <a:prstGeom prst="rect">
            <a:avLst/>
          </a:prstGeom>
          <a:noFill/>
          <a:ln w="9525">
            <a:noFill/>
            <a:miter lim="800000"/>
            <a:headEnd/>
            <a:tailEnd/>
          </a:ln>
        </p:spPr>
      </p:pic>
      <p:sp>
        <p:nvSpPr>
          <p:cNvPr id="7" name="TextBox 6"/>
          <p:cNvSpPr txBox="1"/>
          <p:nvPr/>
        </p:nvSpPr>
        <p:spPr>
          <a:xfrm>
            <a:off x="685800" y="5243116"/>
            <a:ext cx="7162800" cy="707886"/>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NOTE: Drooping leaves does NOT always mean the need for watering.  Check the soil. Avoid overwatering. Roots can drown.</a:t>
            </a:r>
          </a:p>
        </p:txBody>
      </p:sp>
    </p:spTree>
    <p:extLst>
      <p:ext uri="{BB962C8B-B14F-4D97-AF65-F5344CB8AC3E}">
        <p14:creationId xmlns:p14="http://schemas.microsoft.com/office/powerpoint/2010/main" val="15381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1143000"/>
          </a:xfrm>
        </p:spPr>
        <p:txBody>
          <a:bodyPr>
            <a:noAutofit/>
          </a:bodyPr>
          <a:lstStyle/>
          <a:p>
            <a:r>
              <a:rPr lang="en-US" sz="4800" dirty="0">
                <a:latin typeface="Arial" panose="020B0604020202020204" pitchFamily="34" charset="0"/>
                <a:cs typeface="Arial" panose="020B0604020202020204" pitchFamily="34" charset="0"/>
              </a:rPr>
              <a:t>Preparing Your Garden Site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8" name="Picture 4" descr="https://2sistersanytownusa.files.wordpress.com/2012/05/gardenbeforep10900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7391400" cy="4495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80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solidFill>
            <a:schemeClr val="tx2">
              <a:lumMod val="20000"/>
              <a:lumOff val="80000"/>
            </a:schemeClr>
          </a:solidFill>
        </p:spPr>
        <p:txBody>
          <a:bodyPr>
            <a:normAutofit fontScale="90000"/>
          </a:bodyPr>
          <a:lstStyle/>
          <a:p>
            <a:r>
              <a:rPr lang="en-US" i="1" dirty="0"/>
              <a:t>Critical Periods for Adequate Watering</a:t>
            </a:r>
            <a:r>
              <a:rPr lang="en-US" dirty="0"/>
              <a:t>:</a:t>
            </a:r>
          </a:p>
        </p:txBody>
      </p:sp>
      <p:graphicFrame>
        <p:nvGraphicFramePr>
          <p:cNvPr id="13" name="Table 12"/>
          <p:cNvGraphicFramePr>
            <a:graphicFrameLocks noGrp="1"/>
          </p:cNvGraphicFramePr>
          <p:nvPr>
            <p:extLst/>
          </p:nvPr>
        </p:nvGraphicFramePr>
        <p:xfrm>
          <a:off x="864577" y="1600200"/>
          <a:ext cx="7848600" cy="4809370"/>
        </p:xfrm>
        <a:graphic>
          <a:graphicData uri="http://schemas.openxmlformats.org/drawingml/2006/table">
            <a:tbl>
              <a:tblPr firstRow="1" bandRow="1">
                <a:tableStyleId>{5C22544A-7EE6-4342-B048-85BDC9FD1C3A}</a:tableStyleId>
              </a:tblPr>
              <a:tblGrid>
                <a:gridCol w="2267989">
                  <a:extLst>
                    <a:ext uri="{9D8B030D-6E8A-4147-A177-3AD203B41FA5}">
                      <a16:colId xmlns:a16="http://schemas.microsoft.com/office/drawing/2014/main" val="20000"/>
                    </a:ext>
                  </a:extLst>
                </a:gridCol>
                <a:gridCol w="5580611">
                  <a:extLst>
                    <a:ext uri="{9D8B030D-6E8A-4147-A177-3AD203B41FA5}">
                      <a16:colId xmlns:a16="http://schemas.microsoft.com/office/drawing/2014/main" val="20001"/>
                    </a:ext>
                  </a:extLst>
                </a:gridCol>
              </a:tblGrid>
              <a:tr h="575884">
                <a:tc>
                  <a:txBody>
                    <a:bodyPr/>
                    <a:lstStyle/>
                    <a:p>
                      <a:pPr algn="ctr"/>
                      <a:r>
                        <a:rPr lang="en-US" sz="2800" b="1" dirty="0">
                          <a:solidFill>
                            <a:srgbClr val="FFFF00"/>
                          </a:solidFill>
                        </a:rPr>
                        <a:t>Vegetable</a:t>
                      </a:r>
                    </a:p>
                  </a:txBody>
                  <a:tcPr/>
                </a:tc>
                <a:tc>
                  <a:txBody>
                    <a:bodyPr/>
                    <a:lstStyle/>
                    <a:p>
                      <a:pPr algn="ctr"/>
                      <a:r>
                        <a:rPr lang="en-US" sz="2800" b="1" dirty="0">
                          <a:solidFill>
                            <a:srgbClr val="FFFF00"/>
                          </a:solidFill>
                        </a:rPr>
                        <a:t>Period</a:t>
                      </a:r>
                    </a:p>
                  </a:txBody>
                  <a:tcPr/>
                </a:tc>
                <a:extLst>
                  <a:ext uri="{0D108BD9-81ED-4DB2-BD59-A6C34878D82A}">
                    <a16:rowId xmlns:a16="http://schemas.microsoft.com/office/drawing/2014/main" val="10000"/>
                  </a:ext>
                </a:extLst>
              </a:tr>
              <a:tr h="719518">
                <a:tc>
                  <a:txBody>
                    <a:bodyPr/>
                    <a:lstStyle/>
                    <a:p>
                      <a:r>
                        <a:rPr lang="en-US" sz="2800" b="1" dirty="0"/>
                        <a:t>Pea</a:t>
                      </a:r>
                    </a:p>
                  </a:txBody>
                  <a:tcPr/>
                </a:tc>
                <a:tc>
                  <a:txBody>
                    <a:bodyPr/>
                    <a:lstStyle/>
                    <a:p>
                      <a:r>
                        <a:rPr lang="en-US" sz="2800" b="1" dirty="0">
                          <a:solidFill>
                            <a:schemeClr val="tx1"/>
                          </a:solidFill>
                        </a:rPr>
                        <a:t>Flowering &amp; seed enlargement</a:t>
                      </a:r>
                      <a:r>
                        <a:rPr lang="en-US" sz="2800" b="1" baseline="0" dirty="0">
                          <a:solidFill>
                            <a:schemeClr val="tx1"/>
                          </a:solidFill>
                        </a:rPr>
                        <a:t> </a:t>
                      </a:r>
                      <a:endParaRPr lang="en-US" sz="2800" b="1" dirty="0">
                        <a:solidFill>
                          <a:schemeClr val="tx1"/>
                        </a:solidFill>
                      </a:endParaRPr>
                    </a:p>
                  </a:txBody>
                  <a:tcPr/>
                </a:tc>
                <a:extLst>
                  <a:ext uri="{0D108BD9-81ED-4DB2-BD59-A6C34878D82A}">
                    <a16:rowId xmlns:a16="http://schemas.microsoft.com/office/drawing/2014/main" val="10001"/>
                  </a:ext>
                </a:extLst>
              </a:tr>
              <a:tr h="575884">
                <a:tc>
                  <a:txBody>
                    <a:bodyPr/>
                    <a:lstStyle/>
                    <a:p>
                      <a:r>
                        <a:rPr lang="en-US" sz="2800" b="1" dirty="0">
                          <a:solidFill>
                            <a:srgbClr val="FF0000"/>
                          </a:solidFill>
                        </a:rPr>
                        <a:t>Pepper</a:t>
                      </a:r>
                    </a:p>
                  </a:txBody>
                  <a:tcPr/>
                </a:tc>
                <a:tc>
                  <a:txBody>
                    <a:bodyPr/>
                    <a:lstStyle/>
                    <a:p>
                      <a:r>
                        <a:rPr lang="en-US" sz="2800" b="1" dirty="0">
                          <a:solidFill>
                            <a:srgbClr val="FF0000"/>
                          </a:solidFill>
                        </a:rPr>
                        <a:t>Flowering through harvest</a:t>
                      </a:r>
                    </a:p>
                  </a:txBody>
                  <a:tcPr/>
                </a:tc>
                <a:extLst>
                  <a:ext uri="{0D108BD9-81ED-4DB2-BD59-A6C34878D82A}">
                    <a16:rowId xmlns:a16="http://schemas.microsoft.com/office/drawing/2014/main" val="10002"/>
                  </a:ext>
                </a:extLst>
              </a:tr>
              <a:tr h="575884">
                <a:tc>
                  <a:txBody>
                    <a:bodyPr/>
                    <a:lstStyle/>
                    <a:p>
                      <a:r>
                        <a:rPr lang="en-US" sz="2800" b="1" dirty="0">
                          <a:solidFill>
                            <a:schemeClr val="tx1"/>
                          </a:solidFill>
                        </a:rPr>
                        <a:t>Pumpkin</a:t>
                      </a:r>
                    </a:p>
                  </a:txBody>
                  <a:tcPr/>
                </a:tc>
                <a:tc>
                  <a:txBody>
                    <a:bodyPr/>
                    <a:lstStyle/>
                    <a:p>
                      <a:r>
                        <a:rPr lang="en-US" sz="2800" b="1" dirty="0">
                          <a:solidFill>
                            <a:schemeClr val="tx1"/>
                          </a:solidFill>
                        </a:rPr>
                        <a:t>Fruit forms</a:t>
                      </a:r>
                    </a:p>
                  </a:txBody>
                  <a:tcPr/>
                </a:tc>
                <a:extLst>
                  <a:ext uri="{0D108BD9-81ED-4DB2-BD59-A6C34878D82A}">
                    <a16:rowId xmlns:a16="http://schemas.microsoft.com/office/drawing/2014/main" val="10003"/>
                  </a:ext>
                </a:extLst>
              </a:tr>
              <a:tr h="575884">
                <a:tc>
                  <a:txBody>
                    <a:bodyPr/>
                    <a:lstStyle/>
                    <a:p>
                      <a:r>
                        <a:rPr lang="en-US" sz="2800" b="1" dirty="0">
                          <a:solidFill>
                            <a:srgbClr val="FF0000"/>
                          </a:solidFill>
                        </a:rPr>
                        <a:t>Squash</a:t>
                      </a:r>
                    </a:p>
                  </a:txBody>
                  <a:tcPr/>
                </a:tc>
                <a:tc>
                  <a:txBody>
                    <a:bodyPr/>
                    <a:lstStyle/>
                    <a:p>
                      <a:r>
                        <a:rPr lang="en-US" sz="2800" b="1" dirty="0">
                          <a:solidFill>
                            <a:srgbClr val="FF0000"/>
                          </a:solidFill>
                        </a:rPr>
                        <a:t>Bud forming &amp; flowering</a:t>
                      </a:r>
                    </a:p>
                  </a:txBody>
                  <a:tcPr/>
                </a:tc>
                <a:extLst>
                  <a:ext uri="{0D108BD9-81ED-4DB2-BD59-A6C34878D82A}">
                    <a16:rowId xmlns:a16="http://schemas.microsoft.com/office/drawing/2014/main" val="10004"/>
                  </a:ext>
                </a:extLst>
              </a:tr>
              <a:tr h="634548">
                <a:tc>
                  <a:txBody>
                    <a:bodyPr/>
                    <a:lstStyle/>
                    <a:p>
                      <a:r>
                        <a:rPr lang="en-US" sz="2800" b="1" dirty="0"/>
                        <a:t>Swiss</a:t>
                      </a:r>
                      <a:r>
                        <a:rPr lang="en-US" sz="2800" b="1" baseline="0" dirty="0"/>
                        <a:t> Chard</a:t>
                      </a:r>
                      <a:endParaRPr lang="en-US" sz="2800" b="1" dirty="0"/>
                    </a:p>
                  </a:txBody>
                  <a:tcPr/>
                </a:tc>
                <a:tc>
                  <a:txBody>
                    <a:bodyPr/>
                    <a:lstStyle/>
                    <a:p>
                      <a:r>
                        <a:rPr lang="en-US" sz="2800" b="1" dirty="0">
                          <a:solidFill>
                            <a:schemeClr val="tx1"/>
                          </a:solidFill>
                        </a:rPr>
                        <a:t>When true leaves form</a:t>
                      </a:r>
                    </a:p>
                  </a:txBody>
                  <a:tcPr/>
                </a:tc>
                <a:extLst>
                  <a:ext uri="{0D108BD9-81ED-4DB2-BD59-A6C34878D82A}">
                    <a16:rowId xmlns:a16="http://schemas.microsoft.com/office/drawing/2014/main" val="10005"/>
                  </a:ext>
                </a:extLst>
              </a:tr>
              <a:tr h="575884">
                <a:tc>
                  <a:txBody>
                    <a:bodyPr/>
                    <a:lstStyle/>
                    <a:p>
                      <a:r>
                        <a:rPr lang="en-US" sz="2800" b="1" dirty="0">
                          <a:solidFill>
                            <a:srgbClr val="FF0000"/>
                          </a:solidFill>
                        </a:rPr>
                        <a:t>Tomato</a:t>
                      </a:r>
                    </a:p>
                  </a:txBody>
                  <a:tcPr/>
                </a:tc>
                <a:tc>
                  <a:txBody>
                    <a:bodyPr/>
                    <a:lstStyle/>
                    <a:p>
                      <a:r>
                        <a:rPr lang="en-US" sz="2800" b="1" dirty="0">
                          <a:solidFill>
                            <a:srgbClr val="FF0000"/>
                          </a:solidFill>
                        </a:rPr>
                        <a:t>Flowering through harvest</a:t>
                      </a:r>
                    </a:p>
                  </a:txBody>
                  <a:tcPr/>
                </a:tc>
                <a:extLst>
                  <a:ext uri="{0D108BD9-81ED-4DB2-BD59-A6C34878D82A}">
                    <a16:rowId xmlns:a16="http://schemas.microsoft.com/office/drawing/2014/main" val="10006"/>
                  </a:ext>
                </a:extLst>
              </a:tr>
              <a:tr h="575884">
                <a:tc>
                  <a:txBody>
                    <a:bodyPr/>
                    <a:lstStyle/>
                    <a:p>
                      <a:r>
                        <a:rPr lang="en-US" sz="2800" b="1" dirty="0"/>
                        <a:t>Lettuce</a:t>
                      </a:r>
                    </a:p>
                  </a:txBody>
                  <a:tcPr/>
                </a:tc>
                <a:tc>
                  <a:txBody>
                    <a:bodyPr/>
                    <a:lstStyle/>
                    <a:p>
                      <a:r>
                        <a:rPr lang="en-US" sz="2800" b="1" dirty="0">
                          <a:solidFill>
                            <a:schemeClr val="tx1"/>
                          </a:solidFill>
                        </a:rPr>
                        <a:t>When true leaves form</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29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1447803"/>
          <a:ext cx="8382000" cy="5029196"/>
        </p:xfrm>
        <a:graphic>
          <a:graphicData uri="http://schemas.openxmlformats.org/drawingml/2006/table">
            <a:tbl>
              <a:tblPr firstRow="1" bandRow="1">
                <a:tableStyleId>{5C22544A-7EE6-4342-B048-85BDC9FD1C3A}</a:tableStyleId>
              </a:tblPr>
              <a:tblGrid>
                <a:gridCol w="2499894">
                  <a:extLst>
                    <a:ext uri="{9D8B030D-6E8A-4147-A177-3AD203B41FA5}">
                      <a16:colId xmlns:a16="http://schemas.microsoft.com/office/drawing/2014/main" val="20000"/>
                    </a:ext>
                  </a:extLst>
                </a:gridCol>
                <a:gridCol w="5882106">
                  <a:extLst>
                    <a:ext uri="{9D8B030D-6E8A-4147-A177-3AD203B41FA5}">
                      <a16:colId xmlns:a16="http://schemas.microsoft.com/office/drawing/2014/main" val="20001"/>
                    </a:ext>
                  </a:extLst>
                </a:gridCol>
              </a:tblGrid>
              <a:tr h="542364">
                <a:tc>
                  <a:txBody>
                    <a:bodyPr/>
                    <a:lstStyle/>
                    <a:p>
                      <a:pPr algn="ctr"/>
                      <a:r>
                        <a:rPr lang="en-US" sz="2800" b="1" dirty="0">
                          <a:solidFill>
                            <a:srgbClr val="FFFF00"/>
                          </a:solidFill>
                        </a:rPr>
                        <a:t>Vegetable</a:t>
                      </a:r>
                    </a:p>
                  </a:txBody>
                  <a:tcPr/>
                </a:tc>
                <a:tc>
                  <a:txBody>
                    <a:bodyPr/>
                    <a:lstStyle/>
                    <a:p>
                      <a:pPr algn="ctr"/>
                      <a:r>
                        <a:rPr lang="en-US" sz="2800" dirty="0">
                          <a:solidFill>
                            <a:srgbClr val="FFFF00"/>
                          </a:solidFill>
                        </a:rPr>
                        <a:t>Period</a:t>
                      </a:r>
                    </a:p>
                  </a:txBody>
                  <a:tcPr/>
                </a:tc>
                <a:extLst>
                  <a:ext uri="{0D108BD9-81ED-4DB2-BD59-A6C34878D82A}">
                    <a16:rowId xmlns:a16="http://schemas.microsoft.com/office/drawing/2014/main" val="10000"/>
                  </a:ext>
                </a:extLst>
              </a:tr>
              <a:tr h="640976">
                <a:tc>
                  <a:txBody>
                    <a:bodyPr/>
                    <a:lstStyle/>
                    <a:p>
                      <a:r>
                        <a:rPr lang="en-US" sz="2800" b="1" dirty="0">
                          <a:solidFill>
                            <a:srgbClr val="FF0000"/>
                          </a:solidFill>
                        </a:rPr>
                        <a:t>Bean</a:t>
                      </a:r>
                    </a:p>
                  </a:txBody>
                  <a:tcPr/>
                </a:tc>
                <a:tc>
                  <a:txBody>
                    <a:bodyPr/>
                    <a:lstStyle/>
                    <a:p>
                      <a:r>
                        <a:rPr lang="en-US" sz="2800" b="1" dirty="0">
                          <a:solidFill>
                            <a:srgbClr val="FF0000"/>
                          </a:solidFill>
                        </a:rPr>
                        <a:t>Flowering/forming pods</a:t>
                      </a:r>
                    </a:p>
                  </a:txBody>
                  <a:tcPr/>
                </a:tc>
                <a:extLst>
                  <a:ext uri="{0D108BD9-81ED-4DB2-BD59-A6C34878D82A}">
                    <a16:rowId xmlns:a16="http://schemas.microsoft.com/office/drawing/2014/main" val="10001"/>
                  </a:ext>
                </a:extLst>
              </a:tr>
              <a:tr h="640976">
                <a:tc>
                  <a:txBody>
                    <a:bodyPr/>
                    <a:lstStyle/>
                    <a:p>
                      <a:r>
                        <a:rPr lang="en-US" sz="2800" b="1" dirty="0">
                          <a:solidFill>
                            <a:schemeClr val="tx1"/>
                          </a:solidFill>
                        </a:rPr>
                        <a:t>Broccoli</a:t>
                      </a:r>
                    </a:p>
                  </a:txBody>
                  <a:tcPr/>
                </a:tc>
                <a:tc>
                  <a:txBody>
                    <a:bodyPr/>
                    <a:lstStyle/>
                    <a:p>
                      <a:r>
                        <a:rPr lang="en-US" sz="2800" b="1" dirty="0">
                          <a:solidFill>
                            <a:schemeClr val="tx1"/>
                          </a:solidFill>
                        </a:rPr>
                        <a:t>Forming heads</a:t>
                      </a:r>
                    </a:p>
                  </a:txBody>
                  <a:tcPr/>
                </a:tc>
                <a:extLst>
                  <a:ext uri="{0D108BD9-81ED-4DB2-BD59-A6C34878D82A}">
                    <a16:rowId xmlns:a16="http://schemas.microsoft.com/office/drawing/2014/main" val="10002"/>
                  </a:ext>
                </a:extLst>
              </a:tr>
              <a:tr h="640976">
                <a:tc>
                  <a:txBody>
                    <a:bodyPr/>
                    <a:lstStyle/>
                    <a:p>
                      <a:r>
                        <a:rPr lang="en-US" sz="2800" b="1" dirty="0">
                          <a:solidFill>
                            <a:srgbClr val="FF0000"/>
                          </a:solidFill>
                        </a:rPr>
                        <a:t>Corn</a:t>
                      </a:r>
                    </a:p>
                  </a:txBody>
                  <a:tcPr/>
                </a:tc>
                <a:tc>
                  <a:txBody>
                    <a:bodyPr/>
                    <a:lstStyle/>
                    <a:p>
                      <a:r>
                        <a:rPr lang="en-US" sz="2800" b="1" dirty="0">
                          <a:solidFill>
                            <a:srgbClr val="FF0000"/>
                          </a:solidFill>
                        </a:rPr>
                        <a:t>Silking,</a:t>
                      </a:r>
                      <a:r>
                        <a:rPr lang="en-US" sz="2800" b="1" baseline="0" dirty="0">
                          <a:solidFill>
                            <a:srgbClr val="FF0000"/>
                          </a:solidFill>
                        </a:rPr>
                        <a:t> tasseling, forming ears </a:t>
                      </a:r>
                      <a:endParaRPr lang="en-US" sz="2800" b="1" dirty="0">
                        <a:solidFill>
                          <a:srgbClr val="FF0000"/>
                        </a:solidFill>
                      </a:endParaRPr>
                    </a:p>
                  </a:txBody>
                  <a:tcPr/>
                </a:tc>
                <a:extLst>
                  <a:ext uri="{0D108BD9-81ED-4DB2-BD59-A6C34878D82A}">
                    <a16:rowId xmlns:a16="http://schemas.microsoft.com/office/drawing/2014/main" val="10003"/>
                  </a:ext>
                </a:extLst>
              </a:tr>
              <a:tr h="640976">
                <a:tc>
                  <a:txBody>
                    <a:bodyPr/>
                    <a:lstStyle/>
                    <a:p>
                      <a:r>
                        <a:rPr lang="en-US" sz="2800" b="1" dirty="0"/>
                        <a:t>Cucumber</a:t>
                      </a:r>
                    </a:p>
                  </a:txBody>
                  <a:tcPr/>
                </a:tc>
                <a:tc>
                  <a:txBody>
                    <a:bodyPr/>
                    <a:lstStyle/>
                    <a:p>
                      <a:r>
                        <a:rPr lang="en-US" sz="2800" b="1" dirty="0">
                          <a:solidFill>
                            <a:schemeClr val="tx1"/>
                          </a:solidFill>
                        </a:rPr>
                        <a:t>Flowering; fruit forming</a:t>
                      </a:r>
                    </a:p>
                  </a:txBody>
                  <a:tcPr/>
                </a:tc>
                <a:extLst>
                  <a:ext uri="{0D108BD9-81ED-4DB2-BD59-A6C34878D82A}">
                    <a16:rowId xmlns:a16="http://schemas.microsoft.com/office/drawing/2014/main" val="10004"/>
                  </a:ext>
                </a:extLst>
              </a:tr>
              <a:tr h="640976">
                <a:tc>
                  <a:txBody>
                    <a:bodyPr/>
                    <a:lstStyle/>
                    <a:p>
                      <a:r>
                        <a:rPr lang="en-US" sz="2800" b="1" dirty="0">
                          <a:solidFill>
                            <a:srgbClr val="FF0000"/>
                          </a:solidFill>
                        </a:rPr>
                        <a:t>Eggplant</a:t>
                      </a:r>
                    </a:p>
                  </a:txBody>
                  <a:tcPr/>
                </a:tc>
                <a:tc>
                  <a:txBody>
                    <a:bodyPr/>
                    <a:lstStyle/>
                    <a:p>
                      <a:r>
                        <a:rPr lang="en-US" sz="2800" b="1" dirty="0">
                          <a:solidFill>
                            <a:srgbClr val="FF0000"/>
                          </a:solidFill>
                        </a:rPr>
                        <a:t>Flowering through harvest</a:t>
                      </a:r>
                    </a:p>
                  </a:txBody>
                  <a:tcPr/>
                </a:tc>
                <a:extLst>
                  <a:ext uri="{0D108BD9-81ED-4DB2-BD59-A6C34878D82A}">
                    <a16:rowId xmlns:a16="http://schemas.microsoft.com/office/drawing/2014/main" val="10005"/>
                  </a:ext>
                </a:extLst>
              </a:tr>
              <a:tr h="640976">
                <a:tc>
                  <a:txBody>
                    <a:bodyPr/>
                    <a:lstStyle/>
                    <a:p>
                      <a:r>
                        <a:rPr lang="en-US" sz="2800" b="1" dirty="0"/>
                        <a:t>Melon</a:t>
                      </a:r>
                    </a:p>
                  </a:txBody>
                  <a:tcPr/>
                </a:tc>
                <a:tc>
                  <a:txBody>
                    <a:bodyPr/>
                    <a:lstStyle/>
                    <a:p>
                      <a:r>
                        <a:rPr lang="en-US" sz="2800" b="1" dirty="0">
                          <a:solidFill>
                            <a:schemeClr val="tx1"/>
                          </a:solidFill>
                        </a:rPr>
                        <a:t>Fruit set &amp; early development</a:t>
                      </a:r>
                    </a:p>
                  </a:txBody>
                  <a:tcPr/>
                </a:tc>
                <a:extLst>
                  <a:ext uri="{0D108BD9-81ED-4DB2-BD59-A6C34878D82A}">
                    <a16:rowId xmlns:a16="http://schemas.microsoft.com/office/drawing/2014/main" val="10006"/>
                  </a:ext>
                </a:extLst>
              </a:tr>
              <a:tr h="640976">
                <a:tc>
                  <a:txBody>
                    <a:bodyPr/>
                    <a:lstStyle/>
                    <a:p>
                      <a:r>
                        <a:rPr lang="en-US" sz="2800" b="1" dirty="0">
                          <a:solidFill>
                            <a:srgbClr val="FF0000"/>
                          </a:solidFill>
                        </a:rPr>
                        <a:t>Onion</a:t>
                      </a:r>
                    </a:p>
                  </a:txBody>
                  <a:tcPr/>
                </a:tc>
                <a:tc>
                  <a:txBody>
                    <a:bodyPr/>
                    <a:lstStyle/>
                    <a:p>
                      <a:r>
                        <a:rPr lang="en-US" sz="2800" b="1" dirty="0">
                          <a:solidFill>
                            <a:srgbClr val="FF0000"/>
                          </a:solidFill>
                        </a:rPr>
                        <a:t>Bulb enlargement</a:t>
                      </a:r>
                    </a:p>
                  </a:txBody>
                  <a:tcPr/>
                </a:tc>
                <a:extLst>
                  <a:ext uri="{0D108BD9-81ED-4DB2-BD59-A6C34878D82A}">
                    <a16:rowId xmlns:a16="http://schemas.microsoft.com/office/drawing/2014/main" val="10007"/>
                  </a:ext>
                </a:extLst>
              </a:tr>
            </a:tbl>
          </a:graphicData>
        </a:graphic>
      </p:graphicFrame>
      <p:sp>
        <p:nvSpPr>
          <p:cNvPr id="5" name="Title 1"/>
          <p:cNvSpPr>
            <a:spLocks noGrp="1"/>
          </p:cNvSpPr>
          <p:nvPr>
            <p:ph type="title"/>
          </p:nvPr>
        </p:nvSpPr>
        <p:spPr>
          <a:solidFill>
            <a:schemeClr val="tx2">
              <a:lumMod val="20000"/>
              <a:lumOff val="80000"/>
            </a:schemeClr>
          </a:solidFill>
        </p:spPr>
        <p:txBody>
          <a:bodyPr>
            <a:normAutofit fontScale="90000"/>
          </a:bodyPr>
          <a:lstStyle/>
          <a:p>
            <a:r>
              <a:rPr lang="en-US" i="1" dirty="0"/>
              <a:t>Critical Periods for Adequate Watering</a:t>
            </a:r>
            <a:r>
              <a:rPr lang="en-US" dirty="0"/>
              <a:t>:</a:t>
            </a:r>
          </a:p>
        </p:txBody>
      </p:sp>
    </p:spTree>
    <p:extLst>
      <p:ext uri="{BB962C8B-B14F-4D97-AF65-F5344CB8AC3E}">
        <p14:creationId xmlns:p14="http://schemas.microsoft.com/office/powerpoint/2010/main" val="1516527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26607"/>
            <a:ext cx="2971800" cy="1143000"/>
          </a:xfrm>
          <a:solidFill>
            <a:schemeClr val="bg2">
              <a:lumMod val="90000"/>
            </a:schemeClr>
          </a:solidFill>
        </p:spPr>
        <p:txBody>
          <a:bodyPr>
            <a:normAutofit fontScale="90000"/>
          </a:bodyPr>
          <a:lstStyle/>
          <a:p>
            <a:r>
              <a:rPr lang="en-US" sz="4000" dirty="0"/>
              <a:t>Warm Season Crops</a:t>
            </a:r>
          </a:p>
        </p:txBody>
      </p:sp>
      <p:sp>
        <p:nvSpPr>
          <p:cNvPr id="3" name="Content Placeholder 2"/>
          <p:cNvSpPr>
            <a:spLocks noGrp="1"/>
          </p:cNvSpPr>
          <p:nvPr>
            <p:ph idx="1"/>
          </p:nvPr>
        </p:nvSpPr>
        <p:spPr>
          <a:xfrm>
            <a:off x="2514600" y="1631313"/>
            <a:ext cx="6172200" cy="1525489"/>
          </a:xfrm>
        </p:spPr>
        <p:txBody>
          <a:bodyPr>
            <a:normAutofit/>
          </a:bodyPr>
          <a:lstStyle/>
          <a:p>
            <a:r>
              <a:rPr lang="en-US" dirty="0"/>
              <a:t>Grow best 65 to 95 Degrees </a:t>
            </a:r>
          </a:p>
          <a:p>
            <a:r>
              <a:rPr lang="en-US" dirty="0"/>
              <a:t>Are injured or killed by frost</a:t>
            </a:r>
          </a:p>
        </p:txBody>
      </p:sp>
      <p:sp>
        <p:nvSpPr>
          <p:cNvPr id="4" name="Content Placeholder 2"/>
          <p:cNvSpPr txBox="1">
            <a:spLocks/>
          </p:cNvSpPr>
          <p:nvPr/>
        </p:nvSpPr>
        <p:spPr>
          <a:xfrm>
            <a:off x="2590800" y="4724400"/>
            <a:ext cx="5791200"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Grow best 55 to 75 Degrees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Tolerate some amount of short-term freezing (frost tolerant)</a:t>
            </a:r>
          </a:p>
        </p:txBody>
      </p:sp>
      <p:sp>
        <p:nvSpPr>
          <p:cNvPr id="5" name="Title 1"/>
          <p:cNvSpPr txBox="1">
            <a:spLocks/>
          </p:cNvSpPr>
          <p:nvPr/>
        </p:nvSpPr>
        <p:spPr>
          <a:xfrm>
            <a:off x="3581400" y="3429000"/>
            <a:ext cx="2971800" cy="1143000"/>
          </a:xfrm>
          <a:prstGeom prst="rect">
            <a:avLst/>
          </a:prstGeom>
          <a:solidFill>
            <a:schemeClr val="accent5">
              <a:lumMod val="40000"/>
              <a:lumOff val="60000"/>
            </a:schemeClr>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Cool Season Crops</a:t>
            </a:r>
          </a:p>
        </p:txBody>
      </p:sp>
      <p:pic>
        <p:nvPicPr>
          <p:cNvPr id="6" name="Picture 5"/>
          <p:cNvPicPr>
            <a:picLocks noChangeAspect="1"/>
          </p:cNvPicPr>
          <p:nvPr/>
        </p:nvPicPr>
        <p:blipFill>
          <a:blip r:embed="rId3" cstate="print"/>
          <a:stretch>
            <a:fillRect/>
          </a:stretch>
        </p:blipFill>
        <p:spPr>
          <a:xfrm>
            <a:off x="152400" y="255784"/>
            <a:ext cx="1454885" cy="1325562"/>
          </a:xfrm>
          <a:prstGeom prst="rect">
            <a:avLst/>
          </a:prstGeom>
        </p:spPr>
      </p:pic>
    </p:spTree>
    <p:extLst>
      <p:ext uri="{BB962C8B-B14F-4D97-AF65-F5344CB8AC3E}">
        <p14:creationId xmlns:p14="http://schemas.microsoft.com/office/powerpoint/2010/main" val="2216300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1"/>
          <p:cNvSpPr>
            <a:spLocks noGrp="1"/>
          </p:cNvSpPr>
          <p:nvPr>
            <p:ph type="title"/>
          </p:nvPr>
        </p:nvSpPr>
        <p:spPr>
          <a:xfrm>
            <a:off x="0" y="304801"/>
            <a:ext cx="9144000" cy="1264186"/>
          </a:xfrm>
        </p:spPr>
        <p:txBody>
          <a:bodyPr>
            <a:noAutofit/>
          </a:bodyPr>
          <a:lstStyle/>
          <a:p>
            <a:pPr algn="ctr"/>
            <a:br>
              <a:rPr lang="en-US" sz="3600" b="1" dirty="0">
                <a:latin typeface="Arial" panose="020B0604020202020204" pitchFamily="34" charset="0"/>
                <a:ea typeface="Gungsuh" panose="02030600000101010101" pitchFamily="18" charset="-127"/>
                <a:cs typeface="Arial" panose="020B0604020202020204" pitchFamily="34" charset="0"/>
              </a:rPr>
            </a:br>
            <a:endParaRPr lang="en-US" sz="3600" b="1" dirty="0">
              <a:latin typeface="Arial" panose="020B0604020202020204" pitchFamily="34" charset="0"/>
              <a:ea typeface="Gungsuh" panose="02030600000101010101" pitchFamily="18" charset="-127"/>
              <a:cs typeface="Arial" panose="020B0604020202020204" pitchFamily="34" charset="0"/>
            </a:endParaRPr>
          </a:p>
        </p:txBody>
      </p:sp>
      <p:sp>
        <p:nvSpPr>
          <p:cNvPr id="6" name="TextBox 5"/>
          <p:cNvSpPr txBox="1"/>
          <p:nvPr/>
        </p:nvSpPr>
        <p:spPr>
          <a:xfrm>
            <a:off x="1752600" y="237703"/>
            <a:ext cx="5181600" cy="646331"/>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SUNLIGHT 6-8 Hours Daily</a:t>
            </a:r>
          </a:p>
        </p:txBody>
      </p:sp>
      <p:pic>
        <p:nvPicPr>
          <p:cNvPr id="2050" name="Picture 2" descr="Image result for images of sunlight on vegetable gard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0" y="1255021"/>
            <a:ext cx="8937220" cy="54664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35676" y="948678"/>
            <a:ext cx="762000"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West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9" name="TextBox 8"/>
          <p:cNvSpPr txBox="1"/>
          <p:nvPr/>
        </p:nvSpPr>
        <p:spPr>
          <a:xfrm>
            <a:off x="228600" y="4495800"/>
            <a:ext cx="762000"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South</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0" name="TextBox 9"/>
          <p:cNvSpPr txBox="1"/>
          <p:nvPr/>
        </p:nvSpPr>
        <p:spPr>
          <a:xfrm>
            <a:off x="3771027" y="5934757"/>
            <a:ext cx="762000"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East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1" name="Picture 10"/>
          <p:cNvPicPr>
            <a:picLocks noChangeAspect="1"/>
          </p:cNvPicPr>
          <p:nvPr/>
        </p:nvPicPr>
        <p:blipFill>
          <a:blip r:embed="rId4" cstate="print"/>
          <a:stretch>
            <a:fillRect/>
          </a:stretch>
        </p:blipFill>
        <p:spPr>
          <a:xfrm>
            <a:off x="152400" y="255784"/>
            <a:ext cx="1454885" cy="1325562"/>
          </a:xfrm>
          <a:prstGeom prst="rect">
            <a:avLst/>
          </a:prstGeom>
        </p:spPr>
      </p:pic>
    </p:spTree>
    <p:extLst>
      <p:ext uri="{BB962C8B-B14F-4D97-AF65-F5344CB8AC3E}">
        <p14:creationId xmlns:p14="http://schemas.microsoft.com/office/powerpoint/2010/main" val="3770356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6" name="Picture 5">
            <a:extLst>
              <a:ext uri="{FF2B5EF4-FFF2-40B4-BE49-F238E27FC236}">
                <a16:creationId xmlns:a16="http://schemas.microsoft.com/office/drawing/2014/main" id="{FEFEB7B0-1574-4BE4-A33E-1F75BED3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418" y="475838"/>
            <a:ext cx="4401164" cy="5906324"/>
          </a:xfrm>
          <a:prstGeom prst="rect">
            <a:avLst/>
          </a:prstGeom>
        </p:spPr>
      </p:pic>
    </p:spTree>
    <p:extLst>
      <p:ext uri="{BB962C8B-B14F-4D97-AF65-F5344CB8AC3E}">
        <p14:creationId xmlns:p14="http://schemas.microsoft.com/office/powerpoint/2010/main" val="1404268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spTree>
    <p:extLst>
      <p:ext uri="{BB962C8B-B14F-4D97-AF65-F5344CB8AC3E}">
        <p14:creationId xmlns:p14="http://schemas.microsoft.com/office/powerpoint/2010/main" val="2576110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spTree>
    <p:extLst>
      <p:ext uri="{BB962C8B-B14F-4D97-AF65-F5344CB8AC3E}">
        <p14:creationId xmlns:p14="http://schemas.microsoft.com/office/powerpoint/2010/main" val="1926618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6" y="274638"/>
            <a:ext cx="8348663" cy="1143000"/>
          </a:xfrm>
        </p:spPr>
        <p:txBody>
          <a:bodyPr>
            <a:normAutofit/>
          </a:bodyPr>
          <a:lstStyle/>
          <a:p>
            <a:r>
              <a:rPr lang="en-US" sz="4000" dirty="0"/>
              <a:t>   </a:t>
            </a:r>
            <a:r>
              <a:rPr lang="en-US" sz="4800" dirty="0"/>
              <a:t>Integrated Pest Management</a:t>
            </a:r>
          </a:p>
        </p:txBody>
      </p:sp>
      <p:sp>
        <p:nvSpPr>
          <p:cNvPr id="3" name="Content Placeholder 2"/>
          <p:cNvSpPr>
            <a:spLocks noGrp="1"/>
          </p:cNvSpPr>
          <p:nvPr>
            <p:ph idx="1"/>
          </p:nvPr>
        </p:nvSpPr>
        <p:spPr>
          <a:xfrm>
            <a:off x="838200" y="1828799"/>
            <a:ext cx="7772400" cy="4191001"/>
          </a:xfrm>
        </p:spPr>
        <p:txBody>
          <a:bodyPr>
            <a:normAutofit/>
          </a:bodyPr>
          <a:lstStyle/>
          <a:p>
            <a:pPr marL="347472" lvl="1" indent="-347472">
              <a:spcBef>
                <a:spcPts val="600"/>
              </a:spcBef>
              <a:buSzPct val="90000"/>
              <a:buFont typeface="Arial" panose="020B0604020202020204" pitchFamily="34" charset="0"/>
              <a:buChar char="•"/>
            </a:pPr>
            <a:r>
              <a:rPr lang="en-US" sz="4000" dirty="0">
                <a:cs typeface="Arial" pitchFamily="34" charset="0"/>
              </a:rPr>
              <a:t>Prevention</a:t>
            </a:r>
          </a:p>
          <a:p>
            <a:pPr marL="347472" lvl="1" indent="-347472">
              <a:lnSpc>
                <a:spcPct val="110000"/>
              </a:lnSpc>
              <a:spcBef>
                <a:spcPts val="0"/>
              </a:spcBef>
              <a:buSzPct val="90000"/>
              <a:buFont typeface="Arial" panose="020B0604020202020204" pitchFamily="34" charset="0"/>
              <a:buChar char="•"/>
            </a:pPr>
            <a:r>
              <a:rPr lang="en-US" sz="3600" dirty="0">
                <a:cs typeface="Arial" pitchFamily="34" charset="0"/>
              </a:rPr>
              <a:t>Diagnose First!</a:t>
            </a:r>
          </a:p>
          <a:p>
            <a:pPr marL="747522" lvl="2" indent="-347472">
              <a:lnSpc>
                <a:spcPct val="110000"/>
              </a:lnSpc>
              <a:spcBef>
                <a:spcPts val="0"/>
              </a:spcBef>
              <a:buSzPct val="90000"/>
            </a:pPr>
            <a:r>
              <a:rPr lang="en-US" sz="3200" dirty="0">
                <a:cs typeface="Arial" pitchFamily="34" charset="0"/>
              </a:rPr>
              <a:t>Cultivation or pest/disease?</a:t>
            </a:r>
          </a:p>
          <a:p>
            <a:pPr marL="347472" lvl="1" indent="-347472">
              <a:spcBef>
                <a:spcPts val="600"/>
              </a:spcBef>
              <a:buSzPct val="90000"/>
              <a:buFont typeface="Arial" panose="020B0604020202020204" pitchFamily="34" charset="0"/>
              <a:buChar char="•"/>
            </a:pPr>
            <a:r>
              <a:rPr lang="en-US" sz="4000" dirty="0">
                <a:cs typeface="Arial" pitchFamily="34" charset="0"/>
              </a:rPr>
              <a:t>Non-chemical control</a:t>
            </a:r>
          </a:p>
          <a:p>
            <a:pPr marL="347472" lvl="1" indent="-347472">
              <a:spcBef>
                <a:spcPts val="600"/>
              </a:spcBef>
              <a:buSzPct val="90000"/>
              <a:buFont typeface="Arial" panose="020B0604020202020204" pitchFamily="34" charset="0"/>
              <a:buChar char="•"/>
            </a:pPr>
            <a:r>
              <a:rPr lang="en-US" sz="4000" dirty="0">
                <a:cs typeface="Arial" pitchFamily="34" charset="0"/>
              </a:rPr>
              <a:t>Limit use of pesticides (least toxic first)</a:t>
            </a:r>
          </a:p>
          <a:p>
            <a:pPr>
              <a:lnSpc>
                <a:spcPts val="3000"/>
              </a:lnSpc>
              <a:spcBef>
                <a:spcPts val="0"/>
              </a:spcBef>
              <a:buNone/>
            </a:pPr>
            <a:endParaRPr lang="en-US" sz="4000" dirty="0"/>
          </a:p>
          <a:p>
            <a:pPr>
              <a:lnSpc>
                <a:spcPts val="3000"/>
              </a:lnSpc>
              <a:spcBef>
                <a:spcPts val="0"/>
              </a:spcBef>
            </a:pPr>
            <a:endParaRPr lang="en-US" dirty="0"/>
          </a:p>
          <a:p>
            <a:pPr>
              <a:lnSpc>
                <a:spcPts val="3000"/>
              </a:lnSpc>
              <a:spcBef>
                <a:spcPts val="0"/>
              </a:spcBef>
            </a:pPr>
            <a:endParaRPr lang="en-US" dirty="0"/>
          </a:p>
          <a:p>
            <a:pPr>
              <a:lnSpc>
                <a:spcPts val="3000"/>
              </a:lnSpc>
              <a:spcBef>
                <a:spcPts val="0"/>
              </a:spcBef>
            </a:pPr>
            <a:endParaRPr lang="en-US" dirty="0"/>
          </a:p>
          <a:p>
            <a:pPr marL="0" indent="0">
              <a:lnSpc>
                <a:spcPts val="3000"/>
              </a:lnSpc>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cstate="print"/>
          <a:stretch>
            <a:fillRect/>
          </a:stretch>
        </p:blipFill>
        <p:spPr>
          <a:xfrm>
            <a:off x="0" y="-5255"/>
            <a:ext cx="1285875" cy="1171575"/>
          </a:xfrm>
          <a:prstGeom prst="rect">
            <a:avLst/>
          </a:prstGeom>
        </p:spPr>
      </p:pic>
    </p:spTree>
    <p:extLst>
      <p:ext uri="{BB962C8B-B14F-4D97-AF65-F5344CB8AC3E}">
        <p14:creationId xmlns:p14="http://schemas.microsoft.com/office/powerpoint/2010/main" val="602743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What Happened Here?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Content Placeholder 4" descr="C:\Users\John\AppData\Local\Microsoft\Windows\INetCacheContent.Word\IMG_0826.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14004" y="3434196"/>
            <a:ext cx="2819400" cy="3723409"/>
          </a:xfrm>
          <a:prstGeom prst="rect">
            <a:avLst/>
          </a:prstGeom>
          <a:noFill/>
          <a:ln>
            <a:noFill/>
          </a:ln>
        </p:spPr>
      </p:pic>
      <p:pic>
        <p:nvPicPr>
          <p:cNvPr id="6" name="Picture 5" descr="C:\Users\John\AppData\Local\Microsoft\Windows\INetCacheContent.Word\IMG_08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31620"/>
            <a:ext cx="2895600" cy="2354580"/>
          </a:xfrm>
          <a:prstGeom prst="rect">
            <a:avLst/>
          </a:prstGeom>
          <a:noFill/>
          <a:ln>
            <a:noFill/>
          </a:ln>
        </p:spPr>
      </p:pic>
      <p:pic>
        <p:nvPicPr>
          <p:cNvPr id="1027" name="Picture 3" descr="C:\Users\Susanne\Desktop\Vegetable Problems\IMG_24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200" y="12954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usanne\Desktop\Vegetable Problems\IMG_24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6576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What Happened Here?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2" descr="C:\Users\Susanne\Desktop\Vegetable Problems\IMG_23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3716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usanne\Desktop\Vegetable Problems\IMG_24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2" t="30209" r="17977" b="24032"/>
          <a:stretch/>
        </p:blipFill>
        <p:spPr bwMode="auto">
          <a:xfrm>
            <a:off x="4727519" y="1524000"/>
            <a:ext cx="429249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usanne\Desktop\Vegetable Problems\IMG_24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17" t="18276" r="4612" b="7931"/>
          <a:stretch/>
        </p:blipFill>
        <p:spPr bwMode="auto">
          <a:xfrm>
            <a:off x="1051035" y="3865731"/>
            <a:ext cx="4183117" cy="299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91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29" y="42962"/>
            <a:ext cx="8780172" cy="1313854"/>
          </a:xfrm>
        </p:spPr>
        <p:txBody>
          <a:bodyPr>
            <a:noAutofit/>
          </a:bodyPr>
          <a:lstStyle/>
          <a:p>
            <a:pPr algn="ctr"/>
            <a:r>
              <a:rPr lang="en-US" sz="3600" i="1" dirty="0">
                <a:latin typeface="Arial" panose="020B0604020202020204" pitchFamily="34" charset="0"/>
                <a:ea typeface="Gungsuh" panose="02030600000101010101" pitchFamily="18" charset="-127"/>
                <a:cs typeface="Arial" panose="020B0604020202020204" pitchFamily="34" charset="0"/>
              </a:rPr>
              <a:t>1</a:t>
            </a:r>
            <a:r>
              <a:rPr lang="en-US" sz="3600" i="1" baseline="30000" dirty="0">
                <a:latin typeface="Arial" panose="020B0604020202020204" pitchFamily="34" charset="0"/>
                <a:ea typeface="Gungsuh" panose="02030600000101010101" pitchFamily="18" charset="-127"/>
                <a:cs typeface="Arial" panose="020B0604020202020204" pitchFamily="34" charset="0"/>
              </a:rPr>
              <a:t>st</a:t>
            </a:r>
            <a:r>
              <a:rPr lang="en-US" sz="3600" i="1" dirty="0">
                <a:latin typeface="Arial" panose="020B0604020202020204" pitchFamily="34" charset="0"/>
                <a:ea typeface="Gungsuh" panose="02030600000101010101" pitchFamily="18" charset="-127"/>
                <a:cs typeface="Arial" panose="020B0604020202020204" pitchFamily="34" charset="0"/>
              </a:rPr>
              <a:t> Rule of Garden Soil Preparation: </a:t>
            </a:r>
            <a:br>
              <a:rPr lang="en-US" sz="3600" dirty="0">
                <a:latin typeface="Arial" panose="020B0604020202020204" pitchFamily="34" charset="0"/>
                <a:ea typeface="Gungsuh" panose="02030600000101010101" pitchFamily="18" charset="-127"/>
                <a:cs typeface="Arial" panose="020B0604020202020204" pitchFamily="34" charset="0"/>
              </a:rPr>
            </a:br>
            <a:r>
              <a:rPr lang="en-US" sz="4000" dirty="0">
                <a:latin typeface="Arial" panose="020B0604020202020204" pitchFamily="34" charset="0"/>
                <a:ea typeface="Gungsuh" panose="02030600000101010101" pitchFamily="18" charset="-127"/>
                <a:cs typeface="Arial" panose="020B0604020202020204" pitchFamily="34" charset="0"/>
              </a:rPr>
              <a:t>DO NO HARM</a:t>
            </a:r>
            <a:r>
              <a:rPr lang="en-US" sz="4800" dirty="0">
                <a:latin typeface="Arial" panose="020B0604020202020204" pitchFamily="34" charset="0"/>
                <a:ea typeface="Gungsuh" panose="02030600000101010101" pitchFamily="18" charset="-127"/>
                <a:cs typeface="Arial" panose="020B0604020202020204" pitchFamily="34" charset="0"/>
              </a:rPr>
              <a:t>!</a:t>
            </a:r>
            <a:endParaRPr lang="en-US" sz="4800" b="1" dirty="0">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170629" y="1264576"/>
            <a:ext cx="4414235" cy="5262979"/>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Avoid compaction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1" u="none" strike="noStrike" kern="1200" cap="none" spc="0" normalizeH="0" baseline="0" noProof="0" dirty="0">
                <a:ln>
                  <a:noFill/>
                </a:ln>
                <a:solidFill>
                  <a:prstClr val="black"/>
                </a:solidFill>
                <a:effectLst/>
                <a:uLnTx/>
                <a:uFillTx/>
                <a:latin typeface="Calibri"/>
                <a:ea typeface="+mn-ea"/>
                <a:cs typeface="+mn-cs"/>
              </a:rPr>
              <a:t>Never try to work wet soil. </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Avoid excessive soil disturbance.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Worms and microbes can be destroyed by a rototiller.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Can bring up weed seeds.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Avoid overuse </a:t>
            </a:r>
            <a:r>
              <a:rPr kumimoji="0" lang="en-US" sz="2400" b="0" i="0" u="none" strike="noStrike" kern="1200" cap="none" spc="0" normalizeH="0" baseline="0" noProof="0" dirty="0">
                <a:ln>
                  <a:noFill/>
                </a:ln>
                <a:solidFill>
                  <a:prstClr val="black"/>
                </a:solidFill>
                <a:effectLst/>
                <a:uLnTx/>
                <a:uFillTx/>
                <a:latin typeface="Calibri"/>
                <a:ea typeface="+mn-ea"/>
                <a:cs typeface="+mn-cs"/>
              </a:rPr>
              <a:t>of chemical and synthetic fertilizers, herbicides and pesticides, over-fertilizing, over-watering, severe under- watering.  </a:t>
            </a:r>
            <a:r>
              <a:rPr kumimoji="0" lang="en-US" sz="2400" b="1" i="1" u="none" strike="noStrike" kern="1200" cap="none" spc="0" normalizeH="0" baseline="0" noProof="0" dirty="0">
                <a:ln>
                  <a:noFill/>
                </a:ln>
                <a:solidFill>
                  <a:prstClr val="black"/>
                </a:solidFill>
                <a:effectLst/>
                <a:uLnTx/>
                <a:uFillTx/>
                <a:latin typeface="Calibri"/>
                <a:ea typeface="+mn-ea"/>
                <a:cs typeface="+mn-cs"/>
              </a:rPr>
              <a:t>Moderation is key.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505" y="1905000"/>
            <a:ext cx="4017963" cy="4341912"/>
          </a:xfrm>
          <a:prstGeom prst="rect">
            <a:avLst/>
          </a:prstGeom>
          <a:ln w="38100">
            <a:solidFill>
              <a:schemeClr val="accent6">
                <a:lumMod val="50000"/>
              </a:schemeClr>
            </a:solidFill>
          </a:ln>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D336E-AA2F-4395-A44B-D2F8BF539D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3163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5400" dirty="0"/>
              <a:t>What Happened Here?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478" t="7931" r="6849" b="7165"/>
          <a:stretch/>
        </p:blipFill>
        <p:spPr>
          <a:xfrm>
            <a:off x="0" y="1219200"/>
            <a:ext cx="5241421" cy="376396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650" t="11667" r="29945" b="35141"/>
          <a:stretch/>
        </p:blipFill>
        <p:spPr>
          <a:xfrm>
            <a:off x="4519596" y="2057400"/>
            <a:ext cx="4650235" cy="4800600"/>
          </a:xfrm>
          <a:prstGeom prst="rect">
            <a:avLst/>
          </a:prstGeom>
        </p:spPr>
      </p:pic>
    </p:spTree>
    <p:extLst>
      <p:ext uri="{BB962C8B-B14F-4D97-AF65-F5344CB8AC3E}">
        <p14:creationId xmlns:p14="http://schemas.microsoft.com/office/powerpoint/2010/main" val="3531884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286"/>
            <a:ext cx="9144000" cy="1088571"/>
          </a:xfrm>
        </p:spPr>
        <p:txBody>
          <a:bodyPr/>
          <a:lstStyle/>
          <a:p>
            <a:r>
              <a:rPr lang="en-US" sz="5714" dirty="0"/>
              <a:t>Prevention</a:t>
            </a:r>
          </a:p>
        </p:txBody>
      </p:sp>
      <p:sp>
        <p:nvSpPr>
          <p:cNvPr id="3" name="Content Placeholder 2"/>
          <p:cNvSpPr>
            <a:spLocks noGrp="1"/>
          </p:cNvSpPr>
          <p:nvPr>
            <p:ph idx="1"/>
          </p:nvPr>
        </p:nvSpPr>
        <p:spPr>
          <a:xfrm>
            <a:off x="685800" y="1600199"/>
            <a:ext cx="7848600" cy="4038601"/>
          </a:xfrm>
        </p:spPr>
        <p:txBody>
          <a:bodyPr>
            <a:normAutofit lnSpcReduction="10000"/>
          </a:bodyPr>
          <a:lstStyle/>
          <a:p>
            <a:pPr marL="347472" indent="-347472">
              <a:spcBef>
                <a:spcPts val="600"/>
              </a:spcBef>
              <a:buSzPct val="90000"/>
            </a:pPr>
            <a:r>
              <a:rPr lang="en-US" sz="4000" dirty="0">
                <a:cs typeface="Arial" pitchFamily="34" charset="0"/>
              </a:rPr>
              <a:t>Healthy soil</a:t>
            </a:r>
          </a:p>
          <a:p>
            <a:pPr marL="347472" indent="-347472">
              <a:spcBef>
                <a:spcPts val="600"/>
              </a:spcBef>
              <a:buSzPct val="90000"/>
            </a:pPr>
            <a:r>
              <a:rPr lang="en-US" sz="4000" dirty="0">
                <a:cs typeface="Arial" pitchFamily="34" charset="0"/>
              </a:rPr>
              <a:t>Healthy plant </a:t>
            </a:r>
          </a:p>
          <a:p>
            <a:pPr marL="347472" indent="-347472">
              <a:spcBef>
                <a:spcPts val="600"/>
              </a:spcBef>
              <a:buSzPct val="90000"/>
            </a:pPr>
            <a:r>
              <a:rPr lang="en-US" sz="4000" dirty="0">
                <a:cs typeface="Arial" pitchFamily="34" charset="0"/>
              </a:rPr>
              <a:t>Right plant in the right place</a:t>
            </a:r>
          </a:p>
          <a:p>
            <a:pPr marL="347472" indent="-347472">
              <a:spcBef>
                <a:spcPts val="600"/>
              </a:spcBef>
              <a:buSzPct val="90000"/>
            </a:pPr>
            <a:r>
              <a:rPr lang="en-US" sz="4000" dirty="0">
                <a:cs typeface="Arial" pitchFamily="34" charset="0"/>
              </a:rPr>
              <a:t>Proper care: water, fertilizer, light, temperature</a:t>
            </a:r>
          </a:p>
          <a:p>
            <a:pPr marL="347472" indent="-347472">
              <a:spcBef>
                <a:spcPts val="600"/>
              </a:spcBef>
              <a:buSzPct val="90000"/>
            </a:pPr>
            <a:r>
              <a:rPr lang="en-US" sz="4000" dirty="0">
                <a:cs typeface="Arial" pitchFamily="34" charset="0"/>
              </a:rPr>
              <a:t>Sanitation/crop rotation</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B81EA-74C2-4C00-A22A-A0216DDEC7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1905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16000"/>
          </a:xfrm>
        </p:spPr>
        <p:txBody>
          <a:bodyPr>
            <a:normAutofit/>
          </a:bodyPr>
          <a:lstStyle/>
          <a:p>
            <a:r>
              <a:rPr lang="en-US" sz="6000" dirty="0"/>
              <a:t>Addressing Diseases</a:t>
            </a:r>
          </a:p>
        </p:txBody>
      </p:sp>
      <p:sp>
        <p:nvSpPr>
          <p:cNvPr id="3" name="Content Placeholder 2"/>
          <p:cNvSpPr>
            <a:spLocks noGrp="1"/>
          </p:cNvSpPr>
          <p:nvPr>
            <p:ph idx="1"/>
          </p:nvPr>
        </p:nvSpPr>
        <p:spPr>
          <a:xfrm>
            <a:off x="533400" y="1977571"/>
            <a:ext cx="8153400" cy="4042229"/>
          </a:xfrm>
        </p:spPr>
        <p:txBody>
          <a:bodyPr/>
          <a:lstStyle/>
          <a:p>
            <a:pPr marL="571500" lvl="1" indent="-571500">
              <a:spcBef>
                <a:spcPts val="600"/>
              </a:spcBef>
              <a:buSzPct val="90000"/>
              <a:buFont typeface="Arial" panose="020B0604020202020204" pitchFamily="34" charset="0"/>
              <a:buChar char="•"/>
            </a:pPr>
            <a:r>
              <a:rPr lang="en-US" sz="4000" dirty="0">
                <a:cs typeface="Arial" pitchFamily="34" charset="0"/>
              </a:rPr>
              <a:t>Proper cultivation </a:t>
            </a:r>
          </a:p>
          <a:p>
            <a:pPr marL="571500" lvl="1" indent="-571500">
              <a:spcBef>
                <a:spcPts val="600"/>
              </a:spcBef>
              <a:buSzPct val="90000"/>
              <a:buFont typeface="Arial" panose="020B0604020202020204" pitchFamily="34" charset="0"/>
              <a:buChar char="•"/>
            </a:pPr>
            <a:r>
              <a:rPr lang="en-US" sz="4000" dirty="0">
                <a:cs typeface="Arial" pitchFamily="34" charset="0"/>
              </a:rPr>
              <a:t>Resistant varieties</a:t>
            </a:r>
          </a:p>
          <a:p>
            <a:pPr marL="571500" lvl="1" indent="-571500">
              <a:spcBef>
                <a:spcPts val="600"/>
              </a:spcBef>
              <a:buSzPct val="90000"/>
              <a:buFont typeface="Arial" panose="020B0604020202020204" pitchFamily="34" charset="0"/>
              <a:buChar char="•"/>
            </a:pPr>
            <a:r>
              <a:rPr lang="en-US" sz="4000" dirty="0">
                <a:cs typeface="Arial" pitchFamily="34" charset="0"/>
              </a:rPr>
              <a:t>Cut out affected parts if isolated issue (and not soil-borne)</a:t>
            </a:r>
          </a:p>
          <a:p>
            <a:pPr marL="571500" lvl="1" indent="-571500">
              <a:spcBef>
                <a:spcPts val="600"/>
              </a:spcBef>
              <a:buSzPct val="90000"/>
              <a:buFont typeface="Arial" panose="020B0604020202020204" pitchFamily="34" charset="0"/>
              <a:buChar char="•"/>
            </a:pPr>
            <a:r>
              <a:rPr lang="en-US" sz="4000" dirty="0">
                <a:cs typeface="Arial" pitchFamily="34" charset="0"/>
              </a:rPr>
              <a:t>“Shovel-prune”</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B81EA-74C2-4C00-A22A-A0216DDEC7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0863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Wilt on Tomato</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098" name="Picture 2" descr="F:\Plant disease images\fusarium_tomato_plant_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250731"/>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Plant disease images\uc fusarium on tom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86" y="1271752"/>
            <a:ext cx="2233460" cy="3384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Plant disease images\verticillium on tomato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70283"/>
            <a:ext cx="1651000" cy="25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082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Powdery Mildew</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074" name="Picture 2" descr="F:\Plant disease images\powderymildew-669x5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590800"/>
            <a:ext cx="4332672" cy="37433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Plant disease images\squash-powdery-mildew-4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583940"/>
            <a:ext cx="4695279" cy="352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12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286"/>
            <a:ext cx="9144000" cy="870857"/>
          </a:xfrm>
        </p:spPr>
        <p:txBody>
          <a:bodyPr>
            <a:noAutofit/>
          </a:bodyPr>
          <a:lstStyle/>
          <a:p>
            <a:r>
              <a:rPr lang="en-US" sz="6000" dirty="0"/>
              <a:t>Insect Pests</a:t>
            </a:r>
          </a:p>
        </p:txBody>
      </p:sp>
      <p:sp>
        <p:nvSpPr>
          <p:cNvPr id="3" name="Content Placeholder 2"/>
          <p:cNvSpPr>
            <a:spLocks noGrp="1"/>
          </p:cNvSpPr>
          <p:nvPr>
            <p:ph idx="1"/>
          </p:nvPr>
        </p:nvSpPr>
        <p:spPr>
          <a:xfrm>
            <a:off x="533400" y="1219200"/>
            <a:ext cx="8077200" cy="5137149"/>
          </a:xfrm>
        </p:spPr>
        <p:txBody>
          <a:bodyPr>
            <a:normAutofit lnSpcReduction="10000"/>
          </a:bodyPr>
          <a:lstStyle/>
          <a:p>
            <a:pPr marL="347472" lvl="1" indent="-347472">
              <a:lnSpc>
                <a:spcPct val="110000"/>
              </a:lnSpc>
              <a:spcBef>
                <a:spcPts val="600"/>
              </a:spcBef>
              <a:buSzPct val="90000"/>
              <a:buFont typeface="Arial" panose="020B0604020202020204" pitchFamily="34" charset="0"/>
              <a:buChar char="•"/>
            </a:pPr>
            <a:r>
              <a:rPr lang="en-US" sz="3600" dirty="0">
                <a:cs typeface="Arial" pitchFamily="34" charset="0"/>
              </a:rPr>
              <a:t>Know your “good guys” </a:t>
            </a:r>
          </a:p>
          <a:p>
            <a:pPr marL="347472" lvl="1" indent="-347472">
              <a:lnSpc>
                <a:spcPct val="110000"/>
              </a:lnSpc>
              <a:spcBef>
                <a:spcPts val="600"/>
              </a:spcBef>
              <a:buSzPct val="90000"/>
              <a:buFont typeface="Arial" panose="020B0604020202020204" pitchFamily="34" charset="0"/>
              <a:buChar char="•"/>
            </a:pPr>
            <a:r>
              <a:rPr lang="en-US" sz="3600" dirty="0">
                <a:cs typeface="Arial" pitchFamily="34" charset="0"/>
              </a:rPr>
              <a:t>Tolerate some damage</a:t>
            </a:r>
          </a:p>
          <a:p>
            <a:pPr marL="347472" lvl="1" indent="-347472">
              <a:lnSpc>
                <a:spcPct val="110000"/>
              </a:lnSpc>
              <a:spcBef>
                <a:spcPts val="600"/>
              </a:spcBef>
              <a:buSzPct val="90000"/>
              <a:buFont typeface="Arial" panose="020B0604020202020204" pitchFamily="34" charset="0"/>
              <a:buChar char="•"/>
            </a:pPr>
            <a:r>
              <a:rPr lang="en-US" sz="3600" dirty="0">
                <a:cs typeface="Arial" pitchFamily="34" charset="0"/>
              </a:rPr>
              <a:t>Wait for beneficials</a:t>
            </a:r>
          </a:p>
          <a:p>
            <a:pPr marL="347472" lvl="1" indent="-347472">
              <a:lnSpc>
                <a:spcPct val="110000"/>
              </a:lnSpc>
              <a:spcBef>
                <a:spcPts val="600"/>
              </a:spcBef>
              <a:buSzPct val="90000"/>
              <a:buFont typeface="Arial" panose="020B0604020202020204" pitchFamily="34" charset="0"/>
              <a:buChar char="•"/>
            </a:pPr>
            <a:r>
              <a:rPr lang="en-US" sz="3600" dirty="0">
                <a:cs typeface="Arial" pitchFamily="34" charset="0"/>
              </a:rPr>
              <a:t>Non-chemical controls first</a:t>
            </a:r>
          </a:p>
          <a:p>
            <a:pPr marL="747522" lvl="2" indent="-347472">
              <a:lnSpc>
                <a:spcPct val="110000"/>
              </a:lnSpc>
              <a:spcBef>
                <a:spcPts val="600"/>
              </a:spcBef>
              <a:buSzPct val="90000"/>
            </a:pPr>
            <a:r>
              <a:rPr lang="en-US" sz="3200" dirty="0">
                <a:cs typeface="Arial" pitchFamily="34" charset="0"/>
              </a:rPr>
              <a:t>Barriers/exclusion</a:t>
            </a:r>
          </a:p>
          <a:p>
            <a:pPr marL="747522" lvl="2" indent="-347472">
              <a:lnSpc>
                <a:spcPct val="110000"/>
              </a:lnSpc>
              <a:spcBef>
                <a:spcPts val="600"/>
              </a:spcBef>
              <a:buSzPct val="90000"/>
            </a:pPr>
            <a:r>
              <a:rPr lang="en-US" sz="3200" dirty="0">
                <a:cs typeface="Arial" pitchFamily="34" charset="0"/>
              </a:rPr>
              <a:t>Water Sprays (aphids)</a:t>
            </a:r>
          </a:p>
          <a:p>
            <a:pPr marL="747522" lvl="2" indent="-347472">
              <a:lnSpc>
                <a:spcPct val="110000"/>
              </a:lnSpc>
              <a:spcBef>
                <a:spcPts val="600"/>
              </a:spcBef>
              <a:buSzPct val="90000"/>
            </a:pPr>
            <a:r>
              <a:rPr lang="en-US" sz="3200" dirty="0">
                <a:cs typeface="Arial" pitchFamily="34" charset="0"/>
              </a:rPr>
              <a:t>Physical removal – multiple options</a:t>
            </a:r>
          </a:p>
          <a:p>
            <a:pPr marL="747522" lvl="2" indent="-347472">
              <a:lnSpc>
                <a:spcPct val="110000"/>
              </a:lnSpc>
              <a:spcBef>
                <a:spcPts val="600"/>
              </a:spcBef>
              <a:buSzPct val="90000"/>
            </a:pPr>
            <a:r>
              <a:rPr lang="en-US" sz="3200" dirty="0">
                <a:cs typeface="Arial" pitchFamily="34" charset="0"/>
              </a:rPr>
              <a:t>Pheromone traps</a:t>
            </a:r>
          </a:p>
          <a:p>
            <a:pPr lvl="2" indent="-495915">
              <a:buSzPct val="90000"/>
              <a:buFont typeface="Wingdings" pitchFamily="2" charset="2"/>
              <a:buChar char="v"/>
            </a:pPr>
            <a:endParaRPr lang="en-US" sz="3048"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B81EA-74C2-4C00-A22A-A0216DDEC7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4740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286"/>
            <a:ext cx="9144000" cy="1306286"/>
          </a:xfrm>
        </p:spPr>
        <p:txBody>
          <a:bodyPr/>
          <a:lstStyle/>
          <a:p>
            <a:r>
              <a:rPr lang="en-US" sz="5714" dirty="0"/>
              <a:t>Insect Pests</a:t>
            </a:r>
          </a:p>
        </p:txBody>
      </p:sp>
      <p:sp>
        <p:nvSpPr>
          <p:cNvPr id="3" name="Content Placeholder 2"/>
          <p:cNvSpPr>
            <a:spLocks noGrp="1"/>
          </p:cNvSpPr>
          <p:nvPr>
            <p:ph idx="1"/>
          </p:nvPr>
        </p:nvSpPr>
        <p:spPr>
          <a:xfrm>
            <a:off x="609600" y="1469572"/>
            <a:ext cx="8077200" cy="4855028"/>
          </a:xfrm>
        </p:spPr>
        <p:txBody>
          <a:bodyPr>
            <a:normAutofit/>
          </a:bodyPr>
          <a:lstStyle/>
          <a:p>
            <a:pPr marL="347472" lvl="1" indent="-347472">
              <a:spcBef>
                <a:spcPts val="600"/>
              </a:spcBef>
              <a:buSzPct val="90000"/>
              <a:buFont typeface="Arial" panose="020B0604020202020204" pitchFamily="34" charset="0"/>
              <a:buChar char="•"/>
            </a:pPr>
            <a:r>
              <a:rPr lang="en-US" sz="4000" dirty="0">
                <a:cs typeface="Arial" pitchFamily="34" charset="0"/>
              </a:rPr>
              <a:t>Pesticides are a last resort</a:t>
            </a:r>
          </a:p>
          <a:p>
            <a:pPr marL="347472" lvl="1" indent="-347472">
              <a:spcBef>
                <a:spcPts val="600"/>
              </a:spcBef>
              <a:buSzPct val="90000"/>
              <a:buFont typeface="Arial" panose="020B0604020202020204" pitchFamily="34" charset="0"/>
              <a:buChar char="•"/>
            </a:pPr>
            <a:r>
              <a:rPr lang="en-US" sz="4000" dirty="0">
                <a:cs typeface="Arial" pitchFamily="34" charset="0"/>
              </a:rPr>
              <a:t>Least toxic first (e.g., soap spray, iron phosphate for snails and slugs, Bt)</a:t>
            </a:r>
          </a:p>
          <a:p>
            <a:pPr marL="347472" lvl="1" indent="-347472">
              <a:spcBef>
                <a:spcPts val="600"/>
              </a:spcBef>
              <a:buSzPct val="90000"/>
              <a:buFont typeface="Arial" panose="020B0604020202020204" pitchFamily="34" charset="0"/>
              <a:buChar char="•"/>
            </a:pPr>
            <a:r>
              <a:rPr lang="en-US" sz="4000" dirty="0">
                <a:cs typeface="Arial" pitchFamily="34" charset="0"/>
              </a:rPr>
              <a:t>Apply pesticides in accordance with manufacturer’s specifications</a:t>
            </a:r>
          </a:p>
          <a:p>
            <a:pPr marL="347472" lvl="1" indent="-347472">
              <a:spcBef>
                <a:spcPts val="600"/>
              </a:spcBef>
              <a:buSzPct val="90000"/>
              <a:buFont typeface="Arial" panose="020B0604020202020204" pitchFamily="34" charset="0"/>
              <a:buChar char="•"/>
            </a:pPr>
            <a:r>
              <a:rPr lang="en-US" sz="4000" dirty="0">
                <a:cs typeface="Arial" pitchFamily="34" charset="0"/>
              </a:rPr>
              <a:t>Prevent overspray/run-off</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B81EA-74C2-4C00-A22A-A0216DDEC7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4289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876"/>
            <a:ext cx="8229600" cy="990600"/>
          </a:xfrm>
        </p:spPr>
        <p:txBody>
          <a:bodyPr/>
          <a:lstStyle/>
          <a:p>
            <a:r>
              <a:rPr lang="en-US" dirty="0"/>
              <a:t>GOOD OR BAD?</a:t>
            </a:r>
          </a:p>
        </p:txBody>
      </p:sp>
      <p:sp>
        <p:nvSpPr>
          <p:cNvPr id="6" name="Text Placeholder 5"/>
          <p:cNvSpPr>
            <a:spLocks noGrp="1"/>
          </p:cNvSpPr>
          <p:nvPr>
            <p:ph type="body" idx="1"/>
          </p:nvPr>
        </p:nvSpPr>
        <p:spPr>
          <a:xfrm>
            <a:off x="657225" y="871537"/>
            <a:ext cx="2438400" cy="574675"/>
          </a:xfrm>
        </p:spPr>
        <p:txBody>
          <a:bodyPr/>
          <a:lstStyle/>
          <a:p>
            <a:r>
              <a:rPr lang="en-US" dirty="0"/>
              <a:t>         Earwig</a:t>
            </a:r>
          </a:p>
        </p:txBody>
      </p:sp>
      <p:sp>
        <p:nvSpPr>
          <p:cNvPr id="8" name="Text Placeholder 7"/>
          <p:cNvSpPr>
            <a:spLocks noGrp="1"/>
          </p:cNvSpPr>
          <p:nvPr>
            <p:ph type="body" sz="quarter" idx="3"/>
          </p:nvPr>
        </p:nvSpPr>
        <p:spPr>
          <a:xfrm>
            <a:off x="5181600" y="1027139"/>
            <a:ext cx="3200400" cy="639762"/>
          </a:xfrm>
        </p:spPr>
        <p:txBody>
          <a:bodyPr>
            <a:normAutofit fontScale="92500" lnSpcReduction="20000"/>
          </a:bodyPr>
          <a:lstStyle/>
          <a:p>
            <a:pPr>
              <a:spcBef>
                <a:spcPts val="0"/>
              </a:spcBef>
            </a:pPr>
            <a:r>
              <a:rPr lang="en-US" dirty="0"/>
              <a:t>Sow Bug and Pill Bug (“Roly-Poly”)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descr="C:\Users\Susanne\Pictures\bug images\male and female earw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06" y="4543344"/>
            <a:ext cx="331838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usanne\Pictures\bug images\earw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191916"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usanne\Pictures\bug images\sowbugs curled 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0527" y="4129007"/>
            <a:ext cx="3028129" cy="257951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sow bug images"/>
          <p:cNvSpPr>
            <a:spLocks noChangeAspect="1" noChangeArrowheads="1"/>
          </p:cNvSpPr>
          <p:nvPr/>
        </p:nvSpPr>
        <p:spPr bwMode="auto">
          <a:xfrm>
            <a:off x="0" y="-136525"/>
            <a:ext cx="1724025"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8" descr="Image result for sow bug images"/>
          <p:cNvSpPr>
            <a:spLocks noChangeAspect="1" noChangeArrowheads="1"/>
          </p:cNvSpPr>
          <p:nvPr/>
        </p:nvSpPr>
        <p:spPr bwMode="auto">
          <a:xfrm>
            <a:off x="152400" y="15875"/>
            <a:ext cx="1724025"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3" name="Picture 9" descr="C:\Users\Susanne\Pictures\bug images\sowbu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474" y="1919207"/>
            <a:ext cx="285952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Susanne\Pictures\bug images\Capturing earwi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2690812"/>
            <a:ext cx="3580727"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76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286"/>
            <a:ext cx="9144000" cy="943429"/>
          </a:xfrm>
        </p:spPr>
        <p:txBody>
          <a:bodyPr>
            <a:noAutofit/>
          </a:bodyPr>
          <a:lstStyle/>
          <a:p>
            <a:r>
              <a:rPr lang="en-US" sz="6000" dirty="0"/>
              <a:t>Vertebrate Pests</a:t>
            </a:r>
          </a:p>
        </p:txBody>
      </p:sp>
      <p:sp>
        <p:nvSpPr>
          <p:cNvPr id="3" name="Content Placeholder 2"/>
          <p:cNvSpPr>
            <a:spLocks noGrp="1"/>
          </p:cNvSpPr>
          <p:nvPr>
            <p:ph idx="1"/>
          </p:nvPr>
        </p:nvSpPr>
        <p:spPr>
          <a:xfrm>
            <a:off x="457200" y="1251858"/>
            <a:ext cx="8153401" cy="4996542"/>
          </a:xfrm>
        </p:spPr>
        <p:txBody>
          <a:bodyPr>
            <a:noAutofit/>
          </a:bodyPr>
          <a:lstStyle/>
          <a:p>
            <a:pPr marL="347472" lvl="1" indent="-347472">
              <a:lnSpc>
                <a:spcPct val="120000"/>
              </a:lnSpc>
              <a:spcBef>
                <a:spcPts val="600"/>
              </a:spcBef>
              <a:buSzPct val="90000"/>
              <a:buFont typeface="Arial" panose="020B0604020202020204" pitchFamily="34" charset="0"/>
              <a:buChar char="•"/>
            </a:pPr>
            <a:r>
              <a:rPr lang="en-US" sz="3600" dirty="0">
                <a:cs typeface="Arial" pitchFamily="34" charset="0"/>
              </a:rPr>
              <a:t>Types of pests:</a:t>
            </a:r>
          </a:p>
          <a:p>
            <a:pPr marL="747522" lvl="2" indent="-347472">
              <a:lnSpc>
                <a:spcPct val="90000"/>
              </a:lnSpc>
              <a:spcBef>
                <a:spcPts val="0"/>
              </a:spcBef>
              <a:buSzPct val="90000"/>
            </a:pPr>
            <a:r>
              <a:rPr lang="en-US" sz="3200" dirty="0">
                <a:cs typeface="Arial" pitchFamily="34" charset="0"/>
              </a:rPr>
              <a:t>Deer</a:t>
            </a:r>
          </a:p>
          <a:p>
            <a:pPr marL="747522" lvl="2" indent="-347472">
              <a:lnSpc>
                <a:spcPct val="90000"/>
              </a:lnSpc>
              <a:spcBef>
                <a:spcPts val="0"/>
              </a:spcBef>
              <a:buSzPct val="90000"/>
            </a:pPr>
            <a:r>
              <a:rPr lang="en-US" sz="3200" dirty="0">
                <a:cs typeface="Arial" pitchFamily="34" charset="0"/>
              </a:rPr>
              <a:t>Gophers, moles, voles, ground squirrels</a:t>
            </a:r>
          </a:p>
          <a:p>
            <a:pPr marL="747522" lvl="2" indent="-347472">
              <a:lnSpc>
                <a:spcPct val="90000"/>
              </a:lnSpc>
              <a:spcBef>
                <a:spcPts val="0"/>
              </a:spcBef>
              <a:buSzPct val="90000"/>
            </a:pPr>
            <a:r>
              <a:rPr lang="en-US" sz="3200" dirty="0">
                <a:cs typeface="Arial" pitchFamily="34" charset="0"/>
              </a:rPr>
              <a:t>Squirrels</a:t>
            </a:r>
          </a:p>
          <a:p>
            <a:pPr marL="747522" lvl="2" indent="-347472">
              <a:lnSpc>
                <a:spcPct val="90000"/>
              </a:lnSpc>
              <a:spcBef>
                <a:spcPts val="0"/>
              </a:spcBef>
              <a:buSzPct val="90000"/>
            </a:pPr>
            <a:r>
              <a:rPr lang="en-US" sz="3200" dirty="0">
                <a:cs typeface="Arial" pitchFamily="34" charset="0"/>
              </a:rPr>
              <a:t>Raccoons, opossums</a:t>
            </a:r>
          </a:p>
          <a:p>
            <a:pPr marL="747522" lvl="2" indent="-347472">
              <a:lnSpc>
                <a:spcPct val="90000"/>
              </a:lnSpc>
              <a:spcBef>
                <a:spcPts val="0"/>
              </a:spcBef>
              <a:buSzPct val="90000"/>
            </a:pPr>
            <a:r>
              <a:rPr lang="en-US" sz="3200" dirty="0">
                <a:cs typeface="Arial" pitchFamily="34" charset="0"/>
              </a:rPr>
              <a:t>Rabbits</a:t>
            </a:r>
          </a:p>
          <a:p>
            <a:pPr marL="747522" lvl="2" indent="-347472">
              <a:lnSpc>
                <a:spcPct val="90000"/>
              </a:lnSpc>
              <a:spcBef>
                <a:spcPts val="0"/>
              </a:spcBef>
              <a:buSzPct val="90000"/>
            </a:pPr>
            <a:r>
              <a:rPr lang="en-US" sz="3200" dirty="0">
                <a:cs typeface="Arial" pitchFamily="34" charset="0"/>
              </a:rPr>
              <a:t>Birds</a:t>
            </a:r>
          </a:p>
          <a:p>
            <a:pPr marL="347472" lvl="1" indent="-347472">
              <a:lnSpc>
                <a:spcPct val="120000"/>
              </a:lnSpc>
              <a:spcBef>
                <a:spcPts val="600"/>
              </a:spcBef>
              <a:buSzPct val="90000"/>
              <a:buFont typeface="Arial" panose="020B0604020202020204" pitchFamily="34" charset="0"/>
              <a:buChar char="•"/>
            </a:pPr>
            <a:r>
              <a:rPr lang="en-US" sz="3600" dirty="0">
                <a:cs typeface="Arial" pitchFamily="34" charset="0"/>
              </a:rPr>
              <a:t>Two primary options for control:</a:t>
            </a:r>
          </a:p>
          <a:p>
            <a:pPr marL="747522" lvl="2" indent="-347472">
              <a:lnSpc>
                <a:spcPct val="90000"/>
              </a:lnSpc>
              <a:spcBef>
                <a:spcPts val="0"/>
              </a:spcBef>
              <a:buSzPct val="90000"/>
            </a:pPr>
            <a:r>
              <a:rPr lang="en-US" sz="3200" dirty="0">
                <a:cs typeface="Arial" pitchFamily="34" charset="0"/>
              </a:rPr>
              <a:t>Barriers/Exclusion</a:t>
            </a:r>
          </a:p>
          <a:p>
            <a:pPr marL="747522" lvl="2" indent="-347472">
              <a:lnSpc>
                <a:spcPct val="90000"/>
              </a:lnSpc>
              <a:spcBef>
                <a:spcPts val="0"/>
              </a:spcBef>
              <a:buSzPct val="90000"/>
            </a:pPr>
            <a:r>
              <a:rPr lang="en-US" sz="3200" dirty="0">
                <a:cs typeface="Arial" pitchFamily="34" charset="0"/>
              </a:rPr>
              <a:t>Killing (as allowed)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B81EA-74C2-4C00-A22A-A0216DDEC77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931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D54B6-C15A-4E6B-977D-94BED2D22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122" name="Picture 2" descr="C:\Users\835-866\Desktop\Master Gardener\SANY01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5" y="163286"/>
            <a:ext cx="8708571" cy="653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562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81086" cy="1676400"/>
          </a:xfrm>
        </p:spPr>
        <p:txBody>
          <a:bodyPr>
            <a:noAutofit/>
          </a:bodyPr>
          <a:lstStyle/>
          <a:p>
            <a:pPr algn="ctr"/>
            <a:r>
              <a:rPr lang="en-US" sz="3600" i="1" dirty="0">
                <a:latin typeface="Arial" panose="020B0604020202020204" pitchFamily="34" charset="0"/>
                <a:ea typeface="Gungsuh" panose="02030600000101010101" pitchFamily="18" charset="-127"/>
                <a:cs typeface="Arial" panose="020B0604020202020204" pitchFamily="34" charset="0"/>
              </a:rPr>
              <a:t>2</a:t>
            </a:r>
            <a:r>
              <a:rPr lang="en-US" sz="3600" i="1" baseline="30000" dirty="0">
                <a:latin typeface="Arial" panose="020B0604020202020204" pitchFamily="34" charset="0"/>
                <a:ea typeface="Gungsuh" panose="02030600000101010101" pitchFamily="18" charset="-127"/>
                <a:cs typeface="Arial" panose="020B0604020202020204" pitchFamily="34" charset="0"/>
              </a:rPr>
              <a:t>nd</a:t>
            </a:r>
            <a:r>
              <a:rPr lang="en-US" sz="3600" i="1" dirty="0">
                <a:latin typeface="Arial" panose="020B0604020202020204" pitchFamily="34" charset="0"/>
                <a:ea typeface="Gungsuh" panose="02030600000101010101" pitchFamily="18" charset="-127"/>
                <a:cs typeface="Arial" panose="020B0604020202020204" pitchFamily="34" charset="0"/>
              </a:rPr>
              <a:t> Rule of Garden Soil Preparation: </a:t>
            </a:r>
            <a:br>
              <a:rPr lang="en-US" sz="3600" dirty="0">
                <a:latin typeface="Arial" panose="020B0604020202020204" pitchFamily="34" charset="0"/>
                <a:ea typeface="Gungsuh" panose="02030600000101010101" pitchFamily="18" charset="-127"/>
                <a:cs typeface="Arial" panose="020B0604020202020204" pitchFamily="34" charset="0"/>
              </a:rPr>
            </a:br>
            <a:br>
              <a:rPr lang="en-US" sz="3600" dirty="0">
                <a:latin typeface="Arial" panose="020B0604020202020204" pitchFamily="34" charset="0"/>
                <a:ea typeface="Gungsuh" panose="02030600000101010101" pitchFamily="18" charset="-127"/>
                <a:cs typeface="Arial" panose="020B0604020202020204" pitchFamily="34" charset="0"/>
              </a:rPr>
            </a:br>
            <a:r>
              <a:rPr lang="en-US" sz="3200" b="1" dirty="0">
                <a:latin typeface="Arial" panose="020B0604020202020204" pitchFamily="34" charset="0"/>
                <a:ea typeface="Gungsuh" panose="02030600000101010101" pitchFamily="18" charset="-127"/>
                <a:cs typeface="Arial" panose="020B0604020202020204" pitchFamily="34" charset="0"/>
              </a:rPr>
              <a:t>REMOVE ALL WEEDS!</a:t>
            </a:r>
          </a:p>
        </p:txBody>
      </p:sp>
      <p:sp>
        <p:nvSpPr>
          <p:cNvPr id="3" name="Rectangle 2"/>
          <p:cNvSpPr/>
          <p:nvPr/>
        </p:nvSpPr>
        <p:spPr>
          <a:xfrm>
            <a:off x="205798" y="1466254"/>
            <a:ext cx="4414235" cy="492443"/>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D336E-AA2F-4395-A44B-D2F8BF539D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6"/>
          <p:cNvSpPr txBox="1"/>
          <p:nvPr/>
        </p:nvSpPr>
        <p:spPr>
          <a:xfrm>
            <a:off x="609600" y="1828800"/>
            <a:ext cx="89154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79646">
                    <a:lumMod val="75000"/>
                  </a:srgbClr>
                </a:solidFill>
                <a:effectLst/>
                <a:uLnTx/>
                <a:uFillTx/>
                <a:latin typeface="Calibri"/>
                <a:ea typeface="+mn-ea"/>
                <a:cs typeface="+mn-cs"/>
              </a:rPr>
              <a:t>To hoe or not to hoe…..that is the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PULL THEM – CUT THEM – ROTOTILL</a:t>
            </a:r>
            <a:endParaRPr kumimoji="0" lang="en-US" sz="4000" b="0" i="1" u="none" strike="noStrike" kern="1200" cap="none" spc="0" normalizeH="0" baseline="0" noProof="0" dirty="0">
              <a:ln>
                <a:noFill/>
              </a:ln>
              <a:solidFill>
                <a:srgbClr val="FF0000"/>
              </a:solidFill>
              <a:effectLst/>
              <a:uLnTx/>
              <a:uFillTx/>
              <a:latin typeface="Calibri"/>
              <a:ea typeface="+mn-ea"/>
              <a:cs typeface="+mn-cs"/>
            </a:endParaRPr>
          </a:p>
        </p:txBody>
      </p:sp>
      <p:pic>
        <p:nvPicPr>
          <p:cNvPr id="8" name="Picture 7" descr="Dandelion, Wildflowers, Close, Meadow, Yellow, Spr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727" y="4494693"/>
            <a:ext cx="3000375" cy="2249805"/>
          </a:xfrm>
          <a:prstGeom prst="rect">
            <a:avLst/>
          </a:prstGeom>
          <a:noFill/>
          <a:ln>
            <a:noFill/>
          </a:ln>
        </p:spPr>
      </p:pic>
      <p:pic>
        <p:nvPicPr>
          <p:cNvPr id="9" name="Picture 8" descr="Dandelion, Blowball, Seeds, Wind, Nature, Plant, Flor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470582"/>
            <a:ext cx="3052445" cy="2143125"/>
          </a:xfrm>
          <a:prstGeom prst="rect">
            <a:avLst/>
          </a:prstGeom>
          <a:noFill/>
          <a:ln>
            <a:noFill/>
          </a:ln>
        </p:spPr>
      </p:pic>
      <p:cxnSp>
        <p:nvCxnSpPr>
          <p:cNvPr id="5" name="Straight Arrow Connector 4"/>
          <p:cNvCxnSpPr>
            <a:stCxn id="8" idx="3"/>
            <a:endCxn id="9" idx="1"/>
          </p:cNvCxnSpPr>
          <p:nvPr/>
        </p:nvCxnSpPr>
        <p:spPr>
          <a:xfrm flipV="1">
            <a:off x="3913102" y="5542145"/>
            <a:ext cx="1497098" cy="7745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01806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D54B6-C15A-4E6B-977D-94BED2D222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descr="C:\Users\835-866\Desktop\Master Gardener\SANY01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5" y="163286"/>
            <a:ext cx="8708571" cy="653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754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a:t>Frost and Cold Temperatures</a:t>
            </a:r>
          </a:p>
        </p:txBody>
      </p:sp>
      <p:sp>
        <p:nvSpPr>
          <p:cNvPr id="8" name="Content Placeholder 7"/>
          <p:cNvSpPr>
            <a:spLocks noGrp="1"/>
          </p:cNvSpPr>
          <p:nvPr>
            <p:ph idx="1"/>
          </p:nvPr>
        </p:nvSpPr>
        <p:spPr>
          <a:xfrm>
            <a:off x="457200" y="1600200"/>
            <a:ext cx="8229600" cy="4876800"/>
          </a:xfrm>
        </p:spPr>
        <p:txBody>
          <a:bodyPr/>
          <a:lstStyle/>
          <a:p>
            <a:r>
              <a:rPr lang="en-US" dirty="0"/>
              <a:t>Plant summer veggies when soil AND nights are warm</a:t>
            </a:r>
          </a:p>
          <a:p>
            <a:r>
              <a:rPr lang="en-US" dirty="0"/>
              <a:t>Cold temps slow plant growth and reduce nutrient absorption</a:t>
            </a:r>
          </a:p>
          <a:p>
            <a:r>
              <a:rPr lang="en-US" dirty="0"/>
              <a:t>Many options for frost protection</a:t>
            </a:r>
          </a:p>
          <a:p>
            <a:pPr lvl="1"/>
            <a:r>
              <a:rPr lang="en-US" dirty="0"/>
              <a:t>Frost protection cloth</a:t>
            </a:r>
          </a:p>
          <a:p>
            <a:pPr lvl="1"/>
            <a:r>
              <a:rPr lang="en-US" dirty="0"/>
              <a:t>Plastic jugs</a:t>
            </a:r>
          </a:p>
          <a:p>
            <a:pPr lvl="1"/>
            <a:r>
              <a:rPr lang="en-US" dirty="0"/>
              <a:t>Wall-o-water</a:t>
            </a:r>
          </a:p>
          <a:p>
            <a:pPr lvl="1"/>
            <a:r>
              <a:rPr lang="en-US" dirty="0"/>
              <a:t>Newspaper, sheets, plastic sheeting</a:t>
            </a:r>
          </a:p>
          <a:p>
            <a:pPr lvl="1"/>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3161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895477"/>
          </a:xfrm>
        </p:spPr>
        <p:txBody>
          <a:bodyPr>
            <a:normAutofit fontScale="90000"/>
          </a:bodyPr>
          <a:lstStyle/>
          <a:p>
            <a:r>
              <a:rPr lang="en-US" sz="5400" dirty="0"/>
              <a:t>Frost and Cold Temperatures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descr="C:\Users\John\AppData\Local\Microsoft\Windows\INetCacheContent.Word\20160228_180110477_i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4114800" cy="3352800"/>
          </a:xfrm>
          <a:prstGeom prst="rect">
            <a:avLst/>
          </a:prstGeom>
          <a:noFill/>
          <a:ln>
            <a:noFill/>
          </a:ln>
        </p:spPr>
      </p:pic>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334" r="6250"/>
          <a:stretch/>
        </p:blipFill>
        <p:spPr>
          <a:xfrm>
            <a:off x="6096000" y="914400"/>
            <a:ext cx="3124200" cy="3657600"/>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176"/>
          <a:stretch/>
        </p:blipFill>
        <p:spPr>
          <a:xfrm>
            <a:off x="2628900" y="3810000"/>
            <a:ext cx="4343400" cy="3450946"/>
          </a:xfrm>
          <a:prstGeom prst="rect">
            <a:avLst/>
          </a:prstGeom>
        </p:spPr>
      </p:pic>
    </p:spTree>
    <p:extLst>
      <p:ext uri="{BB962C8B-B14F-4D97-AF65-F5344CB8AC3E}">
        <p14:creationId xmlns:p14="http://schemas.microsoft.com/office/powerpoint/2010/main" val="1648926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15A4C-218F-4AEB-A49D-7A6B3014664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59810" name="Rectangle 2"/>
          <p:cNvSpPr>
            <a:spLocks noGrp="1" noChangeArrowheads="1"/>
          </p:cNvSpPr>
          <p:nvPr>
            <p:ph type="title"/>
          </p:nvPr>
        </p:nvSpPr>
        <p:spPr>
          <a:xfrm>
            <a:off x="0" y="163286"/>
            <a:ext cx="9144000" cy="870857"/>
          </a:xfrm>
        </p:spPr>
        <p:txBody>
          <a:bodyPr/>
          <a:lstStyle/>
          <a:p>
            <a:pPr eaLnBrk="1" hangingPunct="1">
              <a:defRPr/>
            </a:pPr>
            <a:r>
              <a:rPr lang="en-US" sz="4572" dirty="0"/>
              <a:t>What About Weeds?</a:t>
            </a:r>
          </a:p>
        </p:txBody>
      </p:sp>
      <p:sp>
        <p:nvSpPr>
          <p:cNvPr id="759811" name="Rectangle 3"/>
          <p:cNvSpPr>
            <a:spLocks noGrp="1" noChangeArrowheads="1"/>
          </p:cNvSpPr>
          <p:nvPr>
            <p:ph type="body" idx="1"/>
          </p:nvPr>
        </p:nvSpPr>
        <p:spPr>
          <a:xfrm>
            <a:off x="0" y="1034143"/>
            <a:ext cx="9144000" cy="5660571"/>
          </a:xfrm>
        </p:spPr>
        <p:txBody>
          <a:bodyPr>
            <a:normAutofit/>
          </a:bodyPr>
          <a:lstStyle/>
          <a:p>
            <a:pPr>
              <a:spcBef>
                <a:spcPct val="30000"/>
              </a:spcBef>
              <a:defRPr/>
            </a:pPr>
            <a:r>
              <a:rPr lang="en-US" sz="3429" dirty="0">
                <a:cs typeface="Arial" pitchFamily="34" charset="0"/>
              </a:rPr>
              <a:t>What is a weed?</a:t>
            </a:r>
          </a:p>
          <a:p>
            <a:pPr algn="ctr">
              <a:spcBef>
                <a:spcPct val="30000"/>
              </a:spcBef>
              <a:defRPr/>
            </a:pPr>
            <a:r>
              <a:rPr lang="en-US" sz="2667" dirty="0">
                <a:cs typeface="Arial" pitchFamily="34" charset="0"/>
              </a:rPr>
              <a:t>“A plant growing in a place that you don’t want it to.”</a:t>
            </a:r>
          </a:p>
          <a:p>
            <a:pPr>
              <a:spcBef>
                <a:spcPct val="30000"/>
              </a:spcBef>
              <a:defRPr/>
            </a:pPr>
            <a:r>
              <a:rPr lang="en-US" sz="3429" dirty="0">
                <a:cs typeface="Arial" pitchFamily="34" charset="0"/>
              </a:rPr>
              <a:t>Weeds can compete with desired plants</a:t>
            </a:r>
          </a:p>
          <a:p>
            <a:pPr>
              <a:spcBef>
                <a:spcPct val="30000"/>
              </a:spcBef>
              <a:defRPr/>
            </a:pPr>
            <a:r>
              <a:rPr lang="en-US" sz="3429" dirty="0">
                <a:cs typeface="Arial" pitchFamily="34" charset="0"/>
              </a:rPr>
              <a:t>Prevention</a:t>
            </a:r>
          </a:p>
          <a:p>
            <a:pPr marL="925304" lvl="1" indent="-544297">
              <a:spcBef>
                <a:spcPts val="0"/>
              </a:spcBef>
              <a:buFont typeface="Arial" panose="020B0604020202020204" pitchFamily="34" charset="0"/>
              <a:buChar char="•"/>
              <a:defRPr/>
            </a:pPr>
            <a:r>
              <a:rPr lang="en-US" dirty="0">
                <a:effectLst/>
                <a:cs typeface="Arial" pitchFamily="34" charset="0"/>
              </a:rPr>
              <a:t>Mulch</a:t>
            </a:r>
          </a:p>
          <a:p>
            <a:pPr marL="925304" lvl="1" indent="-544297">
              <a:spcBef>
                <a:spcPts val="0"/>
              </a:spcBef>
              <a:buFont typeface="Arial" panose="020B0604020202020204" pitchFamily="34" charset="0"/>
              <a:buChar char="•"/>
              <a:defRPr/>
            </a:pPr>
            <a:r>
              <a:rPr lang="en-US" dirty="0">
                <a:effectLst/>
                <a:cs typeface="Arial" pitchFamily="34" charset="0"/>
              </a:rPr>
              <a:t>Prevent re-seeding</a:t>
            </a:r>
          </a:p>
          <a:p>
            <a:pPr marL="925304" lvl="1" indent="-544297">
              <a:spcBef>
                <a:spcPts val="0"/>
              </a:spcBef>
              <a:buFont typeface="Arial" panose="020B0604020202020204" pitchFamily="34" charset="0"/>
              <a:buChar char="•"/>
              <a:defRPr/>
            </a:pPr>
            <a:r>
              <a:rPr lang="en-US" dirty="0">
                <a:effectLst/>
                <a:cs typeface="Arial" pitchFamily="34" charset="0"/>
              </a:rPr>
              <a:t>Don’t bring home weeds</a:t>
            </a:r>
          </a:p>
          <a:p>
            <a:pPr>
              <a:spcBef>
                <a:spcPct val="30000"/>
              </a:spcBef>
              <a:defRPr/>
            </a:pPr>
            <a:r>
              <a:rPr lang="en-US" sz="3429" dirty="0">
                <a:cs typeface="Arial" pitchFamily="34" charset="0"/>
              </a:rPr>
              <a:t>Collateral Damage </a:t>
            </a:r>
          </a:p>
          <a:p>
            <a:pPr>
              <a:spcBef>
                <a:spcPct val="30000"/>
              </a:spcBef>
              <a:defRPr/>
            </a:pPr>
            <a:r>
              <a:rPr lang="en-US" sz="3429" dirty="0">
                <a:cs typeface="Arial" pitchFamily="34" charset="0"/>
              </a:rPr>
              <a:t>Reuse: Mulch, home-compost, or yard waste</a:t>
            </a:r>
          </a:p>
        </p:txBody>
      </p:sp>
      <p:sp>
        <p:nvSpPr>
          <p:cNvPr id="759812" name="Rectangle 4"/>
          <p:cNvSpPr>
            <a:spLocks noChangeArrowheads="1"/>
          </p:cNvSpPr>
          <p:nvPr/>
        </p:nvSpPr>
        <p:spPr bwMode="auto">
          <a:xfrm>
            <a:off x="1" y="1034143"/>
            <a:ext cx="184731" cy="62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29"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730639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BAD BUGS</a:t>
            </a:r>
          </a:p>
        </p:txBody>
      </p:sp>
      <p:sp>
        <p:nvSpPr>
          <p:cNvPr id="6" name="Text Placeholder 5"/>
          <p:cNvSpPr>
            <a:spLocks noGrp="1"/>
          </p:cNvSpPr>
          <p:nvPr>
            <p:ph type="body" idx="1"/>
          </p:nvPr>
        </p:nvSpPr>
        <p:spPr>
          <a:xfrm>
            <a:off x="152400" y="990600"/>
            <a:ext cx="4040188" cy="639762"/>
          </a:xfrm>
        </p:spPr>
        <p:txBody>
          <a:bodyPr/>
          <a:lstStyle/>
          <a:p>
            <a:r>
              <a:rPr lang="en-US" dirty="0"/>
              <a:t>                 </a:t>
            </a:r>
            <a:r>
              <a:rPr lang="en-US" dirty="0" err="1"/>
              <a:t>Thrips</a:t>
            </a:r>
            <a:endParaRPr lang="en-US" dirty="0"/>
          </a:p>
        </p:txBody>
      </p:sp>
      <p:sp>
        <p:nvSpPr>
          <p:cNvPr id="8" name="Text Placeholder 7"/>
          <p:cNvSpPr>
            <a:spLocks noGrp="1"/>
          </p:cNvSpPr>
          <p:nvPr>
            <p:ph type="body" sz="quarter" idx="3"/>
          </p:nvPr>
        </p:nvSpPr>
        <p:spPr>
          <a:xfrm>
            <a:off x="4924425" y="1066800"/>
            <a:ext cx="4041775" cy="639762"/>
          </a:xfrm>
        </p:spPr>
        <p:txBody>
          <a:bodyPr/>
          <a:lstStyle/>
          <a:p>
            <a:r>
              <a:rPr lang="en-US" dirty="0"/>
              <a:t>        </a:t>
            </a:r>
            <a:r>
              <a:rPr lang="en-US" dirty="0" err="1"/>
              <a:t>Leafminers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074" name="Picture 2" descr="C:\Users\Susanne\Pictures\bug images\Leaf miner da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14800"/>
            <a:ext cx="23241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usanne\Pictures\bug images\Leaf miner da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95171"/>
            <a:ext cx="24574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usanne\Pictures\bug images\thrips 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97180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usanne\Pictures\bug images\thrips da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45" y="167738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usanne\Pictures\bug images\thrips damage on toma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282" y="4463941"/>
            <a:ext cx="224790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674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spTree>
    <p:extLst>
      <p:ext uri="{BB962C8B-B14F-4D97-AF65-F5344CB8AC3E}">
        <p14:creationId xmlns:p14="http://schemas.microsoft.com/office/powerpoint/2010/main" val="3532474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Aphids</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218506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BAD BUGS</a:t>
            </a:r>
          </a:p>
        </p:txBody>
      </p:sp>
      <p:sp>
        <p:nvSpPr>
          <p:cNvPr id="6" name="Text Placeholder 5"/>
          <p:cNvSpPr>
            <a:spLocks noGrp="1"/>
          </p:cNvSpPr>
          <p:nvPr>
            <p:ph type="body" idx="1"/>
          </p:nvPr>
        </p:nvSpPr>
        <p:spPr>
          <a:xfrm>
            <a:off x="304800" y="1295400"/>
            <a:ext cx="4040188" cy="498475"/>
          </a:xfrm>
        </p:spPr>
        <p:txBody>
          <a:bodyPr/>
          <a:lstStyle/>
          <a:p>
            <a:r>
              <a:rPr lang="en-US" dirty="0"/>
              <a:t>            Squash Bugs</a:t>
            </a:r>
          </a:p>
        </p:txBody>
      </p:sp>
      <p:sp>
        <p:nvSpPr>
          <p:cNvPr id="8" name="Text Placeholder 7"/>
          <p:cNvSpPr>
            <a:spLocks noGrp="1"/>
          </p:cNvSpPr>
          <p:nvPr>
            <p:ph type="body" sz="quarter" idx="3"/>
          </p:nvPr>
        </p:nvSpPr>
        <p:spPr>
          <a:xfrm>
            <a:off x="4724400" y="1295400"/>
            <a:ext cx="4041775" cy="487362"/>
          </a:xfrm>
        </p:spPr>
        <p:txBody>
          <a:bodyPr/>
          <a:lstStyle/>
          <a:p>
            <a:r>
              <a:rPr lang="en-US" dirty="0"/>
              <a:t>            Harlequin Bugs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098" name="Picture 2" descr="C:\Users\Susanne\Pictures\bug images\Squash b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17986"/>
            <a:ext cx="2133600" cy="26405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usanne\Pictures\bug images\squash bug eg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483" y="4038600"/>
            <a:ext cx="231457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usanne\Pictures\bug images\harlequin bug eg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38600"/>
            <a:ext cx="22098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usanne\Pictures\bug images\harlequin bu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81200"/>
            <a:ext cx="332073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482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a:t>BAD BUGS</a:t>
            </a:r>
          </a:p>
        </p:txBody>
      </p:sp>
      <p:sp>
        <p:nvSpPr>
          <p:cNvPr id="6" name="Text Placeholder 5"/>
          <p:cNvSpPr>
            <a:spLocks noGrp="1"/>
          </p:cNvSpPr>
          <p:nvPr>
            <p:ph type="body" idx="1"/>
          </p:nvPr>
        </p:nvSpPr>
        <p:spPr>
          <a:xfrm>
            <a:off x="457200" y="1676401"/>
            <a:ext cx="4040188" cy="498474"/>
          </a:xfrm>
        </p:spPr>
        <p:txBody>
          <a:bodyPr>
            <a:normAutofit/>
          </a:bodyPr>
          <a:lstStyle/>
          <a:p>
            <a:r>
              <a:rPr lang="en-US" dirty="0"/>
              <a:t>Cabbage </a:t>
            </a:r>
            <a:r>
              <a:rPr lang="en-US" dirty="0" err="1"/>
              <a:t>Loopers</a:t>
            </a:r>
            <a:endParaRPr lang="en-US" dirty="0"/>
          </a:p>
        </p:txBody>
      </p:sp>
      <p:sp>
        <p:nvSpPr>
          <p:cNvPr id="8" name="Text Placeholder 7"/>
          <p:cNvSpPr>
            <a:spLocks noGrp="1"/>
          </p:cNvSpPr>
          <p:nvPr>
            <p:ph type="body" sz="quarter" idx="3"/>
          </p:nvPr>
        </p:nvSpPr>
        <p:spPr>
          <a:xfrm>
            <a:off x="5791200" y="1101726"/>
            <a:ext cx="4041775" cy="422274"/>
          </a:xfrm>
        </p:spPr>
        <p:txBody>
          <a:bodyPr>
            <a:normAutofit lnSpcReduction="10000"/>
          </a:bodyPr>
          <a:lstStyle/>
          <a:p>
            <a:r>
              <a:rPr lang="en-US" dirty="0"/>
              <a:t>Corn Earworm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 Placeholder 7"/>
          <p:cNvSpPr txBox="1">
            <a:spLocks/>
          </p:cNvSpPr>
          <p:nvPr/>
        </p:nvSpPr>
        <p:spPr>
          <a:xfrm>
            <a:off x="3940857" y="4586972"/>
            <a:ext cx="4041775" cy="422274"/>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Tomato Hornworm</a:t>
            </a:r>
          </a:p>
        </p:txBody>
      </p:sp>
      <p:pic>
        <p:nvPicPr>
          <p:cNvPr id="5122" name="Picture 2" descr="C:\Users\Susanne\Pictures\bug images\tomato hornw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485" y="5009246"/>
            <a:ext cx="2410008" cy="180750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usanne\Pictures\bug images\cabbage mo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44123"/>
            <a:ext cx="2874057" cy="19125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usanne\Pictures\bug images\cabbage loo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77" y="4013090"/>
            <a:ext cx="2311510" cy="231151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Susanne\Pictures\bug images\corn earwor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493" y="2952749"/>
            <a:ext cx="2559826" cy="17065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Susanne\Pictures\bug images\corn earworm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6762" y="1524000"/>
            <a:ext cx="2370047" cy="248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46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GOOD BUGS</a:t>
            </a:r>
          </a:p>
        </p:txBody>
      </p:sp>
      <p:sp>
        <p:nvSpPr>
          <p:cNvPr id="6" name="Text Placeholder 5"/>
          <p:cNvSpPr>
            <a:spLocks noGrp="1"/>
          </p:cNvSpPr>
          <p:nvPr>
            <p:ph type="body" idx="1"/>
          </p:nvPr>
        </p:nvSpPr>
        <p:spPr>
          <a:xfrm>
            <a:off x="184971" y="1482725"/>
            <a:ext cx="4040188" cy="346075"/>
          </a:xfrm>
        </p:spPr>
        <p:txBody>
          <a:bodyPr>
            <a:normAutofit fontScale="85000" lnSpcReduction="20000"/>
          </a:bodyPr>
          <a:lstStyle/>
          <a:p>
            <a:r>
              <a:rPr lang="en-US" dirty="0"/>
              <a:t>Parasitic Wasps</a:t>
            </a:r>
          </a:p>
        </p:txBody>
      </p:sp>
      <p:sp>
        <p:nvSpPr>
          <p:cNvPr id="8" name="Text Placeholder 7"/>
          <p:cNvSpPr>
            <a:spLocks noGrp="1"/>
          </p:cNvSpPr>
          <p:nvPr>
            <p:ph type="body" sz="quarter" idx="3"/>
          </p:nvPr>
        </p:nvSpPr>
        <p:spPr>
          <a:xfrm>
            <a:off x="5086459" y="1219200"/>
            <a:ext cx="4041775" cy="422275"/>
          </a:xfrm>
        </p:spPr>
        <p:txBody>
          <a:bodyPr>
            <a:normAutofit lnSpcReduction="10000"/>
          </a:bodyPr>
          <a:lstStyle/>
          <a:p>
            <a:r>
              <a:rPr lang="en-US" dirty="0"/>
              <a:t>Lace Wing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146" name="Picture 2" descr="C:\Users\Susanne\Pictures\bug images\GreenLacewingLarva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159" y="1828800"/>
            <a:ext cx="3689833" cy="25209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usanne\Pictures\bug images\lace wing ad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267200"/>
            <a:ext cx="3152775" cy="23615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Susanne\Pictures\bug images\Parasitic wasp on caterpill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13034"/>
            <a:ext cx="2148350" cy="268276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Susanne\Pictures\bug images\yarrow with parasitic was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086" y="4114800"/>
            <a:ext cx="2081227"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flipV="1">
            <a:off x="3048000" y="5486400"/>
            <a:ext cx="13716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30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1"/>
            <a:ext cx="9144000" cy="1264186"/>
          </a:xfrm>
        </p:spPr>
        <p:txBody>
          <a:bodyPr>
            <a:noAutofit/>
          </a:bodyPr>
          <a:lstStyle/>
          <a:p>
            <a:pPr algn="ctr"/>
            <a:r>
              <a:rPr lang="en-US" sz="3200" i="1" dirty="0">
                <a:latin typeface="Arial" panose="020B0604020202020204" pitchFamily="34" charset="0"/>
                <a:ea typeface="Gungsuh" panose="02030600000101010101" pitchFamily="18" charset="-127"/>
                <a:cs typeface="Arial" panose="020B0604020202020204" pitchFamily="34" charset="0"/>
              </a:rPr>
              <a:t>3</a:t>
            </a:r>
            <a:r>
              <a:rPr lang="en-US" sz="3200" i="1" baseline="30000" dirty="0">
                <a:latin typeface="Arial" panose="020B0604020202020204" pitchFamily="34" charset="0"/>
                <a:ea typeface="Gungsuh" panose="02030600000101010101" pitchFamily="18" charset="-127"/>
                <a:cs typeface="Arial" panose="020B0604020202020204" pitchFamily="34" charset="0"/>
              </a:rPr>
              <a:t>rd</a:t>
            </a:r>
            <a:r>
              <a:rPr lang="en-US" sz="3200" i="1" dirty="0">
                <a:latin typeface="Arial" panose="020B0604020202020204" pitchFamily="34" charset="0"/>
                <a:ea typeface="Gungsuh" panose="02030600000101010101" pitchFamily="18" charset="-127"/>
                <a:cs typeface="Arial" panose="020B0604020202020204" pitchFamily="34" charset="0"/>
              </a:rPr>
              <a:t> Rule of Garden Soil Preparation:</a:t>
            </a:r>
            <a:br>
              <a:rPr lang="en-US" sz="3200" i="1" dirty="0">
                <a:latin typeface="Arial" panose="020B0604020202020204" pitchFamily="34" charset="0"/>
                <a:ea typeface="Gungsuh" panose="02030600000101010101" pitchFamily="18" charset="-127"/>
                <a:cs typeface="Arial" panose="020B0604020202020204" pitchFamily="34" charset="0"/>
              </a:rPr>
            </a:br>
            <a:r>
              <a:rPr lang="en-US" sz="3600" dirty="0">
                <a:latin typeface="Arial" panose="020B0604020202020204" pitchFamily="34" charset="0"/>
                <a:ea typeface="Gungsuh" panose="02030600000101010101" pitchFamily="18" charset="-127"/>
                <a:cs typeface="Arial" panose="020B0604020202020204" pitchFamily="34" charset="0"/>
              </a:rPr>
              <a:t>Know What You’re Doing Before You Do It!</a:t>
            </a:r>
            <a:endParaRPr lang="en-US" sz="3600" b="1" dirty="0">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304800" y="1568987"/>
            <a:ext cx="4953001"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Good Soil </a:t>
            </a:r>
            <a:r>
              <a:rPr kumimoji="0" lang="en-US" sz="2400" b="0" i="0" u="none" strike="noStrike" kern="1200" cap="none" spc="0" normalizeH="0" baseline="0" noProof="0" dirty="0">
                <a:ln>
                  <a:noFill/>
                </a:ln>
                <a:solidFill>
                  <a:prstClr val="black"/>
                </a:solidFill>
                <a:effectLst/>
                <a:uLnTx/>
                <a:uFillTx/>
                <a:latin typeface="Calibri"/>
                <a:ea typeface="+mn-ea"/>
                <a:cs typeface="+mn-cs"/>
              </a:rPr>
              <a:t>– Our native soil is often clay-based. Incorporate organic soil amendments to improve poor soil and increase yield.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Level Ground </a:t>
            </a:r>
            <a:r>
              <a:rPr kumimoji="0" lang="en-US" sz="2400" b="0" i="0" u="none" strike="noStrike" kern="1200" cap="none" spc="0" normalizeH="0" baseline="0" noProof="0" dirty="0">
                <a:ln>
                  <a:noFill/>
                </a:ln>
                <a:solidFill>
                  <a:prstClr val="black"/>
                </a:solidFill>
                <a:effectLst/>
                <a:uLnTx/>
                <a:uFillTx/>
                <a:latin typeface="Calibri"/>
                <a:ea typeface="+mn-ea"/>
                <a:cs typeface="+mn-cs"/>
              </a:rPr>
              <a:t>– Level ground is easier to prepare, plant and irrigate.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Water Supply </a:t>
            </a:r>
            <a:r>
              <a:rPr kumimoji="0" lang="en-US" sz="2400" b="0" i="0" u="none" strike="noStrike" kern="1200" cap="none" spc="0" normalizeH="0" baseline="0" noProof="0" dirty="0">
                <a:ln>
                  <a:noFill/>
                </a:ln>
                <a:solidFill>
                  <a:prstClr val="black"/>
                </a:solidFill>
                <a:effectLst/>
                <a:uLnTx/>
                <a:uFillTx/>
                <a:latin typeface="Calibri"/>
                <a:ea typeface="+mn-ea"/>
                <a:cs typeface="+mn-cs"/>
              </a:rPr>
              <a:t>– Locate your garden near a water supply easily reached with a hose.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Adequate Light </a:t>
            </a:r>
            <a:r>
              <a:rPr kumimoji="0" lang="en-US" sz="2400" b="0" i="0" u="none" strike="noStrike" kern="1200" cap="none" spc="0" normalizeH="0" baseline="0" noProof="0" dirty="0">
                <a:ln>
                  <a:noFill/>
                </a:ln>
                <a:solidFill>
                  <a:prstClr val="black"/>
                </a:solidFill>
                <a:effectLst/>
                <a:uLnTx/>
                <a:uFillTx/>
                <a:latin typeface="Calibri"/>
                <a:ea typeface="+mn-ea"/>
                <a:cs typeface="+mn-cs"/>
              </a:rPr>
              <a:t>-  Vegetables need at least 6-8 hours of sunlight each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Close to Home </a:t>
            </a:r>
            <a:r>
              <a:rPr kumimoji="0" lang="en-US" sz="2400" b="0" i="0" u="none" strike="noStrike" kern="1200" cap="none" spc="0" normalizeH="0" baseline="0" noProof="0" dirty="0">
                <a:ln>
                  <a:noFill/>
                </a:ln>
                <a:solidFill>
                  <a:prstClr val="black"/>
                </a:solidFill>
                <a:effectLst/>
                <a:uLnTx/>
                <a:uFillTx/>
                <a:latin typeface="Calibri"/>
                <a:ea typeface="+mn-ea"/>
                <a:cs typeface="+mn-cs"/>
              </a:rPr>
              <a:t>– Plant your garden near your home, making it easier to work in and carry tools back and forth.</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D336E-AA2F-4395-A44B-D2F8BF539D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2227" name="Picture 3" descr="C:\Users\Connie\Downloads\undated_CXL_Fall-veg-Garden-SU3.jpg"/>
          <p:cNvPicPr>
            <a:picLocks noChangeAspect="1" noChangeArrowheads="1"/>
          </p:cNvPicPr>
          <p:nvPr/>
        </p:nvPicPr>
        <p:blipFill>
          <a:blip r:embed="rId2" cstate="print"/>
          <a:srcRect/>
          <a:stretch>
            <a:fillRect/>
          </a:stretch>
        </p:blipFill>
        <p:spPr bwMode="auto">
          <a:xfrm>
            <a:off x="5334000" y="1524000"/>
            <a:ext cx="3276600" cy="5188960"/>
          </a:xfrm>
          <a:prstGeom prst="rect">
            <a:avLst/>
          </a:prstGeom>
          <a:noFill/>
        </p:spPr>
      </p:pic>
    </p:spTree>
    <p:extLst>
      <p:ext uri="{BB962C8B-B14F-4D97-AF65-F5344CB8AC3E}">
        <p14:creationId xmlns:p14="http://schemas.microsoft.com/office/powerpoint/2010/main" val="2359962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GOOD BUGS</a:t>
            </a:r>
          </a:p>
        </p:txBody>
      </p:sp>
      <p:sp>
        <p:nvSpPr>
          <p:cNvPr id="6" name="Text Placeholder 5"/>
          <p:cNvSpPr>
            <a:spLocks noGrp="1"/>
          </p:cNvSpPr>
          <p:nvPr>
            <p:ph type="body" idx="1"/>
          </p:nvPr>
        </p:nvSpPr>
        <p:spPr/>
        <p:txBody>
          <a:bodyPr/>
          <a:lstStyle/>
          <a:p>
            <a:r>
              <a:rPr lang="en-US" dirty="0"/>
              <a:t>Soldier Beetle</a:t>
            </a:r>
          </a:p>
        </p:txBody>
      </p:sp>
      <p:sp>
        <p:nvSpPr>
          <p:cNvPr id="8" name="Text Placeholder 7"/>
          <p:cNvSpPr>
            <a:spLocks noGrp="1"/>
          </p:cNvSpPr>
          <p:nvPr>
            <p:ph type="body" sz="quarter" idx="3"/>
          </p:nvPr>
        </p:nvSpPr>
        <p:spPr/>
        <p:txBody>
          <a:bodyPr/>
          <a:lstStyle/>
          <a:p>
            <a:r>
              <a:rPr lang="en-US" dirty="0"/>
              <a:t>Hoverfly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170" name="Picture 2" descr="C:\Users\Susanne\Pictures\bug images\soldier beet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43200"/>
            <a:ext cx="37320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Susanne\Pictures\bug images\hoverfly-2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743200"/>
            <a:ext cx="4572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GOOD BUGS – SOME OTHERS</a:t>
            </a:r>
          </a:p>
        </p:txBody>
      </p:sp>
      <p:sp>
        <p:nvSpPr>
          <p:cNvPr id="2" name="Content Placeholder 1"/>
          <p:cNvSpPr>
            <a:spLocks noGrp="1"/>
          </p:cNvSpPr>
          <p:nvPr>
            <p:ph sz="half" idx="1"/>
          </p:nvPr>
        </p:nvSpPr>
        <p:spPr/>
        <p:txBody>
          <a:bodyPr>
            <a:normAutofit/>
          </a:bodyPr>
          <a:lstStyle/>
          <a:p>
            <a:r>
              <a:rPr lang="en-US" sz="3600" dirty="0"/>
              <a:t>Praying Mantis</a:t>
            </a:r>
          </a:p>
          <a:p>
            <a:r>
              <a:rPr lang="en-US" sz="3600" dirty="0"/>
              <a:t>Ground Beetles</a:t>
            </a:r>
          </a:p>
          <a:p>
            <a:r>
              <a:rPr lang="en-US" sz="3600" dirty="0"/>
              <a:t>Braconid Wasps</a:t>
            </a:r>
          </a:p>
          <a:p>
            <a:r>
              <a:rPr lang="en-US" sz="3600" dirty="0"/>
              <a:t>Tachinid Flies</a:t>
            </a:r>
          </a:p>
          <a:p>
            <a:r>
              <a:rPr lang="en-US" sz="3600" dirty="0"/>
              <a:t>Predatory Mites</a:t>
            </a:r>
          </a:p>
          <a:p>
            <a:endParaRPr lang="en-US" dirty="0"/>
          </a:p>
        </p:txBody>
      </p:sp>
      <p:sp>
        <p:nvSpPr>
          <p:cNvPr id="3" name="Content Placeholder 2"/>
          <p:cNvSpPr>
            <a:spLocks noGrp="1"/>
          </p:cNvSpPr>
          <p:nvPr>
            <p:ph sz="half" idx="2"/>
          </p:nvPr>
        </p:nvSpPr>
        <p:spPr>
          <a:xfrm>
            <a:off x="4495800" y="1600200"/>
            <a:ext cx="4343400" cy="4525963"/>
          </a:xfrm>
        </p:spPr>
        <p:txBody>
          <a:bodyPr>
            <a:normAutofit/>
          </a:bodyPr>
          <a:lstStyle/>
          <a:p>
            <a:r>
              <a:rPr lang="en-US" sz="3600" dirty="0"/>
              <a:t>Aphid Midges</a:t>
            </a:r>
          </a:p>
          <a:p>
            <a:r>
              <a:rPr lang="en-US" sz="3600" dirty="0"/>
              <a:t>Damsel Bugs</a:t>
            </a:r>
          </a:p>
          <a:p>
            <a:r>
              <a:rPr lang="en-US" sz="3600" dirty="0"/>
              <a:t>Minute Pirate Bugs</a:t>
            </a:r>
          </a:p>
          <a:p>
            <a:r>
              <a:rPr lang="en-US" sz="3600" dirty="0"/>
              <a:t>Mealybug Destroyer</a:t>
            </a:r>
          </a:p>
          <a:p>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9292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Rust on Beans, Corn Smut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descr="F:\Plant disease images\bean leaf with ru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17638"/>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Plant disease images\rust on be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5942"/>
            <a:ext cx="2514600" cy="375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Plant disease images\CornSmutf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66875"/>
            <a:ext cx="33337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59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566" y="50738"/>
            <a:ext cx="5049234" cy="809014"/>
          </a:xfrm>
        </p:spPr>
        <p:txBody>
          <a:bodyPr>
            <a:noAutofit/>
          </a:bodyPr>
          <a:lstStyle/>
          <a:p>
            <a:r>
              <a:rPr lang="en-US" sz="3600" b="1" dirty="0"/>
              <a:t>Tips on Buying Seedlings</a:t>
            </a:r>
          </a:p>
        </p:txBody>
      </p:sp>
      <p:pic>
        <p:nvPicPr>
          <p:cNvPr id="1029" name="Picture 7" descr="1 radis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4022" y="1520427"/>
            <a:ext cx="2938007" cy="2206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8" descr="1 radish in a 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25505" y="1472730"/>
            <a:ext cx="2925560" cy="21941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broc gone to 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9853" y="4500875"/>
            <a:ext cx="2982447" cy="2234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descr="1 cabbage gone to s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487943" y="4596499"/>
            <a:ext cx="2857181" cy="213767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01350"/>
            <a:ext cx="2943225"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0" y="260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9"/>
          <p:cNvSpPr>
            <a:spLocks noChangeArrowheads="1"/>
          </p:cNvSpPr>
          <p:nvPr/>
        </p:nvSpPr>
        <p:spPr bwMode="auto">
          <a:xfrm>
            <a:off x="0" y="10344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Broccoli                                                  Red Cabbage</a:t>
            </a:r>
            <a:endParaRPr kumimoji="0" lang="en-US" alt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10"/>
          <p:cNvSpPr>
            <a:spLocks noChangeArrowheads="1"/>
          </p:cNvSpPr>
          <p:nvPr/>
        </p:nvSpPr>
        <p:spPr bwMode="auto">
          <a:xfrm>
            <a:off x="0" y="13011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Modified slide # 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TextBox 16"/>
          <p:cNvSpPr txBox="1"/>
          <p:nvPr/>
        </p:nvSpPr>
        <p:spPr>
          <a:xfrm>
            <a:off x="2514600" y="3763829"/>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2514600" y="3700518"/>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p:cNvSpPr txBox="1"/>
          <p:nvPr/>
        </p:nvSpPr>
        <p:spPr>
          <a:xfrm>
            <a:off x="2434323" y="3337339"/>
            <a:ext cx="902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Beet</a:t>
            </a:r>
          </a:p>
        </p:txBody>
      </p:sp>
      <p:sp>
        <p:nvSpPr>
          <p:cNvPr id="20" name="TextBox 19"/>
          <p:cNvSpPr txBox="1"/>
          <p:nvPr/>
        </p:nvSpPr>
        <p:spPr>
          <a:xfrm>
            <a:off x="7981017" y="3350582"/>
            <a:ext cx="1093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Radish</a:t>
            </a:r>
          </a:p>
        </p:txBody>
      </p:sp>
      <p:sp>
        <p:nvSpPr>
          <p:cNvPr id="21" name="TextBox 20"/>
          <p:cNvSpPr txBox="1"/>
          <p:nvPr/>
        </p:nvSpPr>
        <p:spPr>
          <a:xfrm>
            <a:off x="7852971" y="6011562"/>
            <a:ext cx="128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Cabbage </a:t>
            </a:r>
          </a:p>
        </p:txBody>
      </p:sp>
      <p:sp>
        <p:nvSpPr>
          <p:cNvPr id="22" name="TextBox 21"/>
          <p:cNvSpPr txBox="1"/>
          <p:nvPr/>
        </p:nvSpPr>
        <p:spPr>
          <a:xfrm>
            <a:off x="2476744" y="5945519"/>
            <a:ext cx="128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Broccoli  </a:t>
            </a:r>
          </a:p>
        </p:txBody>
      </p:sp>
      <p:sp>
        <p:nvSpPr>
          <p:cNvPr id="15" name="TextBox 14"/>
          <p:cNvSpPr txBox="1"/>
          <p:nvPr/>
        </p:nvSpPr>
        <p:spPr>
          <a:xfrm>
            <a:off x="2961783" y="1581798"/>
            <a:ext cx="25908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Would you buy any of these examples?</a:t>
            </a:r>
          </a:p>
        </p:txBody>
      </p:sp>
      <p:sp>
        <p:nvSpPr>
          <p:cNvPr id="27" name="TextBox 26"/>
          <p:cNvSpPr txBox="1"/>
          <p:nvPr/>
        </p:nvSpPr>
        <p:spPr>
          <a:xfrm>
            <a:off x="3793419" y="4976451"/>
            <a:ext cx="13666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Why? </a:t>
            </a:r>
          </a:p>
        </p:txBody>
      </p:sp>
    </p:spTree>
    <p:extLst>
      <p:ext uri="{BB962C8B-B14F-4D97-AF65-F5344CB8AC3E}">
        <p14:creationId xmlns:p14="http://schemas.microsoft.com/office/powerpoint/2010/main" val="416101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9373"/>
            <a:ext cx="2819400" cy="2667000"/>
          </a:xfrm>
        </p:spPr>
        <p:txBody>
          <a:bodyPr>
            <a:normAutofit fontScale="90000"/>
          </a:bodyPr>
          <a:lstStyle/>
          <a:p>
            <a:r>
              <a:rPr lang="en-US" dirty="0"/>
              <a:t>So many veggies—so hard to choose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Content Placeholder 4" descr="Image result for how to buy vegetable seedlings"/>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4264" y="533400"/>
            <a:ext cx="5446336" cy="5562600"/>
          </a:xfrm>
          <a:prstGeom prst="rect">
            <a:avLst/>
          </a:prstGeom>
          <a:noFill/>
          <a:ln>
            <a:noFill/>
          </a:ln>
        </p:spPr>
      </p:pic>
      <p:pic>
        <p:nvPicPr>
          <p:cNvPr id="6" name="Picture 5"/>
          <p:cNvPicPr>
            <a:picLocks noChangeAspect="1"/>
          </p:cNvPicPr>
          <p:nvPr/>
        </p:nvPicPr>
        <p:blipFill>
          <a:blip r:embed="rId4" cstate="print"/>
          <a:stretch>
            <a:fillRect/>
          </a:stretch>
        </p:blipFill>
        <p:spPr>
          <a:xfrm>
            <a:off x="152400" y="255784"/>
            <a:ext cx="1454885" cy="1325562"/>
          </a:xfrm>
          <a:prstGeom prst="rect">
            <a:avLst/>
          </a:prstGeom>
        </p:spPr>
      </p:pic>
      <p:pic>
        <p:nvPicPr>
          <p:cNvPr id="7" name="Picture 6" descr="http://vegetablemdonline.ppath.cornell.edu/Images/VegeBabies.jpg"/>
          <p:cNvPicPr/>
          <p:nvPr/>
        </p:nvPicPr>
        <p:blipFill>
          <a:blip r:embed="rId5" cstate="print"/>
          <a:srcRect/>
          <a:stretch>
            <a:fillRect/>
          </a:stretch>
        </p:blipFill>
        <p:spPr bwMode="auto">
          <a:xfrm>
            <a:off x="76200" y="4724400"/>
            <a:ext cx="3234180" cy="2182141"/>
          </a:xfrm>
          <a:prstGeom prst="rect">
            <a:avLst/>
          </a:prstGeom>
          <a:noFill/>
          <a:ln w="9525">
            <a:noFill/>
            <a:miter lim="800000"/>
            <a:headEnd/>
            <a:tailEnd/>
          </a:ln>
        </p:spPr>
      </p:pic>
    </p:spTree>
    <p:extLst>
      <p:ext uri="{BB962C8B-B14F-4D97-AF65-F5344CB8AC3E}">
        <p14:creationId xmlns:p14="http://schemas.microsoft.com/office/powerpoint/2010/main" val="1060790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264187"/>
          </a:xfrm>
        </p:spPr>
        <p:txBody>
          <a:bodyPr>
            <a:noAutofit/>
          </a:bodyPr>
          <a:lstStyle/>
          <a:p>
            <a:pPr algn="ctr"/>
            <a:r>
              <a:rPr lang="en-US" sz="3600" b="1" dirty="0">
                <a:latin typeface="Arial" panose="020B0604020202020204" pitchFamily="34" charset="0"/>
                <a:ea typeface="Gungsuh" panose="02030600000101010101" pitchFamily="18" charset="-127"/>
                <a:cs typeface="Arial" panose="020B0604020202020204" pitchFamily="34" charset="0"/>
              </a:rPr>
              <a:t>Preparation </a:t>
            </a:r>
            <a:br>
              <a:rPr lang="en-US" sz="3600" b="1" dirty="0">
                <a:latin typeface="Arial" panose="020B0604020202020204" pitchFamily="34" charset="0"/>
                <a:ea typeface="Gungsuh" panose="02030600000101010101" pitchFamily="18" charset="-127"/>
                <a:cs typeface="Arial" panose="020B0604020202020204" pitchFamily="34" charset="0"/>
              </a:rPr>
            </a:br>
            <a:endParaRPr lang="en-US" sz="3600" b="1" dirty="0">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304800" y="1568987"/>
            <a:ext cx="8610600"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Terrain: Level Ground: </a:t>
            </a:r>
            <a:r>
              <a:rPr kumimoji="0" lang="en-US" sz="3600" b="0" i="0" u="none" strike="noStrike" kern="1200" cap="none" spc="0" normalizeH="0" baseline="0" noProof="0" dirty="0">
                <a:ln>
                  <a:noFill/>
                </a:ln>
                <a:solidFill>
                  <a:prstClr val="black"/>
                </a:solidFill>
                <a:effectLst/>
                <a:uLnTx/>
                <a:uFillTx/>
                <a:latin typeface="Calibri"/>
                <a:ea typeface="+mn-ea"/>
                <a:cs typeface="+mn-cs"/>
              </a:rPr>
              <a:t>Easier to prepare, plant and irrigate.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Easy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Water Supply </a:t>
            </a:r>
            <a:r>
              <a:rPr kumimoji="0" lang="en-US" sz="3600" b="0" i="0" u="none" strike="noStrike" kern="1200" cap="none" spc="0" normalizeH="0" baseline="0" noProof="0" dirty="0">
                <a:ln>
                  <a:noFill/>
                </a:ln>
                <a:solidFill>
                  <a:prstClr val="black"/>
                </a:solidFill>
                <a:effectLst/>
                <a:uLnTx/>
                <a:uFillTx/>
                <a:latin typeface="Calibri"/>
                <a:ea typeface="+mn-ea"/>
                <a:cs typeface="+mn-cs"/>
              </a:rPr>
              <a:t>– Locate nearby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Windbreaks—</a:t>
            </a:r>
            <a:r>
              <a:rPr kumimoji="0" lang="en-US" sz="3600" b="0" i="0" u="none" strike="noStrike" kern="1200" cap="none" spc="0" normalizeH="0" baseline="0" noProof="0" dirty="0">
                <a:ln>
                  <a:noFill/>
                </a:ln>
                <a:solidFill>
                  <a:prstClr val="black"/>
                </a:solidFill>
                <a:effectLst/>
                <a:uLnTx/>
                <a:uFillTx/>
                <a:latin typeface="Calibri"/>
                <a:ea typeface="+mn-ea"/>
                <a:cs typeface="+mn-cs"/>
              </a:rPr>
              <a:t>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D336E-AA2F-4395-A44B-D2F8BF539D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2" cstate="print"/>
          <a:stretch>
            <a:fillRect/>
          </a:stretch>
        </p:blipFill>
        <p:spPr>
          <a:xfrm>
            <a:off x="152400" y="255784"/>
            <a:ext cx="1454885" cy="1325562"/>
          </a:xfrm>
          <a:prstGeom prst="rect">
            <a:avLst/>
          </a:prstGeom>
        </p:spPr>
      </p:pic>
    </p:spTree>
    <p:extLst>
      <p:ext uri="{BB962C8B-B14F-4D97-AF65-F5344CB8AC3E}">
        <p14:creationId xmlns:p14="http://schemas.microsoft.com/office/powerpoint/2010/main" val="812509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Starting Indoors</a:t>
            </a:r>
          </a:p>
        </p:txBody>
      </p:sp>
      <p:sp>
        <p:nvSpPr>
          <p:cNvPr id="3" name="Content Placeholder 2"/>
          <p:cNvSpPr>
            <a:spLocks noGrp="1"/>
          </p:cNvSpPr>
          <p:nvPr>
            <p:ph idx="1"/>
          </p:nvPr>
        </p:nvSpPr>
        <p:spPr/>
        <p:txBody>
          <a:bodyPr>
            <a:normAutofit/>
          </a:bodyPr>
          <a:lstStyle/>
          <a:p>
            <a:pPr>
              <a:buFont typeface="Wingdings" charset="2"/>
              <a:buChar char="Ø"/>
            </a:pPr>
            <a:r>
              <a:rPr lang="en-US" dirty="0"/>
              <a:t>  </a:t>
            </a:r>
            <a:r>
              <a:rPr lang="en-US" sz="3000" dirty="0"/>
              <a:t>Seeds: </a:t>
            </a:r>
            <a:r>
              <a:rPr lang="en-US" sz="2400" dirty="0"/>
              <a:t>Small vs Large</a:t>
            </a:r>
            <a:endParaRPr lang="en-US" dirty="0"/>
          </a:p>
          <a:p>
            <a:pPr>
              <a:buFont typeface="Wingdings" charset="2"/>
              <a:buChar char="Ø"/>
            </a:pPr>
            <a:r>
              <a:rPr lang="en-US" dirty="0"/>
              <a:t>  </a:t>
            </a:r>
            <a:r>
              <a:rPr lang="en-US" sz="3000" dirty="0"/>
              <a:t>Kits </a:t>
            </a:r>
          </a:p>
          <a:p>
            <a:pPr>
              <a:buFont typeface="Wingdings" charset="2"/>
              <a:buChar char="Ø"/>
            </a:pPr>
            <a:r>
              <a:rPr lang="en-US" sz="3000" dirty="0"/>
              <a:t> Soils</a:t>
            </a:r>
          </a:p>
          <a:p>
            <a:pPr>
              <a:buFont typeface="Wingdings" charset="2"/>
              <a:buChar char="Ø"/>
            </a:pPr>
            <a:r>
              <a:rPr lang="en-US" sz="3000" dirty="0"/>
              <a:t> Grow Light</a:t>
            </a:r>
          </a:p>
          <a:p>
            <a:pPr>
              <a:buFont typeface="Wingdings" charset="2"/>
              <a:buChar char="Ø"/>
            </a:pPr>
            <a:r>
              <a:rPr lang="en-US" sz="3000" dirty="0"/>
              <a:t> Watering         </a:t>
            </a:r>
          </a:p>
        </p:txBody>
      </p:sp>
      <p:pic>
        <p:nvPicPr>
          <p:cNvPr id="4" name="Picture 3"/>
          <p:cNvPicPr>
            <a:picLocks noChangeAspect="1"/>
          </p:cNvPicPr>
          <p:nvPr/>
        </p:nvPicPr>
        <p:blipFill>
          <a:blip r:embed="rId2"/>
          <a:stretch>
            <a:fillRect/>
          </a:stretch>
        </p:blipFill>
        <p:spPr>
          <a:xfrm>
            <a:off x="4857750" y="2125266"/>
            <a:ext cx="4543425" cy="5143500"/>
          </a:xfrm>
          <a:prstGeom prst="rect">
            <a:avLst/>
          </a:prstGeom>
        </p:spPr>
      </p:pic>
      <p:pic>
        <p:nvPicPr>
          <p:cNvPr id="5" name="Picture 4"/>
          <p:cNvPicPr>
            <a:picLocks noChangeAspect="1"/>
          </p:cNvPicPr>
          <p:nvPr/>
        </p:nvPicPr>
        <p:blipFill>
          <a:blip r:embed="rId3" cstate="print"/>
          <a:stretch>
            <a:fillRect/>
          </a:stretch>
        </p:blipFill>
        <p:spPr>
          <a:xfrm>
            <a:off x="202677" y="1050034"/>
            <a:ext cx="603841" cy="550166"/>
          </a:xfrm>
          <a:prstGeom prst="rect">
            <a:avLst/>
          </a:prstGeom>
        </p:spPr>
      </p:pic>
    </p:spTree>
    <p:extLst>
      <p:ext uri="{BB962C8B-B14F-4D97-AF65-F5344CB8AC3E}">
        <p14:creationId xmlns:p14="http://schemas.microsoft.com/office/powerpoint/2010/main" val="954128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Into the Garden</a:t>
            </a:r>
          </a:p>
        </p:txBody>
      </p:sp>
      <p:pic>
        <p:nvPicPr>
          <p:cNvPr id="4" name="Picture 4" descr="http://www.veggiegardener.com/wp-content/uploads/2011/03/Carefully-Transplant-New-Seedlings-Into-the-Vegetable-Garden-300x19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4023" y="1999181"/>
            <a:ext cx="4584617" cy="3041129"/>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stretch>
            <a:fillRect/>
          </a:stretch>
        </p:blipFill>
        <p:spPr>
          <a:xfrm>
            <a:off x="202677" y="1050034"/>
            <a:ext cx="603841" cy="550166"/>
          </a:xfrm>
          <a:prstGeom prst="rect">
            <a:avLst/>
          </a:prstGeom>
        </p:spPr>
      </p:pic>
    </p:spTree>
    <p:extLst>
      <p:ext uri="{BB962C8B-B14F-4D97-AF65-F5344CB8AC3E}">
        <p14:creationId xmlns:p14="http://schemas.microsoft.com/office/powerpoint/2010/main" val="839346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775" y="1131094"/>
            <a:ext cx="2596879" cy="994172"/>
          </a:xfrm>
        </p:spPr>
        <p:txBody>
          <a:bodyPr>
            <a:normAutofit fontScale="90000"/>
          </a:bodyPr>
          <a:lstStyle/>
          <a:p>
            <a:r>
              <a:rPr lang="en-US" sz="6000" dirty="0"/>
              <a:t>   Enjoy!</a:t>
            </a:r>
          </a:p>
        </p:txBody>
      </p:sp>
      <p:sp>
        <p:nvSpPr>
          <p:cNvPr id="3" name="Content Placeholder 2"/>
          <p:cNvSpPr>
            <a:spLocks noGrp="1"/>
          </p:cNvSpPr>
          <p:nvPr>
            <p:ph idx="1"/>
          </p:nvPr>
        </p:nvSpPr>
        <p:spPr>
          <a:xfrm>
            <a:off x="628650" y="1881497"/>
            <a:ext cx="8019555" cy="3608476"/>
          </a:xfrm>
        </p:spPr>
        <p:txBody>
          <a:bodyPr/>
          <a:lstStyle/>
          <a:p>
            <a:pPr marL="0" indent="0" defTabSz="685800">
              <a:spcBef>
                <a:spcPts val="0"/>
              </a:spcBef>
              <a:buNone/>
              <a:defRPr/>
            </a:pPr>
            <a:endParaRPr lang="en-US" dirty="0"/>
          </a:p>
          <a:p>
            <a:pPr marL="0" indent="0" defTabSz="685800">
              <a:spcBef>
                <a:spcPts val="0"/>
              </a:spcBef>
              <a:buNone/>
              <a:defRPr/>
            </a:pPr>
            <a:endParaRPr lang="en-US" dirty="0"/>
          </a:p>
          <a:p>
            <a:pPr marL="0" indent="0" defTabSz="685800">
              <a:spcBef>
                <a:spcPts val="0"/>
              </a:spcBef>
              <a:buNone/>
              <a:defRPr/>
            </a:pPr>
            <a:endParaRPr lang="en-US" dirty="0"/>
          </a:p>
          <a:p>
            <a:pPr marL="0" indent="0" defTabSz="685800">
              <a:spcBef>
                <a:spcPts val="0"/>
              </a:spcBef>
              <a:buNone/>
              <a:defRPr/>
            </a:pPr>
            <a:endParaRPr lang="en-US" dirty="0"/>
          </a:p>
          <a:p>
            <a:pPr marL="0" indent="0" defTabSz="685800">
              <a:spcBef>
                <a:spcPts val="0"/>
              </a:spcBef>
              <a:buNone/>
              <a:defRPr/>
            </a:pPr>
            <a:endParaRPr lang="en-US" dirty="0"/>
          </a:p>
          <a:p>
            <a:pPr marL="0" indent="0" defTabSz="685800">
              <a:spcBef>
                <a:spcPts val="0"/>
              </a:spcBef>
              <a:buNone/>
              <a:defRPr/>
            </a:pPr>
            <a:r>
              <a:rPr lang="en-US" sz="3000" dirty="0"/>
              <a:t>“Afternoon</a:t>
            </a:r>
          </a:p>
          <a:p>
            <a:pPr marL="0" indent="0" defTabSz="685800">
              <a:spcBef>
                <a:spcPts val="0"/>
              </a:spcBef>
              <a:buNone/>
              <a:defRPr/>
            </a:pPr>
            <a:r>
              <a:rPr lang="en-US" sz="3000" dirty="0"/>
              <a:t>            Harvest”</a:t>
            </a:r>
          </a:p>
        </p:txBody>
      </p:sp>
      <p:pic>
        <p:nvPicPr>
          <p:cNvPr id="4" name="Picture 3"/>
          <p:cNvPicPr>
            <a:picLocks noChangeAspect="1"/>
          </p:cNvPicPr>
          <p:nvPr/>
        </p:nvPicPr>
        <p:blipFill>
          <a:blip r:embed="rId3"/>
          <a:stretch>
            <a:fillRect/>
          </a:stretch>
        </p:blipFill>
        <p:spPr>
          <a:xfrm>
            <a:off x="3366654" y="1462892"/>
            <a:ext cx="5246719" cy="3935039"/>
          </a:xfrm>
          <a:prstGeom prst="rect">
            <a:avLst/>
          </a:prstGeom>
        </p:spPr>
      </p:pic>
      <p:pic>
        <p:nvPicPr>
          <p:cNvPr id="5" name="Picture 4"/>
          <p:cNvPicPr>
            <a:picLocks noChangeAspect="1"/>
          </p:cNvPicPr>
          <p:nvPr/>
        </p:nvPicPr>
        <p:blipFill>
          <a:blip r:embed="rId4" cstate="print"/>
          <a:stretch>
            <a:fillRect/>
          </a:stretch>
        </p:blipFill>
        <p:spPr>
          <a:xfrm>
            <a:off x="202677" y="1050034"/>
            <a:ext cx="594880" cy="542002"/>
          </a:xfrm>
          <a:prstGeom prst="rect">
            <a:avLst/>
          </a:prstGeom>
        </p:spPr>
      </p:pic>
    </p:spTree>
    <p:extLst>
      <p:ext uri="{BB962C8B-B14F-4D97-AF65-F5344CB8AC3E}">
        <p14:creationId xmlns:p14="http://schemas.microsoft.com/office/powerpoint/2010/main" val="1144537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dirty="0"/>
              <a:t>   Management and Prevention</a:t>
            </a:r>
          </a:p>
        </p:txBody>
      </p:sp>
      <p:sp>
        <p:nvSpPr>
          <p:cNvPr id="3" name="Content Placeholder 2"/>
          <p:cNvSpPr>
            <a:spLocks noGrp="1"/>
          </p:cNvSpPr>
          <p:nvPr>
            <p:ph idx="1"/>
          </p:nvPr>
        </p:nvSpPr>
        <p:spPr>
          <a:xfrm>
            <a:off x="1447800" y="1676401"/>
            <a:ext cx="7162800" cy="4648200"/>
          </a:xfrm>
        </p:spPr>
        <p:txBody>
          <a:bodyPr>
            <a:normAutofit/>
          </a:bodyPr>
          <a:lstStyle/>
          <a:p>
            <a:r>
              <a:rPr lang="en-US" sz="4000" dirty="0"/>
              <a:t>Fertilizer</a:t>
            </a:r>
          </a:p>
          <a:p>
            <a:r>
              <a:rPr lang="en-US" sz="4000" dirty="0"/>
              <a:t>Irrigation </a:t>
            </a:r>
          </a:p>
          <a:p>
            <a:pPr lvl="1">
              <a:spcBef>
                <a:spcPts val="600"/>
              </a:spcBef>
            </a:pPr>
            <a:r>
              <a:rPr lang="en-US" sz="3200" dirty="0"/>
              <a:t>Timing</a:t>
            </a:r>
          </a:p>
          <a:p>
            <a:pPr lvl="1">
              <a:spcBef>
                <a:spcPts val="600"/>
              </a:spcBef>
            </a:pPr>
            <a:r>
              <a:rPr lang="en-US" sz="3200" dirty="0"/>
              <a:t>Quantity</a:t>
            </a:r>
          </a:p>
          <a:p>
            <a:pPr lvl="0"/>
            <a:r>
              <a:rPr lang="en-US" sz="4000" dirty="0"/>
              <a:t>Mulch</a:t>
            </a:r>
          </a:p>
          <a:p>
            <a:pPr lvl="0"/>
            <a:r>
              <a:rPr lang="en-US" sz="4000" dirty="0"/>
              <a:t>Threats</a:t>
            </a:r>
            <a:endParaRPr lang="en-US" sz="3200" dirty="0"/>
          </a:p>
          <a:p>
            <a:pPr>
              <a:lnSpc>
                <a:spcPts val="3000"/>
              </a:lnSpc>
              <a:spcBef>
                <a:spcPts val="0"/>
              </a:spcBef>
              <a:buNone/>
            </a:pPr>
            <a:endParaRPr lang="en-US" dirty="0"/>
          </a:p>
          <a:p>
            <a:pPr>
              <a:lnSpc>
                <a:spcPts val="3000"/>
              </a:lnSpc>
              <a:spcBef>
                <a:spcPts val="0"/>
              </a:spcBef>
            </a:pPr>
            <a:endParaRPr lang="en-US" dirty="0"/>
          </a:p>
          <a:p>
            <a:pPr>
              <a:lnSpc>
                <a:spcPts val="3000"/>
              </a:lnSpc>
              <a:spcBef>
                <a:spcPts val="0"/>
              </a:spcBef>
            </a:pPr>
            <a:endParaRPr lang="en-US" dirty="0"/>
          </a:p>
          <a:p>
            <a:pPr>
              <a:lnSpc>
                <a:spcPts val="3000"/>
              </a:lnSpc>
              <a:spcBef>
                <a:spcPts val="0"/>
              </a:spcBef>
            </a:pPr>
            <a:endParaRPr lang="en-US" dirty="0"/>
          </a:p>
          <a:p>
            <a:pPr marL="0" indent="0">
              <a:lnSpc>
                <a:spcPts val="3000"/>
              </a:lnSpc>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cstate="print"/>
          <a:stretch>
            <a:fillRect/>
          </a:stretch>
        </p:blipFill>
        <p:spPr>
          <a:xfrm>
            <a:off x="36786" y="200025"/>
            <a:ext cx="1285875" cy="1171575"/>
          </a:xfrm>
          <a:prstGeom prst="rect">
            <a:avLst/>
          </a:prstGeom>
        </p:spPr>
      </p:pic>
    </p:spTree>
    <p:extLst>
      <p:ext uri="{BB962C8B-B14F-4D97-AF65-F5344CB8AC3E}">
        <p14:creationId xmlns:p14="http://schemas.microsoft.com/office/powerpoint/2010/main" val="81864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ahead</a:t>
            </a:r>
          </a:p>
        </p:txBody>
      </p:sp>
      <p:sp>
        <p:nvSpPr>
          <p:cNvPr id="3" name="Content Placeholder 2"/>
          <p:cNvSpPr>
            <a:spLocks noGrp="1"/>
          </p:cNvSpPr>
          <p:nvPr>
            <p:ph idx="1"/>
          </p:nvPr>
        </p:nvSpPr>
        <p:spPr>
          <a:xfrm>
            <a:off x="228600" y="1371600"/>
            <a:ext cx="8534400" cy="4953000"/>
          </a:xfrm>
        </p:spPr>
        <p:txBody>
          <a:bodyPr>
            <a:normAutofit fontScale="47500" lnSpcReduction="20000"/>
          </a:bodyPr>
          <a:lstStyle/>
          <a:p>
            <a:r>
              <a:rPr lang="en-US" sz="5100" b="1" dirty="0"/>
              <a:t>Plant vegetables that your family likes and in quantities that you will use.</a:t>
            </a:r>
          </a:p>
          <a:p>
            <a:endParaRPr lang="en-US" sz="5100" b="1" dirty="0"/>
          </a:p>
          <a:p>
            <a:r>
              <a:rPr lang="en-US" sz="5100" b="1" dirty="0"/>
              <a:t>Plant only as large a garden as you can maintain easily.</a:t>
            </a:r>
          </a:p>
          <a:p>
            <a:endParaRPr lang="en-US" sz="5100" b="1" dirty="0"/>
          </a:p>
          <a:p>
            <a:r>
              <a:rPr lang="en-US" sz="5100" b="1" dirty="0"/>
              <a:t>Plant disease-resistant varieties that are adapted to your area.</a:t>
            </a:r>
          </a:p>
          <a:p>
            <a:endParaRPr lang="en-US" sz="5100" b="1" dirty="0"/>
          </a:p>
          <a:p>
            <a:r>
              <a:rPr lang="en-US" sz="5100" b="1" dirty="0"/>
              <a:t>Think about sharing produce.</a:t>
            </a:r>
          </a:p>
          <a:p>
            <a:endParaRPr lang="en-US" sz="5100" b="1" dirty="0"/>
          </a:p>
          <a:p>
            <a:r>
              <a:rPr lang="en-US" sz="5100" b="1" dirty="0"/>
              <a:t>Use mulch to help conserve soil moisture, reduce frequency of irrigation, and control weeds.</a:t>
            </a:r>
          </a:p>
          <a:p>
            <a:endParaRPr lang="en-US" sz="5100" b="1" dirty="0"/>
          </a:p>
          <a:p>
            <a:r>
              <a:rPr lang="en-US" sz="5100" b="1" dirty="0"/>
              <a:t>Check irrigation system periodically for leaks or clogs.</a:t>
            </a:r>
          </a:p>
          <a:p>
            <a:pPr>
              <a:buNone/>
            </a:pPr>
            <a:endParaRPr lang="en-US" sz="5100" b="1" dirty="0"/>
          </a:p>
          <a:p>
            <a:endParaRPr lang="en-US" dirty="0"/>
          </a:p>
        </p:txBody>
      </p:sp>
    </p:spTree>
    <p:extLst>
      <p:ext uri="{BB962C8B-B14F-4D97-AF65-F5344CB8AC3E}">
        <p14:creationId xmlns:p14="http://schemas.microsoft.com/office/powerpoint/2010/main" val="2867474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dirty="0"/>
              <a:t>   FERTILIZER</a:t>
            </a:r>
          </a:p>
        </p:txBody>
      </p:sp>
      <p:sp>
        <p:nvSpPr>
          <p:cNvPr id="3" name="Content Placeholder 2"/>
          <p:cNvSpPr>
            <a:spLocks noGrp="1"/>
          </p:cNvSpPr>
          <p:nvPr>
            <p:ph idx="1"/>
          </p:nvPr>
        </p:nvSpPr>
        <p:spPr>
          <a:xfrm>
            <a:off x="533400" y="1676401"/>
            <a:ext cx="8077200" cy="4648200"/>
          </a:xfrm>
        </p:spPr>
        <p:txBody>
          <a:bodyPr>
            <a:normAutofit fontScale="92500"/>
          </a:bodyPr>
          <a:lstStyle/>
          <a:p>
            <a:r>
              <a:rPr lang="en-US" sz="4000" dirty="0"/>
              <a:t>Vegetable gardens are </a:t>
            </a:r>
            <a:r>
              <a:rPr lang="en-US" sz="4000" b="1" i="1" dirty="0"/>
              <a:t>unnatural</a:t>
            </a:r>
            <a:r>
              <a:rPr lang="en-US" sz="4000" dirty="0"/>
              <a:t> systems</a:t>
            </a:r>
          </a:p>
          <a:p>
            <a:r>
              <a:rPr lang="en-US" sz="4000" dirty="0"/>
              <a:t>Regular fertilizer application required</a:t>
            </a:r>
          </a:p>
          <a:p>
            <a:pPr lvl="1"/>
            <a:r>
              <a:rPr lang="en-US" sz="3600" dirty="0"/>
              <a:t>Before planting</a:t>
            </a:r>
          </a:p>
          <a:p>
            <a:pPr lvl="1"/>
            <a:r>
              <a:rPr lang="en-US" sz="3600" dirty="0"/>
              <a:t>Possibly during growth period</a:t>
            </a:r>
          </a:p>
          <a:p>
            <a:pPr lvl="0"/>
            <a:r>
              <a:rPr lang="en-US" sz="4000" dirty="0"/>
              <a:t>Organic preferred</a:t>
            </a:r>
          </a:p>
          <a:p>
            <a:pPr lvl="0"/>
            <a:r>
              <a:rPr lang="en-US" sz="4000" dirty="0"/>
              <a:t>Follow package directions</a:t>
            </a:r>
            <a:endParaRPr lang="en-US" sz="3200" dirty="0"/>
          </a:p>
          <a:p>
            <a:pPr>
              <a:lnSpc>
                <a:spcPts val="3000"/>
              </a:lnSpc>
              <a:spcBef>
                <a:spcPts val="0"/>
              </a:spcBef>
              <a:buNone/>
            </a:pPr>
            <a:endParaRPr lang="en-US" dirty="0"/>
          </a:p>
          <a:p>
            <a:pPr>
              <a:lnSpc>
                <a:spcPts val="3000"/>
              </a:lnSpc>
              <a:spcBef>
                <a:spcPts val="0"/>
              </a:spcBef>
            </a:pPr>
            <a:endParaRPr lang="en-US" dirty="0"/>
          </a:p>
          <a:p>
            <a:pPr>
              <a:lnSpc>
                <a:spcPts val="3000"/>
              </a:lnSpc>
              <a:spcBef>
                <a:spcPts val="0"/>
              </a:spcBef>
            </a:pPr>
            <a:endParaRPr lang="en-US" dirty="0"/>
          </a:p>
          <a:p>
            <a:pPr>
              <a:lnSpc>
                <a:spcPts val="3000"/>
              </a:lnSpc>
              <a:spcBef>
                <a:spcPts val="0"/>
              </a:spcBef>
            </a:pPr>
            <a:endParaRPr lang="en-US" dirty="0"/>
          </a:p>
          <a:p>
            <a:pPr marL="0" indent="0">
              <a:lnSpc>
                <a:spcPts val="3000"/>
              </a:lnSpc>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cstate="print"/>
          <a:stretch>
            <a:fillRect/>
          </a:stretch>
        </p:blipFill>
        <p:spPr>
          <a:xfrm>
            <a:off x="36786" y="200025"/>
            <a:ext cx="1285875" cy="1171575"/>
          </a:xfrm>
          <a:prstGeom prst="rect">
            <a:avLst/>
          </a:prstGeom>
        </p:spPr>
      </p:pic>
    </p:spTree>
    <p:extLst>
      <p:ext uri="{BB962C8B-B14F-4D97-AF65-F5344CB8AC3E}">
        <p14:creationId xmlns:p14="http://schemas.microsoft.com/office/powerpoint/2010/main" val="600883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523875"/>
            <a:ext cx="5562600" cy="1143000"/>
          </a:xfrm>
          <a:solidFill>
            <a:schemeClr val="tx2">
              <a:lumMod val="40000"/>
              <a:lumOff val="60000"/>
            </a:schemeClr>
          </a:solidFill>
        </p:spPr>
        <p:txBody>
          <a:bodyPr>
            <a:normAutofit/>
          </a:bodyPr>
          <a:lstStyle/>
          <a:p>
            <a:r>
              <a:rPr lang="en-US" sz="4800" b="1" dirty="0"/>
              <a:t>RAIN</a:t>
            </a:r>
          </a:p>
        </p:txBody>
      </p:sp>
      <p:sp>
        <p:nvSpPr>
          <p:cNvPr id="6" name="Content Placeholder 5"/>
          <p:cNvSpPr>
            <a:spLocks noGrp="1"/>
          </p:cNvSpPr>
          <p:nvPr>
            <p:ph idx="1"/>
          </p:nvPr>
        </p:nvSpPr>
        <p:spPr>
          <a:xfrm>
            <a:off x="1524000" y="2209800"/>
            <a:ext cx="5867400" cy="4343400"/>
          </a:xfrm>
        </p:spPr>
        <p:txBody>
          <a:bodyPr/>
          <a:lstStyle/>
          <a:p>
            <a:pPr>
              <a:buNone/>
            </a:pPr>
            <a:r>
              <a:rPr lang="en-US" dirty="0"/>
              <a:t>   </a:t>
            </a:r>
          </a:p>
        </p:txBody>
      </p:sp>
      <p:sp>
        <p:nvSpPr>
          <p:cNvPr id="7" name="TextBox 6"/>
          <p:cNvSpPr txBox="1"/>
          <p:nvPr/>
        </p:nvSpPr>
        <p:spPr>
          <a:xfrm>
            <a:off x="533400" y="2210217"/>
            <a:ext cx="8153399" cy="32316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More Rain Coming?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Can’t count on it… </a:t>
            </a:r>
            <a:r>
              <a:rPr kumimoji="0" lang="en-US" sz="4000" b="0" i="0" u="none" strike="noStrike" kern="1200" cap="none" spc="0" normalizeH="0" baseline="0" noProof="0" dirty="0">
                <a:ln>
                  <a:noFill/>
                </a:ln>
                <a:solidFill>
                  <a:prstClr val="black"/>
                </a:solidFill>
                <a:effectLst/>
                <a:uLnTx/>
                <a:uFillTx/>
                <a:latin typeface="Calibri"/>
                <a:ea typeface="+mn-ea"/>
                <a:cs typeface="+mn-cs"/>
              </a:rPr>
              <a:t>Plan your garden and watering methods accordingly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Plant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Maybe…</a:t>
            </a:r>
            <a:r>
              <a:rPr kumimoji="0" lang="en-US" sz="4000" b="0" i="0" u="none" strike="noStrike" kern="1200" cap="none" spc="0" normalizeH="0" baseline="0" noProof="0" dirty="0">
                <a:ln>
                  <a:noFill/>
                </a:ln>
                <a:solidFill>
                  <a:prstClr val="black"/>
                </a:solidFill>
                <a:effectLst/>
                <a:uLnTx/>
                <a:uFillTx/>
                <a:latin typeface="Calibri"/>
                <a:ea typeface="+mn-ea"/>
                <a:cs typeface="+mn-cs"/>
              </a:rPr>
              <a:t>wait till soil is workable</a:t>
            </a:r>
          </a:p>
        </p:txBody>
      </p:sp>
      <p:sp>
        <p:nvSpPr>
          <p:cNvPr id="8" name="TextBox 7"/>
          <p:cNvSpPr txBox="1"/>
          <p:nvPr/>
        </p:nvSpPr>
        <p:spPr>
          <a:xfrm>
            <a:off x="4191000" y="4876800"/>
            <a:ext cx="3886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Autumn Rai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 y="-503856"/>
            <a:ext cx="221932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533400"/>
            <a:ext cx="6858000" cy="1447800"/>
          </a:xfrm>
          <a:solidFill>
            <a:srgbClr val="58C8AD"/>
          </a:solidFill>
        </p:spPr>
        <p:txBody>
          <a:bodyPr>
            <a:normAutofit/>
          </a:bodyPr>
          <a:lstStyle/>
          <a:p>
            <a:r>
              <a:rPr lang="en-US" b="1" dirty="0">
                <a:solidFill>
                  <a:srgbClr val="FF0000"/>
                </a:solidFill>
              </a:rPr>
              <a:t>Water Needs Depend on Many Factors</a:t>
            </a:r>
            <a:endParaRPr lang="en-US" b="1" dirty="0"/>
          </a:p>
        </p:txBody>
      </p:sp>
      <p:sp>
        <p:nvSpPr>
          <p:cNvPr id="5" name="TextBox 4"/>
          <p:cNvSpPr txBox="1"/>
          <p:nvPr/>
        </p:nvSpPr>
        <p:spPr>
          <a:xfrm>
            <a:off x="685800" y="2590800"/>
            <a:ext cx="8058807"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Soil Type (sandy, clay, loam) and organic content/mulch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Weather (sun, temperature, humidity, wind)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Time of year (day length)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Type of vegetable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Growth cycle of the plant </a:t>
            </a:r>
          </a:p>
        </p:txBody>
      </p:sp>
      <p:pic>
        <p:nvPicPr>
          <p:cNvPr id="7" name="yui_3_5_1_4_1424481283308_1399" descr="http://www.harveysalt.com/spigot.jpg"/>
          <p:cNvPicPr/>
          <p:nvPr/>
        </p:nvPicPr>
        <p:blipFill>
          <a:blip r:embed="rId3" cstate="print"/>
          <a:srcRect/>
          <a:stretch>
            <a:fillRect/>
          </a:stretch>
        </p:blipFill>
        <p:spPr bwMode="auto">
          <a:xfrm>
            <a:off x="228600" y="91325"/>
            <a:ext cx="1560195" cy="2499475"/>
          </a:xfrm>
          <a:prstGeom prst="rect">
            <a:avLst/>
          </a:prstGeom>
          <a:noFill/>
          <a:ln w="9525">
            <a:noFill/>
            <a:miter lim="800000"/>
            <a:headEnd/>
            <a:tailEnd/>
          </a:ln>
        </p:spPr>
      </p:pic>
    </p:spTree>
    <p:extLst>
      <p:ext uri="{BB962C8B-B14F-4D97-AF65-F5344CB8AC3E}">
        <p14:creationId xmlns:p14="http://schemas.microsoft.com/office/powerpoint/2010/main" val="1140583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solidFill>
            <a:schemeClr val="accent3">
              <a:lumMod val="60000"/>
              <a:lumOff val="40000"/>
            </a:schemeClr>
          </a:solidFill>
        </p:spPr>
        <p:txBody>
          <a:bodyPr/>
          <a:lstStyle/>
          <a:p>
            <a:r>
              <a:rPr lang="en-US" dirty="0"/>
              <a:t>When to Water</a:t>
            </a:r>
          </a:p>
        </p:txBody>
      </p:sp>
      <p:sp>
        <p:nvSpPr>
          <p:cNvPr id="3" name="Content Placeholder 2"/>
          <p:cNvSpPr>
            <a:spLocks noGrp="1"/>
          </p:cNvSpPr>
          <p:nvPr>
            <p:ph idx="1"/>
          </p:nvPr>
        </p:nvSpPr>
        <p:spPr>
          <a:xfrm>
            <a:off x="457200" y="1219200"/>
            <a:ext cx="8229600" cy="4724401"/>
          </a:xfrm>
        </p:spPr>
        <p:txBody>
          <a:bodyPr>
            <a:normAutofit/>
          </a:bodyPr>
          <a:lstStyle/>
          <a:p>
            <a:pPr>
              <a:buNone/>
            </a:pPr>
            <a:r>
              <a:rPr lang="en-US" sz="3600" b="1" dirty="0"/>
              <a:t>Test: </a:t>
            </a:r>
            <a:r>
              <a:rPr lang="en-US" sz="3600" dirty="0"/>
              <a:t> Water if dry at</a:t>
            </a:r>
            <a:r>
              <a:rPr lang="en-US" sz="3600" b="1" dirty="0"/>
              <a:t> </a:t>
            </a:r>
            <a:r>
              <a:rPr lang="en-US" sz="3600" dirty="0"/>
              <a:t>2-3 inches </a:t>
            </a:r>
          </a:p>
          <a:p>
            <a:pPr>
              <a:buNone/>
            </a:pPr>
            <a:endParaRPr lang="en-US" dirty="0"/>
          </a:p>
          <a:p>
            <a:pPr>
              <a:buNone/>
            </a:pPr>
            <a:endParaRPr lang="en-US" dirty="0"/>
          </a:p>
          <a:p>
            <a:pPr>
              <a:buNone/>
            </a:pPr>
            <a:endParaRPr lang="en-US" dirty="0"/>
          </a:p>
          <a:p>
            <a:pPr>
              <a:buNone/>
            </a:pPr>
            <a:endParaRPr lang="en-US" b="1" dirty="0"/>
          </a:p>
          <a:p>
            <a:pPr>
              <a:buNone/>
            </a:pPr>
            <a:endParaRPr lang="en-US" b="1" dirty="0"/>
          </a:p>
          <a:p>
            <a:pPr>
              <a:spcBef>
                <a:spcPts val="0"/>
              </a:spcBef>
              <a:buNone/>
            </a:pPr>
            <a:r>
              <a:rPr lang="en-US" sz="3600" b="1" dirty="0"/>
              <a:t>        Monitor Regularly</a:t>
            </a:r>
            <a:endParaRPr lang="en-US" sz="3600" dirty="0"/>
          </a:p>
          <a:p>
            <a:pPr>
              <a:buNone/>
            </a:pPr>
            <a:endParaRPr lang="en-US" b="1" dirty="0"/>
          </a:p>
        </p:txBody>
      </p:sp>
      <p:pic>
        <p:nvPicPr>
          <p:cNvPr id="4" name="yui_3_5_1_4_1424479917318_940" descr="http://www.tjclv.com/files/2013/07/Finger-Test-Picture-640x480.jpg"/>
          <p:cNvPicPr/>
          <p:nvPr/>
        </p:nvPicPr>
        <p:blipFill>
          <a:blip r:embed="rId3" cstate="print"/>
          <a:srcRect/>
          <a:stretch>
            <a:fillRect/>
          </a:stretch>
        </p:blipFill>
        <p:spPr bwMode="auto">
          <a:xfrm>
            <a:off x="1333500" y="2071005"/>
            <a:ext cx="3619500" cy="2515454"/>
          </a:xfrm>
          <a:prstGeom prst="rect">
            <a:avLst/>
          </a:prstGeom>
          <a:noFill/>
          <a:ln w="9525">
            <a:noFill/>
            <a:miter lim="800000"/>
            <a:headEnd/>
            <a:tailEnd/>
          </a:ln>
        </p:spPr>
      </p:pic>
      <p:pic>
        <p:nvPicPr>
          <p:cNvPr id="6" name="yui_3_10_0_1_1424467576094_368" descr="Details about Soil Test Kits For Garden Soil Moisture Meter"/>
          <p:cNvPicPr/>
          <p:nvPr/>
        </p:nvPicPr>
        <p:blipFill>
          <a:blip r:embed="rId4" cstate="print"/>
          <a:srcRect/>
          <a:stretch>
            <a:fillRect/>
          </a:stretch>
        </p:blipFill>
        <p:spPr bwMode="auto">
          <a:xfrm>
            <a:off x="6516102" y="2262359"/>
            <a:ext cx="1828800" cy="2133600"/>
          </a:xfrm>
          <a:prstGeom prst="rect">
            <a:avLst/>
          </a:prstGeom>
          <a:noFill/>
          <a:ln w="9525">
            <a:noFill/>
            <a:miter lim="800000"/>
            <a:headEnd/>
            <a:tailEnd/>
          </a:ln>
        </p:spPr>
      </p:pic>
      <p:sp>
        <p:nvSpPr>
          <p:cNvPr id="7" name="TextBox 6"/>
          <p:cNvSpPr txBox="1"/>
          <p:nvPr/>
        </p:nvSpPr>
        <p:spPr>
          <a:xfrm>
            <a:off x="457200" y="5462196"/>
            <a:ext cx="8305799" cy="1384995"/>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NOTE: </a:t>
            </a:r>
            <a:r>
              <a:rPr kumimoji="0" lang="en-US" sz="2800" b="1" i="0" u="none" strike="noStrike" kern="1200" cap="none" spc="0" normalizeH="0" baseline="0" noProof="0" dirty="0">
                <a:ln>
                  <a:noFill/>
                </a:ln>
                <a:solidFill>
                  <a:srgbClr val="FF0000"/>
                </a:solidFill>
                <a:effectLst/>
                <a:uLnTx/>
                <a:uFillTx/>
                <a:latin typeface="Calibri"/>
                <a:ea typeface="+mn-ea"/>
                <a:cs typeface="+mn-cs"/>
              </a:rPr>
              <a:t>Drooping leaves do NOT always mean you need to water.  </a:t>
            </a:r>
            <a:r>
              <a:rPr kumimoji="0" lang="en-US" sz="2800" b="1" i="0" u="none" strike="noStrike" kern="1200" cap="none" spc="0" normalizeH="0" baseline="0" noProof="0" dirty="0">
                <a:ln>
                  <a:noFill/>
                </a:ln>
                <a:solidFill>
                  <a:prstClr val="black"/>
                </a:solidFill>
                <a:effectLst/>
                <a:uLnTx/>
                <a:uFillTx/>
                <a:latin typeface="Calibri"/>
                <a:ea typeface="+mn-ea"/>
                <a:cs typeface="+mn-cs"/>
              </a:rPr>
              <a:t>Check the soil. Avoid overwatering. Roots can drown.</a:t>
            </a:r>
          </a:p>
        </p:txBody>
      </p:sp>
      <p:cxnSp>
        <p:nvCxnSpPr>
          <p:cNvPr id="9" name="Straight Connector 8"/>
          <p:cNvCxnSpPr>
            <a:cxnSpLocks/>
          </p:cNvCxnSpPr>
          <p:nvPr/>
        </p:nvCxnSpPr>
        <p:spPr>
          <a:xfrm>
            <a:off x="6552842" y="2262359"/>
            <a:ext cx="1755897" cy="19698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6397503" y="2289952"/>
            <a:ext cx="1984497" cy="1943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40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a:bodyPr>
          <a:lstStyle/>
          <a:p>
            <a:r>
              <a:rPr lang="en-US" sz="3800" dirty="0"/>
              <a:t>RELATIVE WATER NEEDS BY TIME OF YEAR</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39" t="37923" r="16023" b="22246"/>
          <a:stretch/>
        </p:blipFill>
        <p:spPr bwMode="auto">
          <a:xfrm>
            <a:off x="838200" y="1752600"/>
            <a:ext cx="7408191"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510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15A4C-218F-4AEB-A49D-7A6B3014664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59810" name="Rectangle 2"/>
          <p:cNvSpPr>
            <a:spLocks noGrp="1" noChangeArrowheads="1"/>
          </p:cNvSpPr>
          <p:nvPr>
            <p:ph type="title"/>
          </p:nvPr>
        </p:nvSpPr>
        <p:spPr>
          <a:xfrm>
            <a:off x="0" y="163286"/>
            <a:ext cx="9144000" cy="870857"/>
          </a:xfrm>
        </p:spPr>
        <p:txBody>
          <a:bodyPr/>
          <a:lstStyle/>
          <a:p>
            <a:pPr eaLnBrk="1" hangingPunct="1">
              <a:defRPr/>
            </a:pPr>
            <a:r>
              <a:rPr lang="en-US" sz="4572" dirty="0"/>
              <a:t>What About Weeds?</a:t>
            </a:r>
          </a:p>
        </p:txBody>
      </p:sp>
      <p:sp>
        <p:nvSpPr>
          <p:cNvPr id="759811" name="Rectangle 3"/>
          <p:cNvSpPr>
            <a:spLocks noGrp="1" noChangeArrowheads="1"/>
          </p:cNvSpPr>
          <p:nvPr>
            <p:ph type="body" idx="1"/>
          </p:nvPr>
        </p:nvSpPr>
        <p:spPr>
          <a:xfrm>
            <a:off x="0" y="1034143"/>
            <a:ext cx="9144000" cy="5660571"/>
          </a:xfrm>
        </p:spPr>
        <p:txBody>
          <a:bodyPr>
            <a:normAutofit/>
          </a:bodyPr>
          <a:lstStyle/>
          <a:p>
            <a:pPr>
              <a:spcBef>
                <a:spcPct val="30000"/>
              </a:spcBef>
              <a:defRPr/>
            </a:pPr>
            <a:r>
              <a:rPr lang="en-US" sz="3429" dirty="0">
                <a:cs typeface="Arial" pitchFamily="34" charset="0"/>
              </a:rPr>
              <a:t>What is a weed?</a:t>
            </a:r>
          </a:p>
          <a:p>
            <a:pPr algn="ctr">
              <a:spcBef>
                <a:spcPct val="30000"/>
              </a:spcBef>
              <a:defRPr/>
            </a:pPr>
            <a:r>
              <a:rPr lang="en-US" sz="2667" dirty="0">
                <a:cs typeface="Arial" pitchFamily="34" charset="0"/>
              </a:rPr>
              <a:t>“A plant growing in a place that you don’t want it to.”</a:t>
            </a:r>
          </a:p>
          <a:p>
            <a:pPr>
              <a:spcBef>
                <a:spcPct val="30000"/>
              </a:spcBef>
              <a:defRPr/>
            </a:pPr>
            <a:r>
              <a:rPr lang="en-US" sz="3429" dirty="0">
                <a:cs typeface="Arial" pitchFamily="34" charset="0"/>
              </a:rPr>
              <a:t>Weeds can compete with desired plants</a:t>
            </a:r>
          </a:p>
          <a:p>
            <a:pPr>
              <a:spcBef>
                <a:spcPct val="30000"/>
              </a:spcBef>
              <a:defRPr/>
            </a:pPr>
            <a:r>
              <a:rPr lang="en-US" sz="3429" dirty="0">
                <a:cs typeface="Arial" pitchFamily="34" charset="0"/>
              </a:rPr>
              <a:t>Prevention</a:t>
            </a:r>
          </a:p>
          <a:p>
            <a:pPr marL="925304" lvl="1" indent="-544297">
              <a:spcBef>
                <a:spcPts val="0"/>
              </a:spcBef>
              <a:buFont typeface="Arial" panose="020B0604020202020204" pitchFamily="34" charset="0"/>
              <a:buChar char="•"/>
              <a:defRPr/>
            </a:pPr>
            <a:r>
              <a:rPr lang="en-US" dirty="0">
                <a:effectLst/>
                <a:cs typeface="Arial" pitchFamily="34" charset="0"/>
              </a:rPr>
              <a:t>Mulch</a:t>
            </a:r>
          </a:p>
          <a:p>
            <a:pPr marL="925304" lvl="1" indent="-544297">
              <a:spcBef>
                <a:spcPts val="0"/>
              </a:spcBef>
              <a:buFont typeface="Arial" panose="020B0604020202020204" pitchFamily="34" charset="0"/>
              <a:buChar char="•"/>
              <a:defRPr/>
            </a:pPr>
            <a:r>
              <a:rPr lang="en-US" dirty="0">
                <a:effectLst/>
                <a:cs typeface="Arial" pitchFamily="34" charset="0"/>
              </a:rPr>
              <a:t>Prevent re-seeding</a:t>
            </a:r>
          </a:p>
          <a:p>
            <a:pPr marL="925304" lvl="1" indent="-544297">
              <a:spcBef>
                <a:spcPts val="0"/>
              </a:spcBef>
              <a:buFont typeface="Arial" panose="020B0604020202020204" pitchFamily="34" charset="0"/>
              <a:buChar char="•"/>
              <a:defRPr/>
            </a:pPr>
            <a:r>
              <a:rPr lang="en-US" dirty="0">
                <a:effectLst/>
                <a:cs typeface="Arial" pitchFamily="34" charset="0"/>
              </a:rPr>
              <a:t>Don’t bring home weeds</a:t>
            </a:r>
          </a:p>
          <a:p>
            <a:pPr>
              <a:spcBef>
                <a:spcPct val="30000"/>
              </a:spcBef>
              <a:defRPr/>
            </a:pPr>
            <a:r>
              <a:rPr lang="en-US" sz="3429" dirty="0">
                <a:cs typeface="Arial" pitchFamily="34" charset="0"/>
              </a:rPr>
              <a:t>Collateral Damage </a:t>
            </a:r>
          </a:p>
          <a:p>
            <a:pPr>
              <a:spcBef>
                <a:spcPct val="30000"/>
              </a:spcBef>
              <a:defRPr/>
            </a:pPr>
            <a:r>
              <a:rPr lang="en-US" sz="3429" dirty="0">
                <a:cs typeface="Arial" pitchFamily="34" charset="0"/>
              </a:rPr>
              <a:t>Reuse: Mulch, home-compost, or yard waste</a:t>
            </a:r>
          </a:p>
        </p:txBody>
      </p:sp>
      <p:sp>
        <p:nvSpPr>
          <p:cNvPr id="759812" name="Rectangle 4"/>
          <p:cNvSpPr>
            <a:spLocks noChangeArrowheads="1"/>
          </p:cNvSpPr>
          <p:nvPr/>
        </p:nvSpPr>
        <p:spPr bwMode="auto">
          <a:xfrm>
            <a:off x="1" y="1034143"/>
            <a:ext cx="184731" cy="62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29"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61648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BAD BUGS</a:t>
            </a:r>
          </a:p>
        </p:txBody>
      </p:sp>
      <p:sp>
        <p:nvSpPr>
          <p:cNvPr id="6" name="Text Placeholder 5"/>
          <p:cNvSpPr>
            <a:spLocks noGrp="1"/>
          </p:cNvSpPr>
          <p:nvPr>
            <p:ph type="body" idx="1"/>
          </p:nvPr>
        </p:nvSpPr>
        <p:spPr>
          <a:xfrm>
            <a:off x="152400" y="990600"/>
            <a:ext cx="4040188" cy="639762"/>
          </a:xfrm>
        </p:spPr>
        <p:txBody>
          <a:bodyPr/>
          <a:lstStyle/>
          <a:p>
            <a:r>
              <a:rPr lang="en-US" dirty="0"/>
              <a:t>                 </a:t>
            </a:r>
            <a:r>
              <a:rPr lang="en-US" dirty="0" err="1"/>
              <a:t>Thrips</a:t>
            </a:r>
            <a:endParaRPr lang="en-US" dirty="0"/>
          </a:p>
        </p:txBody>
      </p:sp>
      <p:sp>
        <p:nvSpPr>
          <p:cNvPr id="8" name="Text Placeholder 7"/>
          <p:cNvSpPr>
            <a:spLocks noGrp="1"/>
          </p:cNvSpPr>
          <p:nvPr>
            <p:ph type="body" sz="quarter" idx="3"/>
          </p:nvPr>
        </p:nvSpPr>
        <p:spPr>
          <a:xfrm>
            <a:off x="4924425" y="1066800"/>
            <a:ext cx="4041775" cy="639762"/>
          </a:xfrm>
        </p:spPr>
        <p:txBody>
          <a:bodyPr/>
          <a:lstStyle/>
          <a:p>
            <a:r>
              <a:rPr lang="en-US" dirty="0"/>
              <a:t>        </a:t>
            </a:r>
            <a:r>
              <a:rPr lang="en-US" dirty="0" err="1"/>
              <a:t>Leafminers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074" name="Picture 2" descr="C:\Users\Susanne\Pictures\bug images\Leaf miner da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14800"/>
            <a:ext cx="23241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usanne\Pictures\bug images\Leaf miner da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95171"/>
            <a:ext cx="24574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usanne\Pictures\bug images\thrips si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97180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usanne\Pictures\bug images\thrips da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45" y="167738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usanne\Pictures\bug images\thrips damage on toma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282" y="4463941"/>
            <a:ext cx="224790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9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lstStyle/>
          <a:p>
            <a:r>
              <a:rPr lang="en-US" b="1" dirty="0"/>
              <a:t>Master Gardeners Online</a:t>
            </a:r>
          </a:p>
        </p:txBody>
      </p:sp>
      <p:sp>
        <p:nvSpPr>
          <p:cNvPr id="3" name="Content Placeholder 2"/>
          <p:cNvSpPr>
            <a:spLocks noGrp="1"/>
          </p:cNvSpPr>
          <p:nvPr>
            <p:ph idx="1"/>
          </p:nvPr>
        </p:nvSpPr>
        <p:spPr>
          <a:xfrm>
            <a:off x="304800" y="3147219"/>
            <a:ext cx="8839200" cy="1935162"/>
          </a:xfrm>
        </p:spPr>
        <p:txBody>
          <a:bodyPr>
            <a:normAutofit fontScale="25000" lnSpcReduction="20000"/>
          </a:bodyPr>
          <a:lstStyle/>
          <a:p>
            <a:pPr marL="0" indent="0">
              <a:buNone/>
            </a:pPr>
            <a:r>
              <a:rPr lang="en-US" sz="16000" dirty="0"/>
              <a:t>Search:  “Napa Master Gardeners”</a:t>
            </a:r>
          </a:p>
          <a:p>
            <a:pPr>
              <a:buNone/>
            </a:pPr>
            <a:endParaRPr lang="en-US" sz="16000" dirty="0"/>
          </a:p>
          <a:p>
            <a:pPr>
              <a:buNone/>
            </a:pPr>
            <a:r>
              <a:rPr lang="en-US" sz="16000" dirty="0"/>
              <a:t> Or: </a:t>
            </a:r>
            <a:r>
              <a:rPr lang="en-US" sz="16000" u="sng" dirty="0">
                <a:solidFill>
                  <a:srgbClr val="0070C0"/>
                </a:solidFill>
              </a:rPr>
              <a:t>http://napamg.org</a:t>
            </a: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5" name="Picture 4"/>
          <p:cNvPicPr>
            <a:picLocks noChangeAspect="1"/>
          </p:cNvPicPr>
          <p:nvPr/>
        </p:nvPicPr>
        <p:blipFill>
          <a:blip r:embed="rId3"/>
          <a:stretch>
            <a:fillRect/>
          </a:stretch>
        </p:blipFill>
        <p:spPr>
          <a:xfrm>
            <a:off x="204787" y="1646238"/>
            <a:ext cx="8734425" cy="1114425"/>
          </a:xfrm>
          <a:prstGeom prst="rect">
            <a:avLst/>
          </a:prstGeom>
        </p:spPr>
      </p:pic>
    </p:spTree>
    <p:extLst>
      <p:ext uri="{BB962C8B-B14F-4D97-AF65-F5344CB8AC3E}">
        <p14:creationId xmlns:p14="http://schemas.microsoft.com/office/powerpoint/2010/main" val="3305027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9" name="Picture 8">
            <a:extLst>
              <a:ext uri="{FF2B5EF4-FFF2-40B4-BE49-F238E27FC236}">
                <a16:creationId xmlns:a16="http://schemas.microsoft.com/office/drawing/2014/main" id="{BEAEF2D9-6B9E-45A2-84CC-A1B2035F9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032246"/>
            <a:ext cx="7924800" cy="5551116"/>
          </a:xfrm>
          <a:prstGeom prst="rect">
            <a:avLst/>
          </a:prstGeom>
        </p:spPr>
      </p:pic>
    </p:spTree>
    <p:extLst>
      <p:ext uri="{BB962C8B-B14F-4D97-AF65-F5344CB8AC3E}">
        <p14:creationId xmlns:p14="http://schemas.microsoft.com/office/powerpoint/2010/main" val="1272505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6" name="Picture 5">
            <a:extLst>
              <a:ext uri="{FF2B5EF4-FFF2-40B4-BE49-F238E27FC236}">
                <a16:creationId xmlns:a16="http://schemas.microsoft.com/office/drawing/2014/main" id="{3615B54E-743C-4240-8286-971DF8A0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4849091"/>
          </a:xfrm>
          <a:prstGeom prst="rect">
            <a:avLst/>
          </a:prstGeom>
        </p:spPr>
      </p:pic>
    </p:spTree>
    <p:extLst>
      <p:ext uri="{BB962C8B-B14F-4D97-AF65-F5344CB8AC3E}">
        <p14:creationId xmlns:p14="http://schemas.microsoft.com/office/powerpoint/2010/main" val="7811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plan your garden….</a:t>
            </a:r>
          </a:p>
        </p:txBody>
      </p:sp>
      <p:sp>
        <p:nvSpPr>
          <p:cNvPr id="3" name="Content Placeholder 2"/>
          <p:cNvSpPr>
            <a:spLocks noGrp="1"/>
          </p:cNvSpPr>
          <p:nvPr>
            <p:ph idx="1"/>
          </p:nvPr>
        </p:nvSpPr>
        <p:spPr>
          <a:xfrm>
            <a:off x="457200" y="1905000"/>
            <a:ext cx="8229600" cy="4572000"/>
          </a:xfrm>
        </p:spPr>
        <p:txBody>
          <a:bodyPr>
            <a:normAutofit/>
          </a:bodyPr>
          <a:lstStyle/>
          <a:p>
            <a:endParaRPr lang="en-US" dirty="0"/>
          </a:p>
          <a:p>
            <a:endParaRPr lang="en-US" dirty="0"/>
          </a:p>
          <a:p>
            <a:r>
              <a:rPr lang="en-US" dirty="0"/>
              <a:t>Set up your garden in blocks rather than rows</a:t>
            </a:r>
          </a:p>
          <a:p>
            <a:r>
              <a:rPr lang="en-US" dirty="0"/>
              <a:t>Provide windbreaks as needed</a:t>
            </a:r>
          </a:p>
          <a:p>
            <a:r>
              <a:rPr lang="en-US" dirty="0"/>
              <a:t>Keep tall plants from creating unwanted shade</a:t>
            </a:r>
          </a:p>
          <a:p>
            <a:r>
              <a:rPr lang="en-US" dirty="0"/>
              <a:t>Plant some crops now that take advantage of cool weather</a:t>
            </a:r>
          </a:p>
          <a:p>
            <a:endParaRPr lang="en-US" dirty="0"/>
          </a:p>
          <a:p>
            <a:endParaRPr lang="en-US"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143000"/>
            <a:ext cx="2443978" cy="1670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descr="http://cdn.c.photoshelter.com/img-get/I0000cuhdDf.T8lE/s/750/750/Vegetable-Garden-Raised-Bed-1617.jpg"/>
          <p:cNvPicPr>
            <a:picLocks noChangeAspect="1" noChangeArrowheads="1"/>
          </p:cNvPicPr>
          <p:nvPr/>
        </p:nvPicPr>
        <p:blipFill>
          <a:blip r:embed="rId3" cstate="print"/>
          <a:srcRect/>
          <a:stretch>
            <a:fillRect/>
          </a:stretch>
        </p:blipFill>
        <p:spPr bwMode="auto">
          <a:xfrm>
            <a:off x="1600200" y="1219200"/>
            <a:ext cx="2514600" cy="1524000"/>
          </a:xfrm>
          <a:prstGeom prst="rect">
            <a:avLst/>
          </a:prstGeom>
          <a:noFill/>
        </p:spPr>
      </p:pic>
    </p:spTree>
    <p:extLst>
      <p:ext uri="{BB962C8B-B14F-4D97-AF65-F5344CB8AC3E}">
        <p14:creationId xmlns:p14="http://schemas.microsoft.com/office/powerpoint/2010/main" val="30298716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8" name="Picture 7">
            <a:extLst>
              <a:ext uri="{FF2B5EF4-FFF2-40B4-BE49-F238E27FC236}">
                <a16:creationId xmlns:a16="http://schemas.microsoft.com/office/drawing/2014/main" id="{E818E3B9-43C6-4CE7-915D-2BD9DBA22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169" y="1330258"/>
            <a:ext cx="6373659" cy="5208654"/>
          </a:xfrm>
          <a:prstGeom prst="rect">
            <a:avLst/>
          </a:prstGeom>
        </p:spPr>
      </p:pic>
    </p:spTree>
    <p:extLst>
      <p:ext uri="{BB962C8B-B14F-4D97-AF65-F5344CB8AC3E}">
        <p14:creationId xmlns:p14="http://schemas.microsoft.com/office/powerpoint/2010/main" val="3476533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6" name="Picture 5">
            <a:extLst>
              <a:ext uri="{FF2B5EF4-FFF2-40B4-BE49-F238E27FC236}">
                <a16:creationId xmlns:a16="http://schemas.microsoft.com/office/drawing/2014/main" id="{8F81A82C-73B8-46F3-9B5D-F9099E55F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305" y="1643292"/>
            <a:ext cx="6949388" cy="4768391"/>
          </a:xfrm>
          <a:prstGeom prst="rect">
            <a:avLst/>
          </a:prstGeom>
        </p:spPr>
      </p:pic>
    </p:spTree>
    <p:extLst>
      <p:ext uri="{BB962C8B-B14F-4D97-AF65-F5344CB8AC3E}">
        <p14:creationId xmlns:p14="http://schemas.microsoft.com/office/powerpoint/2010/main" val="1362410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6" name="Picture 5">
            <a:extLst>
              <a:ext uri="{FF2B5EF4-FFF2-40B4-BE49-F238E27FC236}">
                <a16:creationId xmlns:a16="http://schemas.microsoft.com/office/drawing/2014/main" id="{CFD61D20-8978-49F5-B6F1-D35E9E4EE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944" y="1371600"/>
            <a:ext cx="5808111" cy="4617983"/>
          </a:xfrm>
          <a:prstGeom prst="rect">
            <a:avLst/>
          </a:prstGeom>
        </p:spPr>
      </p:pic>
    </p:spTree>
    <p:extLst>
      <p:ext uri="{BB962C8B-B14F-4D97-AF65-F5344CB8AC3E}">
        <p14:creationId xmlns:p14="http://schemas.microsoft.com/office/powerpoint/2010/main" val="2810896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6" name="Picture 5">
            <a:extLst>
              <a:ext uri="{FF2B5EF4-FFF2-40B4-BE49-F238E27FC236}">
                <a16:creationId xmlns:a16="http://schemas.microsoft.com/office/drawing/2014/main" id="{8A3D3831-2FA1-410C-A9A9-8D9F33240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12" y="1524000"/>
            <a:ext cx="7632976" cy="4646474"/>
          </a:xfrm>
          <a:prstGeom prst="rect">
            <a:avLst/>
          </a:prstGeom>
        </p:spPr>
      </p:pic>
    </p:spTree>
    <p:extLst>
      <p:ext uri="{BB962C8B-B14F-4D97-AF65-F5344CB8AC3E}">
        <p14:creationId xmlns:p14="http://schemas.microsoft.com/office/powerpoint/2010/main" val="1870399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715962"/>
          </a:xfrm>
          <a:solidFill>
            <a:schemeClr val="accent3">
              <a:lumMod val="60000"/>
              <a:lumOff val="40000"/>
            </a:schemeClr>
          </a:solidFill>
        </p:spPr>
        <p:txBody>
          <a:bodyPr>
            <a:normAutofit fontScale="90000"/>
          </a:bodyPr>
          <a:lstStyle/>
          <a:p>
            <a:r>
              <a:rPr lang="en-US" b="1" dirty="0"/>
              <a:t>Master Gardeners Online</a:t>
            </a:r>
          </a:p>
        </p:txBody>
      </p:sp>
      <p:sp>
        <p:nvSpPr>
          <p:cNvPr id="3" name="Content Placeholder 2"/>
          <p:cNvSpPr>
            <a:spLocks noGrp="1"/>
          </p:cNvSpPr>
          <p:nvPr>
            <p:ph idx="1"/>
          </p:nvPr>
        </p:nvSpPr>
        <p:spPr>
          <a:xfrm>
            <a:off x="-685800" y="3200399"/>
            <a:ext cx="9829800" cy="1881981"/>
          </a:xfrm>
        </p:spPr>
        <p:txBody>
          <a:bodyPr>
            <a:normAutofit/>
          </a:bodyPr>
          <a:lstStyle/>
          <a:p>
            <a:pPr>
              <a:buNone/>
            </a:pPr>
            <a:endParaRPr lang="en-US" sz="2800" dirty="0"/>
          </a:p>
          <a:p>
            <a:pPr>
              <a:buNone/>
            </a:pPr>
            <a:endParaRPr lang="en-US" sz="2800" dirty="0"/>
          </a:p>
          <a:p>
            <a:pPr>
              <a:buNone/>
            </a:pPr>
            <a:r>
              <a:rPr lang="en-US" sz="2800" dirty="0"/>
              <a:t>                                    </a:t>
            </a:r>
          </a:p>
          <a:p>
            <a:pPr>
              <a:buNone/>
            </a:pPr>
            <a:endParaRPr lang="en-US" sz="2800" dirty="0"/>
          </a:p>
          <a:p>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F1BF7E-5D57-4739-AD0F-6C386FF703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17" name="Straight Arrow Connector 16"/>
          <p:cNvCxnSpPr/>
          <p:nvPr/>
        </p:nvCxnSpPr>
        <p:spPr bwMode="auto">
          <a:xfrm>
            <a:off x="3505200" y="4343400"/>
            <a:ext cx="762000" cy="0"/>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H="1">
            <a:off x="3276600" y="4027488"/>
            <a:ext cx="990600" cy="87312"/>
          </a:xfrm>
          <a:prstGeom prst="straightConnector1">
            <a:avLst/>
          </a:prstGeom>
          <a:noFill/>
          <a:ln w="9525" cap="flat" cmpd="sng" algn="ctr">
            <a:noFill/>
            <a:prstDash val="solid"/>
            <a:round/>
            <a:headEnd type="none" w="med" len="med"/>
            <a:tailEnd type="arrow"/>
          </a:ln>
          <a:effectLst/>
        </p:spPr>
      </p:cxnSp>
      <p:pic>
        <p:nvPicPr>
          <p:cNvPr id="6" name="Picture 5">
            <a:extLst>
              <a:ext uri="{FF2B5EF4-FFF2-40B4-BE49-F238E27FC236}">
                <a16:creationId xmlns:a16="http://schemas.microsoft.com/office/drawing/2014/main" id="{6F21DDC0-1C19-4F12-8CF6-9FD828FD6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8" y="1492971"/>
            <a:ext cx="5410183" cy="4688825"/>
          </a:xfrm>
          <a:prstGeom prst="rect">
            <a:avLst/>
          </a:prstGeom>
        </p:spPr>
      </p:pic>
    </p:spTree>
    <p:extLst>
      <p:ext uri="{BB962C8B-B14F-4D97-AF65-F5344CB8AC3E}">
        <p14:creationId xmlns:p14="http://schemas.microsoft.com/office/powerpoint/2010/main" val="65198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9634" y="1715722"/>
            <a:ext cx="8271166" cy="31393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STEP 1: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Collect participant name and email address via online registration or sign-in sheet for all public education events (sign-in template available in evaluation toolkit).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STEP 2: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Socialize the survey at the end of each event.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Marketing material and tips are provided in the Evaluation Toolkit to help tell participants about the survey. </a:t>
            </a:r>
            <a:b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b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STEP 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Submit completed Contact Sheet (available in the evaluation toolkit). within one week of event, e-mail to Tamekia Wilkins,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hlinkClick r:id="rId4"/>
              </a:rPr>
              <a:t>mgevaluation@ucanr.edu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See the “Program Evaluation Quick Guide &amp; FAQs” for more detailed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insructions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Located in the Evaluation Toolkit,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hlinkClick r:id="rId5"/>
              </a:rPr>
              <a:t>mgcoord.ucanr.edu/</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hlinkClick r:id="rId5"/>
              </a:rPr>
              <a:t>ProgramEvaluation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p>
        </p:txBody>
      </p:sp>
      <p:sp>
        <p:nvSpPr>
          <p:cNvPr id="5" name="Rectangle 4"/>
          <p:cNvSpPr/>
          <p:nvPr/>
        </p:nvSpPr>
        <p:spPr>
          <a:xfrm>
            <a:off x="1" y="792802"/>
            <a:ext cx="9143999"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ＭＳ Ｐゴシック" charset="0"/>
              </a:rPr>
              <a:t>Program Evaluation Quick Guide</a:t>
            </a:r>
            <a:endParaRPr kumimoji="0" lang="en-US" sz="1800" b="0" i="0" u="none" strike="noStrike" kern="1200" cap="none" spc="0" normalizeH="0" baseline="0" noProof="0" dirty="0">
              <a:ln>
                <a:noFill/>
              </a:ln>
              <a:solidFill>
                <a:prstClr val="black"/>
              </a:solidFill>
              <a:effectLst/>
              <a:uLnTx/>
              <a:uFillTx/>
              <a:latin typeface="Calibri"/>
              <a:ea typeface="ＭＳ Ｐゴシック" charset="0"/>
            </a:endParaRPr>
          </a:p>
        </p:txBody>
      </p:sp>
    </p:spTree>
    <p:custDataLst>
      <p:tags r:id="rId1"/>
    </p:custDataLst>
    <p:extLst>
      <p:ext uri="{BB962C8B-B14F-4D97-AF65-F5344CB8AC3E}">
        <p14:creationId xmlns:p14="http://schemas.microsoft.com/office/powerpoint/2010/main" val="38901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5"/>
          <p:cNvSpPr>
            <a:spLocks noChangeArrowheads="1"/>
          </p:cNvSpPr>
          <p:nvPr/>
        </p:nvSpPr>
        <p:spPr bwMode="auto">
          <a:xfrm>
            <a:off x="762000" y="3505200"/>
            <a:ext cx="7543800" cy="2514600"/>
          </a:xfrm>
          <a:prstGeom prst="rect">
            <a:avLst/>
          </a:prstGeom>
          <a:noFill/>
          <a:ln w="9525">
            <a:noFill/>
            <a:miter lim="800000"/>
            <a:headEnd/>
            <a:tailEnd/>
          </a:ln>
        </p:spPr>
        <p:txBody>
          <a:bodyPr/>
          <a:lstStyle/>
          <a:p>
            <a:pPr marL="342900" indent="-342900" algn="ctr">
              <a:spcBef>
                <a:spcPct val="20000"/>
              </a:spcBef>
            </a:pPr>
            <a:r>
              <a:rPr lang="en-US" sz="4400" dirty="0">
                <a:solidFill>
                  <a:srgbClr val="008000"/>
                </a:solidFill>
                <a:latin typeface="Arial" pitchFamily="34" charset="0"/>
                <a:cs typeface="Arial" pitchFamily="34" charset="0"/>
              </a:rPr>
              <a:t>Thanks!</a:t>
            </a:r>
          </a:p>
          <a:p>
            <a:pPr marL="342900" indent="-342900" algn="ctr">
              <a:spcBef>
                <a:spcPct val="20000"/>
              </a:spcBef>
            </a:pPr>
            <a:r>
              <a:rPr lang="en-US" sz="4400" dirty="0">
                <a:solidFill>
                  <a:srgbClr val="008000"/>
                </a:solidFill>
                <a:latin typeface="Arial" pitchFamily="34" charset="0"/>
                <a:cs typeface="Arial" pitchFamily="34" charset="0"/>
              </a:rPr>
              <a:t>Be sure to complete the evaluations before leaving</a:t>
            </a:r>
          </a:p>
        </p:txBody>
      </p:sp>
      <p:pic>
        <p:nvPicPr>
          <p:cNvPr id="23554" name="Picture 8"/>
          <p:cNvPicPr>
            <a:picLocks noChangeAspect="1" noChangeArrowheads="1"/>
          </p:cNvPicPr>
          <p:nvPr/>
        </p:nvPicPr>
        <p:blipFill>
          <a:blip r:embed="rId3" cstate="print"/>
          <a:srcRect/>
          <a:stretch>
            <a:fillRect/>
          </a:stretch>
        </p:blipFill>
        <p:spPr bwMode="auto">
          <a:xfrm>
            <a:off x="0" y="0"/>
            <a:ext cx="9144000" cy="3057525"/>
          </a:xfrm>
          <a:prstGeom prst="rect">
            <a:avLst/>
          </a:prstGeom>
          <a:noFill/>
          <a:ln w="9525">
            <a:noFill/>
            <a:miter lim="800000"/>
            <a:headEnd/>
            <a:tailEnd/>
          </a:ln>
        </p:spPr>
      </p:pic>
      <p:sp>
        <p:nvSpPr>
          <p:cNvPr id="23555" name="Slide Number Placeholder 4"/>
          <p:cNvSpPr>
            <a:spLocks noGrp="1"/>
          </p:cNvSpPr>
          <p:nvPr>
            <p:ph type="sldNum" sz="quarter" idx="12"/>
          </p:nvPr>
        </p:nvSpPr>
        <p:spPr>
          <a:noFill/>
        </p:spPr>
        <p:txBody>
          <a:bodyPr/>
          <a:lstStyle/>
          <a:p>
            <a:fld id="{07B7F201-C16E-45AD-BA27-6C1407BB89A8}" type="slidenum">
              <a:rPr lang="en-US"/>
              <a:pPr/>
              <a:t>86</a:t>
            </a:fld>
            <a:endParaRPr lang="en-US"/>
          </a:p>
        </p:txBody>
      </p:sp>
    </p:spTree>
    <p:extLst>
      <p:ext uri="{BB962C8B-B14F-4D97-AF65-F5344CB8AC3E}">
        <p14:creationId xmlns:p14="http://schemas.microsoft.com/office/powerpoint/2010/main" val="33889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71600"/>
            <a:ext cx="8686800" cy="1981200"/>
          </a:xfrm>
        </p:spPr>
        <p:txBody>
          <a:bodyPr>
            <a:normAutofit fontScale="90000"/>
          </a:bodyPr>
          <a:lstStyle/>
          <a:p>
            <a:pPr marL="571500" indent="-571500" algn="ctr">
              <a:buFont typeface="Arial" panose="020B0604020202020204" pitchFamily="34" charset="0"/>
              <a:buChar char="•"/>
            </a:pPr>
            <a:br>
              <a:rPr lang="en-US" dirty="0"/>
            </a:br>
            <a:br>
              <a:rPr lang="en-US" dirty="0"/>
            </a:br>
            <a:br>
              <a:rPr lang="en-US" dirty="0"/>
            </a:br>
            <a:br>
              <a:rPr lang="en-US" dirty="0"/>
            </a:br>
            <a:r>
              <a:rPr lang="en-US" sz="3600" dirty="0"/>
              <a:t>Plants grow well in soil that </a:t>
            </a:r>
            <a:r>
              <a:rPr lang="en-US" dirty="0"/>
              <a:t>…</a:t>
            </a:r>
            <a:br>
              <a:rPr lang="en-US" dirty="0"/>
            </a:br>
            <a:br>
              <a:rPr lang="en-US" dirty="0"/>
            </a:br>
            <a:endParaRPr lang="en-US" dirty="0"/>
          </a:p>
        </p:txBody>
      </p:sp>
      <p:sp>
        <p:nvSpPr>
          <p:cNvPr id="5" name="Text Placeholder 4"/>
          <p:cNvSpPr>
            <a:spLocks noGrp="1"/>
          </p:cNvSpPr>
          <p:nvPr>
            <p:ph sz="half" idx="1"/>
          </p:nvPr>
        </p:nvSpPr>
        <p:spPr>
          <a:xfrm>
            <a:off x="1295400" y="3124200"/>
            <a:ext cx="3200400" cy="3001963"/>
          </a:xfrm>
        </p:spPr>
        <p:txBody>
          <a:bodyPr>
            <a:normAutofit/>
          </a:bodyPr>
          <a:lstStyle/>
          <a:p>
            <a:pPr marL="0" indent="0">
              <a:buNone/>
            </a:pPr>
            <a:endParaRPr lang="en-US" dirty="0"/>
          </a:p>
          <a:p>
            <a:pPr marL="0" indent="0">
              <a:buNone/>
            </a:pPr>
            <a:r>
              <a:rPr lang="en-US" dirty="0"/>
              <a:t>Has a healthy physical structure</a:t>
            </a:r>
          </a:p>
        </p:txBody>
      </p:sp>
      <p:sp>
        <p:nvSpPr>
          <p:cNvPr id="3" name="Content Placeholder 2"/>
          <p:cNvSpPr>
            <a:spLocks noGrp="1"/>
          </p:cNvSpPr>
          <p:nvPr>
            <p:ph sz="half" idx="2"/>
          </p:nvPr>
        </p:nvSpPr>
        <p:spPr>
          <a:xfrm>
            <a:off x="4648200" y="3048000"/>
            <a:ext cx="3505200" cy="3078163"/>
          </a:xfrm>
        </p:spPr>
        <p:txBody>
          <a:bodyPr/>
          <a:lstStyle/>
          <a:p>
            <a:pPr marL="0" indent="0">
              <a:buNone/>
            </a:pPr>
            <a:endParaRPr lang="en-US" dirty="0"/>
          </a:p>
          <a:p>
            <a:pPr marL="0" indent="0">
              <a:buNone/>
            </a:pPr>
            <a:r>
              <a:rPr lang="en-US" dirty="0"/>
              <a:t>Contains essential micronutrients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6B777D-24AD-4DCE-A614-8736B10F3EE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94929"/>
            <a:ext cx="3939672" cy="261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5052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7577</TotalTime>
  <Words>2475</Words>
  <Application>Microsoft Office PowerPoint</Application>
  <PresentationFormat>On-screen Show (4:3)</PresentationFormat>
  <Paragraphs>749</Paragraphs>
  <Slides>86</Slides>
  <Notes>52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86</vt:i4>
      </vt:variant>
    </vt:vector>
  </HeadingPairs>
  <TitlesOfParts>
    <vt:vector size="98" baseType="lpstr">
      <vt:lpstr>Gungsuh</vt:lpstr>
      <vt:lpstr>ＭＳ Ｐゴシック</vt:lpstr>
      <vt:lpstr>Arial</vt:lpstr>
      <vt:lpstr>Arial Black</vt:lpstr>
      <vt:lpstr>Calibri</vt:lpstr>
      <vt:lpstr>Humana Sans ITC Std Medium</vt:lpstr>
      <vt:lpstr>Times New Roman</vt:lpstr>
      <vt:lpstr>Wingdings</vt:lpstr>
      <vt:lpstr>Office Theme</vt:lpstr>
      <vt:lpstr>1_Office Theme</vt:lpstr>
      <vt:lpstr>ANRBrand_UCCE</vt:lpstr>
      <vt:lpstr>2_Office Theme</vt:lpstr>
      <vt:lpstr>UC Master Gardener Program University of California Cooperative Extension Napa County </vt:lpstr>
      <vt:lpstr>Today’s MG Team</vt:lpstr>
      <vt:lpstr>Preparing Your Garden Site</vt:lpstr>
      <vt:lpstr>1st Rule of Garden Soil Preparation:  DO NO HARM!</vt:lpstr>
      <vt:lpstr>2nd Rule of Garden Soil Preparation:   REMOVE ALL WEEDS!</vt:lpstr>
      <vt:lpstr>3rd Rule of Garden Soil Preparation: Know What You’re Doing Before You Do It!</vt:lpstr>
      <vt:lpstr>Plan ahead</vt:lpstr>
      <vt:lpstr>When you plan your garden….</vt:lpstr>
      <vt:lpstr>    Plants grow well in soil that …  </vt:lpstr>
      <vt:lpstr>   Some essential garden terms that people sometimes mix up </vt:lpstr>
      <vt:lpstr> Compost: A mixture of organic matter that is decomposed, i.e., been digested by organisms </vt:lpstr>
      <vt:lpstr>   Mulch: Material layered on top of the soil to cover and protect it. </vt:lpstr>
      <vt:lpstr>        Amendments: Material mixed into the soil to improve the texture or physical condition of the soil to support healthy plant growth (tilth).</vt:lpstr>
      <vt:lpstr>One of the best amendments is compost </vt:lpstr>
      <vt:lpstr>Distinguish between amendments that can be added right before planting and those that can’t </vt:lpstr>
      <vt:lpstr>Fertilizers: Substances added to soil  to provide plants with essential micronutrients</vt:lpstr>
      <vt:lpstr>PowerPoint Presentation</vt:lpstr>
      <vt:lpstr>Organic Fertilizers</vt:lpstr>
      <vt:lpstr>Organic Fertilizer Examples</vt:lpstr>
      <vt:lpstr>Synthetic Fertilizers</vt:lpstr>
      <vt:lpstr>Ways to Fertilize</vt:lpstr>
      <vt:lpstr>IRRIGATION, VEGGIES &amp; YOU</vt:lpstr>
      <vt:lpstr>More Rain Coming?</vt:lpstr>
      <vt:lpstr>Over Head Sprinklers?</vt:lpstr>
      <vt:lpstr>Hand Water?</vt:lpstr>
      <vt:lpstr>Here’s the Right Way!</vt:lpstr>
      <vt:lpstr>Plan Before Planting</vt:lpstr>
      <vt:lpstr>DRIP System By Zones</vt:lpstr>
      <vt:lpstr>When to Water</vt:lpstr>
      <vt:lpstr>Critical Periods for Adequate Watering:</vt:lpstr>
      <vt:lpstr>Critical Periods for Adequate Watering:</vt:lpstr>
      <vt:lpstr>Warm Season Crops</vt:lpstr>
      <vt:lpstr> </vt:lpstr>
      <vt:lpstr>PowerPoint Presentation</vt:lpstr>
      <vt:lpstr>PowerPoint Presentation</vt:lpstr>
      <vt:lpstr>PowerPoint Presentation</vt:lpstr>
      <vt:lpstr>   Integrated Pest Management</vt:lpstr>
      <vt:lpstr>What Happened Here?</vt:lpstr>
      <vt:lpstr>What Happened Here?</vt:lpstr>
      <vt:lpstr>What Happened Here?</vt:lpstr>
      <vt:lpstr>Prevention</vt:lpstr>
      <vt:lpstr>Addressing Diseases</vt:lpstr>
      <vt:lpstr>Wilt on Tomato</vt:lpstr>
      <vt:lpstr>Powdery Mildew</vt:lpstr>
      <vt:lpstr>Insect Pests</vt:lpstr>
      <vt:lpstr>Insect Pests</vt:lpstr>
      <vt:lpstr>GOOD OR BAD?</vt:lpstr>
      <vt:lpstr>Vertebrate Pests</vt:lpstr>
      <vt:lpstr>PowerPoint Presentation</vt:lpstr>
      <vt:lpstr>PowerPoint Presentation</vt:lpstr>
      <vt:lpstr>Frost and Cold Temperatures</vt:lpstr>
      <vt:lpstr>Frost and Cold Temperatures</vt:lpstr>
      <vt:lpstr>What About Weeds?</vt:lpstr>
      <vt:lpstr>BAD BUGS</vt:lpstr>
      <vt:lpstr>PowerPoint Presentation</vt:lpstr>
      <vt:lpstr>Aphids</vt:lpstr>
      <vt:lpstr>BAD BUGS</vt:lpstr>
      <vt:lpstr>BAD BUGS</vt:lpstr>
      <vt:lpstr>GOOD BUGS</vt:lpstr>
      <vt:lpstr>GOOD BUGS</vt:lpstr>
      <vt:lpstr>GOOD BUGS – SOME OTHERS</vt:lpstr>
      <vt:lpstr>Rust on Beans, Corn Smut</vt:lpstr>
      <vt:lpstr>Tips on Buying Seedlings</vt:lpstr>
      <vt:lpstr>So many veggies—so hard to choose</vt:lpstr>
      <vt:lpstr>Preparation  </vt:lpstr>
      <vt:lpstr>Starting Indoors</vt:lpstr>
      <vt:lpstr>    Into the Garden</vt:lpstr>
      <vt:lpstr>   Enjoy!</vt:lpstr>
      <vt:lpstr>   Management and Prevention</vt:lpstr>
      <vt:lpstr>   FERTILIZER</vt:lpstr>
      <vt:lpstr>RAIN</vt:lpstr>
      <vt:lpstr>Water Needs Depend on Many Factors</vt:lpstr>
      <vt:lpstr>When to Water</vt:lpstr>
      <vt:lpstr>RELATIVE WATER NEEDS BY TIME OF YEAR</vt:lpstr>
      <vt:lpstr>What About Weeds?</vt:lpstr>
      <vt:lpstr>BAD BUGS</vt:lpstr>
      <vt:lpstr>Master Gardeners Online</vt:lpstr>
      <vt:lpstr>Master Gardeners Online</vt:lpstr>
      <vt:lpstr>Master Gardeners Online</vt:lpstr>
      <vt:lpstr>Master Gardeners Online</vt:lpstr>
      <vt:lpstr>Master Gardeners Online</vt:lpstr>
      <vt:lpstr>Master Gardeners Online</vt:lpstr>
      <vt:lpstr>Master Gardeners Online</vt:lpstr>
      <vt:lpstr>Master Gardeners Online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 SEASON VEGGIES</dc:title>
  <dc:creator>Dave</dc:creator>
  <cp:lastModifiedBy>john durham</cp:lastModifiedBy>
  <cp:revision>266</cp:revision>
  <cp:lastPrinted>2018-01-14T20:43:26Z</cp:lastPrinted>
  <dcterms:created xsi:type="dcterms:W3CDTF">2013-02-20T16:04:29Z</dcterms:created>
  <dcterms:modified xsi:type="dcterms:W3CDTF">2018-02-07T17:26:21Z</dcterms:modified>
</cp:coreProperties>
</file>