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6" r:id="rId23"/>
    <p:sldId id="282" r:id="rId24"/>
    <p:sldId id="281" r:id="rId25"/>
    <p:sldId id="275" r:id="rId26"/>
    <p:sldId id="279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obster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72">
          <p15:clr>
            <a:srgbClr val="000000"/>
          </p15:clr>
        </p15:guide>
        <p15:guide id="2" pos="5652">
          <p15:clr>
            <a:srgbClr val="000000"/>
          </p15:clr>
        </p15:guide>
        <p15:guide id="3" pos="2304">
          <p15:clr>
            <a:srgbClr val="9AA0A6"/>
          </p15:clr>
        </p15:guide>
        <p15:guide id="4" pos="21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36"/>
      </p:cViewPr>
      <p:guideLst>
        <p:guide orient="horz" pos="772"/>
        <p:guide pos="5652"/>
        <p:guide pos="230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73b858b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873b858b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35af3499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935af3499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35af3499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935af349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35af3499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935af3499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35af349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935af349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35af3499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935af3499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35af3499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935af3499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35af3499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935af3499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35af349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935af349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5af349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935af349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5af349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935af349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78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34fe854a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934fe854a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5af349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935af349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31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5af349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935af349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08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73b858b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873b858b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5c36ac73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85c36ac73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34fe854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934fe854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61328a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961328a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35af349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935af349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35af3499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935af349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5af3499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935af3499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35af3499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35af3499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15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15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45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29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44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Wave+ANR_MG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2410" y="5703169"/>
            <a:ext cx="8674608" cy="10452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728133" y="2952891"/>
            <a:ext cx="7687734" cy="1656215"/>
          </a:xfrm>
          <a:prstGeom prst="rect">
            <a:avLst/>
          </a:prstGeom>
          <a:noFill/>
          <a:ln>
            <a:noFill/>
          </a:ln>
          <a:effectLst>
            <a:outerShdw blurRad="328613" dist="57150" dir="3960000" algn="bl" rotWithShape="0">
              <a:srgbClr val="00FFFF">
                <a:alpha val="66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The Art of Bonsai</a:t>
            </a:r>
            <a:endParaRPr sz="8400" dirty="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7A047-8611-4BD9-80AE-4956392C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884" y="152381"/>
            <a:ext cx="2426983" cy="1607055"/>
          </a:xfrm>
          <a:prstGeom prst="rect">
            <a:avLst/>
          </a:prstGeom>
        </p:spPr>
      </p:pic>
      <p:sp>
        <p:nvSpPr>
          <p:cNvPr id="113" name="Google Shape;113;p22"/>
          <p:cNvSpPr txBox="1">
            <a:spLocks noGrp="1"/>
          </p:cNvSpPr>
          <p:nvPr>
            <p:ph type="subTitle" idx="1"/>
          </p:nvPr>
        </p:nvSpPr>
        <p:spPr>
          <a:xfrm>
            <a:off x="0" y="4507500"/>
            <a:ext cx="9152467" cy="2350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0025" dist="76200" dir="3600000" algn="bl" rotWithShape="0">
              <a:srgbClr val="00FFFF">
                <a:alpha val="33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3000" dirty="0">
                <a:solidFill>
                  <a:schemeClr val="bg2"/>
                </a:solidFill>
              </a:rPr>
              <a:t>Penny Pawl, UC Master Gardener</a:t>
            </a:r>
            <a:endParaRPr sz="30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3000" dirty="0">
                <a:solidFill>
                  <a:schemeClr val="bg2"/>
                </a:solidFill>
              </a:rPr>
              <a:t>September 3, 2020</a:t>
            </a:r>
            <a:br>
              <a:rPr lang="en-US" sz="2400" dirty="0">
                <a:solidFill>
                  <a:schemeClr val="bg2"/>
                </a:solidFill>
              </a:rPr>
            </a:br>
            <a:endParaRPr lang="en-US"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400" dirty="0">
                <a:solidFill>
                  <a:schemeClr val="bg2"/>
                </a:solidFill>
              </a:rPr>
              <a:t>Napa County Library  www.napalibrary.org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400" dirty="0">
                <a:solidFill>
                  <a:schemeClr val="bg2"/>
                </a:solidFill>
              </a:rPr>
              <a:t>UC Master Gardeners Napa County napamg.ucanr.edu</a:t>
            </a:r>
            <a:endParaRPr sz="2400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0276C-DCF8-4CAC-94EA-62F84A776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33" y="253981"/>
            <a:ext cx="1723474" cy="1656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subTitle" idx="1"/>
          </p:nvPr>
        </p:nvSpPr>
        <p:spPr>
          <a:xfrm>
            <a:off x="235200" y="2114488"/>
            <a:ext cx="2507780" cy="357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Windswept</a:t>
            </a: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Western Juniper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dirty="0"/>
              <a:t> </a:t>
            </a:r>
            <a:r>
              <a:rPr lang="en-US" sz="2800" b="1" dirty="0" err="1">
                <a:solidFill>
                  <a:schemeClr val="tx1"/>
                </a:solidFill>
              </a:rPr>
              <a:t>Fukinagashi</a:t>
            </a:r>
            <a:endParaRPr sz="2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 b="1" dirty="0">
                <a:solidFill>
                  <a:schemeClr val="dk1"/>
                </a:solidFill>
              </a:rPr>
              <a:t>Peter Tea Bonsai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100" dirty="0"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913" y="1835985"/>
            <a:ext cx="5715000" cy="4131481"/>
          </a:xfrm>
          <a:prstGeom prst="rect">
            <a:avLst/>
          </a:prstGeom>
          <a:noFill/>
          <a:ln>
            <a:noFill/>
          </a:ln>
          <a:effectLst>
            <a:outerShdw blurRad="328613" dist="219075" dir="2820000" algn="bl" rotWithShape="0">
              <a:srgbClr val="000000">
                <a:alpha val="79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8576C1F5-E269-40DF-B9BB-7D00133F14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subTitle" idx="1"/>
          </p:nvPr>
        </p:nvSpPr>
        <p:spPr>
          <a:xfrm>
            <a:off x="548024" y="1828800"/>
            <a:ext cx="2798618" cy="45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solidFill>
                  <a:schemeClr val="dk1"/>
                </a:solidFill>
              </a:rPr>
              <a:t>Cascade Bonsai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Atlas Cedar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800" b="1" dirty="0" err="1">
                <a:solidFill>
                  <a:schemeClr val="tx1"/>
                </a:solidFill>
              </a:rPr>
              <a:t>Kengai</a:t>
            </a:r>
            <a:endParaRPr sz="28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 b="1" dirty="0">
                <a:solidFill>
                  <a:schemeClr val="dk1"/>
                </a:solidFill>
              </a:rPr>
              <a:t>Pacific Bonsai Collection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114" y="1190323"/>
            <a:ext cx="4441775" cy="5224125"/>
          </a:xfrm>
          <a:prstGeom prst="rect">
            <a:avLst/>
          </a:prstGeom>
          <a:noFill/>
          <a:ln>
            <a:noFill/>
          </a:ln>
          <a:effectLst>
            <a:outerShdw blurRad="300038" dist="200025" dir="2760000" algn="bl" rotWithShape="0">
              <a:srgbClr val="000000">
                <a:alpha val="79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E1CF61B3-44AE-46FF-B39F-8903D4D3C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subTitle" idx="1"/>
          </p:nvPr>
        </p:nvSpPr>
        <p:spPr>
          <a:xfrm>
            <a:off x="509542" y="1988901"/>
            <a:ext cx="3131127" cy="414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SCHIMPAKU FREE FORM FROM CUTTING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</a:rPr>
              <a:t>IN TRAINING 5+ YEARS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013" y="1190734"/>
            <a:ext cx="3276900" cy="5195590"/>
          </a:xfrm>
          <a:prstGeom prst="rect">
            <a:avLst/>
          </a:prstGeom>
          <a:noFill/>
          <a:ln>
            <a:noFill/>
          </a:ln>
          <a:effectLst>
            <a:outerShdw blurRad="285750" dist="190500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BF17B728-2905-429A-AFBD-4696E135EB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subTitle" idx="1"/>
          </p:nvPr>
        </p:nvSpPr>
        <p:spPr>
          <a:xfrm>
            <a:off x="534169" y="2243667"/>
            <a:ext cx="2826327" cy="3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SCHIMPAKU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CUTTING 1 YEAR OLD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500" y="1106366"/>
            <a:ext cx="4024348" cy="5244725"/>
          </a:xfrm>
          <a:prstGeom prst="rect">
            <a:avLst/>
          </a:prstGeom>
          <a:noFill/>
          <a:ln>
            <a:noFill/>
          </a:ln>
          <a:effectLst>
            <a:outerShdw blurRad="271463" dist="190500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10AE9CE0-EE09-4AE2-BBAB-45385B200C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subTitle" idx="1"/>
          </p:nvPr>
        </p:nvSpPr>
        <p:spPr>
          <a:xfrm>
            <a:off x="603442" y="2111277"/>
            <a:ext cx="2687782" cy="35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CARVED OLIVE FROM LARGE CUTTING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</a:rPr>
              <a:t>AGE ABOUT 3 YEARS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182" y="1007505"/>
            <a:ext cx="3776125" cy="5436549"/>
          </a:xfrm>
          <a:prstGeom prst="rect">
            <a:avLst/>
          </a:prstGeom>
          <a:noFill/>
          <a:ln>
            <a:noFill/>
          </a:ln>
          <a:effectLst>
            <a:outerShdw blurRad="285750" dist="190500" dir="2640000" algn="bl" rotWithShape="0">
              <a:srgbClr val="000000">
                <a:alpha val="81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E6738FA5-89D0-4DFF-8440-380EB19CD9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subTitle" idx="1"/>
          </p:nvPr>
        </p:nvSpPr>
        <p:spPr>
          <a:xfrm>
            <a:off x="749903" y="2232890"/>
            <a:ext cx="2394859" cy="368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rgbClr val="1C1E21"/>
                </a:solidFill>
                <a:highlight>
                  <a:srgbClr val="FFFFFF"/>
                </a:highlight>
              </a:rPr>
              <a:t>Chinese Hackberry, </a:t>
            </a:r>
            <a:r>
              <a:rPr lang="en-US" sz="3100" b="1" dirty="0" err="1">
                <a:solidFill>
                  <a:srgbClr val="1C1E21"/>
                </a:solidFill>
                <a:highlight>
                  <a:srgbClr val="FFFFFF"/>
                </a:highlight>
              </a:rPr>
              <a:t>Celtissinensis</a:t>
            </a:r>
            <a:endParaRPr sz="3100" b="1" dirty="0">
              <a:solidFill>
                <a:srgbClr val="1C1E2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1C1E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</a:rPr>
              <a:t>Ben Oki bonsai</a:t>
            </a:r>
            <a:endParaRPr sz="3400" b="1" dirty="0">
              <a:solidFill>
                <a:srgbClr val="1C1E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885" y="1072187"/>
            <a:ext cx="4853049" cy="5232400"/>
          </a:xfrm>
          <a:prstGeom prst="rect">
            <a:avLst/>
          </a:prstGeom>
          <a:noFill/>
          <a:ln>
            <a:noFill/>
          </a:ln>
          <a:effectLst>
            <a:outerShdw blurRad="285750" dist="171450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0FE6EBC1-3E24-49E6-8E15-F476BB5E56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subTitle" idx="1"/>
          </p:nvPr>
        </p:nvSpPr>
        <p:spPr>
          <a:xfrm>
            <a:off x="652921" y="2051248"/>
            <a:ext cx="2588823" cy="447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Douglas Fir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5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b="1" dirty="0">
                <a:solidFill>
                  <a:schemeClr val="dk1"/>
                </a:solidFill>
              </a:rPr>
              <a:t>A very modern Bonsai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b="1" dirty="0">
                <a:solidFill>
                  <a:schemeClr val="dk1"/>
                </a:solidFill>
              </a:rPr>
              <a:t>At the Pacific Bonsai Collection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721" y="1181491"/>
            <a:ext cx="4866100" cy="5220900"/>
          </a:xfrm>
          <a:prstGeom prst="rect">
            <a:avLst/>
          </a:prstGeom>
          <a:noFill/>
          <a:ln>
            <a:noFill/>
          </a:ln>
          <a:effectLst>
            <a:outerShdw blurRad="266700" dist="25400" dir="2700000" sx="101000" sy="101000" algn="tl" rotWithShape="0">
              <a:prstClr val="black">
                <a:alpha val="77000"/>
              </a:prst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0DC98E9E-F9C3-40A2-A829-F738DE075D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subTitle" idx="1"/>
          </p:nvPr>
        </p:nvSpPr>
        <p:spPr>
          <a:xfrm>
            <a:off x="498765" y="2618508"/>
            <a:ext cx="3061853" cy="351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Collected Redwood in training 14 years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</a:rPr>
              <a:t>Bob Shimon Bonsai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276" y="1146552"/>
            <a:ext cx="3667424" cy="5366675"/>
          </a:xfrm>
          <a:prstGeom prst="rect">
            <a:avLst/>
          </a:prstGeom>
          <a:noFill/>
          <a:ln>
            <a:noFill/>
          </a:ln>
          <a:effectLst>
            <a:outerShdw blurRad="285750" dist="190500" dir="2640000" algn="bl" rotWithShape="0">
              <a:srgbClr val="000000">
                <a:alpha val="79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D1BAD575-FF7B-4B82-A1AE-CBF4FE6DCE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subTitle" idx="1"/>
          </p:nvPr>
        </p:nvSpPr>
        <p:spPr>
          <a:xfrm>
            <a:off x="457125" y="2036617"/>
            <a:ext cx="2992657" cy="403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California Juniper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100" b="1" dirty="0">
                <a:solidFill>
                  <a:schemeClr val="dk1"/>
                </a:solidFill>
              </a:rPr>
              <a:t>	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b="1" dirty="0">
                <a:solidFill>
                  <a:schemeClr val="dk1"/>
                </a:solidFill>
              </a:rPr>
              <a:t>Pacific Bonsai Collection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b="1" dirty="0">
                <a:solidFill>
                  <a:schemeClr val="dk1"/>
                </a:solidFill>
              </a:rPr>
              <a:t>By Mas </a:t>
            </a:r>
            <a:r>
              <a:rPr lang="en-US" sz="2200" b="1" dirty="0" err="1">
                <a:solidFill>
                  <a:schemeClr val="dk1"/>
                </a:solidFill>
              </a:rPr>
              <a:t>Imazumi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889" y="1186700"/>
            <a:ext cx="3776150" cy="5362650"/>
          </a:xfrm>
          <a:prstGeom prst="rect">
            <a:avLst/>
          </a:prstGeom>
          <a:noFill/>
          <a:ln>
            <a:noFill/>
          </a:ln>
          <a:effectLst>
            <a:outerShdw blurRad="285750" dist="171450" dir="2640000" algn="bl" rotWithShape="0">
              <a:srgbClr val="000000">
                <a:alpha val="79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BCBCAC9C-598A-49E5-82D3-4D95EF587A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subTitle" idx="1"/>
          </p:nvPr>
        </p:nvSpPr>
        <p:spPr>
          <a:xfrm>
            <a:off x="457125" y="2424545"/>
            <a:ext cx="2992657" cy="36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BEFORE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Atlantic Cedar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 err="1">
                <a:solidFill>
                  <a:schemeClr val="tx1"/>
                </a:solidFill>
              </a:rPr>
              <a:t>CedrusAtlantica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6" y="1446368"/>
            <a:ext cx="3669654" cy="4913344"/>
          </a:xfrm>
          <a:prstGeom prst="rect">
            <a:avLst/>
          </a:prstGeom>
          <a:effectLst>
            <a:outerShdw blurRad="419100" dist="38100" dir="5400000" sx="103000" sy="103000" algn="t" rotWithShape="0">
              <a:prstClr val="black">
                <a:alpha val="41000"/>
              </a:prst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18B874C3-282D-40B6-A2C4-06C58D5733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2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796800" y="2919300"/>
            <a:ext cx="75504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70"/>
              <a:buFont typeface="Arial"/>
              <a:buNone/>
            </a:pPr>
            <a:r>
              <a:rPr lang="en-US" sz="3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UC Master Gardeners of Napa County</a:t>
            </a:r>
            <a:endParaRPr sz="3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62775" y="3800400"/>
            <a:ext cx="8499000" cy="2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400"/>
              <a:buNone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Our mission: “To extend research-based knowledge and information on home horticulture, pest management, and </a:t>
            </a:r>
            <a:br>
              <a:rPr lang="en-US" sz="2400" i="1"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sustainable landscape practices to the residents of California and be guided by our core values and strategic initiatives." </a:t>
            </a:r>
            <a:r>
              <a:rPr lang="en-US" sz="2300" i="1">
                <a:latin typeface="Arial"/>
                <a:ea typeface="Arial"/>
                <a:cs typeface="Arial"/>
                <a:sym typeface="Arial"/>
              </a:rPr>
              <a:t> </a:t>
            </a: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3007" y="432300"/>
            <a:ext cx="2497986" cy="2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902850" y="5562400"/>
            <a:ext cx="73383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napamg.ucanr.edu</a:t>
            </a:r>
            <a:endParaRPr sz="23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subTitle" idx="1"/>
          </p:nvPr>
        </p:nvSpPr>
        <p:spPr>
          <a:xfrm>
            <a:off x="457125" y="1787235"/>
            <a:ext cx="2992657" cy="428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AFTER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Atlantic Cedar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 err="1">
                <a:solidFill>
                  <a:schemeClr val="tx1"/>
                </a:solidFill>
              </a:rPr>
              <a:t>CedrusAtlantica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7" y="1363146"/>
            <a:ext cx="3767679" cy="4961552"/>
          </a:xfrm>
          <a:prstGeom prst="rect">
            <a:avLst/>
          </a:prstGeom>
          <a:effectLst>
            <a:outerShdw blurRad="292100" dist="38100" dir="5400000" sx="104000" sy="104000" algn="t" rotWithShape="0">
              <a:prstClr val="black">
                <a:alpha val="48000"/>
              </a:prst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72EA9D47-BCFA-4B9A-B60A-3BB8F3FB4D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93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subTitle" idx="1"/>
          </p:nvPr>
        </p:nvSpPr>
        <p:spPr>
          <a:xfrm>
            <a:off x="457125" y="2881745"/>
            <a:ext cx="2992657" cy="318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100" b="1" dirty="0">
                <a:solidFill>
                  <a:schemeClr val="tx1"/>
                </a:solidFill>
              </a:rPr>
              <a:t>A mixed forest on a rock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Created by an bonsai</a:t>
            </a:r>
          </a:p>
          <a:p>
            <a:r>
              <a:rPr lang="en-US" sz="2100" dirty="0">
                <a:solidFill>
                  <a:schemeClr val="tx1"/>
                </a:solidFill>
              </a:rPr>
              <a:t>artist in Vietnam</a:t>
            </a:r>
          </a:p>
          <a:p>
            <a:r>
              <a:rPr lang="en-US" sz="2100" b="1" dirty="0" err="1">
                <a:solidFill>
                  <a:schemeClr val="tx1"/>
                </a:solidFill>
              </a:rPr>
              <a:t>Quoc</a:t>
            </a:r>
            <a:r>
              <a:rPr lang="en-US" sz="2100" b="1" dirty="0">
                <a:solidFill>
                  <a:schemeClr val="tx1"/>
                </a:solidFill>
              </a:rPr>
              <a:t> Viet Tran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93" y="1777537"/>
            <a:ext cx="4679830" cy="4609408"/>
          </a:xfrm>
          <a:prstGeom prst="rect">
            <a:avLst/>
          </a:prstGeom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1C8CFFA9-78EA-4D57-8C5E-59775F2C25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4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4364-DE37-4644-A1BB-C7CD67779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8403"/>
            <a:ext cx="3098801" cy="2534708"/>
          </a:xfrm>
        </p:spPr>
        <p:txBody>
          <a:bodyPr/>
          <a:lstStyle/>
          <a:p>
            <a:r>
              <a:rPr lang="en-US" sz="3100" dirty="0"/>
              <a:t>Penny’s </a:t>
            </a:r>
            <a:br>
              <a:rPr lang="en-US" sz="3100" dirty="0"/>
            </a:br>
            <a:r>
              <a:rPr lang="en-US" sz="3100" dirty="0"/>
              <a:t>extensive personal </a:t>
            </a:r>
            <a:br>
              <a:rPr lang="en-US" sz="3100" dirty="0"/>
            </a:br>
            <a:r>
              <a:rPr lang="en-US" sz="3100" dirty="0"/>
              <a:t>collection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F005-9F96-4D87-90C5-9949A73B6A3E}"/>
              </a:ext>
            </a:extLst>
          </p:cNvPr>
          <p:cNvSpPr txBox="1"/>
          <p:nvPr/>
        </p:nvSpPr>
        <p:spPr>
          <a:xfrm>
            <a:off x="0" y="5638801"/>
            <a:ext cx="9144000" cy="1198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BFF14-B3DC-48F9-B336-31662BE0D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50" b="2292"/>
          <a:stretch/>
        </p:blipFill>
        <p:spPr>
          <a:xfrm>
            <a:off x="3073400" y="497551"/>
            <a:ext cx="5599914" cy="598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D223A-CFD2-4776-84B8-6BB6BAAB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6" y="339284"/>
            <a:ext cx="1463167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DC9C-24B4-423A-872C-AA93E432A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1" y="177800"/>
            <a:ext cx="7772400" cy="414867"/>
          </a:xfrm>
        </p:spPr>
        <p:txBody>
          <a:bodyPr/>
          <a:lstStyle/>
          <a:p>
            <a:r>
              <a:rPr lang="en-US" sz="2500" b="1" dirty="0"/>
              <a:t>Resources </a:t>
            </a:r>
            <a:r>
              <a:rPr lang="en-US" sz="100" b="1" dirty="0"/>
              <a:t>(</a:t>
            </a:r>
            <a:endParaRPr lang="en-US" sz="1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314C-C01F-4AE7-A372-ECF06D0C5060}"/>
              </a:ext>
            </a:extLst>
          </p:cNvPr>
          <p:cNvSpPr txBox="1"/>
          <p:nvPr/>
        </p:nvSpPr>
        <p:spPr>
          <a:xfrm>
            <a:off x="0" y="5714999"/>
            <a:ext cx="9143999" cy="1075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080D1-B10B-498F-87D0-1AE802696D7B}"/>
              </a:ext>
            </a:extLst>
          </p:cNvPr>
          <p:cNvSpPr txBox="1"/>
          <p:nvPr/>
        </p:nvSpPr>
        <p:spPr>
          <a:xfrm>
            <a:off x="364067" y="664109"/>
            <a:ext cx="871220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Napa Valley Bonsai Club 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meets 2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Sat. of each month 10-2 pm *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Napa Senior Center annex. 1500 Jefferson Napa, Ca.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(*note: not currently meeting due to COVID)  contact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Brent@bpjihlis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l" rtl="0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Displays / Collections:</a:t>
            </a:r>
            <a:endParaRPr lang="en-US" sz="20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Pacific Bonsai Museum   2515  335 St   Federal Way  Seattle, Washington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Huntington Collection    1151 Oxford Rd., San Marino, 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Golden State Bonsai Collection  650 Bellevue, Lake Merritt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Oakland, Ca.   </a:t>
            </a:r>
          </a:p>
          <a:p>
            <a:pPr marR="0" algn="l" rt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FREE -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Open Tuesday to Sunday; Tue-Fri 11-3; Sat 10-3; Sun 12-3</a:t>
            </a:r>
          </a:p>
          <a:p>
            <a:pPr marR="0" algn="l" rtl="0"/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Nurseries: 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Lone Pine Gardens  6450 Lone Pine Road, Sebastopol , Ca.</a:t>
            </a:r>
          </a:p>
          <a:p>
            <a:pPr marR="0" algn="l" rtl="0"/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Open - Thursday, Friday and Saturday 10 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Dirty Lotus Garden 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Center  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Citrus Heights, Ca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.     </a:t>
            </a:r>
            <a:b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appointment only,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call 877-610- 9038; Bonsai materials and classes </a:t>
            </a:r>
          </a:p>
          <a:p>
            <a:pPr marR="0" algn="l" rtl="0"/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East Bay Nursery     2332 San Pablo       Berkeley, Ca.   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Deer Meadow Bonsai    Occidental, Ca     Pots and bonsai      707-874-1679</a:t>
            </a:r>
          </a:p>
          <a:p>
            <a:pPr marR="0" algn="l" rtl="0"/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R="0" algn="l" rt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rtl="0"/>
            <a:endParaRPr lang="en-US" sz="14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ctrTitle"/>
          </p:nvPr>
        </p:nvSpPr>
        <p:spPr>
          <a:xfrm>
            <a:off x="812800" y="2404591"/>
            <a:ext cx="7772400" cy="1531200"/>
          </a:xfrm>
          <a:prstGeom prst="rect">
            <a:avLst/>
          </a:prstGeom>
          <a:noFill/>
          <a:ln>
            <a:noFill/>
          </a:ln>
          <a:effectLst>
            <a:outerShdw blurRad="385763" dist="38100" dir="4200000" algn="bl" rotWithShape="0">
              <a:srgbClr val="00FFFF">
                <a:alpha val="72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>
                <a:solidFill>
                  <a:srgbClr val="3D85C6"/>
                </a:solidFill>
                <a:latin typeface="Lobster"/>
                <a:ea typeface="Lobster"/>
                <a:cs typeface="Lobster"/>
                <a:sym typeface="Lobster"/>
              </a:rPr>
              <a:t>Demonstration</a:t>
            </a:r>
            <a:endParaRPr sz="6800" dirty="0">
              <a:solidFill>
                <a:srgbClr val="3D85C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B9749-D277-4C94-B140-FB4D51A5D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4"/>
          <a:stretch/>
        </p:blipFill>
        <p:spPr>
          <a:xfrm>
            <a:off x="0" y="1434952"/>
            <a:ext cx="9144000" cy="54230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EEA8-65CE-437A-9EF1-464382F00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81B01-A45B-4618-B902-613FFD9C4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5F2D4-1FE9-4B46-B3F1-CE21EF24A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65"/>
          <a:stretch/>
        </p:blipFill>
        <p:spPr>
          <a:xfrm>
            <a:off x="21641" y="127000"/>
            <a:ext cx="8803452" cy="5698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816D2-FDBB-4285-A0AA-21F8099DBDFF}"/>
              </a:ext>
            </a:extLst>
          </p:cNvPr>
          <p:cNvSpPr txBox="1"/>
          <p:nvPr/>
        </p:nvSpPr>
        <p:spPr>
          <a:xfrm>
            <a:off x="0" y="5706528"/>
            <a:ext cx="9144000" cy="1117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EB5A5-F001-4728-B69C-5259D5D3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6" y="33872"/>
            <a:ext cx="8695267" cy="652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FB7C31-E005-487C-9E9C-6CC36D18925D}"/>
              </a:ext>
            </a:extLst>
          </p:cNvPr>
          <p:cNvSpPr txBox="1"/>
          <p:nvPr/>
        </p:nvSpPr>
        <p:spPr>
          <a:xfrm>
            <a:off x="884765" y="2477272"/>
            <a:ext cx="7374467" cy="2139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4500" dirty="0">
              <a:ln w="0"/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DFC84-1858-4460-8916-0536965C5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2" r="3157" b="11791"/>
          <a:stretch/>
        </p:blipFill>
        <p:spPr>
          <a:xfrm>
            <a:off x="38575" y="4411816"/>
            <a:ext cx="9100718" cy="2371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5C575-3E1A-4BD3-A1E9-105FED1ABC2F}"/>
              </a:ext>
            </a:extLst>
          </p:cNvPr>
          <p:cNvSpPr/>
          <p:nvPr/>
        </p:nvSpPr>
        <p:spPr>
          <a:xfrm>
            <a:off x="1887580" y="2652051"/>
            <a:ext cx="5186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Creating 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Wildlife Habitat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14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223650" y="1858823"/>
            <a:ext cx="2663250" cy="401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000000"/>
                </a:solidFill>
              </a:rPr>
              <a:t>The Father of American Bonsai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00000"/>
                </a:solidFill>
              </a:rPr>
              <a:t>JOHN NAKA</a:t>
            </a:r>
            <a:endParaRPr sz="33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5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000000"/>
                </a:solidFill>
              </a:rPr>
              <a:t>Bonsai Group </a:t>
            </a:r>
            <a:r>
              <a:rPr lang="en-US" sz="3000" dirty="0" err="1">
                <a:solidFill>
                  <a:srgbClr val="000000"/>
                </a:solidFill>
              </a:rPr>
              <a:t>Goshin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000" dirty="0">
              <a:solidFill>
                <a:srgbClr val="000000"/>
              </a:solidFill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141" y="1267951"/>
            <a:ext cx="5406750" cy="4471401"/>
          </a:xfrm>
          <a:prstGeom prst="rect">
            <a:avLst/>
          </a:prstGeom>
          <a:noFill/>
          <a:ln>
            <a:noFill/>
          </a:ln>
          <a:effectLst>
            <a:outerShdw blurRad="271463" dist="171450" dir="3060000" algn="bl" rotWithShape="0">
              <a:srgbClr val="000000">
                <a:alpha val="80000"/>
              </a:srgbClr>
            </a:outerShdw>
          </a:effectLst>
        </p:spPr>
      </p:pic>
      <p:sp>
        <p:nvSpPr>
          <p:cNvPr id="128" name="Google Shape;128;p24"/>
          <p:cNvSpPr txBox="1"/>
          <p:nvPr/>
        </p:nvSpPr>
        <p:spPr>
          <a:xfrm>
            <a:off x="223650" y="5967692"/>
            <a:ext cx="8696700" cy="64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American Bonsai Collection,  Washington D C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548" y="1279467"/>
            <a:ext cx="4148925" cy="5140625"/>
          </a:xfrm>
          <a:prstGeom prst="rect">
            <a:avLst/>
          </a:prstGeom>
          <a:noFill/>
          <a:ln>
            <a:noFill/>
          </a:ln>
          <a:effectLst>
            <a:outerShdw blurRad="257175" dist="190500" dir="2580000" algn="bl" rotWithShape="0">
              <a:srgbClr val="000000">
                <a:alpha val="80000"/>
              </a:srgbClr>
            </a:outerShdw>
          </a:effectLst>
        </p:spPr>
      </p:pic>
      <p:sp>
        <p:nvSpPr>
          <p:cNvPr id="134" name="Google Shape;134;p25"/>
          <p:cNvSpPr txBox="1"/>
          <p:nvPr/>
        </p:nvSpPr>
        <p:spPr>
          <a:xfrm>
            <a:off x="360218" y="2327564"/>
            <a:ext cx="3241964" cy="257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This pine is in the collection of Pacific Bonsai Collection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latin typeface="Calibri"/>
                <a:ea typeface="Calibri"/>
                <a:cs typeface="Calibri"/>
                <a:sym typeface="Calibri"/>
              </a:rPr>
              <a:t>It was started as a bonsai in a Japanese Internment Camp</a:t>
            </a:r>
            <a:endParaRPr sz="23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950" y="321011"/>
            <a:ext cx="1420983" cy="134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5D1DAF17-F2D4-432F-B187-4DE4EC806D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21676"/>
            <a:ext cx="1466460" cy="13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BD8A21A1-F66F-44A9-885D-04B506869B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360218" y="2895600"/>
            <a:ext cx="2258291" cy="227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Roots give the look of age</a:t>
            </a:r>
            <a:endParaRPr sz="25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378" y="2164567"/>
            <a:ext cx="5481075" cy="3718549"/>
          </a:xfrm>
          <a:prstGeom prst="rect">
            <a:avLst/>
          </a:prstGeom>
          <a:noFill/>
          <a:ln>
            <a:noFill/>
          </a:ln>
          <a:effectLst>
            <a:outerShdw blurRad="300038" dist="209550" dir="288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4755B96E-5DE2-4E28-A8C1-841579C3D9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l="-8861" b="-8861"/>
          <a:stretch/>
        </p:blipFill>
        <p:spPr>
          <a:xfrm>
            <a:off x="2854807" y="1492548"/>
            <a:ext cx="5526669" cy="5262204"/>
          </a:xfrm>
          <a:prstGeom prst="rect">
            <a:avLst/>
          </a:prstGeom>
          <a:noFill/>
          <a:ln>
            <a:noFill/>
          </a:ln>
          <a:effectLst>
            <a:outerShdw blurRad="328613" dist="190500" dir="2760000" algn="bl" rotWithShape="0">
              <a:srgbClr val="000000">
                <a:alpha val="80000"/>
              </a:srgbClr>
            </a:outerShdw>
          </a:effectLst>
        </p:spPr>
      </p:pic>
      <p:sp>
        <p:nvSpPr>
          <p:cNvPr id="146" name="Google Shape;146;p27"/>
          <p:cNvSpPr txBox="1"/>
          <p:nvPr/>
        </p:nvSpPr>
        <p:spPr>
          <a:xfrm>
            <a:off x="304800" y="2202873"/>
            <a:ext cx="3014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latin typeface="Calibri"/>
                <a:ea typeface="Calibri"/>
                <a:cs typeface="Calibri"/>
                <a:sym typeface="Calibri"/>
              </a:rPr>
              <a:t>A TRULY FINISHED BONSAI</a:t>
            </a:r>
            <a:endParaRPr sz="29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Calibri"/>
                <a:ea typeface="Calibri"/>
                <a:cs typeface="Calibri"/>
                <a:sym typeface="Calibri"/>
              </a:rPr>
              <a:t>PACIFIC BONSAI MUSEUM</a:t>
            </a:r>
            <a:endParaRPr sz="21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763141C2-A86B-4644-8842-4A06414027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21676"/>
            <a:ext cx="1466460" cy="13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;p23">
            <a:extLst>
              <a:ext uri="{FF2B5EF4-FFF2-40B4-BE49-F238E27FC236}">
                <a16:creationId xmlns:a16="http://schemas.microsoft.com/office/drawing/2014/main" id="{35FCDC9B-10D9-4737-8C9C-5AE389B807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64011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415636" y="2133600"/>
            <a:ext cx="2854037" cy="3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300" b="1" dirty="0">
                <a:solidFill>
                  <a:schemeClr val="dk1"/>
                </a:solidFill>
              </a:rPr>
              <a:t>Formal upright</a:t>
            </a:r>
            <a:endParaRPr sz="3300" b="1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lang="en-US" sz="1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3000" b="1" dirty="0" err="1">
                <a:solidFill>
                  <a:schemeClr val="tx1"/>
                </a:solidFill>
              </a:rPr>
              <a:t>Chokkan</a:t>
            </a:r>
            <a:endParaRPr sz="3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200" b="1" dirty="0">
                <a:solidFill>
                  <a:schemeClr val="dk1"/>
                </a:solidFill>
              </a:rPr>
              <a:t>Peter Tea bonsai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129" y="1212487"/>
            <a:ext cx="3865100" cy="5224126"/>
          </a:xfrm>
          <a:prstGeom prst="rect">
            <a:avLst/>
          </a:prstGeom>
          <a:noFill/>
          <a:ln>
            <a:noFill/>
          </a:ln>
          <a:effectLst>
            <a:outerShdw blurRad="314325" dist="200025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E7440030-EB34-4FFF-BAC3-57822891D2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subTitle" idx="1"/>
          </p:nvPr>
        </p:nvSpPr>
        <p:spPr>
          <a:xfrm>
            <a:off x="387450" y="2050472"/>
            <a:ext cx="2743677" cy="346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solidFill>
                  <a:schemeClr val="dk1"/>
                </a:solidFill>
              </a:rPr>
              <a:t>Moss Cypress 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solidFill>
                  <a:schemeClr val="dk1"/>
                </a:solidFill>
              </a:rPr>
              <a:t>Informal upright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3000" b="1" dirty="0" err="1">
                <a:solidFill>
                  <a:schemeClr val="tx1"/>
                </a:solidFill>
              </a:rPr>
              <a:t>Moyogi</a:t>
            </a:r>
            <a:endParaRPr sz="3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</a:rPr>
              <a:t>Peter Tea Bonsai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300" dirty="0">
              <a:solidFill>
                <a:srgbClr val="000000"/>
              </a:solidFill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660" y="1391155"/>
            <a:ext cx="4926075" cy="5125475"/>
          </a:xfrm>
          <a:prstGeom prst="rect">
            <a:avLst/>
          </a:prstGeom>
          <a:noFill/>
          <a:ln>
            <a:noFill/>
          </a:ln>
          <a:effectLst>
            <a:outerShdw blurRad="285750" dist="190500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3" name="Google Shape;120;p23">
            <a:extLst>
              <a:ext uri="{FF2B5EF4-FFF2-40B4-BE49-F238E27FC236}">
                <a16:creationId xmlns:a16="http://schemas.microsoft.com/office/drawing/2014/main" id="{21A5D079-0105-4D86-B33D-E4ABB395CE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subTitle" idx="1"/>
          </p:nvPr>
        </p:nvSpPr>
        <p:spPr>
          <a:xfrm>
            <a:off x="213100" y="2161309"/>
            <a:ext cx="2440800" cy="386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dirty="0">
                <a:solidFill>
                  <a:schemeClr val="dk1"/>
                </a:solidFill>
              </a:rPr>
              <a:t>Slant Style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3100" b="1" dirty="0">
                <a:solidFill>
                  <a:schemeClr val="dk1"/>
                </a:solidFill>
              </a:rPr>
              <a:t>Japanese Black Pine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31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Shakan</a:t>
            </a:r>
            <a:endParaRPr sz="28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 b="1" dirty="0">
                <a:solidFill>
                  <a:schemeClr val="dk1"/>
                </a:solidFill>
              </a:rPr>
              <a:t>Peter Tea Bonsai</a:t>
            </a:r>
            <a:endParaRPr sz="21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chemeClr val="dk1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900" y="1886824"/>
            <a:ext cx="5908203" cy="4139902"/>
          </a:xfrm>
          <a:prstGeom prst="rect">
            <a:avLst/>
          </a:prstGeom>
          <a:noFill/>
          <a:ln>
            <a:noFill/>
          </a:ln>
          <a:effectLst>
            <a:outerShdw blurRad="285750" dist="190500" dir="2640000" algn="bl" rotWithShape="0">
              <a:srgbClr val="000000">
                <a:alpha val="80000"/>
              </a:srgbClr>
            </a:outerShdw>
          </a:effectLst>
        </p:spPr>
      </p:pic>
      <p:pic>
        <p:nvPicPr>
          <p:cNvPr id="2" name="Google Shape;120;p23">
            <a:extLst>
              <a:ext uri="{FF2B5EF4-FFF2-40B4-BE49-F238E27FC236}">
                <a16:creationId xmlns:a16="http://schemas.microsoft.com/office/drawing/2014/main" id="{70A79C1D-95D3-480E-9921-6D3F168E53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73" y="330143"/>
            <a:ext cx="1466460" cy="13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RBrand_UC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525</Words>
  <Application>Microsoft Office PowerPoint</Application>
  <PresentationFormat>On-screen Show (4:3)</PresentationFormat>
  <Paragraphs>140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Lobster</vt:lpstr>
      <vt:lpstr>Arial</vt:lpstr>
      <vt:lpstr>Calibri</vt:lpstr>
      <vt:lpstr>ANRBrand_UCCE</vt:lpstr>
      <vt:lpstr>Office Theme</vt:lpstr>
      <vt:lpstr>The Art of Bonsai </vt:lpstr>
      <vt:lpstr>UC Master Gardeners of Napa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Penny’s  extensive personal  collection </vt:lpstr>
      <vt:lpstr>Resources (</vt:lpstr>
      <vt:lpstr>Demonstration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Bonsai</dc:title>
  <dc:creator>ANRadmin</dc:creator>
  <cp:lastModifiedBy>Yvonne Rasmussen</cp:lastModifiedBy>
  <cp:revision>27</cp:revision>
  <dcterms:modified xsi:type="dcterms:W3CDTF">2020-09-04T06:28:17Z</dcterms:modified>
</cp:coreProperties>
</file>