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40"/>
  </p:notesMasterIdLst>
  <p:handoutMasterIdLst>
    <p:handoutMasterId r:id="rId41"/>
  </p:handoutMasterIdLst>
  <p:sldIdLst>
    <p:sldId id="262" r:id="rId4"/>
    <p:sldId id="263" r:id="rId5"/>
    <p:sldId id="265" r:id="rId6"/>
    <p:sldId id="364" r:id="rId7"/>
    <p:sldId id="345" r:id="rId8"/>
    <p:sldId id="347" r:id="rId9"/>
    <p:sldId id="365" r:id="rId10"/>
    <p:sldId id="306" r:id="rId11"/>
    <p:sldId id="305" r:id="rId12"/>
    <p:sldId id="379" r:id="rId13"/>
    <p:sldId id="380" r:id="rId14"/>
    <p:sldId id="371" r:id="rId15"/>
    <p:sldId id="367" r:id="rId16"/>
    <p:sldId id="372" r:id="rId17"/>
    <p:sldId id="381" r:id="rId18"/>
    <p:sldId id="382" r:id="rId19"/>
    <p:sldId id="368" r:id="rId20"/>
    <p:sldId id="373" r:id="rId21"/>
    <p:sldId id="369" r:id="rId22"/>
    <p:sldId id="375" r:id="rId23"/>
    <p:sldId id="376" r:id="rId24"/>
    <p:sldId id="387" r:id="rId25"/>
    <p:sldId id="389" r:id="rId26"/>
    <p:sldId id="378" r:id="rId27"/>
    <p:sldId id="395" r:id="rId28"/>
    <p:sldId id="386" r:id="rId29"/>
    <p:sldId id="384" r:id="rId30"/>
    <p:sldId id="385" r:id="rId31"/>
    <p:sldId id="357" r:id="rId32"/>
    <p:sldId id="394" r:id="rId33"/>
    <p:sldId id="393" r:id="rId34"/>
    <p:sldId id="391" r:id="rId35"/>
    <p:sldId id="392" r:id="rId36"/>
    <p:sldId id="298" r:id="rId37"/>
    <p:sldId id="390" r:id="rId38"/>
    <p:sldId id="270" r:id="rId3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77" autoAdjust="0"/>
    <p:restoredTop sz="73788" autoAdjust="0"/>
  </p:normalViewPr>
  <p:slideViewPr>
    <p:cSldViewPr>
      <p:cViewPr varScale="1">
        <p:scale>
          <a:sx n="86" d="100"/>
          <a:sy n="86" d="100"/>
        </p:scale>
        <p:origin x="220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2838"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68"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Hart" userId="f0d2f376cd6ab93d" providerId="LiveId" clId="{D02A5023-5061-4CD7-AB54-41FD1C56AC2C}"/>
    <pc:docChg chg="modSld">
      <pc:chgData name="Nadine Hart" userId="f0d2f376cd6ab93d" providerId="LiveId" clId="{D02A5023-5061-4CD7-AB54-41FD1C56AC2C}" dt="2019-01-10T20:05:53.452" v="21" actId="20577"/>
      <pc:docMkLst>
        <pc:docMk/>
      </pc:docMkLst>
      <pc:sldChg chg="modNotesTx">
        <pc:chgData name="Nadine Hart" userId="f0d2f376cd6ab93d" providerId="LiveId" clId="{D02A5023-5061-4CD7-AB54-41FD1C56AC2C}" dt="2019-01-09T18:16:33.522" v="2" actId="20577"/>
        <pc:sldMkLst>
          <pc:docMk/>
          <pc:sldMk cId="0" sldId="262"/>
        </pc:sldMkLst>
      </pc:sldChg>
      <pc:sldChg chg="modSp">
        <pc:chgData name="Nadine Hart" userId="f0d2f376cd6ab93d" providerId="LiveId" clId="{D02A5023-5061-4CD7-AB54-41FD1C56AC2C}" dt="2019-01-10T20:05:15.867" v="11" actId="20577"/>
        <pc:sldMkLst>
          <pc:docMk/>
          <pc:sldMk cId="0" sldId="265"/>
        </pc:sldMkLst>
        <pc:spChg chg="mod">
          <ac:chgData name="Nadine Hart" userId="f0d2f376cd6ab93d" providerId="LiveId" clId="{D02A5023-5061-4CD7-AB54-41FD1C56AC2C}" dt="2019-01-10T20:05:15.867" v="11" actId="20577"/>
          <ac:spMkLst>
            <pc:docMk/>
            <pc:sldMk cId="0" sldId="265"/>
            <ac:spMk id="9" creationId="{00000000-0000-0000-0000-000000000000}"/>
          </ac:spMkLst>
        </pc:spChg>
      </pc:sldChg>
      <pc:sldChg chg="modSp">
        <pc:chgData name="Nadine Hart" userId="f0d2f376cd6ab93d" providerId="LiveId" clId="{D02A5023-5061-4CD7-AB54-41FD1C56AC2C}" dt="2019-01-10T20:05:53.452" v="21" actId="20577"/>
        <pc:sldMkLst>
          <pc:docMk/>
          <pc:sldMk cId="0" sldId="269"/>
        </pc:sldMkLst>
        <pc:spChg chg="mod">
          <ac:chgData name="Nadine Hart" userId="f0d2f376cd6ab93d" providerId="LiveId" clId="{D02A5023-5061-4CD7-AB54-41FD1C56AC2C}" dt="2019-01-10T20:05:53.452" v="21" actId="20577"/>
          <ac:spMkLst>
            <pc:docMk/>
            <pc:sldMk cId="0" sldId="269"/>
            <ac:spMk id="6"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76B3FA4-DBAA-4EA7-8A79-5D496AB929E0}" type="datetimeFigureOut">
              <a:rPr lang="en-US" smtClean="0"/>
              <a:pPr/>
              <a:t>10/12/2021</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714649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D794C6B2-0E18-41FC-8CA1-B467464E7545}" type="datetimeFigureOut">
              <a:rPr lang="en-US" smtClean="0"/>
              <a:t>10/12/2021</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30B60A3E-4BC9-4497-95E2-69F5661E229A}" type="slidenum">
              <a:rPr lang="en-US" smtClean="0"/>
              <a:t>‹#›</a:t>
            </a:fld>
            <a:endParaRPr lang="en-US"/>
          </a:p>
        </p:txBody>
      </p:sp>
    </p:spTree>
    <p:extLst>
      <p:ext uri="{BB962C8B-B14F-4D97-AF65-F5344CB8AC3E}">
        <p14:creationId xmlns:p14="http://schemas.microsoft.com/office/powerpoint/2010/main" val="202681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canr.edu/blogs/blogcore/postdetail.cfm?postnum=4438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baseline="0" dirty="0" smtClean="0"/>
              <a:t>  October 3, 2021</a:t>
            </a:r>
          </a:p>
          <a:p>
            <a:r>
              <a:rPr lang="en-US" b="1" dirty="0" smtClean="0"/>
              <a:t>Created </a:t>
            </a:r>
            <a:r>
              <a:rPr lang="en-US" b="1" dirty="0"/>
              <a:t>by</a:t>
            </a:r>
            <a:r>
              <a:rPr lang="en-US" dirty="0"/>
              <a:t>:   </a:t>
            </a:r>
            <a:r>
              <a:rPr lang="en-US" dirty="0" smtClean="0"/>
              <a:t>Sandi Fitzpatrick </a:t>
            </a:r>
            <a:endParaRPr lang="en-US" dirty="0"/>
          </a:p>
          <a:p>
            <a:r>
              <a:rPr lang="en-US" b="1" dirty="0"/>
              <a:t>Audience:     </a:t>
            </a:r>
            <a:r>
              <a:rPr lang="en-US" b="0" dirty="0" smtClean="0"/>
              <a:t>New</a:t>
            </a:r>
            <a:r>
              <a:rPr lang="en-US" b="0" baseline="0" dirty="0" smtClean="0"/>
              <a:t> gardeners</a:t>
            </a:r>
            <a:endParaRPr lang="en-US" dirty="0"/>
          </a:p>
          <a:p>
            <a:r>
              <a:rPr lang="en-US" b="1" dirty="0"/>
              <a:t>Publicity:  </a:t>
            </a:r>
            <a:r>
              <a:rPr lang="en-US" dirty="0"/>
              <a:t>    Text that could be published on calendar, Facebook, newsletter to attract an audience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Update </a:t>
            </a:r>
            <a:r>
              <a:rPr lang="en-US" b="1" dirty="0" smtClean="0"/>
              <a:t>History:</a:t>
            </a:r>
            <a:r>
              <a:rPr lang="en-US" b="0" baseline="0" dirty="0" smtClean="0"/>
              <a:t> Adapted from PowerPoint initially created by Ann </a:t>
            </a:r>
            <a:r>
              <a:rPr lang="en-US" b="0" baseline="0" dirty="0" err="1" smtClean="0"/>
              <a:t>Beinhorn</a:t>
            </a:r>
            <a:r>
              <a:rPr lang="en-US" b="0" baseline="0" dirty="0" smtClean="0"/>
              <a:t> and Marie </a:t>
            </a:r>
            <a:r>
              <a:rPr lang="en-US" b="0" baseline="0" dirty="0" err="1" smtClean="0"/>
              <a:t>Salers</a:t>
            </a:r>
            <a:endParaRPr lang="en-US" b="0" baseline="0" dirty="0" smtClean="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a:t>
            </a:fld>
            <a:endParaRPr lang="en-US"/>
          </a:p>
        </p:txBody>
      </p:sp>
    </p:spTree>
    <p:extLst>
      <p:ext uri="{BB962C8B-B14F-4D97-AF65-F5344CB8AC3E}">
        <p14:creationId xmlns:p14="http://schemas.microsoft.com/office/powerpoint/2010/main" val="139291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Here are two photos of a true bulb in bloom.</a:t>
            </a:r>
          </a:p>
          <a:p>
            <a:pPr marL="228600" indent="-228600">
              <a:buAutoNum type="arabicPeriod"/>
            </a:pPr>
            <a:r>
              <a:rPr lang="en-US" baseline="0" dirty="0" smtClean="0"/>
              <a:t>Rather than the traditional daffodil that we all know, I’ve selected the Peruvian daffodil </a:t>
            </a:r>
            <a:r>
              <a:rPr lang="en-US" sz="1200" b="0" i="0" kern="1200" dirty="0"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Hymenocallis</a:t>
            </a:r>
            <a:r>
              <a:rPr lang="en-US" sz="1200" b="1" i="0" kern="1200" dirty="0" smtClean="0">
                <a:solidFill>
                  <a:schemeClr val="tx1"/>
                </a:solidFill>
                <a:effectLst/>
                <a:latin typeface="+mn-lt"/>
                <a:ea typeface="+mn-ea"/>
                <a:cs typeface="+mn-cs"/>
              </a:rPr>
              <a:t> x </a:t>
            </a:r>
            <a:r>
              <a:rPr lang="en-US" sz="1200" b="1" i="0" kern="1200" dirty="0" err="1" smtClean="0">
                <a:solidFill>
                  <a:schemeClr val="tx1"/>
                </a:solidFill>
                <a:effectLst/>
                <a:latin typeface="+mn-lt"/>
                <a:ea typeface="+mn-ea"/>
                <a:cs typeface="+mn-cs"/>
              </a:rPr>
              <a:t>festalis</a:t>
            </a:r>
            <a:r>
              <a:rPr lang="en-US" sz="1200" b="0" i="0" kern="1200" dirty="0" smtClean="0">
                <a:solidFill>
                  <a:schemeClr val="tx1"/>
                </a:solidFill>
                <a:effectLst/>
                <a:latin typeface="+mn-lt"/>
                <a:ea typeface="+mn-ea"/>
                <a:cs typeface="+mn-cs"/>
              </a:rPr>
              <a:t>) which is a man-made hybrid of two summer blooming bulbous plants that grow in warm temperate and tropical regions. These plants have a variety of common names such as spider lily, basket flower, crown-beauty and sea daffodil.</a:t>
            </a:r>
          </a:p>
          <a:p>
            <a:pPr marL="228600" indent="-228600">
              <a:buAutoNum type="arabicPeriod"/>
            </a:pPr>
            <a:r>
              <a:rPr lang="en-US" sz="1200" b="0" i="0" kern="1200" dirty="0" smtClean="0">
                <a:solidFill>
                  <a:schemeClr val="tx1"/>
                </a:solidFill>
                <a:effectLst/>
                <a:latin typeface="+mn-lt"/>
                <a:ea typeface="+mn-ea"/>
                <a:cs typeface="+mn-cs"/>
              </a:rPr>
              <a:t>The picture</a:t>
            </a:r>
            <a:r>
              <a:rPr lang="en-US" sz="1200" b="0" i="0" kern="1200" baseline="0" dirty="0" smtClean="0">
                <a:solidFill>
                  <a:schemeClr val="tx1"/>
                </a:solidFill>
                <a:effectLst/>
                <a:latin typeface="+mn-lt"/>
                <a:ea typeface="+mn-ea"/>
                <a:cs typeface="+mn-cs"/>
              </a:rPr>
              <a:t> on the right is butter and eggs daffodil, a pale yellow with a darker yellow throat.</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12</a:t>
            </a:fld>
            <a:endParaRPr lang="en-US"/>
          </a:p>
        </p:txBody>
      </p:sp>
    </p:spTree>
    <p:extLst>
      <p:ext uri="{BB962C8B-B14F-4D97-AF65-F5344CB8AC3E}">
        <p14:creationId xmlns:p14="http://schemas.microsoft.com/office/powerpoint/2010/main" val="1742122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panose="05000000000000000000" pitchFamily="2" charset="2"/>
              <a:buAutoNum type="arabicPeriod"/>
            </a:pPr>
            <a:r>
              <a:rPr lang="en-US" baseline="0" dirty="0" smtClean="0"/>
              <a:t>A rhizome is a modified, underground stem that is unique in that it grows </a:t>
            </a:r>
            <a:r>
              <a:rPr lang="en-US" dirty="0" smtClean="0"/>
              <a:t>horizontally through the soil.  </a:t>
            </a:r>
          </a:p>
          <a:p>
            <a:pPr marL="228600" indent="-228600">
              <a:buFont typeface="Wingdings" panose="05000000000000000000" pitchFamily="2" charset="2"/>
              <a:buAutoNum type="arabicPeriod"/>
            </a:pPr>
            <a:r>
              <a:rPr lang="en-US" dirty="0" smtClean="0"/>
              <a:t>The</a:t>
            </a:r>
            <a:r>
              <a:rPr lang="en-US" baseline="0" dirty="0" smtClean="0"/>
              <a:t> roots grow directly from the underside</a:t>
            </a:r>
          </a:p>
          <a:p>
            <a:pPr marL="228600" indent="-228600">
              <a:buFont typeface="Wingdings" panose="05000000000000000000" pitchFamily="2" charset="2"/>
              <a:buAutoNum type="arabicPeriod"/>
            </a:pPr>
            <a:r>
              <a:rPr lang="en-US" baseline="0" dirty="0" smtClean="0"/>
              <a:t>The rhizome’s primary growing point is at one end.</a:t>
            </a:r>
          </a:p>
          <a:p>
            <a:pPr marL="228600" indent="-228600">
              <a:buFont typeface="Wingdings" panose="05000000000000000000" pitchFamily="2" charset="2"/>
              <a:buAutoNum type="arabicPeriod"/>
            </a:pPr>
            <a:r>
              <a:rPr lang="en-US" baseline="0" dirty="0" smtClean="0"/>
              <a:t>You can divide by cutting into sections that have visible growing points.</a:t>
            </a:r>
          </a:p>
          <a:p>
            <a:pPr marL="228600" indent="-228600">
              <a:buFont typeface="Wingdings" panose="05000000000000000000" pitchFamily="2" charset="2"/>
              <a:buAutoNum type="arabicPeriod"/>
            </a:pPr>
            <a:r>
              <a:rPr lang="en-US" baseline="0" dirty="0" smtClean="0"/>
              <a:t>The photo is a bearded iris rhizome ready for planting.</a:t>
            </a:r>
            <a:endParaRPr lang="en-US" dirty="0" smtClean="0"/>
          </a:p>
          <a:p>
            <a:pPr>
              <a:buFont typeface="Wingdings" panose="05000000000000000000" pitchFamily="2" charset="2"/>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13</a:t>
            </a:fld>
            <a:endParaRPr lang="en-US"/>
          </a:p>
        </p:txBody>
      </p:sp>
    </p:spTree>
    <p:extLst>
      <p:ext uri="{BB962C8B-B14F-4D97-AF65-F5344CB8AC3E}">
        <p14:creationId xmlns:p14="http://schemas.microsoft.com/office/powerpoint/2010/main" val="1630582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These photos are example of rhizomes in bloom.  </a:t>
            </a:r>
          </a:p>
          <a:p>
            <a:pPr marL="228600" indent="-228600">
              <a:buAutoNum type="arabicPeriod"/>
            </a:pPr>
            <a:r>
              <a:rPr lang="en-US" dirty="0" smtClean="0"/>
              <a:t>The one on the</a:t>
            </a:r>
            <a:r>
              <a:rPr lang="en-US" baseline="0" dirty="0" smtClean="0"/>
              <a:t> left is a dark purple agapanthus (also known as an African lily) though you will find them is various shades of blue and white. Note even though they are a</a:t>
            </a:r>
            <a:r>
              <a:rPr lang="en-US" sz="1200" b="0" i="0" kern="1200" dirty="0" smtClean="0">
                <a:solidFill>
                  <a:schemeClr val="tx1"/>
                </a:solidFill>
                <a:effectLst/>
                <a:latin typeface="+mn-lt"/>
                <a:ea typeface="+mn-ea"/>
                <a:cs typeface="+mn-cs"/>
              </a:rPr>
              <a:t>lso called lily of the Nile, agapanthus is not a lily at all. Nor is it from the Nile. It is actually from the southern part of Africa</a:t>
            </a:r>
            <a:endParaRPr lang="en-US" baseline="0" dirty="0" smtClean="0"/>
          </a:p>
          <a:p>
            <a:pPr marL="228600" indent="-228600">
              <a:buAutoNum type="arabicPeriod"/>
            </a:pPr>
            <a:r>
              <a:rPr lang="en-US" baseline="0" dirty="0" smtClean="0"/>
              <a:t>My favorite to grow has to be the bearded iris and the other two pictures are from my yard – hardy, strong blossoms in amazing rich colors.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14</a:t>
            </a:fld>
            <a:endParaRPr lang="en-US"/>
          </a:p>
        </p:txBody>
      </p:sp>
    </p:spTree>
    <p:extLst>
      <p:ext uri="{BB962C8B-B14F-4D97-AF65-F5344CB8AC3E}">
        <p14:creationId xmlns:p14="http://schemas.microsoft.com/office/powerpoint/2010/main" val="1933253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 corm is similar to a true</a:t>
            </a:r>
            <a:r>
              <a:rPr lang="en-US" baseline="0" dirty="0" smtClean="0"/>
              <a:t> bulb in that it is an enlarged underground stem with a basal plate.    </a:t>
            </a:r>
          </a:p>
          <a:p>
            <a:r>
              <a:rPr lang="en-US" baseline="0" dirty="0" smtClean="0"/>
              <a:t>2. Corm roots grow downward from the basal plate.</a:t>
            </a:r>
          </a:p>
          <a:p>
            <a:r>
              <a:rPr lang="en-US" baseline="0" dirty="0" smtClean="0"/>
              <a:t>3. Plant corm bulbs in a vertical manner so that the terminal bud is at the top. </a:t>
            </a:r>
          </a:p>
          <a:p>
            <a:r>
              <a:rPr lang="en-US" baseline="0" dirty="0" smtClean="0"/>
              <a:t>4. May only last one season – but I find my comes back year after year.</a:t>
            </a:r>
          </a:p>
          <a:p>
            <a:r>
              <a:rPr lang="en-US" baseline="0" dirty="0" smtClean="0"/>
              <a:t>5. May be divided by separating new corms from the mother bulb. New coms grow on top of the old one.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15</a:t>
            </a:fld>
            <a:endParaRPr lang="en-US"/>
          </a:p>
        </p:txBody>
      </p:sp>
    </p:spTree>
    <p:extLst>
      <p:ext uri="{BB962C8B-B14F-4D97-AF65-F5344CB8AC3E}">
        <p14:creationId xmlns:p14="http://schemas.microsoft.com/office/powerpoint/2010/main" val="2086008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a:t>
            </a:r>
            <a:r>
              <a:rPr lang="en-US" baseline="0" dirty="0" smtClean="0"/>
              <a:t> two photos on the left shows </a:t>
            </a:r>
            <a:r>
              <a:rPr lang="en-US" baseline="0" dirty="0" err="1" smtClean="0"/>
              <a:t>sparaxis</a:t>
            </a:r>
            <a:r>
              <a:rPr lang="en-US" baseline="0" dirty="0" smtClean="0"/>
              <a:t> in both the pink and red colors.  The bottom is full bloom and the top photo shows the sprouts emerging earlier this month in my flower bed. </a:t>
            </a:r>
          </a:p>
          <a:p>
            <a:pPr marL="228600" indent="-228600">
              <a:buAutoNum type="arabicPeriod" startAt="2"/>
            </a:pPr>
            <a:r>
              <a:rPr lang="en-US" sz="1200" b="0" i="0" kern="1200" dirty="0" smtClean="0">
                <a:solidFill>
                  <a:schemeClr val="tx1"/>
                </a:solidFill>
                <a:effectLst/>
                <a:latin typeface="+mn-lt"/>
                <a:ea typeface="+mn-ea"/>
                <a:cs typeface="+mn-cs"/>
              </a:rPr>
              <a:t>Plants of the </a:t>
            </a:r>
            <a:r>
              <a:rPr lang="en-US" sz="1200" b="0" i="1" kern="1200" dirty="0" smtClean="0">
                <a:solidFill>
                  <a:schemeClr val="tx1"/>
                </a:solidFill>
                <a:effectLst/>
                <a:latin typeface="+mn-lt"/>
                <a:ea typeface="+mn-ea"/>
                <a:cs typeface="+mn-cs"/>
              </a:rPr>
              <a:t>Sparaxis</a:t>
            </a:r>
            <a:r>
              <a:rPr lang="en-US" sz="1200" b="0" i="0" kern="1200" dirty="0" smtClean="0">
                <a:solidFill>
                  <a:schemeClr val="tx1"/>
                </a:solidFill>
                <a:effectLst/>
                <a:latin typeface="+mn-lt"/>
                <a:ea typeface="+mn-ea"/>
                <a:cs typeface="+mn-cs"/>
              </a:rPr>
              <a:t> genus are hardy bulbs that are usually grown as annuals </a:t>
            </a:r>
            <a:r>
              <a:rPr lang="en-US" sz="1200" b="0" i="0" kern="1200" baseline="0" dirty="0" smtClean="0">
                <a:solidFill>
                  <a:schemeClr val="tx1"/>
                </a:solidFill>
                <a:effectLst/>
                <a:latin typeface="+mn-lt"/>
                <a:ea typeface="+mn-ea"/>
                <a:cs typeface="+mn-cs"/>
              </a:rPr>
              <a:t>but my experience is they come back year after year.  They are often called Harlequin flower or wandflower and are spectacular with their tri-color display. </a:t>
            </a:r>
          </a:p>
          <a:p>
            <a:pPr marL="228600" indent="-228600">
              <a:buAutoNum type="arabicPeriod" startAt="2"/>
            </a:pPr>
            <a:r>
              <a:rPr lang="en-US" sz="1200" b="0" i="0" kern="1200" baseline="0" dirty="0" smtClean="0">
                <a:solidFill>
                  <a:schemeClr val="tx1"/>
                </a:solidFill>
                <a:effectLst/>
                <a:latin typeface="+mn-lt"/>
                <a:ea typeface="+mn-ea"/>
                <a:cs typeface="+mn-cs"/>
              </a:rPr>
              <a:t>Sparaxis may be pink, purple, red, orange or white.</a:t>
            </a:r>
          </a:p>
          <a:p>
            <a:pPr marL="228600" indent="-228600">
              <a:buAutoNum type="arabicPeriod" startAt="2"/>
            </a:pPr>
            <a:r>
              <a:rPr lang="en-US" sz="1200" b="0" i="0" kern="1200" dirty="0" smtClean="0">
                <a:solidFill>
                  <a:schemeClr val="tx1"/>
                </a:solidFill>
                <a:effectLst/>
                <a:latin typeface="+mn-lt"/>
                <a:ea typeface="+mn-ea"/>
                <a:cs typeface="+mn-cs"/>
              </a:rPr>
              <a:t>On</a:t>
            </a:r>
            <a:r>
              <a:rPr lang="en-US" sz="1200" b="0" i="0" kern="1200" baseline="0" dirty="0" smtClean="0">
                <a:solidFill>
                  <a:schemeClr val="tx1"/>
                </a:solidFill>
                <a:effectLst/>
                <a:latin typeface="+mn-lt"/>
                <a:ea typeface="+mn-ea"/>
                <a:cs typeface="+mn-cs"/>
              </a:rPr>
              <a:t> the right is </a:t>
            </a:r>
            <a:r>
              <a:rPr lang="en-US" sz="1200" b="0" i="0" kern="1200" baseline="0" dirty="0" err="1" smtClean="0">
                <a:solidFill>
                  <a:schemeClr val="tx1"/>
                </a:solidFill>
                <a:effectLst/>
                <a:latin typeface="+mn-lt"/>
                <a:ea typeface="+mn-ea"/>
                <a:cs typeface="+mn-cs"/>
              </a:rPr>
              <a:t>crocosmia</a:t>
            </a:r>
            <a:r>
              <a:rPr lang="en-US" sz="1200" b="0" i="0" kern="1200" baseline="0" dirty="0" smtClean="0">
                <a:solidFill>
                  <a:schemeClr val="tx1"/>
                </a:solidFill>
                <a:effectLst/>
                <a:latin typeface="+mn-lt"/>
                <a:ea typeface="+mn-ea"/>
                <a:cs typeface="+mn-cs"/>
              </a:rPr>
              <a:t> – a </a:t>
            </a:r>
            <a:r>
              <a:rPr lang="en-US" sz="1200" b="0" i="0" u="sng" kern="1200" baseline="0" dirty="0" smtClean="0">
                <a:solidFill>
                  <a:schemeClr val="tx1"/>
                </a:solidFill>
                <a:effectLst/>
                <a:latin typeface="+mn-lt"/>
                <a:ea typeface="+mn-ea"/>
                <a:cs typeface="+mn-cs"/>
              </a:rPr>
              <a:t>summer </a:t>
            </a:r>
            <a:r>
              <a:rPr lang="en-US" sz="1200" b="0" i="0" kern="1200" baseline="0" dirty="0" smtClean="0">
                <a:solidFill>
                  <a:schemeClr val="tx1"/>
                </a:solidFill>
                <a:effectLst/>
                <a:latin typeface="+mn-lt"/>
                <a:ea typeface="+mn-ea"/>
                <a:cs typeface="+mn-cs"/>
              </a:rPr>
              <a:t>bloomer with </a:t>
            </a:r>
            <a:r>
              <a:rPr lang="en-US" sz="1200" b="0" i="0" kern="1200" dirty="0" smtClean="0">
                <a:solidFill>
                  <a:schemeClr val="tx1"/>
                </a:solidFill>
                <a:effectLst/>
                <a:latin typeface="+mn-lt"/>
                <a:ea typeface="+mn-ea"/>
                <a:cs typeface="+mn-cs"/>
              </a:rPr>
              <a:t> brightly-colored flowers on wiry, arching stems. The buds open one-by-one from the bottom up and are magnets for hummingbirds. They are related to gladiolas and have similar sword-like foliage. It may take some time for 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crocosmia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be fully established </a:t>
            </a:r>
            <a:endParaRPr lang="en-US" sz="1200" b="0" i="0" kern="1200" baseline="0" dirty="0" smtClean="0">
              <a:solidFill>
                <a:schemeClr val="tx1"/>
              </a:solidFill>
              <a:effectLst/>
              <a:latin typeface="+mn-lt"/>
              <a:ea typeface="+mn-ea"/>
              <a:cs typeface="+mn-cs"/>
            </a:endParaRPr>
          </a:p>
          <a:p>
            <a:pPr marL="228600" indent="-228600">
              <a:buAutoNum type="arabicPeriod" startAt="2"/>
            </a:pPr>
            <a:endParaRPr lang="en-US" sz="1200" b="0" i="0" kern="1200" baseline="0" dirty="0" smtClean="0">
              <a:solidFill>
                <a:schemeClr val="tx1"/>
              </a:solidFill>
              <a:effectLst/>
              <a:latin typeface="+mn-lt"/>
              <a:ea typeface="+mn-ea"/>
              <a:cs typeface="+mn-cs"/>
            </a:endParaRPr>
          </a:p>
          <a:p>
            <a:pPr marL="228600" indent="-228600">
              <a:buAutoNum type="arabicPeriod" startAt="2"/>
            </a:pPr>
            <a:endParaRPr lang="en-US" sz="1200" b="0" i="0" kern="1200" baseline="0" dirty="0" smtClean="0">
              <a:solidFill>
                <a:schemeClr val="tx1"/>
              </a:solidFill>
              <a:effectLst/>
              <a:latin typeface="+mn-lt"/>
              <a:ea typeface="+mn-ea"/>
              <a:cs typeface="+mn-cs"/>
            </a:endParaRPr>
          </a:p>
          <a:p>
            <a:pPr marL="228600" indent="-228600">
              <a:buAutoNum type="arabicPeriod" startAt="2"/>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B60A3E-4BC9-4497-95E2-69F5661E229A}" type="slidenum">
              <a:rPr lang="en-US" smtClean="0"/>
              <a:t>16</a:t>
            </a:fld>
            <a:endParaRPr lang="en-US"/>
          </a:p>
        </p:txBody>
      </p:sp>
    </p:spTree>
    <p:extLst>
      <p:ext uri="{BB962C8B-B14F-4D97-AF65-F5344CB8AC3E}">
        <p14:creationId xmlns:p14="http://schemas.microsoft.com/office/powerpoint/2010/main" val="364413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 tuberous root</a:t>
            </a:r>
            <a:r>
              <a:rPr lang="en-US" baseline="0" dirty="0" smtClean="0"/>
              <a:t> is made up of enlarged fleshy root tissue that acts as the primary storage tissue.   These fibrous roots help to uptake water and nutrients.</a:t>
            </a:r>
          </a:p>
          <a:p>
            <a:pPr marL="228600" indent="-228600">
              <a:buAutoNum type="arabicPeriod"/>
            </a:pPr>
            <a:r>
              <a:rPr lang="en-US" baseline="0" dirty="0" smtClean="0"/>
              <a:t>Often bulbs will grow in clusters.</a:t>
            </a:r>
          </a:p>
          <a:p>
            <a:pPr marL="228600" indent="-228600">
              <a:buAutoNum type="arabicPeriod"/>
            </a:pPr>
            <a:r>
              <a:rPr lang="en-US" baseline="0" dirty="0" smtClean="0"/>
              <a:t>New buds are present only at the crown or stem end of the root.  </a:t>
            </a:r>
          </a:p>
          <a:p>
            <a:pPr marL="228600" indent="-228600">
              <a:buAutoNum type="arabicPeriod"/>
            </a:pPr>
            <a:r>
              <a:rPr lang="en-US" baseline="0" dirty="0" smtClean="0"/>
              <a:t>Divide by cutting up root cluster.</a:t>
            </a:r>
          </a:p>
          <a:p>
            <a:pPr marL="228600" indent="-228600">
              <a:buAutoNum type="arabicPeriod"/>
            </a:pPr>
            <a:r>
              <a:rPr lang="en-US" baseline="0" dirty="0" smtClean="0"/>
              <a:t>Common example is the sweet potato.</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17</a:t>
            </a:fld>
            <a:endParaRPr lang="en-US"/>
          </a:p>
        </p:txBody>
      </p:sp>
    </p:spTree>
    <p:extLst>
      <p:ext uri="{BB962C8B-B14F-4D97-AF65-F5344CB8AC3E}">
        <p14:creationId xmlns:p14="http://schemas.microsoft.com/office/powerpoint/2010/main" val="78658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These beautiful blooms are examples of tuberous roots.  On the left is a white peony from my yard – another favorite of mine.</a:t>
            </a:r>
          </a:p>
          <a:p>
            <a:pPr marL="228600" indent="-228600">
              <a:buAutoNum type="arabicPeriod"/>
            </a:pPr>
            <a:r>
              <a:rPr lang="en-US" sz="1200" b="0" i="0" kern="1200" dirty="0" smtClean="0">
                <a:solidFill>
                  <a:schemeClr val="tx1"/>
                </a:solidFill>
                <a:effectLst/>
                <a:latin typeface="+mn-lt"/>
                <a:ea typeface="+mn-ea"/>
                <a:cs typeface="+mn-cs"/>
              </a:rPr>
              <a:t>According to the American Peony Society, with full su</a:t>
            </a:r>
            <a:r>
              <a:rPr lang="en-US" sz="1200" b="0" i="0" kern="1200" baseline="0" dirty="0" smtClean="0">
                <a:solidFill>
                  <a:schemeClr val="tx1"/>
                </a:solidFill>
                <a:effectLst/>
                <a:latin typeface="+mn-lt"/>
                <a:ea typeface="+mn-ea"/>
                <a:cs typeface="+mn-cs"/>
              </a:rPr>
              <a:t>n (6-8 hours) and appropriate soil</a:t>
            </a:r>
            <a:r>
              <a:rPr lang="en-US" sz="1200" b="0" i="0" kern="1200" dirty="0" smtClean="0">
                <a:solidFill>
                  <a:schemeClr val="tx1"/>
                </a:solidFill>
                <a:effectLst/>
                <a:latin typeface="+mn-lt"/>
                <a:ea typeface="+mn-ea"/>
                <a:cs typeface="+mn-cs"/>
              </a:rPr>
              <a:t>, peonies</a:t>
            </a:r>
            <a:r>
              <a:rPr lang="en-US" sz="1200" b="0" i="0" kern="1200" baseline="0" dirty="0" smtClean="0">
                <a:solidFill>
                  <a:schemeClr val="tx1"/>
                </a:solidFill>
                <a:effectLst/>
                <a:latin typeface="+mn-lt"/>
                <a:ea typeface="+mn-ea"/>
                <a:cs typeface="+mn-cs"/>
              </a:rPr>
              <a:t> are easy to grown. U</a:t>
            </a:r>
            <a:r>
              <a:rPr lang="en-US" sz="1200" b="0" i="0" kern="1200" dirty="0" smtClean="0">
                <a:solidFill>
                  <a:schemeClr val="tx1"/>
                </a:solidFill>
                <a:effectLst/>
                <a:latin typeface="+mn-lt"/>
                <a:ea typeface="+mn-ea"/>
                <a:cs typeface="+mn-cs"/>
              </a:rPr>
              <a:t>nfortunately, peonies do not supply instant gratification</a:t>
            </a:r>
            <a:r>
              <a:rPr lang="en-US" sz="1200" b="0" i="0" kern="1200" baseline="0" dirty="0" smtClean="0">
                <a:solidFill>
                  <a:schemeClr val="tx1"/>
                </a:solidFill>
                <a:effectLst/>
                <a:latin typeface="+mn-lt"/>
                <a:ea typeface="+mn-ea"/>
                <a:cs typeface="+mn-cs"/>
              </a:rPr>
              <a:t> they follow the </a:t>
            </a:r>
            <a:r>
              <a:rPr lang="en-US" sz="1200" b="0" i="0" kern="1200" dirty="0" smtClean="0">
                <a:solidFill>
                  <a:schemeClr val="tx1"/>
                </a:solidFill>
                <a:effectLst/>
                <a:latin typeface="+mn-lt"/>
                <a:ea typeface="+mn-ea"/>
                <a:cs typeface="+mn-cs"/>
              </a:rPr>
              <a:t> three-year “sleep, creep, leap” analogy.. Yet once they are established, a peony will reward you for years to come! Peony plants can live for more than 100 years, given basic care and a good planting site.  Like many in the bulb family – it depends – meaning peonies aren’t recommended for hardiness zones above</a:t>
            </a:r>
            <a:r>
              <a:rPr lang="en-US" sz="1200" b="0" i="0" kern="1200" baseline="0" dirty="0" smtClean="0">
                <a:solidFill>
                  <a:schemeClr val="tx1"/>
                </a:solidFill>
                <a:effectLst/>
                <a:latin typeface="+mn-lt"/>
                <a:ea typeface="+mn-ea"/>
                <a:cs typeface="+mn-cs"/>
              </a:rPr>
              <a:t> 8, but I beg to differ. </a:t>
            </a:r>
          </a:p>
          <a:p>
            <a:pPr marL="228600" indent="-228600">
              <a:buAutoNum type="arabicPeriod"/>
            </a:pPr>
            <a:r>
              <a:rPr lang="en-US" sz="1200" b="0" i="0" kern="1200" baseline="0" dirty="0" smtClean="0">
                <a:solidFill>
                  <a:schemeClr val="tx1"/>
                </a:solidFill>
                <a:effectLst/>
                <a:latin typeface="+mn-lt"/>
                <a:ea typeface="+mn-ea"/>
                <a:cs typeface="+mn-cs"/>
              </a:rPr>
              <a:t>The top right is a newly planted ranunculus in my neighbor’s yard. </a:t>
            </a:r>
          </a:p>
          <a:p>
            <a:pPr marL="228600" indent="-228600">
              <a:buAutoNum type="arabicPeriod"/>
            </a:pPr>
            <a:r>
              <a:rPr lang="en-US" sz="1200" b="0" i="0" kern="1200" dirty="0" smtClean="0">
                <a:solidFill>
                  <a:schemeClr val="tx1"/>
                </a:solidFill>
                <a:effectLst/>
                <a:latin typeface="+mn-lt"/>
                <a:ea typeface="+mn-ea"/>
                <a:cs typeface="+mn-cs"/>
              </a:rPr>
              <a:t>Ranunculus are knows for their brightly colored, ruffled petals and long vase life.</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ll they ask is for plenty of sunlight, rich soil, and light watering. They</a:t>
            </a:r>
            <a:r>
              <a:rPr lang="en-US" sz="1200" b="0" i="0" kern="1200" baseline="0" dirty="0" smtClean="0">
                <a:solidFill>
                  <a:schemeClr val="tx1"/>
                </a:solidFill>
                <a:effectLst/>
                <a:latin typeface="+mn-lt"/>
                <a:ea typeface="+mn-ea"/>
                <a:cs typeface="+mn-cs"/>
              </a:rPr>
              <a:t> do well in our hardiness zone.</a:t>
            </a:r>
          </a:p>
          <a:p>
            <a:pPr marL="228600" indent="-228600">
              <a:buAutoNum type="arabicPeriod"/>
            </a:pPr>
            <a:r>
              <a:rPr lang="en-US" sz="1200" b="0" i="0" kern="1200" baseline="0" dirty="0" smtClean="0">
                <a:solidFill>
                  <a:schemeClr val="tx1"/>
                </a:solidFill>
                <a:effectLst/>
                <a:latin typeface="+mn-lt"/>
                <a:ea typeface="+mn-ea"/>
                <a:cs typeface="+mn-cs"/>
              </a:rPr>
              <a:t>The bottom right photo is a day lily (</a:t>
            </a:r>
            <a:r>
              <a:rPr lang="en-US" sz="1200" b="0" i="0" kern="1200" baseline="0" dirty="0" err="1" smtClean="0">
                <a:solidFill>
                  <a:schemeClr val="tx1"/>
                </a:solidFill>
                <a:effectLst/>
                <a:latin typeface="+mn-lt"/>
                <a:ea typeface="+mn-ea"/>
                <a:cs typeface="+mn-cs"/>
              </a:rPr>
              <a:t>hemerocallis</a:t>
            </a:r>
            <a:r>
              <a:rPr lang="en-US" sz="1200" b="0" i="0" kern="1200" baseline="0" dirty="0" smtClean="0">
                <a:solidFill>
                  <a:schemeClr val="tx1"/>
                </a:solidFill>
                <a:effectLst/>
                <a:latin typeface="+mn-lt"/>
                <a:ea typeface="+mn-ea"/>
                <a:cs typeface="+mn-cs"/>
              </a:rPr>
              <a:t>).  It’s called grape magic and seems more purple in real life than my photo. This is a re-bloomer which brings frequent color to the garden.</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18</a:t>
            </a:fld>
            <a:endParaRPr lang="en-US"/>
          </a:p>
        </p:txBody>
      </p:sp>
    </p:spTree>
    <p:extLst>
      <p:ext uri="{BB962C8B-B14F-4D97-AF65-F5344CB8AC3E}">
        <p14:creationId xmlns:p14="http://schemas.microsoft.com/office/powerpoint/2010/main" val="1769024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 tuber is similar to a corm in that it is an enlarged underground stem.  However, it is distinct</a:t>
            </a:r>
            <a:r>
              <a:rPr lang="en-US" baseline="0" dirty="0" smtClean="0"/>
              <a:t> in that i</a:t>
            </a:r>
            <a:r>
              <a:rPr lang="en-US" dirty="0" smtClean="0"/>
              <a:t>t does not have</a:t>
            </a:r>
            <a:r>
              <a:rPr lang="en-US" baseline="0" dirty="0" smtClean="0"/>
              <a:t> a basil plate. </a:t>
            </a:r>
          </a:p>
          <a:p>
            <a:r>
              <a:rPr lang="en-US" baseline="0" dirty="0" smtClean="0"/>
              <a:t>2. Roots will grow from all sides.</a:t>
            </a:r>
          </a:p>
          <a:p>
            <a:r>
              <a:rPr lang="en-US" baseline="0" dirty="0" smtClean="0"/>
              <a:t>3. Self reproduces as new tubers grow, the old ones will disintegrate.</a:t>
            </a:r>
          </a:p>
          <a:p>
            <a:r>
              <a:rPr lang="en-US" baseline="0" dirty="0" smtClean="0"/>
              <a:t>4. You can divide tubers by cutting into sections/ The most common example is the white potato.</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19</a:t>
            </a:fld>
            <a:endParaRPr lang="en-US"/>
          </a:p>
        </p:txBody>
      </p:sp>
    </p:spTree>
    <p:extLst>
      <p:ext uri="{BB962C8B-B14F-4D97-AF65-F5344CB8AC3E}">
        <p14:creationId xmlns:p14="http://schemas.microsoft.com/office/powerpoint/2010/main" val="3966762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I don’t have an anemone in my garden –</a:t>
            </a:r>
            <a:r>
              <a:rPr lang="en-US" baseline="0" dirty="0" smtClean="0"/>
              <a:t> this is a pre packaged packet. </a:t>
            </a:r>
            <a:r>
              <a:rPr lang="en-US" sz="1200" b="0" i="0" kern="1200" dirty="0" smtClean="0">
                <a:solidFill>
                  <a:schemeClr val="tx1"/>
                </a:solidFill>
                <a:effectLst/>
                <a:latin typeface="+mn-lt"/>
                <a:ea typeface="+mn-ea"/>
                <a:cs typeface="+mn-cs"/>
              </a:rPr>
              <a:t>Many gardeners know the plants as windflowers, so named because the delicate poppy-like flowers sway in the lightest breezes. (The Greek word "</a:t>
            </a:r>
            <a:r>
              <a:rPr lang="en-US" sz="1200" b="0" i="0" kern="1200" dirty="0" err="1" smtClean="0">
                <a:solidFill>
                  <a:schemeClr val="tx1"/>
                </a:solidFill>
                <a:effectLst/>
                <a:latin typeface="+mn-lt"/>
                <a:ea typeface="+mn-ea"/>
                <a:cs typeface="+mn-cs"/>
              </a:rPr>
              <a:t>anemos</a:t>
            </a:r>
            <a:r>
              <a:rPr lang="en-US" sz="1200" b="0" i="0" kern="1200" dirty="0" smtClean="0">
                <a:solidFill>
                  <a:schemeClr val="tx1"/>
                </a:solidFill>
                <a:effectLst/>
                <a:latin typeface="+mn-lt"/>
                <a:ea typeface="+mn-ea"/>
                <a:cs typeface="+mn-cs"/>
              </a:rPr>
              <a:t>" translates as "wind.“ They do well</a:t>
            </a:r>
            <a:r>
              <a:rPr lang="en-US" sz="1200" b="0" i="0" kern="1200" baseline="0" dirty="0" smtClean="0">
                <a:solidFill>
                  <a:schemeClr val="tx1"/>
                </a:solidFill>
                <a:effectLst/>
                <a:latin typeface="+mn-lt"/>
                <a:ea typeface="+mn-ea"/>
                <a:cs typeface="+mn-cs"/>
              </a:rPr>
              <a:t> in our hardiness zone with full sun.</a:t>
            </a:r>
          </a:p>
          <a:p>
            <a:pPr marL="228600" indent="-228600">
              <a:buAutoNum type="arabicPeriod"/>
            </a:pPr>
            <a:r>
              <a:rPr lang="en-US" sz="1200" b="0" i="0" kern="1200" baseline="0" dirty="0" smtClean="0">
                <a:solidFill>
                  <a:schemeClr val="tx1"/>
                </a:solidFill>
                <a:effectLst/>
                <a:latin typeface="+mn-lt"/>
                <a:ea typeface="+mn-ea"/>
                <a:cs typeface="+mn-cs"/>
              </a:rPr>
              <a:t>One of my cyclamen bloomed early this year – this photo taken two weeks ago- early October.</a:t>
            </a:r>
          </a:p>
          <a:p>
            <a:pPr marL="228600" indent="-228600">
              <a:buAutoNum type="arabicPeriod"/>
            </a:pPr>
            <a:r>
              <a:rPr lang="en-US" sz="1200" b="0" i="0" kern="1200" baseline="0" dirty="0" smtClean="0">
                <a:solidFill>
                  <a:schemeClr val="tx1"/>
                </a:solidFill>
                <a:effectLst/>
                <a:latin typeface="+mn-lt"/>
                <a:ea typeface="+mn-ea"/>
                <a:cs typeface="+mn-cs"/>
              </a:rPr>
              <a:t>Cyclamen are often thought of as an indoor holiday plant – but they can be hardy enough to plant outdoors.  Plant tubers in late summer or early autumn.</a:t>
            </a:r>
          </a:p>
          <a:p>
            <a:pPr marL="228600" indent="-228600">
              <a:buAutoNum type="arabicPeriod" startAt="4"/>
            </a:pPr>
            <a:r>
              <a:rPr lang="en-US" sz="1200" b="0" i="0" kern="1200" dirty="0" smtClean="0">
                <a:solidFill>
                  <a:schemeClr val="tx1"/>
                </a:solidFill>
                <a:effectLst/>
                <a:latin typeface="+mn-lt"/>
                <a:ea typeface="+mn-ea"/>
                <a:cs typeface="+mn-cs"/>
              </a:rPr>
              <a:t>Plant the tubers with the top of the tuber just below the surface of the soil. Space 6 to 10 inches apart.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Unlike florist’s cyclamen that grows outdoors only in warm climates, hardy cyclamen tolerates cold climates and freezing winters. However, this cool climate plant might struggle </a:t>
            </a:r>
            <a:r>
              <a:rPr lang="en-US" sz="1200" b="0" i="0" kern="1200" baseline="0" dirty="0" smtClean="0">
                <a:solidFill>
                  <a:schemeClr val="tx1"/>
                </a:solidFill>
                <a:effectLst/>
                <a:latin typeface="+mn-lt"/>
                <a:ea typeface="+mn-ea"/>
                <a:cs typeface="+mn-cs"/>
              </a:rPr>
              <a:t> where summers are hot and dry. Be smart about the placement in your </a:t>
            </a:r>
            <a:r>
              <a:rPr lang="en-US" sz="1200" b="0" i="0" kern="1200" baseline="0" dirty="0" err="1" smtClean="0">
                <a:solidFill>
                  <a:schemeClr val="tx1"/>
                </a:solidFill>
                <a:effectLst/>
                <a:latin typeface="+mn-lt"/>
                <a:ea typeface="+mn-ea"/>
                <a:cs typeface="+mn-cs"/>
              </a:rPr>
              <a:t>gardent</a:t>
            </a:r>
            <a:r>
              <a:rPr lang="en-US" sz="1200" b="0" i="0" kern="1200" baseline="0" dirty="0" smtClean="0">
                <a:solidFill>
                  <a:schemeClr val="tx1"/>
                </a:solidFill>
                <a:effectLst/>
                <a:latin typeface="+mn-lt"/>
                <a:ea typeface="+mn-ea"/>
                <a:cs typeface="+mn-cs"/>
              </a:rPr>
              <a:t>.</a:t>
            </a:r>
          </a:p>
          <a:p>
            <a:pPr marL="228600" indent="-228600">
              <a:buAutoNum type="arabicPeriod" startAt="4"/>
            </a:pPr>
            <a:r>
              <a:rPr lang="en-US" sz="1200" b="0" i="0" kern="1200" dirty="0" smtClean="0">
                <a:solidFill>
                  <a:schemeClr val="tx1"/>
                </a:solidFill>
                <a:effectLst/>
                <a:latin typeface="+mn-lt"/>
                <a:ea typeface="+mn-ea"/>
                <a:cs typeface="+mn-cs"/>
              </a:rPr>
              <a:t>Water the plant regularly during spring and summer but don’t overwater because the tubers may rot in waterlogged soil. Brush excessive leaves and debris from the plant in autumn. Although a light layer of mulch or leaves protects the roots from the winter cold, too much cover prevents the plants from getting light. One</a:t>
            </a:r>
            <a:r>
              <a:rPr lang="en-US" sz="1200" b="0" i="0" kern="1200" baseline="0" dirty="0" smtClean="0">
                <a:solidFill>
                  <a:schemeClr val="tx1"/>
                </a:solidFill>
                <a:effectLst/>
                <a:latin typeface="+mn-lt"/>
                <a:ea typeface="+mn-ea"/>
                <a:cs typeface="+mn-cs"/>
              </a:rPr>
              <a:t> tuber can live for generations.</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20</a:t>
            </a:fld>
            <a:endParaRPr lang="en-US"/>
          </a:p>
        </p:txBody>
      </p:sp>
    </p:spTree>
    <p:extLst>
      <p:ext uri="{BB962C8B-B14F-4D97-AF65-F5344CB8AC3E}">
        <p14:creationId xmlns:p14="http://schemas.microsoft.com/office/powerpoint/2010/main" val="3247511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 planting formula</a:t>
            </a:r>
            <a:r>
              <a:rPr lang="en-US" baseline="0" dirty="0" smtClean="0"/>
              <a:t> include right depth, width and time.</a:t>
            </a:r>
          </a:p>
          <a:p>
            <a:pPr marL="228600" indent="-228600">
              <a:buAutoNum type="arabicPeriod"/>
            </a:pPr>
            <a:r>
              <a:rPr lang="en-US" baseline="0" dirty="0" smtClean="0"/>
              <a:t>Most packaged bulbs contain labels with planting instructions (see next slide).  </a:t>
            </a:r>
          </a:p>
          <a:p>
            <a:pPr marL="228600" indent="-228600">
              <a:buAutoNum type="arabicPeriod"/>
            </a:pPr>
            <a:r>
              <a:rPr lang="en-US" baseline="0" dirty="0" smtClean="0"/>
              <a:t>Without labels, plant bulbs 2 2.5 times their width and 3 times their width.</a:t>
            </a:r>
          </a:p>
          <a:p>
            <a:pPr marL="228600" indent="-228600">
              <a:buAutoNum type="arabicPeriod"/>
            </a:pPr>
            <a:r>
              <a:rPr lang="en-US" baseline="0" dirty="0" smtClean="0"/>
              <a:t>If you wanted to plant bulb clusters for impact – use at least 12+ bulbs and if the bulbs are small, use additional.</a:t>
            </a:r>
          </a:p>
          <a:p>
            <a:pPr marL="228600" indent="-228600">
              <a:buAutoNum type="arabicPeriod"/>
            </a:pPr>
            <a:endParaRPr lang="en-US" baseline="0" dirty="0" smtClean="0"/>
          </a:p>
          <a:p>
            <a:pPr marL="228600" indent="-228600">
              <a:buAutoNum type="arabicPeriod"/>
            </a:pPr>
            <a:r>
              <a:rPr lang="en-US" baseline="0" dirty="0" smtClean="0"/>
              <a:t>Fall is the time to plant spring bulbs when the average night temperature is between 40-50 degrees. </a:t>
            </a:r>
          </a:p>
          <a:p>
            <a:pPr marL="228600" indent="-228600">
              <a:buAutoNum type="arabicPeriod"/>
            </a:pPr>
            <a:r>
              <a:rPr lang="en-US" baseline="0" dirty="0" smtClean="0"/>
              <a:t>If you are considering summer blooms, plant these varieties in early spring. (see chart from Sacramento MGs)</a:t>
            </a:r>
          </a:p>
          <a:p>
            <a:pPr marL="228600" indent="-228600">
              <a:buAutoNum type="arabicPeriod"/>
            </a:pPr>
            <a:r>
              <a:rPr lang="en-US" baseline="0" dirty="0" smtClean="0"/>
              <a:t>Some bulbs will do best with a short soak in lukewarm water.</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21</a:t>
            </a:fld>
            <a:endParaRPr lang="en-US"/>
          </a:p>
        </p:txBody>
      </p:sp>
    </p:spTree>
    <p:extLst>
      <p:ext uri="{BB962C8B-B14F-4D97-AF65-F5344CB8AC3E}">
        <p14:creationId xmlns:p14="http://schemas.microsoft.com/office/powerpoint/2010/main" val="274738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a:t>
            </a:fld>
            <a:endParaRPr lang="en-US"/>
          </a:p>
        </p:txBody>
      </p:sp>
    </p:spTree>
    <p:extLst>
      <p:ext uri="{BB962C8B-B14F-4D97-AF65-F5344CB8AC3E}">
        <p14:creationId xmlns:p14="http://schemas.microsoft.com/office/powerpoint/2010/main" val="3748216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Look at the information you can get from the back of the bulb pack. This is the back from</a:t>
            </a:r>
            <a:r>
              <a:rPr lang="en-US" baseline="0" dirty="0" smtClean="0"/>
              <a:t> a package of Persian buttercups ranunculus mixture.  </a:t>
            </a:r>
          </a:p>
          <a:p>
            <a:pPr marL="228600" indent="-228600">
              <a:buAutoNum type="arabicPeriod"/>
            </a:pPr>
            <a:r>
              <a:rPr lang="en-US" baseline="0" dirty="0" smtClean="0"/>
              <a:t>The front will usually  tell you how many bulbs are in the pack and may guide you to when they will bloom, if they prefer full sun or partial shade, if they attract bees, butterflies or hummingbirds, and the height of the bloom.</a:t>
            </a:r>
          </a:p>
          <a:p>
            <a:pPr marL="228600" indent="-228600">
              <a:buAutoNum type="arabicPeriod"/>
            </a:pPr>
            <a:r>
              <a:rPr lang="en-US" baseline="0" dirty="0" smtClean="0"/>
              <a:t>The back advises you on hardiness zone, the habit and height, features, planting tips and instructions.</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22</a:t>
            </a:fld>
            <a:endParaRPr lang="en-US"/>
          </a:p>
        </p:txBody>
      </p:sp>
    </p:spTree>
    <p:extLst>
      <p:ext uri="{BB962C8B-B14F-4D97-AF65-F5344CB8AC3E}">
        <p14:creationId xmlns:p14="http://schemas.microsoft.com/office/powerpoint/2010/main" val="61848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1.While MGPC</a:t>
            </a:r>
            <a:r>
              <a:rPr lang="en-US" baseline="0" dirty="0" smtClean="0"/>
              <a:t> doesn’t have a bulb planting schedule – today we are borrowing from our friends at the Sacramento County Master Gardener Program. Where your zone is consistent with Sacramento, use this guide. If you live in a different elevation this guide may not be applicable to you.  </a:t>
            </a:r>
          </a:p>
          <a:p>
            <a:r>
              <a:rPr lang="en-US" baseline="0" dirty="0" smtClean="0"/>
              <a:t>2. I realize this cop </a:t>
            </a:r>
            <a:r>
              <a:rPr lang="en-US" baseline="0" dirty="0" err="1" smtClean="0"/>
              <a:t>ymay</a:t>
            </a:r>
            <a:r>
              <a:rPr lang="en-US" baseline="0" dirty="0" smtClean="0"/>
              <a:t> be difficult to read, but the link to this resource will be included once this presentation is posted on our website.</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23</a:t>
            </a:fld>
            <a:endParaRPr lang="en-US"/>
          </a:p>
        </p:txBody>
      </p:sp>
    </p:spTree>
    <p:extLst>
      <p:ext uri="{BB962C8B-B14F-4D97-AF65-F5344CB8AC3E}">
        <p14:creationId xmlns:p14="http://schemas.microsoft.com/office/powerpoint/2010/main" val="2513717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228600" indent="-228600">
              <a:buAutoNum type="arabicPeriod"/>
            </a:pPr>
            <a:r>
              <a:rPr lang="en-US" dirty="0" smtClean="0"/>
              <a:t>Bulbs require full sun of 4-6 hours/day  – though a few prefer some afternoon shade in our hot climate.</a:t>
            </a:r>
            <a:r>
              <a:rPr lang="en-US" baseline="0" dirty="0" smtClean="0"/>
              <a:t>  Insufficient sunlight will produce foliage but not necessarily vibrant blooms.  Planting is  a good time to plan out color scheme and design.</a:t>
            </a:r>
          </a:p>
          <a:p>
            <a:pPr marL="228600" indent="-228600">
              <a:buAutoNum type="arabicPeriod"/>
            </a:pPr>
            <a:r>
              <a:rPr lang="en-US" baseline="0" dirty="0" smtClean="0"/>
              <a:t>Bulbs prefer soil that is well drained and loosened. Add all-purpose fertilizer and compost to enhance the soil. Rake the surface smooth.</a:t>
            </a:r>
          </a:p>
          <a:p>
            <a:pPr marL="228600" indent="-228600">
              <a:buAutoNum type="arabicPeriod"/>
            </a:pPr>
            <a:r>
              <a:rPr lang="en-US" baseline="0" dirty="0" smtClean="0"/>
              <a:t>To plant, set the bulbs in firmly at the correct depth, pointed tip up. There are bulb planting tools to get the depth correct. </a:t>
            </a:r>
          </a:p>
          <a:p>
            <a:pPr marL="228600" indent="-228600">
              <a:buAutoNum type="arabicPeriod"/>
            </a:pPr>
            <a:r>
              <a:rPr lang="en-US" baseline="0" dirty="0" smtClean="0"/>
              <a:t>If you prefer a “natural” looking patch of bulbs, gently toss and plant where they land.</a:t>
            </a:r>
          </a:p>
          <a:p>
            <a:pPr marL="228600" indent="-228600">
              <a:buAutoNum type="arabicPeriod"/>
            </a:pPr>
            <a:r>
              <a:rPr lang="en-US" baseline="0" dirty="0" smtClean="0"/>
              <a:t>Cover bulbs with soil and water thoroughly.</a:t>
            </a:r>
          </a:p>
          <a:p>
            <a:pPr marL="228600" indent="-228600">
              <a:buAutoNum type="arabicPeriod"/>
            </a:pPr>
            <a:r>
              <a:rPr lang="en-US" baseline="0" dirty="0" smtClean="0"/>
              <a:t>Cover with 2 inches of loose mulch.</a:t>
            </a:r>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24</a:t>
            </a:fld>
            <a:endParaRPr lang="en-US"/>
          </a:p>
        </p:txBody>
      </p:sp>
    </p:spTree>
    <p:extLst>
      <p:ext uri="{BB962C8B-B14F-4D97-AF65-F5344CB8AC3E}">
        <p14:creationId xmlns:p14="http://schemas.microsoft.com/office/powerpoint/2010/main" val="1332996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 gardener’s dream plant – bulbs can be planted in different locations for </a:t>
            </a:r>
            <a:r>
              <a:rPr lang="en-US" baseline="0" smtClean="0"/>
              <a:t>different effects.</a:t>
            </a:r>
            <a:endParaRPr lang="en-US" baseline="0" dirty="0" smtClean="0"/>
          </a:p>
          <a:p>
            <a:pPr marL="228600" indent="-228600">
              <a:buAutoNum type="arabicPeriod"/>
            </a:pPr>
            <a:r>
              <a:rPr lang="en-US" baseline="0" dirty="0" smtClean="0"/>
              <a:t>In top photo, Rain lily (AKA August Rain Lily)  is planted in my neighbors mow strip. In bottom photo different bulbs spill out of a bulb bed.</a:t>
            </a:r>
          </a:p>
          <a:p>
            <a:pPr marL="228600" indent="-228600">
              <a:buAutoNum type="arabicPeriod"/>
            </a:pPr>
            <a:r>
              <a:rPr lang="en-US" baseline="0" dirty="0" smtClean="0"/>
              <a:t>Bulbs are spectacular in mass plantings, under trees and shrubs and in perennial borders.</a:t>
            </a:r>
          </a:p>
          <a:p>
            <a:pPr marL="228600" indent="-228600">
              <a:buAutoNum type="arabicPeriod"/>
            </a:pPr>
            <a:r>
              <a:rPr lang="en-US" baseline="0" dirty="0" smtClean="0"/>
              <a:t>They can be grown in grass but you should wait for the foliage to die back before mowing the lawn.</a:t>
            </a:r>
          </a:p>
          <a:p>
            <a:pPr marL="228600" indent="-228600">
              <a:buAutoNum type="arabicPeriod"/>
            </a:pPr>
            <a:r>
              <a:rPr lang="en-US" baseline="0" dirty="0" smtClean="0"/>
              <a:t>They will survive on slopes and in beds designed just for bulbs. </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25</a:t>
            </a:fld>
            <a:endParaRPr lang="en-US"/>
          </a:p>
        </p:txBody>
      </p:sp>
    </p:spTree>
    <p:extLst>
      <p:ext uri="{BB962C8B-B14F-4D97-AF65-F5344CB8AC3E}">
        <p14:creationId xmlns:p14="http://schemas.microsoft.com/office/powerpoint/2010/main" val="3256851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 container of bulbs, or mixed with other plants is an ideal accent to any garden and protect bulbs that may be attractive to small rodents.</a:t>
            </a:r>
          </a:p>
          <a:p>
            <a:pPr marL="228600" indent="-228600">
              <a:buAutoNum type="arabicPeriod"/>
            </a:pPr>
            <a:r>
              <a:rPr lang="en-US" baseline="0" dirty="0" smtClean="0"/>
              <a:t>In this picture I paired  daffodils with yellow pansies.  Looking at it now, I wish I had chosen blue pansies for their contrast.</a:t>
            </a:r>
          </a:p>
          <a:p>
            <a:pPr marL="228600" indent="-228600">
              <a:buAutoNum type="arabicPeriod"/>
            </a:pPr>
            <a:r>
              <a:rPr lang="en-US" baseline="0" dirty="0" smtClean="0"/>
              <a:t>Container size is important for impact and make sure it has drain holes.</a:t>
            </a:r>
          </a:p>
          <a:p>
            <a:pPr marL="228600" indent="-228600">
              <a:buAutoNum type="arabicPeriod"/>
            </a:pPr>
            <a:r>
              <a:rPr lang="en-US" baseline="0" dirty="0" smtClean="0"/>
              <a:t>OK to use potting soil to keep soil loose and crumbly – not existing soil from your garden.</a:t>
            </a:r>
          </a:p>
          <a:p>
            <a:pPr marL="228600" indent="-228600">
              <a:buAutoNum type="arabicPeriod"/>
            </a:pPr>
            <a:r>
              <a:rPr lang="en-US" baseline="0" dirty="0" smtClean="0"/>
              <a:t>Bulbs can be planted close, but not touching.  </a:t>
            </a:r>
          </a:p>
          <a:p>
            <a:pPr marL="228600" indent="-228600">
              <a:buAutoNum type="arabicPeriod"/>
            </a:pPr>
            <a:r>
              <a:rPr lang="en-US" baseline="0" dirty="0" smtClean="0"/>
              <a:t>Water thoroughly after planting.</a:t>
            </a:r>
          </a:p>
          <a:p>
            <a:pPr marL="228600" indent="-228600">
              <a:buAutoNum type="arabicPeriod"/>
            </a:pPr>
            <a:r>
              <a:rPr lang="en-US" baseline="0" dirty="0" smtClean="0"/>
              <a:t>Apply light fertilizer if you intend to reuse the bulbs  - half strength liquid fertilizer every two weeks. I tend to think of my bulb containers as “one and done,”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26</a:t>
            </a:fld>
            <a:endParaRPr lang="en-US"/>
          </a:p>
        </p:txBody>
      </p:sp>
    </p:spTree>
    <p:extLst>
      <p:ext uri="{BB962C8B-B14F-4D97-AF65-F5344CB8AC3E}">
        <p14:creationId xmlns:p14="http://schemas.microsoft.com/office/powerpoint/2010/main" val="3365379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Depending on</a:t>
            </a:r>
            <a:r>
              <a:rPr lang="en-US" baseline="0" dirty="0" smtClean="0"/>
              <a:t> soil and weather conditions water after planting until foliage dies back. </a:t>
            </a:r>
            <a:r>
              <a:rPr lang="en-US" dirty="0" smtClean="0"/>
              <a:t>Frequency of irrigation is determined by soil type and weather conditions,</a:t>
            </a:r>
          </a:p>
          <a:p>
            <a:pPr marL="228600" indent="-228600">
              <a:buAutoNum type="arabicPeriod"/>
            </a:pPr>
            <a:r>
              <a:rPr lang="en-US" dirty="0" smtClean="0"/>
              <a:t>Crocus and</a:t>
            </a:r>
            <a:r>
              <a:rPr lang="en-US" baseline="0" dirty="0" smtClean="0"/>
              <a:t> tulip bulbs in particular are tempting to rodents.  Apply hardware cloth during soil prep (bottom and sides of bed) to deter.  Consider planting these bulbs in containers, or use bulbs (like daffodils) that are not attractive to rodents. </a:t>
            </a:r>
          </a:p>
          <a:p>
            <a:pPr marL="228600" indent="-228600">
              <a:buAutoNum type="arabicPeriod"/>
            </a:pPr>
            <a:r>
              <a:rPr lang="en-US" baseline="0" dirty="0" smtClean="0"/>
              <a:t>Small bulbs do not need to be fertilized, but larger bulbs will benefit from feeding once or twice a year.  One approach is to use an all purpose fertilizer when shoots appear and again after bloom</a:t>
            </a:r>
          </a:p>
          <a:p>
            <a:pPr marL="228600" indent="-228600">
              <a:buAutoNum type="arabicPeriod"/>
            </a:pPr>
            <a:r>
              <a:rPr lang="en-US" baseline="0" dirty="0" smtClean="0"/>
              <a:t>OR in fall apply compost or slow release fertilizer. </a:t>
            </a:r>
          </a:p>
        </p:txBody>
      </p:sp>
      <p:sp>
        <p:nvSpPr>
          <p:cNvPr id="4" name="Slide Number Placeholder 3"/>
          <p:cNvSpPr>
            <a:spLocks noGrp="1"/>
          </p:cNvSpPr>
          <p:nvPr>
            <p:ph type="sldNum" sz="quarter" idx="10"/>
          </p:nvPr>
        </p:nvSpPr>
        <p:spPr/>
        <p:txBody>
          <a:bodyPr/>
          <a:lstStyle/>
          <a:p>
            <a:fld id="{30B60A3E-4BC9-4497-95E2-69F5661E229A}" type="slidenum">
              <a:rPr lang="en-US" smtClean="0"/>
              <a:t>27</a:t>
            </a:fld>
            <a:endParaRPr lang="en-US"/>
          </a:p>
        </p:txBody>
      </p:sp>
    </p:spTree>
    <p:extLst>
      <p:ext uri="{BB962C8B-B14F-4D97-AF65-F5344CB8AC3E}">
        <p14:creationId xmlns:p14="http://schemas.microsoft.com/office/powerpoint/2010/main" val="2888357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As</a:t>
            </a:r>
            <a:r>
              <a:rPr lang="en-US" baseline="0" dirty="0" smtClean="0"/>
              <a:t> a general rule, remove blossoms as they fade but leave foliage in place until yellow and dry.</a:t>
            </a:r>
          </a:p>
          <a:p>
            <a:pPr marL="228600" indent="-228600">
              <a:buAutoNum type="arabicPeriod"/>
            </a:pPr>
            <a:r>
              <a:rPr lang="en-US" baseline="0" dirty="0" smtClean="0"/>
              <a:t>Plant annuals or companion plants hear by to “hide” the drying foliage.</a:t>
            </a:r>
          </a:p>
          <a:p>
            <a:pPr marL="228600" indent="-228600">
              <a:buAutoNum type="arabicPeriod"/>
            </a:pPr>
            <a:r>
              <a:rPr lang="en-US" baseline="0" dirty="0" smtClean="0"/>
              <a:t>Divide bulbs every 3-5 years.</a:t>
            </a:r>
          </a:p>
          <a:p>
            <a:pPr marL="228600" indent="-228600">
              <a:buAutoNum type="arabicPeriod"/>
            </a:pPr>
            <a:endParaRPr lang="en-US" baseline="0" dirty="0" smtClean="0"/>
          </a:p>
          <a:p>
            <a:pPr marL="228600" indent="-228600">
              <a:buAutoNum type="arabicPeriod"/>
            </a:pPr>
            <a:r>
              <a:rPr lang="en-US" baseline="0" dirty="0" smtClean="0"/>
              <a:t>Beaded iris care is a bit different.  Remove seedpods after blooms fade. Foliage will  last into late summer/early fall. </a:t>
            </a:r>
          </a:p>
          <a:p>
            <a:pPr marL="228600" indent="-228600">
              <a:buAutoNum type="arabicPeriod"/>
            </a:pPr>
            <a:r>
              <a:rPr lang="en-US" baseline="0" dirty="0" smtClean="0"/>
              <a:t>Prune back foliage and cut out old growth as this photo from Pauline shows. It looks neater but is also reduces the chance of overwintering pests and diseases. </a:t>
            </a:r>
            <a:endParaRPr lang="en-US" dirty="0" smtClean="0"/>
          </a:p>
          <a:p>
            <a:endParaRPr lang="en-US" dirty="0" smtClean="0"/>
          </a:p>
          <a:p>
            <a:endParaRPr lang="en-US" sz="1200" b="1" dirty="0" smtClean="0"/>
          </a:p>
          <a:p>
            <a:endParaRPr lang="en-US" sz="1200" dirty="0" smtClean="0">
              <a:solidFill>
                <a:schemeClr val="accent2"/>
              </a:solidFill>
            </a:endParaRP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28</a:t>
            </a:fld>
            <a:endParaRPr lang="en-US"/>
          </a:p>
        </p:txBody>
      </p:sp>
    </p:spTree>
    <p:extLst>
      <p:ext uri="{BB962C8B-B14F-4D97-AF65-F5344CB8AC3E}">
        <p14:creationId xmlns:p14="http://schemas.microsoft.com/office/powerpoint/2010/main" val="2674286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Fortunately, bulbs do no have many pests. Common pests are those that are </a:t>
            </a:r>
            <a:r>
              <a:rPr lang="en-US" sz="1200" b="0" i="0" kern="1200" dirty="0" smtClean="0">
                <a:solidFill>
                  <a:schemeClr val="tx1"/>
                </a:solidFill>
                <a:effectLst/>
                <a:latin typeface="+mn-lt"/>
                <a:ea typeface="+mn-ea"/>
                <a:cs typeface="+mn-cs"/>
              </a:rPr>
              <a:t>soft-bodied insects that suck nutrients from the plant.  These include aphids</a:t>
            </a:r>
            <a:r>
              <a:rPr lang="en-US" sz="1200" b="0" i="0" kern="1200" baseline="0" dirty="0" smtClean="0">
                <a:solidFill>
                  <a:schemeClr val="tx1"/>
                </a:solidFill>
                <a:effectLst/>
                <a:latin typeface="+mn-lt"/>
                <a:ea typeface="+mn-ea"/>
                <a:cs typeface="+mn-cs"/>
              </a:rPr>
              <a:t> and </a:t>
            </a:r>
            <a:r>
              <a:rPr lang="en-US" sz="1200" b="0" i="0" kern="1200" baseline="0" dirty="0" err="1" smtClean="0">
                <a:solidFill>
                  <a:schemeClr val="tx1"/>
                </a:solidFill>
                <a:effectLst/>
                <a:latin typeface="+mn-lt"/>
                <a:ea typeface="+mn-ea"/>
                <a:cs typeface="+mn-cs"/>
              </a:rPr>
              <a:t>thrips</a:t>
            </a:r>
            <a:r>
              <a:rPr lang="en-US" sz="1200" b="0" i="0" kern="1200" baseline="0" dirty="0" smtClean="0">
                <a:solidFill>
                  <a:schemeClr val="tx1"/>
                </a:solidFill>
                <a:effectLst/>
                <a:latin typeface="+mn-lt"/>
                <a:ea typeface="+mn-ea"/>
                <a:cs typeface="+mn-cs"/>
              </a:rPr>
              <a:t>.</a:t>
            </a:r>
          </a:p>
          <a:p>
            <a:pPr marL="228600" indent="-228600">
              <a:buAutoNum type="arabicPeriod"/>
            </a:pPr>
            <a:r>
              <a:rPr lang="en-US" sz="1200" b="0" i="0" kern="1200" baseline="0" dirty="0" smtClean="0">
                <a:solidFill>
                  <a:schemeClr val="tx1"/>
                </a:solidFill>
                <a:effectLst/>
                <a:latin typeface="+mn-lt"/>
                <a:ea typeface="+mn-ea"/>
                <a:cs typeface="+mn-cs"/>
              </a:rPr>
              <a:t>There are 3 recommended solutions: jets of water, natural pesticides and encouraging </a:t>
            </a:r>
            <a:r>
              <a:rPr lang="en-US" sz="1200" b="0" i="0" kern="1200" baseline="0" dirty="0" err="1" smtClean="0">
                <a:solidFill>
                  <a:schemeClr val="tx1"/>
                </a:solidFill>
                <a:effectLst/>
                <a:latin typeface="+mn-lt"/>
                <a:ea typeface="+mn-ea"/>
                <a:cs typeface="+mn-cs"/>
              </a:rPr>
              <a:t>beneficials</a:t>
            </a:r>
            <a:r>
              <a:rPr lang="en-US" sz="1200" b="0" i="0" kern="1200" baseline="0" dirty="0" smtClean="0">
                <a:solidFill>
                  <a:schemeClr val="tx1"/>
                </a:solidFill>
                <a:effectLst/>
                <a:latin typeface="+mn-lt"/>
                <a:ea typeface="+mn-ea"/>
                <a:cs typeface="+mn-cs"/>
              </a:rPr>
              <a:t> to the garden. These two pictures show two </a:t>
            </a:r>
            <a:r>
              <a:rPr lang="en-US" sz="1200" b="0" i="0" kern="1200" baseline="0" dirty="0" err="1" smtClean="0">
                <a:solidFill>
                  <a:schemeClr val="tx1"/>
                </a:solidFill>
                <a:effectLst/>
                <a:latin typeface="+mn-lt"/>
                <a:ea typeface="+mn-ea"/>
                <a:cs typeface="+mn-cs"/>
              </a:rPr>
              <a:t>beneficials</a:t>
            </a:r>
            <a:r>
              <a:rPr lang="en-US" sz="1200" b="0" i="0" kern="1200" baseline="0" dirty="0" smtClean="0">
                <a:solidFill>
                  <a:schemeClr val="tx1"/>
                </a:solidFill>
                <a:effectLst/>
                <a:latin typeface="+mn-lt"/>
                <a:ea typeface="+mn-ea"/>
                <a:cs typeface="+mn-cs"/>
              </a:rPr>
              <a:t>. </a:t>
            </a:r>
            <a:endParaRPr lang="en-US" baseline="0" dirty="0" smtClean="0"/>
          </a:p>
          <a:p>
            <a:pPr marL="228600" indent="-228600">
              <a:buAutoNum type="arabicPeriod"/>
            </a:pPr>
            <a:r>
              <a:rPr lang="en-US" baseline="0" dirty="0" smtClean="0"/>
              <a:t>However there are some key pests that affect citrus in California. To learn more on California-specific information visit this website. Do not use pest management information from other states due to other pests and California's restriction on the use of many pesticides.</a:t>
            </a:r>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30B60A3E-4BC9-4497-95E2-69F5661E229A}" type="slidenum">
              <a:rPr lang="en-US" smtClean="0"/>
              <a:t>29</a:t>
            </a:fld>
            <a:endParaRPr lang="en-US"/>
          </a:p>
        </p:txBody>
      </p:sp>
    </p:spTree>
    <p:extLst>
      <p:ext uri="{BB962C8B-B14F-4D97-AF65-F5344CB8AC3E}">
        <p14:creationId xmlns:p14="http://schemas.microsoft.com/office/powerpoint/2010/main" val="2449189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kern="1200" dirty="0" smtClean="0">
                <a:solidFill>
                  <a:schemeClr val="tx1"/>
                </a:solidFill>
                <a:effectLst/>
                <a:latin typeface="+mn-lt"/>
                <a:ea typeface="+mn-ea"/>
                <a:cs typeface="+mn-cs"/>
              </a:rPr>
              <a:t>BASAL ROT: Basal</a:t>
            </a:r>
            <a:r>
              <a:rPr lang="en-US" sz="1200" b="0" i="0" u="none" kern="1200" baseline="0" dirty="0" smtClean="0">
                <a:solidFill>
                  <a:schemeClr val="tx1"/>
                </a:solidFill>
                <a:effectLst/>
                <a:latin typeface="+mn-lt"/>
                <a:ea typeface="+mn-ea"/>
                <a:cs typeface="+mn-cs"/>
              </a:rPr>
              <a:t> rot, also called bulb rot, is a widespread plant disease caused by a variety of fungi and bacteria. It can affect flowers and crops. </a:t>
            </a:r>
          </a:p>
          <a:p>
            <a:pPr marL="228600" indent="-228600">
              <a:buAutoNum type="arabicPeriod"/>
            </a:pPr>
            <a:r>
              <a:rPr lang="en-US" sz="1200" b="0" i="0" u="none" kern="1200" baseline="0" dirty="0" smtClean="0">
                <a:solidFill>
                  <a:schemeClr val="tx1"/>
                </a:solidFill>
                <a:effectLst/>
                <a:latin typeface="+mn-lt"/>
                <a:ea typeface="+mn-ea"/>
                <a:cs typeface="+mn-cs"/>
              </a:rPr>
              <a:t>Symptoms include bulbs with no shoots and leaves/roots will wilt and die. </a:t>
            </a:r>
          </a:p>
          <a:p>
            <a:pPr marL="228600" indent="-228600">
              <a:buAutoNum type="arabicPeriod" startAt="3"/>
            </a:pPr>
            <a:r>
              <a:rPr lang="en-US" sz="1200" b="0" i="0" kern="1200" dirty="0" smtClean="0">
                <a:solidFill>
                  <a:schemeClr val="tx1"/>
                </a:solidFill>
                <a:effectLst/>
                <a:latin typeface="+mn-lt"/>
                <a:ea typeface="+mn-ea"/>
                <a:cs typeface="+mn-cs"/>
              </a:rPr>
              <a:t>The control of basal rot includes the use of disease-free bulbs; proper planting; use of varieties resistant to fungal rots; and rotation with non bulb plants. Avoid overwatering, overcrowding, and over fertilizing.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t>
            </a:r>
          </a:p>
          <a:p>
            <a:pPr marL="228600" indent="-228600">
              <a:buAutoNum type="arabicPeriod" startAt="3"/>
            </a:pPr>
            <a:endParaRPr lang="en-US" sz="1200" b="0" i="0" kern="1200" dirty="0" smtClean="0">
              <a:solidFill>
                <a:schemeClr val="tx1"/>
              </a:solidFill>
              <a:effectLst/>
              <a:latin typeface="+mn-lt"/>
              <a:ea typeface="+mn-ea"/>
              <a:cs typeface="+mn-cs"/>
            </a:endParaRPr>
          </a:p>
          <a:p>
            <a:pPr marL="228600" indent="-228600">
              <a:buAutoNum type="arabicPeriod" startAt="3"/>
            </a:pPr>
            <a:r>
              <a:rPr lang="en-US" sz="1200" b="0" i="0" kern="1200" dirty="0" smtClean="0">
                <a:solidFill>
                  <a:schemeClr val="tx1"/>
                </a:solidFill>
                <a:effectLst/>
                <a:latin typeface="+mn-lt"/>
                <a:ea typeface="+mn-ea"/>
                <a:cs typeface="+mn-cs"/>
              </a:rPr>
              <a:t>SNAILS AND SLUGS:</a:t>
            </a:r>
            <a:r>
              <a:rPr lang="en-US" sz="1200" b="0" i="0" kern="1200" baseline="0" dirty="0" smtClean="0">
                <a:solidFill>
                  <a:schemeClr val="tx1"/>
                </a:solidFill>
                <a:effectLst/>
                <a:latin typeface="+mn-lt"/>
                <a:ea typeface="+mn-ea"/>
                <a:cs typeface="+mn-cs"/>
              </a:rPr>
              <a:t> ICK!  Remove by handpicking. Eliminate places where snails and slugs can hide during the heat of the day.  Use drip irrigation instead of spray.</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30</a:t>
            </a:fld>
            <a:endParaRPr lang="en-US"/>
          </a:p>
        </p:txBody>
      </p:sp>
    </p:spTree>
    <p:extLst>
      <p:ext uri="{BB962C8B-B14F-4D97-AF65-F5344CB8AC3E}">
        <p14:creationId xmlns:p14="http://schemas.microsoft.com/office/powerpoint/2010/main" val="2521984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For many home</a:t>
            </a:r>
            <a:r>
              <a:rPr lang="en-US" baseline="0" dirty="0" smtClean="0"/>
              <a:t> gardeners, Integrated Pest Management (IPM) is a favorite tool to identify and resolve pest problems.  This page shows the link to the IPM website.  </a:t>
            </a:r>
          </a:p>
          <a:p>
            <a:pPr marL="228600" indent="-228600">
              <a:buAutoNum type="arabicPeriod"/>
            </a:pPr>
            <a:r>
              <a:rPr lang="en-US" baseline="0" dirty="0" smtClean="0"/>
              <a:t>For specific garden questions about pests, please call the UC PCMG hotline.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31</a:t>
            </a:fld>
            <a:endParaRPr lang="en-US"/>
          </a:p>
        </p:txBody>
      </p:sp>
    </p:spTree>
    <p:extLst>
      <p:ext uri="{BB962C8B-B14F-4D97-AF65-F5344CB8AC3E}">
        <p14:creationId xmlns:p14="http://schemas.microsoft.com/office/powerpoint/2010/main" val="1463840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Some of you might know us for our annual gardening</a:t>
            </a:r>
            <a:r>
              <a:rPr lang="en-US" baseline="0" dirty="0" smtClean="0"/>
              <a:t> guide/calendar.  </a:t>
            </a:r>
            <a:r>
              <a:rPr lang="en-US" dirty="0" smtClean="0"/>
              <a:t>This is the cover of our 2022</a:t>
            </a:r>
            <a:r>
              <a:rPr lang="en-US" baseline="0" dirty="0" smtClean="0"/>
              <a:t> guide. The guide provides helpful garden hints for every month and almost every day.  This is a useful tool for people living in Placer, Nevada and El Dorado counties. The guides also make excellent holiday gifts.</a:t>
            </a:r>
          </a:p>
          <a:p>
            <a:endParaRPr lang="en-US" baseline="0" dirty="0" smtClean="0"/>
          </a:p>
          <a:p>
            <a:r>
              <a:rPr lang="en-US" baseline="0" dirty="0" smtClean="0"/>
              <a:t>2.</a:t>
            </a:r>
            <a:r>
              <a:rPr lang="en-US" dirty="0" smtClean="0"/>
              <a:t>  Our calendar/guide is one sale now. </a:t>
            </a:r>
            <a:r>
              <a:rPr lang="en-US" baseline="0" dirty="0" smtClean="0"/>
              <a:t> </a:t>
            </a:r>
            <a:r>
              <a:rPr lang="en-US" dirty="0" smtClean="0"/>
              <a:t>Look for it </a:t>
            </a:r>
            <a:r>
              <a:rPr lang="en-US" baseline="0" dirty="0" smtClean="0"/>
              <a:t>either on-line or at our many vendors.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5</a:t>
            </a:fld>
            <a:endParaRPr lang="en-US"/>
          </a:p>
        </p:txBody>
      </p:sp>
    </p:spTree>
    <p:extLst>
      <p:ext uri="{BB962C8B-B14F-4D97-AF65-F5344CB8AC3E}">
        <p14:creationId xmlns:p14="http://schemas.microsoft.com/office/powerpoint/2010/main" val="1922449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smtClean="0">
                <a:solidFill>
                  <a:schemeClr val="tx1"/>
                </a:solidFill>
                <a:effectLst/>
                <a:latin typeface="+mn-lt"/>
                <a:ea typeface="+mn-ea"/>
                <a:cs typeface="+mn-cs"/>
              </a:rPr>
              <a:t>If you are buying bulbs to</a:t>
            </a:r>
            <a:r>
              <a:rPr lang="en-US" sz="1200" b="0" i="0" kern="1200" baseline="0" dirty="0" smtClean="0">
                <a:solidFill>
                  <a:schemeClr val="tx1"/>
                </a:solidFill>
                <a:effectLst/>
                <a:latin typeface="+mn-lt"/>
                <a:ea typeface="+mn-ea"/>
                <a:cs typeface="+mn-cs"/>
              </a:rPr>
              <a:t> plant now, you might want to pick up a few to “force.” Force means to bloom out of season.  </a:t>
            </a:r>
            <a:r>
              <a:rPr lang="en-US" sz="1200" b="0" i="0" kern="1200" dirty="0" smtClean="0">
                <a:solidFill>
                  <a:schemeClr val="tx1"/>
                </a:solidFill>
                <a:effectLst/>
                <a:latin typeface="+mn-lt"/>
                <a:ea typeface="+mn-ea"/>
                <a:cs typeface="+mn-cs"/>
              </a:rPr>
              <a:t>Many</a:t>
            </a:r>
            <a:r>
              <a:rPr lang="en-US" sz="1200" b="0" i="0" kern="1200" baseline="0" dirty="0" smtClean="0">
                <a:solidFill>
                  <a:schemeClr val="tx1"/>
                </a:solidFill>
                <a:effectLst/>
                <a:latin typeface="+mn-lt"/>
                <a:ea typeface="+mn-ea"/>
                <a:cs typeface="+mn-cs"/>
              </a:rPr>
              <a:t> spring bulbs can be “forced” into an indoor bloom. </a:t>
            </a:r>
          </a:p>
          <a:p>
            <a:pPr marL="228600" indent="-228600">
              <a:buAutoNum type="arabicPeriod"/>
            </a:pPr>
            <a:r>
              <a:rPr lang="en-US" sz="1200" b="0" i="0" kern="1200" baseline="0" dirty="0" smtClean="0">
                <a:solidFill>
                  <a:schemeClr val="tx1"/>
                </a:solidFill>
                <a:effectLst/>
                <a:latin typeface="+mn-lt"/>
                <a:ea typeface="+mn-ea"/>
                <a:cs typeface="+mn-cs"/>
              </a:rPr>
              <a:t>There are 3 methods to force bulbs: soil, water, pebbles.</a:t>
            </a:r>
          </a:p>
          <a:p>
            <a:pPr marL="228600" indent="-228600">
              <a:buAutoNum type="arabicPeriod"/>
            </a:pPr>
            <a:r>
              <a:rPr lang="en-US" sz="1200" b="0" i="0" kern="1200" baseline="0" dirty="0" smtClean="0">
                <a:solidFill>
                  <a:schemeClr val="tx1"/>
                </a:solidFill>
                <a:effectLst/>
                <a:latin typeface="+mn-lt"/>
                <a:ea typeface="+mn-ea"/>
                <a:cs typeface="+mn-cs"/>
              </a:rPr>
              <a:t>For best results, start with top quality bulbs.</a:t>
            </a:r>
          </a:p>
          <a:p>
            <a:pPr marL="228600" indent="-228600">
              <a:buAutoNum type="arabicPeriod"/>
            </a:pPr>
            <a:r>
              <a:rPr lang="en-US" sz="1200" b="0" i="0" kern="1200" baseline="0" dirty="0" smtClean="0">
                <a:solidFill>
                  <a:schemeClr val="tx1"/>
                </a:solidFill>
                <a:effectLst/>
                <a:latin typeface="+mn-lt"/>
                <a:ea typeface="+mn-ea"/>
                <a:cs typeface="+mn-cs"/>
              </a:rPr>
              <a:t>Bulbs that have been specially prepared for forcing are readily available  - early in the season. These bulbs have been pre-chilled.</a:t>
            </a:r>
          </a:p>
          <a:p>
            <a:pPr marL="228600" indent="-228600">
              <a:buAutoNum type="arabicPeriod" startAt="5"/>
            </a:pPr>
            <a:r>
              <a:rPr lang="en-US" sz="1200" b="0" i="0" kern="1200" baseline="0" dirty="0" smtClean="0">
                <a:solidFill>
                  <a:schemeClr val="tx1"/>
                </a:solidFill>
                <a:effectLst/>
                <a:latin typeface="+mn-lt"/>
                <a:ea typeface="+mn-ea"/>
                <a:cs typeface="+mn-cs"/>
              </a:rPr>
              <a:t>If you aren’t able to buy pre-chilled bulbs, p</a:t>
            </a:r>
            <a:r>
              <a:rPr lang="en-US" sz="1200" b="0" i="0" kern="1200" dirty="0" smtClean="0">
                <a:solidFill>
                  <a:schemeClr val="tx1"/>
                </a:solidFill>
                <a:effectLst/>
                <a:latin typeface="+mn-lt"/>
                <a:ea typeface="+mn-ea"/>
                <a:cs typeface="+mn-cs"/>
              </a:rPr>
              <a:t>lace them in a cold place, between 35 and 45 degrees  for 10 to 12 weeks</a:t>
            </a:r>
            <a:r>
              <a:rPr lang="en-US" sz="1200" b="0" i="0" kern="1200" baseline="0" dirty="0" smtClean="0">
                <a:solidFill>
                  <a:schemeClr val="tx1"/>
                </a:solidFill>
                <a:effectLst/>
                <a:latin typeface="+mn-lt"/>
                <a:ea typeface="+mn-ea"/>
                <a:cs typeface="+mn-cs"/>
              </a:rPr>
              <a:t> for root growth.</a:t>
            </a:r>
            <a:endParaRPr lang="en-US" sz="1200" b="0" i="0" kern="1200" dirty="0" smtClean="0">
              <a:solidFill>
                <a:schemeClr val="tx1"/>
              </a:solidFill>
              <a:effectLst/>
              <a:latin typeface="+mn-lt"/>
              <a:ea typeface="+mn-ea"/>
              <a:cs typeface="+mn-cs"/>
            </a:endParaRPr>
          </a:p>
          <a:p>
            <a:pPr marL="228600" indent="-228600">
              <a:buAutoNum type="arabicPeriod" startAt="5"/>
            </a:pPr>
            <a:r>
              <a:rPr lang="en-US" sz="1200" b="0" i="0" kern="1200" dirty="0" smtClean="0">
                <a:solidFill>
                  <a:schemeClr val="tx1"/>
                </a:solidFill>
                <a:effectLst/>
                <a:latin typeface="+mn-lt"/>
                <a:ea typeface="+mn-ea"/>
                <a:cs typeface="+mn-cs"/>
              </a:rPr>
              <a:t>When</a:t>
            </a:r>
            <a:r>
              <a:rPr lang="en-US" sz="1200" b="0" i="0" kern="1200" baseline="0" dirty="0" smtClean="0">
                <a:solidFill>
                  <a:schemeClr val="tx1"/>
                </a:solidFill>
                <a:effectLst/>
                <a:latin typeface="+mn-lt"/>
                <a:ea typeface="+mn-ea"/>
                <a:cs typeface="+mn-cs"/>
              </a:rPr>
              <a:t> forcing, it is OK to crowd the bulbs.</a:t>
            </a:r>
          </a:p>
          <a:p>
            <a:pPr marL="228600" indent="-228600">
              <a:buAutoNum type="arabicPeriod" startAt="5"/>
            </a:pPr>
            <a:r>
              <a:rPr lang="en-US" sz="1200" b="0" i="0" kern="1200" baseline="0" dirty="0" smtClean="0">
                <a:solidFill>
                  <a:schemeClr val="tx1"/>
                </a:solidFill>
                <a:effectLst/>
                <a:latin typeface="+mn-lt"/>
                <a:ea typeface="+mn-ea"/>
                <a:cs typeface="+mn-cs"/>
              </a:rPr>
              <a:t>Popular bulb choices for forcing include daffodils, amaryllis, hyacinth, tulips, crocus and </a:t>
            </a:r>
            <a:r>
              <a:rPr lang="en-US" sz="1200" b="0" i="0" kern="1200" baseline="0" dirty="0" err="1" smtClean="0">
                <a:solidFill>
                  <a:schemeClr val="tx1"/>
                </a:solidFill>
                <a:effectLst/>
                <a:latin typeface="+mn-lt"/>
                <a:ea typeface="+mn-ea"/>
                <a:cs typeface="+mn-cs"/>
              </a:rPr>
              <a:t>paperwhites</a:t>
            </a:r>
            <a:r>
              <a:rPr lang="en-US" sz="1200" b="0" i="0" kern="1200" baseline="0" dirty="0" smtClean="0">
                <a:solidFill>
                  <a:schemeClr val="tx1"/>
                </a:solidFill>
                <a:effectLst/>
                <a:latin typeface="+mn-lt"/>
                <a:ea typeface="+mn-ea"/>
                <a:cs typeface="+mn-cs"/>
              </a:rPr>
              <a:t>. These </a:t>
            </a:r>
            <a:r>
              <a:rPr lang="en-US" sz="1200" b="0" i="0" kern="1200" baseline="0" dirty="0" err="1" smtClean="0">
                <a:solidFill>
                  <a:schemeClr val="tx1"/>
                </a:solidFill>
                <a:effectLst/>
                <a:latin typeface="+mn-lt"/>
                <a:ea typeface="+mn-ea"/>
                <a:cs typeface="+mn-cs"/>
              </a:rPr>
              <a:t>paperwhires</a:t>
            </a:r>
            <a:r>
              <a:rPr lang="en-US" sz="1200" b="0" i="0" kern="1200" baseline="0" dirty="0" smtClean="0">
                <a:solidFill>
                  <a:schemeClr val="tx1"/>
                </a:solidFill>
                <a:effectLst/>
                <a:latin typeface="+mn-lt"/>
                <a:ea typeface="+mn-ea"/>
                <a:cs typeface="+mn-cs"/>
              </a:rPr>
              <a:t> were grown by </a:t>
            </a:r>
            <a:r>
              <a:rPr lang="en-US" sz="1200" b="0" i="0" kern="1200" baseline="0" dirty="0" err="1" smtClean="0">
                <a:solidFill>
                  <a:schemeClr val="tx1"/>
                </a:solidFill>
                <a:effectLst/>
                <a:latin typeface="+mn-lt"/>
                <a:ea typeface="+mn-ea"/>
                <a:cs typeface="+mn-cs"/>
              </a:rPr>
              <a:t>Tece</a:t>
            </a:r>
            <a:r>
              <a:rPr lang="en-US" sz="1200" b="0" i="0" kern="1200" baseline="0" dirty="0" smtClean="0">
                <a:solidFill>
                  <a:schemeClr val="tx1"/>
                </a:solidFill>
                <a:effectLst/>
                <a:latin typeface="+mn-lt"/>
                <a:ea typeface="+mn-ea"/>
                <a:cs typeface="+mn-cs"/>
              </a:rPr>
              <a:t>. </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32</a:t>
            </a:fld>
            <a:endParaRPr lang="en-US"/>
          </a:p>
        </p:txBody>
      </p:sp>
    </p:spTree>
    <p:extLst>
      <p:ext uri="{BB962C8B-B14F-4D97-AF65-F5344CB8AC3E}">
        <p14:creationId xmlns:p14="http://schemas.microsoft.com/office/powerpoint/2010/main" val="1764078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228600" indent="-228600">
              <a:buAutoNum type="arabicPeriod"/>
            </a:pPr>
            <a:r>
              <a:rPr lang="en-US" sz="1200" b="0" i="0" kern="1200" dirty="0" smtClean="0">
                <a:solidFill>
                  <a:schemeClr val="tx1"/>
                </a:solidFill>
                <a:effectLst/>
                <a:latin typeface="+mn-lt"/>
                <a:ea typeface="+mn-ea"/>
                <a:cs typeface="+mn-cs"/>
              </a:rPr>
              <a:t>SOIL: Flower bulbs can be forced inside in pots filled with a light potting mix. Do not use soil from your garden. </a:t>
            </a:r>
          </a:p>
          <a:p>
            <a:pPr marL="228600" indent="-228600">
              <a:buAutoNum type="arabicPeriod"/>
            </a:pPr>
            <a:r>
              <a:rPr lang="en-US" sz="1200" b="0" i="0" kern="1200" dirty="0" smtClean="0">
                <a:solidFill>
                  <a:schemeClr val="tx1"/>
                </a:solidFill>
                <a:effectLst/>
                <a:latin typeface="+mn-lt"/>
                <a:ea typeface="+mn-ea"/>
                <a:cs typeface="+mn-cs"/>
              </a:rPr>
              <a:t>Plant the flower bulbs you will be forcing half to three-quarters of the way deep into the pot. The pointy tops of the bulbs should be out of the soil. Water the bulbs and keep the soil moist. </a:t>
            </a:r>
          </a:p>
          <a:p>
            <a:pPr marL="228600" indent="-228600">
              <a:buAutoNum type="arabicPeriod"/>
            </a:pPr>
            <a:r>
              <a:rPr lang="en-US" sz="1200" b="0" i="0" kern="1200" dirty="0" smtClean="0">
                <a:solidFill>
                  <a:schemeClr val="tx1"/>
                </a:solidFill>
                <a:effectLst/>
                <a:latin typeface="+mn-lt"/>
                <a:ea typeface="+mn-ea"/>
                <a:cs typeface="+mn-cs"/>
              </a:rPr>
              <a:t>Keep your planted bulbs in a cool place, 50 to 60 degrees F. until it starts to form leaves. This will help it to form a more compact flower stem, which is less likely to fall over</a:t>
            </a:r>
            <a:r>
              <a:rPr lang="en-US" sz="1200" b="0" i="0" kern="1200" baseline="0" dirty="0" smtClean="0">
                <a:solidFill>
                  <a:schemeClr val="tx1"/>
                </a:solidFill>
                <a:effectLst/>
                <a:latin typeface="+mn-lt"/>
                <a:ea typeface="+mn-ea"/>
                <a:cs typeface="+mn-cs"/>
              </a:rPr>
              <a:t> as it reaches its full height. </a:t>
            </a:r>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Once leaves appear, move the flower bulbs to a warmer location. They prefer bright, indirect light. Make sure to keep your forced bulbs watered. The roots should always have moisture.</a:t>
            </a:r>
          </a:p>
          <a:p>
            <a:pPr marL="228600" indent="-228600">
              <a:buAutoNum type="arabicPeriod"/>
            </a:pPr>
            <a:r>
              <a:rPr lang="en-US" sz="1200" b="0" i="0" kern="1200" dirty="0" smtClean="0">
                <a:solidFill>
                  <a:schemeClr val="tx1"/>
                </a:solidFill>
                <a:effectLst/>
                <a:latin typeface="+mn-lt"/>
                <a:ea typeface="+mn-ea"/>
                <a:cs typeface="+mn-cs"/>
              </a:rPr>
              <a:t>Once foliage begins to develop, move the bulbs to a slightly warmer (65 F), sunlit spot for flowering; a north-facing window is perfect. Turn them daily to prevent leaning, and change the water regularly.</a:t>
            </a:r>
          </a:p>
          <a:p>
            <a:pPr marL="228600" indent="-228600">
              <a:buAutoNum type="arabicPeriod"/>
            </a:pPr>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WATER: Specially</a:t>
            </a:r>
            <a:r>
              <a:rPr lang="en-US" sz="1200" b="0" i="0" kern="1200" baseline="0" dirty="0" smtClean="0">
                <a:solidFill>
                  <a:schemeClr val="tx1"/>
                </a:solidFill>
                <a:effectLst/>
                <a:latin typeface="+mn-lt"/>
                <a:ea typeface="+mn-ea"/>
                <a:cs typeface="+mn-cs"/>
              </a:rPr>
              <a:t> designed containers (hour glass shape) work well for forcing with water.  Fill vase with water up to the basal root.  The roots should be in the water; not the bulb. Change water occasionally, filling just to the basal root.</a:t>
            </a:r>
          </a:p>
          <a:p>
            <a:pPr marL="228600" indent="-228600">
              <a:buAutoNum type="arabicPeriod"/>
            </a:pPr>
            <a:r>
              <a:rPr lang="en-US" sz="1200" b="0" i="0" kern="1200" baseline="0" dirty="0" smtClean="0">
                <a:solidFill>
                  <a:schemeClr val="tx1"/>
                </a:solidFill>
                <a:effectLst/>
                <a:latin typeface="+mn-lt"/>
                <a:ea typeface="+mn-ea"/>
                <a:cs typeface="+mn-cs"/>
              </a:rPr>
              <a:t>Put in cool location  (40-55 degrees) until leaves form. Move to north-facing window, Turn daily to prevent leaning.  Hyacinth is a favorite bulb often in specialized vases.</a:t>
            </a:r>
            <a:endParaRPr lang="en-US" sz="1200" b="0" i="0" kern="1200" dirty="0" smtClean="0">
              <a:solidFill>
                <a:schemeClr val="tx1"/>
              </a:solidFill>
              <a:effectLst/>
              <a:latin typeface="+mn-lt"/>
              <a:ea typeface="+mn-ea"/>
              <a:cs typeface="+mn-cs"/>
            </a:endParaRPr>
          </a:p>
          <a:p>
            <a:pPr marL="228600" indent="-228600">
              <a:buAutoNum type="arabicPeriod"/>
            </a:pPr>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PEBBLE: F</a:t>
            </a:r>
            <a:r>
              <a:rPr lang="en-US" sz="1200" b="0" i="0" kern="1200" baseline="0" dirty="0" smtClean="0">
                <a:solidFill>
                  <a:schemeClr val="tx1"/>
                </a:solidFill>
                <a:effectLst/>
                <a:latin typeface="+mn-lt"/>
                <a:ea typeface="+mn-ea"/>
                <a:cs typeface="+mn-cs"/>
              </a:rPr>
              <a:t>ill low glass container with a handful of pebbles to </a:t>
            </a:r>
            <a:r>
              <a:rPr lang="en-US" sz="1200" kern="1200" dirty="0" smtClean="0">
                <a:solidFill>
                  <a:schemeClr val="tx1"/>
                </a:solidFill>
                <a:effectLst/>
                <a:latin typeface="+mn-lt"/>
                <a:ea typeface="+mn-ea"/>
                <a:cs typeface="+mn-cs"/>
              </a:rPr>
              <a:t>nestle bulbs in (root-down, tips up), and water. Glass container allows you to monitor water</a:t>
            </a:r>
            <a:r>
              <a:rPr lang="en-US" sz="1200" kern="1200" baseline="0" dirty="0" smtClean="0">
                <a:solidFill>
                  <a:schemeClr val="tx1"/>
                </a:solidFill>
                <a:effectLst/>
                <a:latin typeface="+mn-lt"/>
                <a:ea typeface="+mn-ea"/>
                <a:cs typeface="+mn-cs"/>
              </a:rPr>
              <a:t> level. </a:t>
            </a:r>
          </a:p>
          <a:p>
            <a:pPr marL="228600" indent="-228600">
              <a:buAutoNum type="arabicPeriod"/>
            </a:pPr>
            <a:r>
              <a:rPr lang="en-US" sz="1200" kern="1200" dirty="0" smtClean="0">
                <a:solidFill>
                  <a:schemeClr val="tx1"/>
                </a:solidFill>
                <a:effectLst/>
                <a:latin typeface="+mn-lt"/>
                <a:ea typeface="+mn-ea"/>
                <a:cs typeface="+mn-cs"/>
              </a:rPr>
              <a:t> The pebbles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elevate the bulbs, allowing just the basal root to sit in water.  </a:t>
            </a:r>
          </a:p>
          <a:p>
            <a:pPr marL="228600" indent="-228600">
              <a:buAutoNum type="arabicPeriod"/>
            </a:pPr>
            <a:r>
              <a:rPr lang="en-US" sz="1200" kern="1200" dirty="0" smtClean="0">
                <a:solidFill>
                  <a:schemeClr val="tx1"/>
                </a:solidFill>
                <a:effectLst/>
                <a:latin typeface="+mn-lt"/>
                <a:ea typeface="+mn-ea"/>
                <a:cs typeface="+mn-cs"/>
              </a:rPr>
              <a:t>The bulbs “awaken”  once nestled near a water source, and shoots soon begin to grow from the tips. Move to indirect light once flowers appear to prolong the blooming period, and enjoy the fragrance for 1-2 weeks before the blooms wither.</a:t>
            </a:r>
          </a:p>
          <a:p>
            <a:pPr marL="228600" indent="-228600">
              <a:buAutoNum type="arabicPeriod"/>
            </a:pPr>
            <a:r>
              <a:rPr lang="en-US" sz="1200" b="0" i="0" kern="1200" dirty="0" smtClean="0">
                <a:solidFill>
                  <a:schemeClr val="tx1"/>
                </a:solidFill>
                <a:effectLst/>
                <a:latin typeface="+mn-lt"/>
                <a:ea typeface="+mn-ea"/>
                <a:cs typeface="+mn-cs"/>
              </a:rPr>
              <a:t>Almost any bulb can be grown in water (with pebbles beneath them to support roots), but the fastest to bloom are the</a:t>
            </a:r>
            <a:r>
              <a:rPr lang="en-US" sz="1200" b="0" i="0" kern="1200" baseline="0" dirty="0" smtClean="0">
                <a:solidFill>
                  <a:schemeClr val="tx1"/>
                </a:solidFill>
                <a:effectLst/>
                <a:latin typeface="+mn-lt"/>
                <a:ea typeface="+mn-ea"/>
                <a:cs typeface="+mn-cs"/>
              </a:rPr>
              <a:t> narcissus. </a:t>
            </a:r>
            <a:endParaRPr lang="en-US" sz="1200" b="0" i="1" kern="1200" dirty="0" smtClean="0">
              <a:solidFill>
                <a:schemeClr val="tx1"/>
              </a:solidFill>
              <a:effectLst/>
              <a:latin typeface="+mn-lt"/>
              <a:ea typeface="+mn-ea"/>
              <a:cs typeface="+mn-cs"/>
            </a:endParaRPr>
          </a:p>
          <a:p>
            <a:pPr marL="228600" indent="-228600">
              <a:buAutoNum type="arabicPeriod"/>
            </a:pPr>
            <a:endParaRPr lang="en-US" sz="1200" b="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https://ucanr.edu/blogs/blogcore/postdetail.cfm?postnum=44388</a:t>
            </a:r>
            <a:endParaRPr lang="en-US" sz="1200" kern="1200" dirty="0" smtClean="0">
              <a:solidFill>
                <a:schemeClr val="tx1"/>
              </a:solidFill>
              <a:effectLst/>
              <a:latin typeface="+mn-lt"/>
              <a:ea typeface="+mn-ea"/>
              <a:cs typeface="+mn-cs"/>
            </a:endParaRPr>
          </a:p>
          <a:p>
            <a:pPr marL="0" indent="0">
              <a:buNone/>
            </a:pP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33</a:t>
            </a:fld>
            <a:endParaRPr lang="en-US"/>
          </a:p>
        </p:txBody>
      </p:sp>
    </p:spTree>
    <p:extLst>
      <p:ext uri="{BB962C8B-B14F-4D97-AF65-F5344CB8AC3E}">
        <p14:creationId xmlns:p14="http://schemas.microsoft.com/office/powerpoint/2010/main" val="2692292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Let’s review the tips</a:t>
            </a:r>
            <a:r>
              <a:rPr lang="en-US" baseline="0" dirty="0" smtClean="0"/>
              <a:t> we discussed today for successfully growing and enjoying bulbs</a:t>
            </a:r>
          </a:p>
          <a:p>
            <a:pPr marL="0" indent="0">
              <a:buNone/>
            </a:pPr>
            <a:r>
              <a:rPr lang="en-US" baseline="0" dirty="0" smtClean="0"/>
              <a:t>2.  And, now, what’s left, is to get planting and wait for the burst of spring color! (click to next slide)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34</a:t>
            </a:fld>
            <a:endParaRPr lang="en-US"/>
          </a:p>
        </p:txBody>
      </p:sp>
    </p:spTree>
    <p:extLst>
      <p:ext uri="{BB962C8B-B14F-4D97-AF65-F5344CB8AC3E}">
        <p14:creationId xmlns:p14="http://schemas.microsoft.com/office/powerpoint/2010/main" val="3554173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This workshop</a:t>
            </a:r>
            <a:r>
              <a:rPr lang="en-US" baseline="0" dirty="0" smtClean="0"/>
              <a:t> started </a:t>
            </a:r>
            <a:r>
              <a:rPr lang="en-US" baseline="0" smtClean="0"/>
              <a:t>and now will </a:t>
            </a:r>
            <a:r>
              <a:rPr lang="en-US" baseline="0" dirty="0" smtClean="0"/>
              <a:t>end with a photo from the </a:t>
            </a:r>
            <a:r>
              <a:rPr lang="en-US" baseline="0" dirty="0" err="1" smtClean="0"/>
              <a:t>Burchart</a:t>
            </a:r>
            <a:r>
              <a:rPr lang="en-US" baseline="0" dirty="0" smtClean="0"/>
              <a:t> Gardens. </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35</a:t>
            </a:fld>
            <a:endParaRPr lang="en-US"/>
          </a:p>
        </p:txBody>
      </p:sp>
    </p:spTree>
    <p:extLst>
      <p:ext uri="{BB962C8B-B14F-4D97-AF65-F5344CB8AC3E}">
        <p14:creationId xmlns:p14="http://schemas.microsoft.com/office/powerpoint/2010/main" val="821394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Today’s topics will</a:t>
            </a:r>
            <a:r>
              <a:rPr lang="en-US" baseline="0" dirty="0" smtClean="0"/>
              <a:t> include the basics of growing spring bulbs in your garden. Specifically we will look at bulb basics, bulb structures, planting, maintenance,  pest management and forcing.</a:t>
            </a:r>
          </a:p>
          <a:p>
            <a:r>
              <a:rPr lang="en-US" baseline="0" dirty="0" smtClean="0"/>
              <a:t>2. While this presentation is primarily on spring bulbs, many summer/fall flowers grow from bulb-like structures, including this Chinese Ground Orchid.  Other Examples include gladiolus, dahlias,  lily flowers, tuberous begonias and cannas. </a:t>
            </a:r>
          </a:p>
          <a:p>
            <a:endParaRPr lang="en-US" baseline="0" dirty="0" smtClean="0"/>
          </a:p>
          <a:p>
            <a:r>
              <a:rPr lang="en-US" sz="1200" b="0" i="0" kern="1200" dirty="0" smtClean="0">
                <a:solidFill>
                  <a:schemeClr val="tx1"/>
                </a:solidFill>
                <a:effectLst/>
                <a:latin typeface="+mn-lt"/>
                <a:ea typeface="+mn-ea"/>
                <a:cs typeface="+mn-cs"/>
              </a:rPr>
              <a:t>3. The picture is of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Chinese Ground Orchid  which has small pinkish-purple flowers for weeks in spring. There is also a white variety. The petite blossoms which </a:t>
            </a:r>
            <a:r>
              <a:rPr lang="en-US" sz="1200" b="0" i="0" kern="1200" baseline="0" dirty="0" smtClean="0">
                <a:solidFill>
                  <a:schemeClr val="tx1"/>
                </a:solidFill>
                <a:effectLst/>
                <a:latin typeface="+mn-lt"/>
                <a:ea typeface="+mn-ea"/>
                <a:cs typeface="+mn-cs"/>
              </a:rPr>
              <a:t>grow on an </a:t>
            </a:r>
            <a:r>
              <a:rPr lang="en-US" sz="1200" b="0" i="0" kern="1200" dirty="0" smtClean="0">
                <a:solidFill>
                  <a:schemeClr val="tx1"/>
                </a:solidFill>
                <a:effectLst/>
                <a:latin typeface="+mn-lt"/>
                <a:ea typeface="+mn-ea"/>
                <a:cs typeface="+mn-cs"/>
              </a:rPr>
              <a:t> 18” stem  reflect the plant name. Chinese ground orchid retains it foliage until it is killed back by frost,</a:t>
            </a:r>
            <a:r>
              <a:rPr lang="en-US" sz="1200" b="0" i="0" kern="1200" baseline="0" dirty="0" smtClean="0">
                <a:solidFill>
                  <a:schemeClr val="tx1"/>
                </a:solidFill>
                <a:effectLst/>
                <a:latin typeface="+mn-lt"/>
                <a:ea typeface="+mn-ea"/>
                <a:cs typeface="+mn-cs"/>
              </a:rPr>
              <a:t> making it an unique bulb.  My mother-in-law has many clusters of these bulbs and calls them “poor man orchids.”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6</a:t>
            </a:fld>
            <a:endParaRPr lang="en-US"/>
          </a:p>
        </p:txBody>
      </p:sp>
    </p:spTree>
    <p:extLst>
      <p:ext uri="{BB962C8B-B14F-4D97-AF65-F5344CB8AC3E}">
        <p14:creationId xmlns:p14="http://schemas.microsoft.com/office/powerpoint/2010/main" val="2919368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 bulb is defined</a:t>
            </a:r>
            <a:r>
              <a:rPr lang="en-US" baseline="0" dirty="0" smtClean="0"/>
              <a:t> as a plant that stores its complete life cycle in an underground storage structure.</a:t>
            </a:r>
          </a:p>
          <a:p>
            <a:pPr marL="0" indent="0">
              <a:buNone/>
            </a:pPr>
            <a:r>
              <a:rPr lang="en-US" baseline="0" dirty="0" smtClean="0"/>
              <a:t>2.   In general, “bulb” refers to a specialized group of perennial plants that reappear year after year.</a:t>
            </a:r>
          </a:p>
          <a:p>
            <a:pPr marL="0" indent="0">
              <a:buNone/>
            </a:pPr>
            <a:r>
              <a:rPr lang="en-US" dirty="0" smtClean="0"/>
              <a:t>3.   This beautiful photo of mostly tulips was taken by Lynn Merrick, a Placer County master gardener, while visiting</a:t>
            </a:r>
            <a:r>
              <a:rPr lang="en-US" baseline="0" dirty="0" smtClean="0"/>
              <a:t> the </a:t>
            </a:r>
            <a:r>
              <a:rPr lang="en-US" baseline="0" dirty="0" err="1" smtClean="0"/>
              <a:t>Butchart</a:t>
            </a:r>
            <a:r>
              <a:rPr lang="en-US" baseline="0" dirty="0" smtClean="0"/>
              <a:t> Gardens in British Columbia, Canada.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0B60A3E-4BC9-4497-95E2-69F5661E229A}" type="slidenum">
              <a:rPr lang="en-US" smtClean="0"/>
              <a:t>7</a:t>
            </a:fld>
            <a:endParaRPr lang="en-US"/>
          </a:p>
        </p:txBody>
      </p:sp>
    </p:spTree>
    <p:extLst>
      <p:ext uri="{BB962C8B-B14F-4D97-AF65-F5344CB8AC3E}">
        <p14:creationId xmlns:p14="http://schemas.microsoft.com/office/powerpoint/2010/main" val="3469120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Bulbs are underground</a:t>
            </a:r>
            <a:r>
              <a:rPr lang="en-US" baseline="0" dirty="0" smtClean="0"/>
              <a:t> structures that store food through a dormant period, ready to grow again when the dormancy has ended.</a:t>
            </a:r>
          </a:p>
          <a:p>
            <a:pPr marL="228600" indent="-228600">
              <a:buAutoNum type="arabicPeriod"/>
            </a:pPr>
            <a:r>
              <a:rPr lang="en-US" baseline="0" dirty="0" smtClean="0"/>
              <a:t>Choose plump firm bulbs that feel heavy.  Avoid bulbs that are soft, squishy or shriveled and dry. </a:t>
            </a:r>
          </a:p>
          <a:p>
            <a:pPr marL="228600" indent="-228600">
              <a:buAutoNum type="arabicPeriod"/>
            </a:pPr>
            <a:r>
              <a:rPr lang="en-US" baseline="0" dirty="0" smtClean="0"/>
              <a:t>Large bulbs generally yield more flowers. If you prefer mass plantings, select midsize specimens. </a:t>
            </a:r>
          </a:p>
          <a:p>
            <a:pPr marL="228600" indent="-228600">
              <a:buAutoNum type="arabicPeriod"/>
            </a:pPr>
            <a:r>
              <a:rPr lang="en-US" baseline="0" dirty="0" smtClean="0">
                <a:solidFill>
                  <a:srgbClr val="FF0000"/>
                </a:solidFill>
              </a:rPr>
              <a:t>Check hardiness zones and match to bulb characteristics.</a:t>
            </a:r>
          </a:p>
          <a:p>
            <a:pPr marL="228600" indent="-228600">
              <a:buAutoNum type="arabicPeriod"/>
            </a:pPr>
            <a:r>
              <a:rPr lang="en-US" baseline="0" dirty="0" smtClean="0">
                <a:solidFill>
                  <a:srgbClr val="FF0000"/>
                </a:solidFill>
              </a:rPr>
              <a:t>Most spring bulbs are hardy to temperatures  below freezing. Other bulbs are considered “tender”  in that they are damaged or destroyed by frost and cold temperatures. Many summer bulbs are considered tender.</a:t>
            </a:r>
          </a:p>
          <a:p>
            <a:pPr marL="228600" indent="-228600">
              <a:buAutoNum type="arabicPeriod"/>
            </a:pPr>
            <a:r>
              <a:rPr lang="en-US" baseline="0" dirty="0" smtClean="0"/>
              <a:t>Some mail order growers pre-chill and will ship at proper time for your area.</a:t>
            </a:r>
          </a:p>
          <a:p>
            <a:pPr marL="228600" indent="-228600">
              <a:buAutoNum type="arabicPeriod"/>
            </a:pPr>
            <a:r>
              <a:rPr lang="en-US" baseline="0" dirty="0" smtClean="0"/>
              <a:t>Buy early, late, and mid-season bloomers to ensure season long color. Some bulbs are labeled as “re-bloomers” which means they may bloom more than one time</a:t>
            </a:r>
          </a:p>
          <a:p>
            <a:pPr marL="228600" indent="-228600">
              <a:buAutoNum type="arabicPeriod"/>
            </a:pPr>
            <a:r>
              <a:rPr lang="en-US" baseline="0" dirty="0" smtClean="0"/>
              <a:t>Tulips and other hardy bulbs may need to be chilled. </a:t>
            </a:r>
          </a:p>
          <a:p>
            <a:pPr marL="228600" indent="-228600">
              <a:buAutoNum type="arabicPeriod"/>
            </a:pPr>
            <a:r>
              <a:rPr lang="en-US" baseline="0" dirty="0" smtClean="0"/>
              <a:t>As a general rule, separate bulb clumps every 3-5 years to encourage large blooms and to increase the bulb population.</a:t>
            </a:r>
            <a:endParaRPr lang="en-US"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8</a:t>
            </a:fld>
            <a:endParaRPr lang="en-US" dirty="0"/>
          </a:p>
        </p:txBody>
      </p:sp>
    </p:spTree>
    <p:extLst>
      <p:ext uri="{BB962C8B-B14F-4D97-AF65-F5344CB8AC3E}">
        <p14:creationId xmlns:p14="http://schemas.microsoft.com/office/powerpoint/2010/main" val="2782677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The term “bulb” typically refers to a specialized group of perennial plants that will reappear year after year.</a:t>
            </a:r>
          </a:p>
          <a:p>
            <a:pPr marL="228600" indent="-228600">
              <a:buAutoNum type="arabicPeriod"/>
            </a:pPr>
            <a:r>
              <a:rPr lang="en-US" baseline="0" dirty="0" smtClean="0"/>
              <a:t>There is one “true” bulb – the others are structures  known as rhizomes, tubers, tuberous roots and corms.</a:t>
            </a:r>
          </a:p>
          <a:p>
            <a:pPr marL="228600" indent="-228600">
              <a:buAutoNum type="arabicPeriod"/>
            </a:pPr>
            <a:r>
              <a:rPr lang="en-US" baseline="0" dirty="0" smtClean="0"/>
              <a:t>Let’s explore each of these further.</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9</a:t>
            </a:fld>
            <a:endParaRPr lang="en-US" dirty="0"/>
          </a:p>
        </p:txBody>
      </p:sp>
    </p:spTree>
    <p:extLst>
      <p:ext uri="{BB962C8B-B14F-4D97-AF65-F5344CB8AC3E}">
        <p14:creationId xmlns:p14="http://schemas.microsoft.com/office/powerpoint/2010/main" val="273123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True bulbs are a compressed underground stem  that is sometimes called</a:t>
            </a:r>
            <a:r>
              <a:rPr lang="en-US" baseline="0" dirty="0" smtClean="0"/>
              <a:t> a </a:t>
            </a:r>
            <a:r>
              <a:rPr lang="en-US" dirty="0" smtClean="0"/>
              <a:t>basal plate.</a:t>
            </a:r>
          </a:p>
          <a:p>
            <a:r>
              <a:rPr lang="en-US" dirty="0" smtClean="0"/>
              <a:t>2. True bulbs</a:t>
            </a:r>
            <a:r>
              <a:rPr lang="en-US" baseline="0" dirty="0" smtClean="0"/>
              <a:t> contain a modified flower bud or other growth point – an </a:t>
            </a:r>
            <a:r>
              <a:rPr lang="en-US" dirty="0" smtClean="0"/>
              <a:t>embryonic plant.</a:t>
            </a:r>
          </a:p>
          <a:p>
            <a:r>
              <a:rPr lang="en-US" dirty="0" smtClean="0"/>
              <a:t>3. True bulbs are surrounded by modified fleshy leaves that</a:t>
            </a:r>
            <a:r>
              <a:rPr lang="en-US" baseline="0" dirty="0" smtClean="0"/>
              <a:t> are referred to as scales.</a:t>
            </a:r>
          </a:p>
          <a:p>
            <a:r>
              <a:rPr lang="en-US" baseline="0" dirty="0" smtClean="0"/>
              <a:t>4.  The most familiar true bulb is an onion.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5. True bulbs will be t</a:t>
            </a:r>
            <a:r>
              <a:rPr lang="en-US" dirty="0" smtClean="0"/>
              <a:t>unicate or non-tunicate</a:t>
            </a:r>
            <a:r>
              <a:rPr lang="en-US" baseline="0" dirty="0" smtClean="0"/>
              <a:t> based on their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6. Divide true bulbs by separating offsets from the mother bulb.</a:t>
            </a:r>
            <a:endParaRPr lang="en-US"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10</a:t>
            </a:fld>
            <a:endParaRPr lang="en-US"/>
          </a:p>
        </p:txBody>
      </p:sp>
    </p:spTree>
    <p:extLst>
      <p:ext uri="{BB962C8B-B14F-4D97-AF65-F5344CB8AC3E}">
        <p14:creationId xmlns:p14="http://schemas.microsoft.com/office/powerpoint/2010/main" val="82407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 tunicate bulb bas a papery,</a:t>
            </a:r>
            <a:r>
              <a:rPr lang="en-US" baseline="0" dirty="0" smtClean="0"/>
              <a:t> outer scale called  a tunic that helps prevent it  from drying out.  Examples include narcissus, amaryllis, daffodils, and hyacinth</a:t>
            </a:r>
          </a:p>
          <a:p>
            <a:pPr marL="228600" indent="-228600">
              <a:buAutoNum type="arabicPeriod"/>
            </a:pPr>
            <a:r>
              <a:rPr lang="en-US" baseline="0" dirty="0" smtClean="0"/>
              <a:t>A non-tunicate bulb does not have the papery coating, instead it has outer scales that are succulent and separate giving the bulb a scaly appearance. A common example is a lily</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11</a:t>
            </a:fld>
            <a:endParaRPr lang="en-US"/>
          </a:p>
        </p:txBody>
      </p:sp>
    </p:spTree>
    <p:extLst>
      <p:ext uri="{BB962C8B-B14F-4D97-AF65-F5344CB8AC3E}">
        <p14:creationId xmlns:p14="http://schemas.microsoft.com/office/powerpoint/2010/main" val="260878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smtClean="0"/>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smtClean="0"/>
              <a:t>Click icon to add picture</a:t>
            </a:r>
            <a:endParaRPr lang="en-US"/>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F87E152-D18A-4AD3-AB2E-58614B3D185D}" type="datetimeFigureOut">
              <a:rPr lang="en-US" smtClean="0"/>
              <a:pPr/>
              <a:t>10/12/2021</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E64A34C-335A-4DF4-9F91-3B9CC93BD431}" type="slidenum">
              <a:rPr lang="en-US" smtClean="0"/>
              <a:pPr/>
              <a:t>‹#›</a:t>
            </a:fld>
            <a:endParaRPr lang="en-US" dirty="0"/>
          </a:p>
        </p:txBody>
      </p:sp>
    </p:spTree>
    <p:extLst>
      <p:ext uri="{BB962C8B-B14F-4D97-AF65-F5344CB8AC3E}">
        <p14:creationId xmlns:p14="http://schemas.microsoft.com/office/powerpoint/2010/main" val="360359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smtClean="0"/>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smtClean="0"/>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203174"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www.ipm.ucdavid.edu/"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www.ipm.ucdavid.edu/"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685800" y="228600"/>
            <a:ext cx="7772400" cy="1600200"/>
          </a:xfrm>
        </p:spPr>
        <p:txBody>
          <a:bodyPr>
            <a:normAutofit/>
          </a:bodyPr>
          <a:lstStyle/>
          <a:p>
            <a:r>
              <a:rPr lang="en-US" dirty="0" smtClean="0"/>
              <a:t>Bulb Planting for Spring Color</a:t>
            </a:r>
            <a:endParaRPr lang="en-US" dirty="0"/>
          </a:p>
        </p:txBody>
      </p:sp>
      <p:sp>
        <p:nvSpPr>
          <p:cNvPr id="2" name="TextBox 1"/>
          <p:cNvSpPr txBox="1"/>
          <p:nvPr/>
        </p:nvSpPr>
        <p:spPr>
          <a:xfrm>
            <a:off x="4724400" y="4157133"/>
            <a:ext cx="1981200" cy="246221"/>
          </a:xfrm>
          <a:prstGeom prst="rect">
            <a:avLst/>
          </a:prstGeom>
          <a:noFill/>
        </p:spPr>
        <p:txBody>
          <a:bodyPr wrap="square" rtlCol="0">
            <a:spAutoFit/>
          </a:bodyPr>
          <a:lstStyle/>
          <a:p>
            <a:r>
              <a:rPr lang="en-US" sz="1000" dirty="0" smtClean="0">
                <a:solidFill>
                  <a:schemeClr val="tx2"/>
                </a:solidFill>
              </a:rPr>
              <a:t>Photo: </a:t>
            </a:r>
            <a:r>
              <a:rPr lang="en-US" sz="1000" dirty="0" err="1" smtClean="0">
                <a:solidFill>
                  <a:schemeClr val="tx2"/>
                </a:solidFill>
              </a:rPr>
              <a:t>S.Fitzpatrick</a:t>
            </a:r>
            <a:endParaRPr lang="en-US" sz="1000" dirty="0">
              <a:solidFill>
                <a:schemeClr val="tx2"/>
              </a:solidFill>
            </a:endParaRPr>
          </a:p>
        </p:txBody>
      </p:sp>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333" r="8333"/>
          <a:stretch>
            <a:fillRect/>
          </a:stretch>
        </p:blipFill>
        <p:spPr>
          <a:xfrm>
            <a:off x="2895600" y="1575254"/>
            <a:ext cx="3241288" cy="2593030"/>
          </a:xfrm>
          <a:ln w="28575">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True Bulbs</a:t>
            </a:r>
            <a:endParaRPr lang="en-US" dirty="0"/>
          </a:p>
        </p:txBody>
      </p:sp>
      <p:sp>
        <p:nvSpPr>
          <p:cNvPr id="7" name="Content Placeholder 6"/>
          <p:cNvSpPr>
            <a:spLocks noGrp="1"/>
          </p:cNvSpPr>
          <p:nvPr>
            <p:ph idx="1"/>
          </p:nvPr>
        </p:nvSpPr>
        <p:spPr/>
        <p:txBody>
          <a:bodyPr>
            <a:normAutofit lnSpcReduction="10000"/>
          </a:bodyPr>
          <a:lstStyle/>
          <a:p>
            <a:pPr marL="457200" indent="-457200">
              <a:buFont typeface="Wingdings" panose="05000000000000000000" pitchFamily="2" charset="2"/>
              <a:buChar char="v"/>
            </a:pPr>
            <a:r>
              <a:rPr lang="en-US" dirty="0" smtClean="0"/>
              <a:t>Compressed underground stem (basal plate)</a:t>
            </a:r>
          </a:p>
          <a:p>
            <a:pPr marL="457200" indent="-457200">
              <a:buFont typeface="Wingdings" panose="05000000000000000000" pitchFamily="2" charset="2"/>
              <a:buChar char="v"/>
            </a:pPr>
            <a:r>
              <a:rPr lang="en-US" dirty="0" smtClean="0"/>
              <a:t>Contains embryonic plant</a:t>
            </a:r>
          </a:p>
          <a:p>
            <a:pPr marL="457200" indent="-457200">
              <a:buFont typeface="Wingdings" panose="05000000000000000000" pitchFamily="2" charset="2"/>
              <a:buChar char="v"/>
            </a:pPr>
            <a:r>
              <a:rPr lang="en-US" dirty="0" smtClean="0"/>
              <a:t>Surrounded by modified fleshy leaves (scales)</a:t>
            </a:r>
          </a:p>
          <a:p>
            <a:pPr marL="457200" indent="-457200">
              <a:buFont typeface="Wingdings" panose="05000000000000000000" pitchFamily="2" charset="2"/>
              <a:buChar char="v"/>
            </a:pPr>
            <a:r>
              <a:rPr lang="en-US" dirty="0" smtClean="0"/>
              <a:t>Onion is an example</a:t>
            </a:r>
          </a:p>
          <a:p>
            <a:pPr marL="457200" indent="-457200">
              <a:buFont typeface="Wingdings" panose="05000000000000000000" pitchFamily="2" charset="2"/>
              <a:buChar char="v"/>
            </a:pPr>
            <a:r>
              <a:rPr lang="en-US" dirty="0" smtClean="0"/>
              <a:t>Tunicate or non-tunicate (imbricate) based on their structure</a:t>
            </a:r>
          </a:p>
          <a:p>
            <a:pPr marL="457200" indent="-457200">
              <a:buFont typeface="Wingdings" panose="05000000000000000000" pitchFamily="2" charset="2"/>
              <a:buChar char="v"/>
            </a:pPr>
            <a:r>
              <a:rPr lang="en-US" dirty="0" smtClean="0"/>
              <a:t>Divide by separating offsets</a:t>
            </a:r>
          </a:p>
        </p:txBody>
      </p:sp>
      <p:sp>
        <p:nvSpPr>
          <p:cNvPr id="5" name="Slide Number Placeholder 4"/>
          <p:cNvSpPr>
            <a:spLocks noGrp="1"/>
          </p:cNvSpPr>
          <p:nvPr>
            <p:ph type="sldNum" sz="quarter" idx="12"/>
          </p:nvPr>
        </p:nvSpPr>
        <p:spPr/>
        <p:txBody>
          <a:bodyPr/>
          <a:lstStyle/>
          <a:p>
            <a:fld id="{111DB74A-73E3-49E8-8984-0D5D8C20C556}" type="slidenum">
              <a:rPr lang="en-US" smtClean="0"/>
              <a:pPr/>
              <a:t>10</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647" r="11766"/>
          <a:stretch/>
        </p:blipFill>
        <p:spPr>
          <a:xfrm>
            <a:off x="5923156" y="4720437"/>
            <a:ext cx="1925444" cy="1818475"/>
          </a:xfrm>
          <a:prstGeom prst="rect">
            <a:avLst/>
          </a:prstGeom>
          <a:ln w="19050">
            <a:solidFill>
              <a:schemeClr val="tx1"/>
            </a:solidFill>
          </a:ln>
        </p:spPr>
      </p:pic>
      <p:sp>
        <p:nvSpPr>
          <p:cNvPr id="3" name="TextBox 2"/>
          <p:cNvSpPr txBox="1"/>
          <p:nvPr/>
        </p:nvSpPr>
        <p:spPr>
          <a:xfrm flipH="1">
            <a:off x="4800600" y="6356350"/>
            <a:ext cx="2171700" cy="246221"/>
          </a:xfrm>
          <a:prstGeom prst="rect">
            <a:avLst/>
          </a:prstGeom>
          <a:noFill/>
        </p:spPr>
        <p:txBody>
          <a:bodyPr wrap="square" rtlCol="0">
            <a:spAutoFit/>
          </a:bodyPr>
          <a:lstStyle/>
          <a:p>
            <a:r>
              <a:rPr lang="en-US" sz="1000" dirty="0" smtClean="0"/>
              <a:t>Photo: D. Kuroda</a:t>
            </a:r>
            <a:endParaRPr lang="en-US" sz="1000" dirty="0"/>
          </a:p>
        </p:txBody>
      </p:sp>
    </p:spTree>
    <p:extLst>
      <p:ext uri="{BB962C8B-B14F-4D97-AF65-F5344CB8AC3E}">
        <p14:creationId xmlns:p14="http://schemas.microsoft.com/office/powerpoint/2010/main" val="2038557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11</a:t>
            </a:fld>
            <a:endParaRPr lang="en-US" dirty="0"/>
          </a:p>
        </p:txBody>
      </p:sp>
      <p:sp>
        <p:nvSpPr>
          <p:cNvPr id="2" name="Text Placeholder 1"/>
          <p:cNvSpPr>
            <a:spLocks noGrp="1"/>
          </p:cNvSpPr>
          <p:nvPr>
            <p:ph type="body" sz="quarter" idx="4294967295"/>
          </p:nvPr>
        </p:nvSpPr>
        <p:spPr>
          <a:xfrm>
            <a:off x="685800" y="1677194"/>
            <a:ext cx="6019800" cy="4419600"/>
          </a:xfrm>
        </p:spPr>
        <p:txBody>
          <a:bodyPr>
            <a:normAutofit fontScale="92500"/>
          </a:bodyPr>
          <a:lstStyle/>
          <a:p>
            <a:r>
              <a:rPr lang="en-US" dirty="0" smtClean="0">
                <a:solidFill>
                  <a:schemeClr val="accent2"/>
                </a:solidFill>
              </a:rPr>
              <a:t>Tunicate Bulbs:</a:t>
            </a:r>
          </a:p>
          <a:p>
            <a:pPr marL="0" indent="0"/>
            <a:r>
              <a:rPr lang="en-US" sz="2600" dirty="0" smtClean="0"/>
              <a:t>Papery outer scale</a:t>
            </a:r>
          </a:p>
          <a:p>
            <a:pPr marL="0" indent="0">
              <a:lnSpc>
                <a:spcPct val="110000"/>
              </a:lnSpc>
            </a:pPr>
            <a:r>
              <a:rPr lang="en-US" sz="2600" dirty="0" smtClean="0"/>
              <a:t>Examples: narcissus, amaryllis, </a:t>
            </a:r>
          </a:p>
          <a:p>
            <a:pPr marL="0" indent="0">
              <a:lnSpc>
                <a:spcPct val="110000"/>
              </a:lnSpc>
            </a:pPr>
            <a:r>
              <a:rPr lang="en-US" sz="2600" dirty="0" smtClean="0"/>
              <a:t>daffodils, hyacinth</a:t>
            </a:r>
          </a:p>
          <a:p>
            <a:pPr marL="0" indent="0">
              <a:lnSpc>
                <a:spcPct val="110000"/>
              </a:lnSpc>
            </a:pPr>
            <a:endParaRPr lang="en-US" dirty="0" smtClean="0"/>
          </a:p>
          <a:p>
            <a:pPr marL="0" indent="0"/>
            <a:r>
              <a:rPr lang="en-US" dirty="0" smtClean="0">
                <a:solidFill>
                  <a:schemeClr val="accent2"/>
                </a:solidFill>
              </a:rPr>
              <a:t>Non-Tunicate Bulbs:</a:t>
            </a:r>
          </a:p>
          <a:p>
            <a:pPr marL="0" indent="0"/>
            <a:r>
              <a:rPr lang="en-US" sz="2600" dirty="0" smtClean="0"/>
              <a:t>Outer scales that are succulent and separate </a:t>
            </a:r>
          </a:p>
          <a:p>
            <a:pPr marL="0" indent="0"/>
            <a:r>
              <a:rPr lang="en-US" sz="2600" dirty="0" smtClean="0"/>
              <a:t>Example: lily</a:t>
            </a:r>
            <a:endParaRPr lang="en-US" sz="2600" dirty="0"/>
          </a:p>
        </p:txBody>
      </p:sp>
      <p:sp>
        <p:nvSpPr>
          <p:cNvPr id="5" name="Title 4"/>
          <p:cNvSpPr>
            <a:spLocks noGrp="1"/>
          </p:cNvSpPr>
          <p:nvPr>
            <p:ph type="title" idx="4294967295"/>
          </p:nvPr>
        </p:nvSpPr>
        <p:spPr>
          <a:xfrm>
            <a:off x="0" y="274638"/>
            <a:ext cx="8229600" cy="1143000"/>
          </a:xfrm>
        </p:spPr>
        <p:txBody>
          <a:bodyPr/>
          <a:lstStyle/>
          <a:p>
            <a:r>
              <a:rPr lang="en-US" dirty="0" smtClean="0"/>
              <a:t>True Bulbs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764" t="5253" r="7845" b="6511"/>
          <a:stretch/>
        </p:blipFill>
        <p:spPr>
          <a:xfrm>
            <a:off x="5410200" y="1905000"/>
            <a:ext cx="3124200" cy="2286001"/>
          </a:xfrm>
          <a:prstGeom prst="rect">
            <a:avLst/>
          </a:prstGeom>
          <a:ln w="28575">
            <a:solidFill>
              <a:schemeClr val="tx1"/>
            </a:solidFill>
          </a:ln>
        </p:spPr>
      </p:pic>
      <p:sp>
        <p:nvSpPr>
          <p:cNvPr id="6" name="TextBox 5"/>
          <p:cNvSpPr txBox="1"/>
          <p:nvPr/>
        </p:nvSpPr>
        <p:spPr>
          <a:xfrm>
            <a:off x="7429500" y="4295696"/>
            <a:ext cx="2514600" cy="246221"/>
          </a:xfrm>
          <a:prstGeom prst="rect">
            <a:avLst/>
          </a:prstGeom>
          <a:noFill/>
        </p:spPr>
        <p:txBody>
          <a:bodyPr wrap="square" rtlCol="0">
            <a:spAutoFit/>
          </a:bodyPr>
          <a:lstStyle/>
          <a:p>
            <a:r>
              <a:rPr lang="en-US" sz="1000" dirty="0" smtClean="0"/>
              <a:t>Photo: D. Kuroda</a:t>
            </a:r>
            <a:endParaRPr lang="en-US" sz="1000" dirty="0"/>
          </a:p>
        </p:txBody>
      </p:sp>
    </p:spTree>
    <p:extLst>
      <p:ext uri="{BB962C8B-B14F-4D97-AF65-F5344CB8AC3E}">
        <p14:creationId xmlns:p14="http://schemas.microsoft.com/office/powerpoint/2010/main" val="2058868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12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4646" y="983053"/>
            <a:ext cx="4729232" cy="3546924"/>
          </a:xfrm>
          <a:prstGeom prst="rect">
            <a:avLst/>
          </a:prstGeom>
          <a:ln w="38100">
            <a:solidFill>
              <a:schemeClr val="tx1"/>
            </a:solidFill>
          </a:ln>
        </p:spPr>
      </p:pic>
      <p:sp>
        <p:nvSpPr>
          <p:cNvPr id="9" name="TextBox 8"/>
          <p:cNvSpPr txBox="1"/>
          <p:nvPr/>
        </p:nvSpPr>
        <p:spPr>
          <a:xfrm>
            <a:off x="5715000" y="5867399"/>
            <a:ext cx="2514600" cy="400110"/>
          </a:xfrm>
          <a:prstGeom prst="rect">
            <a:avLst/>
          </a:prstGeom>
          <a:noFill/>
        </p:spPr>
        <p:txBody>
          <a:bodyPr wrap="square" rtlCol="0">
            <a:spAutoFit/>
          </a:bodyPr>
          <a:lstStyle/>
          <a:p>
            <a:r>
              <a:rPr lang="en-US" sz="1000" dirty="0" smtClean="0"/>
              <a:t>Butter and Eggs Daffodil</a:t>
            </a:r>
          </a:p>
          <a:p>
            <a:r>
              <a:rPr lang="en-US" sz="1000" dirty="0" smtClean="0"/>
              <a:t>Photo: C Sewell</a:t>
            </a:r>
            <a:endParaRPr lang="en-US" sz="1000" dirty="0"/>
          </a:p>
        </p:txBody>
      </p:sp>
      <p:sp>
        <p:nvSpPr>
          <p:cNvPr id="10" name="TextBox 9"/>
          <p:cNvSpPr txBox="1"/>
          <p:nvPr/>
        </p:nvSpPr>
        <p:spPr>
          <a:xfrm>
            <a:off x="1143000" y="5247501"/>
            <a:ext cx="1262408" cy="400110"/>
          </a:xfrm>
          <a:prstGeom prst="rect">
            <a:avLst/>
          </a:prstGeom>
          <a:noFill/>
        </p:spPr>
        <p:txBody>
          <a:bodyPr wrap="square" rtlCol="0">
            <a:spAutoFit/>
          </a:bodyPr>
          <a:lstStyle/>
          <a:p>
            <a:r>
              <a:rPr lang="en-US" sz="1000" dirty="0" smtClean="0"/>
              <a:t>Peruvian Daffodil</a:t>
            </a:r>
          </a:p>
          <a:p>
            <a:r>
              <a:rPr lang="en-US" sz="1000" dirty="0" smtClean="0"/>
              <a:t> Photo: S. Fitzpatrick</a:t>
            </a:r>
            <a:endParaRPr lang="en-US" sz="1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98900" y="1064999"/>
            <a:ext cx="5384800" cy="4038600"/>
          </a:xfrm>
          <a:prstGeom prst="rect">
            <a:avLst/>
          </a:prstGeom>
          <a:ln w="38100">
            <a:solidFill>
              <a:schemeClr val="tx1"/>
            </a:solidFill>
          </a:ln>
        </p:spPr>
      </p:pic>
      <p:sp>
        <p:nvSpPr>
          <p:cNvPr id="4" name="TextBox 3"/>
          <p:cNvSpPr txBox="1"/>
          <p:nvPr/>
        </p:nvSpPr>
        <p:spPr>
          <a:xfrm>
            <a:off x="6705600" y="4193572"/>
            <a:ext cx="19050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81219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Rhizomes</a:t>
            </a:r>
            <a:endParaRPr lang="en-US" dirty="0"/>
          </a:p>
        </p:txBody>
      </p:sp>
      <p:sp>
        <p:nvSpPr>
          <p:cNvPr id="3" name="Text Placeholder 2"/>
          <p:cNvSpPr>
            <a:spLocks noGrp="1"/>
          </p:cNvSpPr>
          <p:nvPr>
            <p:ph type="body" idx="1"/>
          </p:nvPr>
        </p:nvSpPr>
        <p:spPr>
          <a:xfrm>
            <a:off x="457200" y="1417639"/>
            <a:ext cx="8229600" cy="411162"/>
          </a:xfrm>
        </p:spPr>
        <p:txBody>
          <a:bodyPr>
            <a:normAutofit fontScale="92500" lnSpcReduction="10000"/>
          </a:bodyPr>
          <a:lstStyle/>
          <a:p>
            <a:r>
              <a:rPr lang="en-US" sz="2400" dirty="0" smtClean="0"/>
              <a:t>Thickened stem growing partially or entirely below ground</a:t>
            </a:r>
            <a:endParaRPr lang="en-US" sz="2400" dirty="0"/>
          </a:p>
        </p:txBody>
      </p:sp>
      <p:sp>
        <p:nvSpPr>
          <p:cNvPr id="4" name="Content Placeholder 3"/>
          <p:cNvSpPr>
            <a:spLocks noGrp="1"/>
          </p:cNvSpPr>
          <p:nvPr>
            <p:ph sz="half" idx="2"/>
          </p:nvPr>
        </p:nvSpPr>
        <p:spPr>
          <a:xfrm>
            <a:off x="502734" y="2156716"/>
            <a:ext cx="8229600" cy="3951288"/>
          </a:xfrm>
        </p:spPr>
        <p:txBody>
          <a:bodyPr/>
          <a:lstStyle/>
          <a:p>
            <a:pPr>
              <a:buFont typeface="Wingdings" panose="05000000000000000000" pitchFamily="2" charset="2"/>
              <a:buChar char="v"/>
            </a:pPr>
            <a:endParaRPr lang="en-US" dirty="0" smtClean="0"/>
          </a:p>
          <a:p>
            <a:pPr>
              <a:buFont typeface="Wingdings" panose="05000000000000000000" pitchFamily="2" charset="2"/>
              <a:buChar char="v"/>
            </a:pPr>
            <a:r>
              <a:rPr lang="en-US" dirty="0" smtClean="0"/>
              <a:t>Modified underground stem</a:t>
            </a:r>
          </a:p>
          <a:p>
            <a:pPr>
              <a:buFont typeface="Wingdings" panose="05000000000000000000" pitchFamily="2" charset="2"/>
              <a:buChar char="v"/>
            </a:pPr>
            <a:r>
              <a:rPr lang="en-US" dirty="0" smtClean="0"/>
              <a:t>Grows horizontally </a:t>
            </a:r>
          </a:p>
          <a:p>
            <a:pPr>
              <a:buFont typeface="Wingdings" panose="05000000000000000000" pitchFamily="2" charset="2"/>
              <a:buChar char="v"/>
            </a:pPr>
            <a:r>
              <a:rPr lang="en-US" dirty="0" smtClean="0"/>
              <a:t>Roots grow directly from underside</a:t>
            </a:r>
          </a:p>
          <a:p>
            <a:pPr>
              <a:buFont typeface="Wingdings" panose="05000000000000000000" pitchFamily="2" charset="2"/>
              <a:buChar char="v"/>
            </a:pPr>
            <a:r>
              <a:rPr lang="en-US" dirty="0" smtClean="0"/>
              <a:t>Primary growing point at one end</a:t>
            </a:r>
          </a:p>
          <a:p>
            <a:pPr>
              <a:buFont typeface="Wingdings" panose="05000000000000000000" pitchFamily="2" charset="2"/>
              <a:buChar char="v"/>
            </a:pPr>
            <a:r>
              <a:rPr lang="en-US" dirty="0" smtClean="0"/>
              <a:t>Divide by cutting into sections that</a:t>
            </a:r>
          </a:p>
          <a:p>
            <a:pPr marL="0" indent="0"/>
            <a:r>
              <a:rPr lang="en-US" dirty="0"/>
              <a:t> </a:t>
            </a:r>
            <a:r>
              <a:rPr lang="en-US" dirty="0" smtClean="0"/>
              <a:t>    have visible growing points</a:t>
            </a:r>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13</a:t>
            </a:fld>
            <a:endParaRPr lang="en-US"/>
          </a:p>
        </p:txBody>
      </p:sp>
      <p:sp>
        <p:nvSpPr>
          <p:cNvPr id="6" name="TextBox 5"/>
          <p:cNvSpPr txBox="1"/>
          <p:nvPr/>
        </p:nvSpPr>
        <p:spPr>
          <a:xfrm>
            <a:off x="810322" y="5862845"/>
            <a:ext cx="7162800" cy="369332"/>
          </a:xfrm>
          <a:prstGeom prst="rect">
            <a:avLst/>
          </a:prstGeom>
          <a:noFill/>
          <a:ln w="12700">
            <a:solidFill>
              <a:schemeClr val="tx1"/>
            </a:solidFill>
          </a:ln>
        </p:spPr>
        <p:txBody>
          <a:bodyPr wrap="square" rtlCol="0">
            <a:spAutoFit/>
          </a:bodyPr>
          <a:lstStyle/>
          <a:p>
            <a:r>
              <a:rPr lang="en-US" dirty="0" smtClean="0"/>
              <a:t>Examples: Agapanthus, Calla, Canna, </a:t>
            </a:r>
            <a:r>
              <a:rPr lang="en-US" dirty="0"/>
              <a:t>B</a:t>
            </a:r>
            <a:r>
              <a:rPr lang="en-US" dirty="0" smtClean="0"/>
              <a:t>earded iris, Lily of the Valley</a:t>
            </a:r>
            <a:r>
              <a:rPr lang="en-US" dirty="0"/>
              <a:t>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0080" r="25155" b="11525"/>
          <a:stretch/>
        </p:blipFill>
        <p:spPr>
          <a:xfrm>
            <a:off x="5791200" y="2567879"/>
            <a:ext cx="2590801" cy="2351373"/>
          </a:xfrm>
          <a:prstGeom prst="rect">
            <a:avLst/>
          </a:prstGeom>
          <a:ln w="19050">
            <a:solidFill>
              <a:schemeClr val="tx1"/>
            </a:solidFill>
          </a:ln>
        </p:spPr>
      </p:pic>
      <p:sp>
        <p:nvSpPr>
          <p:cNvPr id="9" name="TextBox 8"/>
          <p:cNvSpPr txBox="1"/>
          <p:nvPr/>
        </p:nvSpPr>
        <p:spPr>
          <a:xfrm>
            <a:off x="7331927" y="4908101"/>
            <a:ext cx="1600200" cy="246221"/>
          </a:xfrm>
          <a:prstGeom prst="rect">
            <a:avLst/>
          </a:prstGeom>
          <a:noFill/>
        </p:spPr>
        <p:txBody>
          <a:bodyPr wrap="square" rtlCol="0">
            <a:spAutoFit/>
          </a:bodyPr>
          <a:lstStyle/>
          <a:p>
            <a:r>
              <a:rPr lang="en-US" sz="1000" dirty="0"/>
              <a:t>Photo: D. Kuroda</a:t>
            </a:r>
          </a:p>
        </p:txBody>
      </p:sp>
    </p:spTree>
    <p:extLst>
      <p:ext uri="{BB962C8B-B14F-4D97-AF65-F5344CB8AC3E}">
        <p14:creationId xmlns:p14="http://schemas.microsoft.com/office/powerpoint/2010/main" val="1140677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14</a:t>
            </a:fld>
            <a:endParaRPr lang="en-US"/>
          </a:p>
        </p:txBody>
      </p:sp>
      <p:pic>
        <p:nvPicPr>
          <p:cNvPr id="6" name="Picture 5"/>
          <p:cNvPicPr>
            <a:picLocks noChangeAspect="1"/>
          </p:cNvPicPr>
          <p:nvPr/>
        </p:nvPicPr>
        <p:blipFill>
          <a:blip r:embed="rId3"/>
          <a:stretch>
            <a:fillRect/>
          </a:stretch>
        </p:blipFill>
        <p:spPr>
          <a:xfrm>
            <a:off x="5562600" y="228600"/>
            <a:ext cx="2723566" cy="3619086"/>
          </a:xfrm>
          <a:prstGeom prst="rect">
            <a:avLst/>
          </a:prstGeom>
          <a:ln w="28575">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799" y="4145882"/>
            <a:ext cx="2974432" cy="2230824"/>
          </a:xfrm>
          <a:prstGeom prst="rect">
            <a:avLst/>
          </a:prstGeom>
          <a:ln w="28575">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609600"/>
            <a:ext cx="3276600" cy="4368800"/>
          </a:xfrm>
          <a:prstGeom prst="rect">
            <a:avLst/>
          </a:prstGeom>
          <a:ln w="28575">
            <a:solidFill>
              <a:schemeClr val="tx1"/>
            </a:solidFill>
          </a:ln>
        </p:spPr>
      </p:pic>
      <p:sp>
        <p:nvSpPr>
          <p:cNvPr id="8" name="Rectangle 7"/>
          <p:cNvSpPr/>
          <p:nvPr/>
        </p:nvSpPr>
        <p:spPr>
          <a:xfrm rot="10800000" flipV="1">
            <a:off x="7851231" y="4861183"/>
            <a:ext cx="1278031" cy="400110"/>
          </a:xfrm>
          <a:prstGeom prst="rect">
            <a:avLst/>
          </a:prstGeom>
        </p:spPr>
        <p:txBody>
          <a:bodyPr wrap="square">
            <a:spAutoFit/>
          </a:bodyPr>
          <a:lstStyle/>
          <a:p>
            <a:r>
              <a:rPr lang="en-US" sz="1000" dirty="0"/>
              <a:t>Bearded </a:t>
            </a:r>
            <a:r>
              <a:rPr lang="en-US" sz="1000" dirty="0" smtClean="0"/>
              <a:t>iris</a:t>
            </a:r>
          </a:p>
          <a:p>
            <a:r>
              <a:rPr lang="en-US" sz="1000" dirty="0" smtClean="0"/>
              <a:t> Photos: </a:t>
            </a:r>
            <a:r>
              <a:rPr lang="en-US" sz="1000" dirty="0"/>
              <a:t>S </a:t>
            </a:r>
            <a:r>
              <a:rPr lang="en-US" sz="1000" dirty="0" smtClean="0"/>
              <a:t>Fitzpatrick</a:t>
            </a:r>
            <a:endParaRPr lang="en-US" sz="1000" dirty="0"/>
          </a:p>
        </p:txBody>
      </p:sp>
      <p:sp>
        <p:nvSpPr>
          <p:cNvPr id="9" name="TextBox 8"/>
          <p:cNvSpPr txBox="1"/>
          <p:nvPr/>
        </p:nvSpPr>
        <p:spPr>
          <a:xfrm>
            <a:off x="1219200" y="5181600"/>
            <a:ext cx="2741884" cy="707886"/>
          </a:xfrm>
          <a:prstGeom prst="rect">
            <a:avLst/>
          </a:prstGeom>
          <a:noFill/>
        </p:spPr>
        <p:txBody>
          <a:bodyPr wrap="square" rtlCol="0">
            <a:spAutoFit/>
          </a:bodyPr>
          <a:lstStyle/>
          <a:p>
            <a:r>
              <a:rPr lang="en-US" sz="1000" dirty="0" smtClean="0"/>
              <a:t>Agapanthus (African Lily) Purple Cloud</a:t>
            </a:r>
          </a:p>
          <a:p>
            <a:r>
              <a:rPr lang="en-US" sz="1000" dirty="0" smtClean="0"/>
              <a:t>Photo Courtesy of: University of Florida’s Institute of Food and Agriculture’s Gardening Solutions program </a:t>
            </a:r>
            <a:endParaRPr lang="en-US" sz="1000" dirty="0"/>
          </a:p>
        </p:txBody>
      </p:sp>
    </p:spTree>
    <p:extLst>
      <p:ext uri="{BB962C8B-B14F-4D97-AF65-F5344CB8AC3E}">
        <p14:creationId xmlns:p14="http://schemas.microsoft.com/office/powerpoint/2010/main" val="555614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Corm </a:t>
            </a:r>
            <a:endParaRPr lang="en-US" dirty="0"/>
          </a:p>
        </p:txBody>
      </p:sp>
      <p:sp>
        <p:nvSpPr>
          <p:cNvPr id="4" name="Text Placeholder 3"/>
          <p:cNvSpPr>
            <a:spLocks noGrp="1"/>
          </p:cNvSpPr>
          <p:nvPr>
            <p:ph type="body" idx="1"/>
          </p:nvPr>
        </p:nvSpPr>
        <p:spPr/>
        <p:txBody>
          <a:bodyPr>
            <a:normAutofit fontScale="77500" lnSpcReduction="20000"/>
          </a:bodyPr>
          <a:lstStyle/>
          <a:p>
            <a:r>
              <a:rPr lang="en-US" dirty="0" smtClean="0"/>
              <a:t>Similar to a true bulb with underground stem and basal plate</a:t>
            </a:r>
            <a:endParaRPr lang="en-US" dirty="0"/>
          </a:p>
        </p:txBody>
      </p:sp>
      <p:sp>
        <p:nvSpPr>
          <p:cNvPr id="5" name="Content Placeholder 4"/>
          <p:cNvSpPr>
            <a:spLocks noGrp="1"/>
          </p:cNvSpPr>
          <p:nvPr>
            <p:ph sz="half" idx="2"/>
          </p:nvPr>
        </p:nvSpPr>
        <p:spPr>
          <a:xfrm>
            <a:off x="462776" y="2017435"/>
            <a:ext cx="8229600" cy="3951288"/>
          </a:xfrm>
        </p:spPr>
        <p:txBody>
          <a:bodyPr/>
          <a:lstStyle/>
          <a:p>
            <a:endParaRPr lang="en-US" dirty="0" smtClean="0"/>
          </a:p>
          <a:p>
            <a:pPr>
              <a:buFont typeface="Wingdings" panose="05000000000000000000" pitchFamily="2" charset="2"/>
              <a:buChar char="v"/>
            </a:pPr>
            <a:r>
              <a:rPr lang="en-US" dirty="0" smtClean="0"/>
              <a:t>Roots </a:t>
            </a:r>
            <a:r>
              <a:rPr lang="en-US" dirty="0"/>
              <a:t>grow  from basal </a:t>
            </a:r>
            <a:r>
              <a:rPr lang="en-US" dirty="0" smtClean="0"/>
              <a:t>plate</a:t>
            </a:r>
          </a:p>
          <a:p>
            <a:pPr>
              <a:buFont typeface="Wingdings" panose="05000000000000000000" pitchFamily="2" charset="2"/>
              <a:buChar char="v"/>
            </a:pPr>
            <a:r>
              <a:rPr lang="en-US" dirty="0" smtClean="0"/>
              <a:t>Vertically oriented</a:t>
            </a:r>
            <a:endParaRPr lang="en-US" dirty="0"/>
          </a:p>
          <a:p>
            <a:pPr>
              <a:buFont typeface="Wingdings" panose="05000000000000000000" pitchFamily="2" charset="2"/>
              <a:buChar char="v"/>
            </a:pPr>
            <a:r>
              <a:rPr lang="en-US" dirty="0" smtClean="0"/>
              <a:t>Terminal bud (growth point) </a:t>
            </a:r>
            <a:r>
              <a:rPr lang="en-US" dirty="0"/>
              <a:t>at top</a:t>
            </a:r>
          </a:p>
          <a:p>
            <a:pPr>
              <a:buFont typeface="Wingdings" panose="05000000000000000000" pitchFamily="2" charset="2"/>
              <a:buChar char="v"/>
            </a:pPr>
            <a:r>
              <a:rPr lang="en-US" dirty="0"/>
              <a:t>Lasts one season</a:t>
            </a:r>
          </a:p>
          <a:p>
            <a:pPr>
              <a:buFont typeface="Wingdings" panose="05000000000000000000" pitchFamily="2" charset="2"/>
              <a:buChar char="v"/>
            </a:pPr>
            <a:r>
              <a:rPr lang="en-US" dirty="0"/>
              <a:t>Divide by separating </a:t>
            </a:r>
            <a:r>
              <a:rPr lang="en-US" dirty="0" smtClean="0"/>
              <a:t>new corms</a:t>
            </a:r>
            <a:endParaRPr lang="en-US" dirty="0"/>
          </a:p>
          <a:p>
            <a:endParaRPr lang="en-US" dirty="0"/>
          </a:p>
        </p:txBody>
      </p:sp>
      <p:sp>
        <p:nvSpPr>
          <p:cNvPr id="2" name="Slide Number Placeholder 1"/>
          <p:cNvSpPr>
            <a:spLocks noGrp="1"/>
          </p:cNvSpPr>
          <p:nvPr>
            <p:ph type="sldNum" sz="quarter" idx="12"/>
          </p:nvPr>
        </p:nvSpPr>
        <p:spPr/>
        <p:txBody>
          <a:bodyPr/>
          <a:lstStyle/>
          <a:p>
            <a:fld id="{CE64A34C-335A-4DF4-9F91-3B9CC93BD431}" type="slidenum">
              <a:rPr lang="en-US" smtClean="0"/>
              <a:pPr/>
              <a:t>15</a:t>
            </a:fld>
            <a:endParaRPr lang="en-US" dirty="0"/>
          </a:p>
        </p:txBody>
      </p:sp>
      <p:sp>
        <p:nvSpPr>
          <p:cNvPr id="6" name="TextBox 5"/>
          <p:cNvSpPr txBox="1"/>
          <p:nvPr/>
        </p:nvSpPr>
        <p:spPr>
          <a:xfrm>
            <a:off x="609600" y="5802997"/>
            <a:ext cx="5486400" cy="369332"/>
          </a:xfrm>
          <a:prstGeom prst="rect">
            <a:avLst/>
          </a:prstGeom>
          <a:noFill/>
          <a:ln w="12700">
            <a:solidFill>
              <a:schemeClr val="tx1"/>
            </a:solidFill>
          </a:ln>
        </p:spPr>
        <p:txBody>
          <a:bodyPr wrap="square" rtlCol="0">
            <a:spAutoFit/>
          </a:bodyPr>
          <a:lstStyle/>
          <a:p>
            <a:r>
              <a:rPr lang="en-US" dirty="0" smtClean="0"/>
              <a:t>Examples: </a:t>
            </a:r>
            <a:r>
              <a:rPr lang="en-US" dirty="0" err="1" smtClean="0"/>
              <a:t>Crocosmia</a:t>
            </a:r>
            <a:r>
              <a:rPr lang="en-US" dirty="0" smtClean="0"/>
              <a:t>, Crocus, Freesia, Gladiolus, Sparaxis</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105" t="13205" r="13110" b="3759"/>
          <a:stretch/>
        </p:blipFill>
        <p:spPr>
          <a:xfrm>
            <a:off x="5594195" y="2895600"/>
            <a:ext cx="2832419" cy="2041977"/>
          </a:xfrm>
          <a:prstGeom prst="rect">
            <a:avLst/>
          </a:prstGeom>
          <a:ln w="28575">
            <a:solidFill>
              <a:schemeClr val="tx1"/>
            </a:solidFill>
          </a:ln>
        </p:spPr>
      </p:pic>
      <p:sp>
        <p:nvSpPr>
          <p:cNvPr id="9" name="TextBox 8"/>
          <p:cNvSpPr txBox="1"/>
          <p:nvPr/>
        </p:nvSpPr>
        <p:spPr>
          <a:xfrm>
            <a:off x="7315200" y="5029200"/>
            <a:ext cx="1219200" cy="246221"/>
          </a:xfrm>
          <a:prstGeom prst="rect">
            <a:avLst/>
          </a:prstGeom>
          <a:noFill/>
        </p:spPr>
        <p:txBody>
          <a:bodyPr wrap="square" rtlCol="0">
            <a:spAutoFit/>
          </a:bodyPr>
          <a:lstStyle/>
          <a:p>
            <a:r>
              <a:rPr lang="en-US" sz="1000" dirty="0"/>
              <a:t>Photo: D. Kuroda</a:t>
            </a:r>
          </a:p>
        </p:txBody>
      </p:sp>
    </p:spTree>
    <p:extLst>
      <p:ext uri="{BB962C8B-B14F-4D97-AF65-F5344CB8AC3E}">
        <p14:creationId xmlns:p14="http://schemas.microsoft.com/office/powerpoint/2010/main" val="154551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16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19550" y="1123950"/>
            <a:ext cx="5334000" cy="4000500"/>
          </a:xfrm>
          <a:prstGeom prst="rect">
            <a:avLst/>
          </a:prstGeom>
          <a:ln w="28575">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330515"/>
            <a:ext cx="3835400" cy="2876550"/>
          </a:xfrm>
          <a:prstGeom prst="rect">
            <a:avLst/>
          </a:prstGeom>
          <a:ln w="28575">
            <a:solidFill>
              <a:schemeClr val="tx1"/>
            </a:solidFill>
          </a:ln>
        </p:spPr>
      </p:pic>
      <p:sp>
        <p:nvSpPr>
          <p:cNvPr id="8" name="TextBox 7"/>
          <p:cNvSpPr txBox="1"/>
          <p:nvPr/>
        </p:nvSpPr>
        <p:spPr>
          <a:xfrm rot="10800000" flipV="1">
            <a:off x="3352800" y="6172933"/>
            <a:ext cx="1942790" cy="400110"/>
          </a:xfrm>
          <a:prstGeom prst="rect">
            <a:avLst/>
          </a:prstGeom>
          <a:noFill/>
        </p:spPr>
        <p:txBody>
          <a:bodyPr wrap="square" rtlCol="0">
            <a:spAutoFit/>
          </a:bodyPr>
          <a:lstStyle/>
          <a:p>
            <a:r>
              <a:rPr lang="en-US" sz="1000" dirty="0" smtClean="0"/>
              <a:t>Sparaxis</a:t>
            </a:r>
          </a:p>
          <a:p>
            <a:r>
              <a:rPr lang="en-US" sz="1000" dirty="0" smtClean="0"/>
              <a:t>Photo: C. Sewell</a:t>
            </a:r>
            <a:endParaRPr lang="en-US" sz="1000" dirty="0"/>
          </a:p>
        </p:txBody>
      </p:sp>
      <p:sp>
        <p:nvSpPr>
          <p:cNvPr id="9" name="TextBox 8"/>
          <p:cNvSpPr txBox="1"/>
          <p:nvPr/>
        </p:nvSpPr>
        <p:spPr>
          <a:xfrm>
            <a:off x="5867400" y="5791200"/>
            <a:ext cx="2286000" cy="400110"/>
          </a:xfrm>
          <a:prstGeom prst="rect">
            <a:avLst/>
          </a:prstGeom>
          <a:noFill/>
        </p:spPr>
        <p:txBody>
          <a:bodyPr wrap="square" rtlCol="0">
            <a:spAutoFit/>
          </a:bodyPr>
          <a:lstStyle/>
          <a:p>
            <a:r>
              <a:rPr lang="en-US" sz="1000" dirty="0" err="1" smtClean="0"/>
              <a:t>Crocosmia</a:t>
            </a:r>
            <a:endParaRPr lang="en-US" sz="1000" dirty="0" smtClean="0"/>
          </a:p>
          <a:p>
            <a:r>
              <a:rPr lang="en-US" sz="1000" dirty="0" smtClean="0"/>
              <a:t>Photo: C. Sewell</a:t>
            </a:r>
            <a:endParaRPr lang="en-US" sz="1000" dirty="0"/>
          </a:p>
        </p:txBody>
      </p:sp>
      <p:pic>
        <p:nvPicPr>
          <p:cNvPr id="10" name="Picture 9"/>
          <p:cNvPicPr>
            <a:picLocks noChangeAspect="1"/>
          </p:cNvPicPr>
          <p:nvPr/>
        </p:nvPicPr>
        <p:blipFill>
          <a:blip r:embed="rId5"/>
          <a:stretch>
            <a:fillRect/>
          </a:stretch>
        </p:blipFill>
        <p:spPr>
          <a:xfrm>
            <a:off x="812800" y="304800"/>
            <a:ext cx="2895600" cy="2171700"/>
          </a:xfrm>
          <a:prstGeom prst="rect">
            <a:avLst/>
          </a:prstGeom>
          <a:ln w="28575">
            <a:solidFill>
              <a:schemeClr val="tx1"/>
            </a:solidFill>
          </a:ln>
        </p:spPr>
      </p:pic>
      <p:sp>
        <p:nvSpPr>
          <p:cNvPr id="11" name="TextBox 10"/>
          <p:cNvSpPr txBox="1"/>
          <p:nvPr/>
        </p:nvSpPr>
        <p:spPr>
          <a:xfrm>
            <a:off x="914400" y="2552146"/>
            <a:ext cx="1905000" cy="400110"/>
          </a:xfrm>
          <a:prstGeom prst="rect">
            <a:avLst/>
          </a:prstGeom>
          <a:noFill/>
        </p:spPr>
        <p:txBody>
          <a:bodyPr wrap="square" rtlCol="0">
            <a:spAutoFit/>
          </a:bodyPr>
          <a:lstStyle/>
          <a:p>
            <a:r>
              <a:rPr lang="en-US" sz="1000" dirty="0" smtClean="0"/>
              <a:t>Sparaxis Sprouting in October</a:t>
            </a:r>
          </a:p>
          <a:p>
            <a:r>
              <a:rPr lang="en-US" sz="1000" dirty="0" smtClean="0"/>
              <a:t>Photo: S. Fitzpatrick</a:t>
            </a:r>
            <a:endParaRPr lang="en-US" sz="1000" dirty="0"/>
          </a:p>
        </p:txBody>
      </p:sp>
    </p:spTree>
    <p:extLst>
      <p:ext uri="{BB962C8B-B14F-4D97-AF65-F5344CB8AC3E}">
        <p14:creationId xmlns:p14="http://schemas.microsoft.com/office/powerpoint/2010/main" val="3932173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020"/>
            <a:ext cx="8229600" cy="1143000"/>
          </a:xfrm>
        </p:spPr>
        <p:txBody>
          <a:bodyPr/>
          <a:lstStyle/>
          <a:p>
            <a:r>
              <a:rPr lang="en-US" dirty="0" smtClean="0"/>
              <a:t>Tuberous Roots</a:t>
            </a:r>
            <a:endParaRPr lang="en-US" dirty="0"/>
          </a:p>
        </p:txBody>
      </p:sp>
      <p:sp>
        <p:nvSpPr>
          <p:cNvPr id="3" name="Text Placeholder 2"/>
          <p:cNvSpPr>
            <a:spLocks noGrp="1"/>
          </p:cNvSpPr>
          <p:nvPr>
            <p:ph type="body" idx="1"/>
          </p:nvPr>
        </p:nvSpPr>
        <p:spPr>
          <a:xfrm>
            <a:off x="485078" y="1535113"/>
            <a:ext cx="8229600" cy="215900"/>
          </a:xfrm>
        </p:spPr>
        <p:txBody>
          <a:bodyPr>
            <a:noAutofit/>
          </a:bodyPr>
          <a:lstStyle/>
          <a:p>
            <a:r>
              <a:rPr lang="en-US" sz="2400" dirty="0" smtClean="0"/>
              <a:t>Enlarged, fleshy root tissue</a:t>
            </a:r>
            <a:endParaRPr lang="en-US" sz="2400" dirty="0"/>
          </a:p>
        </p:txBody>
      </p:sp>
      <p:sp>
        <p:nvSpPr>
          <p:cNvPr id="4" name="Content Placeholder 3"/>
          <p:cNvSpPr>
            <a:spLocks noGrp="1"/>
          </p:cNvSpPr>
          <p:nvPr>
            <p:ph sz="half" idx="2"/>
          </p:nvPr>
        </p:nvSpPr>
        <p:spPr>
          <a:xfrm>
            <a:off x="457200" y="1981200"/>
            <a:ext cx="8229600" cy="4144963"/>
          </a:xfrm>
        </p:spPr>
        <p:txBody>
          <a:bodyPr/>
          <a:lstStyle/>
          <a:p>
            <a:pPr>
              <a:buFont typeface="Wingdings" panose="05000000000000000000" pitchFamily="2" charset="2"/>
              <a:buChar char="v"/>
            </a:pPr>
            <a:endParaRPr lang="en-US" dirty="0" smtClean="0"/>
          </a:p>
          <a:p>
            <a:pPr>
              <a:buFont typeface="Wingdings" panose="05000000000000000000" pitchFamily="2" charset="2"/>
              <a:buChar char="v"/>
            </a:pPr>
            <a:r>
              <a:rPr lang="en-US" dirty="0" smtClean="0"/>
              <a:t>True roots, thickened to store nutrients</a:t>
            </a:r>
          </a:p>
          <a:p>
            <a:pPr>
              <a:buFont typeface="Wingdings" panose="05000000000000000000" pitchFamily="2" charset="2"/>
              <a:buChar char="v"/>
            </a:pPr>
            <a:r>
              <a:rPr lang="en-US" dirty="0" smtClean="0"/>
              <a:t>Fibrous roots for uptake of water &amp; nutrients</a:t>
            </a:r>
          </a:p>
          <a:p>
            <a:pPr>
              <a:buFont typeface="Wingdings" panose="05000000000000000000" pitchFamily="2" charset="2"/>
              <a:buChar char="v"/>
            </a:pPr>
            <a:r>
              <a:rPr lang="en-US" dirty="0" smtClean="0"/>
              <a:t>Grow in cluster</a:t>
            </a:r>
          </a:p>
          <a:p>
            <a:pPr>
              <a:buFont typeface="Wingdings" panose="05000000000000000000" pitchFamily="2" charset="2"/>
              <a:buChar char="v"/>
            </a:pPr>
            <a:r>
              <a:rPr lang="en-US" dirty="0" smtClean="0"/>
              <a:t>Growth buds at base of old stems </a:t>
            </a:r>
          </a:p>
          <a:p>
            <a:pPr>
              <a:buFont typeface="Wingdings" panose="05000000000000000000" pitchFamily="2" charset="2"/>
              <a:buChar char="v"/>
            </a:pPr>
            <a:r>
              <a:rPr lang="en-US" dirty="0" smtClean="0"/>
              <a:t>Divide by cutting root cluster</a:t>
            </a:r>
          </a:p>
          <a:p>
            <a:pPr>
              <a:buFont typeface="Wingdings" panose="05000000000000000000" pitchFamily="2" charset="2"/>
              <a:buChar char="v"/>
            </a:pPr>
            <a:r>
              <a:rPr lang="en-US" dirty="0" smtClean="0"/>
              <a:t>Common example: sweet potato</a:t>
            </a:r>
          </a:p>
          <a:p>
            <a:pPr>
              <a:buFont typeface="Wingdings" panose="05000000000000000000" pitchFamily="2" charset="2"/>
              <a:buChar char="v"/>
            </a:pPr>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17</a:t>
            </a:fld>
            <a:endParaRPr lang="en-US"/>
          </a:p>
        </p:txBody>
      </p:sp>
      <p:sp>
        <p:nvSpPr>
          <p:cNvPr id="7" name="TextBox 6"/>
          <p:cNvSpPr txBox="1"/>
          <p:nvPr/>
        </p:nvSpPr>
        <p:spPr>
          <a:xfrm rot="10800000" flipV="1">
            <a:off x="457200" y="5980331"/>
            <a:ext cx="7162800" cy="646331"/>
          </a:xfrm>
          <a:prstGeom prst="rect">
            <a:avLst/>
          </a:prstGeom>
          <a:noFill/>
          <a:ln>
            <a:solidFill>
              <a:schemeClr val="tx1"/>
            </a:solidFill>
          </a:ln>
        </p:spPr>
        <p:txBody>
          <a:bodyPr wrap="square" rtlCol="0">
            <a:spAutoFit/>
          </a:bodyPr>
          <a:lstStyle/>
          <a:p>
            <a:r>
              <a:rPr lang="en-US" dirty="0" smtClean="0"/>
              <a:t>Examples: </a:t>
            </a:r>
            <a:r>
              <a:rPr lang="en-US" dirty="0" err="1" smtClean="0"/>
              <a:t>Alstroemeria</a:t>
            </a:r>
            <a:r>
              <a:rPr lang="en-US" dirty="0" smtClean="0"/>
              <a:t>, Dahlia, </a:t>
            </a:r>
            <a:r>
              <a:rPr lang="en-US" dirty="0" err="1" smtClean="0"/>
              <a:t>Hemerocallis</a:t>
            </a:r>
            <a:r>
              <a:rPr lang="en-US" dirty="0" smtClean="0"/>
              <a:t>, Persian Ranunculus, Peony</a:t>
            </a:r>
          </a:p>
          <a:p>
            <a:r>
              <a:rPr lang="en-US" dirty="0" smtClean="0"/>
              <a:t> </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143" t="7143" r="16667" b="10713"/>
          <a:stretch/>
        </p:blipFill>
        <p:spPr>
          <a:xfrm>
            <a:off x="6019800" y="3532743"/>
            <a:ext cx="2362200" cy="1697831"/>
          </a:xfrm>
          <a:prstGeom prst="rect">
            <a:avLst/>
          </a:prstGeom>
          <a:ln w="28575">
            <a:solidFill>
              <a:schemeClr val="tx1"/>
            </a:solidFill>
          </a:ln>
        </p:spPr>
      </p:pic>
      <p:sp>
        <p:nvSpPr>
          <p:cNvPr id="8" name="TextBox 7"/>
          <p:cNvSpPr txBox="1"/>
          <p:nvPr/>
        </p:nvSpPr>
        <p:spPr>
          <a:xfrm>
            <a:off x="7307766" y="5261667"/>
            <a:ext cx="1219200" cy="246221"/>
          </a:xfrm>
          <a:prstGeom prst="rect">
            <a:avLst/>
          </a:prstGeom>
          <a:noFill/>
        </p:spPr>
        <p:txBody>
          <a:bodyPr wrap="square" rtlCol="0">
            <a:spAutoFit/>
          </a:bodyPr>
          <a:lstStyle/>
          <a:p>
            <a:r>
              <a:rPr lang="en-US" sz="1000" dirty="0"/>
              <a:t>Photo: D. Kuroda</a:t>
            </a:r>
          </a:p>
        </p:txBody>
      </p:sp>
    </p:spTree>
    <p:extLst>
      <p:ext uri="{BB962C8B-B14F-4D97-AF65-F5344CB8AC3E}">
        <p14:creationId xmlns:p14="http://schemas.microsoft.com/office/powerpoint/2010/main" val="3262846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18</a:t>
            </a:fld>
            <a:endParaRPr lang="en-US"/>
          </a:p>
        </p:txBody>
      </p:sp>
      <p:pic>
        <p:nvPicPr>
          <p:cNvPr id="6" name="Picture 5"/>
          <p:cNvPicPr>
            <a:picLocks noChangeAspect="1"/>
          </p:cNvPicPr>
          <p:nvPr/>
        </p:nvPicPr>
        <p:blipFill>
          <a:blip r:embed="rId3"/>
          <a:stretch>
            <a:fillRect/>
          </a:stretch>
        </p:blipFill>
        <p:spPr>
          <a:xfrm>
            <a:off x="5395332" y="225179"/>
            <a:ext cx="2057399" cy="2731107"/>
          </a:xfrm>
          <a:prstGeom prst="rect">
            <a:avLst/>
          </a:prstGeom>
        </p:spPr>
      </p:pic>
      <p:sp>
        <p:nvSpPr>
          <p:cNvPr id="9" name="TextBox 8"/>
          <p:cNvSpPr txBox="1"/>
          <p:nvPr/>
        </p:nvSpPr>
        <p:spPr>
          <a:xfrm rot="10800000" flipV="1">
            <a:off x="5257800" y="6120797"/>
            <a:ext cx="2819398" cy="400110"/>
          </a:xfrm>
          <a:prstGeom prst="rect">
            <a:avLst/>
          </a:prstGeom>
          <a:noFill/>
        </p:spPr>
        <p:txBody>
          <a:bodyPr wrap="square" rtlCol="0">
            <a:spAutoFit/>
          </a:bodyPr>
          <a:lstStyle/>
          <a:p>
            <a:r>
              <a:rPr lang="en-US" sz="1000" dirty="0" err="1" smtClean="0"/>
              <a:t>Hemerocallis</a:t>
            </a:r>
            <a:r>
              <a:rPr lang="en-US" sz="1000" dirty="0" smtClean="0"/>
              <a:t> </a:t>
            </a:r>
          </a:p>
          <a:p>
            <a:r>
              <a:rPr lang="en-US" sz="1000" dirty="0" smtClean="0"/>
              <a:t>Photo: S. Fitzpatrick</a:t>
            </a:r>
            <a:endParaRPr lang="en-US" sz="1000" dirty="0"/>
          </a:p>
        </p:txBody>
      </p:sp>
      <p:sp>
        <p:nvSpPr>
          <p:cNvPr id="10" name="TextBox 9"/>
          <p:cNvSpPr txBox="1"/>
          <p:nvPr/>
        </p:nvSpPr>
        <p:spPr>
          <a:xfrm>
            <a:off x="7467599" y="2200363"/>
            <a:ext cx="1447799" cy="400110"/>
          </a:xfrm>
          <a:prstGeom prst="rect">
            <a:avLst/>
          </a:prstGeom>
          <a:noFill/>
        </p:spPr>
        <p:txBody>
          <a:bodyPr wrap="square" rtlCol="0">
            <a:spAutoFit/>
          </a:bodyPr>
          <a:lstStyle/>
          <a:p>
            <a:r>
              <a:rPr lang="en-US" sz="1000" dirty="0" smtClean="0"/>
              <a:t>Persian ranunculus </a:t>
            </a:r>
          </a:p>
          <a:p>
            <a:r>
              <a:rPr lang="en-US" sz="1000" dirty="0" smtClean="0"/>
              <a:t>Photo: S. Fitzpatrick</a:t>
            </a:r>
            <a:endParaRPr lang="en-US" sz="10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1600" y="1206529"/>
            <a:ext cx="5079999" cy="3810000"/>
          </a:xfrm>
          <a:prstGeom prst="rect">
            <a:avLst/>
          </a:prstGeom>
          <a:ln w="28575">
            <a:solidFill>
              <a:schemeClr val="tx1"/>
            </a:solidFill>
          </a:ln>
        </p:spPr>
      </p:pic>
      <p:sp>
        <p:nvSpPr>
          <p:cNvPr id="15" name="Rectangle 14"/>
          <p:cNvSpPr/>
          <p:nvPr/>
        </p:nvSpPr>
        <p:spPr>
          <a:xfrm>
            <a:off x="381000" y="5764590"/>
            <a:ext cx="10896600" cy="400110"/>
          </a:xfrm>
          <a:prstGeom prst="rect">
            <a:avLst/>
          </a:prstGeom>
        </p:spPr>
        <p:txBody>
          <a:bodyPr wrap="square">
            <a:spAutoFit/>
          </a:bodyPr>
          <a:lstStyle/>
          <a:p>
            <a:r>
              <a:rPr lang="en-US" sz="1000" dirty="0"/>
              <a:t>White peony </a:t>
            </a:r>
          </a:p>
          <a:p>
            <a:r>
              <a:rPr lang="en-US" sz="1000" dirty="0"/>
              <a:t>Photo: S. Fitzpatrick</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113" t="20772" r="6842" b="19337"/>
          <a:stretch/>
        </p:blipFill>
        <p:spPr>
          <a:xfrm>
            <a:off x="5257799" y="3148603"/>
            <a:ext cx="3276600" cy="2971800"/>
          </a:xfrm>
          <a:prstGeom prst="rect">
            <a:avLst/>
          </a:prstGeom>
          <a:ln w="28575">
            <a:solidFill>
              <a:schemeClr val="tx1"/>
            </a:solidFill>
          </a:ln>
        </p:spPr>
      </p:pic>
    </p:spTree>
    <p:extLst>
      <p:ext uri="{BB962C8B-B14F-4D97-AF65-F5344CB8AC3E}">
        <p14:creationId xmlns:p14="http://schemas.microsoft.com/office/powerpoint/2010/main" val="3741500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Tuber</a:t>
            </a:r>
            <a:endParaRPr lang="en-US" dirty="0"/>
          </a:p>
        </p:txBody>
      </p:sp>
      <p:sp>
        <p:nvSpPr>
          <p:cNvPr id="3" name="Text Placeholder 2"/>
          <p:cNvSpPr>
            <a:spLocks noGrp="1"/>
          </p:cNvSpPr>
          <p:nvPr>
            <p:ph type="body" idx="1"/>
          </p:nvPr>
        </p:nvSpPr>
        <p:spPr/>
        <p:txBody>
          <a:bodyPr>
            <a:normAutofit fontScale="85000" lnSpcReduction="10000"/>
          </a:bodyPr>
          <a:lstStyle/>
          <a:p>
            <a:r>
              <a:rPr lang="en-US" dirty="0" smtClean="0"/>
              <a:t>Swollen underground stem base, without corm’s shape</a:t>
            </a:r>
            <a:endParaRPr lang="en-US" dirty="0"/>
          </a:p>
        </p:txBody>
      </p:sp>
      <p:sp>
        <p:nvSpPr>
          <p:cNvPr id="4" name="Content Placeholder 3"/>
          <p:cNvSpPr>
            <a:spLocks noGrp="1"/>
          </p:cNvSpPr>
          <p:nvPr>
            <p:ph sz="half" idx="2"/>
          </p:nvPr>
        </p:nvSpPr>
        <p:spPr>
          <a:xfrm>
            <a:off x="685800" y="2247127"/>
            <a:ext cx="8229600" cy="3951288"/>
          </a:xfrm>
        </p:spPr>
        <p:txBody>
          <a:bodyPr/>
          <a:lstStyle/>
          <a:p>
            <a:endParaRPr lang="en-US" dirty="0" smtClean="0"/>
          </a:p>
          <a:p>
            <a:pPr>
              <a:buFont typeface="Wingdings" panose="05000000000000000000" pitchFamily="2" charset="2"/>
              <a:buChar char="v"/>
            </a:pPr>
            <a:r>
              <a:rPr lang="en-US" dirty="0" smtClean="0"/>
              <a:t>No basal plate so roots grow from all sides</a:t>
            </a:r>
          </a:p>
          <a:p>
            <a:pPr>
              <a:buFont typeface="Wingdings" panose="05000000000000000000" pitchFamily="2" charset="2"/>
              <a:buChar char="v"/>
            </a:pPr>
            <a:r>
              <a:rPr lang="en-US" dirty="0" smtClean="0"/>
              <a:t>Tubers have multiple growth points </a:t>
            </a:r>
          </a:p>
          <a:p>
            <a:pPr>
              <a:buFont typeface="Wingdings" panose="05000000000000000000" pitchFamily="2" charset="2"/>
              <a:buChar char="v"/>
            </a:pPr>
            <a:r>
              <a:rPr lang="en-US" dirty="0" smtClean="0"/>
              <a:t>As new tubers grow, old disintegrate</a:t>
            </a:r>
          </a:p>
          <a:p>
            <a:pPr>
              <a:buFont typeface="Wingdings" panose="05000000000000000000" pitchFamily="2" charset="2"/>
              <a:buChar char="v"/>
            </a:pPr>
            <a:r>
              <a:rPr lang="en-US" dirty="0" smtClean="0"/>
              <a:t>Divide: Cut into sections</a:t>
            </a:r>
          </a:p>
          <a:p>
            <a:pPr>
              <a:buFont typeface="Wingdings" panose="05000000000000000000" pitchFamily="2" charset="2"/>
              <a:buChar char="v"/>
            </a:pPr>
            <a:r>
              <a:rPr lang="en-US" dirty="0" smtClean="0"/>
              <a:t>Most common example: potato</a:t>
            </a:r>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19</a:t>
            </a:fld>
            <a:endParaRPr lang="en-US"/>
          </a:p>
        </p:txBody>
      </p:sp>
      <p:sp>
        <p:nvSpPr>
          <p:cNvPr id="6" name="TextBox 5"/>
          <p:cNvSpPr txBox="1"/>
          <p:nvPr/>
        </p:nvSpPr>
        <p:spPr>
          <a:xfrm rot="10800000" flipV="1">
            <a:off x="762000" y="6154040"/>
            <a:ext cx="5791200" cy="369332"/>
          </a:xfrm>
          <a:prstGeom prst="rect">
            <a:avLst/>
          </a:prstGeom>
          <a:noFill/>
          <a:ln>
            <a:solidFill>
              <a:schemeClr val="tx1"/>
            </a:solidFill>
          </a:ln>
        </p:spPr>
        <p:txBody>
          <a:bodyPr wrap="square" rtlCol="0">
            <a:spAutoFit/>
          </a:bodyPr>
          <a:lstStyle/>
          <a:p>
            <a:r>
              <a:rPr lang="en-US" dirty="0" smtClean="0"/>
              <a:t>Examples: Anemone (most), Cyclamen, Tuberous begonia</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310" t="7587" r="19230" b="8760"/>
          <a:stretch/>
        </p:blipFill>
        <p:spPr>
          <a:xfrm>
            <a:off x="6258910" y="3352800"/>
            <a:ext cx="2427890" cy="2133600"/>
          </a:xfrm>
          <a:prstGeom prst="rect">
            <a:avLst/>
          </a:prstGeom>
          <a:ln w="19050">
            <a:solidFill>
              <a:schemeClr val="tx1"/>
            </a:solidFill>
          </a:ln>
        </p:spPr>
      </p:pic>
      <p:sp>
        <p:nvSpPr>
          <p:cNvPr id="8" name="TextBox 7"/>
          <p:cNvSpPr txBox="1"/>
          <p:nvPr/>
        </p:nvSpPr>
        <p:spPr>
          <a:xfrm>
            <a:off x="7581900" y="5510065"/>
            <a:ext cx="2209800" cy="246221"/>
          </a:xfrm>
          <a:prstGeom prst="rect">
            <a:avLst/>
          </a:prstGeom>
          <a:noFill/>
        </p:spPr>
        <p:txBody>
          <a:bodyPr wrap="square" rtlCol="0">
            <a:spAutoFit/>
          </a:bodyPr>
          <a:lstStyle/>
          <a:p>
            <a:r>
              <a:rPr lang="en-US" sz="1000" dirty="0"/>
              <a:t>Photo: D. Kuroda</a:t>
            </a:r>
          </a:p>
        </p:txBody>
      </p:sp>
    </p:spTree>
    <p:extLst>
      <p:ext uri="{BB962C8B-B14F-4D97-AF65-F5344CB8AC3E}">
        <p14:creationId xmlns:p14="http://schemas.microsoft.com/office/powerpoint/2010/main" val="2852580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20</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350" y="457200"/>
            <a:ext cx="5181600" cy="4167639"/>
          </a:xfrm>
          <a:prstGeom prst="rect">
            <a:avLst/>
          </a:prstGeom>
          <a:ln w="38100">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391836">
            <a:off x="160398" y="3197773"/>
            <a:ext cx="3715585" cy="2477056"/>
          </a:xfrm>
          <a:prstGeom prst="rect">
            <a:avLst/>
          </a:prstGeom>
          <a:ln w="28575">
            <a:solidFill>
              <a:schemeClr val="tx1"/>
            </a:solidFill>
          </a:ln>
        </p:spPr>
      </p:pic>
      <p:sp>
        <p:nvSpPr>
          <p:cNvPr id="4" name="TextBox 3"/>
          <p:cNvSpPr txBox="1"/>
          <p:nvPr/>
        </p:nvSpPr>
        <p:spPr>
          <a:xfrm>
            <a:off x="7315200" y="4724400"/>
            <a:ext cx="2971800" cy="246221"/>
          </a:xfrm>
          <a:prstGeom prst="rect">
            <a:avLst/>
          </a:prstGeom>
          <a:noFill/>
        </p:spPr>
        <p:txBody>
          <a:bodyPr wrap="square" rtlCol="0">
            <a:spAutoFit/>
          </a:bodyPr>
          <a:lstStyle/>
          <a:p>
            <a:r>
              <a:rPr lang="en-US" sz="1000" dirty="0" smtClean="0"/>
              <a:t>Cyclamen</a:t>
            </a:r>
            <a:endParaRPr lang="en-US" sz="1000" dirty="0"/>
          </a:p>
        </p:txBody>
      </p:sp>
      <p:sp>
        <p:nvSpPr>
          <p:cNvPr id="6" name="TextBox 5"/>
          <p:cNvSpPr txBox="1"/>
          <p:nvPr/>
        </p:nvSpPr>
        <p:spPr>
          <a:xfrm>
            <a:off x="2362200" y="6475254"/>
            <a:ext cx="2133600" cy="246221"/>
          </a:xfrm>
          <a:prstGeom prst="rect">
            <a:avLst/>
          </a:prstGeom>
          <a:noFill/>
        </p:spPr>
        <p:txBody>
          <a:bodyPr wrap="square" rtlCol="0">
            <a:spAutoFit/>
          </a:bodyPr>
          <a:lstStyle/>
          <a:p>
            <a:r>
              <a:rPr lang="en-US" sz="1000" dirty="0" smtClean="0"/>
              <a:t>Photos: D. Kuroda</a:t>
            </a:r>
            <a:endParaRPr lang="en-US" sz="1000" dirty="0"/>
          </a:p>
        </p:txBody>
      </p:sp>
    </p:spTree>
    <p:extLst>
      <p:ext uri="{BB962C8B-B14F-4D97-AF65-F5344CB8AC3E}">
        <p14:creationId xmlns:p14="http://schemas.microsoft.com/office/powerpoint/2010/main" val="4008243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Planting Formula</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solidFill>
                  <a:schemeClr val="accent2"/>
                </a:solidFill>
              </a:rPr>
              <a:t>Right Depth and Width</a:t>
            </a:r>
          </a:p>
          <a:p>
            <a:r>
              <a:rPr lang="en-US" dirty="0">
                <a:solidFill>
                  <a:schemeClr val="accent2"/>
                </a:solidFill>
              </a:rPr>
              <a:t>	</a:t>
            </a:r>
            <a:r>
              <a:rPr lang="en-US" sz="2100" dirty="0" smtClean="0"/>
              <a:t>Read labels if bulbs are purchased</a:t>
            </a:r>
          </a:p>
          <a:p>
            <a:r>
              <a:rPr lang="en-US" sz="2100" dirty="0"/>
              <a:t>	</a:t>
            </a:r>
            <a:r>
              <a:rPr lang="en-US" sz="2100" dirty="0" smtClean="0"/>
              <a:t>Plant 2-2.5 times the bulb width</a:t>
            </a:r>
          </a:p>
          <a:p>
            <a:r>
              <a:rPr lang="en-US" sz="2100" dirty="0" smtClean="0"/>
              <a:t>    	Space bulbs 3 times their width</a:t>
            </a:r>
          </a:p>
          <a:p>
            <a:r>
              <a:rPr lang="en-US" sz="2100" dirty="0"/>
              <a:t>	</a:t>
            </a:r>
            <a:r>
              <a:rPr lang="en-US" sz="2100" dirty="0" smtClean="0"/>
              <a:t>Plant in clusters (12+)</a:t>
            </a:r>
          </a:p>
          <a:p>
            <a:r>
              <a:rPr lang="en-US" dirty="0" smtClean="0">
                <a:solidFill>
                  <a:schemeClr val="accent2"/>
                </a:solidFill>
              </a:rPr>
              <a:t>Right Time</a:t>
            </a:r>
          </a:p>
          <a:p>
            <a:r>
              <a:rPr lang="en-US" dirty="0" smtClean="0">
                <a:solidFill>
                  <a:schemeClr val="accent2"/>
                </a:solidFill>
              </a:rPr>
              <a:t>	</a:t>
            </a:r>
            <a:r>
              <a:rPr lang="en-US" sz="2100" dirty="0" smtClean="0"/>
              <a:t>Fall for spring bulbs</a:t>
            </a:r>
          </a:p>
          <a:p>
            <a:r>
              <a:rPr lang="en-US" sz="2100" dirty="0">
                <a:solidFill>
                  <a:schemeClr val="accent2"/>
                </a:solidFill>
              </a:rPr>
              <a:t>	</a:t>
            </a:r>
            <a:r>
              <a:rPr lang="en-US" sz="2100" dirty="0" smtClean="0"/>
              <a:t>Average night temperatures  40-50 degrees</a:t>
            </a:r>
          </a:p>
          <a:p>
            <a:r>
              <a:rPr lang="en-US" sz="2100" dirty="0" smtClean="0"/>
              <a:t>	For summer bulbs, plant early spring </a:t>
            </a:r>
          </a:p>
          <a:p>
            <a:r>
              <a:rPr lang="en-US" sz="2100" dirty="0" smtClean="0"/>
              <a:t>	Some package will say to soak in water 2 hours</a:t>
            </a:r>
          </a:p>
          <a:p>
            <a:endParaRPr lang="en-US" sz="20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21</a:t>
            </a:fld>
            <a:endParaRPr lang="en-US" dirty="0"/>
          </a:p>
        </p:txBody>
      </p:sp>
    </p:spTree>
    <p:extLst>
      <p:ext uri="{BB962C8B-B14F-4D97-AF65-F5344CB8AC3E}">
        <p14:creationId xmlns:p14="http://schemas.microsoft.com/office/powerpoint/2010/main" val="1062992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Package Instructions</a:t>
            </a:r>
            <a:endParaRPr lang="en-US"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22</a:t>
            </a:fld>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9436" t="4717" r="5659"/>
          <a:stretch/>
        </p:blipFill>
        <p:spPr>
          <a:xfrm rot="5400000">
            <a:off x="2127564" y="1856374"/>
            <a:ext cx="4888871" cy="4114800"/>
          </a:xfrm>
          <a:ln w="38100">
            <a:solidFill>
              <a:schemeClr val="tx1"/>
            </a:solidFill>
          </a:ln>
        </p:spPr>
      </p:pic>
    </p:spTree>
    <p:extLst>
      <p:ext uri="{BB962C8B-B14F-4D97-AF65-F5344CB8AC3E}">
        <p14:creationId xmlns:p14="http://schemas.microsoft.com/office/powerpoint/2010/main" val="1975542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23</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093603611"/>
              </p:ext>
            </p:extLst>
          </p:nvPr>
        </p:nvGraphicFramePr>
        <p:xfrm>
          <a:off x="609600" y="215434"/>
          <a:ext cx="8435976" cy="6342063"/>
        </p:xfrm>
        <a:graphic>
          <a:graphicData uri="http://schemas.openxmlformats.org/presentationml/2006/ole">
            <mc:AlternateContent xmlns:mc="http://schemas.openxmlformats.org/markup-compatibility/2006">
              <mc:Choice xmlns:v="urn:schemas-microsoft-com:vml" Requires="v">
                <p:oleObj spid="_x0000_s1054" name="Acrobat Document" r:id="rId4" imgW="7543627" imgH="5829079" progId="AcroExch.Document.DC">
                  <p:embed/>
                </p:oleObj>
              </mc:Choice>
              <mc:Fallback>
                <p:oleObj name="Acrobat Document" r:id="rId4" imgW="7543627" imgH="5829079" progId="AcroExch.Document.DC">
                  <p:embed/>
                  <p:pic>
                    <p:nvPicPr>
                      <p:cNvPr id="0" name=""/>
                      <p:cNvPicPr/>
                      <p:nvPr/>
                    </p:nvPicPr>
                    <p:blipFill>
                      <a:blip r:embed="rId5"/>
                      <a:stretch>
                        <a:fillRect/>
                      </a:stretch>
                    </p:blipFill>
                    <p:spPr>
                      <a:xfrm>
                        <a:off x="609600" y="215434"/>
                        <a:ext cx="8435976" cy="6342063"/>
                      </a:xfrm>
                      <a:prstGeom prst="rect">
                        <a:avLst/>
                      </a:prstGeom>
                    </p:spPr>
                  </p:pic>
                </p:oleObj>
              </mc:Fallback>
            </mc:AlternateContent>
          </a:graphicData>
        </a:graphic>
      </p:graphicFrame>
    </p:spTree>
    <p:extLst>
      <p:ext uri="{BB962C8B-B14F-4D97-AF65-F5344CB8AC3E}">
        <p14:creationId xmlns:p14="http://schemas.microsoft.com/office/powerpoint/2010/main" val="1779430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Planting</a:t>
            </a:r>
            <a:endParaRPr lang="en-US" dirty="0"/>
          </a:p>
        </p:txBody>
      </p:sp>
      <p:sp>
        <p:nvSpPr>
          <p:cNvPr id="2" name="Text Placeholder 1"/>
          <p:cNvSpPr>
            <a:spLocks noGrp="1"/>
          </p:cNvSpPr>
          <p:nvPr>
            <p:ph idx="1"/>
          </p:nvPr>
        </p:nvSpPr>
        <p:spPr/>
        <p:txBody>
          <a:bodyPr>
            <a:normAutofit fontScale="92500" lnSpcReduction="20000"/>
          </a:bodyPr>
          <a:lstStyle/>
          <a:p>
            <a:r>
              <a:rPr lang="en-US" sz="2600" dirty="0" smtClean="0">
                <a:solidFill>
                  <a:schemeClr val="accent2"/>
                </a:solidFill>
              </a:rPr>
              <a:t>Location</a:t>
            </a:r>
          </a:p>
          <a:p>
            <a:r>
              <a:rPr lang="en-US" sz="2000" dirty="0" smtClean="0"/>
              <a:t>	Full sun during bloom (some p.m. shade)</a:t>
            </a:r>
          </a:p>
          <a:p>
            <a:r>
              <a:rPr lang="en-US" sz="2000" dirty="0">
                <a:solidFill>
                  <a:schemeClr val="accent2"/>
                </a:solidFill>
              </a:rPr>
              <a:t>	</a:t>
            </a:r>
            <a:r>
              <a:rPr lang="en-US" sz="2000" dirty="0" smtClean="0"/>
              <a:t>Color and design</a:t>
            </a:r>
            <a:endParaRPr lang="en-US" sz="2800" dirty="0" smtClean="0"/>
          </a:p>
          <a:p>
            <a:r>
              <a:rPr lang="en-US" sz="2600" dirty="0" smtClean="0">
                <a:solidFill>
                  <a:schemeClr val="accent2"/>
                </a:solidFill>
              </a:rPr>
              <a:t>Preparing the Site</a:t>
            </a:r>
          </a:p>
          <a:p>
            <a:r>
              <a:rPr lang="en-US" sz="2000" dirty="0" smtClean="0"/>
              <a:t>	Well, drained soil that is loosened</a:t>
            </a:r>
          </a:p>
          <a:p>
            <a:r>
              <a:rPr lang="en-US" sz="2000" dirty="0" smtClean="0"/>
              <a:t>	Add all-purpose fertilizer and compost</a:t>
            </a:r>
          </a:p>
          <a:p>
            <a:r>
              <a:rPr lang="en-US" sz="2000" dirty="0" smtClean="0"/>
              <a:t>	Rake surface smooth</a:t>
            </a:r>
          </a:p>
          <a:p>
            <a:r>
              <a:rPr lang="en-US" sz="2600" dirty="0" smtClean="0">
                <a:solidFill>
                  <a:schemeClr val="accent2"/>
                </a:solidFill>
              </a:rPr>
              <a:t>Plant</a:t>
            </a:r>
            <a:r>
              <a:rPr lang="en-US" sz="2000" dirty="0" smtClean="0"/>
              <a:t>	</a:t>
            </a:r>
          </a:p>
          <a:p>
            <a:r>
              <a:rPr lang="en-US" sz="2000" dirty="0" smtClean="0"/>
              <a:t>	Set  bulbs in firmly at correct depth, pointed tip up, or naturalize</a:t>
            </a:r>
          </a:p>
          <a:p>
            <a:r>
              <a:rPr lang="en-US" sz="2000" dirty="0" smtClean="0"/>
              <a:t>	Cover bulbs with soil and water thoroughly</a:t>
            </a:r>
          </a:p>
          <a:p>
            <a:r>
              <a:rPr lang="en-US" sz="2000" dirty="0"/>
              <a:t> </a:t>
            </a:r>
            <a:r>
              <a:rPr lang="en-US" sz="2000" dirty="0" smtClean="0"/>
              <a:t>	Cover with 2” layer of loose mulch</a:t>
            </a:r>
          </a:p>
          <a:p>
            <a:endParaRPr lang="en-US" sz="4000" dirty="0" smtClean="0">
              <a:solidFill>
                <a:schemeClr val="accent2"/>
              </a:solidFill>
            </a:endParaRPr>
          </a:p>
          <a:p>
            <a:endParaRPr lang="en-US" sz="28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24</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140"/>
          <a:stretch/>
        </p:blipFill>
        <p:spPr>
          <a:xfrm rot="16593563">
            <a:off x="6238910" y="2049239"/>
            <a:ext cx="1962762" cy="1524000"/>
          </a:xfrm>
          <a:prstGeom prst="rect">
            <a:avLst/>
          </a:prstGeom>
          <a:ln w="12700">
            <a:solidFill>
              <a:schemeClr val="tx1"/>
            </a:solidFill>
          </a:ln>
        </p:spPr>
      </p:pic>
    </p:spTree>
    <p:extLst>
      <p:ext uri="{BB962C8B-B14F-4D97-AF65-F5344CB8AC3E}">
        <p14:creationId xmlns:p14="http://schemas.microsoft.com/office/powerpoint/2010/main" val="823474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1"/>
            <a:r>
              <a:rPr lang="en-US" altLang="en-US" dirty="0"/>
              <a:t>Mass planting</a:t>
            </a:r>
          </a:p>
          <a:p>
            <a:pPr lvl="1"/>
            <a:r>
              <a:rPr lang="en-US" altLang="en-US" dirty="0"/>
              <a:t>In grass</a:t>
            </a:r>
          </a:p>
          <a:p>
            <a:pPr lvl="1"/>
            <a:r>
              <a:rPr lang="en-US" altLang="en-US" dirty="0"/>
              <a:t>Under trees &amp; shrubs</a:t>
            </a:r>
          </a:p>
          <a:p>
            <a:pPr lvl="1"/>
            <a:r>
              <a:rPr lang="en-US" altLang="en-US" dirty="0"/>
              <a:t>Perennial borders</a:t>
            </a:r>
          </a:p>
          <a:p>
            <a:pPr lvl="1"/>
            <a:r>
              <a:rPr lang="en-US" altLang="en-US" dirty="0"/>
              <a:t>Containers &amp; boxes</a:t>
            </a:r>
          </a:p>
          <a:p>
            <a:pPr lvl="1"/>
            <a:r>
              <a:rPr lang="en-US" altLang="en-US" dirty="0"/>
              <a:t>Water &amp; rock </a:t>
            </a:r>
            <a:r>
              <a:rPr lang="en-US" altLang="en-US" dirty="0" smtClean="0"/>
              <a:t>gardens</a:t>
            </a:r>
          </a:p>
          <a:p>
            <a:pPr lvl="1"/>
            <a:r>
              <a:rPr lang="en-US" altLang="en-US" dirty="0" smtClean="0"/>
              <a:t>Ground Cover</a:t>
            </a:r>
          </a:p>
          <a:p>
            <a:pPr lvl="1"/>
            <a:r>
              <a:rPr lang="en-US" altLang="en-US" dirty="0" smtClean="0"/>
              <a:t>Slopes</a:t>
            </a:r>
          </a:p>
          <a:p>
            <a:pPr lvl="1"/>
            <a:r>
              <a:rPr lang="en-US" altLang="en-US" dirty="0" smtClean="0"/>
              <a:t>Bulb Beds</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25</a:t>
            </a:fld>
            <a:endParaRPr lang="en-US" dirty="0"/>
          </a:p>
        </p:txBody>
      </p:sp>
      <p:pic>
        <p:nvPicPr>
          <p:cNvPr id="6" name="Picture Placeholder 5"/>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783393" y="1450617"/>
            <a:ext cx="1995327" cy="2176720"/>
          </a:xfrm>
          <a:ln w="38100">
            <a:solidFill>
              <a:schemeClr val="tx1"/>
            </a:solidFill>
          </a:ln>
        </p:spPr>
      </p:pic>
      <p:sp>
        <p:nvSpPr>
          <p:cNvPr id="5" name="Title 4"/>
          <p:cNvSpPr>
            <a:spLocks noGrp="1"/>
          </p:cNvSpPr>
          <p:nvPr>
            <p:ph type="title"/>
          </p:nvPr>
        </p:nvSpPr>
        <p:spPr/>
        <p:txBody>
          <a:bodyPr/>
          <a:lstStyle/>
          <a:p>
            <a:r>
              <a:rPr lang="en-US" dirty="0" smtClean="0"/>
              <a:t>Where to Plant</a:t>
            </a:r>
            <a:endParaRPr lang="en-US" dirty="0"/>
          </a:p>
        </p:txBody>
      </p:sp>
      <p:sp>
        <p:nvSpPr>
          <p:cNvPr id="7" name="TextBox 6"/>
          <p:cNvSpPr txBox="1"/>
          <p:nvPr/>
        </p:nvSpPr>
        <p:spPr>
          <a:xfrm>
            <a:off x="5638800" y="3549875"/>
            <a:ext cx="2743201" cy="246221"/>
          </a:xfrm>
          <a:prstGeom prst="rect">
            <a:avLst/>
          </a:prstGeom>
          <a:noFill/>
        </p:spPr>
        <p:txBody>
          <a:bodyPr wrap="square" rtlCol="0">
            <a:spAutoFit/>
          </a:bodyPr>
          <a:lstStyle/>
          <a:p>
            <a:r>
              <a:rPr lang="en-US" sz="1000" dirty="0" smtClean="0"/>
              <a:t>Rain lily in mow strip. Photo: S. Fitzpatrick</a:t>
            </a:r>
            <a:endParaRPr lang="en-US" sz="1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408736" y="4074000"/>
            <a:ext cx="2536508" cy="1873313"/>
          </a:xfrm>
          <a:prstGeom prst="rect">
            <a:avLst/>
          </a:prstGeom>
          <a:ln w="38100">
            <a:solidFill>
              <a:schemeClr val="tx1"/>
            </a:solidFill>
          </a:ln>
        </p:spPr>
      </p:pic>
      <p:sp>
        <p:nvSpPr>
          <p:cNvPr id="9" name="TextBox 8"/>
          <p:cNvSpPr txBox="1"/>
          <p:nvPr/>
        </p:nvSpPr>
        <p:spPr>
          <a:xfrm>
            <a:off x="5867400" y="6083659"/>
            <a:ext cx="2133600" cy="400110"/>
          </a:xfrm>
          <a:prstGeom prst="rect">
            <a:avLst/>
          </a:prstGeom>
          <a:noFill/>
        </p:spPr>
        <p:txBody>
          <a:bodyPr wrap="square" rtlCol="0">
            <a:spAutoFit/>
          </a:bodyPr>
          <a:lstStyle/>
          <a:p>
            <a:r>
              <a:rPr lang="en-US" sz="1000" dirty="0" smtClean="0"/>
              <a:t>Sparaxis &amp; Daffodil in bulb bed. Photo: S. Fitzpatrick</a:t>
            </a:r>
            <a:endParaRPr lang="en-US" sz="1000" dirty="0"/>
          </a:p>
        </p:txBody>
      </p:sp>
    </p:spTree>
    <p:extLst>
      <p:ext uri="{BB962C8B-B14F-4D97-AF65-F5344CB8AC3E}">
        <p14:creationId xmlns:p14="http://schemas.microsoft.com/office/powerpoint/2010/main" val="305747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Container Planting</a:t>
            </a:r>
            <a:br>
              <a:rPr lang="en-US" dirty="0" smtClean="0"/>
            </a:br>
            <a:endParaRPr lang="en-US" dirty="0"/>
          </a:p>
        </p:txBody>
      </p:sp>
      <p:sp>
        <p:nvSpPr>
          <p:cNvPr id="9" name="Content Placeholder 8"/>
          <p:cNvSpPr>
            <a:spLocks noGrp="1"/>
          </p:cNvSpPr>
          <p:nvPr>
            <p:ph idx="1"/>
          </p:nvPr>
        </p:nvSpPr>
        <p:spPr>
          <a:xfrm>
            <a:off x="609600" y="1417638"/>
            <a:ext cx="8229600" cy="4038600"/>
          </a:xfrm>
        </p:spPr>
        <p:txBody>
          <a:bodyPr>
            <a:normAutofit/>
          </a:bodyPr>
          <a:lstStyle/>
          <a:p>
            <a:pPr>
              <a:buFont typeface="Wingdings" panose="05000000000000000000" pitchFamily="2" charset="2"/>
              <a:buChar char="v"/>
            </a:pPr>
            <a:r>
              <a:rPr lang="en-US" sz="2400" dirty="0" smtClean="0"/>
              <a:t>Drainage holes</a:t>
            </a:r>
          </a:p>
          <a:p>
            <a:pPr>
              <a:buFont typeface="Wingdings" panose="05000000000000000000" pitchFamily="2" charset="2"/>
              <a:buChar char="v"/>
            </a:pPr>
            <a:r>
              <a:rPr lang="en-US" sz="2400" dirty="0" smtClean="0"/>
              <a:t>Minimum: 5-6” diameter and 4-5 inches deep</a:t>
            </a:r>
          </a:p>
          <a:p>
            <a:pPr>
              <a:buFont typeface="Wingdings" panose="05000000000000000000" pitchFamily="2" charset="2"/>
              <a:buChar char="v"/>
            </a:pPr>
            <a:r>
              <a:rPr lang="en-US" sz="2400" dirty="0" smtClean="0"/>
              <a:t>Loose, crumbly soil</a:t>
            </a:r>
          </a:p>
          <a:p>
            <a:pPr>
              <a:buFont typeface="Wingdings" panose="05000000000000000000" pitchFamily="2" charset="2"/>
              <a:buChar char="v"/>
            </a:pPr>
            <a:r>
              <a:rPr lang="en-US" sz="2400" dirty="0" smtClean="0"/>
              <a:t>Close, but not touching</a:t>
            </a:r>
          </a:p>
          <a:p>
            <a:pPr>
              <a:buFont typeface="Wingdings" panose="05000000000000000000" pitchFamily="2" charset="2"/>
              <a:buChar char="v"/>
            </a:pPr>
            <a:r>
              <a:rPr lang="en-US" sz="2400" dirty="0" smtClean="0"/>
              <a:t>Water after planting</a:t>
            </a:r>
          </a:p>
          <a:p>
            <a:pPr>
              <a:buFont typeface="Wingdings" panose="05000000000000000000" pitchFamily="2" charset="2"/>
              <a:buChar char="v"/>
            </a:pPr>
            <a:r>
              <a:rPr lang="en-US" sz="2400" dirty="0" smtClean="0"/>
              <a:t>Fertilize only if reusing bulbs</a:t>
            </a:r>
          </a:p>
          <a:p>
            <a:endParaRPr lang="en-US"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26</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597944"/>
            <a:ext cx="3581400" cy="3193256"/>
          </a:xfrm>
          <a:prstGeom prst="rect">
            <a:avLst/>
          </a:prstGeom>
          <a:ln w="19050">
            <a:solidFill>
              <a:schemeClr val="tx1"/>
            </a:solidFill>
          </a:ln>
        </p:spPr>
      </p:pic>
      <p:sp>
        <p:nvSpPr>
          <p:cNvPr id="2" name="TextBox 1"/>
          <p:cNvSpPr txBox="1"/>
          <p:nvPr/>
        </p:nvSpPr>
        <p:spPr>
          <a:xfrm>
            <a:off x="6324600" y="5791200"/>
            <a:ext cx="2514600" cy="246221"/>
          </a:xfrm>
          <a:prstGeom prst="rect">
            <a:avLst/>
          </a:prstGeom>
          <a:noFill/>
        </p:spPr>
        <p:txBody>
          <a:bodyPr wrap="square" rtlCol="0">
            <a:spAutoFit/>
          </a:bodyPr>
          <a:lstStyle/>
          <a:p>
            <a:r>
              <a:rPr lang="en-US" sz="1000" dirty="0" smtClean="0"/>
              <a:t>Daffodils &amp; Pansies. Photo: S. Fitzpatrick</a:t>
            </a:r>
            <a:endParaRPr lang="en-US" sz="1000" dirty="0"/>
          </a:p>
        </p:txBody>
      </p:sp>
    </p:spTree>
    <p:extLst>
      <p:ext uri="{BB962C8B-B14F-4D97-AF65-F5344CB8AC3E}">
        <p14:creationId xmlns:p14="http://schemas.microsoft.com/office/powerpoint/2010/main" val="215627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27</a:t>
            </a:fld>
            <a:endParaRPr lang="en-US" dirty="0"/>
          </a:p>
        </p:txBody>
      </p:sp>
      <p:sp>
        <p:nvSpPr>
          <p:cNvPr id="6" name="Title 5"/>
          <p:cNvSpPr>
            <a:spLocks noGrp="1"/>
          </p:cNvSpPr>
          <p:nvPr>
            <p:ph type="title" idx="4294967295"/>
          </p:nvPr>
        </p:nvSpPr>
        <p:spPr>
          <a:xfrm>
            <a:off x="0" y="274638"/>
            <a:ext cx="8229600" cy="1143000"/>
          </a:xfrm>
        </p:spPr>
        <p:txBody>
          <a:bodyPr/>
          <a:lstStyle/>
          <a:p>
            <a:r>
              <a:rPr lang="en-US" dirty="0" smtClean="0"/>
              <a:t>Maintenance</a:t>
            </a:r>
            <a:endParaRPr lang="en-US" dirty="0"/>
          </a:p>
        </p:txBody>
      </p:sp>
      <p:sp>
        <p:nvSpPr>
          <p:cNvPr id="7" name="Content Placeholder 6"/>
          <p:cNvSpPr>
            <a:spLocks noGrp="1"/>
          </p:cNvSpPr>
          <p:nvPr>
            <p:ph idx="4294967295"/>
          </p:nvPr>
        </p:nvSpPr>
        <p:spPr>
          <a:xfrm>
            <a:off x="0" y="1417638"/>
            <a:ext cx="8229600" cy="5592762"/>
          </a:xfrm>
        </p:spPr>
        <p:txBody>
          <a:bodyPr>
            <a:normAutofit fontScale="70000" lnSpcReduction="20000"/>
          </a:bodyPr>
          <a:lstStyle/>
          <a:p>
            <a:pPr marL="457200" lvl="1" indent="0">
              <a:buNone/>
            </a:pPr>
            <a:r>
              <a:rPr lang="en-US" sz="4000" dirty="0">
                <a:solidFill>
                  <a:schemeClr val="accent2"/>
                </a:solidFill>
              </a:rPr>
              <a:t>I</a:t>
            </a:r>
            <a:r>
              <a:rPr lang="en-US" sz="4000" dirty="0" smtClean="0">
                <a:solidFill>
                  <a:schemeClr val="accent2"/>
                </a:solidFill>
              </a:rPr>
              <a:t>rrigation</a:t>
            </a:r>
          </a:p>
          <a:p>
            <a:r>
              <a:rPr lang="en-US" sz="2000" dirty="0" smtClean="0"/>
              <a:t>	       	</a:t>
            </a:r>
            <a:r>
              <a:rPr lang="en-US" sz="2600" dirty="0" smtClean="0"/>
              <a:t>Water after planting until foliage dies back</a:t>
            </a:r>
            <a:endParaRPr lang="en-US" sz="2600" dirty="0"/>
          </a:p>
          <a:p>
            <a:r>
              <a:rPr lang="en-US" sz="2600" dirty="0" smtClean="0"/>
              <a:t>	       	Frequency determined by soil type and weather conditions</a:t>
            </a:r>
          </a:p>
          <a:p>
            <a:r>
              <a:rPr lang="en-US" sz="2600" dirty="0"/>
              <a:t>	</a:t>
            </a:r>
            <a:r>
              <a:rPr lang="en-US" sz="2600" dirty="0" smtClean="0"/>
              <a:t>	Too much water could result in root rot</a:t>
            </a:r>
          </a:p>
          <a:p>
            <a:r>
              <a:rPr lang="en-US" sz="2800" dirty="0" smtClean="0">
                <a:solidFill>
                  <a:schemeClr val="accent2"/>
                </a:solidFill>
              </a:rPr>
              <a:t>	</a:t>
            </a:r>
          </a:p>
          <a:p>
            <a:r>
              <a:rPr lang="en-US" sz="2800" dirty="0">
                <a:solidFill>
                  <a:schemeClr val="accent2"/>
                </a:solidFill>
              </a:rPr>
              <a:t>	</a:t>
            </a:r>
            <a:r>
              <a:rPr lang="en-US" sz="3600" dirty="0" smtClean="0">
                <a:solidFill>
                  <a:schemeClr val="accent2"/>
                </a:solidFill>
              </a:rPr>
              <a:t>Rodent Protection</a:t>
            </a:r>
          </a:p>
          <a:p>
            <a:r>
              <a:rPr lang="en-US" sz="2000" dirty="0" smtClean="0"/>
              <a:t>	      	 </a:t>
            </a:r>
            <a:r>
              <a:rPr lang="en-US" sz="2600" dirty="0" smtClean="0"/>
              <a:t>Some bulbs (crocus and tulips) are tempting</a:t>
            </a:r>
          </a:p>
          <a:p>
            <a:r>
              <a:rPr lang="en-US" sz="2600" dirty="0" smtClean="0"/>
              <a:t>	      	Hardware cloth or  containerize   	</a:t>
            </a:r>
          </a:p>
          <a:p>
            <a:r>
              <a:rPr lang="en-US" sz="2200" dirty="0" smtClean="0"/>
              <a:t>	</a:t>
            </a:r>
          </a:p>
          <a:p>
            <a:r>
              <a:rPr lang="en-US" sz="2200" dirty="0">
                <a:solidFill>
                  <a:schemeClr val="accent2"/>
                </a:solidFill>
              </a:rPr>
              <a:t>	</a:t>
            </a:r>
            <a:r>
              <a:rPr lang="en-US" sz="4000" dirty="0" smtClean="0">
                <a:solidFill>
                  <a:schemeClr val="accent2"/>
                </a:solidFill>
              </a:rPr>
              <a:t>Fertilizing</a:t>
            </a:r>
          </a:p>
          <a:p>
            <a:r>
              <a:rPr lang="en-US" sz="2000" dirty="0" smtClean="0"/>
              <a:t>		</a:t>
            </a:r>
            <a:r>
              <a:rPr lang="en-US" sz="2600" dirty="0" smtClean="0"/>
              <a:t>Large bulbs benefit from all-purpose fertilizer – when shoots appear and 	again after bloom </a:t>
            </a:r>
          </a:p>
          <a:p>
            <a:r>
              <a:rPr lang="en-US" sz="2600" dirty="0" smtClean="0"/>
              <a:t>		OR  </a:t>
            </a:r>
          </a:p>
          <a:p>
            <a:r>
              <a:rPr lang="en-US" sz="2600" dirty="0" smtClean="0"/>
              <a:t>		Apply compost or slow release fertilizer in the fall. </a:t>
            </a:r>
          </a:p>
          <a:p>
            <a:r>
              <a:rPr lang="en-US" sz="2600" dirty="0"/>
              <a:t>	</a:t>
            </a:r>
            <a:r>
              <a:rPr lang="en-US" sz="2600" dirty="0" smtClean="0"/>
              <a:t>	</a:t>
            </a:r>
          </a:p>
          <a:p>
            <a:r>
              <a:rPr lang="en-US" dirty="0" smtClean="0"/>
              <a:t> </a:t>
            </a:r>
          </a:p>
          <a:p>
            <a:endParaRPr lang="en-US" dirty="0"/>
          </a:p>
        </p:txBody>
      </p:sp>
    </p:spTree>
    <p:extLst>
      <p:ext uri="{BB962C8B-B14F-4D97-AF65-F5344CB8AC3E}">
        <p14:creationId xmlns:p14="http://schemas.microsoft.com/office/powerpoint/2010/main" val="3283328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During and After Season</a:t>
            </a:r>
            <a:endParaRPr lang="en-US" dirty="0"/>
          </a:p>
        </p:txBody>
      </p:sp>
      <p:sp>
        <p:nvSpPr>
          <p:cNvPr id="4" name="Content Placeholder 3"/>
          <p:cNvSpPr>
            <a:spLocks noGrp="1"/>
          </p:cNvSpPr>
          <p:nvPr>
            <p:ph idx="1"/>
          </p:nvPr>
        </p:nvSpPr>
        <p:spPr>
          <a:xfrm>
            <a:off x="438615" y="1436222"/>
            <a:ext cx="8229600" cy="5116977"/>
          </a:xfrm>
        </p:spPr>
        <p:txBody>
          <a:bodyPr>
            <a:normAutofit fontScale="85000" lnSpcReduction="20000"/>
          </a:bodyPr>
          <a:lstStyle/>
          <a:p>
            <a:r>
              <a:rPr lang="en-US" sz="3300" dirty="0" smtClean="0">
                <a:solidFill>
                  <a:schemeClr val="accent2"/>
                </a:solidFill>
              </a:rPr>
              <a:t>General</a:t>
            </a:r>
          </a:p>
          <a:p>
            <a:r>
              <a:rPr lang="en-US" sz="2000" dirty="0" smtClean="0"/>
              <a:t>	</a:t>
            </a:r>
            <a:r>
              <a:rPr lang="en-US" sz="2600" dirty="0" smtClean="0"/>
              <a:t>Remove blossoms as they fade on hardy bulbs</a:t>
            </a:r>
          </a:p>
          <a:p>
            <a:r>
              <a:rPr lang="en-US" sz="2600" dirty="0" smtClean="0"/>
              <a:t>	Leave foliage in place until yellow and dry</a:t>
            </a:r>
          </a:p>
          <a:p>
            <a:r>
              <a:rPr lang="en-US" sz="2600" dirty="0" smtClean="0"/>
              <a:t>	Plant annuals or companions near by </a:t>
            </a:r>
          </a:p>
          <a:p>
            <a:r>
              <a:rPr lang="en-US" sz="2600" dirty="0" smtClean="0"/>
              <a:t>	Divide after several years (most)</a:t>
            </a:r>
          </a:p>
          <a:p>
            <a:endParaRPr lang="en-US" sz="2600" dirty="0" smtClean="0">
              <a:solidFill>
                <a:schemeClr val="accent2"/>
              </a:solidFill>
            </a:endParaRPr>
          </a:p>
          <a:p>
            <a:r>
              <a:rPr lang="en-US" sz="3300" dirty="0" smtClean="0">
                <a:solidFill>
                  <a:schemeClr val="accent2"/>
                </a:solidFill>
              </a:rPr>
              <a:t>Bearded Iris Care</a:t>
            </a:r>
          </a:p>
          <a:p>
            <a:r>
              <a:rPr lang="en-US" sz="2200" dirty="0" smtClean="0"/>
              <a:t>	</a:t>
            </a:r>
            <a:r>
              <a:rPr lang="en-US" sz="2600" dirty="0" smtClean="0"/>
              <a:t>Remove </a:t>
            </a:r>
            <a:r>
              <a:rPr lang="en-US" sz="2600" dirty="0"/>
              <a:t>seedpods </a:t>
            </a:r>
            <a:r>
              <a:rPr lang="en-US" sz="2600" dirty="0" smtClean="0"/>
              <a:t>after blooms fade</a:t>
            </a:r>
          </a:p>
          <a:p>
            <a:r>
              <a:rPr lang="en-US" sz="2600" dirty="0"/>
              <a:t>	</a:t>
            </a:r>
            <a:r>
              <a:rPr lang="en-US" sz="2600" dirty="0" smtClean="0"/>
              <a:t>Prune back foliage in fall</a:t>
            </a:r>
          </a:p>
          <a:p>
            <a:r>
              <a:rPr lang="en-US" sz="2600" dirty="0"/>
              <a:t>	</a:t>
            </a:r>
            <a:r>
              <a:rPr lang="en-US" sz="2600" dirty="0" smtClean="0"/>
              <a:t>Cutting out old growth leaving the new </a:t>
            </a:r>
          </a:p>
          <a:p>
            <a:r>
              <a:rPr lang="en-US" sz="2600" dirty="0"/>
              <a:t>	</a:t>
            </a:r>
            <a:r>
              <a:rPr lang="en-US" sz="2600" dirty="0" smtClean="0"/>
              <a:t> shoots</a:t>
            </a:r>
          </a:p>
          <a:p>
            <a:r>
              <a:rPr lang="en-US" sz="3800" dirty="0"/>
              <a:t> </a:t>
            </a:r>
            <a:endParaRPr lang="en-US" sz="3800" dirty="0" smtClean="0">
              <a:solidFill>
                <a:schemeClr val="accent2"/>
              </a:solidFill>
            </a:endParaRPr>
          </a:p>
          <a:p>
            <a:endParaRPr lang="en-US" sz="2200" dirty="0">
              <a:solidFill>
                <a:schemeClr val="accent2"/>
              </a:solidFill>
            </a:endParaRPr>
          </a:p>
          <a:p>
            <a:endParaRPr lang="en-US" sz="2800" dirty="0">
              <a:solidFill>
                <a:schemeClr val="accent2"/>
              </a:solidFill>
            </a:endParaRPr>
          </a:p>
        </p:txBody>
      </p:sp>
      <p:sp>
        <p:nvSpPr>
          <p:cNvPr id="2" name="Slide Number Placeholder 1"/>
          <p:cNvSpPr>
            <a:spLocks noGrp="1"/>
          </p:cNvSpPr>
          <p:nvPr>
            <p:ph type="sldNum" sz="quarter" idx="12"/>
          </p:nvPr>
        </p:nvSpPr>
        <p:spPr/>
        <p:txBody>
          <a:bodyPr/>
          <a:lstStyle/>
          <a:p>
            <a:fld id="{CE64A34C-335A-4DF4-9F91-3B9CC93BD431}" type="slidenum">
              <a:rPr lang="en-US" smtClean="0"/>
              <a:pPr/>
              <a:t>28</a:t>
            </a:fld>
            <a:endParaRPr lang="en-US" dirty="0"/>
          </a:p>
        </p:txBody>
      </p:sp>
      <p:pic>
        <p:nvPicPr>
          <p:cNvPr id="5" name="Picture 4"/>
          <p:cNvPicPr>
            <a:picLocks noChangeAspect="1"/>
          </p:cNvPicPr>
          <p:nvPr/>
        </p:nvPicPr>
        <p:blipFill>
          <a:blip r:embed="rId3"/>
          <a:stretch>
            <a:fillRect/>
          </a:stretch>
        </p:blipFill>
        <p:spPr>
          <a:xfrm rot="5400000">
            <a:off x="5863831" y="2395814"/>
            <a:ext cx="3346259" cy="2509694"/>
          </a:xfrm>
          <a:prstGeom prst="rect">
            <a:avLst/>
          </a:prstGeom>
          <a:ln w="38100">
            <a:solidFill>
              <a:schemeClr val="tx2"/>
            </a:solidFill>
          </a:ln>
        </p:spPr>
      </p:pic>
      <p:sp>
        <p:nvSpPr>
          <p:cNvPr id="6" name="TextBox 5"/>
          <p:cNvSpPr txBox="1"/>
          <p:nvPr/>
        </p:nvSpPr>
        <p:spPr>
          <a:xfrm rot="10800000" flipV="1">
            <a:off x="7086600" y="5477198"/>
            <a:ext cx="1828800" cy="400110"/>
          </a:xfrm>
          <a:prstGeom prst="rect">
            <a:avLst/>
          </a:prstGeom>
          <a:noFill/>
        </p:spPr>
        <p:txBody>
          <a:bodyPr wrap="square" rtlCol="0">
            <a:spAutoFit/>
          </a:bodyPr>
          <a:lstStyle/>
          <a:p>
            <a:r>
              <a:rPr lang="en-US" sz="1000" dirty="0" smtClean="0"/>
              <a:t>Bearded Iris after cleanup</a:t>
            </a:r>
          </a:p>
          <a:p>
            <a:r>
              <a:rPr lang="en-US" sz="1000" dirty="0" smtClean="0"/>
              <a:t>Photo: P. Sakai</a:t>
            </a:r>
            <a:endParaRPr lang="en-US" sz="1000" dirty="0"/>
          </a:p>
        </p:txBody>
      </p:sp>
    </p:spTree>
    <p:extLst>
      <p:ext uri="{BB962C8B-B14F-4D97-AF65-F5344CB8AC3E}">
        <p14:creationId xmlns:p14="http://schemas.microsoft.com/office/powerpoint/2010/main" val="3044760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Trouble Shooting </a:t>
            </a:r>
            <a:endParaRPr lang="en-US" dirty="0"/>
          </a:p>
        </p:txBody>
      </p:sp>
      <p:sp>
        <p:nvSpPr>
          <p:cNvPr id="2" name="Text Placeholder 1"/>
          <p:cNvSpPr>
            <a:spLocks noGrp="1"/>
          </p:cNvSpPr>
          <p:nvPr>
            <p:ph idx="1"/>
          </p:nvPr>
        </p:nvSpPr>
        <p:spPr/>
        <p:txBody>
          <a:bodyPr>
            <a:normAutofit/>
          </a:bodyPr>
          <a:lstStyle/>
          <a:p>
            <a:pPr marL="0" indent="0" algn="ctr"/>
            <a:r>
              <a:rPr lang="en-US" dirty="0" smtClean="0">
                <a:solidFill>
                  <a:schemeClr val="accent2"/>
                </a:solidFill>
              </a:rPr>
              <a:t>Common pests include aphids, bulb mites, </a:t>
            </a:r>
            <a:r>
              <a:rPr lang="en-US" dirty="0" err="1" smtClean="0">
                <a:solidFill>
                  <a:schemeClr val="accent2"/>
                </a:solidFill>
              </a:rPr>
              <a:t>thrips</a:t>
            </a:r>
            <a:r>
              <a:rPr lang="en-US" dirty="0" smtClean="0">
                <a:solidFill>
                  <a:schemeClr val="accent2"/>
                </a:solidFill>
              </a:rPr>
              <a:t>, bulb flies, borers and </a:t>
            </a:r>
            <a:r>
              <a:rPr lang="en-US" dirty="0" err="1" smtClean="0">
                <a:solidFill>
                  <a:schemeClr val="accent2"/>
                </a:solidFill>
              </a:rPr>
              <a:t>leafrollers</a:t>
            </a:r>
            <a:endParaRPr lang="en-US" dirty="0">
              <a:solidFill>
                <a:schemeClr val="accent2"/>
              </a:solidFill>
            </a:endParaRPr>
          </a:p>
          <a:p>
            <a:pPr marL="0" indent="0"/>
            <a:r>
              <a:rPr lang="en-US" sz="2000" dirty="0" smtClean="0"/>
              <a:t>Solution # 1 water sprays</a:t>
            </a:r>
          </a:p>
          <a:p>
            <a:pPr marL="0" indent="0"/>
            <a:r>
              <a:rPr lang="en-US" sz="2000" dirty="0" smtClean="0"/>
              <a:t>Solution # 2 Natural Pesticides: Insecticidal soap, horticulture oil or neem oil </a:t>
            </a:r>
          </a:p>
          <a:p>
            <a:pPr marL="0" indent="0"/>
            <a:r>
              <a:rPr lang="en-US" sz="2000" dirty="0" smtClean="0"/>
              <a:t>Solution # 3 Add </a:t>
            </a:r>
            <a:r>
              <a:rPr lang="en-US" sz="2000" dirty="0" err="1" smtClean="0"/>
              <a:t>beneficials</a:t>
            </a:r>
            <a:r>
              <a:rPr lang="en-US" sz="2000" dirty="0" smtClean="0"/>
              <a:t>: lady beetles or lacewings</a:t>
            </a:r>
          </a:p>
          <a:p>
            <a:pPr marL="0" indent="0"/>
            <a:endParaRPr lang="en-US" dirty="0"/>
          </a:p>
          <a:p>
            <a:pPr marL="457200" indent="-457200">
              <a:buFont typeface="Wingdings" panose="05000000000000000000" pitchFamily="2" charset="2"/>
              <a:buChar char="v"/>
            </a:pPr>
            <a:endParaRPr lang="en-US" dirty="0" smtClean="0"/>
          </a:p>
          <a:p>
            <a:pPr marL="457200" indent="-457200">
              <a:buFont typeface="Wingdings" panose="05000000000000000000" pitchFamily="2" charset="2"/>
              <a:buChar char="v"/>
            </a:pPr>
            <a:endParaRPr lang="en-US" dirty="0"/>
          </a:p>
          <a:p>
            <a:pPr marL="457200" indent="-457200">
              <a:buFont typeface="Wingdings" panose="05000000000000000000" pitchFamily="2" charset="2"/>
              <a:buChar char="v"/>
            </a:pPr>
            <a:endParaRPr lang="en-US"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29</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568" t="13715" r="9815"/>
          <a:stretch/>
        </p:blipFill>
        <p:spPr>
          <a:xfrm>
            <a:off x="1237027" y="4191000"/>
            <a:ext cx="2842437" cy="1914757"/>
          </a:xfrm>
          <a:prstGeom prst="rect">
            <a:avLst/>
          </a:prstGeom>
          <a:ln w="28575">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636" y="4202151"/>
            <a:ext cx="2876991" cy="1917994"/>
          </a:xfrm>
          <a:prstGeom prst="rect">
            <a:avLst/>
          </a:prstGeom>
          <a:ln w="28575">
            <a:solidFill>
              <a:schemeClr val="tx1"/>
            </a:solidFill>
          </a:ln>
        </p:spPr>
      </p:pic>
      <p:sp>
        <p:nvSpPr>
          <p:cNvPr id="7" name="TextBox 6"/>
          <p:cNvSpPr txBox="1"/>
          <p:nvPr/>
        </p:nvSpPr>
        <p:spPr>
          <a:xfrm>
            <a:off x="1237027" y="6248400"/>
            <a:ext cx="2953973" cy="400110"/>
          </a:xfrm>
          <a:prstGeom prst="rect">
            <a:avLst/>
          </a:prstGeom>
          <a:noFill/>
        </p:spPr>
        <p:txBody>
          <a:bodyPr wrap="square" rtlCol="0">
            <a:spAutoFit/>
          </a:bodyPr>
          <a:lstStyle/>
          <a:p>
            <a:r>
              <a:rPr lang="en-US" sz="1000" dirty="0"/>
              <a:t>Green lacewing adult, </a:t>
            </a:r>
            <a:r>
              <a:rPr lang="en-US" sz="1000" i="1" dirty="0" err="1"/>
              <a:t>Chrysoperla</a:t>
            </a:r>
            <a:r>
              <a:rPr lang="en-US" sz="1000" i="1" dirty="0"/>
              <a:t> </a:t>
            </a:r>
            <a:r>
              <a:rPr lang="en-US" sz="1000" i="1" dirty="0" err="1"/>
              <a:t>carnea</a:t>
            </a:r>
            <a:r>
              <a:rPr lang="en-US" sz="1000" dirty="0"/>
              <a:t>. Credit: Jack Kelly Clark, UC IPM Program</a:t>
            </a:r>
          </a:p>
        </p:txBody>
      </p:sp>
      <p:sp>
        <p:nvSpPr>
          <p:cNvPr id="8" name="TextBox 7"/>
          <p:cNvSpPr txBox="1"/>
          <p:nvPr/>
        </p:nvSpPr>
        <p:spPr>
          <a:xfrm>
            <a:off x="4944636" y="6248400"/>
            <a:ext cx="3132564" cy="246221"/>
          </a:xfrm>
          <a:prstGeom prst="rect">
            <a:avLst/>
          </a:prstGeom>
          <a:noFill/>
        </p:spPr>
        <p:txBody>
          <a:bodyPr wrap="square" rtlCol="0">
            <a:spAutoFit/>
          </a:bodyPr>
          <a:lstStyle/>
          <a:p>
            <a:r>
              <a:rPr lang="en-US" sz="1000" dirty="0" smtClean="0"/>
              <a:t>Lady beetle (lady bug) on day lily. Photo: D. Kuroda </a:t>
            </a:r>
            <a:endParaRPr lang="en-US" sz="1000" dirty="0"/>
          </a:p>
        </p:txBody>
      </p:sp>
    </p:spTree>
    <p:extLst>
      <p:ext uri="{BB962C8B-B14F-4D97-AF65-F5344CB8AC3E}">
        <p14:creationId xmlns:p14="http://schemas.microsoft.com/office/powerpoint/2010/main" val="4095726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sz="2400" b="0" dirty="0"/>
              <a:t>quarterly newsletter and on our website</a:t>
            </a:r>
          </a:p>
          <a:p>
            <a:pPr lvl="1"/>
            <a:r>
              <a:rPr lang="en-US" sz="2400" b="0" i="1" dirty="0" smtClean="0"/>
              <a:t>Gardening Guide and Calendar</a:t>
            </a:r>
            <a:endParaRPr lang="en-US" sz="2400" b="0" i="1"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Trouble Shooting</a:t>
            </a:r>
            <a:endParaRPr lang="en-US" dirty="0"/>
          </a:p>
        </p:txBody>
      </p:sp>
      <p:sp>
        <p:nvSpPr>
          <p:cNvPr id="2" name="Text Placeholder 1"/>
          <p:cNvSpPr>
            <a:spLocks noGrp="1"/>
          </p:cNvSpPr>
          <p:nvPr>
            <p:ph idx="1"/>
          </p:nvPr>
        </p:nvSpPr>
        <p:spPr/>
        <p:txBody>
          <a:bodyPr>
            <a:normAutofit lnSpcReduction="10000"/>
          </a:bodyPr>
          <a:lstStyle/>
          <a:p>
            <a:pPr marL="0" indent="0"/>
            <a:r>
              <a:rPr lang="en-US" dirty="0" smtClean="0">
                <a:solidFill>
                  <a:schemeClr val="accent2"/>
                </a:solidFill>
              </a:rPr>
              <a:t>Basal </a:t>
            </a:r>
            <a:r>
              <a:rPr lang="en-US" dirty="0">
                <a:solidFill>
                  <a:schemeClr val="accent2"/>
                </a:solidFill>
              </a:rPr>
              <a:t>rot (bulb rot</a:t>
            </a:r>
            <a:r>
              <a:rPr lang="en-US" dirty="0" smtClean="0">
                <a:solidFill>
                  <a:schemeClr val="accent2"/>
                </a:solidFill>
              </a:rPr>
              <a:t>)</a:t>
            </a:r>
          </a:p>
          <a:p>
            <a:pPr marL="0" indent="0"/>
            <a:r>
              <a:rPr lang="en-US" sz="2000" dirty="0" smtClean="0"/>
              <a:t>Caused by variety of fungi and bacteria</a:t>
            </a:r>
          </a:p>
          <a:p>
            <a:pPr marL="0" indent="0"/>
            <a:r>
              <a:rPr lang="en-US" sz="2000" dirty="0" smtClean="0"/>
              <a:t>Symptoms: no shoots, leaves &amp; roots wilt and die</a:t>
            </a:r>
          </a:p>
          <a:p>
            <a:pPr marL="0" indent="0"/>
            <a:r>
              <a:rPr lang="en-US" sz="2000" dirty="0" smtClean="0"/>
              <a:t>Control: disease-free bulbs, proper planting; avoid overwatering and overcrowding</a:t>
            </a:r>
            <a:r>
              <a:rPr lang="en-US" dirty="0" smtClean="0">
                <a:solidFill>
                  <a:schemeClr val="accent2"/>
                </a:solidFill>
              </a:rPr>
              <a:t>.</a:t>
            </a:r>
          </a:p>
          <a:p>
            <a:pPr marL="0" indent="0"/>
            <a:r>
              <a:rPr lang="en-US" dirty="0" smtClean="0">
                <a:solidFill>
                  <a:schemeClr val="accent2"/>
                </a:solidFill>
              </a:rPr>
              <a:t>Snails and Slugs</a:t>
            </a:r>
          </a:p>
          <a:p>
            <a:pPr marL="0" indent="0"/>
            <a:r>
              <a:rPr lang="en-US" sz="2000" dirty="0" smtClean="0"/>
              <a:t>Handpick</a:t>
            </a:r>
          </a:p>
          <a:p>
            <a:pPr marL="0" indent="0"/>
            <a:r>
              <a:rPr lang="en-US" sz="2000" dirty="0" smtClean="0"/>
              <a:t>Eliminate places where </a:t>
            </a:r>
            <a:r>
              <a:rPr lang="en-US" sz="2000" dirty="0"/>
              <a:t>snails and slugs can hide during the </a:t>
            </a:r>
            <a:r>
              <a:rPr lang="en-US" sz="2000" dirty="0" smtClean="0"/>
              <a:t>day</a:t>
            </a:r>
            <a:endParaRPr lang="en-US" sz="2000" dirty="0"/>
          </a:p>
          <a:p>
            <a:pPr marL="0" indent="0"/>
            <a:r>
              <a:rPr lang="en-US" sz="2000" dirty="0" smtClean="0"/>
              <a:t>Use drip irrigation </a:t>
            </a:r>
            <a:endParaRPr lang="en-US" sz="20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30</a:t>
            </a:fld>
            <a:endParaRPr lang="en-US" dirty="0"/>
          </a:p>
        </p:txBody>
      </p:sp>
    </p:spTree>
    <p:extLst>
      <p:ext uri="{BB962C8B-B14F-4D97-AF65-F5344CB8AC3E}">
        <p14:creationId xmlns:p14="http://schemas.microsoft.com/office/powerpoint/2010/main" val="35407033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31</a:t>
            </a:fld>
            <a:endParaRPr lang="en-US" dirty="0"/>
          </a:p>
        </p:txBody>
      </p:sp>
      <p:sp>
        <p:nvSpPr>
          <p:cNvPr id="6" name="Title 5"/>
          <p:cNvSpPr>
            <a:spLocks noGrp="1"/>
          </p:cNvSpPr>
          <p:nvPr>
            <p:ph type="title" idx="4294967295"/>
          </p:nvPr>
        </p:nvSpPr>
        <p:spPr>
          <a:xfrm>
            <a:off x="-304800" y="609600"/>
            <a:ext cx="9753600" cy="990600"/>
          </a:xfrm>
        </p:spPr>
        <p:txBody>
          <a:bodyPr>
            <a:normAutofit fontScale="90000"/>
          </a:bodyPr>
          <a:lstStyle/>
          <a:p>
            <a:r>
              <a:rPr lang="en-US" dirty="0" smtClean="0"/>
              <a:t>Integrated Pest Management</a:t>
            </a:r>
            <a:br>
              <a:rPr lang="en-US" dirty="0" smtClean="0"/>
            </a:br>
            <a:r>
              <a:rPr lang="en-US" dirty="0" smtClean="0">
                <a:hlinkClick r:id="rId3"/>
              </a:rPr>
              <a:t>http</a:t>
            </a:r>
            <a:r>
              <a:rPr lang="en-US" dirty="0">
                <a:hlinkClick r:id="rId3"/>
              </a:rPr>
              <a:t>://www.ipm.ucdavid.edu/</a:t>
            </a:r>
            <a:r>
              <a:rPr lang="en-US" dirty="0"/>
              <a:t>.</a:t>
            </a:r>
            <a:br>
              <a:rPr lang="en-US" dirty="0"/>
            </a:b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293" y="1600200"/>
            <a:ext cx="4807414" cy="3991611"/>
          </a:xfrm>
          <a:prstGeom prst="rect">
            <a:avLst/>
          </a:prstGeom>
          <a:ln w="57150">
            <a:solidFill>
              <a:schemeClr val="tx1"/>
            </a:solidFill>
          </a:ln>
        </p:spPr>
      </p:pic>
      <p:sp>
        <p:nvSpPr>
          <p:cNvPr id="2" name="TextBox 1"/>
          <p:cNvSpPr txBox="1"/>
          <p:nvPr/>
        </p:nvSpPr>
        <p:spPr>
          <a:xfrm>
            <a:off x="2590800" y="6096000"/>
            <a:ext cx="5181600" cy="369332"/>
          </a:xfrm>
          <a:prstGeom prst="rect">
            <a:avLst/>
          </a:prstGeom>
          <a:noFill/>
        </p:spPr>
        <p:txBody>
          <a:bodyPr wrap="square" rtlCol="0">
            <a:spAutoFit/>
          </a:bodyPr>
          <a:lstStyle/>
          <a:p>
            <a:r>
              <a:rPr lang="en-US" dirty="0" smtClean="0">
                <a:solidFill>
                  <a:schemeClr val="tx2"/>
                </a:solidFill>
              </a:rPr>
              <a:t>UC PCMG HOTLINE: </a:t>
            </a:r>
            <a:r>
              <a:rPr lang="en-US" dirty="0">
                <a:solidFill>
                  <a:schemeClr val="tx2"/>
                </a:solidFill>
              </a:rPr>
              <a:t>(530) 889-7388</a:t>
            </a:r>
          </a:p>
        </p:txBody>
      </p:sp>
    </p:spTree>
    <p:extLst>
      <p:ext uri="{BB962C8B-B14F-4D97-AF65-F5344CB8AC3E}">
        <p14:creationId xmlns:p14="http://schemas.microsoft.com/office/powerpoint/2010/main" val="2644722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32</a:t>
            </a:fld>
            <a:endParaRPr lang="en-US" dirty="0"/>
          </a:p>
        </p:txBody>
      </p:sp>
      <p:sp>
        <p:nvSpPr>
          <p:cNvPr id="8" name="Title 7"/>
          <p:cNvSpPr>
            <a:spLocks noGrp="1"/>
          </p:cNvSpPr>
          <p:nvPr>
            <p:ph type="title" idx="4294967295"/>
          </p:nvPr>
        </p:nvSpPr>
        <p:spPr>
          <a:xfrm>
            <a:off x="0" y="274638"/>
            <a:ext cx="8229600" cy="1143000"/>
          </a:xfrm>
        </p:spPr>
        <p:txBody>
          <a:bodyPr/>
          <a:lstStyle/>
          <a:p>
            <a:r>
              <a:rPr lang="en-US" dirty="0" smtClean="0"/>
              <a:t>Forcing Bulbs Indoors</a:t>
            </a:r>
            <a:endParaRPr lang="en-US" dirty="0"/>
          </a:p>
        </p:txBody>
      </p:sp>
      <p:sp>
        <p:nvSpPr>
          <p:cNvPr id="9" name="Content Placeholder 8"/>
          <p:cNvSpPr>
            <a:spLocks noGrp="1"/>
          </p:cNvSpPr>
          <p:nvPr>
            <p:ph idx="4294967295"/>
          </p:nvPr>
        </p:nvSpPr>
        <p:spPr>
          <a:xfrm>
            <a:off x="0" y="1600200"/>
            <a:ext cx="8229600" cy="5410200"/>
          </a:xfrm>
        </p:spPr>
        <p:txBody>
          <a:bodyPr>
            <a:normAutofit fontScale="92500" lnSpcReduction="10000"/>
          </a:bodyPr>
          <a:lstStyle/>
          <a:p>
            <a:r>
              <a:rPr lang="en-US" dirty="0">
                <a:solidFill>
                  <a:srgbClr val="FF0000"/>
                </a:solidFill>
              </a:rPr>
              <a:t>	</a:t>
            </a:r>
            <a:r>
              <a:rPr lang="en-US" sz="4000" dirty="0" smtClean="0">
                <a:solidFill>
                  <a:srgbClr val="FF0000"/>
                </a:solidFill>
              </a:rPr>
              <a:t>Soil, Water, Pebbles</a:t>
            </a:r>
            <a:r>
              <a:rPr lang="en-US" sz="4000" dirty="0" smtClean="0"/>
              <a:t>	</a:t>
            </a:r>
          </a:p>
          <a:p>
            <a:r>
              <a:rPr lang="en-US" sz="2800" dirty="0" smtClean="0"/>
              <a:t>	Force means bloom out of season</a:t>
            </a:r>
            <a:r>
              <a:rPr lang="en-US" sz="2800" dirty="0"/>
              <a:t>	</a:t>
            </a:r>
            <a:endParaRPr lang="en-US" sz="2800" dirty="0" smtClean="0"/>
          </a:p>
          <a:p>
            <a:r>
              <a:rPr lang="en-US" sz="2800" dirty="0" smtClean="0"/>
              <a:t> 	Buy best quality</a:t>
            </a:r>
          </a:p>
          <a:p>
            <a:r>
              <a:rPr lang="en-US" sz="2800" dirty="0" smtClean="0"/>
              <a:t>	Specially prepared for forcing OR</a:t>
            </a:r>
          </a:p>
          <a:p>
            <a:r>
              <a:rPr lang="en-US" sz="2800" dirty="0"/>
              <a:t>	</a:t>
            </a:r>
            <a:r>
              <a:rPr lang="en-US" sz="2800" dirty="0" smtClean="0"/>
              <a:t>Chill (35-45 degrees)10-12 weeks</a:t>
            </a:r>
          </a:p>
          <a:p>
            <a:r>
              <a:rPr lang="en-US" sz="2800" dirty="0"/>
              <a:t>	</a:t>
            </a:r>
            <a:r>
              <a:rPr lang="en-US" sz="2800" dirty="0" smtClean="0"/>
              <a:t>Minimum 4-5” deep container</a:t>
            </a:r>
          </a:p>
          <a:p>
            <a:r>
              <a:rPr lang="en-US" sz="2800" dirty="0"/>
              <a:t>	</a:t>
            </a:r>
            <a:r>
              <a:rPr lang="en-US" sz="2800" dirty="0" smtClean="0"/>
              <a:t> OK to crowd</a:t>
            </a:r>
          </a:p>
          <a:p>
            <a:r>
              <a:rPr lang="en-US" sz="2800" dirty="0"/>
              <a:t>	 </a:t>
            </a:r>
            <a:r>
              <a:rPr lang="en-US" sz="2800" dirty="0" smtClean="0"/>
              <a:t>Popular Choices: </a:t>
            </a:r>
          </a:p>
          <a:p>
            <a:r>
              <a:rPr lang="en-US" sz="2800" dirty="0"/>
              <a:t>	</a:t>
            </a:r>
            <a:r>
              <a:rPr lang="en-US" sz="2800" dirty="0" smtClean="0"/>
              <a:t>	</a:t>
            </a:r>
            <a:r>
              <a:rPr lang="en-US" sz="2200" dirty="0" smtClean="0"/>
              <a:t>Daffodil, Amaryllis, Hyacinth, Tulips, Crocus</a:t>
            </a:r>
          </a:p>
          <a:p>
            <a:r>
              <a:rPr lang="en-US" sz="2200" dirty="0"/>
              <a:t>	</a:t>
            </a:r>
            <a:r>
              <a:rPr lang="en-US" sz="2200" dirty="0" smtClean="0"/>
              <a:t>	and </a:t>
            </a:r>
            <a:r>
              <a:rPr lang="en-US" sz="2200" dirty="0" err="1" smtClean="0"/>
              <a:t>Paperwhites</a:t>
            </a:r>
            <a:endParaRPr lang="en-US" sz="2200" dirty="0" smtClean="0"/>
          </a:p>
          <a:p>
            <a:r>
              <a:rPr lang="en-US" sz="2800" dirty="0" smtClean="0"/>
              <a:t>		</a:t>
            </a:r>
          </a:p>
          <a:p>
            <a:endParaRPr lang="en-US" dirty="0" smtClean="0">
              <a:solidFill>
                <a:srgbClr val="FF0000"/>
              </a:solidFill>
            </a:endParaRPr>
          </a:p>
          <a:p>
            <a:endParaRPr lang="en-US" dirty="0" smtClean="0">
              <a:solidFill>
                <a:srgbClr val="FF0000"/>
              </a:solidFill>
            </a:endParaRPr>
          </a:p>
          <a:p>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42705" y="2245971"/>
            <a:ext cx="4344988" cy="3258741"/>
          </a:xfrm>
          <a:prstGeom prst="rect">
            <a:avLst/>
          </a:prstGeom>
          <a:ln w="38100">
            <a:solidFill>
              <a:schemeClr val="tx1"/>
            </a:solidFill>
          </a:ln>
        </p:spPr>
      </p:pic>
      <p:sp>
        <p:nvSpPr>
          <p:cNvPr id="11" name="TextBox 10"/>
          <p:cNvSpPr txBox="1"/>
          <p:nvPr/>
        </p:nvSpPr>
        <p:spPr>
          <a:xfrm>
            <a:off x="7772400" y="6067424"/>
            <a:ext cx="1382750" cy="400110"/>
          </a:xfrm>
          <a:prstGeom prst="rect">
            <a:avLst/>
          </a:prstGeom>
          <a:noFill/>
        </p:spPr>
        <p:txBody>
          <a:bodyPr wrap="square" rtlCol="0">
            <a:spAutoFit/>
          </a:bodyPr>
          <a:lstStyle/>
          <a:p>
            <a:r>
              <a:rPr lang="en-US" sz="1000" dirty="0" err="1" smtClean="0"/>
              <a:t>Paperwhites</a:t>
            </a:r>
            <a:endParaRPr lang="en-US" sz="1000" dirty="0" smtClean="0"/>
          </a:p>
          <a:p>
            <a:r>
              <a:rPr lang="en-US" sz="1000" dirty="0" smtClean="0"/>
              <a:t>Photo: T. Markel</a:t>
            </a:r>
            <a:endParaRPr lang="en-US" sz="1000" dirty="0"/>
          </a:p>
        </p:txBody>
      </p:sp>
    </p:spTree>
    <p:extLst>
      <p:ext uri="{BB962C8B-B14F-4D97-AF65-F5344CB8AC3E}">
        <p14:creationId xmlns:p14="http://schemas.microsoft.com/office/powerpoint/2010/main" val="543427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Forcing Bulbs Indoors</a:t>
            </a:r>
            <a:endParaRPr lang="en-US" dirty="0"/>
          </a:p>
        </p:txBody>
      </p:sp>
      <p:sp>
        <p:nvSpPr>
          <p:cNvPr id="8" name="Content Placeholder 7"/>
          <p:cNvSpPr>
            <a:spLocks noGrp="1"/>
          </p:cNvSpPr>
          <p:nvPr>
            <p:ph idx="1"/>
          </p:nvPr>
        </p:nvSpPr>
        <p:spPr>
          <a:xfrm>
            <a:off x="457200" y="1295400"/>
            <a:ext cx="8229600" cy="5426075"/>
          </a:xfrm>
        </p:spPr>
        <p:txBody>
          <a:bodyPr>
            <a:normAutofit lnSpcReduction="10000"/>
          </a:bodyPr>
          <a:lstStyle/>
          <a:p>
            <a:r>
              <a:rPr lang="en-US" sz="2800" dirty="0" smtClean="0">
                <a:solidFill>
                  <a:schemeClr val="accent2"/>
                </a:solidFill>
              </a:rPr>
              <a:t>Soil</a:t>
            </a:r>
          </a:p>
          <a:p>
            <a:r>
              <a:rPr lang="en-US" sz="2000" dirty="0" smtClean="0"/>
              <a:t>Fill pot with potting mix. Plant bulbs half way deep. Bulb point should be pointed up and out of soil. Water. Keep in cool place (50-60 degrees) until leaves form. Move to a warmer location with bright, indirect light.  Maintain moist soil so roots have moisture.</a:t>
            </a:r>
          </a:p>
          <a:p>
            <a:r>
              <a:rPr lang="en-US" sz="2800" dirty="0" smtClean="0">
                <a:solidFill>
                  <a:schemeClr val="accent2"/>
                </a:solidFill>
              </a:rPr>
              <a:t>Water</a:t>
            </a:r>
          </a:p>
          <a:p>
            <a:r>
              <a:rPr lang="en-US" sz="2000" dirty="0" smtClean="0"/>
              <a:t>Fill clear vase </a:t>
            </a:r>
            <a:r>
              <a:rPr lang="en-US" sz="2000" dirty="0"/>
              <a:t>with water up to the basal root.  Roots </a:t>
            </a:r>
            <a:r>
              <a:rPr lang="en-US" sz="2000" dirty="0" smtClean="0"/>
              <a:t>should </a:t>
            </a:r>
            <a:r>
              <a:rPr lang="en-US" sz="2000" dirty="0"/>
              <a:t>be in </a:t>
            </a:r>
            <a:r>
              <a:rPr lang="en-US" sz="2000" dirty="0" smtClean="0"/>
              <a:t>water. Not the entire bulb.  Change water occasionally.  Put in cool location (40-55 degrees) until leaves form.  Move to north-facing window. Turn daily.  Hyacinth is a favorite.</a:t>
            </a:r>
          </a:p>
          <a:p>
            <a:r>
              <a:rPr lang="en-US" sz="2800" dirty="0" smtClean="0">
                <a:solidFill>
                  <a:schemeClr val="accent2"/>
                </a:solidFill>
              </a:rPr>
              <a:t>Pebbles</a:t>
            </a:r>
          </a:p>
          <a:p>
            <a:r>
              <a:rPr lang="en-US" sz="2000" dirty="0" smtClean="0"/>
              <a:t>Fill glass container with a handful of pebbles to support the roots.  Fill with water to pebble-level.   Roots down, tips up. Shoots grow from the tips. Move to indirect light once flowers appear.  Maintain water. Narcissus are fast to bloom.</a:t>
            </a:r>
            <a:endParaRPr lang="en-US" sz="2800" dirty="0" smtClean="0"/>
          </a:p>
          <a:p>
            <a:endParaRPr lang="en-US" sz="28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33</a:t>
            </a:fld>
            <a:endParaRPr lang="en-US" dirty="0"/>
          </a:p>
        </p:txBody>
      </p:sp>
    </p:spTree>
    <p:extLst>
      <p:ext uri="{BB962C8B-B14F-4D97-AF65-F5344CB8AC3E}">
        <p14:creationId xmlns:p14="http://schemas.microsoft.com/office/powerpoint/2010/main" val="358688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Tips </a:t>
            </a:r>
            <a:r>
              <a:rPr lang="en-US" dirty="0" smtClean="0"/>
              <a:t>for Bulb Success</a:t>
            </a:r>
            <a:endParaRPr lang="en-US" dirty="0"/>
          </a:p>
        </p:txBody>
      </p:sp>
      <p:sp>
        <p:nvSpPr>
          <p:cNvPr id="3" name="Content Placeholder 2"/>
          <p:cNvSpPr>
            <a:spLocks noGrp="1"/>
          </p:cNvSpPr>
          <p:nvPr>
            <p:ph idx="1"/>
          </p:nvPr>
        </p:nvSpPr>
        <p:spPr>
          <a:xfrm>
            <a:off x="228600" y="1295400"/>
            <a:ext cx="8458200" cy="5334000"/>
          </a:xfrm>
        </p:spPr>
        <p:txBody>
          <a:bodyPr>
            <a:normAutofit fontScale="92500" lnSpcReduction="10000"/>
          </a:bodyPr>
          <a:lstStyle/>
          <a:p>
            <a:pPr marL="457200" indent="-457200">
              <a:buFont typeface="Wingdings" panose="05000000000000000000" pitchFamily="2" charset="2"/>
              <a:buChar char="v"/>
            </a:pPr>
            <a:r>
              <a:rPr lang="en-US" sz="3000" dirty="0" smtClean="0"/>
              <a:t>Know the 5 bulb structures </a:t>
            </a:r>
          </a:p>
          <a:p>
            <a:pPr marL="457200" indent="-457200">
              <a:buFont typeface="Wingdings" panose="05000000000000000000" pitchFamily="2" charset="2"/>
              <a:buChar char="v"/>
            </a:pPr>
            <a:r>
              <a:rPr lang="en-US" sz="3000" dirty="0" smtClean="0"/>
              <a:t>Select sunny location with well drained soil</a:t>
            </a:r>
          </a:p>
          <a:p>
            <a:pPr marL="457200" indent="-457200">
              <a:buFont typeface="Wingdings" panose="05000000000000000000" pitchFamily="2" charset="2"/>
              <a:buChar char="v"/>
            </a:pPr>
            <a:r>
              <a:rPr lang="en-US" sz="3000" dirty="0" smtClean="0"/>
              <a:t>Plant at best depth, width and timing</a:t>
            </a:r>
          </a:p>
          <a:p>
            <a:pPr marL="457200" indent="-457200">
              <a:buFont typeface="Wingdings" panose="05000000000000000000" pitchFamily="2" charset="2"/>
              <a:buChar char="v"/>
            </a:pPr>
            <a:r>
              <a:rPr lang="en-US" sz="3000" dirty="0" smtClean="0"/>
              <a:t>Water needs depend on soil and weather</a:t>
            </a:r>
          </a:p>
          <a:p>
            <a:pPr marL="457200" indent="-457200">
              <a:buFont typeface="Wingdings" panose="05000000000000000000" pitchFamily="2" charset="2"/>
              <a:buChar char="v"/>
            </a:pPr>
            <a:r>
              <a:rPr lang="en-US" sz="3000" dirty="0" smtClean="0"/>
              <a:t>Fortunately, not many pests</a:t>
            </a:r>
          </a:p>
          <a:p>
            <a:pPr marL="457200" indent="-457200">
              <a:buFont typeface="Wingdings" panose="05000000000000000000" pitchFamily="2" charset="2"/>
              <a:buChar char="v"/>
            </a:pPr>
            <a:r>
              <a:rPr lang="en-US" sz="3000" dirty="0" smtClean="0"/>
              <a:t>General maintenance to support new blooms &amp; eliminate problems</a:t>
            </a:r>
          </a:p>
          <a:p>
            <a:pPr marL="457200" indent="-457200">
              <a:buFont typeface="Wingdings" panose="05000000000000000000" pitchFamily="2" charset="2"/>
              <a:buChar char="v"/>
            </a:pPr>
            <a:r>
              <a:rPr lang="en-US" sz="3000" dirty="0" smtClean="0"/>
              <a:t>Force spring bulbs to enjoy indoors</a:t>
            </a:r>
          </a:p>
          <a:p>
            <a:pPr marL="457200" indent="-457200">
              <a:buFont typeface="Wingdings" panose="05000000000000000000" pitchFamily="2" charset="2"/>
              <a:buChar char="v"/>
            </a:pPr>
            <a:r>
              <a:rPr lang="en-US" sz="3000" dirty="0" smtClean="0"/>
              <a:t>Pest management resources/hotline</a:t>
            </a:r>
          </a:p>
          <a:p>
            <a:pPr marL="0" indent="0"/>
            <a:r>
              <a:rPr lang="en-US" sz="3000" dirty="0" smtClean="0">
                <a:hlinkClick r:id="rId3"/>
              </a:rPr>
              <a:t>http</a:t>
            </a:r>
            <a:r>
              <a:rPr lang="en-US" sz="3000" dirty="0">
                <a:hlinkClick r:id="rId3"/>
              </a:rPr>
              <a:t>://www.ipm.ucdavid.edu</a:t>
            </a:r>
            <a:r>
              <a:rPr lang="en-US" sz="3000" dirty="0" smtClean="0">
                <a:hlinkClick r:id="rId3"/>
              </a:rPr>
              <a:t>/</a:t>
            </a:r>
            <a:endParaRPr lang="en-US" sz="3000" dirty="0"/>
          </a:p>
          <a:p>
            <a:endParaRPr lang="en-US" dirty="0">
              <a:solidFill>
                <a:srgbClr val="FF0000"/>
              </a:solidFill>
            </a:endParaRPr>
          </a:p>
        </p:txBody>
      </p:sp>
    </p:spTree>
    <p:extLst>
      <p:ext uri="{BB962C8B-B14F-4D97-AF65-F5344CB8AC3E}">
        <p14:creationId xmlns:p14="http://schemas.microsoft.com/office/powerpoint/2010/main" val="3826281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35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49" y="457200"/>
            <a:ext cx="7886700" cy="5257800"/>
          </a:xfrm>
          <a:prstGeom prst="rect">
            <a:avLst/>
          </a:prstGeom>
          <a:ln w="28575">
            <a:solidFill>
              <a:schemeClr val="tx1"/>
            </a:solidFill>
          </a:ln>
        </p:spPr>
      </p:pic>
      <p:sp>
        <p:nvSpPr>
          <p:cNvPr id="7" name="Rectangle 6"/>
          <p:cNvSpPr/>
          <p:nvPr/>
        </p:nvSpPr>
        <p:spPr>
          <a:xfrm>
            <a:off x="4800600" y="5863498"/>
            <a:ext cx="3962399" cy="246221"/>
          </a:xfrm>
          <a:prstGeom prst="rect">
            <a:avLst/>
          </a:prstGeom>
        </p:spPr>
        <p:txBody>
          <a:bodyPr wrap="square">
            <a:spAutoFit/>
          </a:bodyPr>
          <a:lstStyle/>
          <a:p>
            <a:r>
              <a:rPr lang="en-US" sz="1000" dirty="0"/>
              <a:t>Photo: L. Merrick taken at </a:t>
            </a:r>
            <a:r>
              <a:rPr lang="en-US" sz="1000" dirty="0" err="1"/>
              <a:t>Butchart</a:t>
            </a:r>
            <a:r>
              <a:rPr lang="en-US" sz="1000" dirty="0"/>
              <a:t> Gardens, British Columbia, Canada</a:t>
            </a:r>
          </a:p>
        </p:txBody>
      </p:sp>
    </p:spTree>
    <p:extLst>
      <p:ext uri="{BB962C8B-B14F-4D97-AF65-F5344CB8AC3E}">
        <p14:creationId xmlns:p14="http://schemas.microsoft.com/office/powerpoint/2010/main" val="10199731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p:txBody>
          <a:bodyPr>
            <a:noAutofit/>
          </a:bodyPr>
          <a:lstStyle/>
          <a:p>
            <a:r>
              <a:rPr lang="en-US" sz="4000" dirty="0" smtClean="0"/>
              <a:t> Any Questions?</a:t>
            </a:r>
            <a:endParaRPr lang="en-US" sz="4000" b="0" dirty="0">
              <a:solidFill>
                <a:schemeClr val="accent2"/>
              </a:solidFill>
            </a:endParaRPr>
          </a:p>
        </p:txBody>
      </p:sp>
      <p:sp>
        <p:nvSpPr>
          <p:cNvPr id="4" name="Content Placeholder 3"/>
          <p:cNvSpPr>
            <a:spLocks noGrp="1"/>
          </p:cNvSpPr>
          <p:nvPr>
            <p:ph sz="half" idx="2"/>
          </p:nvPr>
        </p:nvSpPr>
        <p:spPr>
          <a:xfrm>
            <a:off x="457200" y="2895599"/>
            <a:ext cx="7924800" cy="3230563"/>
          </a:xfrm>
        </p:spPr>
        <p:txBody>
          <a:bodyPr/>
          <a:lstStyle/>
          <a:p>
            <a:endParaRPr lang="en-US" dirty="0" smtClean="0"/>
          </a:p>
          <a:p>
            <a:pPr algn="ctr"/>
            <a:r>
              <a:rPr lang="en-US" sz="2800" dirty="0" smtClean="0"/>
              <a:t>Master </a:t>
            </a:r>
            <a:r>
              <a:rPr lang="en-US" sz="2800" dirty="0"/>
              <a:t>Gardener Hotline: (530) 889-7388</a:t>
            </a:r>
          </a:p>
          <a:p>
            <a:pPr algn="ctr"/>
            <a:r>
              <a:rPr lang="en-US" sz="2800" dirty="0"/>
              <a:t>                               Rot Line: (530) 889-7399</a:t>
            </a:r>
          </a:p>
          <a:p>
            <a:pPr algn="ctr"/>
            <a:r>
              <a:rPr lang="en-US" sz="2800" dirty="0"/>
              <a:t>Master Gardener Website: pcmg.ucanr.org</a:t>
            </a:r>
          </a:p>
          <a:p>
            <a:pPr algn="ctr"/>
            <a:endParaRPr lang="en-US" sz="2800"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36</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Who Are Master Gardeners?</a:t>
            </a:r>
            <a:endParaRPr lang="en-US" dirty="0"/>
          </a:p>
        </p:txBody>
      </p:sp>
      <p:sp>
        <p:nvSpPr>
          <p:cNvPr id="7" name="Content Placeholder 6"/>
          <p:cNvSpPr>
            <a:spLocks noGrp="1"/>
          </p:cNvSpPr>
          <p:nvPr>
            <p:ph idx="1"/>
          </p:nvPr>
        </p:nvSpPr>
        <p:spPr/>
        <p:txBody>
          <a:bodyPr>
            <a:normAutofit lnSpcReduction="10000"/>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a:t>
            </a:r>
          </a:p>
          <a:p>
            <a:pPr lvl="1"/>
            <a:r>
              <a:rPr lang="en-US" dirty="0"/>
              <a:t>Fairs and Festivals Booths (varies)</a:t>
            </a:r>
          </a:p>
          <a:p>
            <a:pPr lvl="1"/>
            <a:r>
              <a:rPr lang="en-US" dirty="0"/>
              <a:t>Garden Faire (April)</a:t>
            </a:r>
          </a:p>
          <a:p>
            <a:pPr lvl="1"/>
            <a:r>
              <a:rPr lang="en-US" dirty="0"/>
              <a:t>Mother’s Day Garden Tour (May)</a:t>
            </a:r>
          </a:p>
          <a:p>
            <a:endParaRPr lang="en-US"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4</a:t>
            </a:fld>
            <a:endParaRPr lang="en-US" dirty="0"/>
          </a:p>
        </p:txBody>
      </p:sp>
    </p:spTree>
    <p:extLst>
      <p:ext uri="{BB962C8B-B14F-4D97-AF65-F5344CB8AC3E}">
        <p14:creationId xmlns:p14="http://schemas.microsoft.com/office/powerpoint/2010/main" val="3388796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5</a:t>
            </a:fld>
            <a:endParaRPr lang="en-US" dirty="0"/>
          </a:p>
        </p:txBody>
      </p:sp>
      <p:pic>
        <p:nvPicPr>
          <p:cNvPr id="6" name="Picture 5"/>
          <p:cNvPicPr>
            <a:picLocks noChangeAspect="1"/>
          </p:cNvPicPr>
          <p:nvPr/>
        </p:nvPicPr>
        <p:blipFill>
          <a:blip r:embed="rId3"/>
          <a:stretch>
            <a:fillRect/>
          </a:stretch>
        </p:blipFill>
        <p:spPr>
          <a:xfrm>
            <a:off x="2133600" y="1295400"/>
            <a:ext cx="5334000" cy="4121728"/>
          </a:xfrm>
          <a:prstGeom prst="rect">
            <a:avLst/>
          </a:prstGeom>
          <a:ln w="28575">
            <a:solidFill>
              <a:schemeClr val="tx1"/>
            </a:solidFill>
          </a:ln>
        </p:spPr>
      </p:pic>
      <p:sp>
        <p:nvSpPr>
          <p:cNvPr id="2" name="TextBox 1"/>
          <p:cNvSpPr txBox="1"/>
          <p:nvPr/>
        </p:nvSpPr>
        <p:spPr>
          <a:xfrm>
            <a:off x="2133600" y="6019800"/>
            <a:ext cx="5181600" cy="369332"/>
          </a:xfrm>
          <a:prstGeom prst="rect">
            <a:avLst/>
          </a:prstGeom>
          <a:noFill/>
        </p:spPr>
        <p:txBody>
          <a:bodyPr wrap="square" rtlCol="0">
            <a:spAutoFit/>
          </a:bodyPr>
          <a:lstStyle/>
          <a:p>
            <a:r>
              <a:rPr lang="en-US" dirty="0" smtClean="0"/>
              <a:t>Get your gardening guide before they are all sold out!</a:t>
            </a:r>
            <a:endParaRPr lang="en-US" dirty="0"/>
          </a:p>
        </p:txBody>
      </p:sp>
    </p:spTree>
    <p:extLst>
      <p:ext uri="{BB962C8B-B14F-4D97-AF65-F5344CB8AC3E}">
        <p14:creationId xmlns:p14="http://schemas.microsoft.com/office/powerpoint/2010/main" val="2411683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Topics</a:t>
            </a:r>
            <a:endParaRPr lang="en-US" dirty="0"/>
          </a:p>
        </p:txBody>
      </p:sp>
      <p:sp>
        <p:nvSpPr>
          <p:cNvPr id="4" name="Content Placeholder 3"/>
          <p:cNvSpPr>
            <a:spLocks noGrp="1"/>
          </p:cNvSpPr>
          <p:nvPr>
            <p:ph idx="1"/>
          </p:nvPr>
        </p:nvSpPr>
        <p:spPr/>
        <p:txBody>
          <a:bodyPr>
            <a:normAutofit/>
          </a:bodyPr>
          <a:lstStyle/>
          <a:p>
            <a:pPr>
              <a:buFont typeface="Wingdings" panose="05000000000000000000" pitchFamily="2" charset="2"/>
              <a:buChar char="v"/>
            </a:pPr>
            <a:endParaRPr lang="en-US" sz="3200" dirty="0" smtClean="0"/>
          </a:p>
          <a:p>
            <a:pPr>
              <a:buFont typeface="Wingdings" panose="05000000000000000000" pitchFamily="2" charset="2"/>
              <a:buChar char="v"/>
            </a:pPr>
            <a:r>
              <a:rPr lang="en-US" sz="3200" dirty="0" smtClean="0"/>
              <a:t>Bulb Basics</a:t>
            </a:r>
          </a:p>
          <a:p>
            <a:pPr>
              <a:buFont typeface="Wingdings" panose="05000000000000000000" pitchFamily="2" charset="2"/>
              <a:buChar char="v"/>
            </a:pPr>
            <a:r>
              <a:rPr lang="en-US" dirty="0" smtClean="0"/>
              <a:t>Bulb Structures</a:t>
            </a:r>
            <a:endParaRPr lang="en-US" sz="3200" dirty="0" smtClean="0"/>
          </a:p>
          <a:p>
            <a:pPr>
              <a:buFont typeface="Wingdings" panose="05000000000000000000" pitchFamily="2" charset="2"/>
              <a:buChar char="v"/>
            </a:pPr>
            <a:r>
              <a:rPr lang="en-US" sz="3200" dirty="0" smtClean="0"/>
              <a:t>Planting</a:t>
            </a:r>
          </a:p>
          <a:p>
            <a:pPr>
              <a:buFont typeface="Wingdings" panose="05000000000000000000" pitchFamily="2" charset="2"/>
              <a:buChar char="v"/>
            </a:pPr>
            <a:r>
              <a:rPr lang="en-US" sz="3200" dirty="0" smtClean="0"/>
              <a:t>Maintenance</a:t>
            </a:r>
          </a:p>
          <a:p>
            <a:pPr>
              <a:buFont typeface="Wingdings" panose="05000000000000000000" pitchFamily="2" charset="2"/>
              <a:buChar char="v"/>
            </a:pPr>
            <a:r>
              <a:rPr lang="en-US" dirty="0" smtClean="0"/>
              <a:t>Pest Management</a:t>
            </a:r>
            <a:endParaRPr lang="en-US" sz="3200" dirty="0" smtClean="0"/>
          </a:p>
        </p:txBody>
      </p:sp>
      <p:sp>
        <p:nvSpPr>
          <p:cNvPr id="5" name="Slide Number Placeholder 4"/>
          <p:cNvSpPr>
            <a:spLocks noGrp="1"/>
          </p:cNvSpPr>
          <p:nvPr>
            <p:ph type="sldNum" sz="quarter" idx="12"/>
          </p:nvPr>
        </p:nvSpPr>
        <p:spPr>
          <a:xfrm>
            <a:off x="7467600" y="6340660"/>
            <a:ext cx="1371600" cy="365125"/>
          </a:xfrm>
        </p:spPr>
        <p:txBody>
          <a:bodyPr/>
          <a:lstStyle/>
          <a:p>
            <a:fld id="{111DB74A-73E3-49E8-8984-0D5D8C20C556}" type="slidenum">
              <a:rPr lang="en-US" smtClean="0"/>
              <a:pPr/>
              <a:t>6</a:t>
            </a:fld>
            <a:endParaRPr lang="en-US"/>
          </a:p>
        </p:txBody>
      </p:sp>
      <p:sp>
        <p:nvSpPr>
          <p:cNvPr id="10" name="TextBox 9"/>
          <p:cNvSpPr txBox="1"/>
          <p:nvPr/>
        </p:nvSpPr>
        <p:spPr>
          <a:xfrm rot="10800000" flipH="1" flipV="1">
            <a:off x="5811644" y="6045968"/>
            <a:ext cx="2362200" cy="246221"/>
          </a:xfrm>
          <a:prstGeom prst="rect">
            <a:avLst/>
          </a:prstGeom>
          <a:noFill/>
        </p:spPr>
        <p:txBody>
          <a:bodyPr wrap="square" rtlCol="0">
            <a:spAutoFit/>
          </a:bodyPr>
          <a:lstStyle/>
          <a:p>
            <a:r>
              <a:rPr lang="en-US" sz="1000" dirty="0" smtClean="0">
                <a:solidFill>
                  <a:schemeClr val="tx2"/>
                </a:solidFill>
              </a:rPr>
              <a:t>Chinese Ground Orchid Photo: D. Kuroda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90781"/>
            <a:ext cx="3140196" cy="4298950"/>
          </a:xfrm>
          <a:prstGeom prst="rect">
            <a:avLst/>
          </a:prstGeom>
          <a:ln w="28575">
            <a:solidFill>
              <a:schemeClr val="tx1"/>
            </a:solidFill>
          </a:ln>
        </p:spPr>
      </p:pic>
    </p:spTree>
    <p:extLst>
      <p:ext uri="{BB962C8B-B14F-4D97-AF65-F5344CB8AC3E}">
        <p14:creationId xmlns:p14="http://schemas.microsoft.com/office/powerpoint/2010/main" val="2281280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3276600" y="5367337"/>
            <a:ext cx="10555288" cy="578047"/>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endParaRPr lang="en-US" dirty="0"/>
          </a:p>
        </p:txBody>
      </p:sp>
      <p:sp>
        <p:nvSpPr>
          <p:cNvPr id="3" name="Text Placeholder 2"/>
          <p:cNvSpPr>
            <a:spLocks noGrp="1"/>
          </p:cNvSpPr>
          <p:nvPr>
            <p:ph type="body" sz="half" idx="2"/>
          </p:nvPr>
        </p:nvSpPr>
        <p:spPr>
          <a:xfrm>
            <a:off x="1524000" y="5367337"/>
            <a:ext cx="6781799" cy="1370002"/>
          </a:xfrm>
        </p:spPr>
        <p:txBody>
          <a:bodyPr>
            <a:normAutofit fontScale="25000" lnSpcReduction="20000"/>
          </a:bodyPr>
          <a:lstStyle/>
          <a:p>
            <a:endParaRPr lang="en-US" sz="2000" dirty="0" smtClean="0"/>
          </a:p>
          <a:p>
            <a:r>
              <a:rPr lang="en-US" sz="6400" dirty="0" smtClean="0"/>
              <a:t>A bulb is a plant that stores its complete life cycle in an underground storage structure.</a:t>
            </a:r>
          </a:p>
          <a:p>
            <a:r>
              <a:rPr lang="en-US" sz="6400" dirty="0" smtClean="0"/>
              <a:t>Bulb refers to a specialized group of perennial plants that reappear year after year. </a:t>
            </a:r>
            <a:endParaRPr lang="en-US" sz="6400" dirty="0"/>
          </a:p>
          <a:p>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7</a:t>
            </a:fld>
            <a:endParaRPr lang="en-US" dirty="0"/>
          </a:p>
        </p:txBody>
      </p:sp>
      <p:sp>
        <p:nvSpPr>
          <p:cNvPr id="4" name="TextBox 3"/>
          <p:cNvSpPr txBox="1"/>
          <p:nvPr/>
        </p:nvSpPr>
        <p:spPr>
          <a:xfrm rot="10800000" flipV="1">
            <a:off x="4114799" y="5228362"/>
            <a:ext cx="4191000" cy="246221"/>
          </a:xfrm>
          <a:prstGeom prst="rect">
            <a:avLst/>
          </a:prstGeom>
          <a:noFill/>
        </p:spPr>
        <p:txBody>
          <a:bodyPr wrap="square" rtlCol="0">
            <a:spAutoFit/>
          </a:bodyPr>
          <a:lstStyle/>
          <a:p>
            <a:r>
              <a:rPr lang="en-US" sz="1000" dirty="0" smtClean="0"/>
              <a:t>Photo: L. Merrick taken at </a:t>
            </a:r>
            <a:r>
              <a:rPr lang="en-US" sz="1000" dirty="0" err="1" smtClean="0"/>
              <a:t>Butchart</a:t>
            </a:r>
            <a:r>
              <a:rPr lang="en-US" sz="1000" dirty="0" smtClean="0"/>
              <a:t> Gardens, British Columbia, Canada</a:t>
            </a:r>
            <a:endParaRPr lang="en-US" sz="1000" dirty="0"/>
          </a:p>
        </p:txBody>
      </p:sp>
      <p:pic>
        <p:nvPicPr>
          <p:cNvPr id="10" name="Picture Placeholder 9"/>
          <p:cNvPicPr>
            <a:picLocks noGrp="1" noChangeAspect="1"/>
          </p:cNvPicPr>
          <p:nvPr>
            <p:ph type="pic" idx="1"/>
          </p:nvPr>
        </p:nvPicPr>
        <p:blipFill>
          <a:blip r:embed="rId3">
            <a:extLst>
              <a:ext uri="{28A0092B-C50C-407E-A947-70E740481C1C}">
                <a14:useLocalDpi xmlns:a14="http://schemas.microsoft.com/office/drawing/2010/main" val="0"/>
              </a:ext>
            </a:extLst>
          </a:blip>
          <a:srcRect l="5556" r="5556"/>
          <a:stretch>
            <a:fillRect/>
          </a:stretch>
        </p:blipFill>
        <p:spPr>
          <a:xfrm>
            <a:off x="1143000" y="472575"/>
            <a:ext cx="6694449" cy="4686300"/>
          </a:xfrm>
          <a:ln w="38100">
            <a:solidFill>
              <a:schemeClr val="tx1"/>
            </a:solidFill>
          </a:ln>
        </p:spPr>
      </p:pic>
    </p:spTree>
    <p:extLst>
      <p:ext uri="{BB962C8B-B14F-4D97-AF65-F5344CB8AC3E}">
        <p14:creationId xmlns:p14="http://schemas.microsoft.com/office/powerpoint/2010/main" val="242196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92500" lnSpcReduction="10000"/>
          </a:bodyPr>
          <a:lstStyle/>
          <a:p>
            <a:pPr marL="457200" indent="-457200">
              <a:buFont typeface="Wingdings" panose="05000000000000000000" pitchFamily="2" charset="2"/>
              <a:buChar char="v"/>
            </a:pPr>
            <a:r>
              <a:rPr lang="en-US" sz="2400" dirty="0" smtClean="0"/>
              <a:t>Underground Structures</a:t>
            </a:r>
          </a:p>
          <a:p>
            <a:pPr marL="457200" indent="-457200">
              <a:buFont typeface="Wingdings" panose="05000000000000000000" pitchFamily="2" charset="2"/>
              <a:buChar char="v"/>
            </a:pPr>
            <a:r>
              <a:rPr lang="en-US" sz="2400" dirty="0" smtClean="0"/>
              <a:t>Choose plump, firm, heavy</a:t>
            </a:r>
          </a:p>
          <a:p>
            <a:pPr marL="457200" indent="-457200">
              <a:buFont typeface="Wingdings" panose="05000000000000000000" pitchFamily="2" charset="2"/>
              <a:buChar char="v"/>
            </a:pPr>
            <a:r>
              <a:rPr lang="en-US" sz="2400" dirty="0" smtClean="0"/>
              <a:t>Large bulbs = more flowers</a:t>
            </a:r>
          </a:p>
          <a:p>
            <a:pPr marL="457200" indent="-457200">
              <a:buFont typeface="Wingdings" panose="05000000000000000000" pitchFamily="2" charset="2"/>
              <a:buChar char="v"/>
            </a:pPr>
            <a:r>
              <a:rPr lang="en-US" sz="2400" dirty="0" smtClean="0"/>
              <a:t>Check hardiness zones &amp; match bulb characteristics</a:t>
            </a:r>
          </a:p>
          <a:p>
            <a:pPr marL="457200" indent="-457200">
              <a:buFont typeface="Wingdings" panose="05000000000000000000" pitchFamily="2" charset="2"/>
              <a:buChar char="v"/>
            </a:pPr>
            <a:r>
              <a:rPr lang="en-US" sz="2400" dirty="0" smtClean="0"/>
              <a:t>Hardy or Tender</a:t>
            </a:r>
          </a:p>
          <a:p>
            <a:pPr marL="457200" indent="-457200">
              <a:buFont typeface="Wingdings" panose="05000000000000000000" pitchFamily="2" charset="2"/>
              <a:buChar char="v"/>
            </a:pPr>
            <a:r>
              <a:rPr lang="en-US" sz="2400" dirty="0" smtClean="0"/>
              <a:t>Buy early, late and mid-season bloomers</a:t>
            </a:r>
          </a:p>
          <a:p>
            <a:pPr marL="457200" indent="-457200">
              <a:buFont typeface="Wingdings" panose="05000000000000000000" pitchFamily="2" charset="2"/>
              <a:buChar char="v"/>
            </a:pPr>
            <a:r>
              <a:rPr lang="en-US" sz="2400" dirty="0" smtClean="0"/>
              <a:t>Re-bloomers</a:t>
            </a:r>
          </a:p>
          <a:p>
            <a:pPr marL="457200" indent="-457200">
              <a:buFont typeface="Wingdings" panose="05000000000000000000" pitchFamily="2" charset="2"/>
              <a:buChar char="v"/>
            </a:pPr>
            <a:r>
              <a:rPr lang="en-US" sz="2400" dirty="0" smtClean="0"/>
              <a:t>Chill</a:t>
            </a:r>
          </a:p>
          <a:p>
            <a:pPr marL="457200" indent="-457200">
              <a:buFont typeface="Wingdings" panose="05000000000000000000" pitchFamily="2" charset="2"/>
              <a:buChar char="v"/>
            </a:pPr>
            <a:r>
              <a:rPr lang="en-US" sz="2400" dirty="0" smtClean="0"/>
              <a:t>Division</a:t>
            </a:r>
          </a:p>
        </p:txBody>
      </p:sp>
      <p:pic>
        <p:nvPicPr>
          <p:cNvPr id="7" name="Picture Placeholder 6"/>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3469" r="13469"/>
          <a:stretch>
            <a:fillRect/>
          </a:stretch>
        </p:blipFill>
        <p:spPr>
          <a:xfrm>
            <a:off x="5823066" y="3990181"/>
            <a:ext cx="2558934" cy="1870869"/>
          </a:xfrm>
          <a:ln w="28575">
            <a:solidFill>
              <a:schemeClr val="tx1"/>
            </a:solidFill>
          </a:ln>
        </p:spPr>
      </p:pic>
      <p:sp>
        <p:nvSpPr>
          <p:cNvPr id="2" name="Title 1"/>
          <p:cNvSpPr>
            <a:spLocks noGrp="1"/>
          </p:cNvSpPr>
          <p:nvPr>
            <p:ph type="title"/>
          </p:nvPr>
        </p:nvSpPr>
        <p:spPr/>
        <p:txBody>
          <a:bodyPr/>
          <a:lstStyle/>
          <a:p>
            <a:r>
              <a:rPr lang="en-US" dirty="0" smtClean="0"/>
              <a:t>Bulb Basics</a:t>
            </a:r>
            <a:endParaRPr lang="en-US" dirty="0"/>
          </a:p>
        </p:txBody>
      </p:sp>
      <p:sp>
        <p:nvSpPr>
          <p:cNvPr id="6" name="Picture Placeholder 4"/>
          <p:cNvSpPr txBox="1">
            <a:spLocks/>
          </p:cNvSpPr>
          <p:nvPr/>
        </p:nvSpPr>
        <p:spPr>
          <a:xfrm>
            <a:off x="5638800" y="1752600"/>
            <a:ext cx="2743200" cy="2514600"/>
          </a:xfrm>
          <a:prstGeom prst="rect">
            <a:avLst/>
          </a:prstGeom>
        </p:spPr>
      </p:sp>
      <p:sp>
        <p:nvSpPr>
          <p:cNvPr id="9" name="Rectangle 8"/>
          <p:cNvSpPr/>
          <p:nvPr/>
        </p:nvSpPr>
        <p:spPr>
          <a:xfrm rot="10800000" flipV="1">
            <a:off x="5943599" y="6096447"/>
            <a:ext cx="3886198" cy="553998"/>
          </a:xfrm>
          <a:prstGeom prst="rect">
            <a:avLst/>
          </a:prstGeom>
        </p:spPr>
        <p:txBody>
          <a:bodyPr wrap="square">
            <a:spAutoFit/>
          </a:bodyPr>
          <a:lstStyle/>
          <a:p>
            <a:r>
              <a:rPr lang="en-US" sz="1000" dirty="0" smtClean="0"/>
              <a:t>Top: Daffodil Bulbs Photo: D. Kuroda</a:t>
            </a:r>
          </a:p>
          <a:p>
            <a:r>
              <a:rPr lang="en-US" sz="1000" dirty="0" smtClean="0"/>
              <a:t>Bottom:  Tulip </a:t>
            </a:r>
            <a:r>
              <a:rPr lang="en-US" sz="1000" dirty="0" err="1"/>
              <a:t>Hybrida</a:t>
            </a:r>
            <a:r>
              <a:rPr lang="en-US" sz="1000" dirty="0"/>
              <a:t> Dance Fever </a:t>
            </a:r>
            <a:r>
              <a:rPr lang="en-US" sz="1000" dirty="0" smtClean="0"/>
              <a:t>Collection </a:t>
            </a:r>
          </a:p>
          <a:p>
            <a:r>
              <a:rPr lang="en-US" sz="1000" dirty="0" smtClean="0"/>
              <a:t>Photo</a:t>
            </a:r>
            <a:r>
              <a:rPr lang="en-US" sz="1000" dirty="0"/>
              <a:t>: National Garden Bureau</a:t>
            </a: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10580" t="8482" r="13829"/>
          <a:stretch/>
        </p:blipFill>
        <p:spPr>
          <a:xfrm>
            <a:off x="5791200" y="1571229"/>
            <a:ext cx="2590800" cy="2029619"/>
          </a:xfrm>
          <a:prstGeom prst="rect">
            <a:avLst/>
          </a:prstGeom>
          <a:ln w="19050">
            <a:solidFill>
              <a:schemeClr val="tx1"/>
            </a:solidFill>
          </a:ln>
        </p:spPr>
      </p:pic>
    </p:spTree>
    <p:extLst>
      <p:ext uri="{BB962C8B-B14F-4D97-AF65-F5344CB8AC3E}">
        <p14:creationId xmlns:p14="http://schemas.microsoft.com/office/powerpoint/2010/main" val="666927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lstStyle/>
          <a:p>
            <a:pPr marL="457200" indent="-457200">
              <a:buFont typeface="Wingdings" panose="05000000000000000000" pitchFamily="2" charset="2"/>
              <a:buChar char="v"/>
            </a:pPr>
            <a:endParaRPr lang="en-US" sz="3200" dirty="0" smtClean="0"/>
          </a:p>
          <a:p>
            <a:pPr marL="457200" indent="-457200">
              <a:buFont typeface="Wingdings" panose="05000000000000000000" pitchFamily="2" charset="2"/>
              <a:buChar char="v"/>
            </a:pPr>
            <a:r>
              <a:rPr lang="en-US" sz="3200" dirty="0" smtClean="0"/>
              <a:t>True Bulb</a:t>
            </a:r>
          </a:p>
          <a:p>
            <a:pPr marL="457200" indent="-457200">
              <a:buFont typeface="Wingdings" panose="05000000000000000000" pitchFamily="2" charset="2"/>
              <a:buChar char="v"/>
            </a:pPr>
            <a:r>
              <a:rPr lang="en-US" dirty="0" smtClean="0"/>
              <a:t>Rhizome</a:t>
            </a:r>
          </a:p>
          <a:p>
            <a:pPr marL="457200" indent="-457200">
              <a:buFont typeface="Wingdings" panose="05000000000000000000" pitchFamily="2" charset="2"/>
              <a:buChar char="v"/>
            </a:pPr>
            <a:r>
              <a:rPr lang="en-US" sz="3200" dirty="0" smtClean="0"/>
              <a:t>Tuberous Roots</a:t>
            </a:r>
          </a:p>
          <a:p>
            <a:pPr marL="457200" indent="-457200">
              <a:buFont typeface="Wingdings" panose="05000000000000000000" pitchFamily="2" charset="2"/>
              <a:buChar char="v"/>
            </a:pPr>
            <a:r>
              <a:rPr lang="en-US" dirty="0" smtClean="0"/>
              <a:t>Tuber</a:t>
            </a:r>
          </a:p>
          <a:p>
            <a:pPr marL="457200" indent="-457200">
              <a:buFont typeface="Wingdings" panose="05000000000000000000" pitchFamily="2" charset="2"/>
              <a:buChar char="v"/>
            </a:pPr>
            <a:r>
              <a:rPr lang="en-US" sz="3200" dirty="0" smtClean="0"/>
              <a:t>Corm</a:t>
            </a:r>
          </a:p>
        </p:txBody>
      </p:sp>
      <p:sp>
        <p:nvSpPr>
          <p:cNvPr id="2" name="Title 1"/>
          <p:cNvSpPr>
            <a:spLocks noGrp="1"/>
          </p:cNvSpPr>
          <p:nvPr>
            <p:ph type="title"/>
          </p:nvPr>
        </p:nvSpPr>
        <p:spPr/>
        <p:txBody>
          <a:bodyPr>
            <a:normAutofit/>
          </a:bodyPr>
          <a:lstStyle/>
          <a:p>
            <a:r>
              <a:rPr lang="en-US" dirty="0" smtClean="0"/>
              <a:t>Bulb Structures</a:t>
            </a:r>
            <a:endParaRPr lang="en-US" dirty="0"/>
          </a:p>
        </p:txBody>
      </p:sp>
      <p:sp>
        <p:nvSpPr>
          <p:cNvPr id="5" name="TextBox 4"/>
          <p:cNvSpPr txBox="1"/>
          <p:nvPr/>
        </p:nvSpPr>
        <p:spPr>
          <a:xfrm rot="10800000" flipV="1">
            <a:off x="4267200" y="5345876"/>
            <a:ext cx="3048000" cy="553998"/>
          </a:xfrm>
          <a:prstGeom prst="rect">
            <a:avLst/>
          </a:prstGeom>
          <a:noFill/>
        </p:spPr>
        <p:txBody>
          <a:bodyPr wrap="square" rtlCol="0">
            <a:spAutoFit/>
          </a:bodyPr>
          <a:lstStyle/>
          <a:p>
            <a:endParaRPr lang="en-US" sz="1000" dirty="0" smtClean="0">
              <a:solidFill>
                <a:schemeClr val="tx2"/>
              </a:solidFill>
            </a:endParaRPr>
          </a:p>
          <a:p>
            <a:r>
              <a:rPr lang="en-US" sz="1000" dirty="0" smtClean="0">
                <a:solidFill>
                  <a:schemeClr val="tx2"/>
                </a:solidFill>
              </a:rPr>
              <a:t>Field of Sparaxis  </a:t>
            </a:r>
            <a:r>
              <a:rPr lang="en-US" sz="1000" dirty="0" err="1"/>
              <a:t>Sparaxis</a:t>
            </a:r>
            <a:r>
              <a:rPr lang="en-US" sz="1000" dirty="0"/>
              <a:t> tricolor – Harlequin flower</a:t>
            </a:r>
          </a:p>
          <a:p>
            <a:r>
              <a:rPr lang="en-US" sz="1000" dirty="0" smtClean="0">
                <a:solidFill>
                  <a:schemeClr val="tx2"/>
                </a:solidFill>
              </a:rPr>
              <a:t>Photo: C. Sewell</a:t>
            </a:r>
            <a:endParaRPr lang="en-US" sz="1000" dirty="0">
              <a:solidFill>
                <a:schemeClr val="tx2"/>
              </a:solidFill>
            </a:endParaRPr>
          </a:p>
        </p:txBody>
      </p:sp>
      <p:pic>
        <p:nvPicPr>
          <p:cNvPr id="6" name="Picture Placeholder 5"/>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9091" r="9091"/>
          <a:stretch>
            <a:fillRect/>
          </a:stretch>
        </p:blipFill>
        <p:spPr>
          <a:xfrm>
            <a:off x="3959200" y="1676400"/>
            <a:ext cx="4578917" cy="3669476"/>
          </a:xfrm>
          <a:ln w="38100">
            <a:solidFill>
              <a:schemeClr val="tx1"/>
            </a:solidFill>
          </a:ln>
        </p:spPr>
      </p:pic>
    </p:spTree>
    <p:extLst>
      <p:ext uri="{BB962C8B-B14F-4D97-AF65-F5344CB8AC3E}">
        <p14:creationId xmlns:p14="http://schemas.microsoft.com/office/powerpoint/2010/main" val="3327798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F73676A5-22D4-45C5-8427-9E7796AA8511}"/>
    </a:ext>
  </a:ext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C27AE5FD-8EC0-443C-814D-E5C5130702F8}"/>
    </a:ext>
  </a:ext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5B13D141-D998-4D6C-98D9-942641E804C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PowerPoint Clear Bkgd Template Jan 2019.pptx</Template>
  <TotalTime>10533</TotalTime>
  <Words>4642</Words>
  <Application>Microsoft Office PowerPoint</Application>
  <PresentationFormat>On-screen Show (4:3)</PresentationFormat>
  <Paragraphs>503</Paragraphs>
  <Slides>36</Slides>
  <Notes>33</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3" baseType="lpstr">
      <vt:lpstr>Arial</vt:lpstr>
      <vt:lpstr>Calibri</vt:lpstr>
      <vt:lpstr>Wingdings</vt:lpstr>
      <vt:lpstr>UCANR Intro slides </vt:lpstr>
      <vt:lpstr>MG Content slides</vt:lpstr>
      <vt:lpstr>Content (no bottom logo)</vt:lpstr>
      <vt:lpstr>Acrobat Document</vt:lpstr>
      <vt:lpstr>Bulb Planting for Spring Color</vt:lpstr>
      <vt:lpstr>Who Are Master Gardeners?</vt:lpstr>
      <vt:lpstr>Who Are Master Gardeners?</vt:lpstr>
      <vt:lpstr>Who Are Master Gardeners?</vt:lpstr>
      <vt:lpstr>PowerPoint Presentation</vt:lpstr>
      <vt:lpstr>Today’s Topics</vt:lpstr>
      <vt:lpstr>   </vt:lpstr>
      <vt:lpstr>Bulb Basics</vt:lpstr>
      <vt:lpstr>Bulb Structures</vt:lpstr>
      <vt:lpstr>True Bulbs</vt:lpstr>
      <vt:lpstr>True Bulbs</vt:lpstr>
      <vt:lpstr>PowerPoint Presentation</vt:lpstr>
      <vt:lpstr>Rhizomes</vt:lpstr>
      <vt:lpstr>PowerPoint Presentation</vt:lpstr>
      <vt:lpstr>Corm </vt:lpstr>
      <vt:lpstr>PowerPoint Presentation</vt:lpstr>
      <vt:lpstr>Tuberous Roots</vt:lpstr>
      <vt:lpstr>PowerPoint Presentation</vt:lpstr>
      <vt:lpstr>Tuber</vt:lpstr>
      <vt:lpstr>PowerPoint Presentation</vt:lpstr>
      <vt:lpstr>Planting Formula</vt:lpstr>
      <vt:lpstr>Package Instructions</vt:lpstr>
      <vt:lpstr>PowerPoint Presentation</vt:lpstr>
      <vt:lpstr>Planting</vt:lpstr>
      <vt:lpstr>Where to Plant</vt:lpstr>
      <vt:lpstr>Container Planting </vt:lpstr>
      <vt:lpstr>Maintenance</vt:lpstr>
      <vt:lpstr>During and After Season</vt:lpstr>
      <vt:lpstr>Trouble Shooting </vt:lpstr>
      <vt:lpstr>Trouble Shooting</vt:lpstr>
      <vt:lpstr>Integrated Pest Management http://www.ipm.ucdavid.edu/. </vt:lpstr>
      <vt:lpstr>Forcing Bulbs Indoors</vt:lpstr>
      <vt:lpstr>Forcing Bulbs Indoors</vt:lpstr>
      <vt:lpstr>Tips for Bulb Success</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Kelly</dc:creator>
  <cp:lastModifiedBy>Microsoft account</cp:lastModifiedBy>
  <cp:revision>262</cp:revision>
  <dcterms:created xsi:type="dcterms:W3CDTF">2019-04-05T22:17:46Z</dcterms:created>
  <dcterms:modified xsi:type="dcterms:W3CDTF">2021-10-13T05:13:00Z</dcterms:modified>
</cp:coreProperties>
</file>