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9" r:id="rId3"/>
  </p:sldMasterIdLst>
  <p:notesMasterIdLst>
    <p:notesMasterId r:id="rId42"/>
  </p:notesMasterIdLst>
  <p:handoutMasterIdLst>
    <p:handoutMasterId r:id="rId43"/>
  </p:handoutMasterIdLst>
  <p:sldIdLst>
    <p:sldId id="258" r:id="rId4"/>
    <p:sldId id="263" r:id="rId5"/>
    <p:sldId id="265" r:id="rId6"/>
    <p:sldId id="269" r:id="rId7"/>
    <p:sldId id="275" r:id="rId8"/>
    <p:sldId id="276" r:id="rId9"/>
    <p:sldId id="304" r:id="rId10"/>
    <p:sldId id="272" r:id="rId11"/>
    <p:sldId id="277" r:id="rId12"/>
    <p:sldId id="278" r:id="rId13"/>
    <p:sldId id="290" r:id="rId14"/>
    <p:sldId id="292" r:id="rId15"/>
    <p:sldId id="279" r:id="rId16"/>
    <p:sldId id="280" r:id="rId17"/>
    <p:sldId id="281" r:id="rId18"/>
    <p:sldId id="282" r:id="rId19"/>
    <p:sldId id="283" r:id="rId20"/>
    <p:sldId id="273" r:id="rId21"/>
    <p:sldId id="289" r:id="rId22"/>
    <p:sldId id="286" r:id="rId23"/>
    <p:sldId id="284" r:id="rId24"/>
    <p:sldId id="295" r:id="rId25"/>
    <p:sldId id="305" r:id="rId26"/>
    <p:sldId id="294" r:id="rId27"/>
    <p:sldId id="293" r:id="rId28"/>
    <p:sldId id="287" r:id="rId29"/>
    <p:sldId id="285" r:id="rId30"/>
    <p:sldId id="300" r:id="rId31"/>
    <p:sldId id="274" r:id="rId32"/>
    <p:sldId id="296" r:id="rId33"/>
    <p:sldId id="297" r:id="rId34"/>
    <p:sldId id="298" r:id="rId35"/>
    <p:sldId id="299" r:id="rId36"/>
    <p:sldId id="301" r:id="rId37"/>
    <p:sldId id="302" r:id="rId38"/>
    <p:sldId id="306" r:id="rId39"/>
    <p:sldId id="303" r:id="rId40"/>
    <p:sldId id="27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1" autoAdjust="0"/>
    <p:restoredTop sz="59516" autoAdjust="0"/>
  </p:normalViewPr>
  <p:slideViewPr>
    <p:cSldViewPr>
      <p:cViewPr varScale="1">
        <p:scale>
          <a:sx n="92" d="100"/>
          <a:sy n="92" d="100"/>
        </p:scale>
        <p:origin x="42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7" d="100"/>
          <a:sy n="97" d="100"/>
        </p:scale>
        <p:origin x="312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DC899-315D-BD4B-B541-B6A232667A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0EEC03-554D-5643-B4BA-E530D454B9F0}">
      <dgm:prSet/>
      <dgm:spPr/>
      <dgm:t>
        <a:bodyPr/>
        <a:lstStyle/>
        <a:p>
          <a:r>
            <a:rPr lang="en-US" dirty="0"/>
            <a:t>Spray Head (Fixed Nozzle)</a:t>
          </a:r>
        </a:p>
      </dgm:t>
    </dgm:pt>
    <dgm:pt modelId="{68D76678-322D-294D-A759-F0762BD2AA09}" type="parTrans" cxnId="{500B8D76-E861-5049-A71F-03B92BA594C7}">
      <dgm:prSet/>
      <dgm:spPr/>
      <dgm:t>
        <a:bodyPr/>
        <a:lstStyle/>
        <a:p>
          <a:endParaRPr lang="en-US"/>
        </a:p>
      </dgm:t>
    </dgm:pt>
    <dgm:pt modelId="{CE2C52D1-F9B2-A84C-9183-FAF95BAFED05}" type="sibTrans" cxnId="{500B8D76-E861-5049-A71F-03B92BA594C7}">
      <dgm:prSet/>
      <dgm:spPr/>
      <dgm:t>
        <a:bodyPr/>
        <a:lstStyle/>
        <a:p>
          <a:endParaRPr lang="en-US"/>
        </a:p>
      </dgm:t>
    </dgm:pt>
    <dgm:pt modelId="{747A90F4-8E59-3E47-8795-444379DDFC26}">
      <dgm:prSet/>
      <dgm:spPr/>
      <dgm:t>
        <a:bodyPr/>
        <a:lstStyle/>
        <a:p>
          <a:r>
            <a:rPr lang="en-US" dirty="0"/>
            <a:t>Rotating Head (Single Stream)</a:t>
          </a:r>
        </a:p>
      </dgm:t>
    </dgm:pt>
    <dgm:pt modelId="{4B6F3A74-9B5A-D249-99DB-D2E6AB30900D}" type="parTrans" cxnId="{531F433A-6255-C84E-94F7-BB6FB53F904C}">
      <dgm:prSet/>
      <dgm:spPr/>
      <dgm:t>
        <a:bodyPr/>
        <a:lstStyle/>
        <a:p>
          <a:endParaRPr lang="en-US"/>
        </a:p>
      </dgm:t>
    </dgm:pt>
    <dgm:pt modelId="{CF6A9F65-D117-6F4B-AA4D-38B916057F4C}" type="sibTrans" cxnId="{531F433A-6255-C84E-94F7-BB6FB53F904C}">
      <dgm:prSet/>
      <dgm:spPr/>
      <dgm:t>
        <a:bodyPr/>
        <a:lstStyle/>
        <a:p>
          <a:endParaRPr lang="en-US"/>
        </a:p>
      </dgm:t>
    </dgm:pt>
    <dgm:pt modelId="{DBE5BD7B-B150-FB49-A482-C05BFAAA7AF1}">
      <dgm:prSet/>
      <dgm:spPr/>
      <dgm:t>
        <a:bodyPr/>
        <a:lstStyle/>
        <a:p>
          <a:r>
            <a:rPr lang="en-US" dirty="0"/>
            <a:t>Impact or Gear Drive</a:t>
          </a:r>
        </a:p>
      </dgm:t>
    </dgm:pt>
    <dgm:pt modelId="{C33E6CB5-F229-A24D-840D-C8D22822C25A}" type="parTrans" cxnId="{F9FBB095-8FE9-F540-9977-4AFA2AC7F2E9}">
      <dgm:prSet/>
      <dgm:spPr/>
      <dgm:t>
        <a:bodyPr/>
        <a:lstStyle/>
        <a:p>
          <a:endParaRPr lang="en-US"/>
        </a:p>
      </dgm:t>
    </dgm:pt>
    <dgm:pt modelId="{C6B421F8-4B1F-D047-8702-DBD702BE56F7}" type="sibTrans" cxnId="{F9FBB095-8FE9-F540-9977-4AFA2AC7F2E9}">
      <dgm:prSet/>
      <dgm:spPr/>
      <dgm:t>
        <a:bodyPr/>
        <a:lstStyle/>
        <a:p>
          <a:endParaRPr lang="en-US"/>
        </a:p>
      </dgm:t>
    </dgm:pt>
    <dgm:pt modelId="{43C452D5-1692-E942-8BDE-55EE1322795D}">
      <dgm:prSet/>
      <dgm:spPr/>
      <dgm:t>
        <a:bodyPr/>
        <a:lstStyle/>
        <a:p>
          <a:r>
            <a:rPr lang="en-US" dirty="0"/>
            <a:t>Rotary Nozzle (Multi-stream)</a:t>
          </a:r>
        </a:p>
      </dgm:t>
    </dgm:pt>
    <dgm:pt modelId="{A54B9504-8F51-714F-B50B-4C7C781922D5}" type="parTrans" cxnId="{F13DCBA6-5C8C-2B47-A13D-7B8330B480A9}">
      <dgm:prSet/>
      <dgm:spPr/>
      <dgm:t>
        <a:bodyPr/>
        <a:lstStyle/>
        <a:p>
          <a:endParaRPr lang="en-US"/>
        </a:p>
      </dgm:t>
    </dgm:pt>
    <dgm:pt modelId="{C5807516-9254-0F44-BBE1-1D0BBD18C5FD}" type="sibTrans" cxnId="{F13DCBA6-5C8C-2B47-A13D-7B8330B480A9}">
      <dgm:prSet/>
      <dgm:spPr/>
      <dgm:t>
        <a:bodyPr/>
        <a:lstStyle/>
        <a:p>
          <a:endParaRPr lang="en-US"/>
        </a:p>
      </dgm:t>
    </dgm:pt>
    <dgm:pt modelId="{1B6C885E-3550-7B4D-B59F-8776D2166D97}">
      <dgm:prSet/>
      <dgm:spPr/>
      <dgm:t>
        <a:bodyPr/>
        <a:lstStyle/>
        <a:p>
          <a:r>
            <a:rPr lang="en-US" dirty="0"/>
            <a:t>Bubbler</a:t>
          </a:r>
        </a:p>
      </dgm:t>
    </dgm:pt>
    <dgm:pt modelId="{55744B84-9854-8241-ABD2-8E38766513F7}" type="parTrans" cxnId="{D6484F3D-BA95-5D4D-B6FC-071E35713C91}">
      <dgm:prSet/>
      <dgm:spPr/>
      <dgm:t>
        <a:bodyPr/>
        <a:lstStyle/>
        <a:p>
          <a:endParaRPr lang="en-US"/>
        </a:p>
      </dgm:t>
    </dgm:pt>
    <dgm:pt modelId="{76FA4A7E-1A12-5446-9BC5-982BE3DFE791}" type="sibTrans" cxnId="{D6484F3D-BA95-5D4D-B6FC-071E35713C91}">
      <dgm:prSet/>
      <dgm:spPr/>
      <dgm:t>
        <a:bodyPr/>
        <a:lstStyle/>
        <a:p>
          <a:endParaRPr lang="en-US"/>
        </a:p>
      </dgm:t>
    </dgm:pt>
    <dgm:pt modelId="{AA547C48-89C4-4743-A73F-DEF80BEB5D30}">
      <dgm:prSet/>
      <dgm:spPr/>
      <dgm:t>
        <a:bodyPr/>
        <a:lstStyle/>
        <a:p>
          <a:r>
            <a:rPr lang="en-US" dirty="0"/>
            <a:t>Great for small yards</a:t>
          </a:r>
        </a:p>
      </dgm:t>
    </dgm:pt>
    <dgm:pt modelId="{EC60BC1E-B9C2-7043-84B8-207ADA4A573F}" type="parTrans" cxnId="{5727089D-7B70-F84B-BEEE-D20763F0B794}">
      <dgm:prSet/>
      <dgm:spPr/>
      <dgm:t>
        <a:bodyPr/>
        <a:lstStyle/>
        <a:p>
          <a:endParaRPr lang="en-US"/>
        </a:p>
      </dgm:t>
    </dgm:pt>
    <dgm:pt modelId="{544B9507-58B4-3748-9874-20354116A9F0}" type="sibTrans" cxnId="{5727089D-7B70-F84B-BEEE-D20763F0B794}">
      <dgm:prSet/>
      <dgm:spPr/>
      <dgm:t>
        <a:bodyPr/>
        <a:lstStyle/>
        <a:p>
          <a:endParaRPr lang="en-US"/>
        </a:p>
      </dgm:t>
    </dgm:pt>
    <dgm:pt modelId="{B0629539-4462-C946-A98B-69BB1DD30755}">
      <dgm:prSet/>
      <dgm:spPr/>
      <dgm:t>
        <a:bodyPr/>
        <a:lstStyle/>
        <a:p>
          <a:r>
            <a:rPr lang="en-US" dirty="0"/>
            <a:t>Short distances</a:t>
          </a:r>
        </a:p>
      </dgm:t>
    </dgm:pt>
    <dgm:pt modelId="{50F44625-3D56-644A-AC67-10132F6B8326}" type="parTrans" cxnId="{2AC4A774-4B62-3C4A-B84F-89B0B48CEF47}">
      <dgm:prSet/>
      <dgm:spPr/>
      <dgm:t>
        <a:bodyPr/>
        <a:lstStyle/>
        <a:p>
          <a:endParaRPr lang="en-US"/>
        </a:p>
      </dgm:t>
    </dgm:pt>
    <dgm:pt modelId="{17D11221-589B-674C-A0B1-493A04AC9F9C}" type="sibTrans" cxnId="{2AC4A774-4B62-3C4A-B84F-89B0B48CEF47}">
      <dgm:prSet/>
      <dgm:spPr/>
      <dgm:t>
        <a:bodyPr/>
        <a:lstStyle/>
        <a:p>
          <a:endParaRPr lang="en-US"/>
        </a:p>
      </dgm:t>
    </dgm:pt>
    <dgm:pt modelId="{94FBA7BC-2CD0-7540-BB05-5FA4CF206854}">
      <dgm:prSet/>
      <dgm:spPr/>
      <dgm:t>
        <a:bodyPr/>
        <a:lstStyle/>
        <a:p>
          <a:r>
            <a:rPr lang="en-US" dirty="0"/>
            <a:t>Adjustable distance</a:t>
          </a:r>
        </a:p>
      </dgm:t>
    </dgm:pt>
    <dgm:pt modelId="{545C0887-1DFB-E34F-9EB2-9DE0D5FFC07E}" type="parTrans" cxnId="{F890AC60-53E4-7045-9606-E6D739E2BF85}">
      <dgm:prSet/>
      <dgm:spPr/>
      <dgm:t>
        <a:bodyPr/>
        <a:lstStyle/>
        <a:p>
          <a:endParaRPr lang="en-US"/>
        </a:p>
      </dgm:t>
    </dgm:pt>
    <dgm:pt modelId="{2811BCE1-E89C-1D48-BCE6-CBEAA7EA88EE}" type="sibTrans" cxnId="{F890AC60-53E4-7045-9606-E6D739E2BF85}">
      <dgm:prSet/>
      <dgm:spPr/>
      <dgm:t>
        <a:bodyPr/>
        <a:lstStyle/>
        <a:p>
          <a:endParaRPr lang="en-US"/>
        </a:p>
      </dgm:t>
    </dgm:pt>
    <dgm:pt modelId="{E186DF2C-86A7-1C47-AD89-7E7329868838}">
      <dgm:prSet/>
      <dgm:spPr/>
      <dgm:t>
        <a:bodyPr/>
        <a:lstStyle/>
        <a:p>
          <a:r>
            <a:rPr lang="en-US" dirty="0"/>
            <a:t>Great for large area coverage</a:t>
          </a:r>
        </a:p>
      </dgm:t>
    </dgm:pt>
    <dgm:pt modelId="{5DCFE337-CC45-5E4C-9F91-031EA1731C65}" type="parTrans" cxnId="{44E821DE-7C81-D843-BB3B-395689233F36}">
      <dgm:prSet/>
      <dgm:spPr/>
      <dgm:t>
        <a:bodyPr/>
        <a:lstStyle/>
        <a:p>
          <a:endParaRPr lang="en-US"/>
        </a:p>
      </dgm:t>
    </dgm:pt>
    <dgm:pt modelId="{064C2039-E7D6-D24F-8A02-12ED9E7F6D03}" type="sibTrans" cxnId="{44E821DE-7C81-D843-BB3B-395689233F36}">
      <dgm:prSet/>
      <dgm:spPr/>
      <dgm:t>
        <a:bodyPr/>
        <a:lstStyle/>
        <a:p>
          <a:endParaRPr lang="en-US"/>
        </a:p>
      </dgm:t>
    </dgm:pt>
    <dgm:pt modelId="{ED427A3C-C780-6D42-816B-FF8B8AC1D825}">
      <dgm:prSet/>
      <dgm:spPr/>
      <dgm:t>
        <a:bodyPr/>
        <a:lstStyle/>
        <a:p>
          <a:endParaRPr lang="en-US" dirty="0"/>
        </a:p>
      </dgm:t>
    </dgm:pt>
    <dgm:pt modelId="{08E15CD7-987E-664F-8043-527ADFC916FA}" type="parTrans" cxnId="{452A77E5-51BC-5344-BAF7-1E574F4B0EEB}">
      <dgm:prSet/>
      <dgm:spPr/>
      <dgm:t>
        <a:bodyPr/>
        <a:lstStyle/>
        <a:p>
          <a:endParaRPr lang="en-US"/>
        </a:p>
      </dgm:t>
    </dgm:pt>
    <dgm:pt modelId="{F559591C-5B6F-5C48-B36B-088796F79D23}" type="sibTrans" cxnId="{452A77E5-51BC-5344-BAF7-1E574F4B0EEB}">
      <dgm:prSet/>
      <dgm:spPr/>
      <dgm:t>
        <a:bodyPr/>
        <a:lstStyle/>
        <a:p>
          <a:endParaRPr lang="en-US"/>
        </a:p>
      </dgm:t>
    </dgm:pt>
    <dgm:pt modelId="{6B64BC03-24D9-2942-A95A-98224C048E31}">
      <dgm:prSet/>
      <dgm:spPr/>
      <dgm:t>
        <a:bodyPr/>
        <a:lstStyle/>
        <a:p>
          <a:r>
            <a:rPr lang="en-US" dirty="0"/>
            <a:t>Adjustable distance, arc and patterns</a:t>
          </a:r>
        </a:p>
      </dgm:t>
    </dgm:pt>
    <dgm:pt modelId="{CAAF5F45-9A6D-8F45-A107-E177F558913F}" type="parTrans" cxnId="{943A15A7-91C5-FF49-AA8C-CF57F56C47A3}">
      <dgm:prSet/>
      <dgm:spPr/>
      <dgm:t>
        <a:bodyPr/>
        <a:lstStyle/>
        <a:p>
          <a:endParaRPr lang="en-US"/>
        </a:p>
      </dgm:t>
    </dgm:pt>
    <dgm:pt modelId="{E4BFDE7A-173F-CC49-A6D9-B53D7139976F}" type="sibTrans" cxnId="{943A15A7-91C5-FF49-AA8C-CF57F56C47A3}">
      <dgm:prSet/>
      <dgm:spPr/>
      <dgm:t>
        <a:bodyPr/>
        <a:lstStyle/>
        <a:p>
          <a:endParaRPr lang="en-US"/>
        </a:p>
      </dgm:t>
    </dgm:pt>
    <dgm:pt modelId="{46955902-4F35-1F4C-8D7A-448490D06ABF}">
      <dgm:prSet/>
      <dgm:spPr/>
      <dgm:t>
        <a:bodyPr/>
        <a:lstStyle/>
        <a:p>
          <a:r>
            <a:rPr lang="en-US" dirty="0"/>
            <a:t>water conservation</a:t>
          </a:r>
        </a:p>
      </dgm:t>
    </dgm:pt>
    <dgm:pt modelId="{C77B1E9F-0A19-7145-9ABB-968C1CC1C739}" type="parTrans" cxnId="{42638827-D62B-7943-BA0F-9132B1BFFDA0}">
      <dgm:prSet/>
      <dgm:spPr/>
      <dgm:t>
        <a:bodyPr/>
        <a:lstStyle/>
        <a:p>
          <a:endParaRPr lang="en-US"/>
        </a:p>
      </dgm:t>
    </dgm:pt>
    <dgm:pt modelId="{AD1EC3E4-02F7-B746-B1B9-9205C189B8CB}" type="sibTrans" cxnId="{42638827-D62B-7943-BA0F-9132B1BFFDA0}">
      <dgm:prSet/>
      <dgm:spPr/>
      <dgm:t>
        <a:bodyPr/>
        <a:lstStyle/>
        <a:p>
          <a:endParaRPr lang="en-US"/>
        </a:p>
      </dgm:t>
    </dgm:pt>
    <dgm:pt modelId="{270F781F-29DE-5D4E-9A39-35E9BFDF53BE}">
      <dgm:prSet/>
      <dgm:spPr/>
      <dgm:t>
        <a:bodyPr/>
        <a:lstStyle/>
        <a:p>
          <a:r>
            <a:rPr lang="en-US" dirty="0"/>
            <a:t>Adjustable arc and distance</a:t>
          </a:r>
        </a:p>
      </dgm:t>
    </dgm:pt>
    <dgm:pt modelId="{E1960017-8B58-DF46-BB2B-49F1E3B5F0A4}" type="parTrans" cxnId="{A60EE98B-1480-B245-8753-0E575D72F3F5}">
      <dgm:prSet/>
      <dgm:spPr/>
      <dgm:t>
        <a:bodyPr/>
        <a:lstStyle/>
        <a:p>
          <a:endParaRPr lang="en-US"/>
        </a:p>
      </dgm:t>
    </dgm:pt>
    <dgm:pt modelId="{01500031-1DA6-4A42-88F8-B345228EE918}" type="sibTrans" cxnId="{A60EE98B-1480-B245-8753-0E575D72F3F5}">
      <dgm:prSet/>
      <dgm:spPr/>
      <dgm:t>
        <a:bodyPr/>
        <a:lstStyle/>
        <a:p>
          <a:endParaRPr lang="en-US"/>
        </a:p>
      </dgm:t>
    </dgm:pt>
    <dgm:pt modelId="{CDF53E14-66B6-3641-976B-CD88A0A40907}">
      <dgm:prSet/>
      <dgm:spPr/>
      <dgm:t>
        <a:bodyPr/>
        <a:lstStyle/>
        <a:p>
          <a:r>
            <a:rPr lang="en-US" dirty="0"/>
            <a:t>Specialty heads for large, small and unique shapes</a:t>
          </a:r>
        </a:p>
      </dgm:t>
    </dgm:pt>
    <dgm:pt modelId="{4E6BC052-D9E1-F04A-A9F4-E01E410C202C}" type="parTrans" cxnId="{A94B8FF9-C7C0-364E-86BE-2A87FCA15CA6}">
      <dgm:prSet/>
      <dgm:spPr/>
      <dgm:t>
        <a:bodyPr/>
        <a:lstStyle/>
        <a:p>
          <a:endParaRPr lang="en-US"/>
        </a:p>
      </dgm:t>
    </dgm:pt>
    <dgm:pt modelId="{E77F1CAA-07C8-174A-A5EE-B1A90BDF676B}" type="sibTrans" cxnId="{A94B8FF9-C7C0-364E-86BE-2A87FCA15CA6}">
      <dgm:prSet/>
      <dgm:spPr/>
      <dgm:t>
        <a:bodyPr/>
        <a:lstStyle/>
        <a:p>
          <a:endParaRPr lang="en-US"/>
        </a:p>
      </dgm:t>
    </dgm:pt>
    <dgm:pt modelId="{862489A7-FD0F-AF44-ACD8-E92FE8519634}">
      <dgm:prSet/>
      <dgm:spPr/>
      <dgm:t>
        <a:bodyPr/>
        <a:lstStyle/>
        <a:p>
          <a:r>
            <a:rPr lang="en-US" dirty="0"/>
            <a:t>great for shrubs/borders</a:t>
          </a:r>
        </a:p>
      </dgm:t>
    </dgm:pt>
    <dgm:pt modelId="{525BF33C-FBF4-DE4E-86EB-689A91C27F46}" type="parTrans" cxnId="{D542EFF1-B34E-ED4F-A083-64D83A5CCD54}">
      <dgm:prSet/>
      <dgm:spPr/>
      <dgm:t>
        <a:bodyPr/>
        <a:lstStyle/>
        <a:p>
          <a:endParaRPr lang="en-US"/>
        </a:p>
      </dgm:t>
    </dgm:pt>
    <dgm:pt modelId="{616C6495-2864-EF4A-9905-46C91EAEDDF0}" type="sibTrans" cxnId="{D542EFF1-B34E-ED4F-A083-64D83A5CCD54}">
      <dgm:prSet/>
      <dgm:spPr/>
      <dgm:t>
        <a:bodyPr/>
        <a:lstStyle/>
        <a:p>
          <a:endParaRPr lang="en-US"/>
        </a:p>
      </dgm:t>
    </dgm:pt>
    <dgm:pt modelId="{863C4068-C760-1641-9DC7-A61C46EF5B98}">
      <dgm:prSet/>
      <dgm:spPr/>
      <dgm:t>
        <a:bodyPr/>
        <a:lstStyle/>
        <a:p>
          <a:r>
            <a:rPr lang="en-US" dirty="0"/>
            <a:t>Like an open flow hose (zone isolation)</a:t>
          </a:r>
        </a:p>
      </dgm:t>
    </dgm:pt>
    <dgm:pt modelId="{B3F657F4-869E-E043-A4B5-3BB2A2A27A60}" type="parTrans" cxnId="{C833B4B0-1B36-114A-807C-46ACADDDF2C0}">
      <dgm:prSet/>
      <dgm:spPr/>
      <dgm:t>
        <a:bodyPr/>
        <a:lstStyle/>
        <a:p>
          <a:endParaRPr lang="en-US"/>
        </a:p>
      </dgm:t>
    </dgm:pt>
    <dgm:pt modelId="{378804E6-7A2D-5548-B051-D268907EF72A}" type="sibTrans" cxnId="{C833B4B0-1B36-114A-807C-46ACADDDF2C0}">
      <dgm:prSet/>
      <dgm:spPr/>
      <dgm:t>
        <a:bodyPr/>
        <a:lstStyle/>
        <a:p>
          <a:endParaRPr lang="en-US"/>
        </a:p>
      </dgm:t>
    </dgm:pt>
    <dgm:pt modelId="{A3D88E1F-6831-9541-BEA0-F28635E9A8FC}">
      <dgm:prSet/>
      <dgm:spPr/>
      <dgm:t>
        <a:bodyPr/>
        <a:lstStyle/>
        <a:p>
          <a:r>
            <a:rPr lang="en-US" dirty="0"/>
            <a:t>Great for small yards</a:t>
          </a:r>
        </a:p>
      </dgm:t>
    </dgm:pt>
    <dgm:pt modelId="{EE35E99C-DFFE-0241-ADDC-BAD2E77E8791}" type="parTrans" cxnId="{A8B036E6-CB69-BF40-BCF3-756EDC04AF8E}">
      <dgm:prSet/>
      <dgm:spPr/>
      <dgm:t>
        <a:bodyPr/>
        <a:lstStyle/>
        <a:p>
          <a:endParaRPr lang="en-US"/>
        </a:p>
      </dgm:t>
    </dgm:pt>
    <dgm:pt modelId="{E881CA1E-B42F-6D45-81FF-40A09C13F5C9}" type="sibTrans" cxnId="{A8B036E6-CB69-BF40-BCF3-756EDC04AF8E}">
      <dgm:prSet/>
      <dgm:spPr/>
      <dgm:t>
        <a:bodyPr/>
        <a:lstStyle/>
        <a:p>
          <a:endParaRPr lang="en-US"/>
        </a:p>
      </dgm:t>
    </dgm:pt>
    <dgm:pt modelId="{B0F72D3B-0596-1947-8BD2-BF24F4C9F0D4}">
      <dgm:prSet/>
      <dgm:spPr/>
      <dgm:t>
        <a:bodyPr/>
        <a:lstStyle/>
        <a:p>
          <a:r>
            <a:rPr lang="en-US" dirty="0"/>
            <a:t>Short distances</a:t>
          </a:r>
        </a:p>
      </dgm:t>
    </dgm:pt>
    <dgm:pt modelId="{8051DB11-4BA5-BC46-9B41-5AE39BA24C9C}" type="parTrans" cxnId="{4D29EC73-A856-4343-935A-C8833AE11F4A}">
      <dgm:prSet/>
      <dgm:spPr/>
      <dgm:t>
        <a:bodyPr/>
        <a:lstStyle/>
        <a:p>
          <a:endParaRPr lang="en-US"/>
        </a:p>
      </dgm:t>
    </dgm:pt>
    <dgm:pt modelId="{F1713A29-3AF6-4247-AC64-B3793D895DA8}" type="sibTrans" cxnId="{4D29EC73-A856-4343-935A-C8833AE11F4A}">
      <dgm:prSet/>
      <dgm:spPr/>
      <dgm:t>
        <a:bodyPr/>
        <a:lstStyle/>
        <a:p>
          <a:endParaRPr lang="en-US"/>
        </a:p>
      </dgm:t>
    </dgm:pt>
    <dgm:pt modelId="{AE8F6B44-1A35-144D-B23D-B4BD48E24EEC}">
      <dgm:prSet/>
      <dgm:spPr/>
      <dgm:t>
        <a:bodyPr/>
        <a:lstStyle/>
        <a:p>
          <a:r>
            <a:rPr lang="en-US" dirty="0"/>
            <a:t>Adjustable distance</a:t>
          </a:r>
        </a:p>
      </dgm:t>
    </dgm:pt>
    <dgm:pt modelId="{06AEEEC7-0B06-B241-AB21-21D52DE33987}" type="parTrans" cxnId="{81288EC1-6AE5-FD4C-AEF5-24AA70568479}">
      <dgm:prSet/>
      <dgm:spPr/>
      <dgm:t>
        <a:bodyPr/>
        <a:lstStyle/>
        <a:p>
          <a:endParaRPr lang="en-US"/>
        </a:p>
      </dgm:t>
    </dgm:pt>
    <dgm:pt modelId="{379FDFB2-2F97-4641-92A3-37E54F7A9D78}" type="sibTrans" cxnId="{81288EC1-6AE5-FD4C-AEF5-24AA70568479}">
      <dgm:prSet/>
      <dgm:spPr/>
      <dgm:t>
        <a:bodyPr/>
        <a:lstStyle/>
        <a:p>
          <a:endParaRPr lang="en-US"/>
        </a:p>
      </dgm:t>
    </dgm:pt>
    <dgm:pt modelId="{B443EE45-BCE5-E94A-A6A8-2649EFF13452}">
      <dgm:prSet/>
      <dgm:spPr/>
      <dgm:t>
        <a:bodyPr/>
        <a:lstStyle/>
        <a:p>
          <a:r>
            <a:rPr lang="en-US" dirty="0"/>
            <a:t>Impact</a:t>
          </a:r>
        </a:p>
      </dgm:t>
    </dgm:pt>
    <dgm:pt modelId="{EA2B6A72-2A6E-7F45-94A7-2C2081FF5CBF}" type="parTrans" cxnId="{FCA1F5CA-8985-BA4B-8F3E-5A3A4776A7A4}">
      <dgm:prSet/>
      <dgm:spPr/>
      <dgm:t>
        <a:bodyPr/>
        <a:lstStyle/>
        <a:p>
          <a:endParaRPr lang="en-US"/>
        </a:p>
      </dgm:t>
    </dgm:pt>
    <dgm:pt modelId="{9280DD42-98D5-C843-99C2-A8BD5B2EBCB3}" type="sibTrans" cxnId="{FCA1F5CA-8985-BA4B-8F3E-5A3A4776A7A4}">
      <dgm:prSet/>
      <dgm:spPr/>
      <dgm:t>
        <a:bodyPr/>
        <a:lstStyle/>
        <a:p>
          <a:endParaRPr lang="en-US"/>
        </a:p>
      </dgm:t>
    </dgm:pt>
    <dgm:pt modelId="{0E6414B0-049C-734F-B421-0CBCC4778065}">
      <dgm:prSet/>
      <dgm:spPr/>
      <dgm:t>
        <a:bodyPr/>
        <a:lstStyle/>
        <a:p>
          <a:r>
            <a:rPr lang="en-US" dirty="0"/>
            <a:t>Long distance</a:t>
          </a:r>
        </a:p>
      </dgm:t>
    </dgm:pt>
    <dgm:pt modelId="{A7EF5439-51A6-2749-8470-9EFE69E29184}" type="parTrans" cxnId="{EA38D85C-B6E0-614D-8A9A-C1702B76B3D3}">
      <dgm:prSet/>
      <dgm:spPr/>
      <dgm:t>
        <a:bodyPr/>
        <a:lstStyle/>
        <a:p>
          <a:endParaRPr lang="en-US"/>
        </a:p>
      </dgm:t>
    </dgm:pt>
    <dgm:pt modelId="{FC363A9A-D82E-FE4E-95FC-4548911A2AA3}" type="sibTrans" cxnId="{EA38D85C-B6E0-614D-8A9A-C1702B76B3D3}">
      <dgm:prSet/>
      <dgm:spPr/>
      <dgm:t>
        <a:bodyPr/>
        <a:lstStyle/>
        <a:p>
          <a:endParaRPr lang="en-US"/>
        </a:p>
      </dgm:t>
    </dgm:pt>
    <dgm:pt modelId="{B55DCD85-F5CE-4E40-AFE3-9F580FAF5A07}">
      <dgm:prSet/>
      <dgm:spPr/>
      <dgm:t>
        <a:bodyPr/>
        <a:lstStyle/>
        <a:p>
          <a:r>
            <a:rPr lang="en-US" dirty="0"/>
            <a:t>Lawns and acreage</a:t>
          </a:r>
        </a:p>
      </dgm:t>
    </dgm:pt>
    <dgm:pt modelId="{709C1706-B04C-9747-9325-5905BD23504D}" type="parTrans" cxnId="{92AD657D-620F-2048-BC3C-4C5220E74B45}">
      <dgm:prSet/>
      <dgm:spPr/>
      <dgm:t>
        <a:bodyPr/>
        <a:lstStyle/>
        <a:p>
          <a:endParaRPr lang="en-US"/>
        </a:p>
      </dgm:t>
    </dgm:pt>
    <dgm:pt modelId="{577F3685-5792-544D-AF03-A89A3419D46D}" type="sibTrans" cxnId="{92AD657D-620F-2048-BC3C-4C5220E74B45}">
      <dgm:prSet/>
      <dgm:spPr/>
      <dgm:t>
        <a:bodyPr/>
        <a:lstStyle/>
        <a:p>
          <a:endParaRPr lang="en-US"/>
        </a:p>
      </dgm:t>
    </dgm:pt>
    <dgm:pt modelId="{444C210D-504F-A74B-9192-811346A18E86}">
      <dgm:prSet/>
      <dgm:spPr/>
      <dgm:t>
        <a:bodyPr/>
        <a:lstStyle/>
        <a:p>
          <a:r>
            <a:rPr lang="en-US" dirty="0"/>
            <a:t>Durable</a:t>
          </a:r>
        </a:p>
      </dgm:t>
    </dgm:pt>
    <dgm:pt modelId="{23A2189B-4DBD-FB43-8F18-05FB4259B37B}" type="parTrans" cxnId="{2A57F98D-E60E-1941-AEAB-36333286DD45}">
      <dgm:prSet/>
      <dgm:spPr/>
      <dgm:t>
        <a:bodyPr/>
        <a:lstStyle/>
        <a:p>
          <a:endParaRPr lang="en-US"/>
        </a:p>
      </dgm:t>
    </dgm:pt>
    <dgm:pt modelId="{D703AE14-F5CE-A340-ABE9-C2DB021E961F}" type="sibTrans" cxnId="{2A57F98D-E60E-1941-AEAB-36333286DD45}">
      <dgm:prSet/>
      <dgm:spPr/>
      <dgm:t>
        <a:bodyPr/>
        <a:lstStyle/>
        <a:p>
          <a:endParaRPr lang="en-US"/>
        </a:p>
      </dgm:t>
    </dgm:pt>
    <dgm:pt modelId="{3765E950-6D5B-D043-939F-84D0EC9895A9}" type="pres">
      <dgm:prSet presAssocID="{16DDC899-315D-BD4B-B541-B6A232667A74}" presName="Name0" presStyleCnt="0">
        <dgm:presLayoutVars>
          <dgm:dir/>
          <dgm:animLvl val="lvl"/>
          <dgm:resizeHandles val="exact"/>
        </dgm:presLayoutVars>
      </dgm:prSet>
      <dgm:spPr/>
    </dgm:pt>
    <dgm:pt modelId="{6A1B644F-1312-4A4B-B2B3-A3F7C0794226}" type="pres">
      <dgm:prSet presAssocID="{270EEC03-554D-5643-B4BA-E530D454B9F0}" presName="composite" presStyleCnt="0"/>
      <dgm:spPr/>
    </dgm:pt>
    <dgm:pt modelId="{6012C397-FA55-6F4F-B1EE-02ADAFA70FB9}" type="pres">
      <dgm:prSet presAssocID="{270EEC03-554D-5643-B4BA-E530D454B9F0}" presName="parTx" presStyleLbl="alignNode1" presStyleIdx="0" presStyleCnt="5">
        <dgm:presLayoutVars>
          <dgm:chMax val="0"/>
          <dgm:chPref val="0"/>
          <dgm:bulletEnabled val="1"/>
        </dgm:presLayoutVars>
      </dgm:prSet>
      <dgm:spPr/>
    </dgm:pt>
    <dgm:pt modelId="{CAC9D138-F06C-A544-8AD7-9AA992112A5E}" type="pres">
      <dgm:prSet presAssocID="{270EEC03-554D-5643-B4BA-E530D454B9F0}" presName="desTx" presStyleLbl="alignAccFollowNode1" presStyleIdx="0" presStyleCnt="5">
        <dgm:presLayoutVars>
          <dgm:bulletEnabled val="1"/>
        </dgm:presLayoutVars>
      </dgm:prSet>
      <dgm:spPr/>
    </dgm:pt>
    <dgm:pt modelId="{859DF32C-72E6-0C4B-A8CC-614B1D02849B}" type="pres">
      <dgm:prSet presAssocID="{CE2C52D1-F9B2-A84C-9183-FAF95BAFED05}" presName="space" presStyleCnt="0"/>
      <dgm:spPr/>
    </dgm:pt>
    <dgm:pt modelId="{0A403498-0AEA-B44B-B6A0-7C6F431CFD73}" type="pres">
      <dgm:prSet presAssocID="{B443EE45-BCE5-E94A-A6A8-2649EFF13452}" presName="composite" presStyleCnt="0"/>
      <dgm:spPr/>
    </dgm:pt>
    <dgm:pt modelId="{94F6937F-0F5C-CA48-9C13-EE823685B4C4}" type="pres">
      <dgm:prSet presAssocID="{B443EE45-BCE5-E94A-A6A8-2649EFF13452}" presName="parTx" presStyleLbl="alignNode1" presStyleIdx="1" presStyleCnt="5">
        <dgm:presLayoutVars>
          <dgm:chMax val="0"/>
          <dgm:chPref val="0"/>
          <dgm:bulletEnabled val="1"/>
        </dgm:presLayoutVars>
      </dgm:prSet>
      <dgm:spPr/>
    </dgm:pt>
    <dgm:pt modelId="{7B92AE83-EFFD-9B4A-849B-547CC1D3DBAD}" type="pres">
      <dgm:prSet presAssocID="{B443EE45-BCE5-E94A-A6A8-2649EFF13452}" presName="desTx" presStyleLbl="alignAccFollowNode1" presStyleIdx="1" presStyleCnt="5">
        <dgm:presLayoutVars>
          <dgm:bulletEnabled val="1"/>
        </dgm:presLayoutVars>
      </dgm:prSet>
      <dgm:spPr/>
    </dgm:pt>
    <dgm:pt modelId="{1AC90CC5-B795-6E4B-B910-FEBC86E3CF1C}" type="pres">
      <dgm:prSet presAssocID="{9280DD42-98D5-C843-99C2-A8BD5B2EBCB3}" presName="space" presStyleCnt="0"/>
      <dgm:spPr/>
    </dgm:pt>
    <dgm:pt modelId="{C373A1EA-00C8-614D-81CF-3D08F8B09A1C}" type="pres">
      <dgm:prSet presAssocID="{747A90F4-8E59-3E47-8795-444379DDFC26}" presName="composite" presStyleCnt="0"/>
      <dgm:spPr/>
    </dgm:pt>
    <dgm:pt modelId="{2154BBE2-EBAA-1140-AA2B-D03F3A98FD6D}" type="pres">
      <dgm:prSet presAssocID="{747A90F4-8E59-3E47-8795-444379DDFC26}" presName="parTx" presStyleLbl="alignNode1" presStyleIdx="2" presStyleCnt="5">
        <dgm:presLayoutVars>
          <dgm:chMax val="0"/>
          <dgm:chPref val="0"/>
          <dgm:bulletEnabled val="1"/>
        </dgm:presLayoutVars>
      </dgm:prSet>
      <dgm:spPr/>
    </dgm:pt>
    <dgm:pt modelId="{42D6DCFF-C0E4-8947-B8C2-8D70193226E4}" type="pres">
      <dgm:prSet presAssocID="{747A90F4-8E59-3E47-8795-444379DDFC26}" presName="desTx" presStyleLbl="alignAccFollowNode1" presStyleIdx="2" presStyleCnt="5">
        <dgm:presLayoutVars>
          <dgm:bulletEnabled val="1"/>
        </dgm:presLayoutVars>
      </dgm:prSet>
      <dgm:spPr/>
    </dgm:pt>
    <dgm:pt modelId="{9CF3FEAF-567C-D846-8C49-74F13993E610}" type="pres">
      <dgm:prSet presAssocID="{CF6A9F65-D117-6F4B-AA4D-38B916057F4C}" presName="space" presStyleCnt="0"/>
      <dgm:spPr/>
    </dgm:pt>
    <dgm:pt modelId="{2BCEBD01-E737-BB4E-8C66-459C1418DC7E}" type="pres">
      <dgm:prSet presAssocID="{43C452D5-1692-E942-8BDE-55EE1322795D}" presName="composite" presStyleCnt="0"/>
      <dgm:spPr/>
    </dgm:pt>
    <dgm:pt modelId="{7BAE8CD5-9F9D-B945-818C-7C7413DFC501}" type="pres">
      <dgm:prSet presAssocID="{43C452D5-1692-E942-8BDE-55EE1322795D}" presName="parTx" presStyleLbl="alignNode1" presStyleIdx="3" presStyleCnt="5">
        <dgm:presLayoutVars>
          <dgm:chMax val="0"/>
          <dgm:chPref val="0"/>
          <dgm:bulletEnabled val="1"/>
        </dgm:presLayoutVars>
      </dgm:prSet>
      <dgm:spPr/>
    </dgm:pt>
    <dgm:pt modelId="{6F430225-06CC-B448-A934-69D4BA10896E}" type="pres">
      <dgm:prSet presAssocID="{43C452D5-1692-E942-8BDE-55EE1322795D}" presName="desTx" presStyleLbl="alignAccFollowNode1" presStyleIdx="3" presStyleCnt="5">
        <dgm:presLayoutVars>
          <dgm:bulletEnabled val="1"/>
        </dgm:presLayoutVars>
      </dgm:prSet>
      <dgm:spPr/>
    </dgm:pt>
    <dgm:pt modelId="{99D982D6-BE74-2D48-9028-9DE722A72532}" type="pres">
      <dgm:prSet presAssocID="{C5807516-9254-0F44-BBE1-1D0BBD18C5FD}" presName="space" presStyleCnt="0"/>
      <dgm:spPr/>
    </dgm:pt>
    <dgm:pt modelId="{3A251A22-D4F2-684A-B022-8040339E0009}" type="pres">
      <dgm:prSet presAssocID="{1B6C885E-3550-7B4D-B59F-8776D2166D97}" presName="composite" presStyleCnt="0"/>
      <dgm:spPr/>
    </dgm:pt>
    <dgm:pt modelId="{FD723E43-F0A4-BA4D-A15A-97889DE5A9A4}" type="pres">
      <dgm:prSet presAssocID="{1B6C885E-3550-7B4D-B59F-8776D2166D97}" presName="parTx" presStyleLbl="alignNode1" presStyleIdx="4" presStyleCnt="5">
        <dgm:presLayoutVars>
          <dgm:chMax val="0"/>
          <dgm:chPref val="0"/>
          <dgm:bulletEnabled val="1"/>
        </dgm:presLayoutVars>
      </dgm:prSet>
      <dgm:spPr/>
    </dgm:pt>
    <dgm:pt modelId="{E91BBF7C-B694-1245-A9FC-88E71130B560}" type="pres">
      <dgm:prSet presAssocID="{1B6C885E-3550-7B4D-B59F-8776D2166D97}" presName="desTx" presStyleLbl="alignAccFollowNode1" presStyleIdx="4" presStyleCnt="5">
        <dgm:presLayoutVars>
          <dgm:bulletEnabled val="1"/>
        </dgm:presLayoutVars>
      </dgm:prSet>
      <dgm:spPr/>
    </dgm:pt>
  </dgm:ptLst>
  <dgm:cxnLst>
    <dgm:cxn modelId="{DC515F0E-A75D-6F4E-AEA9-07932A40551C}" type="presOf" srcId="{862489A7-FD0F-AF44-ACD8-E92FE8519634}" destId="{E91BBF7C-B694-1245-A9FC-88E71130B560}" srcOrd="0" destOrd="0" presId="urn:microsoft.com/office/officeart/2005/8/layout/hList1"/>
    <dgm:cxn modelId="{81FB861A-6D58-FF4D-938F-A7DA86A712F3}" type="presOf" srcId="{AE8F6B44-1A35-144D-B23D-B4BD48E24EEC}" destId="{CAC9D138-F06C-A544-8AD7-9AA992112A5E}" srcOrd="0" destOrd="3" presId="urn:microsoft.com/office/officeart/2005/8/layout/hList1"/>
    <dgm:cxn modelId="{098CEC23-6D86-C44B-A120-C855815818C9}" type="presOf" srcId="{747A90F4-8E59-3E47-8795-444379DDFC26}" destId="{2154BBE2-EBAA-1140-AA2B-D03F3A98FD6D}" srcOrd="0" destOrd="0" presId="urn:microsoft.com/office/officeart/2005/8/layout/hList1"/>
    <dgm:cxn modelId="{42638827-D62B-7943-BA0F-9132B1BFFDA0}" srcId="{43C452D5-1692-E942-8BDE-55EE1322795D}" destId="{46955902-4F35-1F4C-8D7A-448490D06ABF}" srcOrd="0" destOrd="0" parTransId="{C77B1E9F-0A19-7145-9ABB-968C1CC1C739}" sibTransId="{AD1EC3E4-02F7-B746-B1B9-9205C189B8CB}"/>
    <dgm:cxn modelId="{9956432C-8186-9546-9391-8A10A0B925CD}" type="presOf" srcId="{94FBA7BC-2CD0-7540-BB05-5FA4CF206854}" destId="{CAC9D138-F06C-A544-8AD7-9AA992112A5E}" srcOrd="0" destOrd="5" presId="urn:microsoft.com/office/officeart/2005/8/layout/hList1"/>
    <dgm:cxn modelId="{ADE92C2F-D6A3-C24B-8B7C-693FB25DC5FB}" type="presOf" srcId="{B0629539-4462-C946-A98B-69BB1DD30755}" destId="{CAC9D138-F06C-A544-8AD7-9AA992112A5E}" srcOrd="0" destOrd="4" presId="urn:microsoft.com/office/officeart/2005/8/layout/hList1"/>
    <dgm:cxn modelId="{38B42733-3FF6-3349-BC71-83881D10C36D}" type="presOf" srcId="{863C4068-C760-1641-9DC7-A61C46EF5B98}" destId="{E91BBF7C-B694-1245-A9FC-88E71130B560}" srcOrd="0" destOrd="1" presId="urn:microsoft.com/office/officeart/2005/8/layout/hList1"/>
    <dgm:cxn modelId="{531F433A-6255-C84E-94F7-BB6FB53F904C}" srcId="{16DDC899-315D-BD4B-B541-B6A232667A74}" destId="{747A90F4-8E59-3E47-8795-444379DDFC26}" srcOrd="2" destOrd="0" parTransId="{4B6F3A74-9B5A-D249-99DB-D2E6AB30900D}" sibTransId="{CF6A9F65-D117-6F4B-AA4D-38B916057F4C}"/>
    <dgm:cxn modelId="{D6484F3D-BA95-5D4D-B6FC-071E35713C91}" srcId="{16DDC899-315D-BD4B-B541-B6A232667A74}" destId="{1B6C885E-3550-7B4D-B59F-8776D2166D97}" srcOrd="4" destOrd="0" parTransId="{55744B84-9854-8241-ABD2-8E38766513F7}" sibTransId="{76FA4A7E-1A12-5446-9BC5-982BE3DFE791}"/>
    <dgm:cxn modelId="{CFB61D4E-731E-B549-BF3E-874362B3024B}" type="presOf" srcId="{AA547C48-89C4-4743-A73F-DEF80BEB5D30}" destId="{CAC9D138-F06C-A544-8AD7-9AA992112A5E}" srcOrd="0" destOrd="0" presId="urn:microsoft.com/office/officeart/2005/8/layout/hList1"/>
    <dgm:cxn modelId="{589D6056-C7F8-3342-BC7E-3E0E98EBC3F0}" type="presOf" srcId="{B0F72D3B-0596-1947-8BD2-BF24F4C9F0D4}" destId="{CAC9D138-F06C-A544-8AD7-9AA992112A5E}" srcOrd="0" destOrd="2" presId="urn:microsoft.com/office/officeart/2005/8/layout/hList1"/>
    <dgm:cxn modelId="{EA38D85C-B6E0-614D-8A9A-C1702B76B3D3}" srcId="{B443EE45-BCE5-E94A-A6A8-2649EFF13452}" destId="{0E6414B0-049C-734F-B421-0CBCC4778065}" srcOrd="0" destOrd="0" parTransId="{A7EF5439-51A6-2749-8470-9EFE69E29184}" sibTransId="{FC363A9A-D82E-FE4E-95FC-4548911A2AA3}"/>
    <dgm:cxn modelId="{F890AC60-53E4-7045-9606-E6D739E2BF85}" srcId="{270EEC03-554D-5643-B4BA-E530D454B9F0}" destId="{94FBA7BC-2CD0-7540-BB05-5FA4CF206854}" srcOrd="5" destOrd="0" parTransId="{545C0887-1DFB-E34F-9EB2-9DE0D5FFC07E}" sibTransId="{2811BCE1-E89C-1D48-BCE6-CBEAA7EA88EE}"/>
    <dgm:cxn modelId="{6F00E764-DDEC-1642-8D4D-BD98D0292B74}" type="presOf" srcId="{ED427A3C-C780-6D42-816B-FF8B8AC1D825}" destId="{42D6DCFF-C0E4-8947-B8C2-8D70193226E4}" srcOrd="0" destOrd="3" presId="urn:microsoft.com/office/officeart/2005/8/layout/hList1"/>
    <dgm:cxn modelId="{70E1786B-EA2D-544C-94BD-8220332A55FB}" type="presOf" srcId="{B443EE45-BCE5-E94A-A6A8-2649EFF13452}" destId="{94F6937F-0F5C-CA48-9C13-EE823685B4C4}" srcOrd="0" destOrd="0" presId="urn:microsoft.com/office/officeart/2005/8/layout/hList1"/>
    <dgm:cxn modelId="{4D29EC73-A856-4343-935A-C8833AE11F4A}" srcId="{270EEC03-554D-5643-B4BA-E530D454B9F0}" destId="{B0F72D3B-0596-1947-8BD2-BF24F4C9F0D4}" srcOrd="2" destOrd="0" parTransId="{8051DB11-4BA5-BC46-9B41-5AE39BA24C9C}" sibTransId="{F1713A29-3AF6-4247-AC64-B3793D895DA8}"/>
    <dgm:cxn modelId="{2AC4A774-4B62-3C4A-B84F-89B0B48CEF47}" srcId="{270EEC03-554D-5643-B4BA-E530D454B9F0}" destId="{B0629539-4462-C946-A98B-69BB1DD30755}" srcOrd="4" destOrd="0" parTransId="{50F44625-3D56-644A-AC67-10132F6B8326}" sibTransId="{17D11221-589B-674C-A0B1-493A04AC9F9C}"/>
    <dgm:cxn modelId="{500B8D76-E861-5049-A71F-03B92BA594C7}" srcId="{16DDC899-315D-BD4B-B541-B6A232667A74}" destId="{270EEC03-554D-5643-B4BA-E530D454B9F0}" srcOrd="0" destOrd="0" parTransId="{68D76678-322D-294D-A759-F0762BD2AA09}" sibTransId="{CE2C52D1-F9B2-A84C-9183-FAF95BAFED05}"/>
    <dgm:cxn modelId="{057DE87B-7072-9C41-A430-371AF081FA6E}" type="presOf" srcId="{DBE5BD7B-B150-FB49-A482-C05BFAAA7AF1}" destId="{42D6DCFF-C0E4-8947-B8C2-8D70193226E4}" srcOrd="0" destOrd="0" presId="urn:microsoft.com/office/officeart/2005/8/layout/hList1"/>
    <dgm:cxn modelId="{92AD657D-620F-2048-BC3C-4C5220E74B45}" srcId="{B443EE45-BCE5-E94A-A6A8-2649EFF13452}" destId="{B55DCD85-F5CE-4E40-AFE3-9F580FAF5A07}" srcOrd="1" destOrd="0" parTransId="{709C1706-B04C-9747-9325-5905BD23504D}" sibTransId="{577F3685-5792-544D-AF03-A89A3419D46D}"/>
    <dgm:cxn modelId="{2F09097F-568E-964A-8385-C373ADBD69CD}" type="presOf" srcId="{0E6414B0-049C-734F-B421-0CBCC4778065}" destId="{7B92AE83-EFFD-9B4A-849B-547CC1D3DBAD}" srcOrd="0" destOrd="0" presId="urn:microsoft.com/office/officeart/2005/8/layout/hList1"/>
    <dgm:cxn modelId="{70517489-F3A8-CB4A-A063-34CA668ED757}" type="presOf" srcId="{B55DCD85-F5CE-4E40-AFE3-9F580FAF5A07}" destId="{7B92AE83-EFFD-9B4A-849B-547CC1D3DBAD}" srcOrd="0" destOrd="1" presId="urn:microsoft.com/office/officeart/2005/8/layout/hList1"/>
    <dgm:cxn modelId="{A60EE98B-1480-B245-8753-0E575D72F3F5}" srcId="{43C452D5-1692-E942-8BDE-55EE1322795D}" destId="{270F781F-29DE-5D4E-9A39-35E9BFDF53BE}" srcOrd="1" destOrd="0" parTransId="{E1960017-8B58-DF46-BB2B-49F1E3B5F0A4}" sibTransId="{01500031-1DA6-4A42-88F8-B345228EE918}"/>
    <dgm:cxn modelId="{D4473B8C-342A-F84B-B949-2E21EE2AC64E}" type="presOf" srcId="{270F781F-29DE-5D4E-9A39-35E9BFDF53BE}" destId="{6F430225-06CC-B448-A934-69D4BA10896E}" srcOrd="0" destOrd="1" presId="urn:microsoft.com/office/officeart/2005/8/layout/hList1"/>
    <dgm:cxn modelId="{2A57F98D-E60E-1941-AEAB-36333286DD45}" srcId="{B443EE45-BCE5-E94A-A6A8-2649EFF13452}" destId="{444C210D-504F-A74B-9192-811346A18E86}" srcOrd="2" destOrd="0" parTransId="{23A2189B-4DBD-FB43-8F18-05FB4259B37B}" sibTransId="{D703AE14-F5CE-A340-ABE9-C2DB021E961F}"/>
    <dgm:cxn modelId="{F9FBB095-8FE9-F540-9977-4AFA2AC7F2E9}" srcId="{747A90F4-8E59-3E47-8795-444379DDFC26}" destId="{DBE5BD7B-B150-FB49-A482-C05BFAAA7AF1}" srcOrd="0" destOrd="0" parTransId="{C33E6CB5-F229-A24D-840D-C8D22822C25A}" sibTransId="{C6B421F8-4B1F-D047-8702-DBD702BE56F7}"/>
    <dgm:cxn modelId="{5727089D-7B70-F84B-BEEE-D20763F0B794}" srcId="{270EEC03-554D-5643-B4BA-E530D454B9F0}" destId="{AA547C48-89C4-4743-A73F-DEF80BEB5D30}" srcOrd="0" destOrd="0" parTransId="{EC60BC1E-B9C2-7043-84B8-207ADA4A573F}" sibTransId="{544B9507-58B4-3748-9874-20354116A9F0}"/>
    <dgm:cxn modelId="{0EA2049E-F713-E247-B615-E00775A22992}" type="presOf" srcId="{A3D88E1F-6831-9541-BEA0-F28635E9A8FC}" destId="{CAC9D138-F06C-A544-8AD7-9AA992112A5E}" srcOrd="0" destOrd="1" presId="urn:microsoft.com/office/officeart/2005/8/layout/hList1"/>
    <dgm:cxn modelId="{40FD0FA1-9A83-3B43-A542-1E0738299C81}" type="presOf" srcId="{CDF53E14-66B6-3641-976B-CD88A0A40907}" destId="{6F430225-06CC-B448-A934-69D4BA10896E}" srcOrd="0" destOrd="2" presId="urn:microsoft.com/office/officeart/2005/8/layout/hList1"/>
    <dgm:cxn modelId="{EFBE5BA5-BCF6-7649-93ED-4E6526651664}" type="presOf" srcId="{444C210D-504F-A74B-9192-811346A18E86}" destId="{7B92AE83-EFFD-9B4A-849B-547CC1D3DBAD}" srcOrd="0" destOrd="2" presId="urn:microsoft.com/office/officeart/2005/8/layout/hList1"/>
    <dgm:cxn modelId="{F13DCBA6-5C8C-2B47-A13D-7B8330B480A9}" srcId="{16DDC899-315D-BD4B-B541-B6A232667A74}" destId="{43C452D5-1692-E942-8BDE-55EE1322795D}" srcOrd="3" destOrd="0" parTransId="{A54B9504-8F51-714F-B50B-4C7C781922D5}" sibTransId="{C5807516-9254-0F44-BBE1-1D0BBD18C5FD}"/>
    <dgm:cxn modelId="{943A15A7-91C5-FF49-AA8C-CF57F56C47A3}" srcId="{747A90F4-8E59-3E47-8795-444379DDFC26}" destId="{6B64BC03-24D9-2942-A95A-98224C048E31}" srcOrd="2" destOrd="0" parTransId="{CAAF5F45-9A6D-8F45-A107-E177F558913F}" sibTransId="{E4BFDE7A-173F-CC49-A6D9-B53D7139976F}"/>
    <dgm:cxn modelId="{C833B4B0-1B36-114A-807C-46ACADDDF2C0}" srcId="{1B6C885E-3550-7B4D-B59F-8776D2166D97}" destId="{863C4068-C760-1641-9DC7-A61C46EF5B98}" srcOrd="1" destOrd="0" parTransId="{B3F657F4-869E-E043-A4B5-3BB2A2A27A60}" sibTransId="{378804E6-7A2D-5548-B051-D268907EF72A}"/>
    <dgm:cxn modelId="{0328FFBC-24F8-1F4B-A951-214ACB0F66FE}" type="presOf" srcId="{43C452D5-1692-E942-8BDE-55EE1322795D}" destId="{7BAE8CD5-9F9D-B945-818C-7C7413DFC501}" srcOrd="0" destOrd="0" presId="urn:microsoft.com/office/officeart/2005/8/layout/hList1"/>
    <dgm:cxn modelId="{81288EC1-6AE5-FD4C-AEF5-24AA70568479}" srcId="{270EEC03-554D-5643-B4BA-E530D454B9F0}" destId="{AE8F6B44-1A35-144D-B23D-B4BD48E24EEC}" srcOrd="3" destOrd="0" parTransId="{06AEEEC7-0B06-B241-AB21-21D52DE33987}" sibTransId="{379FDFB2-2F97-4641-92A3-37E54F7A9D78}"/>
    <dgm:cxn modelId="{D0B1F1C8-0481-7F49-A7F8-E95360C62AC8}" type="presOf" srcId="{E186DF2C-86A7-1C47-AD89-7E7329868838}" destId="{42D6DCFF-C0E4-8947-B8C2-8D70193226E4}" srcOrd="0" destOrd="1" presId="urn:microsoft.com/office/officeart/2005/8/layout/hList1"/>
    <dgm:cxn modelId="{FCA1F5CA-8985-BA4B-8F3E-5A3A4776A7A4}" srcId="{16DDC899-315D-BD4B-B541-B6A232667A74}" destId="{B443EE45-BCE5-E94A-A6A8-2649EFF13452}" srcOrd="1" destOrd="0" parTransId="{EA2B6A72-2A6E-7F45-94A7-2C2081FF5CBF}" sibTransId="{9280DD42-98D5-C843-99C2-A8BD5B2EBCB3}"/>
    <dgm:cxn modelId="{07EE92CF-0A70-A843-A70E-605FD4A73887}" type="presOf" srcId="{6B64BC03-24D9-2942-A95A-98224C048E31}" destId="{42D6DCFF-C0E4-8947-B8C2-8D70193226E4}" srcOrd="0" destOrd="2" presId="urn:microsoft.com/office/officeart/2005/8/layout/hList1"/>
    <dgm:cxn modelId="{1D8CF4D8-927E-A44A-B2D1-862ED238E6C4}" type="presOf" srcId="{16DDC899-315D-BD4B-B541-B6A232667A74}" destId="{3765E950-6D5B-D043-939F-84D0EC9895A9}" srcOrd="0" destOrd="0" presId="urn:microsoft.com/office/officeart/2005/8/layout/hList1"/>
    <dgm:cxn modelId="{7827EED9-A951-A74D-86F7-75C02BB42ACB}" type="presOf" srcId="{1B6C885E-3550-7B4D-B59F-8776D2166D97}" destId="{FD723E43-F0A4-BA4D-A15A-97889DE5A9A4}" srcOrd="0" destOrd="0" presId="urn:microsoft.com/office/officeart/2005/8/layout/hList1"/>
    <dgm:cxn modelId="{44E821DE-7C81-D843-BB3B-395689233F36}" srcId="{747A90F4-8E59-3E47-8795-444379DDFC26}" destId="{E186DF2C-86A7-1C47-AD89-7E7329868838}" srcOrd="1" destOrd="0" parTransId="{5DCFE337-CC45-5E4C-9F91-031EA1731C65}" sibTransId="{064C2039-E7D6-D24F-8A02-12ED9E7F6D03}"/>
    <dgm:cxn modelId="{452A77E5-51BC-5344-BAF7-1E574F4B0EEB}" srcId="{747A90F4-8E59-3E47-8795-444379DDFC26}" destId="{ED427A3C-C780-6D42-816B-FF8B8AC1D825}" srcOrd="3" destOrd="0" parTransId="{08E15CD7-987E-664F-8043-527ADFC916FA}" sibTransId="{F559591C-5B6F-5C48-B36B-088796F79D23}"/>
    <dgm:cxn modelId="{A8B036E6-CB69-BF40-BCF3-756EDC04AF8E}" srcId="{270EEC03-554D-5643-B4BA-E530D454B9F0}" destId="{A3D88E1F-6831-9541-BEA0-F28635E9A8FC}" srcOrd="1" destOrd="0" parTransId="{EE35E99C-DFFE-0241-ADDC-BAD2E77E8791}" sibTransId="{E881CA1E-B42F-6D45-81FF-40A09C13F5C9}"/>
    <dgm:cxn modelId="{5343E6E9-95C4-304A-8B18-4A701BB4A2F4}" type="presOf" srcId="{270EEC03-554D-5643-B4BA-E530D454B9F0}" destId="{6012C397-FA55-6F4F-B1EE-02ADAFA70FB9}" srcOrd="0" destOrd="0" presId="urn:microsoft.com/office/officeart/2005/8/layout/hList1"/>
    <dgm:cxn modelId="{D542EFF1-B34E-ED4F-A083-64D83A5CCD54}" srcId="{1B6C885E-3550-7B4D-B59F-8776D2166D97}" destId="{862489A7-FD0F-AF44-ACD8-E92FE8519634}" srcOrd="0" destOrd="0" parTransId="{525BF33C-FBF4-DE4E-86EB-689A91C27F46}" sibTransId="{616C6495-2864-EF4A-9905-46C91EAEDDF0}"/>
    <dgm:cxn modelId="{23F964F9-BBA0-6C46-A671-BA5C5B9F5D9D}" type="presOf" srcId="{46955902-4F35-1F4C-8D7A-448490D06ABF}" destId="{6F430225-06CC-B448-A934-69D4BA10896E}" srcOrd="0" destOrd="0" presId="urn:microsoft.com/office/officeart/2005/8/layout/hList1"/>
    <dgm:cxn modelId="{A94B8FF9-C7C0-364E-86BE-2A87FCA15CA6}" srcId="{43C452D5-1692-E942-8BDE-55EE1322795D}" destId="{CDF53E14-66B6-3641-976B-CD88A0A40907}" srcOrd="2" destOrd="0" parTransId="{4E6BC052-D9E1-F04A-A9F4-E01E410C202C}" sibTransId="{E77F1CAA-07C8-174A-A5EE-B1A90BDF676B}"/>
    <dgm:cxn modelId="{8F5F3675-3686-6841-A076-055A50F9D3F7}" type="presParOf" srcId="{3765E950-6D5B-D043-939F-84D0EC9895A9}" destId="{6A1B644F-1312-4A4B-B2B3-A3F7C0794226}" srcOrd="0" destOrd="0" presId="urn:microsoft.com/office/officeart/2005/8/layout/hList1"/>
    <dgm:cxn modelId="{DCF8BA45-ACB8-3D48-AC96-C0C28EB295D1}" type="presParOf" srcId="{6A1B644F-1312-4A4B-B2B3-A3F7C0794226}" destId="{6012C397-FA55-6F4F-B1EE-02ADAFA70FB9}" srcOrd="0" destOrd="0" presId="urn:microsoft.com/office/officeart/2005/8/layout/hList1"/>
    <dgm:cxn modelId="{69842722-ED4E-6446-828C-C394CAE13B5C}" type="presParOf" srcId="{6A1B644F-1312-4A4B-B2B3-A3F7C0794226}" destId="{CAC9D138-F06C-A544-8AD7-9AA992112A5E}" srcOrd="1" destOrd="0" presId="urn:microsoft.com/office/officeart/2005/8/layout/hList1"/>
    <dgm:cxn modelId="{1EE10D64-36DE-1644-AE36-31B5FA124A5D}" type="presParOf" srcId="{3765E950-6D5B-D043-939F-84D0EC9895A9}" destId="{859DF32C-72E6-0C4B-A8CC-614B1D02849B}" srcOrd="1" destOrd="0" presId="urn:microsoft.com/office/officeart/2005/8/layout/hList1"/>
    <dgm:cxn modelId="{F84B9CDE-482B-2242-96B4-59746DE21147}" type="presParOf" srcId="{3765E950-6D5B-D043-939F-84D0EC9895A9}" destId="{0A403498-0AEA-B44B-B6A0-7C6F431CFD73}" srcOrd="2" destOrd="0" presId="urn:microsoft.com/office/officeart/2005/8/layout/hList1"/>
    <dgm:cxn modelId="{587064B4-EA9A-B44F-8FAF-A819998E3188}" type="presParOf" srcId="{0A403498-0AEA-B44B-B6A0-7C6F431CFD73}" destId="{94F6937F-0F5C-CA48-9C13-EE823685B4C4}" srcOrd="0" destOrd="0" presId="urn:microsoft.com/office/officeart/2005/8/layout/hList1"/>
    <dgm:cxn modelId="{4597160E-4277-FA43-94D9-4B3A808A31FC}" type="presParOf" srcId="{0A403498-0AEA-B44B-B6A0-7C6F431CFD73}" destId="{7B92AE83-EFFD-9B4A-849B-547CC1D3DBAD}" srcOrd="1" destOrd="0" presId="urn:microsoft.com/office/officeart/2005/8/layout/hList1"/>
    <dgm:cxn modelId="{5BAB7E58-0E83-A949-B6C3-B6855E7A2D98}" type="presParOf" srcId="{3765E950-6D5B-D043-939F-84D0EC9895A9}" destId="{1AC90CC5-B795-6E4B-B910-FEBC86E3CF1C}" srcOrd="3" destOrd="0" presId="urn:microsoft.com/office/officeart/2005/8/layout/hList1"/>
    <dgm:cxn modelId="{915B6A4B-EC83-824A-941C-3F9E8677522D}" type="presParOf" srcId="{3765E950-6D5B-D043-939F-84D0EC9895A9}" destId="{C373A1EA-00C8-614D-81CF-3D08F8B09A1C}" srcOrd="4" destOrd="0" presId="urn:microsoft.com/office/officeart/2005/8/layout/hList1"/>
    <dgm:cxn modelId="{55EE091D-D085-D94A-9FA2-FD50279FE2D3}" type="presParOf" srcId="{C373A1EA-00C8-614D-81CF-3D08F8B09A1C}" destId="{2154BBE2-EBAA-1140-AA2B-D03F3A98FD6D}" srcOrd="0" destOrd="0" presId="urn:microsoft.com/office/officeart/2005/8/layout/hList1"/>
    <dgm:cxn modelId="{D15AA242-9AE6-6640-A025-FC38AD0090E1}" type="presParOf" srcId="{C373A1EA-00C8-614D-81CF-3D08F8B09A1C}" destId="{42D6DCFF-C0E4-8947-B8C2-8D70193226E4}" srcOrd="1" destOrd="0" presId="urn:microsoft.com/office/officeart/2005/8/layout/hList1"/>
    <dgm:cxn modelId="{8CAE3CF2-FBEB-2A4F-991A-02E1058FFB2B}" type="presParOf" srcId="{3765E950-6D5B-D043-939F-84D0EC9895A9}" destId="{9CF3FEAF-567C-D846-8C49-74F13993E610}" srcOrd="5" destOrd="0" presId="urn:microsoft.com/office/officeart/2005/8/layout/hList1"/>
    <dgm:cxn modelId="{19CB2116-C294-EB41-AEF4-018204B7A85C}" type="presParOf" srcId="{3765E950-6D5B-D043-939F-84D0EC9895A9}" destId="{2BCEBD01-E737-BB4E-8C66-459C1418DC7E}" srcOrd="6" destOrd="0" presId="urn:microsoft.com/office/officeart/2005/8/layout/hList1"/>
    <dgm:cxn modelId="{05E946DB-B7B1-5C44-951A-D1EEB9A283CE}" type="presParOf" srcId="{2BCEBD01-E737-BB4E-8C66-459C1418DC7E}" destId="{7BAE8CD5-9F9D-B945-818C-7C7413DFC501}" srcOrd="0" destOrd="0" presId="urn:microsoft.com/office/officeart/2005/8/layout/hList1"/>
    <dgm:cxn modelId="{A6CC01F0-2220-8E46-8673-EA76B94F455A}" type="presParOf" srcId="{2BCEBD01-E737-BB4E-8C66-459C1418DC7E}" destId="{6F430225-06CC-B448-A934-69D4BA10896E}" srcOrd="1" destOrd="0" presId="urn:microsoft.com/office/officeart/2005/8/layout/hList1"/>
    <dgm:cxn modelId="{59A0E771-8273-6E45-9D31-E424153602A0}" type="presParOf" srcId="{3765E950-6D5B-D043-939F-84D0EC9895A9}" destId="{99D982D6-BE74-2D48-9028-9DE722A72532}" srcOrd="7" destOrd="0" presId="urn:microsoft.com/office/officeart/2005/8/layout/hList1"/>
    <dgm:cxn modelId="{077E8A03-BB67-4B43-8E08-31ABAF001F0E}" type="presParOf" srcId="{3765E950-6D5B-D043-939F-84D0EC9895A9}" destId="{3A251A22-D4F2-684A-B022-8040339E0009}" srcOrd="8" destOrd="0" presId="urn:microsoft.com/office/officeart/2005/8/layout/hList1"/>
    <dgm:cxn modelId="{AC980398-2BFB-C541-A56E-F8D64A67A664}" type="presParOf" srcId="{3A251A22-D4F2-684A-B022-8040339E0009}" destId="{FD723E43-F0A4-BA4D-A15A-97889DE5A9A4}" srcOrd="0" destOrd="0" presId="urn:microsoft.com/office/officeart/2005/8/layout/hList1"/>
    <dgm:cxn modelId="{FBA52B9E-ABB1-7940-8583-54DDED477496}" type="presParOf" srcId="{3A251A22-D4F2-684A-B022-8040339E0009}" destId="{E91BBF7C-B694-1245-A9FC-88E71130B5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C397-FA55-6F4F-B1EE-02ADAFA70FB9}">
      <dsp:nvSpPr>
        <dsp:cNvPr id="0" name=""/>
        <dsp:cNvSpPr/>
      </dsp:nvSpPr>
      <dsp:spPr>
        <a:xfrm>
          <a:off x="3857" y="497539"/>
          <a:ext cx="1478756" cy="5091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Spray Head (Fixed Nozzle)</a:t>
          </a:r>
        </a:p>
      </dsp:txBody>
      <dsp:txXfrm>
        <a:off x="3857" y="497539"/>
        <a:ext cx="1478756" cy="509120"/>
      </dsp:txXfrm>
    </dsp:sp>
    <dsp:sp modelId="{CAC9D138-F06C-A544-8AD7-9AA992112A5E}">
      <dsp:nvSpPr>
        <dsp:cNvPr id="0" name=""/>
        <dsp:cNvSpPr/>
      </dsp:nvSpPr>
      <dsp:spPr>
        <a:xfrm>
          <a:off x="3857" y="1006660"/>
          <a:ext cx="14787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Great for small yards</a:t>
          </a:r>
        </a:p>
        <a:p>
          <a:pPr marL="114300" lvl="1" indent="-114300" algn="l" defTabSz="622300">
            <a:lnSpc>
              <a:spcPct val="90000"/>
            </a:lnSpc>
            <a:spcBef>
              <a:spcPct val="0"/>
            </a:spcBef>
            <a:spcAft>
              <a:spcPct val="15000"/>
            </a:spcAft>
            <a:buChar char="•"/>
          </a:pPr>
          <a:r>
            <a:rPr lang="en-US" sz="1400" kern="1200" dirty="0"/>
            <a:t>Great for small yards</a:t>
          </a:r>
        </a:p>
        <a:p>
          <a:pPr marL="114300" lvl="1" indent="-114300" algn="l" defTabSz="622300">
            <a:lnSpc>
              <a:spcPct val="90000"/>
            </a:lnSpc>
            <a:spcBef>
              <a:spcPct val="0"/>
            </a:spcBef>
            <a:spcAft>
              <a:spcPct val="15000"/>
            </a:spcAft>
            <a:buChar char="•"/>
          </a:pPr>
          <a:r>
            <a:rPr lang="en-US" sz="1400" kern="1200" dirty="0"/>
            <a:t>Short distances</a:t>
          </a:r>
        </a:p>
        <a:p>
          <a:pPr marL="114300" lvl="1" indent="-114300" algn="l" defTabSz="622300">
            <a:lnSpc>
              <a:spcPct val="90000"/>
            </a:lnSpc>
            <a:spcBef>
              <a:spcPct val="0"/>
            </a:spcBef>
            <a:spcAft>
              <a:spcPct val="15000"/>
            </a:spcAft>
            <a:buChar char="•"/>
          </a:pPr>
          <a:r>
            <a:rPr lang="en-US" sz="1400" kern="1200" dirty="0"/>
            <a:t>Adjustable distance</a:t>
          </a:r>
        </a:p>
        <a:p>
          <a:pPr marL="114300" lvl="1" indent="-114300" algn="l" defTabSz="622300">
            <a:lnSpc>
              <a:spcPct val="90000"/>
            </a:lnSpc>
            <a:spcBef>
              <a:spcPct val="0"/>
            </a:spcBef>
            <a:spcAft>
              <a:spcPct val="15000"/>
            </a:spcAft>
            <a:buChar char="•"/>
          </a:pPr>
          <a:r>
            <a:rPr lang="en-US" sz="1400" kern="1200" dirty="0"/>
            <a:t>Short distances</a:t>
          </a:r>
        </a:p>
        <a:p>
          <a:pPr marL="114300" lvl="1" indent="-114300" algn="l" defTabSz="622300">
            <a:lnSpc>
              <a:spcPct val="90000"/>
            </a:lnSpc>
            <a:spcBef>
              <a:spcPct val="0"/>
            </a:spcBef>
            <a:spcAft>
              <a:spcPct val="15000"/>
            </a:spcAft>
            <a:buChar char="•"/>
          </a:pPr>
          <a:r>
            <a:rPr lang="en-US" sz="1400" kern="1200" dirty="0"/>
            <a:t>Adjustable distance</a:t>
          </a:r>
        </a:p>
      </dsp:txBody>
      <dsp:txXfrm>
        <a:off x="3857" y="1006660"/>
        <a:ext cx="1478756" cy="2305800"/>
      </dsp:txXfrm>
    </dsp:sp>
    <dsp:sp modelId="{94F6937F-0F5C-CA48-9C13-EE823685B4C4}">
      <dsp:nvSpPr>
        <dsp:cNvPr id="0" name=""/>
        <dsp:cNvSpPr/>
      </dsp:nvSpPr>
      <dsp:spPr>
        <a:xfrm>
          <a:off x="1689639" y="497539"/>
          <a:ext cx="1478756" cy="5091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Impact</a:t>
          </a:r>
        </a:p>
      </dsp:txBody>
      <dsp:txXfrm>
        <a:off x="1689639" y="497539"/>
        <a:ext cx="1478756" cy="509120"/>
      </dsp:txXfrm>
    </dsp:sp>
    <dsp:sp modelId="{7B92AE83-EFFD-9B4A-849B-547CC1D3DBAD}">
      <dsp:nvSpPr>
        <dsp:cNvPr id="0" name=""/>
        <dsp:cNvSpPr/>
      </dsp:nvSpPr>
      <dsp:spPr>
        <a:xfrm>
          <a:off x="1689639" y="1006660"/>
          <a:ext cx="14787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Long distance</a:t>
          </a:r>
        </a:p>
        <a:p>
          <a:pPr marL="114300" lvl="1" indent="-114300" algn="l" defTabSz="622300">
            <a:lnSpc>
              <a:spcPct val="90000"/>
            </a:lnSpc>
            <a:spcBef>
              <a:spcPct val="0"/>
            </a:spcBef>
            <a:spcAft>
              <a:spcPct val="15000"/>
            </a:spcAft>
            <a:buChar char="•"/>
          </a:pPr>
          <a:r>
            <a:rPr lang="en-US" sz="1400" kern="1200" dirty="0"/>
            <a:t>Lawns and acreage</a:t>
          </a:r>
        </a:p>
        <a:p>
          <a:pPr marL="114300" lvl="1" indent="-114300" algn="l" defTabSz="622300">
            <a:lnSpc>
              <a:spcPct val="90000"/>
            </a:lnSpc>
            <a:spcBef>
              <a:spcPct val="0"/>
            </a:spcBef>
            <a:spcAft>
              <a:spcPct val="15000"/>
            </a:spcAft>
            <a:buChar char="•"/>
          </a:pPr>
          <a:r>
            <a:rPr lang="en-US" sz="1400" kern="1200" dirty="0"/>
            <a:t>Durable</a:t>
          </a:r>
        </a:p>
      </dsp:txBody>
      <dsp:txXfrm>
        <a:off x="1689639" y="1006660"/>
        <a:ext cx="1478756" cy="2305800"/>
      </dsp:txXfrm>
    </dsp:sp>
    <dsp:sp modelId="{2154BBE2-EBAA-1140-AA2B-D03F3A98FD6D}">
      <dsp:nvSpPr>
        <dsp:cNvPr id="0" name=""/>
        <dsp:cNvSpPr/>
      </dsp:nvSpPr>
      <dsp:spPr>
        <a:xfrm>
          <a:off x="3375421" y="497539"/>
          <a:ext cx="1478756" cy="5091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Rotating Head (Single Stream)</a:t>
          </a:r>
        </a:p>
      </dsp:txBody>
      <dsp:txXfrm>
        <a:off x="3375421" y="497539"/>
        <a:ext cx="1478756" cy="509120"/>
      </dsp:txXfrm>
    </dsp:sp>
    <dsp:sp modelId="{42D6DCFF-C0E4-8947-B8C2-8D70193226E4}">
      <dsp:nvSpPr>
        <dsp:cNvPr id="0" name=""/>
        <dsp:cNvSpPr/>
      </dsp:nvSpPr>
      <dsp:spPr>
        <a:xfrm>
          <a:off x="3375421" y="1006660"/>
          <a:ext cx="14787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Impact or Gear Drive</a:t>
          </a:r>
        </a:p>
        <a:p>
          <a:pPr marL="114300" lvl="1" indent="-114300" algn="l" defTabSz="622300">
            <a:lnSpc>
              <a:spcPct val="90000"/>
            </a:lnSpc>
            <a:spcBef>
              <a:spcPct val="0"/>
            </a:spcBef>
            <a:spcAft>
              <a:spcPct val="15000"/>
            </a:spcAft>
            <a:buChar char="•"/>
          </a:pPr>
          <a:r>
            <a:rPr lang="en-US" sz="1400" kern="1200" dirty="0"/>
            <a:t>Great for large area coverage</a:t>
          </a:r>
        </a:p>
        <a:p>
          <a:pPr marL="114300" lvl="1" indent="-114300" algn="l" defTabSz="622300">
            <a:lnSpc>
              <a:spcPct val="90000"/>
            </a:lnSpc>
            <a:spcBef>
              <a:spcPct val="0"/>
            </a:spcBef>
            <a:spcAft>
              <a:spcPct val="15000"/>
            </a:spcAft>
            <a:buChar char="•"/>
          </a:pPr>
          <a:r>
            <a:rPr lang="en-US" sz="1400" kern="1200" dirty="0"/>
            <a:t>Adjustable distance, arc and patterns</a:t>
          </a:r>
        </a:p>
        <a:p>
          <a:pPr marL="114300" lvl="1" indent="-114300" algn="l" defTabSz="622300">
            <a:lnSpc>
              <a:spcPct val="90000"/>
            </a:lnSpc>
            <a:spcBef>
              <a:spcPct val="0"/>
            </a:spcBef>
            <a:spcAft>
              <a:spcPct val="15000"/>
            </a:spcAft>
            <a:buChar char="•"/>
          </a:pPr>
          <a:endParaRPr lang="en-US" sz="1400" kern="1200" dirty="0"/>
        </a:p>
      </dsp:txBody>
      <dsp:txXfrm>
        <a:off x="3375421" y="1006660"/>
        <a:ext cx="1478756" cy="2305800"/>
      </dsp:txXfrm>
    </dsp:sp>
    <dsp:sp modelId="{7BAE8CD5-9F9D-B945-818C-7C7413DFC501}">
      <dsp:nvSpPr>
        <dsp:cNvPr id="0" name=""/>
        <dsp:cNvSpPr/>
      </dsp:nvSpPr>
      <dsp:spPr>
        <a:xfrm>
          <a:off x="5061204" y="497539"/>
          <a:ext cx="1478756" cy="5091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Rotary Nozzle (Multi-stream)</a:t>
          </a:r>
        </a:p>
      </dsp:txBody>
      <dsp:txXfrm>
        <a:off x="5061204" y="497539"/>
        <a:ext cx="1478756" cy="509120"/>
      </dsp:txXfrm>
    </dsp:sp>
    <dsp:sp modelId="{6F430225-06CC-B448-A934-69D4BA10896E}">
      <dsp:nvSpPr>
        <dsp:cNvPr id="0" name=""/>
        <dsp:cNvSpPr/>
      </dsp:nvSpPr>
      <dsp:spPr>
        <a:xfrm>
          <a:off x="5061204" y="1006660"/>
          <a:ext cx="14787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water conservation</a:t>
          </a:r>
        </a:p>
        <a:p>
          <a:pPr marL="114300" lvl="1" indent="-114300" algn="l" defTabSz="622300">
            <a:lnSpc>
              <a:spcPct val="90000"/>
            </a:lnSpc>
            <a:spcBef>
              <a:spcPct val="0"/>
            </a:spcBef>
            <a:spcAft>
              <a:spcPct val="15000"/>
            </a:spcAft>
            <a:buChar char="•"/>
          </a:pPr>
          <a:r>
            <a:rPr lang="en-US" sz="1400" kern="1200" dirty="0"/>
            <a:t>Adjustable arc and distance</a:t>
          </a:r>
        </a:p>
        <a:p>
          <a:pPr marL="114300" lvl="1" indent="-114300" algn="l" defTabSz="622300">
            <a:lnSpc>
              <a:spcPct val="90000"/>
            </a:lnSpc>
            <a:spcBef>
              <a:spcPct val="0"/>
            </a:spcBef>
            <a:spcAft>
              <a:spcPct val="15000"/>
            </a:spcAft>
            <a:buChar char="•"/>
          </a:pPr>
          <a:r>
            <a:rPr lang="en-US" sz="1400" kern="1200" dirty="0"/>
            <a:t>Specialty heads for large, small and unique shapes</a:t>
          </a:r>
        </a:p>
      </dsp:txBody>
      <dsp:txXfrm>
        <a:off x="5061204" y="1006660"/>
        <a:ext cx="1478756" cy="2305800"/>
      </dsp:txXfrm>
    </dsp:sp>
    <dsp:sp modelId="{FD723E43-F0A4-BA4D-A15A-97889DE5A9A4}">
      <dsp:nvSpPr>
        <dsp:cNvPr id="0" name=""/>
        <dsp:cNvSpPr/>
      </dsp:nvSpPr>
      <dsp:spPr>
        <a:xfrm>
          <a:off x="6746986" y="497539"/>
          <a:ext cx="1478756" cy="5091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Bubbler</a:t>
          </a:r>
        </a:p>
      </dsp:txBody>
      <dsp:txXfrm>
        <a:off x="6746986" y="497539"/>
        <a:ext cx="1478756" cy="509120"/>
      </dsp:txXfrm>
    </dsp:sp>
    <dsp:sp modelId="{E91BBF7C-B694-1245-A9FC-88E71130B560}">
      <dsp:nvSpPr>
        <dsp:cNvPr id="0" name=""/>
        <dsp:cNvSpPr/>
      </dsp:nvSpPr>
      <dsp:spPr>
        <a:xfrm>
          <a:off x="6746986" y="1006660"/>
          <a:ext cx="14787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great for shrubs/borders</a:t>
          </a:r>
        </a:p>
        <a:p>
          <a:pPr marL="114300" lvl="1" indent="-114300" algn="l" defTabSz="622300">
            <a:lnSpc>
              <a:spcPct val="90000"/>
            </a:lnSpc>
            <a:spcBef>
              <a:spcPct val="0"/>
            </a:spcBef>
            <a:spcAft>
              <a:spcPct val="15000"/>
            </a:spcAft>
            <a:buChar char="•"/>
          </a:pPr>
          <a:r>
            <a:rPr lang="en-US" sz="1400" kern="1200" dirty="0"/>
            <a:t>Like an open flow hose (zone isolation)</a:t>
          </a:r>
        </a:p>
      </dsp:txBody>
      <dsp:txXfrm>
        <a:off x="6746986" y="1006660"/>
        <a:ext cx="1478756" cy="2305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6B3FA4-DBAA-4EA7-8A79-5D496AB929E0}" type="datetimeFigureOut">
              <a:rPr lang="en-US" smtClean="0"/>
              <a:pPr/>
              <a:t>8/24/22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E321B-42E6-4082-ADCB-16DB624964F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4C6B2-0E18-41FC-8CA1-B467464E7545}" type="datetimeFigureOut">
              <a:rPr lang="en-US" smtClean="0"/>
              <a:pPr/>
              <a:t>8/24/22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60A3E-4BC9-4497-95E2-69F5661E229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Created:</a:t>
            </a:r>
          </a:p>
          <a:p>
            <a:r>
              <a:rPr lang="en-US" b="1" dirty="0"/>
              <a:t>Created by</a:t>
            </a:r>
            <a:r>
              <a:rPr lang="en-US" dirty="0"/>
              <a:t>:   Stephen Boals</a:t>
            </a:r>
          </a:p>
          <a:p>
            <a:r>
              <a:rPr lang="en-US" b="1" dirty="0"/>
              <a:t>Audience:     </a:t>
            </a:r>
            <a:r>
              <a:rPr lang="en-US" b="0" dirty="0"/>
              <a:t>Those who want to learn more about irrigation and best practices for implementing systems</a:t>
            </a:r>
            <a:endParaRPr lang="en-US" dirty="0"/>
          </a:p>
          <a:p>
            <a:r>
              <a:rPr lang="en-US" b="1" dirty="0"/>
              <a:t>Publicity:  </a:t>
            </a:r>
            <a:r>
              <a:rPr lang="en-US" dirty="0"/>
              <a:t>    Learn the basics about irrigation systems, components, planning and assembly.</a:t>
            </a:r>
          </a:p>
          <a:p>
            <a:r>
              <a:rPr lang="en-US" b="1" dirty="0"/>
              <a:t>Update History:   </a:t>
            </a:r>
            <a:r>
              <a:rPr lang="en-US" b="0" dirty="0"/>
              <a:t>v1 Draft on 25 August 2022</a:t>
            </a:r>
            <a:endParaRPr lang="en-US" b="1" dirty="0"/>
          </a:p>
          <a:p>
            <a:endParaRPr lang="en-US" dirty="0"/>
          </a:p>
          <a:p>
            <a:r>
              <a:rPr lang="en-US" dirty="0"/>
              <a:t>Hello all and welcome to another gardening workshop brought to you by the UC Master Gardener Program.  My name is Steve Boals, and I’ll be discussing one of my favorite, and some times painful topics – irrigation.  We’ll discuss the basics, and some tips and tricks learned through the years to help make your project a success and hopefully save you heartache, time and cost.</a:t>
            </a:r>
          </a:p>
        </p:txBody>
      </p:sp>
      <p:sp>
        <p:nvSpPr>
          <p:cNvPr id="4" name="Slide Number Placeholder 3"/>
          <p:cNvSpPr>
            <a:spLocks noGrp="1"/>
          </p:cNvSpPr>
          <p:nvPr>
            <p:ph type="sldNum" sz="quarter" idx="5"/>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169064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Filters are often overlooked when using a domestic water supply, as it is assumed that it is contaminant free.  I recommend always using a filter of some type as calcium or rust build up or particles of any size can cause major issues with a drip system.  There are two main types of irrigation filters: mesh and disc.  Most home systems can use a mesh filter, they are cheaper and widely available.  The table on the slide shows the proper mesh size for the sprinkler of delivery type.  Disc filters are preferred for dirty water that has biological elements.  So if you have ditch water or a shallow old well or cistern, this might be your best option.  Filters should be cleaned on a regular schedule or you can have blockages occur, typically on the hottest days.</a:t>
            </a:r>
          </a:p>
        </p:txBody>
      </p:sp>
      <p:sp>
        <p:nvSpPr>
          <p:cNvPr id="4" name="Slide Number Placeholder 3"/>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363929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component that is overlooked quite often is the pressure regulator.  If you have a drip system, this is absolutely required, and without one, you could have a system blowout or rupture or drip tubing and components.  Typical water supplies from the home are in the 40-60psi range which is 2-6 times the rated max pressure for drip irrigation.  Understand that the system may not pop initially, but over time, with expansion and contraction due to heat and cold, weak points will eventually fail, and it usually happens when you are on vacations or gone for the day.  Always, always use one of these in your zones for drip.  They are easy to install, and some of the filters you buy have them internally to make it simple.  You can buy them threaded for a hose setup, or like the one on the right for addition to your pvc.</a:t>
            </a:r>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345780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anti-siphon, or backflow preventer, can prevent the movement of pipe, hose and tube water back into your domestic water supply.  Think about that soaker host in the garden where you just applied your special, almost patented mix of compost tea and fish emulsion flowing into your icemaker on a hot day, not fun.  Although there might be some health benefits….</a:t>
            </a:r>
          </a:p>
          <a:p>
            <a:endParaRPr lang="en-US" dirty="0"/>
          </a:p>
          <a:p>
            <a:r>
              <a:rPr lang="en-US" dirty="0"/>
              <a:t>You should have these on all your hose bibs and irrigation lines.  Sprinkler valves have this function built in.</a:t>
            </a:r>
          </a:p>
        </p:txBody>
      </p:sp>
      <p:sp>
        <p:nvSpPr>
          <p:cNvPr id="4" name="Slide Number Placeholder 3"/>
          <p:cNvSpPr>
            <a:spLocks noGrp="1"/>
          </p:cNvSpPr>
          <p:nvPr>
            <p:ph type="sldNum" sz="quarter" idx="5"/>
          </p:nvPr>
        </p:nvSpPr>
        <p:spPr/>
        <p:txBody>
          <a:bodyPr/>
          <a:lstStyle/>
          <a:p>
            <a:fld id="{97D75CAD-03B0-5041-913E-2EAB703FF516}" type="slidenum">
              <a:rPr lang="en-US" smtClean="0"/>
              <a:t>12</a:t>
            </a:fld>
            <a:endParaRPr lang="en-US" dirty="0"/>
          </a:p>
        </p:txBody>
      </p:sp>
    </p:spTree>
    <p:extLst>
      <p:ext uri="{BB962C8B-B14F-4D97-AF65-F5344CB8AC3E}">
        <p14:creationId xmlns:p14="http://schemas.microsoft.com/office/powerpoint/2010/main" val="359006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simplest drip setup, your valve is your hose bib and the timer is you.</a:t>
            </a:r>
          </a:p>
          <a:p>
            <a:endParaRPr lang="en-US" dirty="0"/>
          </a:p>
          <a:p>
            <a:r>
              <a:rPr lang="en-US" dirty="0"/>
              <a:t>If you want to automate your irrigation, timers and valves can chop up your yard into watering zones that let you control the delivery of water, and automate the task.  They can be separate components, such as valves controlled by an electric timer system, or they can be combined like the on up top.  These combined units are great for areas away from an electrical source.   I use them in remote garden areas where its cost prohibitive to run pipe and electrical lines</a:t>
            </a:r>
          </a:p>
        </p:txBody>
      </p:sp>
      <p:sp>
        <p:nvSpPr>
          <p:cNvPr id="4" name="Slide Number Placeholder 3"/>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202626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Sprinklers have come a long way since I was a kid.  I remember the days of brass sprinklers and you had 2 choices: a rainbird impact sprinkler or a fixed spray head for your lawn.  Today, there are specialized sprinklers for just about any need, pattern or area.  I think we are all familiar with most.  I will focus on one type, and that is the relatively new rotary multi-stream.  These are fantastic for water conservation, and really water just about any shaped area well.  They are highly adjustable, and even have square pattern heads you can purchase for square and rectangle beds.  The newer ones reduce water flow by 60% and efficiency is improved by 30%, so you can save some serious $$ on your water bill.  They can just slip into your existing popup sprinkler bodies as well.</a:t>
            </a:r>
          </a:p>
        </p:txBody>
      </p:sp>
      <p:sp>
        <p:nvSpPr>
          <p:cNvPr id="4" name="Slide Number Placeholder 3"/>
          <p:cNvSpPr>
            <a:spLocks noGrp="1"/>
          </p:cNvSpPr>
          <p:nvPr>
            <p:ph type="sldNum" sz="quarter" idx="5"/>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9729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like me and love to go to the big home improvement stores, you are probably overwhelmed in the drip irrigation section.  Essentially if you can imagine it, it exists.  Just a little terminology here, starting with connectors.  These are essentially components that let you link different tubing and pipe types, they come in different configurations, two prong, three prong, crosses, etc.  Transitions are components that let you go from different pipe types, different thread types and different size tubing.  This one here is pipe thread to 5/8 tubing.  And finally, emitters are things that deliver water.  On the screen is the one I use most, the flag dripper.  These can be pressure regulating, which insure equal delivery in your drip zone, and can also be cleaned by twisting the flag and pulling.  One other mention here is an emitter type that has made my watering extremely efficient: drip tape.  Drip tape is thin tubing that has emitters spread evenly along the line.  The emitters are built in, and this type of setup is great for growing crops or flowers in long lines or beds.</a:t>
            </a:r>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267232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gardeners assume that what you see is what you get with drip irrigation.  What you see on the surface is not exactly what you get over time, it’s kind of like an iceberg where there is more underground.  The first challenge is to determine your soil type..  Most of place county is somewhere between loam and clay.  If you look at this simplified graphic, you can see a close approximation to the effect of gravity and resistance in the soil as water drips and seeps overtime.  You can see there is a definite expansion pattern, which in reality is more like an onion shape.  Why is this important?  Well, it will help you with spacing your emitters and lines, but more importantly, how to space for different stages of plantings.  Think about seedlings and how close emitters will have to be initially, and then at maturity.  Just food for thought.  If you grow seedling you will need closer emitter spacing than if you have mature plants.</a:t>
            </a:r>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140618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the end of our components section.  Some quick tips.</a:t>
            </a:r>
          </a:p>
          <a:p>
            <a:endParaRPr lang="en-US" dirty="0"/>
          </a:p>
          <a:p>
            <a:r>
              <a:rPr lang="en-US" dirty="0"/>
              <a:t>First off, the web is great for finding just about any type of irrigation component you want, but beware.  There are a ton of cheapo components on Amazon and places like AliExpress.  Most of these components are shoddy quality, and will get you in trouble or worse, kill your plants. I always recommend buying name brand components.  They are tested and have some quality process associated.  </a:t>
            </a:r>
          </a:p>
          <a:p>
            <a:endParaRPr lang="en-US" dirty="0"/>
          </a:p>
          <a:p>
            <a:r>
              <a:rPr lang="en-US" dirty="0"/>
              <a:t>The next two items bear repeating, but it is recommended to always use a filter and a pressure regulator to prevent failure of your system and a massive water bill.</a:t>
            </a:r>
          </a:p>
          <a:p>
            <a:endParaRPr lang="en-US" dirty="0"/>
          </a:p>
          <a:p>
            <a:r>
              <a:rPr lang="en-US" dirty="0"/>
              <a:t>If you have fluctuating elevation, like a rolling field or stairs in your garden you want to use pressure compensating emitters, which will help insure equal delivery and pressure of water.</a:t>
            </a:r>
          </a:p>
          <a:p>
            <a:endParaRPr lang="en-US" dirty="0"/>
          </a:p>
          <a:p>
            <a:r>
              <a:rPr lang="en-US" dirty="0"/>
              <a:t>Finally, as I mentioned, drip tape is a great option, especially for those of you who have larger areas or row crops.  It can be a low cost way to deliver drip irrigation to your crops.</a:t>
            </a:r>
          </a:p>
        </p:txBody>
      </p:sp>
      <p:sp>
        <p:nvSpPr>
          <p:cNvPr id="4" name="Slide Number Placeholder 3"/>
          <p:cNvSpPr>
            <a:spLocks noGrp="1"/>
          </p:cNvSpPr>
          <p:nvPr>
            <p:ph type="sldNum" sz="quarter" idx="5"/>
          </p:nvPr>
        </p:nvSpPr>
        <p:spPr/>
        <p:txBody>
          <a:bodyPr/>
          <a:lstStyle/>
          <a:p>
            <a:fld id="{E2C40387-D8E8-4747-B676-98ED036C8F01}" type="slidenum">
              <a:rPr lang="en-US" smtClean="0"/>
              <a:t>17</a:t>
            </a:fld>
            <a:endParaRPr lang="en-US" dirty="0"/>
          </a:p>
        </p:txBody>
      </p:sp>
    </p:spTree>
    <p:extLst>
      <p:ext uri="{BB962C8B-B14F-4D97-AF65-F5344CB8AC3E}">
        <p14:creationId xmlns:p14="http://schemas.microsoft.com/office/powerpoint/2010/main" val="106495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onto the planning stage.  One of my favorite planning quotes is from Benjamin franklin </a:t>
            </a:r>
            <a:r>
              <a:rPr lang="en-US" sz="1200" b="0" i="0" kern="1200" dirty="0">
                <a:solidFill>
                  <a:schemeClr val="tx1"/>
                </a:solidFill>
                <a:effectLst/>
                <a:latin typeface="+mn-lt"/>
                <a:ea typeface="+mn-ea"/>
                <a:cs typeface="+mn-cs"/>
              </a:rPr>
              <a:t>“By failing to prepare, you are preparing to fail.”  Like any other project, irrigation planning and preparation is critical.  Over the next few slides well discus some planning guidelines that can help on any watering project.</a:t>
            </a: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316198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there are some basic limitations.  I would always suggest you draw that line you just wont cross, and know when to hire a professional.  Mine is typically 220 wiring and pump work, I am not an electrician, and I would rather pay someone who knows what they are doing than short. Out my electrical or get a wicked shock that could stop my heart…common sense, right?  But with irrigation, maybe you sub out the stuff you don’t want to do.  I for one, don’t want to dig a 100’ trench. So pick and choose what you can sub out.  Second is cost…irrigation project costs can add up quickly, so run some quick numbers to calculate what it will cost.  It stink to run out of funds halfway through a project.  You can also sequence your project over a few months to stay on budget.  What is your goal for your project?  To stop the hand watering craziness and save some time in your day?  I have a saying I always repeat with my wife when we leave nursery with another 5 plants – In the Sacramento area, if its not on automated water, its destined to die in the heat.  Lastly, most of the new irrigation techniques and sprinklers can save you a ton of money as mentioned.  Likewise, planning your zones can keep you from over or underwatering, saving on water costs and plants.</a:t>
            </a:r>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394212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a:t>
            </a:fld>
            <a:endParaRPr lang="en-US" dirty="0"/>
          </a:p>
        </p:txBody>
      </p:sp>
    </p:spTree>
    <p:extLst>
      <p:ext uri="{BB962C8B-B14F-4D97-AF65-F5344CB8AC3E}">
        <p14:creationId xmlns:p14="http://schemas.microsoft.com/office/powerpoint/2010/main" val="407152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 little bit about this in the previous section, but knowing your soil type is critical when planning and helps determine emitter spacing and drip rates. Most of you will fall into loamy-clay soil types, and a good bet is a 1 gph flow rate to prevent runoff and get max penetration in the soil.  There are some great references on your resource sheet that go a little more in depth.  Just know that its better to water slow for long periods than to water fast for short periods in most cases.  </a:t>
            </a:r>
          </a:p>
        </p:txBody>
      </p:sp>
      <p:sp>
        <p:nvSpPr>
          <p:cNvPr id="4" name="Slide Number Placeholder 3"/>
          <p:cNvSpPr>
            <a:spLocks noGrp="1"/>
          </p:cNvSpPr>
          <p:nvPr>
            <p:ph type="sldNum" sz="quarter" idx="5"/>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318935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water sources, many of us here in Placer County have multiple sources.  I know for my property, I have a domestic well, and old hand dug irrigation well and ditch water access.  These 3 different sources have different flow rates, different water characteristics and overall storage limitations, so I typically have to choose.  The pressures are also different, and the fouling or filter requirements are all different as well.  You may not have these problems if you are on city water, but where your water comes from will determine specific design elements we will discuss.</a:t>
            </a:r>
          </a:p>
        </p:txBody>
      </p:sp>
      <p:sp>
        <p:nvSpPr>
          <p:cNvPr id="4" name="Slide Number Placeholder 3"/>
          <p:cNvSpPr>
            <a:spLocks noGrp="1"/>
          </p:cNvSpPr>
          <p:nvPr>
            <p:ph type="sldNum" sz="quarter" idx="5"/>
          </p:nvPr>
        </p:nvSpPr>
        <p:spPr/>
        <p:txBody>
          <a:bodyPr/>
          <a:lstStyle/>
          <a:p>
            <a:fld id="{E2C40387-D8E8-4747-B676-98ED036C8F01}" type="slidenum">
              <a:rPr lang="en-US" smtClean="0"/>
              <a:t>21</a:t>
            </a:fld>
            <a:endParaRPr lang="en-US" dirty="0"/>
          </a:p>
        </p:txBody>
      </p:sp>
    </p:spTree>
    <p:extLst>
      <p:ext uri="{BB962C8B-B14F-4D97-AF65-F5344CB8AC3E}">
        <p14:creationId xmlns:p14="http://schemas.microsoft.com/office/powerpoint/2010/main" val="292992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 rate is a key characteristic of your source that will help you understand how much water you have at your disposal, how many emitters you can place on a line and how many sprinklers you can drive.  This ties directly into your zone design.  To figure your out, there is a simple test using a 5 gallon bucket and a stopwatch.  Essentially, you time how long it takes to fill a bucket.  Use the first equation to figure out you gallons per minute and gallons per hour. Most homes will be in the 6-12 gpm, if you have a low flow well, you may be under 5.  So how do you use this info?</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22</a:t>
            </a:fld>
            <a:endParaRPr lang="en-US" dirty="0"/>
          </a:p>
        </p:txBody>
      </p:sp>
    </p:spTree>
    <p:extLst>
      <p:ext uri="{BB962C8B-B14F-4D97-AF65-F5344CB8AC3E}">
        <p14:creationId xmlns:p14="http://schemas.microsoft.com/office/powerpoint/2010/main" val="621457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quick example of how we can use that info.  I grabbed the technical specifications off rainbird’s site for an impact and rotary just for illustration purposes.  </a:t>
            </a:r>
          </a:p>
        </p:txBody>
      </p:sp>
      <p:sp>
        <p:nvSpPr>
          <p:cNvPr id="4" name="Slide Number Placeholder 3"/>
          <p:cNvSpPr>
            <a:spLocks noGrp="1"/>
          </p:cNvSpPr>
          <p:nvPr>
            <p:ph type="sldNum" sz="quarter" idx="5"/>
          </p:nvPr>
        </p:nvSpPr>
        <p:spPr/>
        <p:txBody>
          <a:bodyPr/>
          <a:lstStyle/>
          <a:p>
            <a:fld id="{E2C40387-D8E8-4747-B676-98ED036C8F01}" type="slidenum">
              <a:rPr lang="en-US" smtClean="0"/>
              <a:t>23</a:t>
            </a:fld>
            <a:endParaRPr lang="en-US" dirty="0"/>
          </a:p>
        </p:txBody>
      </p:sp>
    </p:spTree>
    <p:extLst>
      <p:ext uri="{BB962C8B-B14F-4D97-AF65-F5344CB8AC3E}">
        <p14:creationId xmlns:p14="http://schemas.microsoft.com/office/powerpoint/2010/main" val="2167185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your pipe also restricts your flow rate.  So if we stick with our example and know that our water source feeds at 5 gpm.  What happens if I use Schedule 80 ½ inch pvc as my mainline to 5 zones?  You can see on the chart, it will be limited to 3 gpm.  So using this chart I can figure out what type of pipe to use.  Typically, a irrigation system will use ¾ or 1 inch pipe.</a:t>
            </a:r>
          </a:p>
        </p:txBody>
      </p:sp>
      <p:sp>
        <p:nvSpPr>
          <p:cNvPr id="4" name="Slide Number Placeholder 3"/>
          <p:cNvSpPr>
            <a:spLocks noGrp="1"/>
          </p:cNvSpPr>
          <p:nvPr>
            <p:ph type="sldNum" sz="quarter" idx="5"/>
          </p:nvPr>
        </p:nvSpPr>
        <p:spPr/>
        <p:txBody>
          <a:bodyPr/>
          <a:lstStyle/>
          <a:p>
            <a:fld id="{E2C40387-D8E8-4747-B676-98ED036C8F01}" type="slidenum">
              <a:rPr lang="en-US" smtClean="0"/>
              <a:t>24</a:t>
            </a:fld>
            <a:endParaRPr lang="en-US" dirty="0"/>
          </a:p>
        </p:txBody>
      </p:sp>
    </p:spTree>
    <p:extLst>
      <p:ext uri="{BB962C8B-B14F-4D97-AF65-F5344CB8AC3E}">
        <p14:creationId xmlns:p14="http://schemas.microsoft.com/office/powerpoint/2010/main" val="105699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you hate math, and just want some basic rules of thumb, and just want to low down on drip irrigation, this is my favorite slide.  The 200/200 and 30/30 rule will be adequate for any drip system you put in.  Most drip emitters will be tagged with their gph usage.  So in this example, you can do a 30 ft ¼ drip and have no problems having 30 1gph flag drippers.  Or 15 2 gph or 7 4 gph.  </a:t>
            </a:r>
          </a:p>
          <a:p>
            <a:endParaRPr lang="en-US" dirty="0"/>
          </a:p>
        </p:txBody>
      </p:sp>
      <p:sp>
        <p:nvSpPr>
          <p:cNvPr id="4" name="Slide Number Placeholder 3"/>
          <p:cNvSpPr>
            <a:spLocks noGrp="1"/>
          </p:cNvSpPr>
          <p:nvPr>
            <p:ph type="sldNum" sz="quarter" idx="5"/>
          </p:nvPr>
        </p:nvSpPr>
        <p:spPr/>
        <p:txBody>
          <a:bodyPr/>
          <a:lstStyle/>
          <a:p>
            <a:fld id="{97D75CAD-03B0-5041-913E-2EAB703FF516}" type="slidenum">
              <a:rPr lang="en-US" smtClean="0"/>
              <a:t>25</a:t>
            </a:fld>
            <a:endParaRPr lang="en-US" dirty="0"/>
          </a:p>
        </p:txBody>
      </p:sp>
    </p:spTree>
    <p:extLst>
      <p:ext uri="{BB962C8B-B14F-4D97-AF65-F5344CB8AC3E}">
        <p14:creationId xmlns:p14="http://schemas.microsoft.com/office/powerpoint/2010/main" val="2820290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Drip is all about getting the right amount of water to the necessary location and focusing your systems efforts.   Drip emitters are perfect for individual plants where you can focus water at the roto system.  Micro sprinklers can be a great option for groundcovers and high density landscape plants where there are many root systems that are tightly planted.  Example:  a tulip bed or phlox…essentially ornamentals.  Finally, I've talked about the advantages of drip tape already quite a bit</a:t>
            </a:r>
          </a:p>
        </p:txBody>
      </p:sp>
      <p:sp>
        <p:nvSpPr>
          <p:cNvPr id="4" name="Slide Number Placeholder 3"/>
          <p:cNvSpPr>
            <a:spLocks noGrp="1"/>
          </p:cNvSpPr>
          <p:nvPr>
            <p:ph type="sldNum" sz="quarter" idx="5"/>
          </p:nvPr>
        </p:nvSpPr>
        <p:spPr/>
        <p:txBody>
          <a:bodyPr/>
          <a:lstStyle/>
          <a:p>
            <a:fld id="{E2C40387-D8E8-4747-B676-98ED036C8F01}" type="slidenum">
              <a:rPr lang="en-US" smtClean="0"/>
              <a:t>26</a:t>
            </a:fld>
            <a:endParaRPr lang="en-US" dirty="0"/>
          </a:p>
        </p:txBody>
      </p:sp>
    </p:spTree>
    <p:extLst>
      <p:ext uri="{BB962C8B-B14F-4D97-AF65-F5344CB8AC3E}">
        <p14:creationId xmlns:p14="http://schemas.microsoft.com/office/powerpoint/2010/main" val="4121517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to put it all together, you can start to sketch out your plan.  Graph paper is great, and there are a number of free sketch tools online offered by orbit , rainbird and other irrigation providers.</a:t>
            </a:r>
          </a:p>
          <a:p>
            <a:endParaRPr lang="en-US" dirty="0"/>
          </a:p>
          <a:p>
            <a:r>
              <a:rPr lang="en-US" dirty="0"/>
              <a:t>Take measurements and begin to layout your system.  This will help give you an idea of how much material you will need, the number of sprinklers and emitters, etc.</a:t>
            </a:r>
          </a:p>
          <a:p>
            <a:endParaRPr lang="en-US" dirty="0"/>
          </a:p>
          <a:p>
            <a:r>
              <a:rPr lang="en-US" dirty="0"/>
              <a:t>The most important aspect here is laying out your zones and how much flow you will need to provide the water to your plants. </a:t>
            </a:r>
          </a:p>
        </p:txBody>
      </p:sp>
      <p:sp>
        <p:nvSpPr>
          <p:cNvPr id="4" name="Slide Number Placeholder 3"/>
          <p:cNvSpPr>
            <a:spLocks noGrp="1"/>
          </p:cNvSpPr>
          <p:nvPr>
            <p:ph type="sldNum" sz="quarter" idx="5"/>
          </p:nvPr>
        </p:nvSpPr>
        <p:spPr/>
        <p:txBody>
          <a:bodyPr/>
          <a:lstStyle/>
          <a:p>
            <a:fld id="{E2C40387-D8E8-4747-B676-98ED036C8F01}" type="slidenum">
              <a:rPr lang="en-US" smtClean="0"/>
              <a:t>27</a:t>
            </a:fld>
            <a:endParaRPr lang="en-US" dirty="0"/>
          </a:p>
        </p:txBody>
      </p:sp>
    </p:spTree>
    <p:extLst>
      <p:ext uri="{BB962C8B-B14F-4D97-AF65-F5344CB8AC3E}">
        <p14:creationId xmlns:p14="http://schemas.microsoft.com/office/powerpoint/2010/main" val="1636938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here are a few tips for planning out your system.  If your watering zones are any type of distance, you want to use the largest supply pipe that fits your flow rate.  </a:t>
            </a:r>
          </a:p>
          <a:p>
            <a:endParaRPr lang="en-US" dirty="0"/>
          </a:p>
          <a:p>
            <a:r>
              <a:rPr lang="en-US" dirty="0"/>
              <a:t>Mixing emitter types is setting yourself up for problems.  Water tends to flow to the highest flow rate emitters, the path of least resistance, and inevitably, you will leave plants thirsty.</a:t>
            </a:r>
          </a:p>
          <a:p>
            <a:endParaRPr lang="en-US" dirty="0"/>
          </a:p>
          <a:p>
            <a:r>
              <a:rPr lang="en-US" dirty="0"/>
              <a:t>Always leave a stub of pipe for any future expansion or plans to make it easy to add on.  If you are like me, there is always a vision for that future project, plan ahead.</a:t>
            </a:r>
          </a:p>
          <a:p>
            <a:endParaRPr lang="en-US" dirty="0"/>
          </a:p>
          <a:p>
            <a:r>
              <a:rPr lang="en-US" dirty="0"/>
              <a:t>Finally, use the charts and references to plan out your flow and required drip rates.</a:t>
            </a:r>
          </a:p>
        </p:txBody>
      </p:sp>
      <p:sp>
        <p:nvSpPr>
          <p:cNvPr id="4" name="Slide Number Placeholder 3"/>
          <p:cNvSpPr>
            <a:spLocks noGrp="1"/>
          </p:cNvSpPr>
          <p:nvPr>
            <p:ph type="sldNum" sz="quarter" idx="5"/>
          </p:nvPr>
        </p:nvSpPr>
        <p:spPr/>
        <p:txBody>
          <a:bodyPr/>
          <a:lstStyle/>
          <a:p>
            <a:fld id="{E2C40387-D8E8-4747-B676-98ED036C8F01}" type="slidenum">
              <a:rPr lang="en-US" smtClean="0"/>
              <a:t>28</a:t>
            </a:fld>
            <a:endParaRPr lang="en-US" dirty="0"/>
          </a:p>
        </p:txBody>
      </p:sp>
    </p:spTree>
    <p:extLst>
      <p:ext uri="{BB962C8B-B14F-4D97-AF65-F5344CB8AC3E}">
        <p14:creationId xmlns:p14="http://schemas.microsoft.com/office/powerpoint/2010/main" val="393540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the fun part, how do we put it all together and make it last</a:t>
            </a:r>
          </a:p>
        </p:txBody>
      </p:sp>
      <p:sp>
        <p:nvSpPr>
          <p:cNvPr id="4" name="Slide Number Placeholder 3"/>
          <p:cNvSpPr>
            <a:spLocks noGrp="1"/>
          </p:cNvSpPr>
          <p:nvPr>
            <p:ph type="sldNum" sz="quarter" idx="5"/>
          </p:nvPr>
        </p:nvSpPr>
        <p:spPr/>
        <p:txBody>
          <a:bodyPr/>
          <a:lstStyle/>
          <a:p>
            <a:fld id="{E2C40387-D8E8-4747-B676-98ED036C8F01}" type="slidenum">
              <a:rPr lang="en-US" smtClean="0"/>
              <a:t>29</a:t>
            </a:fld>
            <a:endParaRPr lang="en-US" dirty="0"/>
          </a:p>
        </p:txBody>
      </p:sp>
    </p:spTree>
    <p:extLst>
      <p:ext uri="{BB962C8B-B14F-4D97-AF65-F5344CB8AC3E}">
        <p14:creationId xmlns:p14="http://schemas.microsoft.com/office/powerpoint/2010/main" val="102388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a:t>
            </a:fld>
            <a:endParaRPr lang="en-US" dirty="0"/>
          </a:p>
        </p:txBody>
      </p:sp>
    </p:spTree>
    <p:extLst>
      <p:ext uri="{BB962C8B-B14F-4D97-AF65-F5344CB8AC3E}">
        <p14:creationId xmlns:p14="http://schemas.microsoft.com/office/powerpoint/2010/main" val="1889038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rules you should be aware of as you start your installation.  You are going to spend a ton of time and effort putting in this system and you want to protect it.  You need to bury your pipe runs between 8 and 12 inches.  This does a few things.  First, it gives you some space to work the soil above the pipe.  Second, in areas of freeze it protects the pipes below from the threat of frozen water.</a:t>
            </a:r>
          </a:p>
          <a:p>
            <a:endParaRPr lang="en-US" dirty="0"/>
          </a:p>
          <a:p>
            <a:r>
              <a:rPr lang="en-US" dirty="0"/>
              <a:t>A second big one I learned the hard way if that antisiphon valves need a pressure differential to work and it the valves are below a sprinkler head you will have trouble with the siphon and valve operation..</a:t>
            </a:r>
          </a:p>
        </p:txBody>
      </p:sp>
      <p:sp>
        <p:nvSpPr>
          <p:cNvPr id="4" name="Slide Number Placeholder 3"/>
          <p:cNvSpPr>
            <a:spLocks noGrp="1"/>
          </p:cNvSpPr>
          <p:nvPr>
            <p:ph type="sldNum" sz="quarter" idx="5"/>
          </p:nvPr>
        </p:nvSpPr>
        <p:spPr/>
        <p:txBody>
          <a:bodyPr/>
          <a:lstStyle/>
          <a:p>
            <a:fld id="{E2C40387-D8E8-4747-B676-98ED036C8F01}" type="slidenum">
              <a:rPr lang="en-US" smtClean="0"/>
              <a:t>30</a:t>
            </a:fld>
            <a:endParaRPr lang="en-US" dirty="0"/>
          </a:p>
        </p:txBody>
      </p:sp>
    </p:spTree>
    <p:extLst>
      <p:ext uri="{BB962C8B-B14F-4D97-AF65-F5344CB8AC3E}">
        <p14:creationId xmlns:p14="http://schemas.microsoft.com/office/powerpoint/2010/main" val="2844800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Pipe and tubing are really erector sets or tinker toys for adults, and assembling them is simple if you follow a few rules.  First, with PVC pipe, you use a 2 step process to prep the PVC with primer.  The primer sets the stage for a chemical change in the PVC and preps it for bonding.  It softens the pipe and as you apply the blue cement, it will fuse the two parts together in a chemical bonding process.  When you put the pipes together, insure an even application of primer and cement, push the parts together and twist as you go until it is fully seated.  It takes 15 minutes for initial bonding where the joint can with stand pressure and 2 hours to cure.</a:t>
            </a:r>
          </a:p>
          <a:p>
            <a:endParaRPr lang="en-US" dirty="0"/>
          </a:p>
          <a:p>
            <a:r>
              <a:rPr lang="en-US" dirty="0"/>
              <a:t>Poly tubing is simple if you follow some basics.  Always cut the tubing at a perpendicular angle.  Always put the tubing on completely past the last set of barbs to prevent leaks and failure.</a:t>
            </a:r>
          </a:p>
          <a:p>
            <a:endParaRPr lang="en-US" dirty="0"/>
          </a:p>
          <a:p>
            <a:endParaRPr lang="en-US" dirty="0"/>
          </a:p>
          <a:p>
            <a:r>
              <a:rPr lang="en-US" dirty="0"/>
              <a:t>For any pipe threads or screwed ends, always use a few wraps of pipe thread tape to provide. Clean seal, and screw all the way.</a:t>
            </a:r>
          </a:p>
        </p:txBody>
      </p:sp>
      <p:sp>
        <p:nvSpPr>
          <p:cNvPr id="4" name="Slide Number Placeholder 3"/>
          <p:cNvSpPr>
            <a:spLocks noGrp="1"/>
          </p:cNvSpPr>
          <p:nvPr>
            <p:ph type="sldNum" sz="quarter" idx="5"/>
          </p:nvPr>
        </p:nvSpPr>
        <p:spPr/>
        <p:txBody>
          <a:bodyPr/>
          <a:lstStyle/>
          <a:p>
            <a:fld id="{E2C40387-D8E8-4747-B676-98ED036C8F01}" type="slidenum">
              <a:rPr lang="en-US" smtClean="0"/>
              <a:t>31</a:t>
            </a:fld>
            <a:endParaRPr lang="en-US" dirty="0"/>
          </a:p>
        </p:txBody>
      </p:sp>
    </p:spTree>
    <p:extLst>
      <p:ext uri="{BB962C8B-B14F-4D97-AF65-F5344CB8AC3E}">
        <p14:creationId xmlns:p14="http://schemas.microsoft.com/office/powerpoint/2010/main" val="2450742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leaks, make sure all your pipe joints and threads are completely free of dirt and dry.  As mentioned, use pipe tape and screw down joints all the way to the stops.  Don’t go cheap on glue, but make sure and wipe excess glue and primer as it can weaken the pipe outside of a joint.  Inspect your work,, and after 15 minutes, pressure test and check for leaks.  Obviously, test before you bury or you’ll have an unintended drip system</a:t>
            </a:r>
          </a:p>
        </p:txBody>
      </p:sp>
      <p:sp>
        <p:nvSpPr>
          <p:cNvPr id="4" name="Slide Number Placeholder 3"/>
          <p:cNvSpPr>
            <a:spLocks noGrp="1"/>
          </p:cNvSpPr>
          <p:nvPr>
            <p:ph type="sldNum" sz="quarter" idx="5"/>
          </p:nvPr>
        </p:nvSpPr>
        <p:spPr/>
        <p:txBody>
          <a:bodyPr/>
          <a:lstStyle/>
          <a:p>
            <a:fld id="{E2C40387-D8E8-4747-B676-98ED036C8F01}" type="slidenum">
              <a:rPr lang="en-US" smtClean="0"/>
              <a:t>32</a:t>
            </a:fld>
            <a:endParaRPr lang="en-US" dirty="0"/>
          </a:p>
        </p:txBody>
      </p:sp>
    </p:spTree>
    <p:extLst>
      <p:ext uri="{BB962C8B-B14F-4D97-AF65-F5344CB8AC3E}">
        <p14:creationId xmlns:p14="http://schemas.microsoft.com/office/powerpoint/2010/main" val="1446494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doing PVC work, I always find it nice to have a flat clean working surface.  A square of cardboard is great for slipping under pipe while doing joint work.  Wear gloves.  No matter how careful you are you will get PVC primer and cement on your hands and its tough to get off and can irritate your skin.  Two tools I recommend for both types of pipe are these cutters pictured here.  The PVC cutter is great and simple to use and guarantees a 90 degree clean surface.  The poly cutter and punch makes easy work for big drip projects.</a:t>
            </a:r>
          </a:p>
          <a:p>
            <a:endParaRPr lang="en-US" dirty="0"/>
          </a:p>
          <a:p>
            <a:r>
              <a:rPr lang="en-US" dirty="0"/>
              <a:t>If you plan well and take your time, the end result will be success.</a:t>
            </a:r>
          </a:p>
          <a:p>
            <a:endParaRPr lang="en-US" dirty="0"/>
          </a:p>
          <a:p>
            <a:r>
              <a:rPr lang="en-US" dirty="0"/>
              <a:t>Finally, no matter how careful, some dirt or debris will get into your system.  I typically leave the last emitter or end of pipe off until I do a system flush to prevent clogging.</a:t>
            </a:r>
          </a:p>
        </p:txBody>
      </p:sp>
      <p:sp>
        <p:nvSpPr>
          <p:cNvPr id="4" name="Slide Number Placeholder 3"/>
          <p:cNvSpPr>
            <a:spLocks noGrp="1"/>
          </p:cNvSpPr>
          <p:nvPr>
            <p:ph type="sldNum" sz="quarter" idx="5"/>
          </p:nvPr>
        </p:nvSpPr>
        <p:spPr/>
        <p:txBody>
          <a:bodyPr/>
          <a:lstStyle/>
          <a:p>
            <a:fld id="{E2C40387-D8E8-4747-B676-98ED036C8F01}" type="slidenum">
              <a:rPr lang="en-US" smtClean="0"/>
              <a:t>33</a:t>
            </a:fld>
            <a:endParaRPr lang="en-US" dirty="0"/>
          </a:p>
        </p:txBody>
      </p:sp>
    </p:spTree>
    <p:extLst>
      <p:ext uri="{BB962C8B-B14F-4D97-AF65-F5344CB8AC3E}">
        <p14:creationId xmlns:p14="http://schemas.microsoft.com/office/powerpoint/2010/main" val="1056004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the system is in place, I always use a test or cycle mode on the sprinkler to go through my zones and make sure they are working as intended and there are no clogs.  If they aren’t, start at the filter and emitters.  You can be proactive, especially with drip emitters by testing your yard with a moisture meter.  This can give you a heads up if your system isn’t working as planned before your plants die off.   As with everything else, you always have the phone a friend option if you just cant figure it our. Or a contractor.</a:t>
            </a:r>
          </a:p>
        </p:txBody>
      </p:sp>
      <p:sp>
        <p:nvSpPr>
          <p:cNvPr id="4" name="Slide Number Placeholder 3"/>
          <p:cNvSpPr>
            <a:spLocks noGrp="1"/>
          </p:cNvSpPr>
          <p:nvPr>
            <p:ph type="sldNum" sz="quarter" idx="5"/>
          </p:nvPr>
        </p:nvSpPr>
        <p:spPr/>
        <p:txBody>
          <a:bodyPr/>
          <a:lstStyle/>
          <a:p>
            <a:fld id="{E2C40387-D8E8-4747-B676-98ED036C8F01}" type="slidenum">
              <a:rPr lang="en-US" smtClean="0"/>
              <a:t>34</a:t>
            </a:fld>
            <a:endParaRPr lang="en-US" dirty="0"/>
          </a:p>
        </p:txBody>
      </p:sp>
    </p:spTree>
    <p:extLst>
      <p:ext uri="{BB962C8B-B14F-4D97-AF65-F5344CB8AC3E}">
        <p14:creationId xmlns:p14="http://schemas.microsoft.com/office/powerpoint/2010/main" val="1135391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irrigation system as a friendship or relationship you get out of it what you put into it. If you ignored overtime the relationship will go sour. Periodic maintenance will help prevent serious headaches clean your filter Weekly or monthly clean your trippers test your system and flush it at least once a season for sprinklers clean the heads in the filter baskets periodically. These types of maintenance functions we’ll pay huge dividends keep your system running well</a:t>
            </a:r>
          </a:p>
        </p:txBody>
      </p:sp>
      <p:sp>
        <p:nvSpPr>
          <p:cNvPr id="4" name="Slide Number Placeholder 3"/>
          <p:cNvSpPr>
            <a:spLocks noGrp="1"/>
          </p:cNvSpPr>
          <p:nvPr>
            <p:ph type="sldNum" sz="quarter" idx="5"/>
          </p:nvPr>
        </p:nvSpPr>
        <p:spPr/>
        <p:txBody>
          <a:bodyPr/>
          <a:lstStyle/>
          <a:p>
            <a:fld id="{E2C40387-D8E8-4747-B676-98ED036C8F01}" type="slidenum">
              <a:rPr lang="en-US" smtClean="0"/>
              <a:t>35</a:t>
            </a:fld>
            <a:endParaRPr lang="en-US" dirty="0"/>
          </a:p>
        </p:txBody>
      </p:sp>
    </p:spTree>
    <p:extLst>
      <p:ext uri="{BB962C8B-B14F-4D97-AF65-F5344CB8AC3E}">
        <p14:creationId xmlns:p14="http://schemas.microsoft.com/office/powerpoint/2010/main" val="1455855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as we end up here hopefully you got something out of this webinar and there’s a slider to you can leverage for future projects. You can always go to the Master Gardener website and I’ve also included some great links on your resource sheet to help in areas we may not covered and continue your irrigation education thank you so much for your time and happy irrigating!</a:t>
            </a:r>
          </a:p>
        </p:txBody>
      </p:sp>
      <p:sp>
        <p:nvSpPr>
          <p:cNvPr id="4" name="Slide Number Placeholder 3"/>
          <p:cNvSpPr>
            <a:spLocks noGrp="1"/>
          </p:cNvSpPr>
          <p:nvPr>
            <p:ph type="sldNum" sz="quarter" idx="5"/>
          </p:nvPr>
        </p:nvSpPr>
        <p:spPr/>
        <p:txBody>
          <a:bodyPr/>
          <a:lstStyle/>
          <a:p>
            <a:fld id="{E2C40387-D8E8-4747-B676-98ED036C8F01}" type="slidenum">
              <a:rPr lang="en-US" smtClean="0"/>
              <a:t>37</a:t>
            </a:fld>
            <a:endParaRPr lang="en-US" dirty="0"/>
          </a:p>
        </p:txBody>
      </p:sp>
    </p:spTree>
    <p:extLst>
      <p:ext uri="{BB962C8B-B14F-4D97-AF65-F5344CB8AC3E}">
        <p14:creationId xmlns:p14="http://schemas.microsoft.com/office/powerpoint/2010/main" val="2755569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38</a:t>
            </a:fld>
            <a:endParaRPr lang="en-US" dirty="0"/>
          </a:p>
        </p:txBody>
      </p:sp>
    </p:spTree>
    <p:extLst>
      <p:ext uri="{BB962C8B-B14F-4D97-AF65-F5344CB8AC3E}">
        <p14:creationId xmlns:p14="http://schemas.microsoft.com/office/powerpoint/2010/main" val="78624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4</a:t>
            </a:fld>
            <a:endParaRPr lang="en-US" dirty="0"/>
          </a:p>
        </p:txBody>
      </p:sp>
    </p:spTree>
    <p:extLst>
      <p:ext uri="{BB962C8B-B14F-4D97-AF65-F5344CB8AC3E}">
        <p14:creationId xmlns:p14="http://schemas.microsoft.com/office/powerpoint/2010/main" val="133835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like to start my sessions with a definition of the topic, and here I present the Merriam Webster definition of irrigation.  I think the most important word here is “artificial”.  Here in California we are blessed with consistent summer thunderstorm and high humidity, both which come with their own problems.  But for us, artificially augmenting our plant’s water intake is critical for growing most plants and trees.  Irrigation is critical, and so is the efficient delivery of water during our hottest months.</a:t>
            </a:r>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108335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history, we have been focused on moving water for not only consumption and survival, but for the growth of plants for consumption.  Now I probably wouldn’t use an aqueduct today…although we have a modern aqueduct system here in placer….but as home owners, we have a myriad of great choices, some time too many, to water our gardens and landscape.  We will talk about those options today, and cover the following (next)</a:t>
            </a:r>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43499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Irrigation is a massive subject, and in the short time we have today, I couldn't hope to touch everything you may want to know.  My guess is that today’s presentation will have parts that are familiar, and some that are hopefully new and helpful, but here are my goals:</a:t>
            </a:r>
          </a:p>
          <a:p>
            <a:endParaRPr lang="en-US" dirty="0"/>
          </a:p>
          <a:p>
            <a:r>
              <a:rPr lang="en-US" dirty="0"/>
              <a:t>We’ll cover basic terms and concepts, and explore the components available for irrigation systems.  I’ll provide some simplified slides to help plan a new system, help you upgrade your current system or expand.</a:t>
            </a:r>
          </a:p>
          <a:p>
            <a:endParaRPr lang="en-US" dirty="0"/>
          </a:p>
          <a:p>
            <a:r>
              <a:rPr lang="en-US" dirty="0"/>
              <a:t>And throughout, I have woven in 20 years of success and failure, mine that is, on irrigating our 2 acre parcel, and hopefully help you avoid pitfalls and problems I have experienced.</a:t>
            </a:r>
          </a:p>
          <a:p>
            <a:endParaRPr lang="en-US" dirty="0"/>
          </a:p>
          <a:p>
            <a:r>
              <a:rPr lang="en-US" dirty="0"/>
              <a:t>So, let’s get started.</a:t>
            </a:r>
          </a:p>
        </p:txBody>
      </p:sp>
      <p:sp>
        <p:nvSpPr>
          <p:cNvPr id="4" name="Slide Number Placeholder 3"/>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211158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let’s talk about the components of an irrigation system and some terminology.  These slides are not all inclusive, but I've focused on providing those that are critical and most commonly used.  Note: not every system will have all of these, but hopefully the list will raise awareness for your of what is out there and available.</a:t>
            </a:r>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264323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Irrigation, at the most basic level, is moving water from point A to point B.  In most of your home environments, there is probably a point C, D, E, F and on and on.  To move that water, we need to choose the highway, and most systems will utilize two types of pipe: PVC and/or Polyethylene pipe.  Easy to distinguish: one is white and rigid, the other black and flexible.  Both come in a variety of sizes and lengths, and typically larger sizes are utilized for runs from the source to the start of delivery.  Most on that in a minute.  A few details to understand.  First, white PVC pipe comes in a number of thicknesses, and the term typically used is ”schedule”.  The higher the schedule, the thicker the pipe wall.  Typically schedule 80 pipe is used for longer supply runs and the thinner schedule 40 is used for your zones.  You can easily identify pipe by the printed text on the outer shell. You can see it up here in the pvc photo.  Most gardeners are mostly familiar with the above ground use of black poly drip pipe.   It typically is not used underground because its very flexible, but note you can buy thick poly for underground runs through tricky areas with existing underground structures (rocks, stumps, etc).  Poly is easy to work with, and your local stores will carry all of the right sizes for your projects.</a:t>
            </a:r>
          </a:p>
          <a:p>
            <a:endParaRPr lang="en-US" dirty="0"/>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119296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a:solidFill>
            <a:schemeClr val="bg1"/>
          </a:solidFill>
          <a:ln>
            <a:noFill/>
          </a:ln>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Picture Placeholder 7"/>
          <p:cNvSpPr>
            <a:spLocks noGrp="1"/>
          </p:cNvSpPr>
          <p:nvPr>
            <p:ph type="pic" sz="quarter" idx="13"/>
          </p:nvPr>
        </p:nvSpPr>
        <p:spPr>
          <a:xfrm>
            <a:off x="3429000" y="2133600"/>
            <a:ext cx="2286000" cy="1828800"/>
          </a:xfrm>
        </p:spPr>
        <p:txBody>
          <a:bodyPr/>
          <a:lstStyle/>
          <a:p>
            <a:r>
              <a:rPr lang="en-US" dirty="0"/>
              <a:t>Click icon to add picture</a:t>
            </a:r>
          </a:p>
        </p:txBody>
      </p:sp>
      <p:sp>
        <p:nvSpPr>
          <p:cNvPr id="19" name="TextBox 18"/>
          <p:cNvSpPr txBox="1"/>
          <p:nvPr userDrawn="1"/>
        </p:nvSpPr>
        <p:spPr>
          <a:xfrm>
            <a:off x="762000" y="4343400"/>
            <a:ext cx="7620000"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solidFill>
              </a:rPr>
              <a:t>Presented</a:t>
            </a:r>
            <a:r>
              <a:rPr lang="en-US" sz="2800" b="0" baseline="0" dirty="0">
                <a:solidFill>
                  <a:schemeClr val="accent1"/>
                </a:solidFill>
              </a:rPr>
              <a:t> by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rPr>
              <a:t>UC Master Gardeners of Placer County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628650" y="1057322"/>
            <a:ext cx="7886700" cy="1325563"/>
          </a:xfrm>
          <a:prstGeom prst="rect">
            <a:avLst/>
          </a:prstGeom>
          <a:ln>
            <a:noFill/>
          </a:ln>
        </p:spPr>
        <p:txBody>
          <a:bodyPr vert="horz" lIns="91440" tIns="45720" rIns="91440" bIns="45720" rtlCol="0" anchor="ctr">
            <a:normAutofit/>
          </a:bodyPr>
          <a:lstStyle>
            <a:lvl1pPr algn="l">
              <a:defRPr sz="45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628650" y="4361380"/>
            <a:ext cx="2560582" cy="660400"/>
          </a:xfrm>
        </p:spPr>
        <p:txBody>
          <a:bodyPr>
            <a:normAutofit/>
          </a:bodyPr>
          <a:lstStyle>
            <a:lvl1pPr marL="0" indent="0" algn="l">
              <a:lnSpc>
                <a:spcPct val="100000"/>
              </a:lnSpc>
              <a:buNone/>
              <a:defRPr sz="135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628650" y="5057208"/>
            <a:ext cx="2144316" cy="531813"/>
          </a:xfrm>
        </p:spPr>
        <p:txBody>
          <a:bodyPr>
            <a:normAutofit/>
          </a:bodyPr>
          <a:lstStyle>
            <a:lvl1pPr marL="0" indent="0" algn="l">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628650" y="2750550"/>
            <a:ext cx="6199415" cy="798192"/>
          </a:xfrm>
        </p:spPr>
        <p:txBody>
          <a:bodyPr>
            <a:noAutofit/>
          </a:bodyPr>
          <a:lstStyle>
            <a:lvl1pPr marL="0" indent="0" algn="l">
              <a:buNone/>
              <a:defRPr sz="27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87791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 y="0"/>
            <a:ext cx="9143994" cy="1598278"/>
          </a:xfrm>
          <a:prstGeom prst="rect">
            <a:avLst/>
          </a:prstGeom>
        </p:spPr>
      </p:pic>
      <p:sp>
        <p:nvSpPr>
          <p:cNvPr id="2" name="Title 1"/>
          <p:cNvSpPr>
            <a:spLocks noGrp="1"/>
          </p:cNvSpPr>
          <p:nvPr>
            <p:ph type="title"/>
          </p:nvPr>
        </p:nvSpPr>
        <p:spPr>
          <a:xfrm>
            <a:off x="513551" y="24598"/>
            <a:ext cx="7886700" cy="1325563"/>
          </a:xfrm>
          <a:noFill/>
        </p:spPr>
        <p:txBody>
          <a:bodyPr>
            <a:normAutofit/>
          </a:bodyPr>
          <a:lstStyle>
            <a:lvl1pPr>
              <a:defRPr sz="2625"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836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838" y="-25378"/>
            <a:ext cx="9211675" cy="6908756"/>
          </a:xfrm>
          <a:prstGeom prst="rect">
            <a:avLst/>
          </a:prstGeom>
        </p:spPr>
      </p:pic>
      <p:sp>
        <p:nvSpPr>
          <p:cNvPr id="2" name="Title 1"/>
          <p:cNvSpPr>
            <a:spLocks noGrp="1"/>
          </p:cNvSpPr>
          <p:nvPr>
            <p:ph type="title"/>
          </p:nvPr>
        </p:nvSpPr>
        <p:spPr>
          <a:xfrm>
            <a:off x="623888" y="1396413"/>
            <a:ext cx="7886700" cy="2852737"/>
          </a:xfrm>
        </p:spPr>
        <p:txBody>
          <a:bodyPr anchor="b">
            <a:normAutofit/>
          </a:bodyPr>
          <a:lstStyle>
            <a:lvl1pPr>
              <a:defRPr sz="4050"/>
            </a:lvl1pPr>
          </a:lstStyle>
          <a:p>
            <a:r>
              <a:rPr lang="en-US"/>
              <a:t>Click to edit Master title style</a:t>
            </a:r>
            <a:endParaRPr lang="en-US" dirty="0"/>
          </a:p>
        </p:txBody>
      </p:sp>
      <p:sp>
        <p:nvSpPr>
          <p:cNvPr id="3" name="Text Placeholder 2"/>
          <p:cNvSpPr>
            <a:spLocks noGrp="1"/>
          </p:cNvSpPr>
          <p:nvPr>
            <p:ph type="body" idx="1"/>
          </p:nvPr>
        </p:nvSpPr>
        <p:spPr>
          <a:xfrm>
            <a:off x="623887" y="4249150"/>
            <a:ext cx="7886700" cy="1500187"/>
          </a:xfrm>
        </p:spPr>
        <p:txBody>
          <a:bodyPr>
            <a:normAutofit/>
          </a:bodyPr>
          <a:lstStyle>
            <a:lvl1pPr marL="0" indent="0">
              <a:buNone/>
              <a:defRPr sz="21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9" name="Picture 8">
            <a:extLst>
              <a:ext uri="{FF2B5EF4-FFF2-40B4-BE49-F238E27FC236}">
                <a16:creationId xmlns:a16="http://schemas.microsoft.com/office/drawing/2014/main" id="{8ADE3D99-5CE4-0341-9321-75C5EAD1F1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9680" y="5973064"/>
            <a:ext cx="4084320" cy="884936"/>
          </a:xfrm>
          <a:prstGeom prst="rect">
            <a:avLst/>
          </a:prstGeom>
        </p:spPr>
      </p:pic>
    </p:spTree>
    <p:extLst>
      <p:ext uri="{BB962C8B-B14F-4D97-AF65-F5344CB8AC3E}">
        <p14:creationId xmlns:p14="http://schemas.microsoft.com/office/powerpoint/2010/main" val="171444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492" y="1"/>
            <a:ext cx="9192983" cy="1617141"/>
          </a:xfrm>
          <a:prstGeom prst="rect">
            <a:avLst/>
          </a:prstGeom>
        </p:spPr>
      </p:pic>
      <p:sp>
        <p:nvSpPr>
          <p:cNvPr id="2" name="Title 1"/>
          <p:cNvSpPr>
            <a:spLocks noGrp="1"/>
          </p:cNvSpPr>
          <p:nvPr>
            <p:ph type="title"/>
          </p:nvPr>
        </p:nvSpPr>
        <p:spPr>
          <a:xfrm>
            <a:off x="513551" y="14438"/>
            <a:ext cx="7886700" cy="1325563"/>
          </a:xfrm>
          <a:noFill/>
        </p:spPr>
        <p:txBody>
          <a:bodyPr>
            <a:normAutofit/>
          </a:bodyPr>
          <a:lstStyle>
            <a:lvl1pPr>
              <a:defRPr sz="2625"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099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4974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vl2pPr>
              <a:defRPr sz="2400" b="0" i="0" baseline="0"/>
            </a:lvl2pPr>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r>
              <a:rPr lang="en-US" dirty="0"/>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11"/>
          <p:cNvSpPr>
            <a:spLocks noGrp="1"/>
          </p:cNvSpPr>
          <p:nvPr>
            <p:ph type="body" sz="quarter" idx="13"/>
          </p:nvPr>
        </p:nvSpPr>
        <p:spPr>
          <a:xfrm>
            <a:off x="685800" y="2057400"/>
            <a:ext cx="7772400" cy="3124200"/>
          </a:xfrm>
        </p:spPr>
        <p:txBody>
          <a:bodyPr/>
          <a:lstStyle>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normAutofit/>
          </a:bodyPr>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9" name="Picture 8" descr="ANR_subbrands_horizontal_MG.jpg"/>
          <p:cNvPicPr>
            <a:picLocks noChangeAspect="1"/>
          </p:cNvPicPr>
          <p:nvPr userDrawn="1"/>
        </p:nvPicPr>
        <p:blipFill>
          <a:blip r:embed="rId6" cstate="print"/>
          <a:stretch>
            <a:fillRect/>
          </a:stretch>
        </p:blipFill>
        <p:spPr>
          <a:xfrm>
            <a:off x="1676400" y="5867400"/>
            <a:ext cx="5740400" cy="78278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47" r:id="rId4"/>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i="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7" name="Picture 6" descr="MG_logo-v2014_short-UCCE.jpg"/>
          <p:cNvPicPr>
            <a:picLocks noChangeAspect="1"/>
          </p:cNvPicPr>
          <p:nvPr userDrawn="1"/>
        </p:nvPicPr>
        <p:blipFill>
          <a:blip r:embed="rId12" cstate="print"/>
          <a:stretch>
            <a:fillRect/>
          </a:stretch>
        </p:blipFill>
        <p:spPr>
          <a:xfrm>
            <a:off x="2103120" y="6096000"/>
            <a:ext cx="540026" cy="496824"/>
          </a:xfrm>
          <a:prstGeom prst="rect">
            <a:avLst/>
          </a:prstGeom>
        </p:spPr>
      </p:pic>
      <p:sp>
        <p:nvSpPr>
          <p:cNvPr id="8" name="TextBox 7"/>
          <p:cNvSpPr txBox="1"/>
          <p:nvPr userDrawn="1"/>
        </p:nvSpPr>
        <p:spPr>
          <a:xfrm>
            <a:off x="2667000" y="6172200"/>
            <a:ext cx="4191000" cy="400110"/>
          </a:xfrm>
          <a:prstGeom prst="rect">
            <a:avLst/>
          </a:prstGeom>
          <a:noFill/>
        </p:spPr>
        <p:txBody>
          <a:bodyPr wrap="square" rtlCol="0">
            <a:spAutoFit/>
          </a:bodyPr>
          <a:lstStyle/>
          <a:p>
            <a:r>
              <a:rPr lang="en-US" sz="2000" b="0" dirty="0">
                <a:solidFill>
                  <a:schemeClr val="accent1"/>
                </a:solidFill>
              </a:rPr>
              <a:t>UC Master</a:t>
            </a:r>
            <a:r>
              <a:rPr lang="en-US" sz="2000" b="0" baseline="0" dirty="0">
                <a:solidFill>
                  <a:schemeClr val="accent1"/>
                </a:solidFill>
              </a:rPr>
              <a:t> Gardeners of Placer County</a:t>
            </a:r>
            <a:endParaRPr lang="en-US" sz="20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8" r:id="rId3"/>
    <p:sldLayoutId id="2147483738" r:id="rId4"/>
    <p:sldLayoutId id="2147483745" r:id="rId5"/>
    <p:sldLayoutId id="2147483756" r:id="rId6"/>
    <p:sldLayoutId id="2147483757" r:id="rId7"/>
    <p:sldLayoutId id="2147483758" r:id="rId8"/>
    <p:sldLayoutId id="2147483759" r:id="rId9"/>
    <p:sldLayoutId id="2147483760" r:id="rId10"/>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lp.dripdepot.com/support/solutions/articles/11000044353-irrigation-filter-buying-gu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pixabay.com/"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ixabay.com/"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rainbird.com/"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rainbird.com/"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jpeg"/><Relationship Id="rId4" Type="http://schemas.openxmlformats.org/officeDocument/2006/relationships/diagramLayout" Target="../diagrams/layout1.xm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school.sprinklerwarehouse.com/ss-pipe-tubing/lets-talk-about-pvc-pip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3.jpe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school.sprinklerwarehouse.com/ss-pipe-tubing/how-to-determine-what-pipe-size-you-ne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school.sprinklerwarehouse.com/ss-pipe-tubing/lets-talk-about-pvc-pipe/" TargetMode="External"/><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acmg.ucanr.edu/Irrigation/" TargetMode="External"/><Relationship Id="rId2" Type="http://schemas.openxmlformats.org/officeDocument/2006/relationships/hyperlink" Target="https://ucanr.edu/sites/Irrigation_and_Soils_/" TargetMode="External"/><Relationship Id="rId1" Type="http://schemas.openxmlformats.org/officeDocument/2006/relationships/slideLayout" Target="../slideLayouts/slideLayout2.xml"/><Relationship Id="rId6" Type="http://schemas.openxmlformats.org/officeDocument/2006/relationships/hyperlink" Target="https://edis.ifas.ufl.edu/publication/AE539" TargetMode="External"/><Relationship Id="rId5" Type="http://schemas.openxmlformats.org/officeDocument/2006/relationships/hyperlink" Target="https://school.sprinklerwarehouse.com/" TargetMode="External"/><Relationship Id="rId4" Type="http://schemas.openxmlformats.org/officeDocument/2006/relationships/hyperlink" Target="https://www.rainbird.com/sites/default/files/media/documents/2018-02/IrrigationDesignManua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g.ucanr.edu/Resources/Gardening_Resourc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pixabay.com/photos/aqueduct-of-segovia-aqueduct-spain-872295/" TargetMode="External"/><Relationship Id="rId7" Type="http://schemas.openxmlformats.org/officeDocument/2006/relationships/hyperlink" Target="https://pixabay.com/photos/water-tap-irrigation-hose-water-361954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pixabay.com/photos/irrigation-agriculture-water-cannon-5092340/" TargetMode="External"/><Relationship Id="rId4" Type="http://schemas.openxmlformats.org/officeDocument/2006/relationships/image" Target="../media/image9.jpeg"/><Relationship Id="rId9" Type="http://schemas.openxmlformats.org/officeDocument/2006/relationships/hyperlink" Target="http://pixabay.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sprinklerwarehouse.com/ss-pipe-tubing/lets-talk-about-pvc-pip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ctrTitle"/>
          </p:nvPr>
        </p:nvSpPr>
        <p:spPr>
          <a:xfrm>
            <a:off x="685800" y="76200"/>
            <a:ext cx="7772400" cy="1143000"/>
          </a:xfrm>
        </p:spPr>
        <p:txBody>
          <a:bodyPr>
            <a:normAutofit/>
          </a:bodyPr>
          <a:lstStyle/>
          <a:p>
            <a:r>
              <a:rPr lang="en-US" dirty="0">
                <a:effectLst/>
              </a:rPr>
              <a:t>Irrigation Workshop</a:t>
            </a:r>
          </a:p>
        </p:txBody>
      </p:sp>
      <p:pic>
        <p:nvPicPr>
          <p:cNvPr id="7" name="Picture Placeholder 6" descr="A picture containing sprinkler system, outdoor object&#10;&#10;Description automatically generated">
            <a:extLst>
              <a:ext uri="{FF2B5EF4-FFF2-40B4-BE49-F238E27FC236}">
                <a16:creationId xmlns:a16="http://schemas.microsoft.com/office/drawing/2014/main" id="{DDD38BE5-B804-C941-B729-5EBC15DB07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733" b="5733"/>
          <a:stretch>
            <a:fillRect/>
          </a:stretch>
        </p:blipFill>
        <p:spPr/>
      </p:pic>
      <p:sp>
        <p:nvSpPr>
          <p:cNvPr id="11" name="Text Placeholder 10">
            <a:extLst>
              <a:ext uri="{FF2B5EF4-FFF2-40B4-BE49-F238E27FC236}">
                <a16:creationId xmlns:a16="http://schemas.microsoft.com/office/drawing/2014/main" id="{314CEDC1-704C-C540-9D4B-AD9D4BD9ACC7}"/>
              </a:ext>
            </a:extLst>
          </p:cNvPr>
          <p:cNvSpPr>
            <a:spLocks noGrp="1"/>
          </p:cNvSpPr>
          <p:nvPr>
            <p:ph type="body" sz="quarter" idx="4294967295"/>
          </p:nvPr>
        </p:nvSpPr>
        <p:spPr>
          <a:xfrm>
            <a:off x="1472406" y="1066800"/>
            <a:ext cx="6199188" cy="796925"/>
          </a:xfrm>
        </p:spPr>
        <p:txBody>
          <a:bodyPr>
            <a:normAutofit fontScale="70000" lnSpcReduction="20000"/>
          </a:bodyPr>
          <a:lstStyle/>
          <a:p>
            <a:pPr algn="ctr"/>
            <a:r>
              <a:rPr lang="en-US" dirty="0">
                <a:solidFill>
                  <a:srgbClr val="4576B5"/>
                </a:solidFill>
                <a:effectLst/>
              </a:rPr>
              <a:t>Basics, Tips and Tricks </a:t>
            </a:r>
          </a:p>
          <a:p>
            <a:pPr algn="ctr"/>
            <a:r>
              <a:rPr lang="en-US" dirty="0">
                <a:solidFill>
                  <a:srgbClr val="4576B5"/>
                </a:solidFill>
                <a:effectLst/>
              </a:rPr>
              <a:t>for the Home Gardener</a:t>
            </a:r>
          </a:p>
        </p:txBody>
      </p:sp>
    </p:spTree>
    <p:extLst>
      <p:ext uri="{BB962C8B-B14F-4D97-AF65-F5344CB8AC3E}">
        <p14:creationId xmlns:p14="http://schemas.microsoft.com/office/powerpoint/2010/main" val="110972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229F-FCE7-A54F-BF2E-E0505C25EFF1}"/>
              </a:ext>
            </a:extLst>
          </p:cNvPr>
          <p:cNvSpPr>
            <a:spLocks noGrp="1"/>
          </p:cNvSpPr>
          <p:nvPr>
            <p:ph type="title"/>
          </p:nvPr>
        </p:nvSpPr>
        <p:spPr/>
        <p:txBody>
          <a:bodyPr/>
          <a:lstStyle/>
          <a:p>
            <a:r>
              <a:rPr lang="en-US" dirty="0"/>
              <a:t>Filters</a:t>
            </a:r>
          </a:p>
        </p:txBody>
      </p:sp>
      <p:sp>
        <p:nvSpPr>
          <p:cNvPr id="3" name="Content Placeholder 2">
            <a:extLst>
              <a:ext uri="{FF2B5EF4-FFF2-40B4-BE49-F238E27FC236}">
                <a16:creationId xmlns:a16="http://schemas.microsoft.com/office/drawing/2014/main" id="{27112D49-4279-F941-A144-96A5470A0D51}"/>
              </a:ext>
            </a:extLst>
          </p:cNvPr>
          <p:cNvSpPr>
            <a:spLocks noGrp="1"/>
          </p:cNvSpPr>
          <p:nvPr>
            <p:ph idx="1"/>
          </p:nvPr>
        </p:nvSpPr>
        <p:spPr>
          <a:xfrm>
            <a:off x="457200" y="1600201"/>
            <a:ext cx="4948042" cy="3809999"/>
          </a:xfrm>
        </p:spPr>
        <p:txBody>
          <a:bodyPr>
            <a:normAutofit fontScale="77500" lnSpcReduction="20000"/>
          </a:bodyPr>
          <a:lstStyle/>
          <a:p>
            <a:r>
              <a:rPr lang="en-US" dirty="0"/>
              <a:t>Filters will save money, time and plants!</a:t>
            </a:r>
          </a:p>
          <a:p>
            <a:r>
              <a:rPr lang="en-US" dirty="0"/>
              <a:t>Types: Mesh and Disc</a:t>
            </a:r>
          </a:p>
          <a:p>
            <a:r>
              <a:rPr lang="en-US" dirty="0"/>
              <a:t>Use one on every irrigation system</a:t>
            </a:r>
          </a:p>
          <a:p>
            <a:r>
              <a:rPr lang="en-US" dirty="0"/>
              <a:t>Most home irrigation systems can use a mesh filter (see table)</a:t>
            </a:r>
          </a:p>
          <a:p>
            <a:r>
              <a:rPr lang="en-US" dirty="0"/>
              <a:t>Ditch water or fine sand from well</a:t>
            </a:r>
          </a:p>
          <a:p>
            <a:pPr lvl="1"/>
            <a:r>
              <a:rPr lang="en-US" dirty="0"/>
              <a:t>Use a disc filter</a:t>
            </a:r>
          </a:p>
          <a:p>
            <a:r>
              <a:rPr lang="en-US" dirty="0"/>
              <a:t>Insurance Policy</a:t>
            </a:r>
          </a:p>
          <a:p>
            <a:pPr lvl="1"/>
            <a:endParaRPr lang="en-US" dirty="0"/>
          </a:p>
        </p:txBody>
      </p:sp>
      <p:graphicFrame>
        <p:nvGraphicFramePr>
          <p:cNvPr id="4" name="Table 3">
            <a:extLst>
              <a:ext uri="{FF2B5EF4-FFF2-40B4-BE49-F238E27FC236}">
                <a16:creationId xmlns:a16="http://schemas.microsoft.com/office/drawing/2014/main" id="{7BF0E451-B83F-B549-A499-0A5B9F2C1837}"/>
              </a:ext>
            </a:extLst>
          </p:cNvPr>
          <p:cNvGraphicFramePr>
            <a:graphicFrameLocks noGrp="1"/>
          </p:cNvGraphicFramePr>
          <p:nvPr/>
        </p:nvGraphicFramePr>
        <p:xfrm>
          <a:off x="6028807" y="2226469"/>
          <a:ext cx="2920086" cy="1188720"/>
        </p:xfrm>
        <a:graphic>
          <a:graphicData uri="http://schemas.openxmlformats.org/drawingml/2006/table">
            <a:tbl>
              <a:tblPr/>
              <a:tblGrid>
                <a:gridCol w="1581241">
                  <a:extLst>
                    <a:ext uri="{9D8B030D-6E8A-4147-A177-3AD203B41FA5}">
                      <a16:colId xmlns:a16="http://schemas.microsoft.com/office/drawing/2014/main" val="646309913"/>
                    </a:ext>
                  </a:extLst>
                </a:gridCol>
                <a:gridCol w="1338845">
                  <a:extLst>
                    <a:ext uri="{9D8B030D-6E8A-4147-A177-3AD203B41FA5}">
                      <a16:colId xmlns:a16="http://schemas.microsoft.com/office/drawing/2014/main" val="3981333946"/>
                    </a:ext>
                  </a:extLst>
                </a:gridCol>
              </a:tblGrid>
              <a:tr h="331470">
                <a:tc>
                  <a:txBody>
                    <a:bodyPr/>
                    <a:lstStyle/>
                    <a:p>
                      <a:pPr algn="ctr"/>
                      <a:r>
                        <a:rPr lang="en-US" sz="900" b="1" dirty="0">
                          <a:solidFill>
                            <a:schemeClr val="bg1"/>
                          </a:solidFill>
                          <a:effectLst/>
                          <a:latin typeface="Verdana" panose="020B0604030504040204" pitchFamily="34" charset="0"/>
                        </a:rPr>
                        <a:t>Irrigation Product Type</a:t>
                      </a:r>
                      <a:endParaRPr lang="en-US" sz="900" b="1" dirty="0">
                        <a:solidFill>
                          <a:schemeClr val="bg1"/>
                        </a:solidFill>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005A9E"/>
                    </a:solidFill>
                  </a:tcPr>
                </a:tc>
                <a:tc>
                  <a:txBody>
                    <a:bodyPr/>
                    <a:lstStyle/>
                    <a:p>
                      <a:pPr algn="ctr"/>
                      <a:r>
                        <a:rPr lang="en-US" sz="900" b="1" dirty="0">
                          <a:solidFill>
                            <a:schemeClr val="bg1"/>
                          </a:solidFill>
                          <a:effectLst/>
                          <a:latin typeface="Verdana" panose="020B0604030504040204" pitchFamily="34" charset="0"/>
                        </a:rPr>
                        <a:t>Minimum Filtration Needed</a:t>
                      </a:r>
                      <a:endParaRPr lang="en-US" sz="900" b="1" dirty="0">
                        <a:solidFill>
                          <a:schemeClr val="bg1"/>
                        </a:solidFill>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005A9E"/>
                    </a:solidFill>
                  </a:tcPr>
                </a:tc>
                <a:extLst>
                  <a:ext uri="{0D108BD9-81ED-4DB2-BD59-A6C34878D82A}">
                    <a16:rowId xmlns:a16="http://schemas.microsoft.com/office/drawing/2014/main" val="1018933510"/>
                  </a:ext>
                </a:extLst>
              </a:tr>
              <a:tr h="331470">
                <a:tc>
                  <a:txBody>
                    <a:bodyPr/>
                    <a:lstStyle/>
                    <a:p>
                      <a:r>
                        <a:rPr lang="en-US" sz="900" dirty="0">
                          <a:effectLst/>
                          <a:latin typeface="Verdana" panose="020B0604030504040204" pitchFamily="34" charset="0"/>
                        </a:rPr>
                        <a:t>Rotors, Sprinkler Spray Nozzles</a:t>
                      </a:r>
                      <a:endParaRPr lang="en-US" sz="900" dirty="0">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FFFFFF"/>
                    </a:solidFill>
                  </a:tcPr>
                </a:tc>
                <a:tc>
                  <a:txBody>
                    <a:bodyPr/>
                    <a:lstStyle/>
                    <a:p>
                      <a:pPr algn="ctr" latinLnBrk="0"/>
                      <a:r>
                        <a:rPr lang="en-US" sz="900" dirty="0">
                          <a:effectLst/>
                          <a:latin typeface="Verdana" panose="020B0604030504040204" pitchFamily="34" charset="0"/>
                        </a:rPr>
                        <a:t>80 Mesh</a:t>
                      </a:r>
                      <a:endParaRPr lang="en-US" sz="900" dirty="0">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FFFFFF"/>
                    </a:solidFill>
                  </a:tcPr>
                </a:tc>
                <a:extLst>
                  <a:ext uri="{0D108BD9-81ED-4DB2-BD59-A6C34878D82A}">
                    <a16:rowId xmlns:a16="http://schemas.microsoft.com/office/drawing/2014/main" val="2665447007"/>
                  </a:ext>
                </a:extLst>
              </a:tr>
              <a:tr h="331470">
                <a:tc>
                  <a:txBody>
                    <a:bodyPr/>
                    <a:lstStyle/>
                    <a:p>
                      <a:r>
                        <a:rPr lang="en-US" sz="900" dirty="0">
                          <a:effectLst/>
                          <a:latin typeface="Verdana" panose="020B0604030504040204" pitchFamily="34" charset="0"/>
                        </a:rPr>
                        <a:t>Drip Emitters, Sprayers, Spray Jets</a:t>
                      </a:r>
                      <a:endParaRPr lang="en-US" sz="900" dirty="0">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FFFFFF"/>
                    </a:solidFill>
                  </a:tcPr>
                </a:tc>
                <a:tc>
                  <a:txBody>
                    <a:bodyPr/>
                    <a:lstStyle/>
                    <a:p>
                      <a:pPr algn="ctr" latinLnBrk="0"/>
                      <a:r>
                        <a:rPr lang="en-US" sz="900" dirty="0">
                          <a:effectLst/>
                          <a:latin typeface="Verdana" panose="020B0604030504040204" pitchFamily="34" charset="0"/>
                        </a:rPr>
                        <a:t>120 Mesh</a:t>
                      </a:r>
                      <a:endParaRPr lang="en-US" sz="900" dirty="0">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FFFFFF"/>
                    </a:solidFill>
                  </a:tcPr>
                </a:tc>
                <a:extLst>
                  <a:ext uri="{0D108BD9-81ED-4DB2-BD59-A6C34878D82A}">
                    <a16:rowId xmlns:a16="http://schemas.microsoft.com/office/drawing/2014/main" val="3938523999"/>
                  </a:ext>
                </a:extLst>
              </a:tr>
              <a:tr h="194310">
                <a:tc>
                  <a:txBody>
                    <a:bodyPr/>
                    <a:lstStyle/>
                    <a:p>
                      <a:r>
                        <a:rPr lang="en-US" sz="900" dirty="0">
                          <a:effectLst/>
                          <a:latin typeface="Verdana" panose="020B0604030504040204" pitchFamily="34" charset="0"/>
                        </a:rPr>
                        <a:t>Drip Tape</a:t>
                      </a:r>
                      <a:endParaRPr lang="en-US" sz="900" dirty="0">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FFFFFF"/>
                    </a:solidFill>
                  </a:tcPr>
                </a:tc>
                <a:tc>
                  <a:txBody>
                    <a:bodyPr/>
                    <a:lstStyle/>
                    <a:p>
                      <a:pPr algn="ctr" latinLnBrk="0"/>
                      <a:r>
                        <a:rPr lang="en-US" sz="900" dirty="0">
                          <a:effectLst/>
                          <a:latin typeface="Verdana" panose="020B0604030504040204" pitchFamily="34" charset="0"/>
                        </a:rPr>
                        <a:t>155 Mesh</a:t>
                      </a:r>
                      <a:endParaRPr lang="en-US" sz="900" dirty="0">
                        <a:effectLst/>
                      </a:endParaRPr>
                    </a:p>
                  </a:txBody>
                  <a:tcPr marL="28575" marR="28575" marT="28575" marB="28575" anchor="ctr">
                    <a:lnL w="9525" cap="flat" cmpd="sng" algn="ctr">
                      <a:solidFill>
                        <a:srgbClr val="AFAFAF"/>
                      </a:solidFill>
                      <a:prstDash val="solid"/>
                      <a:round/>
                      <a:headEnd type="none" w="med" len="med"/>
                      <a:tailEnd type="none" w="med" len="med"/>
                    </a:lnL>
                    <a:lnR w="9525" cap="flat" cmpd="sng" algn="ctr">
                      <a:solidFill>
                        <a:srgbClr val="AFAFAF"/>
                      </a:solidFill>
                      <a:prstDash val="solid"/>
                      <a:round/>
                      <a:headEnd type="none" w="med" len="med"/>
                      <a:tailEnd type="none" w="med" len="med"/>
                    </a:lnR>
                    <a:lnT w="9525" cap="flat" cmpd="sng" algn="ctr">
                      <a:solidFill>
                        <a:srgbClr val="AFAFAF"/>
                      </a:solidFill>
                      <a:prstDash val="solid"/>
                      <a:round/>
                      <a:headEnd type="none" w="med" len="med"/>
                      <a:tailEnd type="none" w="med" len="med"/>
                    </a:lnT>
                    <a:lnB w="9525" cap="flat" cmpd="sng" algn="ctr">
                      <a:solidFill>
                        <a:srgbClr val="AFAFAF"/>
                      </a:solidFill>
                      <a:prstDash val="solid"/>
                      <a:round/>
                      <a:headEnd type="none" w="med" len="med"/>
                      <a:tailEnd type="none" w="med" len="med"/>
                    </a:lnB>
                    <a:solidFill>
                      <a:srgbClr val="FFFFFF"/>
                    </a:solidFill>
                  </a:tcPr>
                </a:tc>
                <a:extLst>
                  <a:ext uri="{0D108BD9-81ED-4DB2-BD59-A6C34878D82A}">
                    <a16:rowId xmlns:a16="http://schemas.microsoft.com/office/drawing/2014/main" val="2737079929"/>
                  </a:ext>
                </a:extLst>
              </a:tr>
            </a:tbl>
          </a:graphicData>
        </a:graphic>
      </p:graphicFrame>
      <p:sp>
        <p:nvSpPr>
          <p:cNvPr id="7" name="TextBox 6">
            <a:extLst>
              <a:ext uri="{FF2B5EF4-FFF2-40B4-BE49-F238E27FC236}">
                <a16:creationId xmlns:a16="http://schemas.microsoft.com/office/drawing/2014/main" id="{4FBA22E3-9E45-A94F-B1B8-D59D9E6576A7}"/>
              </a:ext>
            </a:extLst>
          </p:cNvPr>
          <p:cNvSpPr txBox="1"/>
          <p:nvPr/>
        </p:nvSpPr>
        <p:spPr>
          <a:xfrm>
            <a:off x="7960715" y="3494463"/>
            <a:ext cx="879071" cy="323165"/>
          </a:xfrm>
          <a:prstGeom prst="rect">
            <a:avLst/>
          </a:prstGeom>
          <a:noFill/>
        </p:spPr>
        <p:txBody>
          <a:bodyPr wrap="square" rtlCol="0">
            <a:spAutoFit/>
          </a:bodyPr>
          <a:lstStyle/>
          <a:p>
            <a:r>
              <a:rPr lang="en-US" sz="750" i="1" dirty="0">
                <a:hlinkClick r:id="rId3"/>
              </a:rPr>
              <a:t>Filter Buying Guide</a:t>
            </a:r>
            <a:endParaRPr lang="en-US" sz="750" i="1" dirty="0"/>
          </a:p>
        </p:txBody>
      </p:sp>
      <p:pic>
        <p:nvPicPr>
          <p:cNvPr id="1026" name="Picture 2" descr="DIG 155 Mesh Flush Cap Polyester Screen Filter 3/4 in. | P09-155">
            <a:extLst>
              <a:ext uri="{FF2B5EF4-FFF2-40B4-BE49-F238E27FC236}">
                <a16:creationId xmlns:a16="http://schemas.microsoft.com/office/drawing/2014/main" id="{A199E3C1-EA7E-D949-8D47-16200D9A14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5242" y="3718766"/>
            <a:ext cx="1810844" cy="1810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G 80 Mesh Disc Screen Filter 2 in. | P80-080D">
            <a:extLst>
              <a:ext uri="{FF2B5EF4-FFF2-40B4-BE49-F238E27FC236}">
                <a16:creationId xmlns:a16="http://schemas.microsoft.com/office/drawing/2014/main" id="{05FC568C-E098-9A48-BCD4-951FADC82C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3260" y="3779407"/>
            <a:ext cx="1594910" cy="159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86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F4D7-DE79-7E42-9B8B-5632DC14F7EF}"/>
              </a:ext>
            </a:extLst>
          </p:cNvPr>
          <p:cNvSpPr>
            <a:spLocks noGrp="1"/>
          </p:cNvSpPr>
          <p:nvPr>
            <p:ph type="title"/>
          </p:nvPr>
        </p:nvSpPr>
        <p:spPr/>
        <p:txBody>
          <a:bodyPr/>
          <a:lstStyle/>
          <a:p>
            <a:r>
              <a:rPr lang="en-US" dirty="0"/>
              <a:t>Pressure Regulator</a:t>
            </a:r>
          </a:p>
        </p:txBody>
      </p:sp>
      <p:sp>
        <p:nvSpPr>
          <p:cNvPr id="3" name="Content Placeholder 2">
            <a:extLst>
              <a:ext uri="{FF2B5EF4-FFF2-40B4-BE49-F238E27FC236}">
                <a16:creationId xmlns:a16="http://schemas.microsoft.com/office/drawing/2014/main" id="{290BA679-8227-224C-B856-596D573E6D95}"/>
              </a:ext>
            </a:extLst>
          </p:cNvPr>
          <p:cNvSpPr>
            <a:spLocks noGrp="1"/>
          </p:cNvSpPr>
          <p:nvPr>
            <p:ph idx="1"/>
          </p:nvPr>
        </p:nvSpPr>
        <p:spPr/>
        <p:txBody>
          <a:bodyPr>
            <a:normAutofit fontScale="77500" lnSpcReduction="20000"/>
          </a:bodyPr>
          <a:lstStyle/>
          <a:p>
            <a:endParaRPr lang="en-US" dirty="0"/>
          </a:p>
          <a:p>
            <a:r>
              <a:rPr lang="en-US" dirty="0"/>
              <a:t>Reduces inbound pressure</a:t>
            </a:r>
          </a:p>
          <a:p>
            <a:r>
              <a:rPr lang="en-US" dirty="0"/>
              <a:t>Required for drip*****</a:t>
            </a:r>
          </a:p>
          <a:p>
            <a:pPr lvl="1"/>
            <a:r>
              <a:rPr lang="en-US" dirty="0"/>
              <a:t>Residential 50-60 PSI</a:t>
            </a:r>
          </a:p>
          <a:p>
            <a:pPr lvl="1"/>
            <a:r>
              <a:rPr lang="en-US" dirty="0"/>
              <a:t>Well 40-55 PSI</a:t>
            </a:r>
          </a:p>
          <a:p>
            <a:pPr lvl="1"/>
            <a:r>
              <a:rPr lang="en-US" dirty="0"/>
              <a:t>Ditch 10-30 PSI</a:t>
            </a:r>
          </a:p>
          <a:p>
            <a:pPr lvl="1"/>
            <a:r>
              <a:rPr lang="en-US" dirty="0"/>
              <a:t>Drip System Operation 7-30 PSI</a:t>
            </a:r>
          </a:p>
          <a:p>
            <a:r>
              <a:rPr lang="en-US" dirty="0"/>
              <a:t>30 PSI for most drips, 10 for drip tape</a:t>
            </a:r>
          </a:p>
          <a:p>
            <a:r>
              <a:rPr lang="en-US" dirty="0"/>
              <a:t>Non-regulated household pressure will blow your tubing and fittings…maybe not initially</a:t>
            </a:r>
          </a:p>
          <a:p>
            <a:endParaRPr lang="en-US" dirty="0"/>
          </a:p>
          <a:p>
            <a:endParaRPr lang="en-US" dirty="0"/>
          </a:p>
        </p:txBody>
      </p:sp>
      <p:pic>
        <p:nvPicPr>
          <p:cNvPr id="4" name="Picture 3">
            <a:extLst>
              <a:ext uri="{FF2B5EF4-FFF2-40B4-BE49-F238E27FC236}">
                <a16:creationId xmlns:a16="http://schemas.microsoft.com/office/drawing/2014/main" id="{6E14F8A8-D171-9A41-A2AF-C577B27DE5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6938" y="2494360"/>
            <a:ext cx="1683159" cy="2164556"/>
          </a:xfrm>
          <a:prstGeom prst="rect">
            <a:avLst/>
          </a:prstGeom>
        </p:spPr>
      </p:pic>
      <p:pic>
        <p:nvPicPr>
          <p:cNvPr id="5" name="Picture 4">
            <a:extLst>
              <a:ext uri="{FF2B5EF4-FFF2-40B4-BE49-F238E27FC236}">
                <a16:creationId xmlns:a16="http://schemas.microsoft.com/office/drawing/2014/main" id="{665F5BAB-68D3-BC41-81AD-8A59EAD0E8AA}"/>
              </a:ext>
            </a:extLst>
          </p:cNvPr>
          <p:cNvPicPr>
            <a:picLocks noChangeAspect="1"/>
          </p:cNvPicPr>
          <p:nvPr/>
        </p:nvPicPr>
        <p:blipFill>
          <a:blip r:embed="rId4"/>
          <a:stretch>
            <a:fillRect/>
          </a:stretch>
        </p:blipFill>
        <p:spPr>
          <a:xfrm>
            <a:off x="6340322" y="2709864"/>
            <a:ext cx="1904756" cy="1949053"/>
          </a:xfrm>
          <a:prstGeom prst="rect">
            <a:avLst/>
          </a:prstGeom>
        </p:spPr>
      </p:pic>
      <p:sp>
        <p:nvSpPr>
          <p:cNvPr id="6" name="TextBox 5">
            <a:extLst>
              <a:ext uri="{FF2B5EF4-FFF2-40B4-BE49-F238E27FC236}">
                <a16:creationId xmlns:a16="http://schemas.microsoft.com/office/drawing/2014/main" id="{7E3A379A-FA12-B548-AD5B-11B8490D67A4}"/>
              </a:ext>
            </a:extLst>
          </p:cNvPr>
          <p:cNvSpPr txBox="1"/>
          <p:nvPr/>
        </p:nvSpPr>
        <p:spPr>
          <a:xfrm>
            <a:off x="7543800" y="6460251"/>
            <a:ext cx="2819400" cy="246221"/>
          </a:xfrm>
          <a:prstGeom prst="rect">
            <a:avLst/>
          </a:prstGeom>
          <a:noFill/>
        </p:spPr>
        <p:txBody>
          <a:bodyPr wrap="square" rtlCol="0">
            <a:spAutoFit/>
          </a:bodyPr>
          <a:lstStyle/>
          <a:p>
            <a:r>
              <a:rPr lang="en-US" sz="1000" b="1" i="1" dirty="0">
                <a:hlinkClick r:id="rId5"/>
              </a:rPr>
              <a:t>Photo credit: </a:t>
            </a:r>
            <a:r>
              <a:rPr lang="en-US" sz="1000" b="1" i="1" dirty="0" err="1">
                <a:hlinkClick r:id="rId5"/>
              </a:rPr>
              <a:t>Pixabay</a:t>
            </a:r>
            <a:endParaRPr lang="en-US" sz="1000" b="1" i="1" dirty="0"/>
          </a:p>
        </p:txBody>
      </p:sp>
    </p:spTree>
    <p:extLst>
      <p:ext uri="{BB962C8B-B14F-4D97-AF65-F5344CB8AC3E}">
        <p14:creationId xmlns:p14="http://schemas.microsoft.com/office/powerpoint/2010/main" val="46353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166E0-1CE6-B242-B8D3-04387FEF18E1}"/>
              </a:ext>
            </a:extLst>
          </p:cNvPr>
          <p:cNvSpPr>
            <a:spLocks noGrp="1"/>
          </p:cNvSpPr>
          <p:nvPr>
            <p:ph type="title"/>
          </p:nvPr>
        </p:nvSpPr>
        <p:spPr/>
        <p:txBody>
          <a:bodyPr/>
          <a:lstStyle/>
          <a:p>
            <a:r>
              <a:rPr lang="en-US" dirty="0"/>
              <a:t>Anti-siphon</a:t>
            </a:r>
          </a:p>
        </p:txBody>
      </p:sp>
      <p:sp>
        <p:nvSpPr>
          <p:cNvPr id="5" name="Content Placeholder 4">
            <a:extLst>
              <a:ext uri="{FF2B5EF4-FFF2-40B4-BE49-F238E27FC236}">
                <a16:creationId xmlns:a16="http://schemas.microsoft.com/office/drawing/2014/main" id="{A0BE657E-86EF-F44A-B42B-8B81F0B8D024}"/>
              </a:ext>
            </a:extLst>
          </p:cNvPr>
          <p:cNvSpPr>
            <a:spLocks noGrp="1"/>
          </p:cNvSpPr>
          <p:nvPr>
            <p:ph idx="1"/>
          </p:nvPr>
        </p:nvSpPr>
        <p:spPr/>
        <p:txBody>
          <a:bodyPr>
            <a:normAutofit/>
          </a:bodyPr>
          <a:lstStyle/>
          <a:p>
            <a:r>
              <a:rPr lang="en-US" dirty="0"/>
              <a:t>Prevents backflow of water into domestic supply</a:t>
            </a:r>
          </a:p>
          <a:p>
            <a:r>
              <a:rPr lang="en-US" dirty="0"/>
              <a:t>Use on hose bibs and all irrigation  lines.</a:t>
            </a:r>
          </a:p>
          <a:p>
            <a:r>
              <a:rPr lang="en-US" dirty="0"/>
              <a:t>Compost tea &amp; fertilizer do not taste good</a:t>
            </a:r>
          </a:p>
        </p:txBody>
      </p:sp>
      <p:pic>
        <p:nvPicPr>
          <p:cNvPr id="2" name="Picture 2">
            <a:extLst>
              <a:ext uri="{FF2B5EF4-FFF2-40B4-BE49-F238E27FC236}">
                <a16:creationId xmlns:a16="http://schemas.microsoft.com/office/drawing/2014/main" id="{714E11D4-F97D-F946-AD9A-305B734D79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0203" y="2188578"/>
            <a:ext cx="1510904" cy="12404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EC13577-7CD1-9E4D-8972-6DC8275CD5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8535" y="3289697"/>
            <a:ext cx="2014538" cy="20145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AD0BF2-E46F-4E4F-812A-C47D9DC3019A}"/>
              </a:ext>
            </a:extLst>
          </p:cNvPr>
          <p:cNvSpPr txBox="1"/>
          <p:nvPr/>
        </p:nvSpPr>
        <p:spPr>
          <a:xfrm>
            <a:off x="7507304" y="6460251"/>
            <a:ext cx="2819400" cy="246221"/>
          </a:xfrm>
          <a:prstGeom prst="rect">
            <a:avLst/>
          </a:prstGeom>
          <a:noFill/>
        </p:spPr>
        <p:txBody>
          <a:bodyPr wrap="square" rtlCol="0">
            <a:spAutoFit/>
          </a:bodyPr>
          <a:lstStyle/>
          <a:p>
            <a:r>
              <a:rPr lang="en-US" sz="1000" b="1" i="1" dirty="0">
                <a:hlinkClick r:id="rId5"/>
              </a:rPr>
              <a:t>Photo credit: </a:t>
            </a:r>
            <a:r>
              <a:rPr lang="en-US" sz="1000" b="1" i="1" dirty="0" err="1">
                <a:hlinkClick r:id="rId5"/>
              </a:rPr>
              <a:t>Pixabay</a:t>
            </a:r>
            <a:endParaRPr lang="en-US" sz="1000" b="1" i="1" dirty="0"/>
          </a:p>
        </p:txBody>
      </p:sp>
    </p:spTree>
    <p:extLst>
      <p:ext uri="{BB962C8B-B14F-4D97-AF65-F5344CB8AC3E}">
        <p14:creationId xmlns:p14="http://schemas.microsoft.com/office/powerpoint/2010/main" val="395576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73C0-3B5F-2B46-AAAE-5E5B57AD67D3}"/>
              </a:ext>
            </a:extLst>
          </p:cNvPr>
          <p:cNvSpPr>
            <a:spLocks noGrp="1"/>
          </p:cNvSpPr>
          <p:nvPr>
            <p:ph type="title"/>
          </p:nvPr>
        </p:nvSpPr>
        <p:spPr/>
        <p:txBody>
          <a:bodyPr/>
          <a:lstStyle/>
          <a:p>
            <a:r>
              <a:rPr lang="en-US" dirty="0"/>
              <a:t>Valves and Timers</a:t>
            </a:r>
          </a:p>
        </p:txBody>
      </p:sp>
      <p:sp>
        <p:nvSpPr>
          <p:cNvPr id="3" name="Content Placeholder 2">
            <a:extLst>
              <a:ext uri="{FF2B5EF4-FFF2-40B4-BE49-F238E27FC236}">
                <a16:creationId xmlns:a16="http://schemas.microsoft.com/office/drawing/2014/main" id="{37D36F97-DD42-AB4C-96A6-B91B7B140609}"/>
              </a:ext>
            </a:extLst>
          </p:cNvPr>
          <p:cNvSpPr>
            <a:spLocks noGrp="1"/>
          </p:cNvSpPr>
          <p:nvPr>
            <p:ph idx="1"/>
          </p:nvPr>
        </p:nvSpPr>
        <p:spPr/>
        <p:txBody>
          <a:bodyPr>
            <a:normAutofit fontScale="77500" lnSpcReduction="20000"/>
          </a:bodyPr>
          <a:lstStyle/>
          <a:p>
            <a:r>
              <a:rPr lang="en-US" dirty="0"/>
              <a:t>Why have valves?</a:t>
            </a:r>
          </a:p>
          <a:p>
            <a:pPr lvl="1"/>
            <a:r>
              <a:rPr lang="en-US" dirty="0"/>
              <a:t>Divide up your irrigation</a:t>
            </a:r>
          </a:p>
          <a:p>
            <a:pPr lvl="1"/>
            <a:r>
              <a:rPr lang="en-US" dirty="0"/>
              <a:t>Zones</a:t>
            </a:r>
          </a:p>
          <a:p>
            <a:pPr lvl="1"/>
            <a:r>
              <a:rPr lang="en-US" dirty="0"/>
              <a:t>Different plant needs</a:t>
            </a:r>
          </a:p>
          <a:p>
            <a:r>
              <a:rPr lang="en-US" dirty="0"/>
              <a:t>In-line vs Anti-siphon</a:t>
            </a:r>
          </a:p>
          <a:p>
            <a:r>
              <a:rPr lang="en-US" dirty="0"/>
              <a:t>Electrically controlled (Solenoid)</a:t>
            </a:r>
          </a:p>
          <a:p>
            <a:r>
              <a:rPr lang="en-US" dirty="0"/>
              <a:t>Controller/timers</a:t>
            </a:r>
          </a:p>
          <a:p>
            <a:pPr lvl="1"/>
            <a:r>
              <a:rPr lang="en-US" dirty="0"/>
              <a:t>Sequencing</a:t>
            </a:r>
          </a:p>
          <a:p>
            <a:pPr lvl="1"/>
            <a:r>
              <a:rPr lang="en-US" dirty="0"/>
              <a:t>All-in-one </a:t>
            </a:r>
          </a:p>
          <a:p>
            <a:pPr lvl="1"/>
            <a:r>
              <a:rPr lang="en-US" dirty="0"/>
              <a:t>Neat stuff (Rain detector, wireless, adaptive)</a:t>
            </a:r>
          </a:p>
          <a:p>
            <a:pPr marL="342900" lvl="1" indent="0">
              <a:buNone/>
            </a:pPr>
            <a:endParaRPr lang="en-US" dirty="0"/>
          </a:p>
        </p:txBody>
      </p:sp>
      <p:pic>
        <p:nvPicPr>
          <p:cNvPr id="2050" name="Picture 2" descr="DIG 400A Battery Operated Controller with 1-1/2 in. Valve | 400A-150">
            <a:extLst>
              <a:ext uri="{FF2B5EF4-FFF2-40B4-BE49-F238E27FC236}">
                <a16:creationId xmlns:a16="http://schemas.microsoft.com/office/drawing/2014/main" id="{0648A150-5B79-B14E-8999-BD7726753A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5499" y="1948160"/>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3F095A-5C43-7042-B19C-0AF12A4C23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3064" y="3623576"/>
            <a:ext cx="1560449" cy="1635712"/>
          </a:xfrm>
          <a:prstGeom prst="rect">
            <a:avLst/>
          </a:prstGeom>
        </p:spPr>
      </p:pic>
      <p:pic>
        <p:nvPicPr>
          <p:cNvPr id="6" name="Picture 5">
            <a:extLst>
              <a:ext uri="{FF2B5EF4-FFF2-40B4-BE49-F238E27FC236}">
                <a16:creationId xmlns:a16="http://schemas.microsoft.com/office/drawing/2014/main" id="{78F83F76-5EB6-0D42-91D6-35258E1DFA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4788" y="3748385"/>
            <a:ext cx="1827668" cy="1510903"/>
          </a:xfrm>
          <a:prstGeom prst="rect">
            <a:avLst/>
          </a:prstGeom>
        </p:spPr>
      </p:pic>
      <p:sp>
        <p:nvSpPr>
          <p:cNvPr id="7" name="TextBox 6">
            <a:hlinkClick r:id="rId6"/>
            <a:extLst>
              <a:ext uri="{FF2B5EF4-FFF2-40B4-BE49-F238E27FC236}">
                <a16:creationId xmlns:a16="http://schemas.microsoft.com/office/drawing/2014/main" id="{17EDD8DB-5B98-AE40-B990-30A3C34740A7}"/>
              </a:ext>
            </a:extLst>
          </p:cNvPr>
          <p:cNvSpPr txBox="1"/>
          <p:nvPr/>
        </p:nvSpPr>
        <p:spPr>
          <a:xfrm>
            <a:off x="7507304" y="6460251"/>
            <a:ext cx="2819400" cy="246221"/>
          </a:xfrm>
          <a:prstGeom prst="rect">
            <a:avLst/>
          </a:prstGeom>
          <a:noFill/>
        </p:spPr>
        <p:txBody>
          <a:bodyPr wrap="square" rtlCol="0">
            <a:spAutoFit/>
          </a:bodyPr>
          <a:lstStyle/>
          <a:p>
            <a:r>
              <a:rPr lang="en-US" sz="1000" b="1" i="1" dirty="0"/>
              <a:t>Photo credit: Rainbird</a:t>
            </a:r>
          </a:p>
        </p:txBody>
      </p:sp>
    </p:spTree>
    <p:extLst>
      <p:ext uri="{BB962C8B-B14F-4D97-AF65-F5344CB8AC3E}">
        <p14:creationId xmlns:p14="http://schemas.microsoft.com/office/powerpoint/2010/main" val="364456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987F-DB7B-C048-B3EF-8941A7D56494}"/>
              </a:ext>
            </a:extLst>
          </p:cNvPr>
          <p:cNvSpPr>
            <a:spLocks noGrp="1"/>
          </p:cNvSpPr>
          <p:nvPr>
            <p:ph type="title"/>
          </p:nvPr>
        </p:nvSpPr>
        <p:spPr/>
        <p:txBody>
          <a:bodyPr/>
          <a:lstStyle/>
          <a:p>
            <a:r>
              <a:rPr lang="en-US" dirty="0"/>
              <a:t>Sprinklers</a:t>
            </a:r>
          </a:p>
        </p:txBody>
      </p:sp>
      <p:graphicFrame>
        <p:nvGraphicFramePr>
          <p:cNvPr id="4" name="Content Placeholder 3">
            <a:extLst>
              <a:ext uri="{FF2B5EF4-FFF2-40B4-BE49-F238E27FC236}">
                <a16:creationId xmlns:a16="http://schemas.microsoft.com/office/drawing/2014/main" id="{7BCF07CB-8B21-1540-9036-B3D32D3B7C9F}"/>
              </a:ext>
            </a:extLst>
          </p:cNvPr>
          <p:cNvGraphicFramePr>
            <a:graphicFrameLocks noGrp="1"/>
          </p:cNvGraphicFramePr>
          <p:nvPr>
            <p:ph idx="1"/>
            <p:extLst>
              <p:ext uri="{D42A27DB-BD31-4B8C-83A1-F6EECF244321}">
                <p14:modId xmlns:p14="http://schemas.microsoft.com/office/powerpoint/2010/main" val="3660633969"/>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DC0AE1D9-7069-364B-9AB9-AA5AE1F3C496}"/>
              </a:ext>
            </a:extLst>
          </p:cNvPr>
          <p:cNvSpPr/>
          <p:nvPr/>
        </p:nvSpPr>
        <p:spPr>
          <a:xfrm>
            <a:off x="2286002" y="4177200"/>
            <a:ext cx="1196578" cy="1144112"/>
          </a:xfrm>
          <a:prstGeom prst="ellipse">
            <a:avLst/>
          </a:prstGeom>
          <a:blipFill>
            <a:blip r:embed="rId8"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E709122C-6E94-B949-9CD6-593C4A9097D3}"/>
              </a:ext>
            </a:extLst>
          </p:cNvPr>
          <p:cNvSpPr/>
          <p:nvPr/>
        </p:nvSpPr>
        <p:spPr>
          <a:xfrm>
            <a:off x="3973711" y="4177201"/>
            <a:ext cx="1196578" cy="1144112"/>
          </a:xfrm>
          <a:prstGeom prst="ellipse">
            <a:avLst/>
          </a:prstGeom>
          <a:blipFill>
            <a:blip r:embed="rId9"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72B43ADF-A8EA-4F42-9EEC-703E1A091DED}"/>
              </a:ext>
            </a:extLst>
          </p:cNvPr>
          <p:cNvSpPr/>
          <p:nvPr/>
        </p:nvSpPr>
        <p:spPr>
          <a:xfrm>
            <a:off x="5726085" y="4177201"/>
            <a:ext cx="1196578" cy="1144112"/>
          </a:xfrm>
          <a:prstGeom prst="ellipse">
            <a:avLst/>
          </a:prstGeom>
          <a:blipFill>
            <a:blip r:embed="rId10"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66088C4F-CD63-3D46-8BB0-E9382733AB72}"/>
              </a:ext>
            </a:extLst>
          </p:cNvPr>
          <p:cNvSpPr/>
          <p:nvPr/>
        </p:nvSpPr>
        <p:spPr>
          <a:xfrm>
            <a:off x="7413795" y="4177201"/>
            <a:ext cx="1196578" cy="1144112"/>
          </a:xfrm>
          <a:prstGeom prst="ellipse">
            <a:avLst/>
          </a:prstGeom>
          <a:blipFill>
            <a:blip r:embed="rId11"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a:extLst>
              <a:ext uri="{FF2B5EF4-FFF2-40B4-BE49-F238E27FC236}">
                <a16:creationId xmlns:a16="http://schemas.microsoft.com/office/drawing/2014/main" id="{E374373D-1428-A74B-B304-7AD4DB9DDCA6}"/>
              </a:ext>
            </a:extLst>
          </p:cNvPr>
          <p:cNvSpPr/>
          <p:nvPr/>
        </p:nvSpPr>
        <p:spPr>
          <a:xfrm>
            <a:off x="533628" y="4177199"/>
            <a:ext cx="1196578" cy="1144112"/>
          </a:xfrm>
          <a:prstGeom prst="ellipse">
            <a:avLst/>
          </a:prstGeom>
          <a:blipFill>
            <a:blip r:embed="rId12"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hlinkClick r:id="rId13"/>
            <a:extLst>
              <a:ext uri="{FF2B5EF4-FFF2-40B4-BE49-F238E27FC236}">
                <a16:creationId xmlns:a16="http://schemas.microsoft.com/office/drawing/2014/main" id="{B9F50836-72FB-8143-BE65-7B131F21D4C0}"/>
              </a:ext>
            </a:extLst>
          </p:cNvPr>
          <p:cNvSpPr txBox="1"/>
          <p:nvPr/>
        </p:nvSpPr>
        <p:spPr>
          <a:xfrm>
            <a:off x="7507304" y="6460251"/>
            <a:ext cx="2819400" cy="246221"/>
          </a:xfrm>
          <a:prstGeom prst="rect">
            <a:avLst/>
          </a:prstGeom>
          <a:noFill/>
        </p:spPr>
        <p:txBody>
          <a:bodyPr wrap="square" rtlCol="0">
            <a:spAutoFit/>
          </a:bodyPr>
          <a:lstStyle/>
          <a:p>
            <a:r>
              <a:rPr lang="en-US" sz="1000" b="1" i="1" dirty="0"/>
              <a:t>Photo credit: Rainbird</a:t>
            </a:r>
          </a:p>
        </p:txBody>
      </p:sp>
    </p:spTree>
    <p:extLst>
      <p:ext uri="{BB962C8B-B14F-4D97-AF65-F5344CB8AC3E}">
        <p14:creationId xmlns:p14="http://schemas.microsoft.com/office/powerpoint/2010/main" val="385733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CF9F-55C8-1D4C-AFC1-12D6E54D0665}"/>
              </a:ext>
            </a:extLst>
          </p:cNvPr>
          <p:cNvSpPr>
            <a:spLocks noGrp="1"/>
          </p:cNvSpPr>
          <p:nvPr>
            <p:ph type="title"/>
          </p:nvPr>
        </p:nvSpPr>
        <p:spPr/>
        <p:txBody>
          <a:bodyPr/>
          <a:lstStyle/>
          <a:p>
            <a:r>
              <a:rPr lang="en-US" dirty="0"/>
              <a:t>Drip Components and Emitters</a:t>
            </a:r>
          </a:p>
        </p:txBody>
      </p:sp>
      <p:sp>
        <p:nvSpPr>
          <p:cNvPr id="3" name="Content Placeholder 2">
            <a:extLst>
              <a:ext uri="{FF2B5EF4-FFF2-40B4-BE49-F238E27FC236}">
                <a16:creationId xmlns:a16="http://schemas.microsoft.com/office/drawing/2014/main" id="{0887933A-27D7-9C4A-AD1F-58115F1DA746}"/>
              </a:ext>
            </a:extLst>
          </p:cNvPr>
          <p:cNvSpPr>
            <a:spLocks noGrp="1"/>
          </p:cNvSpPr>
          <p:nvPr>
            <p:ph idx="1"/>
          </p:nvPr>
        </p:nvSpPr>
        <p:spPr/>
        <p:txBody>
          <a:bodyPr>
            <a:normAutofit fontScale="85000" lnSpcReduction="20000"/>
          </a:bodyPr>
          <a:lstStyle/>
          <a:p>
            <a:r>
              <a:rPr lang="en-US" dirty="0"/>
              <a:t>Connectors</a:t>
            </a:r>
          </a:p>
          <a:p>
            <a:r>
              <a:rPr lang="en-US" dirty="0"/>
              <a:t>Transitions</a:t>
            </a:r>
          </a:p>
          <a:p>
            <a:r>
              <a:rPr lang="en-US" dirty="0"/>
              <a:t>Emitters</a:t>
            </a:r>
          </a:p>
          <a:p>
            <a:pPr lvl="1"/>
            <a:r>
              <a:rPr lang="en-US" dirty="0"/>
              <a:t>Dripper</a:t>
            </a:r>
          </a:p>
          <a:p>
            <a:pPr lvl="1"/>
            <a:r>
              <a:rPr lang="en-US" dirty="0"/>
              <a:t>Bubbler</a:t>
            </a:r>
          </a:p>
          <a:p>
            <a:pPr lvl="1"/>
            <a:r>
              <a:rPr lang="en-US" dirty="0"/>
              <a:t>Sprayer</a:t>
            </a:r>
          </a:p>
          <a:p>
            <a:pPr lvl="1"/>
            <a:r>
              <a:rPr lang="en-US" dirty="0"/>
              <a:t>Soaker</a:t>
            </a:r>
          </a:p>
          <a:p>
            <a:pPr lvl="1"/>
            <a:r>
              <a:rPr lang="en-US" dirty="0"/>
              <a:t>Drip line</a:t>
            </a:r>
          </a:p>
          <a:p>
            <a:pPr lvl="1"/>
            <a:r>
              <a:rPr lang="en-US" dirty="0"/>
              <a:t>Emitter Tubing</a:t>
            </a:r>
          </a:p>
          <a:p>
            <a:pPr lvl="1"/>
            <a:r>
              <a:rPr lang="en-US" dirty="0"/>
              <a:t>1 million options!!</a:t>
            </a:r>
          </a:p>
        </p:txBody>
      </p:sp>
      <p:pic>
        <p:nvPicPr>
          <p:cNvPr id="4" name="Picture 3">
            <a:extLst>
              <a:ext uri="{FF2B5EF4-FFF2-40B4-BE49-F238E27FC236}">
                <a16:creationId xmlns:a16="http://schemas.microsoft.com/office/drawing/2014/main" id="{FFB709A8-A9E8-1843-BC51-CE5F243683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6502" y="2030889"/>
            <a:ext cx="1158158" cy="1055210"/>
          </a:xfrm>
          <a:prstGeom prst="rect">
            <a:avLst/>
          </a:prstGeom>
        </p:spPr>
      </p:pic>
      <p:pic>
        <p:nvPicPr>
          <p:cNvPr id="5" name="Picture 4">
            <a:extLst>
              <a:ext uri="{FF2B5EF4-FFF2-40B4-BE49-F238E27FC236}">
                <a16:creationId xmlns:a16="http://schemas.microsoft.com/office/drawing/2014/main" id="{8F2CFE40-25B3-8147-B335-E2505AA1EA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0849" y="2924174"/>
            <a:ext cx="2526576" cy="1762125"/>
          </a:xfrm>
          <a:prstGeom prst="rect">
            <a:avLst/>
          </a:prstGeom>
        </p:spPr>
      </p:pic>
      <p:pic>
        <p:nvPicPr>
          <p:cNvPr id="6" name="Picture 5">
            <a:extLst>
              <a:ext uri="{FF2B5EF4-FFF2-40B4-BE49-F238E27FC236}">
                <a16:creationId xmlns:a16="http://schemas.microsoft.com/office/drawing/2014/main" id="{5ABCB03A-8086-E947-8E44-5A9F6FE465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1971" y="3921030"/>
            <a:ext cx="1337530" cy="1636507"/>
          </a:xfrm>
          <a:prstGeom prst="rect">
            <a:avLst/>
          </a:prstGeom>
        </p:spPr>
      </p:pic>
      <p:pic>
        <p:nvPicPr>
          <p:cNvPr id="8194" name="Picture 2" descr="Chapin Drip Tape - 15 mil, 8&quot; emitter spacing (100') – Grow Organic">
            <a:extLst>
              <a:ext uri="{FF2B5EF4-FFF2-40B4-BE49-F238E27FC236}">
                <a16:creationId xmlns:a16="http://schemas.microsoft.com/office/drawing/2014/main" id="{3F1DEF32-1779-AD48-9D83-B5340F88FD0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58108" y="2317551"/>
            <a:ext cx="2796778" cy="2796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6B551F6-6CE4-0E4A-8D64-F57F3A53AFEC}"/>
              </a:ext>
            </a:extLst>
          </p:cNvPr>
          <p:cNvSpPr txBox="1"/>
          <p:nvPr/>
        </p:nvSpPr>
        <p:spPr>
          <a:xfrm>
            <a:off x="7239000" y="6134477"/>
            <a:ext cx="1614748" cy="196208"/>
          </a:xfrm>
          <a:prstGeom prst="rect">
            <a:avLst/>
          </a:prstGeom>
          <a:noFill/>
        </p:spPr>
        <p:txBody>
          <a:bodyPr wrap="square" rtlCol="0">
            <a:spAutoFit/>
          </a:bodyPr>
          <a:lstStyle/>
          <a:p>
            <a:pPr algn="ctr"/>
            <a:r>
              <a:rPr lang="en-US" sz="675" i="1" dirty="0">
                <a:hlinkClick r:id="rId7"/>
              </a:rPr>
              <a:t>Photo: Sprinkler school</a:t>
            </a:r>
            <a:endParaRPr lang="en-US" sz="675" i="1" dirty="0"/>
          </a:p>
        </p:txBody>
      </p:sp>
    </p:spTree>
    <p:extLst>
      <p:ext uri="{BB962C8B-B14F-4D97-AF65-F5344CB8AC3E}">
        <p14:creationId xmlns:p14="http://schemas.microsoft.com/office/powerpoint/2010/main" val="33558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A91476-F166-3542-A52B-B8146E46A595}"/>
              </a:ext>
            </a:extLst>
          </p:cNvPr>
          <p:cNvSpPr/>
          <p:nvPr/>
        </p:nvSpPr>
        <p:spPr>
          <a:xfrm>
            <a:off x="5771277" y="4046933"/>
            <a:ext cx="2742401" cy="121086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70641AE-A81C-5041-8268-6E6A5FF3C044}"/>
              </a:ext>
            </a:extLst>
          </p:cNvPr>
          <p:cNvSpPr>
            <a:spLocks noGrp="1"/>
          </p:cNvSpPr>
          <p:nvPr>
            <p:ph type="title"/>
          </p:nvPr>
        </p:nvSpPr>
        <p:spPr/>
        <p:txBody>
          <a:bodyPr/>
          <a:lstStyle/>
          <a:p>
            <a:r>
              <a:rPr lang="en-US" dirty="0"/>
              <a:t>Choosing the Right Delivery</a:t>
            </a:r>
          </a:p>
        </p:txBody>
      </p:sp>
      <p:sp>
        <p:nvSpPr>
          <p:cNvPr id="21" name="Content Placeholder 2">
            <a:extLst>
              <a:ext uri="{FF2B5EF4-FFF2-40B4-BE49-F238E27FC236}">
                <a16:creationId xmlns:a16="http://schemas.microsoft.com/office/drawing/2014/main" id="{F90B49E9-F6A8-2347-8281-1967BF3F090B}"/>
              </a:ext>
            </a:extLst>
          </p:cNvPr>
          <p:cNvSpPr>
            <a:spLocks noGrp="1"/>
          </p:cNvSpPr>
          <p:nvPr>
            <p:ph idx="1"/>
          </p:nvPr>
        </p:nvSpPr>
        <p:spPr/>
        <p:txBody>
          <a:bodyPr>
            <a:normAutofit/>
          </a:bodyPr>
          <a:lstStyle/>
          <a:p>
            <a:r>
              <a:rPr lang="en-US" dirty="0"/>
              <a:t>Understand soil type and true drip pattern</a:t>
            </a:r>
          </a:p>
          <a:p>
            <a:r>
              <a:rPr lang="en-US" dirty="0"/>
              <a:t>Choose emitter type for specific plant</a:t>
            </a:r>
          </a:p>
          <a:p>
            <a:pPr lvl="1"/>
            <a:r>
              <a:rPr lang="en-US" dirty="0"/>
              <a:t>Ground cover example</a:t>
            </a:r>
          </a:p>
          <a:p>
            <a:pPr lvl="1"/>
            <a:r>
              <a:rPr lang="en-US" dirty="0"/>
              <a:t>Flow &amp; time</a:t>
            </a:r>
          </a:p>
          <a:p>
            <a:pPr marL="342900" lvl="1" indent="0">
              <a:buNone/>
            </a:pPr>
            <a:endParaRPr lang="en-US" dirty="0"/>
          </a:p>
        </p:txBody>
      </p:sp>
      <p:sp>
        <p:nvSpPr>
          <p:cNvPr id="4" name="Oval 3">
            <a:extLst>
              <a:ext uri="{FF2B5EF4-FFF2-40B4-BE49-F238E27FC236}">
                <a16:creationId xmlns:a16="http://schemas.microsoft.com/office/drawing/2014/main" id="{96DD7438-4D60-8F47-8F2A-C1F45E54046C}"/>
              </a:ext>
            </a:extLst>
          </p:cNvPr>
          <p:cNvSpPr/>
          <p:nvPr/>
        </p:nvSpPr>
        <p:spPr>
          <a:xfrm>
            <a:off x="6698136" y="4044075"/>
            <a:ext cx="750094" cy="717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Oval 4">
            <a:extLst>
              <a:ext uri="{FF2B5EF4-FFF2-40B4-BE49-F238E27FC236}">
                <a16:creationId xmlns:a16="http://schemas.microsoft.com/office/drawing/2014/main" id="{C2C61D02-B072-F544-91B1-47AADC4733E2}"/>
              </a:ext>
            </a:extLst>
          </p:cNvPr>
          <p:cNvSpPr/>
          <p:nvPr/>
        </p:nvSpPr>
        <p:spPr>
          <a:xfrm>
            <a:off x="6087345" y="4040503"/>
            <a:ext cx="285750" cy="717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557ACA4A-0DDF-4A4A-8311-A3CAA7859E22}"/>
              </a:ext>
            </a:extLst>
          </p:cNvPr>
          <p:cNvSpPr/>
          <p:nvPr/>
        </p:nvSpPr>
        <p:spPr>
          <a:xfrm rot="5400000">
            <a:off x="7819705" y="3824405"/>
            <a:ext cx="285750" cy="717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a:extLst>
              <a:ext uri="{FF2B5EF4-FFF2-40B4-BE49-F238E27FC236}">
                <a16:creationId xmlns:a16="http://schemas.microsoft.com/office/drawing/2014/main" id="{7D29B4E9-87D8-A343-98A5-96F313812448}"/>
              </a:ext>
            </a:extLst>
          </p:cNvPr>
          <p:cNvCxnSpPr/>
          <p:nvPr/>
        </p:nvCxnSpPr>
        <p:spPr>
          <a:xfrm>
            <a:off x="6087345" y="3594019"/>
            <a:ext cx="203597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56AF072-E055-504B-B054-A2F9202C4C13}"/>
              </a:ext>
            </a:extLst>
          </p:cNvPr>
          <p:cNvSpPr/>
          <p:nvPr/>
        </p:nvSpPr>
        <p:spPr>
          <a:xfrm>
            <a:off x="6161640" y="3525439"/>
            <a:ext cx="137160" cy="1371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a:extLst>
              <a:ext uri="{FF2B5EF4-FFF2-40B4-BE49-F238E27FC236}">
                <a16:creationId xmlns:a16="http://schemas.microsoft.com/office/drawing/2014/main" id="{6F8958BF-90E7-E840-95E0-CDCA97FB54E7}"/>
              </a:ext>
            </a:extLst>
          </p:cNvPr>
          <p:cNvSpPr/>
          <p:nvPr/>
        </p:nvSpPr>
        <p:spPr>
          <a:xfrm>
            <a:off x="7005317" y="3525439"/>
            <a:ext cx="137160" cy="1371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6E5A157A-D6D7-7847-8957-1F6148824A72}"/>
              </a:ext>
            </a:extLst>
          </p:cNvPr>
          <p:cNvSpPr/>
          <p:nvPr/>
        </p:nvSpPr>
        <p:spPr>
          <a:xfrm>
            <a:off x="7894000" y="3525439"/>
            <a:ext cx="137160" cy="1371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ADCF4D5C-B967-E848-A25B-D82499A7CA9F}"/>
              </a:ext>
            </a:extLst>
          </p:cNvPr>
          <p:cNvCxnSpPr>
            <a:stCxn id="9" idx="4"/>
          </p:cNvCxnSpPr>
          <p:nvPr/>
        </p:nvCxnSpPr>
        <p:spPr>
          <a:xfrm>
            <a:off x="6230220" y="3662599"/>
            <a:ext cx="0" cy="377904"/>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38122-36F4-9841-AFF6-BFF0785EDA53}"/>
              </a:ext>
            </a:extLst>
          </p:cNvPr>
          <p:cNvCxnSpPr/>
          <p:nvPr/>
        </p:nvCxnSpPr>
        <p:spPr>
          <a:xfrm>
            <a:off x="7083898" y="3669029"/>
            <a:ext cx="0" cy="377904"/>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7403EC-3C65-294B-ADD2-874082A7AAFA}"/>
              </a:ext>
            </a:extLst>
          </p:cNvPr>
          <p:cNvCxnSpPr/>
          <p:nvPr/>
        </p:nvCxnSpPr>
        <p:spPr>
          <a:xfrm>
            <a:off x="7973295" y="3662599"/>
            <a:ext cx="0" cy="377904"/>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1A8EBC-0DEA-1542-929C-C19F167F60DF}"/>
              </a:ext>
            </a:extLst>
          </p:cNvPr>
          <p:cNvSpPr txBox="1"/>
          <p:nvPr/>
        </p:nvSpPr>
        <p:spPr>
          <a:xfrm>
            <a:off x="5929311" y="3282730"/>
            <a:ext cx="601818" cy="300082"/>
          </a:xfrm>
          <a:prstGeom prst="rect">
            <a:avLst/>
          </a:prstGeom>
          <a:noFill/>
        </p:spPr>
        <p:txBody>
          <a:bodyPr wrap="square" rtlCol="0">
            <a:spAutoFit/>
          </a:bodyPr>
          <a:lstStyle/>
          <a:p>
            <a:pPr algn="ctr"/>
            <a:r>
              <a:rPr lang="en-US" sz="1350" dirty="0"/>
              <a:t>Sand</a:t>
            </a:r>
          </a:p>
        </p:txBody>
      </p:sp>
      <p:sp>
        <p:nvSpPr>
          <p:cNvPr id="18" name="TextBox 17">
            <a:extLst>
              <a:ext uri="{FF2B5EF4-FFF2-40B4-BE49-F238E27FC236}">
                <a16:creationId xmlns:a16="http://schemas.microsoft.com/office/drawing/2014/main" id="{6440E89C-BE85-9745-94C4-7DBB9D649306}"/>
              </a:ext>
            </a:extLst>
          </p:cNvPr>
          <p:cNvSpPr txBox="1"/>
          <p:nvPr/>
        </p:nvSpPr>
        <p:spPr>
          <a:xfrm>
            <a:off x="6782989" y="3282730"/>
            <a:ext cx="601818" cy="300082"/>
          </a:xfrm>
          <a:prstGeom prst="rect">
            <a:avLst/>
          </a:prstGeom>
          <a:noFill/>
        </p:spPr>
        <p:txBody>
          <a:bodyPr wrap="square" rtlCol="0">
            <a:spAutoFit/>
          </a:bodyPr>
          <a:lstStyle/>
          <a:p>
            <a:pPr algn="ctr"/>
            <a:r>
              <a:rPr lang="en-US" sz="1350" dirty="0"/>
              <a:t>Loam</a:t>
            </a:r>
          </a:p>
        </p:txBody>
      </p:sp>
      <p:sp>
        <p:nvSpPr>
          <p:cNvPr id="19" name="TextBox 18">
            <a:extLst>
              <a:ext uri="{FF2B5EF4-FFF2-40B4-BE49-F238E27FC236}">
                <a16:creationId xmlns:a16="http://schemas.microsoft.com/office/drawing/2014/main" id="{F5F1B259-D01F-904E-89DC-17205AD43548}"/>
              </a:ext>
            </a:extLst>
          </p:cNvPr>
          <p:cNvSpPr txBox="1"/>
          <p:nvPr/>
        </p:nvSpPr>
        <p:spPr>
          <a:xfrm>
            <a:off x="7661671" y="3280498"/>
            <a:ext cx="601818" cy="300082"/>
          </a:xfrm>
          <a:prstGeom prst="rect">
            <a:avLst/>
          </a:prstGeom>
          <a:noFill/>
        </p:spPr>
        <p:txBody>
          <a:bodyPr wrap="square" rtlCol="0">
            <a:spAutoFit/>
          </a:bodyPr>
          <a:lstStyle/>
          <a:p>
            <a:pPr algn="ctr"/>
            <a:r>
              <a:rPr lang="en-US" sz="1350" dirty="0"/>
              <a:t>Clay</a:t>
            </a:r>
          </a:p>
        </p:txBody>
      </p:sp>
      <p:pic>
        <p:nvPicPr>
          <p:cNvPr id="4098" name="Picture 2" descr="P1 Ultra 5/8\&quot; Drip Tape">
            <a:extLst>
              <a:ext uri="{FF2B5EF4-FFF2-40B4-BE49-F238E27FC236}">
                <a16:creationId xmlns:a16="http://schemas.microsoft.com/office/drawing/2014/main" id="{5F54A17C-816D-8F46-AB6E-41B3E6716A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419" y="3780430"/>
            <a:ext cx="1808840" cy="180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5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0CDF-D644-F14A-8DA3-548EF8DB61AA}"/>
              </a:ext>
            </a:extLst>
          </p:cNvPr>
          <p:cNvSpPr>
            <a:spLocks noGrp="1"/>
          </p:cNvSpPr>
          <p:nvPr>
            <p:ph type="title"/>
          </p:nvPr>
        </p:nvSpPr>
        <p:spPr/>
        <p:txBody>
          <a:bodyPr/>
          <a:lstStyle/>
          <a:p>
            <a:r>
              <a:rPr lang="en-US" dirty="0"/>
              <a:t>Component Tips and Tricks</a:t>
            </a:r>
          </a:p>
        </p:txBody>
      </p:sp>
      <p:sp>
        <p:nvSpPr>
          <p:cNvPr id="3" name="Content Placeholder 2">
            <a:extLst>
              <a:ext uri="{FF2B5EF4-FFF2-40B4-BE49-F238E27FC236}">
                <a16:creationId xmlns:a16="http://schemas.microsoft.com/office/drawing/2014/main" id="{CF455F8C-87C4-7D4A-A52A-1DC1862BB0A1}"/>
              </a:ext>
            </a:extLst>
          </p:cNvPr>
          <p:cNvSpPr>
            <a:spLocks noGrp="1"/>
          </p:cNvSpPr>
          <p:nvPr>
            <p:ph idx="1"/>
          </p:nvPr>
        </p:nvSpPr>
        <p:spPr>
          <a:xfrm>
            <a:off x="457200" y="1600201"/>
            <a:ext cx="5029200" cy="3809999"/>
          </a:xfrm>
        </p:spPr>
        <p:txBody>
          <a:bodyPr>
            <a:normAutofit lnSpcReduction="10000"/>
          </a:bodyPr>
          <a:lstStyle/>
          <a:p>
            <a:pPr marL="457200" indent="-457200">
              <a:buFont typeface="Arial" panose="020B0604020202020204" pitchFamily="34" charset="0"/>
              <a:buChar char="•"/>
            </a:pPr>
            <a:r>
              <a:rPr lang="en-US" dirty="0"/>
              <a:t>You get what you pay for!</a:t>
            </a:r>
          </a:p>
          <a:p>
            <a:pPr marL="457200" indent="-457200">
              <a:buFont typeface="Arial" panose="020B0604020202020204" pitchFamily="34" charset="0"/>
              <a:buChar char="•"/>
            </a:pPr>
            <a:r>
              <a:rPr lang="en-US" dirty="0"/>
              <a:t>Always use a filter</a:t>
            </a:r>
          </a:p>
          <a:p>
            <a:pPr marL="457200" indent="-457200">
              <a:buFont typeface="Arial" panose="020B0604020202020204" pitchFamily="34" charset="0"/>
              <a:buChar char="•"/>
            </a:pPr>
            <a:r>
              <a:rPr lang="en-US" dirty="0"/>
              <a:t>Always use a pressure reducer</a:t>
            </a:r>
          </a:p>
          <a:p>
            <a:pPr marL="457200" indent="-457200">
              <a:buFont typeface="Arial" panose="020B0604020202020204" pitchFamily="34" charset="0"/>
              <a:buChar char="•"/>
            </a:pPr>
            <a:r>
              <a:rPr lang="en-US" dirty="0"/>
              <a:t>For elevation changes – pressure compensating</a:t>
            </a:r>
          </a:p>
          <a:p>
            <a:pPr marL="457200" indent="-457200">
              <a:buFont typeface="Arial" panose="020B0604020202020204" pitchFamily="34" charset="0"/>
              <a:buChar char="•"/>
            </a:pPr>
            <a:r>
              <a:rPr lang="en-US" dirty="0"/>
              <a:t>Drip tape rocks!!</a:t>
            </a:r>
          </a:p>
          <a:p>
            <a:pPr marL="457200" indent="-457200">
              <a:buFont typeface="Arial" panose="020B0604020202020204" pitchFamily="34" charset="0"/>
              <a:buChar char="•"/>
            </a:pPr>
            <a:endParaRPr lang="en-US" dirty="0"/>
          </a:p>
        </p:txBody>
      </p:sp>
      <p:pic>
        <p:nvPicPr>
          <p:cNvPr id="3074" name="Picture 2" descr="P1 Ultra 5/8\&quot; Drip Tape">
            <a:extLst>
              <a:ext uri="{FF2B5EF4-FFF2-40B4-BE49-F238E27FC236}">
                <a16:creationId xmlns:a16="http://schemas.microsoft.com/office/drawing/2014/main" id="{A7C93E0B-CDCF-4741-AA8D-3DF0935352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5729" y="222646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3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ctrTitle"/>
          </p:nvPr>
        </p:nvSpPr>
        <p:spPr/>
        <p:txBody>
          <a:bodyPr/>
          <a:lstStyle/>
          <a:p>
            <a:r>
              <a:rPr lang="en-US" dirty="0"/>
              <a:t>Irrigation Planning</a:t>
            </a:r>
          </a:p>
        </p:txBody>
      </p:sp>
      <p:sp>
        <p:nvSpPr>
          <p:cNvPr id="3" name="Text Placeholder 2">
            <a:extLst>
              <a:ext uri="{FF2B5EF4-FFF2-40B4-BE49-F238E27FC236}">
                <a16:creationId xmlns:a16="http://schemas.microsoft.com/office/drawing/2014/main" id="{FF7EA954-9189-6E43-A9B8-57EFF969F57E}"/>
              </a:ext>
            </a:extLst>
          </p:cNvPr>
          <p:cNvSpPr>
            <a:spLocks noGrp="1"/>
          </p:cNvSpPr>
          <p:nvPr>
            <p:ph type="body" sz="quarter" idx="13"/>
          </p:nvPr>
        </p:nvSpPr>
        <p:spPr/>
        <p:txBody>
          <a:bodyPr/>
          <a:lstStyle/>
          <a:p>
            <a:r>
              <a:rPr lang="en-US" dirty="0"/>
              <a:t>Roadmap for Success</a:t>
            </a:r>
          </a:p>
        </p:txBody>
      </p:sp>
    </p:spTree>
    <p:extLst>
      <p:ext uri="{BB962C8B-B14F-4D97-AF65-F5344CB8AC3E}">
        <p14:creationId xmlns:p14="http://schemas.microsoft.com/office/powerpoint/2010/main" val="172768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5EA8F-ECB1-574A-A41F-4D529C08AF1F}"/>
              </a:ext>
            </a:extLst>
          </p:cNvPr>
          <p:cNvSpPr>
            <a:spLocks noGrp="1"/>
          </p:cNvSpPr>
          <p:nvPr>
            <p:ph type="title"/>
          </p:nvPr>
        </p:nvSpPr>
        <p:spPr/>
        <p:txBody>
          <a:bodyPr/>
          <a:lstStyle/>
          <a:p>
            <a:r>
              <a:rPr lang="en-US" dirty="0"/>
              <a:t>Basic Considerations</a:t>
            </a:r>
          </a:p>
        </p:txBody>
      </p:sp>
      <p:sp>
        <p:nvSpPr>
          <p:cNvPr id="5" name="Content Placeholder 4">
            <a:extLst>
              <a:ext uri="{FF2B5EF4-FFF2-40B4-BE49-F238E27FC236}">
                <a16:creationId xmlns:a16="http://schemas.microsoft.com/office/drawing/2014/main" id="{6C2E8E46-5D2F-684A-8766-7807C5128033}"/>
              </a:ext>
            </a:extLst>
          </p:cNvPr>
          <p:cNvSpPr>
            <a:spLocks noGrp="1"/>
          </p:cNvSpPr>
          <p:nvPr>
            <p:ph idx="1"/>
          </p:nvPr>
        </p:nvSpPr>
        <p:spPr/>
        <p:txBody>
          <a:bodyPr/>
          <a:lstStyle/>
          <a:p>
            <a:r>
              <a:rPr lang="en-US" dirty="0"/>
              <a:t>Know when to hire a professional</a:t>
            </a:r>
          </a:p>
          <a:p>
            <a:r>
              <a:rPr lang="en-US" dirty="0"/>
              <a:t>Cost</a:t>
            </a:r>
          </a:p>
          <a:p>
            <a:r>
              <a:rPr lang="en-US" dirty="0"/>
              <a:t>Time saved vs time spent</a:t>
            </a:r>
          </a:p>
          <a:p>
            <a:r>
              <a:rPr lang="en-US" dirty="0"/>
              <a:t>Savings on bill</a:t>
            </a:r>
          </a:p>
          <a:p>
            <a:endParaRPr lang="en-US" dirty="0"/>
          </a:p>
          <a:p>
            <a:endParaRPr lang="en-US" dirty="0"/>
          </a:p>
        </p:txBody>
      </p:sp>
    </p:spTree>
    <p:extLst>
      <p:ext uri="{BB962C8B-B14F-4D97-AF65-F5344CB8AC3E}">
        <p14:creationId xmlns:p14="http://schemas.microsoft.com/office/powerpoint/2010/main" val="38960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a:bodyPr>
          <a:lstStyle/>
          <a:p>
            <a:r>
              <a:rPr lang="en-US" dirty="0"/>
              <a:t>Master Gardeners of Placer County</a:t>
            </a:r>
          </a:p>
          <a:p>
            <a:pPr lvl="1"/>
            <a:r>
              <a:rPr lang="en-US" sz="2400" dirty="0"/>
              <a:t>Extend </a:t>
            </a:r>
            <a:r>
              <a:rPr lang="en-US" sz="2400" dirty="0">
                <a:solidFill>
                  <a:schemeClr val="accent2"/>
                </a:solidFill>
              </a:rPr>
              <a:t>research-based</a:t>
            </a:r>
            <a:r>
              <a:rPr lang="en-US" sz="2400" dirty="0"/>
              <a:t>, sustainable gardening and composting information</a:t>
            </a:r>
          </a:p>
          <a:p>
            <a:pPr lvl="1"/>
            <a:r>
              <a:rPr lang="en-US" sz="2400" dirty="0"/>
              <a:t>Present accurate, impartial information to </a:t>
            </a:r>
            <a:r>
              <a:rPr lang="en-US" sz="2400" dirty="0">
                <a:solidFill>
                  <a:schemeClr val="accent2"/>
                </a:solidFill>
              </a:rPr>
              <a:t>home gardeners</a:t>
            </a:r>
          </a:p>
          <a:p>
            <a:pPr lvl="1"/>
            <a:r>
              <a:rPr lang="en-US" sz="2400" dirty="0"/>
              <a:t>Encourage public to make </a:t>
            </a:r>
            <a:r>
              <a:rPr lang="en-US" sz="2400" dirty="0">
                <a:solidFill>
                  <a:schemeClr val="accent2"/>
                </a:solidFill>
              </a:rPr>
              <a:t>informed</a:t>
            </a:r>
            <a:r>
              <a:rPr lang="en-US" sz="2400" dirty="0"/>
              <a:t> gardening decisions</a:t>
            </a:r>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66E2-D680-3445-B5A3-EC4467DF689D}"/>
              </a:ext>
            </a:extLst>
          </p:cNvPr>
          <p:cNvSpPr>
            <a:spLocks noGrp="1"/>
          </p:cNvSpPr>
          <p:nvPr>
            <p:ph type="title"/>
          </p:nvPr>
        </p:nvSpPr>
        <p:spPr/>
        <p:txBody>
          <a:bodyPr>
            <a:normAutofit fontScale="90000"/>
          </a:bodyPr>
          <a:lstStyle/>
          <a:p>
            <a:r>
              <a:rPr lang="en-US" dirty="0"/>
              <a:t>Determine Soil Type</a:t>
            </a:r>
            <a:br>
              <a:rPr lang="en-US" dirty="0"/>
            </a:br>
            <a:endParaRPr lang="en-US" dirty="0"/>
          </a:p>
        </p:txBody>
      </p:sp>
      <p:sp>
        <p:nvSpPr>
          <p:cNvPr id="3" name="Content Placeholder 2">
            <a:extLst>
              <a:ext uri="{FF2B5EF4-FFF2-40B4-BE49-F238E27FC236}">
                <a16:creationId xmlns:a16="http://schemas.microsoft.com/office/drawing/2014/main" id="{1BE24D29-231E-D24F-A6B9-E4A8D870BD22}"/>
              </a:ext>
            </a:extLst>
          </p:cNvPr>
          <p:cNvSpPr>
            <a:spLocks noGrp="1"/>
          </p:cNvSpPr>
          <p:nvPr>
            <p:ph idx="1"/>
          </p:nvPr>
        </p:nvSpPr>
        <p:spPr/>
        <p:txBody>
          <a:bodyPr/>
          <a:lstStyle/>
          <a:p>
            <a:pPr lvl="1"/>
            <a:r>
              <a:rPr lang="en-US" dirty="0"/>
              <a:t>Soil types will determine irrigation requirements</a:t>
            </a:r>
          </a:p>
          <a:p>
            <a:pPr lvl="1"/>
            <a:r>
              <a:rPr lang="en-US" dirty="0"/>
              <a:t>Sandy, loamy, or clay</a:t>
            </a:r>
          </a:p>
          <a:p>
            <a:endParaRPr lang="en-US" dirty="0"/>
          </a:p>
        </p:txBody>
      </p:sp>
      <p:pic>
        <p:nvPicPr>
          <p:cNvPr id="5" name="Picture 4">
            <a:extLst>
              <a:ext uri="{FF2B5EF4-FFF2-40B4-BE49-F238E27FC236}">
                <a16:creationId xmlns:a16="http://schemas.microsoft.com/office/drawing/2014/main" id="{7B7983B6-1AE8-A440-9594-464969C4C69B}"/>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289940" y="2983630"/>
            <a:ext cx="4109085" cy="2240891"/>
          </a:xfrm>
          <a:prstGeom prst="rect">
            <a:avLst/>
          </a:prstGeom>
          <a:noFill/>
          <a:ln>
            <a:noFill/>
          </a:ln>
        </p:spPr>
      </p:pic>
    </p:spTree>
    <p:extLst>
      <p:ext uri="{BB962C8B-B14F-4D97-AF65-F5344CB8AC3E}">
        <p14:creationId xmlns:p14="http://schemas.microsoft.com/office/powerpoint/2010/main" val="217413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0A878-41AE-2345-8FCD-5583EDFB1CB1}"/>
              </a:ext>
            </a:extLst>
          </p:cNvPr>
          <p:cNvSpPr>
            <a:spLocks noGrp="1"/>
          </p:cNvSpPr>
          <p:nvPr>
            <p:ph type="title"/>
          </p:nvPr>
        </p:nvSpPr>
        <p:spPr/>
        <p:txBody>
          <a:bodyPr anchor="t">
            <a:normAutofit fontScale="90000"/>
          </a:bodyPr>
          <a:lstStyle/>
          <a:p>
            <a:r>
              <a:rPr lang="en-US" dirty="0"/>
              <a:t>Identify Water Source</a:t>
            </a:r>
            <a:br>
              <a:rPr lang="en-US" dirty="0"/>
            </a:br>
            <a:endParaRPr lang="en-US" dirty="0"/>
          </a:p>
        </p:txBody>
      </p:sp>
      <p:sp>
        <p:nvSpPr>
          <p:cNvPr id="5" name="Content Placeholder 4">
            <a:extLst>
              <a:ext uri="{FF2B5EF4-FFF2-40B4-BE49-F238E27FC236}">
                <a16:creationId xmlns:a16="http://schemas.microsoft.com/office/drawing/2014/main" id="{041F78FD-677B-5946-B459-D52BC186B11B}"/>
              </a:ext>
            </a:extLst>
          </p:cNvPr>
          <p:cNvSpPr>
            <a:spLocks noGrp="1"/>
          </p:cNvSpPr>
          <p:nvPr>
            <p:ph idx="1"/>
          </p:nvPr>
        </p:nvSpPr>
        <p:spPr>
          <a:xfrm>
            <a:off x="457200" y="1600201"/>
            <a:ext cx="5715000" cy="3809999"/>
          </a:xfrm>
        </p:spPr>
        <p:txBody>
          <a:bodyPr>
            <a:normAutofit fontScale="70000" lnSpcReduction="20000"/>
          </a:bodyPr>
          <a:lstStyle/>
          <a:p>
            <a:pPr lvl="1"/>
            <a:r>
              <a:rPr lang="en-US" dirty="0"/>
              <a:t>Source</a:t>
            </a:r>
          </a:p>
          <a:p>
            <a:pPr lvl="2"/>
            <a:r>
              <a:rPr lang="en-US" dirty="0"/>
              <a:t>Municipal water system</a:t>
            </a:r>
          </a:p>
          <a:p>
            <a:pPr lvl="2"/>
            <a:r>
              <a:rPr lang="en-US" dirty="0"/>
              <a:t>Well</a:t>
            </a:r>
          </a:p>
          <a:p>
            <a:pPr lvl="2"/>
            <a:r>
              <a:rPr lang="en-US" dirty="0"/>
              <a:t>Irrigation ditch/canal</a:t>
            </a:r>
          </a:p>
          <a:p>
            <a:pPr lvl="1"/>
            <a:r>
              <a:rPr lang="en-US" dirty="0"/>
              <a:t>Know water pressure (Pounds per Square Inch – PSI)</a:t>
            </a:r>
          </a:p>
          <a:p>
            <a:pPr lvl="2"/>
            <a:r>
              <a:rPr lang="en-US" dirty="0"/>
              <a:t>Municipal water – 30 to 60 PSI</a:t>
            </a:r>
          </a:p>
          <a:p>
            <a:pPr lvl="2"/>
            <a:r>
              <a:rPr lang="en-US" dirty="0"/>
              <a:t>Well – 30 to 50 PSI adjustable pressure switch</a:t>
            </a:r>
          </a:p>
          <a:p>
            <a:pPr lvl="2"/>
            <a:r>
              <a:rPr lang="en-US" dirty="0"/>
              <a:t>Irrigation ditch/canal – varies widely, requires testing</a:t>
            </a:r>
          </a:p>
          <a:p>
            <a:pPr lvl="2"/>
            <a:r>
              <a:rPr lang="en-US" dirty="0"/>
              <a:t>Elevation changes within your yard affects pressure</a:t>
            </a:r>
          </a:p>
          <a:p>
            <a:endParaRPr lang="en-US" dirty="0"/>
          </a:p>
        </p:txBody>
      </p:sp>
      <p:pic>
        <p:nvPicPr>
          <p:cNvPr id="2" name="Picture 2" descr="A picture containing tree, outdoor&#10;&#10;Description automatically generated">
            <a:extLst>
              <a:ext uri="{FF2B5EF4-FFF2-40B4-BE49-F238E27FC236}">
                <a16:creationId xmlns:a16="http://schemas.microsoft.com/office/drawing/2014/main" id="{38666F6E-EF03-0DEF-6EC3-459A2AC13C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082071" y="2399796"/>
            <a:ext cx="2911772" cy="2358448"/>
          </a:xfrm>
          <a:prstGeom prst="rect">
            <a:avLst/>
          </a:prstGeom>
        </p:spPr>
      </p:pic>
    </p:spTree>
    <p:extLst>
      <p:ext uri="{BB962C8B-B14F-4D97-AF65-F5344CB8AC3E}">
        <p14:creationId xmlns:p14="http://schemas.microsoft.com/office/powerpoint/2010/main" val="304345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7581-A106-4345-9319-419B92327D08}"/>
              </a:ext>
            </a:extLst>
          </p:cNvPr>
          <p:cNvSpPr>
            <a:spLocks noGrp="1"/>
          </p:cNvSpPr>
          <p:nvPr>
            <p:ph type="title"/>
          </p:nvPr>
        </p:nvSpPr>
        <p:spPr/>
        <p:txBody>
          <a:bodyPr/>
          <a:lstStyle/>
          <a:p>
            <a:r>
              <a:rPr lang="en-US" dirty="0"/>
              <a:t>Determining Gallons per Minute</a:t>
            </a:r>
          </a:p>
        </p:txBody>
      </p:sp>
      <p:sp>
        <p:nvSpPr>
          <p:cNvPr id="3" name="Content Placeholder 2">
            <a:extLst>
              <a:ext uri="{FF2B5EF4-FFF2-40B4-BE49-F238E27FC236}">
                <a16:creationId xmlns:a16="http://schemas.microsoft.com/office/drawing/2014/main" id="{F4041B94-10C5-7D40-BAF8-C1800E0CD38F}"/>
              </a:ext>
            </a:extLst>
          </p:cNvPr>
          <p:cNvSpPr>
            <a:spLocks noGrp="1"/>
          </p:cNvSpPr>
          <p:nvPr>
            <p:ph idx="1"/>
          </p:nvPr>
        </p:nvSpPr>
        <p:spPr>
          <a:xfrm>
            <a:off x="847324" y="1334864"/>
            <a:ext cx="8229600" cy="3809999"/>
          </a:xfrm>
        </p:spPr>
        <p:txBody>
          <a:bodyPr/>
          <a:lstStyle/>
          <a:p>
            <a:pPr marL="457200" indent="-457200">
              <a:buFont typeface="Arial" panose="020B0604020202020204" pitchFamily="34" charset="0"/>
              <a:buChar char="•"/>
            </a:pPr>
            <a:r>
              <a:rPr lang="en-US" dirty="0"/>
              <a:t>Get a 5 gallon bucket and a stopwatch</a:t>
            </a:r>
          </a:p>
          <a:p>
            <a:pPr marL="457200" indent="-457200">
              <a:buFont typeface="Arial" panose="020B0604020202020204" pitchFamily="34" charset="0"/>
              <a:buChar char="•"/>
            </a:pPr>
            <a:r>
              <a:rPr lang="en-US" dirty="0"/>
              <a:t>Turn hose bib on and start watch</a:t>
            </a:r>
          </a:p>
          <a:p>
            <a:pPr marL="457200" indent="-457200">
              <a:buFont typeface="Arial" panose="020B0604020202020204" pitchFamily="34" charset="0"/>
              <a:buChar char="•"/>
            </a:pPr>
            <a:r>
              <a:rPr lang="en-US" dirty="0"/>
              <a:t>Stop it when bucket is full</a:t>
            </a:r>
          </a:p>
          <a:p>
            <a:pPr marL="457200" indent="-457200">
              <a:buFont typeface="Arial" panose="020B0604020202020204" pitchFamily="34" charset="0"/>
              <a:buChar char="•"/>
            </a:pPr>
            <a:r>
              <a:rPr lang="en-US" dirty="0"/>
              <a:t>Most homes – 6-12 gpm</a:t>
            </a:r>
          </a:p>
        </p:txBody>
      </p:sp>
      <p:sp>
        <p:nvSpPr>
          <p:cNvPr id="4" name="TextBox 3">
            <a:extLst>
              <a:ext uri="{FF2B5EF4-FFF2-40B4-BE49-F238E27FC236}">
                <a16:creationId xmlns:a16="http://schemas.microsoft.com/office/drawing/2014/main" id="{7D36C708-FACE-D04D-A50B-5DF2C61B6CC7}"/>
              </a:ext>
            </a:extLst>
          </p:cNvPr>
          <p:cNvSpPr txBox="1"/>
          <p:nvPr/>
        </p:nvSpPr>
        <p:spPr>
          <a:xfrm>
            <a:off x="3902838" y="3843326"/>
            <a:ext cx="1768078" cy="461665"/>
          </a:xfrm>
          <a:prstGeom prst="rect">
            <a:avLst/>
          </a:prstGeom>
          <a:noFill/>
        </p:spPr>
        <p:txBody>
          <a:bodyPr wrap="square" rtlCol="0">
            <a:spAutoFit/>
          </a:bodyPr>
          <a:lstStyle/>
          <a:p>
            <a:r>
              <a:rPr lang="en-US" sz="2400" dirty="0"/>
              <a:t>5 gallons</a:t>
            </a:r>
          </a:p>
        </p:txBody>
      </p:sp>
      <p:cxnSp>
        <p:nvCxnSpPr>
          <p:cNvPr id="6" name="Straight Connector 5">
            <a:extLst>
              <a:ext uri="{FF2B5EF4-FFF2-40B4-BE49-F238E27FC236}">
                <a16:creationId xmlns:a16="http://schemas.microsoft.com/office/drawing/2014/main" id="{44C44A41-38EE-244F-801E-A786792144BC}"/>
              </a:ext>
            </a:extLst>
          </p:cNvPr>
          <p:cNvCxnSpPr/>
          <p:nvPr/>
        </p:nvCxnSpPr>
        <p:spPr>
          <a:xfrm>
            <a:off x="3763535" y="4281907"/>
            <a:ext cx="16287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5316B69-027E-A14E-ADE7-D9CCCFDBB1D1}"/>
              </a:ext>
            </a:extLst>
          </p:cNvPr>
          <p:cNvSpPr txBox="1"/>
          <p:nvPr/>
        </p:nvSpPr>
        <p:spPr>
          <a:xfrm>
            <a:off x="3736746" y="4301708"/>
            <a:ext cx="2100261" cy="461665"/>
          </a:xfrm>
          <a:prstGeom prst="rect">
            <a:avLst/>
          </a:prstGeom>
          <a:noFill/>
        </p:spPr>
        <p:txBody>
          <a:bodyPr wrap="square" rtlCol="0">
            <a:spAutoFit/>
          </a:bodyPr>
          <a:lstStyle/>
          <a:p>
            <a:r>
              <a:rPr lang="en-US" sz="2400" dirty="0"/>
              <a:t>Time to Fill (s)</a:t>
            </a:r>
          </a:p>
        </p:txBody>
      </p:sp>
      <p:sp>
        <p:nvSpPr>
          <p:cNvPr id="9" name="TextBox 8">
            <a:extLst>
              <a:ext uri="{FF2B5EF4-FFF2-40B4-BE49-F238E27FC236}">
                <a16:creationId xmlns:a16="http://schemas.microsoft.com/office/drawing/2014/main" id="{6E7CBC8F-D489-0B4C-B3C1-9589BDBAF4D2}"/>
              </a:ext>
            </a:extLst>
          </p:cNvPr>
          <p:cNvSpPr txBox="1"/>
          <p:nvPr/>
        </p:nvSpPr>
        <p:spPr>
          <a:xfrm>
            <a:off x="5759318" y="4062616"/>
            <a:ext cx="444697"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7DACB9D9-A12F-A140-B0CB-D19A9AA08C9D}"/>
              </a:ext>
            </a:extLst>
          </p:cNvPr>
          <p:cNvSpPr txBox="1"/>
          <p:nvPr/>
        </p:nvSpPr>
        <p:spPr>
          <a:xfrm>
            <a:off x="6370107" y="3843326"/>
            <a:ext cx="876006" cy="461665"/>
          </a:xfrm>
          <a:prstGeom prst="rect">
            <a:avLst/>
          </a:prstGeom>
          <a:noFill/>
        </p:spPr>
        <p:txBody>
          <a:bodyPr wrap="square" rtlCol="0">
            <a:spAutoFit/>
          </a:bodyPr>
          <a:lstStyle/>
          <a:p>
            <a:r>
              <a:rPr lang="en-US" sz="2400" dirty="0"/>
              <a:t>60 s</a:t>
            </a:r>
          </a:p>
        </p:txBody>
      </p:sp>
      <p:cxnSp>
        <p:nvCxnSpPr>
          <p:cNvPr id="11" name="Straight Connector 10">
            <a:extLst>
              <a:ext uri="{FF2B5EF4-FFF2-40B4-BE49-F238E27FC236}">
                <a16:creationId xmlns:a16="http://schemas.microsoft.com/office/drawing/2014/main" id="{895F72FC-792C-DE46-963D-2A01E4FA84C3}"/>
              </a:ext>
            </a:extLst>
          </p:cNvPr>
          <p:cNvCxnSpPr>
            <a:cxnSpLocks/>
          </p:cNvCxnSpPr>
          <p:nvPr/>
        </p:nvCxnSpPr>
        <p:spPr>
          <a:xfrm>
            <a:off x="6230804" y="4281907"/>
            <a:ext cx="101531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82FA04A-B859-5441-9617-EF95759D6256}"/>
              </a:ext>
            </a:extLst>
          </p:cNvPr>
          <p:cNvSpPr txBox="1"/>
          <p:nvPr/>
        </p:nvSpPr>
        <p:spPr>
          <a:xfrm>
            <a:off x="6058458" y="4301708"/>
            <a:ext cx="2100261" cy="461665"/>
          </a:xfrm>
          <a:prstGeom prst="rect">
            <a:avLst/>
          </a:prstGeom>
          <a:noFill/>
        </p:spPr>
        <p:txBody>
          <a:bodyPr wrap="square" rtlCol="0">
            <a:spAutoFit/>
          </a:bodyPr>
          <a:lstStyle/>
          <a:p>
            <a:r>
              <a:rPr lang="en-US" sz="2400" dirty="0"/>
              <a:t>minute</a:t>
            </a:r>
          </a:p>
        </p:txBody>
      </p:sp>
      <p:sp>
        <p:nvSpPr>
          <p:cNvPr id="14" name="TextBox 13">
            <a:extLst>
              <a:ext uri="{FF2B5EF4-FFF2-40B4-BE49-F238E27FC236}">
                <a16:creationId xmlns:a16="http://schemas.microsoft.com/office/drawing/2014/main" id="{97C5BE36-A4B9-BF48-A949-12657419CDE0}"/>
              </a:ext>
            </a:extLst>
          </p:cNvPr>
          <p:cNvSpPr txBox="1"/>
          <p:nvPr/>
        </p:nvSpPr>
        <p:spPr>
          <a:xfrm>
            <a:off x="1143000" y="4062616"/>
            <a:ext cx="2771088" cy="461665"/>
          </a:xfrm>
          <a:prstGeom prst="rect">
            <a:avLst/>
          </a:prstGeom>
          <a:noFill/>
        </p:spPr>
        <p:txBody>
          <a:bodyPr wrap="square" rtlCol="0">
            <a:spAutoFit/>
          </a:bodyPr>
          <a:lstStyle/>
          <a:p>
            <a:r>
              <a:rPr lang="en-US" sz="2400" dirty="0"/>
              <a:t>Flow Rate(gpm) =</a:t>
            </a:r>
          </a:p>
        </p:txBody>
      </p:sp>
      <p:sp>
        <p:nvSpPr>
          <p:cNvPr id="16" name="TextBox 15">
            <a:extLst>
              <a:ext uri="{FF2B5EF4-FFF2-40B4-BE49-F238E27FC236}">
                <a16:creationId xmlns:a16="http://schemas.microsoft.com/office/drawing/2014/main" id="{8D50BCD9-CAE0-D74F-95FC-91AA794D637C}"/>
              </a:ext>
            </a:extLst>
          </p:cNvPr>
          <p:cNvSpPr txBox="1"/>
          <p:nvPr/>
        </p:nvSpPr>
        <p:spPr>
          <a:xfrm>
            <a:off x="3831398" y="4740289"/>
            <a:ext cx="2440481" cy="461665"/>
          </a:xfrm>
          <a:prstGeom prst="rect">
            <a:avLst/>
          </a:prstGeom>
          <a:noFill/>
        </p:spPr>
        <p:txBody>
          <a:bodyPr wrap="square" rtlCol="0">
            <a:spAutoFit/>
          </a:bodyPr>
          <a:lstStyle/>
          <a:p>
            <a:r>
              <a:rPr lang="en-US" sz="2400" dirty="0"/>
              <a:t>&lt;Your&gt;  gallons</a:t>
            </a:r>
          </a:p>
        </p:txBody>
      </p:sp>
      <p:cxnSp>
        <p:nvCxnSpPr>
          <p:cNvPr id="17" name="Straight Connector 16">
            <a:extLst>
              <a:ext uri="{FF2B5EF4-FFF2-40B4-BE49-F238E27FC236}">
                <a16:creationId xmlns:a16="http://schemas.microsoft.com/office/drawing/2014/main" id="{1498C804-B693-0344-9A29-45BEBBB43926}"/>
              </a:ext>
            </a:extLst>
          </p:cNvPr>
          <p:cNvCxnSpPr/>
          <p:nvPr/>
        </p:nvCxnSpPr>
        <p:spPr>
          <a:xfrm>
            <a:off x="3790324" y="5171004"/>
            <a:ext cx="16287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7F1DC8-F86E-2F42-9C3C-364D71126F9D}"/>
              </a:ext>
            </a:extLst>
          </p:cNvPr>
          <p:cNvSpPr txBox="1"/>
          <p:nvPr/>
        </p:nvSpPr>
        <p:spPr>
          <a:xfrm>
            <a:off x="4103754" y="5210606"/>
            <a:ext cx="2100261" cy="461665"/>
          </a:xfrm>
          <a:prstGeom prst="rect">
            <a:avLst/>
          </a:prstGeom>
          <a:noFill/>
        </p:spPr>
        <p:txBody>
          <a:bodyPr wrap="square" rtlCol="0">
            <a:spAutoFit/>
          </a:bodyPr>
          <a:lstStyle/>
          <a:p>
            <a:r>
              <a:rPr lang="en-US" sz="2400" dirty="0"/>
              <a:t>minute</a:t>
            </a:r>
          </a:p>
        </p:txBody>
      </p:sp>
      <p:sp>
        <p:nvSpPr>
          <p:cNvPr id="19" name="TextBox 18">
            <a:extLst>
              <a:ext uri="{FF2B5EF4-FFF2-40B4-BE49-F238E27FC236}">
                <a16:creationId xmlns:a16="http://schemas.microsoft.com/office/drawing/2014/main" id="{2347BBB9-B476-5F47-8899-E2376299551C}"/>
              </a:ext>
            </a:extLst>
          </p:cNvPr>
          <p:cNvSpPr txBox="1"/>
          <p:nvPr/>
        </p:nvSpPr>
        <p:spPr>
          <a:xfrm>
            <a:off x="5786107" y="4951713"/>
            <a:ext cx="444697" cy="461665"/>
          </a:xfrm>
          <a:prstGeom prst="rect">
            <a:avLst/>
          </a:prstGeom>
          <a:noFill/>
        </p:spPr>
        <p:txBody>
          <a:bodyPr wrap="square" rtlCol="0">
            <a:spAutoFit/>
          </a:bodyPr>
          <a:lstStyle/>
          <a:p>
            <a:r>
              <a:rPr lang="en-US" sz="2400" dirty="0"/>
              <a:t>X</a:t>
            </a:r>
          </a:p>
        </p:txBody>
      </p:sp>
      <p:sp>
        <p:nvSpPr>
          <p:cNvPr id="20" name="TextBox 19">
            <a:extLst>
              <a:ext uri="{FF2B5EF4-FFF2-40B4-BE49-F238E27FC236}">
                <a16:creationId xmlns:a16="http://schemas.microsoft.com/office/drawing/2014/main" id="{BEA5BF75-313A-504F-A04D-F92120B2FEC7}"/>
              </a:ext>
            </a:extLst>
          </p:cNvPr>
          <p:cNvSpPr txBox="1"/>
          <p:nvPr/>
        </p:nvSpPr>
        <p:spPr>
          <a:xfrm>
            <a:off x="6396897" y="4732423"/>
            <a:ext cx="876006" cy="461665"/>
          </a:xfrm>
          <a:prstGeom prst="rect">
            <a:avLst/>
          </a:prstGeom>
          <a:noFill/>
        </p:spPr>
        <p:txBody>
          <a:bodyPr wrap="square" rtlCol="0">
            <a:spAutoFit/>
          </a:bodyPr>
          <a:lstStyle/>
          <a:p>
            <a:r>
              <a:rPr lang="en-US" sz="2400" dirty="0"/>
              <a:t>60 m</a:t>
            </a:r>
          </a:p>
        </p:txBody>
      </p:sp>
      <p:cxnSp>
        <p:nvCxnSpPr>
          <p:cNvPr id="21" name="Straight Connector 20">
            <a:extLst>
              <a:ext uri="{FF2B5EF4-FFF2-40B4-BE49-F238E27FC236}">
                <a16:creationId xmlns:a16="http://schemas.microsoft.com/office/drawing/2014/main" id="{A0BD63DB-79C5-2649-9F88-9EA64F41F493}"/>
              </a:ext>
            </a:extLst>
          </p:cNvPr>
          <p:cNvCxnSpPr>
            <a:cxnSpLocks/>
          </p:cNvCxnSpPr>
          <p:nvPr/>
        </p:nvCxnSpPr>
        <p:spPr>
          <a:xfrm>
            <a:off x="6257593" y="5171004"/>
            <a:ext cx="101531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FD8546E-CD55-0145-B21B-5B15B58D35DB}"/>
              </a:ext>
            </a:extLst>
          </p:cNvPr>
          <p:cNvSpPr txBox="1"/>
          <p:nvPr/>
        </p:nvSpPr>
        <p:spPr>
          <a:xfrm>
            <a:off x="6370107" y="5158111"/>
            <a:ext cx="2100261" cy="461665"/>
          </a:xfrm>
          <a:prstGeom prst="rect">
            <a:avLst/>
          </a:prstGeom>
          <a:noFill/>
        </p:spPr>
        <p:txBody>
          <a:bodyPr wrap="square" rtlCol="0">
            <a:spAutoFit/>
          </a:bodyPr>
          <a:lstStyle/>
          <a:p>
            <a:r>
              <a:rPr lang="en-US" sz="2400" dirty="0"/>
              <a:t>hour</a:t>
            </a:r>
          </a:p>
        </p:txBody>
      </p:sp>
      <p:sp>
        <p:nvSpPr>
          <p:cNvPr id="23" name="TextBox 22">
            <a:extLst>
              <a:ext uri="{FF2B5EF4-FFF2-40B4-BE49-F238E27FC236}">
                <a16:creationId xmlns:a16="http://schemas.microsoft.com/office/drawing/2014/main" id="{6685000E-7B19-3E4E-A460-897B4F80CBDC}"/>
              </a:ext>
            </a:extLst>
          </p:cNvPr>
          <p:cNvSpPr txBox="1"/>
          <p:nvPr/>
        </p:nvSpPr>
        <p:spPr>
          <a:xfrm>
            <a:off x="1406785" y="4884300"/>
            <a:ext cx="2313888" cy="461665"/>
          </a:xfrm>
          <a:prstGeom prst="rect">
            <a:avLst/>
          </a:prstGeom>
          <a:noFill/>
        </p:spPr>
        <p:txBody>
          <a:bodyPr wrap="square" rtlCol="0">
            <a:spAutoFit/>
          </a:bodyPr>
          <a:lstStyle/>
          <a:p>
            <a:r>
              <a:rPr lang="en-US" sz="2400" dirty="0"/>
              <a:t>Flow Rate(gph) =</a:t>
            </a:r>
          </a:p>
        </p:txBody>
      </p:sp>
    </p:spTree>
    <p:extLst>
      <p:ext uri="{BB962C8B-B14F-4D97-AF65-F5344CB8AC3E}">
        <p14:creationId xmlns:p14="http://schemas.microsoft.com/office/powerpoint/2010/main" val="153603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8ED928-1B26-BC4C-842B-420D5A37FA22}"/>
              </a:ext>
            </a:extLst>
          </p:cNvPr>
          <p:cNvSpPr>
            <a:spLocks noGrp="1"/>
          </p:cNvSpPr>
          <p:nvPr>
            <p:ph type="title"/>
          </p:nvPr>
        </p:nvSpPr>
        <p:spPr/>
        <p:txBody>
          <a:bodyPr>
            <a:normAutofit/>
          </a:bodyPr>
          <a:lstStyle/>
          <a:p>
            <a:r>
              <a:rPr lang="en-US" dirty="0"/>
              <a:t>Example</a:t>
            </a:r>
          </a:p>
        </p:txBody>
      </p:sp>
      <p:pic>
        <p:nvPicPr>
          <p:cNvPr id="4" name="Picture 3">
            <a:extLst>
              <a:ext uri="{FF2B5EF4-FFF2-40B4-BE49-F238E27FC236}">
                <a16:creationId xmlns:a16="http://schemas.microsoft.com/office/drawing/2014/main" id="{AE9442D1-37A6-2241-B2FC-B9E4FE52905D}"/>
              </a:ext>
            </a:extLst>
          </p:cNvPr>
          <p:cNvPicPr>
            <a:picLocks noChangeAspect="1"/>
          </p:cNvPicPr>
          <p:nvPr/>
        </p:nvPicPr>
        <p:blipFill>
          <a:blip r:embed="rId3"/>
          <a:stretch>
            <a:fillRect/>
          </a:stretch>
        </p:blipFill>
        <p:spPr>
          <a:xfrm>
            <a:off x="4953000" y="1981200"/>
            <a:ext cx="2019300" cy="933450"/>
          </a:xfrm>
          <a:prstGeom prst="rect">
            <a:avLst/>
          </a:prstGeom>
          <a:ln>
            <a:solidFill>
              <a:schemeClr val="bg1">
                <a:lumMod val="75000"/>
              </a:schemeClr>
            </a:solidFill>
          </a:ln>
        </p:spPr>
      </p:pic>
      <p:sp>
        <p:nvSpPr>
          <p:cNvPr id="5" name="TextBox 4">
            <a:extLst>
              <a:ext uri="{FF2B5EF4-FFF2-40B4-BE49-F238E27FC236}">
                <a16:creationId xmlns:a16="http://schemas.microsoft.com/office/drawing/2014/main" id="{83FD8D36-D626-6B4A-9B90-71F297EE84C1}"/>
              </a:ext>
            </a:extLst>
          </p:cNvPr>
          <p:cNvSpPr txBox="1"/>
          <p:nvPr/>
        </p:nvSpPr>
        <p:spPr>
          <a:xfrm>
            <a:off x="173236" y="1832676"/>
            <a:ext cx="2786063" cy="3854901"/>
          </a:xfrm>
          <a:prstGeom prst="rect">
            <a:avLst/>
          </a:prstGeom>
          <a:noFill/>
        </p:spPr>
        <p:txBody>
          <a:bodyPr wrap="square" rtlCol="0">
            <a:spAutoFit/>
          </a:bodyPr>
          <a:lstStyle/>
          <a:p>
            <a:r>
              <a:rPr lang="en-US" sz="2100" b="1" dirty="0">
                <a:solidFill>
                  <a:srgbClr val="4576B5"/>
                </a:solidFill>
              </a:rPr>
              <a:t>Example:</a:t>
            </a:r>
          </a:p>
          <a:p>
            <a:r>
              <a:rPr lang="en-US" sz="2100" b="1" dirty="0">
                <a:solidFill>
                  <a:srgbClr val="4576B5"/>
                </a:solidFill>
              </a:rPr>
              <a:t>My bucket takes 60 seconds to fill, so the flow rate is 5 gpm.  Converted, that’s 300 gallons per hour.  How many impact or rotary sprinklers can I use per zone if my pipe pressure is 40 psi?</a:t>
            </a:r>
          </a:p>
          <a:p>
            <a:endParaRPr lang="en-US" sz="2100" b="1" dirty="0">
              <a:solidFill>
                <a:srgbClr val="4576B5"/>
              </a:solidFill>
            </a:endParaRPr>
          </a:p>
          <a:p>
            <a:endParaRPr lang="en-US" sz="1350" b="1" dirty="0">
              <a:solidFill>
                <a:srgbClr val="4576B5"/>
              </a:solidFill>
            </a:endParaRPr>
          </a:p>
        </p:txBody>
      </p:sp>
      <p:pic>
        <p:nvPicPr>
          <p:cNvPr id="6" name="Picture 5">
            <a:extLst>
              <a:ext uri="{FF2B5EF4-FFF2-40B4-BE49-F238E27FC236}">
                <a16:creationId xmlns:a16="http://schemas.microsoft.com/office/drawing/2014/main" id="{9E761356-202E-3B4B-BA70-47017F63B4DE}"/>
              </a:ext>
            </a:extLst>
          </p:cNvPr>
          <p:cNvPicPr>
            <a:picLocks noChangeAspect="1"/>
          </p:cNvPicPr>
          <p:nvPr/>
        </p:nvPicPr>
        <p:blipFill>
          <a:blip r:embed="rId4"/>
          <a:stretch>
            <a:fillRect/>
          </a:stretch>
        </p:blipFill>
        <p:spPr>
          <a:xfrm>
            <a:off x="4882753" y="3304145"/>
            <a:ext cx="2209800" cy="2019300"/>
          </a:xfrm>
          <a:prstGeom prst="rect">
            <a:avLst/>
          </a:prstGeom>
          <a:ln>
            <a:solidFill>
              <a:schemeClr val="bg1">
                <a:lumMod val="75000"/>
              </a:schemeClr>
            </a:solidFill>
          </a:ln>
        </p:spPr>
      </p:pic>
      <p:sp>
        <p:nvSpPr>
          <p:cNvPr id="8" name="Oval 7">
            <a:extLst>
              <a:ext uri="{FF2B5EF4-FFF2-40B4-BE49-F238E27FC236}">
                <a16:creationId xmlns:a16="http://schemas.microsoft.com/office/drawing/2014/main" id="{080F4952-D989-844C-B079-59DE20F826DE}"/>
              </a:ext>
            </a:extLst>
          </p:cNvPr>
          <p:cNvSpPr/>
          <p:nvPr/>
        </p:nvSpPr>
        <p:spPr>
          <a:xfrm>
            <a:off x="3817740" y="1938843"/>
            <a:ext cx="1196578" cy="1144112"/>
          </a:xfrm>
          <a:prstGeom prst="ellipse">
            <a:avLst/>
          </a:prstGeom>
          <a:blipFill>
            <a:blip r:embed="rId5"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a:extLst>
              <a:ext uri="{FF2B5EF4-FFF2-40B4-BE49-F238E27FC236}">
                <a16:creationId xmlns:a16="http://schemas.microsoft.com/office/drawing/2014/main" id="{0A8045F3-8D3C-B74B-9DFA-7AEB36ECD47A}"/>
              </a:ext>
            </a:extLst>
          </p:cNvPr>
          <p:cNvSpPr/>
          <p:nvPr/>
        </p:nvSpPr>
        <p:spPr>
          <a:xfrm>
            <a:off x="3737968" y="3831632"/>
            <a:ext cx="1196578" cy="1144112"/>
          </a:xfrm>
          <a:prstGeom prst="ellipse">
            <a:avLst/>
          </a:prstGeom>
          <a:blipFill>
            <a:blip r:embed="rId6"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C0C80478-360F-7F40-B4E1-854CAF0F5A1D}"/>
              </a:ext>
            </a:extLst>
          </p:cNvPr>
          <p:cNvSpPr txBox="1"/>
          <p:nvPr/>
        </p:nvSpPr>
        <p:spPr>
          <a:xfrm>
            <a:off x="7697390" y="2218807"/>
            <a:ext cx="1060847" cy="507831"/>
          </a:xfrm>
          <a:prstGeom prst="rect">
            <a:avLst/>
          </a:prstGeom>
          <a:noFill/>
        </p:spPr>
        <p:txBody>
          <a:bodyPr wrap="square" rtlCol="0">
            <a:spAutoFit/>
          </a:bodyPr>
          <a:lstStyle/>
          <a:p>
            <a:pPr algn="ctr"/>
            <a:r>
              <a:rPr lang="en-US" sz="2700" b="1" dirty="0">
                <a:solidFill>
                  <a:srgbClr val="4576B5"/>
                </a:solidFill>
              </a:rPr>
              <a:t>1</a:t>
            </a:r>
          </a:p>
        </p:txBody>
      </p:sp>
      <p:sp>
        <p:nvSpPr>
          <p:cNvPr id="11" name="TextBox 10">
            <a:extLst>
              <a:ext uri="{FF2B5EF4-FFF2-40B4-BE49-F238E27FC236}">
                <a16:creationId xmlns:a16="http://schemas.microsoft.com/office/drawing/2014/main" id="{52333970-14CB-764B-96C3-A4C212809CB8}"/>
              </a:ext>
            </a:extLst>
          </p:cNvPr>
          <p:cNvSpPr txBox="1"/>
          <p:nvPr/>
        </p:nvSpPr>
        <p:spPr>
          <a:xfrm>
            <a:off x="7697390" y="4295365"/>
            <a:ext cx="1060847" cy="507831"/>
          </a:xfrm>
          <a:prstGeom prst="rect">
            <a:avLst/>
          </a:prstGeom>
          <a:noFill/>
        </p:spPr>
        <p:txBody>
          <a:bodyPr wrap="square" rtlCol="0">
            <a:spAutoFit/>
          </a:bodyPr>
          <a:lstStyle/>
          <a:p>
            <a:pPr algn="ctr"/>
            <a:r>
              <a:rPr lang="en-US" sz="2700" b="1" dirty="0">
                <a:solidFill>
                  <a:srgbClr val="4576B5"/>
                </a:solidFill>
              </a:rPr>
              <a:t>4</a:t>
            </a:r>
          </a:p>
        </p:txBody>
      </p:sp>
    </p:spTree>
    <p:extLst>
      <p:ext uri="{BB962C8B-B14F-4D97-AF65-F5344CB8AC3E}">
        <p14:creationId xmlns:p14="http://schemas.microsoft.com/office/powerpoint/2010/main" val="224489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9AFE-410C-FD47-A796-244E2A9A1CFA}"/>
              </a:ext>
            </a:extLst>
          </p:cNvPr>
          <p:cNvSpPr>
            <a:spLocks noGrp="1"/>
          </p:cNvSpPr>
          <p:nvPr>
            <p:ph type="title"/>
          </p:nvPr>
        </p:nvSpPr>
        <p:spPr/>
        <p:txBody>
          <a:bodyPr/>
          <a:lstStyle/>
          <a:p>
            <a:r>
              <a:rPr lang="en-US" dirty="0"/>
              <a:t>What Type &amp; Size of Pipe?</a:t>
            </a:r>
          </a:p>
        </p:txBody>
      </p:sp>
      <p:sp>
        <p:nvSpPr>
          <p:cNvPr id="3" name="Content Placeholder 2">
            <a:extLst>
              <a:ext uri="{FF2B5EF4-FFF2-40B4-BE49-F238E27FC236}">
                <a16:creationId xmlns:a16="http://schemas.microsoft.com/office/drawing/2014/main" id="{8E811F04-8F05-6845-BDB9-E4A8E0573E5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798E422-B879-3D4E-BB5F-756D845CC457}"/>
              </a:ext>
            </a:extLst>
          </p:cNvPr>
          <p:cNvPicPr>
            <a:picLocks noChangeAspect="1"/>
          </p:cNvPicPr>
          <p:nvPr/>
        </p:nvPicPr>
        <p:blipFill>
          <a:blip r:embed="rId3"/>
          <a:stretch>
            <a:fillRect/>
          </a:stretch>
        </p:blipFill>
        <p:spPr>
          <a:xfrm>
            <a:off x="1875235" y="2216017"/>
            <a:ext cx="4899422" cy="2785799"/>
          </a:xfrm>
          <a:prstGeom prst="rect">
            <a:avLst/>
          </a:prstGeom>
        </p:spPr>
      </p:pic>
      <p:sp>
        <p:nvSpPr>
          <p:cNvPr id="5" name="TextBox 4">
            <a:extLst>
              <a:ext uri="{FF2B5EF4-FFF2-40B4-BE49-F238E27FC236}">
                <a16:creationId xmlns:a16="http://schemas.microsoft.com/office/drawing/2014/main" id="{4ED38070-EA49-9C47-9FFD-028C69AE12AC}"/>
              </a:ext>
            </a:extLst>
          </p:cNvPr>
          <p:cNvSpPr txBox="1"/>
          <p:nvPr/>
        </p:nvSpPr>
        <p:spPr>
          <a:xfrm>
            <a:off x="5893594" y="5001815"/>
            <a:ext cx="1600200" cy="300082"/>
          </a:xfrm>
          <a:prstGeom prst="rect">
            <a:avLst/>
          </a:prstGeom>
          <a:noFill/>
        </p:spPr>
        <p:txBody>
          <a:bodyPr wrap="square" rtlCol="0">
            <a:spAutoFit/>
          </a:bodyPr>
          <a:lstStyle/>
          <a:p>
            <a:r>
              <a:rPr lang="en-US" sz="1350" i="1" dirty="0">
                <a:hlinkClick r:id="rId4"/>
              </a:rPr>
              <a:t>Sprinkler School</a:t>
            </a:r>
            <a:endParaRPr lang="en-US" sz="1350" i="1" dirty="0"/>
          </a:p>
        </p:txBody>
      </p:sp>
    </p:spTree>
    <p:extLst>
      <p:ext uri="{BB962C8B-B14F-4D97-AF65-F5344CB8AC3E}">
        <p14:creationId xmlns:p14="http://schemas.microsoft.com/office/powerpoint/2010/main" val="306027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166E0-1CE6-B242-B8D3-04387FEF18E1}"/>
              </a:ext>
            </a:extLst>
          </p:cNvPr>
          <p:cNvSpPr>
            <a:spLocks noGrp="1"/>
          </p:cNvSpPr>
          <p:nvPr>
            <p:ph type="title"/>
          </p:nvPr>
        </p:nvSpPr>
        <p:spPr/>
        <p:txBody>
          <a:bodyPr/>
          <a:lstStyle/>
          <a:p>
            <a:r>
              <a:rPr lang="en-US" dirty="0"/>
              <a:t>Tubing rules of thumb</a:t>
            </a:r>
          </a:p>
        </p:txBody>
      </p:sp>
      <p:sp>
        <p:nvSpPr>
          <p:cNvPr id="5" name="Content Placeholder 4">
            <a:extLst>
              <a:ext uri="{FF2B5EF4-FFF2-40B4-BE49-F238E27FC236}">
                <a16:creationId xmlns:a16="http://schemas.microsoft.com/office/drawing/2014/main" id="{A0BE657E-86EF-F44A-B42B-8B81F0B8D024}"/>
              </a:ext>
            </a:extLst>
          </p:cNvPr>
          <p:cNvSpPr>
            <a:spLocks noGrp="1"/>
          </p:cNvSpPr>
          <p:nvPr>
            <p:ph idx="1"/>
          </p:nvPr>
        </p:nvSpPr>
        <p:spPr>
          <a:xfrm>
            <a:off x="457200" y="1600201"/>
            <a:ext cx="5410200" cy="3809999"/>
          </a:xfrm>
        </p:spPr>
        <p:txBody>
          <a:bodyPr>
            <a:normAutofit/>
          </a:bodyPr>
          <a:lstStyle/>
          <a:p>
            <a:r>
              <a:rPr lang="en-US" dirty="0"/>
              <a:t>For 1/2″ Tubing: 200/200 Rule – don’t exceed 200′ or 200 gph.</a:t>
            </a:r>
          </a:p>
          <a:p>
            <a:r>
              <a:rPr lang="en-US" dirty="0"/>
              <a:t>For 1/4″ Tubing: 30/30 Rule – Don’t exceed 30′ or 30 gph.</a:t>
            </a:r>
          </a:p>
          <a:p>
            <a:r>
              <a:rPr lang="en-US" dirty="0"/>
              <a:t>Keep the overall length of all tubing on one zone to 400′.</a:t>
            </a:r>
          </a:p>
        </p:txBody>
      </p:sp>
      <p:pic>
        <p:nvPicPr>
          <p:cNvPr id="2" name="Picture 1">
            <a:extLst>
              <a:ext uri="{FF2B5EF4-FFF2-40B4-BE49-F238E27FC236}">
                <a16:creationId xmlns:a16="http://schemas.microsoft.com/office/drawing/2014/main" id="{F9A64251-DDBD-5548-8414-9EB782938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038600" y="857250"/>
            <a:ext cx="7715250" cy="5143500"/>
          </a:xfrm>
          <a:prstGeom prst="rect">
            <a:avLst/>
          </a:prstGeom>
        </p:spPr>
      </p:pic>
    </p:spTree>
    <p:extLst>
      <p:ext uri="{BB962C8B-B14F-4D97-AF65-F5344CB8AC3E}">
        <p14:creationId xmlns:p14="http://schemas.microsoft.com/office/powerpoint/2010/main" val="267316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D3CF-7DFD-B849-A83E-557BCB0B414E}"/>
              </a:ext>
            </a:extLst>
          </p:cNvPr>
          <p:cNvSpPr>
            <a:spLocks noGrp="1"/>
          </p:cNvSpPr>
          <p:nvPr>
            <p:ph type="title"/>
          </p:nvPr>
        </p:nvSpPr>
        <p:spPr/>
        <p:txBody>
          <a:bodyPr anchor="ctr">
            <a:normAutofit fontScale="90000"/>
          </a:bodyPr>
          <a:lstStyle/>
          <a:p>
            <a:r>
              <a:rPr lang="en-US" dirty="0"/>
              <a:t>Watering Frequency &amp; Emitter Types</a:t>
            </a:r>
          </a:p>
        </p:txBody>
      </p:sp>
      <p:sp>
        <p:nvSpPr>
          <p:cNvPr id="3" name="Content Placeholder 2">
            <a:extLst>
              <a:ext uri="{FF2B5EF4-FFF2-40B4-BE49-F238E27FC236}">
                <a16:creationId xmlns:a16="http://schemas.microsoft.com/office/drawing/2014/main" id="{4B00514A-F02B-9741-ACE2-7E79836F155D}"/>
              </a:ext>
            </a:extLst>
          </p:cNvPr>
          <p:cNvSpPr>
            <a:spLocks noGrp="1"/>
          </p:cNvSpPr>
          <p:nvPr>
            <p:ph idx="1"/>
          </p:nvPr>
        </p:nvSpPr>
        <p:spPr/>
        <p:txBody>
          <a:bodyPr vert="horz" lIns="68580" tIns="34290" rIns="68580" bIns="34290" rtlCol="0">
            <a:normAutofit/>
          </a:bodyPr>
          <a:lstStyle/>
          <a:p>
            <a:pPr lvl="0"/>
            <a:r>
              <a:rPr lang="en-US" dirty="0"/>
              <a:t>Watering Frequency</a:t>
            </a:r>
          </a:p>
          <a:p>
            <a:pPr lvl="1"/>
            <a:r>
              <a:rPr lang="en-US" dirty="0"/>
              <a:t>All about timing</a:t>
            </a:r>
          </a:p>
          <a:p>
            <a:pPr lvl="1"/>
            <a:r>
              <a:rPr lang="en-US" dirty="0"/>
              <a:t>Varies by plant type</a:t>
            </a:r>
          </a:p>
          <a:p>
            <a:pPr lvl="1"/>
            <a:r>
              <a:rPr lang="en-US" dirty="0"/>
              <a:t>Dripper water schedule</a:t>
            </a:r>
          </a:p>
          <a:p>
            <a:pPr lvl="0"/>
            <a:r>
              <a:rPr lang="en-US" dirty="0"/>
              <a:t>Micro sprinklers reduce watering times and frequency for medium and large trees and shrubs</a:t>
            </a:r>
          </a:p>
          <a:p>
            <a:endParaRPr lang="en-US" dirty="0"/>
          </a:p>
          <a:p>
            <a:endParaRPr lang="en-US" dirty="0"/>
          </a:p>
          <a:p>
            <a:endParaRPr lang="en-US" dirty="0"/>
          </a:p>
        </p:txBody>
      </p:sp>
      <p:pic>
        <p:nvPicPr>
          <p:cNvPr id="4" name="Picture 4" descr="Timeline&#10;&#10;Description automatically generated">
            <a:extLst>
              <a:ext uri="{FF2B5EF4-FFF2-40B4-BE49-F238E27FC236}">
                <a16:creationId xmlns:a16="http://schemas.microsoft.com/office/drawing/2014/main" id="{3464AF5E-CC47-B7E7-3459-976D82294A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1487" y="2033700"/>
            <a:ext cx="3452060" cy="3376037"/>
          </a:xfrm>
          <a:prstGeom prst="rect">
            <a:avLst/>
          </a:prstGeom>
        </p:spPr>
      </p:pic>
    </p:spTree>
    <p:extLst>
      <p:ext uri="{BB962C8B-B14F-4D97-AF65-F5344CB8AC3E}">
        <p14:creationId xmlns:p14="http://schemas.microsoft.com/office/powerpoint/2010/main" val="2072472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B781-88EF-2646-B18B-C1EE6553E9E7}"/>
              </a:ext>
            </a:extLst>
          </p:cNvPr>
          <p:cNvSpPr>
            <a:spLocks noGrp="1"/>
          </p:cNvSpPr>
          <p:nvPr>
            <p:ph type="title"/>
          </p:nvPr>
        </p:nvSpPr>
        <p:spPr/>
        <p:txBody>
          <a:bodyPr>
            <a:normAutofit fontScale="90000"/>
          </a:bodyPr>
          <a:lstStyle/>
          <a:p>
            <a:r>
              <a:rPr lang="en-US" dirty="0"/>
              <a:t>Draw a Diagram of the Area to be Included the Drip System</a:t>
            </a:r>
            <a:br>
              <a:rPr lang="en-US" dirty="0"/>
            </a:br>
            <a:endParaRPr lang="en-US" dirty="0"/>
          </a:p>
        </p:txBody>
      </p:sp>
      <p:sp>
        <p:nvSpPr>
          <p:cNvPr id="3" name="Content Placeholder 2">
            <a:extLst>
              <a:ext uri="{FF2B5EF4-FFF2-40B4-BE49-F238E27FC236}">
                <a16:creationId xmlns:a16="http://schemas.microsoft.com/office/drawing/2014/main" id="{6D1FEABA-3FDE-AD46-8A7A-5E95A80E163E}"/>
              </a:ext>
            </a:extLst>
          </p:cNvPr>
          <p:cNvSpPr>
            <a:spLocks noGrp="1"/>
          </p:cNvSpPr>
          <p:nvPr>
            <p:ph idx="1"/>
          </p:nvPr>
        </p:nvSpPr>
        <p:spPr/>
        <p:txBody>
          <a:bodyPr/>
          <a:lstStyle/>
          <a:p>
            <a:pPr lvl="1"/>
            <a:r>
              <a:rPr lang="en-US" dirty="0"/>
              <a:t>Make sketch to scale using graph paper</a:t>
            </a:r>
          </a:p>
          <a:p>
            <a:pPr lvl="1"/>
            <a:r>
              <a:rPr lang="en-US" dirty="0"/>
              <a:t>Include location of house, retaining walls, paved areas, sidewalks, and water sources accurately</a:t>
            </a:r>
          </a:p>
          <a:p>
            <a:pPr lvl="1"/>
            <a:r>
              <a:rPr lang="en-US" dirty="0"/>
              <a:t>Use measuring tape</a:t>
            </a:r>
          </a:p>
          <a:p>
            <a:pPr lvl="1"/>
            <a:r>
              <a:rPr lang="en-US" dirty="0"/>
              <a:t>Identify zones &amp; plants in zones</a:t>
            </a:r>
          </a:p>
          <a:p>
            <a:pPr lvl="1"/>
            <a:r>
              <a:rPr lang="en-US" dirty="0"/>
              <a:t>Flow to zones </a:t>
            </a:r>
          </a:p>
          <a:p>
            <a:endParaRPr lang="en-US" dirty="0"/>
          </a:p>
        </p:txBody>
      </p:sp>
    </p:spTree>
    <p:extLst>
      <p:ext uri="{BB962C8B-B14F-4D97-AF65-F5344CB8AC3E}">
        <p14:creationId xmlns:p14="http://schemas.microsoft.com/office/powerpoint/2010/main" val="304448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5C69-B729-6042-9812-E57168CA925C}"/>
              </a:ext>
            </a:extLst>
          </p:cNvPr>
          <p:cNvSpPr>
            <a:spLocks noGrp="1"/>
          </p:cNvSpPr>
          <p:nvPr>
            <p:ph type="title"/>
          </p:nvPr>
        </p:nvSpPr>
        <p:spPr/>
        <p:txBody>
          <a:bodyPr/>
          <a:lstStyle/>
          <a:p>
            <a:r>
              <a:rPr lang="en-US" dirty="0"/>
              <a:t>Planning Tips and Tricks</a:t>
            </a:r>
          </a:p>
        </p:txBody>
      </p:sp>
      <p:sp>
        <p:nvSpPr>
          <p:cNvPr id="3" name="Content Placeholder 2">
            <a:extLst>
              <a:ext uri="{FF2B5EF4-FFF2-40B4-BE49-F238E27FC236}">
                <a16:creationId xmlns:a16="http://schemas.microsoft.com/office/drawing/2014/main" id="{5D24B09F-2922-7B4C-B91F-E888EEECF0D3}"/>
              </a:ext>
            </a:extLst>
          </p:cNvPr>
          <p:cNvSpPr>
            <a:spLocks noGrp="1"/>
          </p:cNvSpPr>
          <p:nvPr>
            <p:ph idx="1"/>
          </p:nvPr>
        </p:nvSpPr>
        <p:spPr/>
        <p:txBody>
          <a:bodyPr/>
          <a:lstStyle/>
          <a:p>
            <a:r>
              <a:rPr lang="en-US" dirty="0"/>
              <a:t>Use the biggest supply pipe you can</a:t>
            </a:r>
          </a:p>
          <a:p>
            <a:r>
              <a:rPr lang="en-US" dirty="0"/>
              <a:t>Don’t mix emitter types in zones</a:t>
            </a:r>
          </a:p>
          <a:p>
            <a:r>
              <a:rPr lang="en-US" dirty="0"/>
              <a:t>Plan for expansion (cause that’s what gardeners do ;) )</a:t>
            </a:r>
          </a:p>
          <a:p>
            <a:r>
              <a:rPr lang="en-US" dirty="0"/>
              <a:t>Figure out max water usage &amp; timing</a:t>
            </a:r>
          </a:p>
        </p:txBody>
      </p:sp>
    </p:spTree>
    <p:extLst>
      <p:ext uri="{BB962C8B-B14F-4D97-AF65-F5344CB8AC3E}">
        <p14:creationId xmlns:p14="http://schemas.microsoft.com/office/powerpoint/2010/main" val="406538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ctrTitle"/>
          </p:nvPr>
        </p:nvSpPr>
        <p:spPr/>
        <p:txBody>
          <a:bodyPr/>
          <a:lstStyle/>
          <a:p>
            <a:r>
              <a:rPr lang="en-US" dirty="0"/>
              <a:t>Irrigation System Assembly</a:t>
            </a:r>
          </a:p>
        </p:txBody>
      </p:sp>
      <p:sp>
        <p:nvSpPr>
          <p:cNvPr id="3" name="Text Placeholder 2">
            <a:extLst>
              <a:ext uri="{FF2B5EF4-FFF2-40B4-BE49-F238E27FC236}">
                <a16:creationId xmlns:a16="http://schemas.microsoft.com/office/drawing/2014/main" id="{FF7EA954-9189-6E43-A9B8-57EFF969F57E}"/>
              </a:ext>
            </a:extLst>
          </p:cNvPr>
          <p:cNvSpPr>
            <a:spLocks noGrp="1"/>
          </p:cNvSpPr>
          <p:nvPr>
            <p:ph type="body" sz="quarter" idx="13"/>
          </p:nvPr>
        </p:nvSpPr>
        <p:spPr/>
        <p:txBody>
          <a:bodyPr/>
          <a:lstStyle/>
          <a:p>
            <a:r>
              <a:rPr lang="en-US" dirty="0"/>
              <a:t>Putting it all together</a:t>
            </a:r>
          </a:p>
        </p:txBody>
      </p:sp>
    </p:spTree>
    <p:extLst>
      <p:ext uri="{BB962C8B-B14F-4D97-AF65-F5344CB8AC3E}">
        <p14:creationId xmlns:p14="http://schemas.microsoft.com/office/powerpoint/2010/main" val="207338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chemeClr val="accent2"/>
                </a:solidFill>
              </a:rPr>
              <a:t>Where to find us…</a:t>
            </a:r>
          </a:p>
          <a:p>
            <a:r>
              <a:rPr lang="en-US" sz="3000" dirty="0"/>
              <a:t>Online, in the Media, and Special Publications</a:t>
            </a:r>
          </a:p>
          <a:p>
            <a:pPr lvl="1"/>
            <a:r>
              <a:rPr lang="en-US" sz="2400" b="0" dirty="0"/>
              <a:t>Hotline: Call </a:t>
            </a:r>
            <a:r>
              <a:rPr lang="en-US" b="1" dirty="0"/>
              <a:t>(530) 889-7388 </a:t>
            </a:r>
            <a:r>
              <a:rPr lang="en-US" sz="2400" b="0" dirty="0"/>
              <a:t>or submit your questions online</a:t>
            </a:r>
          </a:p>
          <a:p>
            <a:pPr lvl="1"/>
            <a:r>
              <a:rPr lang="en-US" sz="2400" b="0" dirty="0"/>
              <a:t>Website: pcmg.ucanr.org</a:t>
            </a:r>
          </a:p>
          <a:p>
            <a:pPr lvl="1"/>
            <a:r>
              <a:rPr lang="en-US" sz="2400" b="0" dirty="0"/>
              <a:t>Facebook, Twitter, Instagram</a:t>
            </a:r>
          </a:p>
          <a:p>
            <a:pPr lvl="1"/>
            <a:r>
              <a:rPr lang="en-US" sz="2400" b="0" dirty="0"/>
              <a:t>Gold Country Media monthly column </a:t>
            </a:r>
          </a:p>
          <a:p>
            <a:pPr lvl="1"/>
            <a:r>
              <a:rPr lang="en-US" sz="2400" b="0" i="1" dirty="0"/>
              <a:t>Curious Gardener </a:t>
            </a:r>
            <a:r>
              <a:rPr lang="en-US" dirty="0"/>
              <a:t>quarterly</a:t>
            </a:r>
            <a:r>
              <a:rPr lang="en-US" sz="2400" b="0" dirty="0"/>
              <a:t> newsletter on our website</a:t>
            </a:r>
          </a:p>
          <a:p>
            <a:pPr lvl="1"/>
            <a:r>
              <a:rPr lang="en-US" sz="2400" b="0" i="1" dirty="0"/>
              <a:t>Gardening Guide and Calendar</a:t>
            </a:r>
          </a:p>
        </p:txBody>
      </p:sp>
      <p:sp>
        <p:nvSpPr>
          <p:cNvPr id="4" name="Slide Number Placeholder 3"/>
          <p:cNvSpPr>
            <a:spLocks noGrp="1"/>
          </p:cNvSpPr>
          <p:nvPr>
            <p:ph type="sldNum" sz="quarter" idx="12"/>
          </p:nvPr>
        </p:nvSpPr>
        <p:spPr/>
        <p:txBody>
          <a:bodyPr/>
          <a:lstStyle/>
          <a:p>
            <a:fld id="{111DB74A-73E3-49E8-8984-0D5D8C20C55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2C925-7282-DC4C-AEBE-9C4C22BDCBAE}"/>
              </a:ext>
            </a:extLst>
          </p:cNvPr>
          <p:cNvSpPr>
            <a:spLocks noGrp="1"/>
          </p:cNvSpPr>
          <p:nvPr>
            <p:ph type="title"/>
          </p:nvPr>
        </p:nvSpPr>
        <p:spPr/>
        <p:txBody>
          <a:bodyPr/>
          <a:lstStyle/>
          <a:p>
            <a:r>
              <a:rPr lang="en-US" dirty="0"/>
              <a:t>Basic Plumbing Rules</a:t>
            </a:r>
          </a:p>
        </p:txBody>
      </p:sp>
      <p:sp>
        <p:nvSpPr>
          <p:cNvPr id="5" name="Content Placeholder 4">
            <a:extLst>
              <a:ext uri="{FF2B5EF4-FFF2-40B4-BE49-F238E27FC236}">
                <a16:creationId xmlns:a16="http://schemas.microsoft.com/office/drawing/2014/main" id="{75C2AA3D-BFCC-774A-A4D1-7DBF7364A138}"/>
              </a:ext>
            </a:extLst>
          </p:cNvPr>
          <p:cNvSpPr>
            <a:spLocks noGrp="1"/>
          </p:cNvSpPr>
          <p:nvPr>
            <p:ph idx="1"/>
          </p:nvPr>
        </p:nvSpPr>
        <p:spPr/>
        <p:txBody>
          <a:bodyPr/>
          <a:lstStyle/>
          <a:p>
            <a:r>
              <a:rPr lang="en-US" dirty="0"/>
              <a:t>Pipe should be 8-12” underground (code)</a:t>
            </a:r>
          </a:p>
          <a:p>
            <a:r>
              <a:rPr lang="en-US" dirty="0"/>
              <a:t>All anti-siphon valves 6” high than the highest emitter/sprinkler</a:t>
            </a:r>
          </a:p>
          <a:p>
            <a:endParaRPr lang="en-US" dirty="0"/>
          </a:p>
          <a:p>
            <a:endParaRPr lang="en-US" dirty="0"/>
          </a:p>
        </p:txBody>
      </p:sp>
    </p:spTree>
    <p:extLst>
      <p:ext uri="{BB962C8B-B14F-4D97-AF65-F5344CB8AC3E}">
        <p14:creationId xmlns:p14="http://schemas.microsoft.com/office/powerpoint/2010/main" val="1567785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196936B-1386-BD46-B723-A0A83D7E8D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4264" y="3191471"/>
            <a:ext cx="1632346" cy="1632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1A3ECA-F060-1240-9BFE-67C5BC142829}"/>
              </a:ext>
            </a:extLst>
          </p:cNvPr>
          <p:cNvSpPr>
            <a:spLocks noGrp="1"/>
          </p:cNvSpPr>
          <p:nvPr>
            <p:ph type="title"/>
          </p:nvPr>
        </p:nvSpPr>
        <p:spPr/>
        <p:txBody>
          <a:bodyPr/>
          <a:lstStyle/>
          <a:p>
            <a:r>
              <a:rPr lang="en-US" dirty="0"/>
              <a:t>Making Connections</a:t>
            </a:r>
          </a:p>
        </p:txBody>
      </p:sp>
      <p:sp>
        <p:nvSpPr>
          <p:cNvPr id="3" name="Content Placeholder 2">
            <a:extLst>
              <a:ext uri="{FF2B5EF4-FFF2-40B4-BE49-F238E27FC236}">
                <a16:creationId xmlns:a16="http://schemas.microsoft.com/office/drawing/2014/main" id="{A3EB8971-4BD1-D44A-9A79-72FB29BC0250}"/>
              </a:ext>
            </a:extLst>
          </p:cNvPr>
          <p:cNvSpPr>
            <a:spLocks noGrp="1"/>
          </p:cNvSpPr>
          <p:nvPr>
            <p:ph idx="1"/>
          </p:nvPr>
        </p:nvSpPr>
        <p:spPr>
          <a:xfrm>
            <a:off x="356321" y="1626734"/>
            <a:ext cx="8229600" cy="3809999"/>
          </a:xfrm>
          <a:solidFill>
            <a:srgbClr val="0866A9"/>
          </a:solidFill>
        </p:spPr>
        <p:txBody>
          <a:bodyPr anchor="ctr" anchorCtr="0">
            <a:spAutoFit/>
          </a:bodyPr>
          <a:lstStyle/>
          <a:p>
            <a:r>
              <a:rPr lang="en-US" sz="1500" dirty="0">
                <a:solidFill>
                  <a:schemeClr val="bg1"/>
                </a:solidFill>
              </a:rPr>
              <a:t>Use primer on all contact surfaces</a:t>
            </a:r>
          </a:p>
          <a:p>
            <a:r>
              <a:rPr lang="en-US" sz="1500" dirty="0">
                <a:solidFill>
                  <a:schemeClr val="bg1"/>
                </a:solidFill>
              </a:rPr>
              <a:t>Coat all contact surfaces</a:t>
            </a:r>
          </a:p>
          <a:p>
            <a:r>
              <a:rPr lang="en-US" sz="1500" dirty="0">
                <a:solidFill>
                  <a:schemeClr val="bg1"/>
                </a:solidFill>
              </a:rPr>
              <a:t>Fully seat connections</a:t>
            </a:r>
          </a:p>
          <a:p>
            <a:r>
              <a:rPr lang="en-US" sz="1500" dirty="0">
                <a:solidFill>
                  <a:schemeClr val="bg1"/>
                </a:solidFill>
              </a:rPr>
              <a:t>Twist as you assemble</a:t>
            </a:r>
          </a:p>
          <a:p>
            <a:r>
              <a:rPr lang="en-US" sz="1500" dirty="0">
                <a:solidFill>
                  <a:schemeClr val="bg1"/>
                </a:solidFill>
              </a:rPr>
              <a:t>Use plumber’s tape on all threaded connections</a:t>
            </a:r>
          </a:p>
          <a:p>
            <a:endParaRPr lang="en-US" sz="1500" dirty="0">
              <a:solidFill>
                <a:schemeClr val="bg1"/>
              </a:solidFill>
            </a:endParaRPr>
          </a:p>
        </p:txBody>
      </p:sp>
      <p:pic>
        <p:nvPicPr>
          <p:cNvPr id="6148" name="Picture 4">
            <a:extLst>
              <a:ext uri="{FF2B5EF4-FFF2-40B4-BE49-F238E27FC236}">
                <a16:creationId xmlns:a16="http://schemas.microsoft.com/office/drawing/2014/main" id="{63A29296-D0F2-014D-9140-04F308DCE9C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43149" y="1485900"/>
            <a:ext cx="2314575"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5E5357C7-3534-2A40-9B85-F7522EDFCAE4}"/>
              </a:ext>
            </a:extLst>
          </p:cNvPr>
          <p:cNvSpPr txBox="1">
            <a:spLocks/>
          </p:cNvSpPr>
          <p:nvPr/>
        </p:nvSpPr>
        <p:spPr>
          <a:xfrm>
            <a:off x="5999503" y="2493768"/>
            <a:ext cx="2511029" cy="2874761"/>
          </a:xfrm>
          <a:prstGeom prst="rect">
            <a:avLst/>
          </a:prstGeom>
          <a:solidFill>
            <a:srgbClr val="0866A9"/>
          </a:solidFill>
        </p:spPr>
        <p:txBody>
          <a:bodyPr vert="horz" lIns="68580" tIns="34290" rIns="68580" bIns="3429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bg1"/>
                </a:solidFill>
              </a:rPr>
              <a:t>Use the right size connectors</a:t>
            </a:r>
          </a:p>
          <a:p>
            <a:r>
              <a:rPr lang="en-US" sz="1500" dirty="0">
                <a:solidFill>
                  <a:schemeClr val="bg1"/>
                </a:solidFill>
              </a:rPr>
              <a:t>Make clean perpendicular cuts</a:t>
            </a:r>
          </a:p>
          <a:p>
            <a:r>
              <a:rPr lang="en-US" sz="1500" dirty="0">
                <a:solidFill>
                  <a:schemeClr val="bg1"/>
                </a:solidFill>
              </a:rPr>
              <a:t>Push tubing ALL the way onto the barbs or into compressions fitting</a:t>
            </a:r>
          </a:p>
          <a:p>
            <a:r>
              <a:rPr lang="en-US" sz="1500" dirty="0">
                <a:solidFill>
                  <a:schemeClr val="bg1"/>
                </a:solidFill>
              </a:rPr>
              <a:t>Use plumber’s tape on all threaded connections</a:t>
            </a:r>
          </a:p>
        </p:txBody>
      </p:sp>
      <p:pic>
        <p:nvPicPr>
          <p:cNvPr id="6150" name="Picture 6">
            <a:extLst>
              <a:ext uri="{FF2B5EF4-FFF2-40B4-BE49-F238E27FC236}">
                <a16:creationId xmlns:a16="http://schemas.microsoft.com/office/drawing/2014/main" id="{77988E48-9CD2-2B41-9494-7D40B75D5EE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71811" y="494347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7AD903-8056-4149-8F75-D371C141FCF6}"/>
              </a:ext>
            </a:extLst>
          </p:cNvPr>
          <p:cNvSpPr txBox="1"/>
          <p:nvPr/>
        </p:nvSpPr>
        <p:spPr>
          <a:xfrm>
            <a:off x="328612" y="2133824"/>
            <a:ext cx="2511029" cy="369332"/>
          </a:xfrm>
          <a:prstGeom prst="rect">
            <a:avLst/>
          </a:prstGeom>
          <a:solidFill>
            <a:srgbClr val="0866A9"/>
          </a:solidFill>
          <a:ln>
            <a:solidFill>
              <a:schemeClr val="bg1"/>
            </a:solidFill>
          </a:ln>
        </p:spPr>
        <p:txBody>
          <a:bodyPr wrap="square" rtlCol="0">
            <a:spAutoFit/>
          </a:bodyPr>
          <a:lstStyle/>
          <a:p>
            <a:pPr algn="ctr"/>
            <a:r>
              <a:rPr lang="en-US" b="1" dirty="0">
                <a:solidFill>
                  <a:schemeClr val="bg1"/>
                </a:solidFill>
              </a:rPr>
              <a:t>PVC</a:t>
            </a:r>
          </a:p>
        </p:txBody>
      </p:sp>
      <p:sp>
        <p:nvSpPr>
          <p:cNvPr id="9" name="TextBox 8">
            <a:extLst>
              <a:ext uri="{FF2B5EF4-FFF2-40B4-BE49-F238E27FC236}">
                <a16:creationId xmlns:a16="http://schemas.microsoft.com/office/drawing/2014/main" id="{53A8A6BA-1345-6945-95DC-CA6462DB0927}"/>
              </a:ext>
            </a:extLst>
          </p:cNvPr>
          <p:cNvSpPr txBox="1"/>
          <p:nvPr/>
        </p:nvSpPr>
        <p:spPr>
          <a:xfrm>
            <a:off x="5999503" y="2130849"/>
            <a:ext cx="2511029" cy="369332"/>
          </a:xfrm>
          <a:prstGeom prst="rect">
            <a:avLst/>
          </a:prstGeom>
          <a:solidFill>
            <a:srgbClr val="0866A9"/>
          </a:solidFill>
          <a:ln>
            <a:solidFill>
              <a:schemeClr val="bg1"/>
            </a:solidFill>
          </a:ln>
        </p:spPr>
        <p:txBody>
          <a:bodyPr wrap="square" rtlCol="0">
            <a:spAutoFit/>
          </a:bodyPr>
          <a:lstStyle/>
          <a:p>
            <a:pPr algn="ctr"/>
            <a:r>
              <a:rPr lang="en-US" b="1" dirty="0">
                <a:solidFill>
                  <a:schemeClr val="bg1"/>
                </a:solidFill>
              </a:rPr>
              <a:t>Poly</a:t>
            </a:r>
          </a:p>
        </p:txBody>
      </p:sp>
      <p:pic>
        <p:nvPicPr>
          <p:cNvPr id="6152" name="Picture 8">
            <a:extLst>
              <a:ext uri="{FF2B5EF4-FFF2-40B4-BE49-F238E27FC236}">
                <a16:creationId xmlns:a16="http://schemas.microsoft.com/office/drawing/2014/main" id="{B210B8B7-DA5F-174F-A324-8139DCAA1AB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81420" y="2168129"/>
            <a:ext cx="1599322" cy="99417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64010C9E-0241-3047-8182-D5A5CF20902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42131" y="3800475"/>
            <a:ext cx="2044303" cy="14134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BE9BB60-B8E7-8747-B5C9-99B6ACC07DDF}"/>
              </a:ext>
            </a:extLst>
          </p:cNvPr>
          <p:cNvSpPr txBox="1"/>
          <p:nvPr/>
        </p:nvSpPr>
        <p:spPr>
          <a:xfrm>
            <a:off x="7543107" y="6019800"/>
            <a:ext cx="1614748" cy="196208"/>
          </a:xfrm>
          <a:prstGeom prst="rect">
            <a:avLst/>
          </a:prstGeom>
          <a:noFill/>
        </p:spPr>
        <p:txBody>
          <a:bodyPr wrap="square" rtlCol="0">
            <a:spAutoFit/>
          </a:bodyPr>
          <a:lstStyle/>
          <a:p>
            <a:pPr algn="ctr"/>
            <a:r>
              <a:rPr lang="en-US" sz="675" i="1" dirty="0">
                <a:hlinkClick r:id="rId8"/>
              </a:rPr>
              <a:t>Reference: Sprinkler school</a:t>
            </a:r>
            <a:endParaRPr lang="en-US" sz="675" i="1" dirty="0"/>
          </a:p>
        </p:txBody>
      </p:sp>
    </p:spTree>
    <p:extLst>
      <p:ext uri="{BB962C8B-B14F-4D97-AF65-F5344CB8AC3E}">
        <p14:creationId xmlns:p14="http://schemas.microsoft.com/office/powerpoint/2010/main" val="194976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A6EB-A92A-EF4F-951A-6D38B4F0BF11}"/>
              </a:ext>
            </a:extLst>
          </p:cNvPr>
          <p:cNvSpPr>
            <a:spLocks noGrp="1"/>
          </p:cNvSpPr>
          <p:nvPr>
            <p:ph type="title"/>
          </p:nvPr>
        </p:nvSpPr>
        <p:spPr/>
        <p:txBody>
          <a:bodyPr/>
          <a:lstStyle/>
          <a:p>
            <a:r>
              <a:rPr lang="en-US" dirty="0"/>
              <a:t>Insuring a Leak Proof System</a:t>
            </a:r>
          </a:p>
        </p:txBody>
      </p:sp>
      <p:sp>
        <p:nvSpPr>
          <p:cNvPr id="3" name="Content Placeholder 2">
            <a:extLst>
              <a:ext uri="{FF2B5EF4-FFF2-40B4-BE49-F238E27FC236}">
                <a16:creationId xmlns:a16="http://schemas.microsoft.com/office/drawing/2014/main" id="{9F0FECD4-8DDE-564A-A2D4-C141509294AD}"/>
              </a:ext>
            </a:extLst>
          </p:cNvPr>
          <p:cNvSpPr>
            <a:spLocks noGrp="1"/>
          </p:cNvSpPr>
          <p:nvPr>
            <p:ph idx="1"/>
          </p:nvPr>
        </p:nvSpPr>
        <p:spPr/>
        <p:txBody>
          <a:bodyPr>
            <a:normAutofit fontScale="77500" lnSpcReduction="20000"/>
          </a:bodyPr>
          <a:lstStyle/>
          <a:p>
            <a:r>
              <a:rPr lang="en-US" dirty="0"/>
              <a:t>Make sure surfaces are always clean and dry</a:t>
            </a:r>
          </a:p>
          <a:p>
            <a:r>
              <a:rPr lang="en-US" dirty="0"/>
              <a:t>Always use several full wraps of pipe thread tape on threads</a:t>
            </a:r>
          </a:p>
          <a:p>
            <a:r>
              <a:rPr lang="en-US" dirty="0"/>
              <a:t>Tighten threaded fittings all the way</a:t>
            </a:r>
          </a:p>
          <a:p>
            <a:r>
              <a:rPr lang="en-US" dirty="0"/>
              <a:t>Apply glue liberally</a:t>
            </a:r>
          </a:p>
          <a:p>
            <a:r>
              <a:rPr lang="en-US" dirty="0"/>
              <a:t>Clean off excess glue</a:t>
            </a:r>
          </a:p>
          <a:p>
            <a:r>
              <a:rPr lang="en-US" dirty="0"/>
              <a:t>Pressure test</a:t>
            </a:r>
          </a:p>
          <a:p>
            <a:r>
              <a:rPr lang="en-US" dirty="0"/>
              <a:t>Inspect</a:t>
            </a:r>
          </a:p>
          <a:p>
            <a:r>
              <a:rPr lang="en-US" dirty="0"/>
              <a:t>Perform ALL tests before burying </a:t>
            </a:r>
            <a:r>
              <a:rPr lang="en-US" dirty="0">
                <a:sym typeface="Wingdings" pitchFamily="2" charset="2"/>
              </a:rPr>
              <a:t></a:t>
            </a:r>
            <a:endParaRPr lang="en-US" dirty="0"/>
          </a:p>
        </p:txBody>
      </p:sp>
    </p:spTree>
    <p:extLst>
      <p:ext uri="{BB962C8B-B14F-4D97-AF65-F5344CB8AC3E}">
        <p14:creationId xmlns:p14="http://schemas.microsoft.com/office/powerpoint/2010/main" val="273210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A225-5C50-1F40-9970-AFA9444A85B0}"/>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a16="http://schemas.microsoft.com/office/drawing/2014/main" id="{AE79FC44-E850-E842-8B3D-689B57807374}"/>
              </a:ext>
            </a:extLst>
          </p:cNvPr>
          <p:cNvSpPr>
            <a:spLocks noGrp="1"/>
          </p:cNvSpPr>
          <p:nvPr>
            <p:ph idx="1"/>
          </p:nvPr>
        </p:nvSpPr>
        <p:spPr/>
        <p:txBody>
          <a:bodyPr>
            <a:normAutofit fontScale="92500" lnSpcReduction="20000"/>
          </a:bodyPr>
          <a:lstStyle/>
          <a:p>
            <a:r>
              <a:rPr lang="en-US" dirty="0"/>
              <a:t>Flat piece of cardboard is a great working surface</a:t>
            </a:r>
          </a:p>
          <a:p>
            <a:r>
              <a:rPr lang="en-US" dirty="0"/>
              <a:t>Wear gloves when using PVC cement</a:t>
            </a:r>
          </a:p>
          <a:p>
            <a:r>
              <a:rPr lang="en-US" dirty="0"/>
              <a:t>Proper tools are a huge time saver</a:t>
            </a:r>
          </a:p>
          <a:p>
            <a:pPr lvl="1"/>
            <a:r>
              <a:rPr lang="en-US" dirty="0"/>
              <a:t>Pipe cutter</a:t>
            </a:r>
          </a:p>
          <a:p>
            <a:pPr lvl="1"/>
            <a:r>
              <a:rPr lang="en-US" dirty="0"/>
              <a:t>Punch</a:t>
            </a:r>
          </a:p>
          <a:p>
            <a:r>
              <a:rPr lang="en-US" dirty="0"/>
              <a:t>Take Your Time</a:t>
            </a:r>
          </a:p>
          <a:p>
            <a:r>
              <a:rPr lang="en-US" dirty="0"/>
              <a:t>Think expansion</a:t>
            </a:r>
          </a:p>
          <a:p>
            <a:r>
              <a:rPr lang="en-US" dirty="0"/>
              <a:t>Always flush the system before sealing</a:t>
            </a:r>
          </a:p>
          <a:p>
            <a:endParaRPr lang="en-US" dirty="0"/>
          </a:p>
        </p:txBody>
      </p:sp>
      <p:pic>
        <p:nvPicPr>
          <p:cNvPr id="4" name="Picture 3">
            <a:extLst>
              <a:ext uri="{FF2B5EF4-FFF2-40B4-BE49-F238E27FC236}">
                <a16:creationId xmlns:a16="http://schemas.microsoft.com/office/drawing/2014/main" id="{1E204668-1A10-D54F-9096-005AB4C1F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8716" y="2305134"/>
            <a:ext cx="2013738" cy="1906107"/>
          </a:xfrm>
          <a:prstGeom prst="rect">
            <a:avLst/>
          </a:prstGeom>
        </p:spPr>
      </p:pic>
      <p:pic>
        <p:nvPicPr>
          <p:cNvPr id="7170" name="Picture 2" descr="Amazon.com : Rain Bird HPTCX Drip Irrigation 2-in-1 Combination Tubing  Cutter/Hole Punch Tool : Patio, Lawn &amp; Garden">
            <a:extLst>
              <a:ext uri="{FF2B5EF4-FFF2-40B4-BE49-F238E27FC236}">
                <a16:creationId xmlns:a16="http://schemas.microsoft.com/office/drawing/2014/main" id="{2668EC75-2926-1E48-AF0E-8D2EE6B7EF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95143" y="4577357"/>
            <a:ext cx="1360884" cy="13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57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D552-03A8-B243-8C2F-10958839AB53}"/>
              </a:ext>
            </a:extLst>
          </p:cNvPr>
          <p:cNvSpPr>
            <a:spLocks noGrp="1"/>
          </p:cNvSpPr>
          <p:nvPr>
            <p:ph type="title"/>
          </p:nvPr>
        </p:nvSpPr>
        <p:spPr/>
        <p:txBody>
          <a:bodyPr/>
          <a:lstStyle/>
          <a:p>
            <a:r>
              <a:rPr lang="en-US" dirty="0"/>
              <a:t>Troubleshooting</a:t>
            </a:r>
          </a:p>
        </p:txBody>
      </p:sp>
      <p:sp>
        <p:nvSpPr>
          <p:cNvPr id="3" name="Content Placeholder 2">
            <a:extLst>
              <a:ext uri="{FF2B5EF4-FFF2-40B4-BE49-F238E27FC236}">
                <a16:creationId xmlns:a16="http://schemas.microsoft.com/office/drawing/2014/main" id="{5D2BFA25-5EAE-6643-828A-7EA86C2BAEF5}"/>
              </a:ext>
            </a:extLst>
          </p:cNvPr>
          <p:cNvSpPr>
            <a:spLocks noGrp="1"/>
          </p:cNvSpPr>
          <p:nvPr>
            <p:ph idx="1"/>
          </p:nvPr>
        </p:nvSpPr>
        <p:spPr/>
        <p:txBody>
          <a:bodyPr>
            <a:normAutofit fontScale="77500" lnSpcReduction="20000"/>
          </a:bodyPr>
          <a:lstStyle/>
          <a:p>
            <a:r>
              <a:rPr lang="en-US" dirty="0"/>
              <a:t>Check the source</a:t>
            </a:r>
          </a:p>
          <a:p>
            <a:r>
              <a:rPr lang="en-US" dirty="0"/>
              <a:t>Debris is a top culprit</a:t>
            </a:r>
          </a:p>
          <a:p>
            <a:pPr lvl="1"/>
            <a:r>
              <a:rPr lang="en-US" dirty="0"/>
              <a:t>Clean main filter</a:t>
            </a:r>
          </a:p>
          <a:p>
            <a:pPr lvl="1"/>
            <a:r>
              <a:rPr lang="en-US" dirty="0"/>
              <a:t>Clean screens on heads</a:t>
            </a:r>
          </a:p>
          <a:p>
            <a:r>
              <a:rPr lang="en-US" dirty="0"/>
              <a:t>Any changes?</a:t>
            </a:r>
          </a:p>
          <a:p>
            <a:r>
              <a:rPr lang="en-US" dirty="0"/>
              <a:t>Moisture meter</a:t>
            </a:r>
          </a:p>
          <a:p>
            <a:r>
              <a:rPr lang="en-US" dirty="0"/>
              <a:t>Solenoids</a:t>
            </a:r>
          </a:p>
          <a:p>
            <a:r>
              <a:rPr lang="en-US" dirty="0"/>
              <a:t>Test mode on most controllers (cycles through zones)</a:t>
            </a:r>
          </a:p>
          <a:p>
            <a:r>
              <a:rPr lang="en-US" dirty="0"/>
              <a:t>Phone a friend or a contractor</a:t>
            </a:r>
          </a:p>
          <a:p>
            <a:endParaRPr lang="en-US" dirty="0"/>
          </a:p>
        </p:txBody>
      </p:sp>
    </p:spTree>
    <p:extLst>
      <p:ext uri="{BB962C8B-B14F-4D97-AF65-F5344CB8AC3E}">
        <p14:creationId xmlns:p14="http://schemas.microsoft.com/office/powerpoint/2010/main" val="3061928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92B2-DEAE-0048-B92F-71AD4956A7B8}"/>
              </a:ext>
            </a:extLst>
          </p:cNvPr>
          <p:cNvSpPr>
            <a:spLocks noGrp="1"/>
          </p:cNvSpPr>
          <p:nvPr>
            <p:ph type="title"/>
          </p:nvPr>
        </p:nvSpPr>
        <p:spPr/>
        <p:txBody>
          <a:bodyPr/>
          <a:lstStyle/>
          <a:p>
            <a:r>
              <a:rPr lang="en-US" dirty="0"/>
              <a:t>Maintenance</a:t>
            </a:r>
          </a:p>
        </p:txBody>
      </p:sp>
      <p:sp>
        <p:nvSpPr>
          <p:cNvPr id="3" name="Content Placeholder 2">
            <a:extLst>
              <a:ext uri="{FF2B5EF4-FFF2-40B4-BE49-F238E27FC236}">
                <a16:creationId xmlns:a16="http://schemas.microsoft.com/office/drawing/2014/main" id="{EE23EAE2-29AB-8741-AEFF-06C2751635FD}"/>
              </a:ext>
            </a:extLst>
          </p:cNvPr>
          <p:cNvSpPr>
            <a:spLocks noGrp="1"/>
          </p:cNvSpPr>
          <p:nvPr>
            <p:ph idx="1"/>
          </p:nvPr>
        </p:nvSpPr>
        <p:spPr/>
        <p:txBody>
          <a:bodyPr>
            <a:normAutofit lnSpcReduction="10000"/>
          </a:bodyPr>
          <a:lstStyle/>
          <a:p>
            <a:r>
              <a:rPr lang="en-US" dirty="0"/>
              <a:t>Filter cleaning</a:t>
            </a:r>
          </a:p>
          <a:p>
            <a:pPr lvl="1"/>
            <a:r>
              <a:rPr lang="en-US" dirty="0"/>
              <a:t>Depending on water source</a:t>
            </a:r>
          </a:p>
          <a:p>
            <a:pPr lvl="1"/>
            <a:r>
              <a:rPr lang="en-US" dirty="0"/>
              <a:t>Monthly during growing season</a:t>
            </a:r>
          </a:p>
          <a:p>
            <a:r>
              <a:rPr lang="en-US" dirty="0"/>
              <a:t>Flag dripper cleaning</a:t>
            </a:r>
          </a:p>
          <a:p>
            <a:r>
              <a:rPr lang="en-US" dirty="0"/>
              <a:t>Run zone test</a:t>
            </a:r>
          </a:p>
          <a:p>
            <a:r>
              <a:rPr lang="en-US" dirty="0"/>
              <a:t>Flush system</a:t>
            </a:r>
          </a:p>
          <a:p>
            <a:r>
              <a:rPr lang="en-US" dirty="0"/>
              <a:t>Clean heads (if on PCWA) of algae</a:t>
            </a:r>
          </a:p>
          <a:p>
            <a:endParaRPr lang="en-US" dirty="0"/>
          </a:p>
        </p:txBody>
      </p:sp>
    </p:spTree>
    <p:extLst>
      <p:ext uri="{BB962C8B-B14F-4D97-AF65-F5344CB8AC3E}">
        <p14:creationId xmlns:p14="http://schemas.microsoft.com/office/powerpoint/2010/main" val="1523238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B6EB-7328-1A4A-933F-9A0A17528AE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7B1E16-8953-5345-9E3D-D0EC250C2C60}"/>
              </a:ext>
            </a:extLst>
          </p:cNvPr>
          <p:cNvSpPr>
            <a:spLocks noGrp="1"/>
          </p:cNvSpPr>
          <p:nvPr>
            <p:ph idx="1"/>
          </p:nvPr>
        </p:nvSpPr>
        <p:spPr/>
        <p:txBody>
          <a:bodyPr>
            <a:normAutofit fontScale="40000" lnSpcReduction="20000"/>
          </a:bodyPr>
          <a:lstStyle/>
          <a:p>
            <a:r>
              <a:rPr lang="en-US" dirty="0"/>
              <a:t>UCANR Irrigation and Soils Homepage</a:t>
            </a:r>
          </a:p>
          <a:p>
            <a:r>
              <a:rPr lang="en-US" u="sng" dirty="0">
                <a:hlinkClick r:id="rId2"/>
              </a:rPr>
              <a:t>https://ucanr.edu/sites/Irrigation_and_Soils_/</a:t>
            </a:r>
            <a:endParaRPr lang="en-US" dirty="0"/>
          </a:p>
          <a:p>
            <a:r>
              <a:rPr lang="en-US" dirty="0"/>
              <a:t> </a:t>
            </a:r>
          </a:p>
          <a:p>
            <a:r>
              <a:rPr lang="en-US" dirty="0"/>
              <a:t>UCANR Sacramento MG Irrigation Links</a:t>
            </a:r>
          </a:p>
          <a:p>
            <a:r>
              <a:rPr lang="en-US" u="sng" dirty="0">
                <a:hlinkClick r:id="rId3"/>
              </a:rPr>
              <a:t>https://sacmg.ucanr.edu/Irrigation/</a:t>
            </a:r>
            <a:endParaRPr lang="en-US" dirty="0"/>
          </a:p>
          <a:p>
            <a:r>
              <a:rPr lang="en-US" dirty="0"/>
              <a:t> </a:t>
            </a:r>
          </a:p>
          <a:p>
            <a:r>
              <a:rPr lang="en-US" dirty="0"/>
              <a:t>Rainbird Irrigation Design Manual</a:t>
            </a:r>
          </a:p>
          <a:p>
            <a:r>
              <a:rPr lang="en-US" u="sng" dirty="0">
                <a:hlinkClick r:id="rId4"/>
              </a:rPr>
              <a:t>https://www.rainbird.com/sites/default/files/media/documents/2018-02/IrrigationDesignManual.pdf</a:t>
            </a:r>
            <a:endParaRPr lang="en-US" dirty="0"/>
          </a:p>
          <a:p>
            <a:r>
              <a:rPr lang="en-US" dirty="0"/>
              <a:t> </a:t>
            </a:r>
          </a:p>
          <a:p>
            <a:r>
              <a:rPr lang="en-US" dirty="0"/>
              <a:t>Sprinkler School Resources</a:t>
            </a:r>
          </a:p>
          <a:p>
            <a:r>
              <a:rPr lang="en-US" u="sng" dirty="0">
                <a:hlinkClick r:id="rId5"/>
              </a:rPr>
              <a:t>https://school.sprinklerwarehouse.com/</a:t>
            </a:r>
            <a:endParaRPr lang="en-US" dirty="0"/>
          </a:p>
          <a:p>
            <a:r>
              <a:rPr lang="en-US" dirty="0"/>
              <a:t> </a:t>
            </a:r>
          </a:p>
          <a:p>
            <a:r>
              <a:rPr lang="en-US" dirty="0"/>
              <a:t> </a:t>
            </a:r>
          </a:p>
          <a:p>
            <a:r>
              <a:rPr lang="en-US" dirty="0"/>
              <a:t>University of Florida – Basic Tips for Designing Irrigation Systems</a:t>
            </a:r>
          </a:p>
          <a:p>
            <a:r>
              <a:rPr lang="en-US" u="sng" dirty="0">
                <a:hlinkClick r:id="rId6"/>
              </a:rPr>
              <a:t>https://edis.ifas.ufl.edu/publication/AE539</a:t>
            </a:r>
            <a:endParaRPr lang="en-US" dirty="0"/>
          </a:p>
          <a:p>
            <a:endParaRPr lang="en-US" dirty="0"/>
          </a:p>
        </p:txBody>
      </p:sp>
      <p:sp>
        <p:nvSpPr>
          <p:cNvPr id="4" name="Slide Number Placeholder 3">
            <a:extLst>
              <a:ext uri="{FF2B5EF4-FFF2-40B4-BE49-F238E27FC236}">
                <a16:creationId xmlns:a16="http://schemas.microsoft.com/office/drawing/2014/main" id="{7CE86EED-7597-B042-9788-1E31D5740DBA}"/>
              </a:ext>
            </a:extLst>
          </p:cNvPr>
          <p:cNvSpPr>
            <a:spLocks noGrp="1"/>
          </p:cNvSpPr>
          <p:nvPr>
            <p:ph type="sldNum" sz="quarter" idx="12"/>
          </p:nvPr>
        </p:nvSpPr>
        <p:spPr/>
        <p:txBody>
          <a:bodyPr/>
          <a:lstStyle/>
          <a:p>
            <a:fld id="{111DB74A-73E3-49E8-8984-0D5D8C20C556}" type="slidenum">
              <a:rPr lang="en-US" smtClean="0"/>
              <a:pPr/>
              <a:t>36</a:t>
            </a:fld>
            <a:endParaRPr lang="en-US" dirty="0"/>
          </a:p>
        </p:txBody>
      </p:sp>
    </p:spTree>
    <p:extLst>
      <p:ext uri="{BB962C8B-B14F-4D97-AF65-F5344CB8AC3E}">
        <p14:creationId xmlns:p14="http://schemas.microsoft.com/office/powerpoint/2010/main" val="163214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B98E-EA8D-8141-B37E-AAD327EE28CB}"/>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F6769DC9-55A6-D544-A9C8-6D082AD4C548}"/>
              </a:ext>
            </a:extLst>
          </p:cNvPr>
          <p:cNvSpPr>
            <a:spLocks noGrp="1"/>
          </p:cNvSpPr>
          <p:nvPr>
            <p:ph idx="1"/>
          </p:nvPr>
        </p:nvSpPr>
        <p:spPr/>
        <p:txBody>
          <a:bodyPr/>
          <a:lstStyle/>
          <a:p>
            <a:r>
              <a:rPr lang="en-US" dirty="0">
                <a:hlinkClick r:id="rId3"/>
              </a:rPr>
              <a:t>https://mg.ucanr.edu/Resources/Gardening_Resources/</a:t>
            </a:r>
            <a:endParaRPr lang="en-US" dirty="0"/>
          </a:p>
          <a:p>
            <a:r>
              <a:rPr lang="en-US" dirty="0"/>
              <a:t>Resource Sheet</a:t>
            </a:r>
          </a:p>
        </p:txBody>
      </p:sp>
    </p:spTree>
    <p:extLst>
      <p:ext uri="{BB962C8B-B14F-4D97-AF65-F5344CB8AC3E}">
        <p14:creationId xmlns:p14="http://schemas.microsoft.com/office/powerpoint/2010/main" val="278104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a:xfrm>
            <a:off x="457200" y="1524000"/>
            <a:ext cx="8229600" cy="639762"/>
          </a:xfrm>
        </p:spPr>
        <p:txBody>
          <a:bodyPr>
            <a:noAutofit/>
          </a:bodyPr>
          <a:lstStyle/>
          <a:p>
            <a:r>
              <a:rPr lang="en-US" sz="4000" b="0" dirty="0">
                <a:solidFill>
                  <a:schemeClr val="accent2"/>
                </a:solidFill>
              </a:rPr>
              <a:t>Any Questions?</a:t>
            </a:r>
          </a:p>
        </p:txBody>
      </p:sp>
      <p:sp>
        <p:nvSpPr>
          <p:cNvPr id="8" name="Content Placeholder 7"/>
          <p:cNvSpPr>
            <a:spLocks noGrp="1"/>
          </p:cNvSpPr>
          <p:nvPr>
            <p:ph sz="half" idx="2"/>
          </p:nvPr>
        </p:nvSpPr>
        <p:spPr/>
        <p:txBody>
          <a:bodyPr/>
          <a:lstStyle/>
          <a:p>
            <a:endParaRPr lang="en-US" dirty="0"/>
          </a:p>
          <a:p>
            <a:pPr algn="ctr"/>
            <a:r>
              <a:rPr lang="en-US" dirty="0"/>
              <a:t>Master Gardener Hotline: </a:t>
            </a:r>
            <a:r>
              <a:rPr lang="en-US" b="1" dirty="0"/>
              <a:t>(530) 889-7388</a:t>
            </a:r>
          </a:p>
          <a:p>
            <a:pPr algn="ctr"/>
            <a:r>
              <a:rPr lang="en-US" dirty="0"/>
              <a:t>                               Rot Line: </a:t>
            </a:r>
            <a:r>
              <a:rPr lang="en-US" b="1" dirty="0"/>
              <a:t>(530) 889-7399</a:t>
            </a:r>
          </a:p>
          <a:p>
            <a:pPr algn="ctr"/>
            <a:r>
              <a:rPr lang="en-US" dirty="0"/>
              <a:t>Master Gardener Website: </a:t>
            </a:r>
            <a:r>
              <a:rPr lang="en-US" b="1" dirty="0"/>
              <a:t>pcmg.ucanr.org</a:t>
            </a:r>
          </a:p>
          <a:p>
            <a:pPr algn="ctr"/>
            <a:endParaRPr lang="en-US" dirty="0"/>
          </a:p>
          <a:p>
            <a:pPr algn="ctr"/>
            <a:r>
              <a:rPr lang="en-US" dirty="0"/>
              <a:t>Evaluations, please!</a:t>
            </a:r>
          </a:p>
        </p:txBody>
      </p:sp>
      <p:sp>
        <p:nvSpPr>
          <p:cNvPr id="10" name="Slide Number Placeholder 9"/>
          <p:cNvSpPr>
            <a:spLocks noGrp="1"/>
          </p:cNvSpPr>
          <p:nvPr>
            <p:ph type="sldNum" sz="quarter" idx="12"/>
          </p:nvPr>
        </p:nvSpPr>
        <p:spPr/>
        <p:txBody>
          <a:bodyPr/>
          <a:lstStyle/>
          <a:p>
            <a:fld id="{111DB74A-73E3-49E8-8984-0D5D8C20C556}" type="slidenum">
              <a:rPr lang="en-US" smtClean="0"/>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lstStyle/>
          <a:p>
            <a:r>
              <a:rPr lang="en-US" dirty="0">
                <a:solidFill>
                  <a:schemeClr val="accent2"/>
                </a:solidFill>
              </a:rPr>
              <a:t>Where to find us…</a:t>
            </a:r>
          </a:p>
          <a:p>
            <a:r>
              <a:rPr lang="en-US" sz="3000" dirty="0"/>
              <a:t>Workshops, Fairs and Festivals, and Special Events</a:t>
            </a:r>
          </a:p>
          <a:p>
            <a:pPr lvl="1"/>
            <a:r>
              <a:rPr lang="en-US" dirty="0"/>
              <a:t>Speakers by Request </a:t>
            </a:r>
          </a:p>
          <a:p>
            <a:pPr lvl="1"/>
            <a:r>
              <a:rPr lang="en-US" dirty="0"/>
              <a:t>Workshops (various venues, check website)</a:t>
            </a:r>
          </a:p>
          <a:p>
            <a:pPr lvl="1"/>
            <a:r>
              <a:rPr lang="en-US" dirty="0"/>
              <a:t>Farmers’ Markets (seasonal: Auburn, Roseville)</a:t>
            </a:r>
          </a:p>
          <a:p>
            <a:pPr lvl="1"/>
            <a:r>
              <a:rPr lang="en-US" dirty="0"/>
              <a:t>Fairs and Festivals Booths (varies)</a:t>
            </a:r>
          </a:p>
          <a:p>
            <a:pPr lvl="1"/>
            <a:r>
              <a:rPr lang="en-US" dirty="0"/>
              <a:t>Garden Faire (April)</a:t>
            </a:r>
          </a:p>
          <a:p>
            <a:pPr lvl="1"/>
            <a:r>
              <a:rPr lang="en-US" dirty="0"/>
              <a:t>Mother’s Day Garden Tour (May)</a:t>
            </a:r>
          </a:p>
        </p:txBody>
      </p:sp>
      <p:sp>
        <p:nvSpPr>
          <p:cNvPr id="4" name="Slide Number Placeholder 3"/>
          <p:cNvSpPr>
            <a:spLocks noGrp="1"/>
          </p:cNvSpPr>
          <p:nvPr>
            <p:ph type="sldNum" sz="quarter" idx="12"/>
          </p:nvPr>
        </p:nvSpPr>
        <p:spPr/>
        <p:txBody>
          <a:bodyPr/>
          <a:lstStyle/>
          <a:p>
            <a:fld id="{111DB74A-73E3-49E8-8984-0D5D8C20C556}"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966B3E-C81D-6347-BB21-782E3280FA2F}"/>
              </a:ext>
            </a:extLst>
          </p:cNvPr>
          <p:cNvSpPr>
            <a:spLocks noGrp="1"/>
          </p:cNvSpPr>
          <p:nvPr>
            <p:ph type="title"/>
          </p:nvPr>
        </p:nvSpPr>
        <p:spPr/>
        <p:txBody>
          <a:bodyPr/>
          <a:lstStyle/>
          <a:p>
            <a:r>
              <a:rPr lang="en-US" dirty="0"/>
              <a:t>The Definition</a:t>
            </a:r>
          </a:p>
        </p:txBody>
      </p:sp>
      <p:sp>
        <p:nvSpPr>
          <p:cNvPr id="5" name="Content Placeholder 4">
            <a:extLst>
              <a:ext uri="{FF2B5EF4-FFF2-40B4-BE49-F238E27FC236}">
                <a16:creationId xmlns:a16="http://schemas.microsoft.com/office/drawing/2014/main" id="{8C2B1BAA-7D61-954E-B85D-0D4CB898B488}"/>
              </a:ext>
            </a:extLst>
          </p:cNvPr>
          <p:cNvSpPr>
            <a:spLocks noGrp="1"/>
          </p:cNvSpPr>
          <p:nvPr>
            <p:ph idx="1"/>
          </p:nvPr>
        </p:nvSpPr>
        <p:spPr/>
        <p:txBody>
          <a:bodyPr/>
          <a:lstStyle/>
          <a:p>
            <a:pPr marL="0" indent="0" fontAlgn="base"/>
            <a:r>
              <a:rPr lang="en-US" sz="2400" b="1" dirty="0"/>
              <a:t>irrigation</a:t>
            </a:r>
          </a:p>
          <a:p>
            <a:pPr marL="0" indent="0" fontAlgn="base"/>
            <a:r>
              <a:rPr lang="en-US" dirty="0"/>
              <a:t> </a:t>
            </a:r>
            <a:r>
              <a:rPr lang="en-US" b="1" dirty="0">
                <a:solidFill>
                  <a:schemeClr val="bg1">
                    <a:lumMod val="65000"/>
                  </a:schemeClr>
                </a:solidFill>
              </a:rPr>
              <a:t>noun</a:t>
            </a:r>
            <a:endParaRPr lang="en-US" dirty="0">
              <a:solidFill>
                <a:schemeClr val="bg1">
                  <a:lumMod val="65000"/>
                </a:schemeClr>
              </a:solidFill>
            </a:endParaRPr>
          </a:p>
          <a:p>
            <a:pPr marL="0" indent="0" fontAlgn="base"/>
            <a:r>
              <a:rPr lang="en-US" dirty="0">
                <a:solidFill>
                  <a:schemeClr val="bg1">
                    <a:lumMod val="65000"/>
                  </a:schemeClr>
                </a:solidFill>
              </a:rPr>
              <a:t>ir·​ri·​ga·​tion | \ ˌir-ə-ˈgā-shən  \</a:t>
            </a:r>
          </a:p>
          <a:p>
            <a:pPr marL="0" indent="0" fontAlgn="base"/>
            <a:r>
              <a:rPr lang="en-US" b="1" dirty="0"/>
              <a:t>Definition of </a:t>
            </a:r>
            <a:r>
              <a:rPr lang="en-US" b="1" i="1" dirty="0"/>
              <a:t>irrigation</a:t>
            </a:r>
            <a:endParaRPr lang="en-US" b="1" dirty="0"/>
          </a:p>
          <a:p>
            <a:pPr marL="0" indent="0" fontAlgn="base"/>
            <a:r>
              <a:rPr lang="en-US" b="1" dirty="0"/>
              <a:t>1: </a:t>
            </a:r>
            <a:r>
              <a:rPr lang="en-US" dirty="0"/>
              <a:t>the watering of land by artificial means to foster plant growth</a:t>
            </a:r>
          </a:p>
          <a:p>
            <a:pPr marL="0" indent="0"/>
            <a:endParaRPr lang="en-US" dirty="0"/>
          </a:p>
        </p:txBody>
      </p:sp>
      <p:sp>
        <p:nvSpPr>
          <p:cNvPr id="7" name="TextBox 6">
            <a:extLst>
              <a:ext uri="{FF2B5EF4-FFF2-40B4-BE49-F238E27FC236}">
                <a16:creationId xmlns:a16="http://schemas.microsoft.com/office/drawing/2014/main" id="{329F36D7-F825-B54D-BFB1-A0AC6E4C8AE7}"/>
              </a:ext>
            </a:extLst>
          </p:cNvPr>
          <p:cNvSpPr txBox="1"/>
          <p:nvPr/>
        </p:nvSpPr>
        <p:spPr>
          <a:xfrm>
            <a:off x="4901979" y="5179433"/>
            <a:ext cx="5150954" cy="276999"/>
          </a:xfrm>
          <a:prstGeom prst="rect">
            <a:avLst/>
          </a:prstGeom>
          <a:noFill/>
        </p:spPr>
        <p:txBody>
          <a:bodyPr wrap="square">
            <a:spAutoFit/>
          </a:bodyPr>
          <a:lstStyle/>
          <a:p>
            <a:r>
              <a:rPr lang="en-US" sz="1200" i="1" dirty="0">
                <a:solidFill>
                  <a:schemeClr val="bg1">
                    <a:lumMod val="65000"/>
                  </a:schemeClr>
                </a:solidFill>
              </a:rPr>
              <a:t>Source: https://www.merriam-webster.com/dictionary/irrigation</a:t>
            </a:r>
          </a:p>
        </p:txBody>
      </p:sp>
    </p:spTree>
    <p:extLst>
      <p:ext uri="{BB962C8B-B14F-4D97-AF65-F5344CB8AC3E}">
        <p14:creationId xmlns:p14="http://schemas.microsoft.com/office/powerpoint/2010/main" val="78174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EB7D-D950-C34A-B499-0E08E77F783B}"/>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6606697-C9B1-8540-B755-FB0798C5A5C2}"/>
              </a:ext>
            </a:extLst>
          </p:cNvPr>
          <p:cNvSpPr>
            <a:spLocks noGrp="1"/>
          </p:cNvSpPr>
          <p:nvPr>
            <p:ph idx="1"/>
          </p:nvPr>
        </p:nvSpPr>
        <p:spPr/>
        <p:txBody>
          <a:bodyPr/>
          <a:lstStyle/>
          <a:p>
            <a:endParaRPr lang="en-US" dirty="0"/>
          </a:p>
        </p:txBody>
      </p:sp>
      <p:pic>
        <p:nvPicPr>
          <p:cNvPr id="7" name="Picture 6" descr="A picture containing sky, outdoor, building, green&#10;&#10;Description automatically generated">
            <a:hlinkClick r:id="rId3"/>
            <a:extLst>
              <a:ext uri="{FF2B5EF4-FFF2-40B4-BE49-F238E27FC236}">
                <a16:creationId xmlns:a16="http://schemas.microsoft.com/office/drawing/2014/main" id="{F5C49EF1-7556-CD4C-9F08-02EFA95441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9479" y="2131039"/>
            <a:ext cx="3311718" cy="2250758"/>
          </a:xfrm>
          <a:prstGeom prst="rect">
            <a:avLst/>
          </a:prstGeom>
        </p:spPr>
      </p:pic>
      <p:pic>
        <p:nvPicPr>
          <p:cNvPr id="11" name="Picture 10" descr="A picture containing grass, outdoor, sky, field&#10;&#10;Description automatically generated">
            <a:hlinkClick r:id="rId5"/>
            <a:extLst>
              <a:ext uri="{FF2B5EF4-FFF2-40B4-BE49-F238E27FC236}">
                <a16:creationId xmlns:a16="http://schemas.microsoft.com/office/drawing/2014/main" id="{364EF7BA-B008-AD49-9E8D-FCB935F561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8114" y="3147269"/>
            <a:ext cx="3372470" cy="2250758"/>
          </a:xfrm>
          <a:prstGeom prst="rect">
            <a:avLst/>
          </a:prstGeom>
        </p:spPr>
      </p:pic>
      <p:pic>
        <p:nvPicPr>
          <p:cNvPr id="13" name="Picture 12" descr="A fire hydrant is stationed on the side of the road&#10;&#10;Description automatically generated with low confidence">
            <a:hlinkClick r:id="rId7"/>
            <a:extLst>
              <a:ext uri="{FF2B5EF4-FFF2-40B4-BE49-F238E27FC236}">
                <a16:creationId xmlns:a16="http://schemas.microsoft.com/office/drawing/2014/main" id="{AD7F0607-6AA5-E446-822A-AF16669A42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44532" y="2074927"/>
            <a:ext cx="3372472" cy="2250758"/>
          </a:xfrm>
          <a:prstGeom prst="rect">
            <a:avLst/>
          </a:prstGeom>
        </p:spPr>
      </p:pic>
      <p:sp>
        <p:nvSpPr>
          <p:cNvPr id="4" name="TextBox 3">
            <a:extLst>
              <a:ext uri="{FF2B5EF4-FFF2-40B4-BE49-F238E27FC236}">
                <a16:creationId xmlns:a16="http://schemas.microsoft.com/office/drawing/2014/main" id="{E2F3C065-AFDC-5C42-AD57-7FDDDFCBB547}"/>
              </a:ext>
            </a:extLst>
          </p:cNvPr>
          <p:cNvSpPr txBox="1"/>
          <p:nvPr/>
        </p:nvSpPr>
        <p:spPr>
          <a:xfrm>
            <a:off x="7507304" y="6460251"/>
            <a:ext cx="2819400" cy="246221"/>
          </a:xfrm>
          <a:prstGeom prst="rect">
            <a:avLst/>
          </a:prstGeom>
          <a:noFill/>
        </p:spPr>
        <p:txBody>
          <a:bodyPr wrap="square" rtlCol="0">
            <a:spAutoFit/>
          </a:bodyPr>
          <a:lstStyle/>
          <a:p>
            <a:r>
              <a:rPr lang="en-US" sz="1000" b="1" i="1" dirty="0">
                <a:hlinkClick r:id="rId9"/>
              </a:rPr>
              <a:t>Photo credit: </a:t>
            </a:r>
            <a:r>
              <a:rPr lang="en-US" sz="1000" b="1" i="1" dirty="0" err="1">
                <a:hlinkClick r:id="rId9"/>
              </a:rPr>
              <a:t>Pixabay</a:t>
            </a:r>
            <a:endParaRPr lang="en-US" sz="1000" b="1" i="1" dirty="0"/>
          </a:p>
        </p:txBody>
      </p:sp>
    </p:spTree>
    <p:extLst>
      <p:ext uri="{BB962C8B-B14F-4D97-AF65-F5344CB8AC3E}">
        <p14:creationId xmlns:p14="http://schemas.microsoft.com/office/powerpoint/2010/main" val="410492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A926-B91F-384A-861A-56DB27F61891}"/>
              </a:ext>
            </a:extLst>
          </p:cNvPr>
          <p:cNvSpPr>
            <a:spLocks noGrp="1"/>
          </p:cNvSpPr>
          <p:nvPr>
            <p:ph type="title"/>
          </p:nvPr>
        </p:nvSpPr>
        <p:spPr/>
        <p:txBody>
          <a:bodyPr/>
          <a:lstStyle/>
          <a:p>
            <a:r>
              <a:rPr lang="en-US" dirty="0"/>
              <a:t>Workshop Purpose</a:t>
            </a:r>
          </a:p>
        </p:txBody>
      </p:sp>
      <p:sp>
        <p:nvSpPr>
          <p:cNvPr id="3" name="Content Placeholder 2">
            <a:extLst>
              <a:ext uri="{FF2B5EF4-FFF2-40B4-BE49-F238E27FC236}">
                <a16:creationId xmlns:a16="http://schemas.microsoft.com/office/drawing/2014/main" id="{71285A27-6424-F646-8E6A-EDAD29AC36F1}"/>
              </a:ext>
            </a:extLst>
          </p:cNvPr>
          <p:cNvSpPr>
            <a:spLocks noGrp="1"/>
          </p:cNvSpPr>
          <p:nvPr>
            <p:ph idx="1"/>
          </p:nvPr>
        </p:nvSpPr>
        <p:spPr/>
        <p:txBody>
          <a:bodyPr/>
          <a:lstStyle/>
          <a:p>
            <a:r>
              <a:rPr lang="en-US" dirty="0"/>
              <a:t>Familiarize the attendee with irrigation terms and concepts</a:t>
            </a:r>
          </a:p>
          <a:p>
            <a:r>
              <a:rPr lang="en-US" dirty="0"/>
              <a:t>Provide basic planning and assembly guidance</a:t>
            </a:r>
          </a:p>
          <a:p>
            <a:r>
              <a:rPr lang="en-US" dirty="0"/>
              <a:t>Provides lessons learned and focus areas for success</a:t>
            </a:r>
          </a:p>
        </p:txBody>
      </p:sp>
    </p:spTree>
    <p:extLst>
      <p:ext uri="{BB962C8B-B14F-4D97-AF65-F5344CB8AC3E}">
        <p14:creationId xmlns:p14="http://schemas.microsoft.com/office/powerpoint/2010/main" val="426247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ctrTitle"/>
          </p:nvPr>
        </p:nvSpPr>
        <p:spPr/>
        <p:txBody>
          <a:bodyPr/>
          <a:lstStyle/>
          <a:p>
            <a:r>
              <a:rPr lang="en-US" dirty="0"/>
              <a:t>Irrigation Components</a:t>
            </a:r>
          </a:p>
        </p:txBody>
      </p:sp>
      <p:sp>
        <p:nvSpPr>
          <p:cNvPr id="3" name="Text Placeholder 2">
            <a:extLst>
              <a:ext uri="{FF2B5EF4-FFF2-40B4-BE49-F238E27FC236}">
                <a16:creationId xmlns:a16="http://schemas.microsoft.com/office/drawing/2014/main" id="{FF7EA954-9189-6E43-A9B8-57EFF969F57E}"/>
              </a:ext>
            </a:extLst>
          </p:cNvPr>
          <p:cNvSpPr>
            <a:spLocks noGrp="1"/>
          </p:cNvSpPr>
          <p:nvPr>
            <p:ph type="body" sz="quarter" idx="13"/>
          </p:nvPr>
        </p:nvSpPr>
        <p:spPr/>
        <p:txBody>
          <a:bodyPr/>
          <a:lstStyle/>
          <a:p>
            <a:r>
              <a:rPr lang="en-US" dirty="0"/>
              <a:t>Understanding &amp; Terminology</a:t>
            </a:r>
          </a:p>
        </p:txBody>
      </p:sp>
    </p:spTree>
    <p:extLst>
      <p:ext uri="{BB962C8B-B14F-4D97-AF65-F5344CB8AC3E}">
        <p14:creationId xmlns:p14="http://schemas.microsoft.com/office/powerpoint/2010/main" val="314116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ACAE7-5FE4-3F4C-8EF3-AB84E06142D5}"/>
              </a:ext>
            </a:extLst>
          </p:cNvPr>
          <p:cNvSpPr>
            <a:spLocks noGrp="1"/>
          </p:cNvSpPr>
          <p:nvPr>
            <p:ph type="title"/>
          </p:nvPr>
        </p:nvSpPr>
        <p:spPr/>
        <p:txBody>
          <a:bodyPr/>
          <a:lstStyle/>
          <a:p>
            <a:r>
              <a:rPr lang="en-US" dirty="0"/>
              <a:t>Pipes and Tubing</a:t>
            </a:r>
          </a:p>
        </p:txBody>
      </p:sp>
      <p:sp>
        <p:nvSpPr>
          <p:cNvPr id="2" name="Content Placeholder 1">
            <a:extLst>
              <a:ext uri="{FF2B5EF4-FFF2-40B4-BE49-F238E27FC236}">
                <a16:creationId xmlns:a16="http://schemas.microsoft.com/office/drawing/2014/main" id="{9DB20D03-BF4F-5846-B653-23CD5DDE0FE1}"/>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02BE012F-C757-8946-8BEC-D98320375B68}"/>
              </a:ext>
            </a:extLst>
          </p:cNvPr>
          <p:cNvSpPr/>
          <p:nvPr/>
        </p:nvSpPr>
        <p:spPr>
          <a:xfrm>
            <a:off x="773083" y="2983229"/>
            <a:ext cx="3372890" cy="2144684"/>
          </a:xfrm>
          <a:prstGeom prst="rect">
            <a:avLst/>
          </a:prstGeom>
          <a:solidFill>
            <a:srgbClr val="91C2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350" dirty="0"/>
              <a:t>Polyvinyl Chloride</a:t>
            </a:r>
          </a:p>
          <a:p>
            <a:pPr marL="214313" indent="-214313">
              <a:buFont typeface="Arial" panose="020B0604020202020204" pitchFamily="34" charset="0"/>
              <a:buChar char="•"/>
            </a:pPr>
            <a:r>
              <a:rPr lang="en-US" sz="1350" dirty="0"/>
              <a:t>What does schedule mean?</a:t>
            </a:r>
          </a:p>
          <a:p>
            <a:pPr marL="557213" lvl="1" indent="-214313">
              <a:buFont typeface="Arial" panose="020B0604020202020204" pitchFamily="34" charset="0"/>
              <a:buChar char="•"/>
            </a:pPr>
            <a:r>
              <a:rPr lang="en-US" sz="1350" dirty="0"/>
              <a:t>40 vs 80 (Thickness)</a:t>
            </a:r>
          </a:p>
          <a:p>
            <a:pPr marL="214313" indent="-214313">
              <a:buFont typeface="Arial" panose="020B0604020202020204" pitchFamily="34" charset="0"/>
              <a:buChar char="•"/>
            </a:pPr>
            <a:r>
              <a:rPr lang="en-US" sz="1350" dirty="0"/>
              <a:t>Class 200 (Thinner)</a:t>
            </a:r>
          </a:p>
          <a:p>
            <a:pPr marL="214313" indent="-214313">
              <a:buFont typeface="Arial" panose="020B0604020202020204" pitchFamily="34" charset="0"/>
              <a:buChar char="•"/>
            </a:pPr>
            <a:r>
              <a:rPr lang="en-US" sz="1350" dirty="0"/>
              <a:t>Identifying pipe</a:t>
            </a:r>
          </a:p>
          <a:p>
            <a:pPr marL="214313" indent="-214313">
              <a:buFont typeface="Arial" panose="020B0604020202020204" pitchFamily="34" charset="0"/>
              <a:buChar char="•"/>
            </a:pPr>
            <a:r>
              <a:rPr lang="en-US" sz="1350" dirty="0"/>
              <a:t>Common sizes used in irrigation</a:t>
            </a:r>
          </a:p>
          <a:p>
            <a:pPr marL="557213" lvl="1" indent="-214313">
              <a:buFont typeface="Arial" panose="020B0604020202020204" pitchFamily="34" charset="0"/>
              <a:buChar char="•"/>
            </a:pPr>
            <a:r>
              <a:rPr lang="en-US" sz="1350" dirty="0"/>
              <a:t>1 ¼, 1, ¾, ½ inch</a:t>
            </a:r>
          </a:p>
          <a:p>
            <a:pPr marL="214313" indent="-214313">
              <a:buFont typeface="Arial" panose="020B0604020202020204" pitchFamily="34" charset="0"/>
              <a:buChar char="•"/>
            </a:pPr>
            <a:r>
              <a:rPr lang="en-US" sz="1350" dirty="0"/>
              <a:t>Special glue for assembly</a:t>
            </a:r>
          </a:p>
        </p:txBody>
      </p:sp>
      <p:sp>
        <p:nvSpPr>
          <p:cNvPr id="7" name="Rectangle 6">
            <a:extLst>
              <a:ext uri="{FF2B5EF4-FFF2-40B4-BE49-F238E27FC236}">
                <a16:creationId xmlns:a16="http://schemas.microsoft.com/office/drawing/2014/main" id="{C58EA717-44A1-B147-B0DC-A3492A6CCBBE}"/>
              </a:ext>
            </a:extLst>
          </p:cNvPr>
          <p:cNvSpPr/>
          <p:nvPr/>
        </p:nvSpPr>
        <p:spPr>
          <a:xfrm>
            <a:off x="4777739" y="2983229"/>
            <a:ext cx="3372890" cy="2144684"/>
          </a:xfrm>
          <a:prstGeom prst="rect">
            <a:avLst/>
          </a:prstGeom>
          <a:solidFill>
            <a:srgbClr val="91C2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350" dirty="0"/>
              <a:t>Polyethylene (black tubing)</a:t>
            </a:r>
          </a:p>
          <a:p>
            <a:pPr marL="214313" indent="-214313">
              <a:buFont typeface="Arial" panose="020B0604020202020204" pitchFamily="34" charset="0"/>
              <a:buChar char="•"/>
            </a:pPr>
            <a:r>
              <a:rPr lang="en-US" sz="1350" dirty="0"/>
              <a:t>Flexible and easy to work with</a:t>
            </a:r>
          </a:p>
          <a:p>
            <a:pPr marL="214313" indent="-214313">
              <a:buFont typeface="Arial" panose="020B0604020202020204" pitchFamily="34" charset="0"/>
              <a:buChar char="•"/>
            </a:pPr>
            <a:r>
              <a:rPr lang="en-US" sz="1350" dirty="0"/>
              <a:t>No special tools required (but they help)</a:t>
            </a:r>
          </a:p>
          <a:p>
            <a:pPr marL="214313" indent="-214313">
              <a:buFont typeface="Arial" panose="020B0604020202020204" pitchFamily="34" charset="0"/>
              <a:buChar char="•"/>
            </a:pPr>
            <a:r>
              <a:rPr lang="en-US" sz="1350" dirty="0"/>
              <a:t>Common tube sizes</a:t>
            </a:r>
          </a:p>
          <a:p>
            <a:pPr marL="557213" lvl="1" indent="-214313">
              <a:buFont typeface="Arial" panose="020B0604020202020204" pitchFamily="34" charset="0"/>
              <a:buChar char="•"/>
            </a:pPr>
            <a:r>
              <a:rPr lang="en-US" sz="1350" dirty="0"/>
              <a:t>¾, ½, ¼ </a:t>
            </a:r>
          </a:p>
          <a:p>
            <a:pPr marL="214313" indent="-214313">
              <a:buFont typeface="Arial" panose="020B0604020202020204" pitchFamily="34" charset="0"/>
              <a:buChar char="•"/>
            </a:pPr>
            <a:r>
              <a:rPr lang="en-US" sz="1350" dirty="0"/>
              <a:t>Legos for gardeners ;)</a:t>
            </a:r>
          </a:p>
          <a:p>
            <a:r>
              <a:rPr lang="en-US" sz="1350" dirty="0"/>
              <a:t> </a:t>
            </a:r>
          </a:p>
        </p:txBody>
      </p:sp>
      <p:sp>
        <p:nvSpPr>
          <p:cNvPr id="8" name="Rectangle 7">
            <a:extLst>
              <a:ext uri="{FF2B5EF4-FFF2-40B4-BE49-F238E27FC236}">
                <a16:creationId xmlns:a16="http://schemas.microsoft.com/office/drawing/2014/main" id="{0E3764DD-FA02-0545-8FE0-DC64BF73B8ED}"/>
              </a:ext>
            </a:extLst>
          </p:cNvPr>
          <p:cNvSpPr/>
          <p:nvPr/>
        </p:nvSpPr>
        <p:spPr>
          <a:xfrm>
            <a:off x="773083" y="2112472"/>
            <a:ext cx="3372890" cy="870758"/>
          </a:xfrm>
          <a:prstGeom prst="rect">
            <a:avLst/>
          </a:prstGeom>
          <a:solidFill>
            <a:srgbClr val="005A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PVC</a:t>
            </a:r>
          </a:p>
        </p:txBody>
      </p:sp>
      <p:sp>
        <p:nvSpPr>
          <p:cNvPr id="9" name="Rectangle 8">
            <a:extLst>
              <a:ext uri="{FF2B5EF4-FFF2-40B4-BE49-F238E27FC236}">
                <a16:creationId xmlns:a16="http://schemas.microsoft.com/office/drawing/2014/main" id="{2BEC3359-DDE4-C44A-9BDB-53AAFBA060D3}"/>
              </a:ext>
            </a:extLst>
          </p:cNvPr>
          <p:cNvSpPr/>
          <p:nvPr/>
        </p:nvSpPr>
        <p:spPr>
          <a:xfrm>
            <a:off x="4777739" y="2112471"/>
            <a:ext cx="3372890" cy="870758"/>
          </a:xfrm>
          <a:prstGeom prst="rect">
            <a:avLst/>
          </a:prstGeom>
          <a:solidFill>
            <a:srgbClr val="005A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Poly</a:t>
            </a:r>
          </a:p>
        </p:txBody>
      </p:sp>
      <p:sp>
        <p:nvSpPr>
          <p:cNvPr id="10" name="TextBox 9">
            <a:extLst>
              <a:ext uri="{FF2B5EF4-FFF2-40B4-BE49-F238E27FC236}">
                <a16:creationId xmlns:a16="http://schemas.microsoft.com/office/drawing/2014/main" id="{3FBC8328-D7FC-D343-814F-AED86F852216}"/>
              </a:ext>
            </a:extLst>
          </p:cNvPr>
          <p:cNvSpPr txBox="1"/>
          <p:nvPr/>
        </p:nvSpPr>
        <p:spPr>
          <a:xfrm>
            <a:off x="7592877" y="5197937"/>
            <a:ext cx="1614748" cy="196208"/>
          </a:xfrm>
          <a:prstGeom prst="rect">
            <a:avLst/>
          </a:prstGeom>
          <a:noFill/>
        </p:spPr>
        <p:txBody>
          <a:bodyPr wrap="square" rtlCol="0">
            <a:spAutoFit/>
          </a:bodyPr>
          <a:lstStyle/>
          <a:p>
            <a:pPr algn="ctr"/>
            <a:r>
              <a:rPr lang="en-US" sz="675" i="1" dirty="0">
                <a:hlinkClick r:id="rId3"/>
              </a:rPr>
              <a:t>Reference: Sprinkler school</a:t>
            </a:r>
            <a:endParaRPr lang="en-US" sz="675" i="1" dirty="0"/>
          </a:p>
        </p:txBody>
      </p:sp>
      <p:sp>
        <p:nvSpPr>
          <p:cNvPr id="11" name="Rectangle 10">
            <a:extLst>
              <a:ext uri="{FF2B5EF4-FFF2-40B4-BE49-F238E27FC236}">
                <a16:creationId xmlns:a16="http://schemas.microsoft.com/office/drawing/2014/main" id="{A017BA58-9BBC-674B-887A-3125D3400200}"/>
              </a:ext>
            </a:extLst>
          </p:cNvPr>
          <p:cNvSpPr/>
          <p:nvPr/>
        </p:nvSpPr>
        <p:spPr>
          <a:xfrm>
            <a:off x="2961409" y="4716434"/>
            <a:ext cx="2867891" cy="716973"/>
          </a:xfrm>
          <a:prstGeom prst="rect">
            <a:avLst/>
          </a:prstGeom>
          <a:solidFill>
            <a:srgbClr val="FBB1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What do I pick?</a:t>
            </a:r>
          </a:p>
          <a:p>
            <a:pPr algn="ctr"/>
            <a:r>
              <a:rPr lang="en-US" sz="1350" i="1" dirty="0"/>
              <a:t>Environment, Pressure, Location, Purpose</a:t>
            </a:r>
          </a:p>
        </p:txBody>
      </p:sp>
      <p:sp>
        <p:nvSpPr>
          <p:cNvPr id="12" name="Oval 11">
            <a:extLst>
              <a:ext uri="{FF2B5EF4-FFF2-40B4-BE49-F238E27FC236}">
                <a16:creationId xmlns:a16="http://schemas.microsoft.com/office/drawing/2014/main" id="{039870CA-60C3-6B4D-AAF3-F5B859004F37}"/>
              </a:ext>
            </a:extLst>
          </p:cNvPr>
          <p:cNvSpPr/>
          <p:nvPr/>
        </p:nvSpPr>
        <p:spPr>
          <a:xfrm>
            <a:off x="7592876" y="1999209"/>
            <a:ext cx="1097280" cy="1097280"/>
          </a:xfrm>
          <a:prstGeom prst="ellipse">
            <a:avLst/>
          </a:prstGeom>
          <a:blipFill>
            <a:blip r:embed="rId4"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B5CCE422-3BDA-0C4B-B9DF-D6CBA428B321}"/>
              </a:ext>
            </a:extLst>
          </p:cNvPr>
          <p:cNvSpPr/>
          <p:nvPr/>
        </p:nvSpPr>
        <p:spPr>
          <a:xfrm>
            <a:off x="141316" y="2019470"/>
            <a:ext cx="1097280" cy="1097280"/>
          </a:xfrm>
          <a:prstGeom prst="ellipse">
            <a:avLst/>
          </a:prstGeom>
          <a:blipFill>
            <a:blip r:embed="rId5" cstate="screen">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64193665"/>
      </p:ext>
    </p:extLst>
  </p:cSld>
  <p:clrMapOvr>
    <a:masterClrMapping/>
  </p:clrMapOvr>
</p:sld>
</file>

<file path=ppt/theme/theme1.xml><?xml version="1.0" encoding="utf-8"?>
<a:theme xmlns:a="http://schemas.openxmlformats.org/drawingml/2006/main" name="UCANR Intro slides ">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G Content slides">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no bottom logo)">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299935</Template>
  <TotalTime>2311</TotalTime>
  <Words>5622</Words>
  <Application>Microsoft Macintosh PowerPoint</Application>
  <PresentationFormat>On-screen Show (4:3)</PresentationFormat>
  <Paragraphs>424</Paragraphs>
  <Slides>38</Slides>
  <Notes>37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Verdana</vt:lpstr>
      <vt:lpstr>Wingdings</vt:lpstr>
      <vt:lpstr>UCANR Intro slides </vt:lpstr>
      <vt:lpstr>MG Content slides</vt:lpstr>
      <vt:lpstr>Content (no bottom logo)</vt:lpstr>
      <vt:lpstr>Irrigation Workshop</vt:lpstr>
      <vt:lpstr>Who Are Master Gardeners?</vt:lpstr>
      <vt:lpstr>Who Are Master Gardeners?</vt:lpstr>
      <vt:lpstr>Who Are Master Gardeners?</vt:lpstr>
      <vt:lpstr>The Definition</vt:lpstr>
      <vt:lpstr>History</vt:lpstr>
      <vt:lpstr>Workshop Purpose</vt:lpstr>
      <vt:lpstr>Irrigation Components</vt:lpstr>
      <vt:lpstr>Pipes and Tubing</vt:lpstr>
      <vt:lpstr>Filters</vt:lpstr>
      <vt:lpstr>Pressure Regulator</vt:lpstr>
      <vt:lpstr>Anti-siphon</vt:lpstr>
      <vt:lpstr>Valves and Timers</vt:lpstr>
      <vt:lpstr>Sprinklers</vt:lpstr>
      <vt:lpstr>Drip Components and Emitters</vt:lpstr>
      <vt:lpstr>Choosing the Right Delivery</vt:lpstr>
      <vt:lpstr>Component Tips and Tricks</vt:lpstr>
      <vt:lpstr>Irrigation Planning</vt:lpstr>
      <vt:lpstr>Basic Considerations</vt:lpstr>
      <vt:lpstr>Determine Soil Type </vt:lpstr>
      <vt:lpstr>Identify Water Source </vt:lpstr>
      <vt:lpstr>Determining Gallons per Minute</vt:lpstr>
      <vt:lpstr>Example</vt:lpstr>
      <vt:lpstr>What Type &amp; Size of Pipe?</vt:lpstr>
      <vt:lpstr>Tubing rules of thumb</vt:lpstr>
      <vt:lpstr>Watering Frequency &amp; Emitter Types</vt:lpstr>
      <vt:lpstr>Draw a Diagram of the Area to be Included the Drip System </vt:lpstr>
      <vt:lpstr>Planning Tips and Tricks</vt:lpstr>
      <vt:lpstr>Irrigation System Assembly</vt:lpstr>
      <vt:lpstr>Basic Plumbing Rules</vt:lpstr>
      <vt:lpstr>Making Connections</vt:lpstr>
      <vt:lpstr>Insuring a Leak Proof System</vt:lpstr>
      <vt:lpstr>Tips and Tricks</vt:lpstr>
      <vt:lpstr>Troubleshooting</vt:lpstr>
      <vt:lpstr>Maintenance</vt:lpstr>
      <vt:lpstr>References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Nadine Hart</dc:creator>
  <cp:lastModifiedBy>Steve</cp:lastModifiedBy>
  <cp:revision>7</cp:revision>
  <cp:lastPrinted>2022-08-25T12:14:31Z</cp:lastPrinted>
  <dcterms:created xsi:type="dcterms:W3CDTF">2019-08-07T21:26:16Z</dcterms:created>
  <dcterms:modified xsi:type="dcterms:W3CDTF">2022-08-26T12:53:37Z</dcterms:modified>
</cp:coreProperties>
</file>