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Lst>
  <p:notesMasterIdLst>
    <p:notesMasterId r:id="rId32"/>
  </p:notesMasterIdLst>
  <p:handoutMasterIdLst>
    <p:handoutMasterId r:id="rId33"/>
  </p:handoutMasterIdLst>
  <p:sldIdLst>
    <p:sldId id="262" r:id="rId4"/>
    <p:sldId id="263" r:id="rId5"/>
    <p:sldId id="265" r:id="rId6"/>
    <p:sldId id="269" r:id="rId7"/>
    <p:sldId id="267" r:id="rId8"/>
    <p:sldId id="289" r:id="rId9"/>
    <p:sldId id="268" r:id="rId10"/>
    <p:sldId id="271" r:id="rId11"/>
    <p:sldId id="274" r:id="rId12"/>
    <p:sldId id="275" r:id="rId13"/>
    <p:sldId id="276" r:id="rId14"/>
    <p:sldId id="277" r:id="rId15"/>
    <p:sldId id="278" r:id="rId16"/>
    <p:sldId id="282" r:id="rId17"/>
    <p:sldId id="279" r:id="rId18"/>
    <p:sldId id="286" r:id="rId19"/>
    <p:sldId id="287" r:id="rId20"/>
    <p:sldId id="280" r:id="rId21"/>
    <p:sldId id="283" r:id="rId22"/>
    <p:sldId id="281" r:id="rId23"/>
    <p:sldId id="290" r:id="rId24"/>
    <p:sldId id="291" r:id="rId25"/>
    <p:sldId id="288" r:id="rId26"/>
    <p:sldId id="292" r:id="rId27"/>
    <p:sldId id="293" r:id="rId28"/>
    <p:sldId id="284" r:id="rId29"/>
    <p:sldId id="294" r:id="rId30"/>
    <p:sldId id="285" r:id="rId31"/>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49">
          <p15:clr>
            <a:srgbClr val="A4A3A4"/>
          </p15:clr>
        </p15:guide>
        <p15:guide id="4"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4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8" autoAdjust="0"/>
    <p:restoredTop sz="86121" autoAdjust="0"/>
  </p:normalViewPr>
  <p:slideViewPr>
    <p:cSldViewPr>
      <p:cViewPr varScale="1">
        <p:scale>
          <a:sx n="95" d="100"/>
          <a:sy n="95" d="100"/>
        </p:scale>
        <p:origin x="208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1776" y="-90"/>
      </p:cViewPr>
      <p:guideLst>
        <p:guide orient="horz" pos="2880"/>
        <p:guide pos="2160"/>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2" tIns="46966" rIns="93932" bIns="46966" rtlCol="0"/>
          <a:lstStyle>
            <a:lvl1pPr algn="l">
              <a:defRPr sz="1200"/>
            </a:lvl1pPr>
          </a:lstStyle>
          <a:p>
            <a:endParaRPr lang="en-US" dirty="0"/>
          </a:p>
        </p:txBody>
      </p:sp>
      <p:sp>
        <p:nvSpPr>
          <p:cNvPr id="3" name="Date Placeholder 2"/>
          <p:cNvSpPr>
            <a:spLocks noGrp="1"/>
          </p:cNvSpPr>
          <p:nvPr>
            <p:ph type="dt" sz="quarter" idx="1"/>
          </p:nvPr>
        </p:nvSpPr>
        <p:spPr>
          <a:xfrm>
            <a:off x="4008705" y="0"/>
            <a:ext cx="3066733" cy="468154"/>
          </a:xfrm>
          <a:prstGeom prst="rect">
            <a:avLst/>
          </a:prstGeom>
        </p:spPr>
        <p:txBody>
          <a:bodyPr vert="horz" lIns="93932" tIns="46966" rIns="93932" bIns="46966" rtlCol="0"/>
          <a:lstStyle>
            <a:lvl1pPr algn="r">
              <a:defRPr sz="1200"/>
            </a:lvl1pPr>
          </a:lstStyle>
          <a:p>
            <a:fld id="{076B3FA4-DBAA-4EA7-8A79-5D496AB929E0}" type="datetimeFigureOut">
              <a:rPr lang="en-US" smtClean="0"/>
              <a:pPr/>
              <a:t>1/5/2023</a:t>
            </a:fld>
            <a:endParaRPr lang="en-US" dirty="0"/>
          </a:p>
        </p:txBody>
      </p:sp>
      <p:sp>
        <p:nvSpPr>
          <p:cNvPr id="4" name="Footer Placeholder 3"/>
          <p:cNvSpPr>
            <a:spLocks noGrp="1"/>
          </p:cNvSpPr>
          <p:nvPr>
            <p:ph type="ftr" sz="quarter" idx="2"/>
          </p:nvPr>
        </p:nvSpPr>
        <p:spPr>
          <a:xfrm>
            <a:off x="0" y="8893297"/>
            <a:ext cx="3066733" cy="468154"/>
          </a:xfrm>
          <a:prstGeom prst="rect">
            <a:avLst/>
          </a:prstGeom>
        </p:spPr>
        <p:txBody>
          <a:bodyPr vert="horz" lIns="93932" tIns="46966" rIns="93932" bIns="4696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5" y="8893297"/>
            <a:ext cx="3066733" cy="468154"/>
          </a:xfrm>
          <a:prstGeom prst="rect">
            <a:avLst/>
          </a:prstGeom>
        </p:spPr>
        <p:txBody>
          <a:bodyPr vert="horz" lIns="93932" tIns="46966" rIns="93932" bIns="46966" rtlCol="0" anchor="b"/>
          <a:lstStyle>
            <a:lvl1pPr algn="r">
              <a:defRPr sz="1200"/>
            </a:lvl1pPr>
          </a:lstStyle>
          <a:p>
            <a:fld id="{72AE321B-42E6-4082-ADCB-16DB624964F2}" type="slidenum">
              <a:rPr lang="en-US" smtClean="0"/>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2" tIns="46966" rIns="93932" bIns="46966" rtlCol="0"/>
          <a:lstStyle>
            <a:lvl1pPr algn="l">
              <a:defRPr sz="12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3932" tIns="46966" rIns="93932" bIns="46966" rtlCol="0"/>
          <a:lstStyle>
            <a:lvl1pPr algn="r">
              <a:defRPr sz="1200"/>
            </a:lvl1pPr>
          </a:lstStyle>
          <a:p>
            <a:fld id="{D794C6B2-0E18-41FC-8CA1-B467464E7545}" type="datetimeFigureOut">
              <a:rPr lang="en-US" smtClean="0"/>
              <a:pPr/>
              <a:t>1/5/2023</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2" tIns="46966" rIns="93932" bIns="46966"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2" tIns="46966" rIns="93932" bIns="4696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8154"/>
          </a:xfrm>
          <a:prstGeom prst="rect">
            <a:avLst/>
          </a:prstGeom>
        </p:spPr>
        <p:txBody>
          <a:bodyPr vert="horz" lIns="93932" tIns="46966" rIns="93932" bIns="4696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8154"/>
          </a:xfrm>
          <a:prstGeom prst="rect">
            <a:avLst/>
          </a:prstGeom>
        </p:spPr>
        <p:txBody>
          <a:bodyPr vert="horz" lIns="93932" tIns="46966" rIns="93932" bIns="46966" rtlCol="0" anchor="b"/>
          <a:lstStyle>
            <a:lvl1pPr algn="r">
              <a:defRPr sz="1200"/>
            </a:lvl1pPr>
          </a:lstStyle>
          <a:p>
            <a:fld id="{30B60A3E-4BC9-4497-95E2-69F5661E229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Created:      </a:t>
            </a:r>
            <a:r>
              <a:rPr lang="en-US" b="0" dirty="0"/>
              <a:t>September 2020</a:t>
            </a:r>
            <a:endParaRPr lang="en-US" b="1" dirty="0"/>
          </a:p>
          <a:p>
            <a:r>
              <a:rPr lang="en-US" b="1" dirty="0"/>
              <a:t>Created by</a:t>
            </a:r>
            <a:r>
              <a:rPr lang="en-US" b="0" dirty="0"/>
              <a:t>:</a:t>
            </a:r>
            <a:r>
              <a:rPr lang="en-US" b="0" baseline="0" dirty="0"/>
              <a:t>  Kathy Netto and Kelly Warman</a:t>
            </a:r>
            <a:endParaRPr lang="en-US" dirty="0"/>
          </a:p>
          <a:p>
            <a:r>
              <a:rPr lang="en-US" b="1" dirty="0"/>
              <a:t>Audience:     </a:t>
            </a:r>
            <a:r>
              <a:rPr lang="en-US" b="0" dirty="0"/>
              <a:t>Vegetable Gardeners, Small yard</a:t>
            </a:r>
            <a:r>
              <a:rPr lang="en-US" b="0" baseline="0" dirty="0"/>
              <a:t> Gardeners</a:t>
            </a:r>
            <a:endParaRPr lang="en-US" dirty="0"/>
          </a:p>
          <a:p>
            <a:r>
              <a:rPr lang="en-US" b="1" dirty="0"/>
              <a:t>Publicity:  </a:t>
            </a:r>
            <a:r>
              <a:rPr lang="en-US" dirty="0"/>
              <a:t>    Text that could be published on calendar, Facebook, newsletter to attract an audience</a:t>
            </a:r>
          </a:p>
          <a:p>
            <a:r>
              <a:rPr lang="en-US" b="1" dirty="0"/>
              <a:t>Update History:   </a:t>
            </a:r>
            <a:r>
              <a:rPr lang="en-US" b="0" dirty="0"/>
              <a:t>for each update to the presentation include date, name of updater, explanation of update</a:t>
            </a:r>
          </a:p>
          <a:p>
            <a:r>
              <a:rPr lang="en-US" b="0" dirty="0"/>
              <a:t>                (were additional slides added, were web links updated, etc.)</a:t>
            </a:r>
            <a:endParaRPr lang="en-US" b="1"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a:t>
            </a:fld>
            <a:endParaRPr lang="en-US" dirty="0"/>
          </a:p>
        </p:txBody>
      </p:sp>
    </p:spTree>
    <p:extLst>
      <p:ext uri="{BB962C8B-B14F-4D97-AF65-F5344CB8AC3E}">
        <p14:creationId xmlns:p14="http://schemas.microsoft.com/office/powerpoint/2010/main" val="43267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998028" lvl="1" indent="-587076">
              <a:buFont typeface="Arial" panose="020B0604020202020204" pitchFamily="34" charset="0"/>
              <a:buChar char="•"/>
            </a:pPr>
            <a:r>
              <a:rPr lang="en-US" dirty="0"/>
              <a:t>Better root growth from improved soils leads to higher yields for food crops and </a:t>
            </a:r>
            <a:r>
              <a:rPr lang="en-US" dirty="0" err="1"/>
              <a:t>lusher</a:t>
            </a:r>
            <a:r>
              <a:rPr lang="en-US" dirty="0"/>
              <a:t> growth of ornamental plantings.</a:t>
            </a:r>
          </a:p>
          <a:p>
            <a:pPr marL="998028" lvl="1" indent="-587076">
              <a:buFont typeface="Arial" panose="020B0604020202020204" pitchFamily="34" charset="0"/>
              <a:buChar char="•"/>
            </a:pPr>
            <a:r>
              <a:rPr lang="en-US" dirty="0"/>
              <a:t>Can be grown in a smaller area than with conventional techniques. </a:t>
            </a:r>
          </a:p>
          <a:p>
            <a:pPr marL="998028" lvl="1" indent="-587076">
              <a:buFont typeface="Arial" panose="020B0604020202020204" pitchFamily="34" charset="0"/>
              <a:buChar char="•"/>
            </a:pPr>
            <a:r>
              <a:rPr lang="en-US" dirty="0"/>
              <a:t>No space is wasted between rows</a:t>
            </a:r>
          </a:p>
          <a:p>
            <a:pPr marL="998028" lvl="1" indent="-587076">
              <a:buFont typeface="Arial" panose="020B0604020202020204" pitchFamily="34" charset="0"/>
              <a:buChar char="•"/>
            </a:pPr>
            <a:r>
              <a:rPr lang="en-US" dirty="0"/>
              <a:t>No soil compaction from walking on soil</a:t>
            </a:r>
          </a:p>
        </p:txBody>
      </p:sp>
      <p:sp>
        <p:nvSpPr>
          <p:cNvPr id="4" name="Slide Number Placeholder 3"/>
          <p:cNvSpPr>
            <a:spLocks noGrp="1"/>
          </p:cNvSpPr>
          <p:nvPr>
            <p:ph type="sldNum" sz="quarter" idx="10"/>
          </p:nvPr>
        </p:nvSpPr>
        <p:spPr/>
        <p:txBody>
          <a:bodyPr/>
          <a:lstStyle/>
          <a:p>
            <a:fld id="{30B60A3E-4BC9-4497-95E2-69F5661E229A}"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Raised beds can be constructed from a number of materials and styled to fit your taste.  Keep in mind that the raised beds should be no wider than 3 -4 feet to allow you to reach the center of the bed</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They can be built to meet the needs of various abilities.  Taller beds like the ones in the picture, are nice for someone who has trouble bending or kneeling.  Beds can also be constructed for wheelchair assess.</a:t>
            </a: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69661" indent="-469661">
              <a:buFont typeface="Wingdings" panose="05000000000000000000" pitchFamily="2" charset="2"/>
              <a:buChar char="v"/>
            </a:pPr>
            <a:r>
              <a:rPr lang="en-US" dirty="0"/>
              <a:t>Wood, bricks or block, metal – avoid using wood that has been pressure treated with arsenic,</a:t>
            </a:r>
            <a:r>
              <a:rPr lang="en-US" baseline="0" dirty="0"/>
              <a:t> railroad ties (treated with creosote)</a:t>
            </a:r>
            <a:endParaRPr lang="en-US" dirty="0"/>
          </a:p>
          <a:p>
            <a:pPr marL="469661" indent="-469661">
              <a:buFont typeface="Wingdings" panose="05000000000000000000" pitchFamily="2" charset="2"/>
              <a:buChar char="v"/>
            </a:pPr>
            <a:r>
              <a:rPr lang="en-US" dirty="0"/>
              <a:t>3-4 feet wide maximum (so can reach across)</a:t>
            </a:r>
          </a:p>
          <a:p>
            <a:pPr marL="469661" indent="-469661">
              <a:buFont typeface="Wingdings" panose="05000000000000000000" pitchFamily="2" charset="2"/>
              <a:buChar char="v"/>
            </a:pPr>
            <a:r>
              <a:rPr lang="en-US" dirty="0"/>
              <a:t>The depth of a raised bed is a matter of personal preference. Most plants need at least a 6- to 12-inch rooting zone, but deeper would be better</a:t>
            </a:r>
          </a:p>
          <a:p>
            <a:pPr marL="469661" indent="-469661">
              <a:buFont typeface="Wingdings" panose="05000000000000000000" pitchFamily="2" charset="2"/>
              <a:buChar char="v"/>
            </a:pPr>
            <a:r>
              <a:rPr lang="en-US" dirty="0"/>
              <a:t>Leave enough space in-between beds for wheelbarrow</a:t>
            </a:r>
          </a:p>
          <a:p>
            <a:pPr marL="469661" indent="-469661">
              <a:buFont typeface="Wingdings" panose="05000000000000000000" pitchFamily="2" charset="2"/>
              <a:buChar char="v"/>
            </a:pPr>
            <a:r>
              <a:rPr lang="en-US" dirty="0"/>
              <a:t>Break up long beds (two 25 ft better than one 50)</a:t>
            </a:r>
          </a:p>
          <a:p>
            <a:pPr marL="469661" indent="-469661">
              <a:buFont typeface="Wingdings" panose="05000000000000000000" pitchFamily="2" charset="2"/>
              <a:buChar char="v"/>
            </a:pPr>
            <a:r>
              <a:rPr lang="en-US" dirty="0"/>
              <a:t>May want a ledge so can sit</a:t>
            </a:r>
          </a:p>
          <a:p>
            <a:pPr marL="469661" indent="-469661">
              <a:buFont typeface="Wingdings" panose="05000000000000000000" pitchFamily="2" charset="2"/>
              <a:buChar char="v"/>
            </a:pPr>
            <a:r>
              <a:rPr lang="en-US" dirty="0"/>
              <a:t>Hardware cloth on bottom if gophers are a problem in your area</a:t>
            </a: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Hardware cloth</a:t>
            </a:r>
            <a:r>
              <a:rPr lang="en-US" baseline="0" dirty="0"/>
              <a:t> is only needed if you have burrowing pests like gophers.</a:t>
            </a:r>
          </a:p>
          <a:p>
            <a:r>
              <a:rPr lang="en-US" baseline="0" dirty="0"/>
              <a:t>Securely attach the hardware cloth to the bottom of the raised bed making sure there are no gaps.</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Know your source – when using recycled/ reclaimed wood or pallets make sure that they were not treated with any chemicals.</a:t>
            </a:r>
          </a:p>
        </p:txBody>
      </p:sp>
      <p:sp>
        <p:nvSpPr>
          <p:cNvPr id="4" name="Slide Number Placeholder 3"/>
          <p:cNvSpPr>
            <a:spLocks noGrp="1"/>
          </p:cNvSpPr>
          <p:nvPr>
            <p:ph type="sldNum" sz="quarter" idx="10"/>
          </p:nvPr>
        </p:nvSpPr>
        <p:spPr/>
        <p:txBody>
          <a:bodyPr/>
          <a:lstStyle/>
          <a:p>
            <a:fld id="{30B60A3E-4BC9-4497-95E2-69F5661E229A}"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Watering your raised</a:t>
            </a:r>
            <a:r>
              <a:rPr lang="en-US" baseline="0" dirty="0"/>
              <a:t> bed is easy.  </a:t>
            </a:r>
          </a:p>
          <a:p>
            <a:pPr>
              <a:buFont typeface="Arial" pitchFamily="34" charset="0"/>
              <a:buChar char="•"/>
            </a:pPr>
            <a:r>
              <a:rPr lang="en-US" baseline="0" dirty="0"/>
              <a:t>You can use in-line emitters like what is shown in this bed or emitters to individual plants.  Both work well to put the water at the soil level thus reducing water loss to evaporation.  The inline and soaker products come in both ¼” and ½” sizes depending on your bed size</a:t>
            </a:r>
          </a:p>
          <a:p>
            <a:pPr>
              <a:buFont typeface="Arial" pitchFamily="34" charset="0"/>
              <a:buChar char="•"/>
            </a:pPr>
            <a:r>
              <a:rPr lang="en-US" baseline="0" dirty="0"/>
              <a:t>Drip will help keep the water off the foliage of the plants, reducing the risk of fungal disease or powdery mildew.  </a:t>
            </a:r>
          </a:p>
          <a:p>
            <a:pPr>
              <a:buFont typeface="Arial" pitchFamily="34" charset="0"/>
              <a:buChar char="•"/>
            </a:pPr>
            <a:r>
              <a:rPr lang="en-US" baseline="0" dirty="0"/>
              <a:t>Hand watering is also an option but it takes time and it means dragging the hose around.</a:t>
            </a:r>
          </a:p>
          <a:p>
            <a:pPr>
              <a:buFont typeface="Arial" pitchFamily="34" charset="0"/>
              <a:buChar char="•"/>
            </a:pPr>
            <a:r>
              <a:rPr lang="en-US" baseline="0" dirty="0"/>
              <a:t>Our winters are often mild and can be dry so we do need to irrigate those winter crops in between rain storms.</a:t>
            </a:r>
          </a:p>
          <a:p>
            <a:pPr>
              <a:buFont typeface="Arial" pitchFamily="34" charset="0"/>
              <a:buNone/>
            </a:pPr>
            <a:endParaRPr lang="en-US" baseline="0" dirty="0"/>
          </a:p>
        </p:txBody>
      </p:sp>
      <p:sp>
        <p:nvSpPr>
          <p:cNvPr id="4" name="Slide Number Placeholder 3"/>
          <p:cNvSpPr>
            <a:spLocks noGrp="1"/>
          </p:cNvSpPr>
          <p:nvPr>
            <p:ph type="sldNum" sz="quarter" idx="10"/>
          </p:nvPr>
        </p:nvSpPr>
        <p:spPr/>
        <p:txBody>
          <a:bodyPr/>
          <a:lstStyle/>
          <a:p>
            <a:fld id="{30B60A3E-4BC9-4497-95E2-69F5661E229A}"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Which</a:t>
            </a:r>
            <a:r>
              <a:rPr lang="en-US" baseline="0" dirty="0"/>
              <a:t> style you choose is up to you.</a:t>
            </a:r>
          </a:p>
          <a:p>
            <a:r>
              <a:rPr lang="en-US" baseline="0" dirty="0"/>
              <a:t>The inline emitters are made to put out a measured amount of water in gallons per hour.  The product package will tell you how much water you will get.  Make sure to stagger the emitters in the raised bed for the best coverage</a:t>
            </a:r>
          </a:p>
          <a:p>
            <a:r>
              <a:rPr lang="en-US" baseline="0" dirty="0"/>
              <a:t>Individual emitters also put out a measured amount of water.  They often come color coded based on their gallons per hour.  This method will allow you to customize the watering for the needs of your plants.</a:t>
            </a:r>
          </a:p>
          <a:p>
            <a:r>
              <a:rPr lang="en-US" baseline="0" dirty="0"/>
              <a:t>The soaker hose is a soft spongy line that has microscopic holes that allow the water to ooze out</a:t>
            </a:r>
            <a:endParaRPr lang="en-US" dirty="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making a sketch of the area notice</a:t>
            </a:r>
            <a:r>
              <a:rPr lang="en-US" baseline="0" dirty="0"/>
              <a:t> the direction of the sun and plan to place you beds in an East/West location that will get at least 4-6 hour of sun light</a:t>
            </a:r>
          </a:p>
          <a:p>
            <a:pPr>
              <a:buFont typeface="Arial" pitchFamily="34" charset="0"/>
              <a:buChar char="•"/>
            </a:pPr>
            <a:r>
              <a:rPr lang="en-US" baseline="0" dirty="0"/>
              <a:t>Make sure that you have a water source close by and note that on your sketch</a:t>
            </a:r>
            <a:endParaRPr lang="en-US" dirty="0"/>
          </a:p>
          <a:p>
            <a:pPr>
              <a:buFont typeface="Arial" pitchFamily="34" charset="0"/>
              <a:buChar char="•"/>
            </a:pPr>
            <a:r>
              <a:rPr lang="en-US" dirty="0"/>
              <a:t>Limiting the width of the bed to 4 feet will allow access to the center of the bed from both sides</a:t>
            </a:r>
          </a:p>
          <a:p>
            <a:pPr>
              <a:buFont typeface="Arial" pitchFamily="34" charset="0"/>
              <a:buChar char="•"/>
            </a:pPr>
            <a:r>
              <a:rPr lang="en-US" dirty="0"/>
              <a:t>Spacing between beds is important to allow for wheel barrows, wheel chairs</a:t>
            </a:r>
            <a:r>
              <a:rPr lang="en-US" baseline="0" dirty="0"/>
              <a:t> and harvesting.</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don’t need anything</a:t>
            </a:r>
            <a:r>
              <a:rPr lang="en-US" baseline="0" dirty="0"/>
              <a:t> fancy for a garden layout.  I used this design when planning my raised bed garden.  This plan can also be useful for planning where to plant your veggies</a:t>
            </a:r>
          </a:p>
          <a:p>
            <a:pPr>
              <a:buFont typeface="Arial" pitchFamily="34" charset="0"/>
              <a:buChar char="•"/>
            </a:pPr>
            <a:r>
              <a:rPr lang="en-US" baseline="0" dirty="0"/>
              <a:t>I have also notated where the water supply is located</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the most important</a:t>
            </a:r>
            <a:r>
              <a:rPr lang="en-US" baseline="0" dirty="0"/>
              <a:t> part of your bed </a:t>
            </a:r>
            <a:endParaRPr lang="en-US" dirty="0"/>
          </a:p>
          <a:p>
            <a:pPr>
              <a:buFont typeface="Arial" pitchFamily="34" charset="0"/>
              <a:buChar char="•"/>
            </a:pPr>
            <a:r>
              <a:rPr lang="en-US" baseline="0" dirty="0"/>
              <a:t>Make sure to purchase good quality soil – a top soil blend or raised bed mix.  If you are building larger beds or more than 1 bed,  bulk purchasing might be a less expensive option.</a:t>
            </a:r>
          </a:p>
          <a:p>
            <a:pPr>
              <a:buFont typeface="Arial" pitchFamily="34" charset="0"/>
              <a:buChar char="•"/>
            </a:pPr>
            <a:r>
              <a:rPr lang="en-US" baseline="0" dirty="0"/>
              <a:t>The soil in the raised bed will need to be amended after each growing season with at least 4” of organic compost.</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a:t>Applying a layer of mulch after planting will help to maintain soil moisture, control weeds and protect the soil from becoming</a:t>
            </a:r>
            <a:r>
              <a:rPr lang="en-US" baseline="0" dirty="0"/>
              <a:t> compacted by</a:t>
            </a:r>
            <a:r>
              <a:rPr lang="en-US" dirty="0"/>
              <a:t> pounding rain.  A layer of mulch will also help to protect they roots of your plants</a:t>
            </a:r>
          </a:p>
          <a:p>
            <a:pPr>
              <a:buFont typeface="Arial" pitchFamily="34" charset="0"/>
              <a:buChar char="•"/>
            </a:pPr>
            <a:r>
              <a:rPr lang="en-US" dirty="0"/>
              <a:t>By not working the soil when it’s wet you will help to prevent clods from forming and the soil and soil compaction</a:t>
            </a:r>
          </a:p>
          <a:p>
            <a:pPr>
              <a:buFont typeface="Arial" pitchFamily="34" charset="0"/>
              <a:buChar char="•"/>
            </a:pPr>
            <a:r>
              <a:rPr lang="en-US" dirty="0"/>
              <a:t>Feed your soil.  The soil is alive with all</a:t>
            </a:r>
            <a:r>
              <a:rPr lang="en-US" baseline="0" dirty="0"/>
              <a:t> kinds of critters, fungi and microbes even in raised beds.  Keeping you soil happy and well fed you plants will thank you for it.</a:t>
            </a:r>
          </a:p>
          <a:p>
            <a:pPr>
              <a:buFont typeface="Arial" pitchFamily="34" charset="0"/>
              <a:buChar char="•"/>
            </a:pPr>
            <a:r>
              <a:rPr lang="en-US" baseline="0" dirty="0"/>
              <a:t>Rejuvenate– raised beds are, especially tall beds are essentially big containers and your plants will need some extra attention.  Plants may require regular feeding weather its organic fertilizer, synthetic fertilizer or compost.  After each growing season raised beds will need to be rejuvenated with plenty (3-4”) of organic matter like compost to maintain soil health.  Make sure to mix the compost into the soil so that it can be at the roots of the new plants</a:t>
            </a:r>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21</a:t>
            </a:fld>
            <a:endParaRPr lang="en-US" dirty="0"/>
          </a:p>
        </p:txBody>
      </p:sp>
    </p:spTree>
    <p:extLst>
      <p:ext uri="{BB962C8B-B14F-4D97-AF65-F5344CB8AC3E}">
        <p14:creationId xmlns:p14="http://schemas.microsoft.com/office/powerpoint/2010/main" val="2341422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some point you may wish to not have a garden especially in the fall</a:t>
            </a:r>
            <a:r>
              <a:rPr lang="en-US" baseline="0" dirty="0"/>
              <a:t> and winter.  </a:t>
            </a:r>
          </a:p>
          <a:p>
            <a:r>
              <a:rPr lang="en-US" baseline="0" dirty="0"/>
              <a:t>Don’t allow your beds to sit fallow (uncovered) plant a cover crop. My favorite cover crop is a mixture of beans, peas, and vetch which are all legumes.  The plants require little attention except some water if you are in a dry zone.  Just before they bloom chop up the plants and turn into the soil.  Plant to do this at least 3 weeks before planting to allow them to decompose.</a:t>
            </a:r>
          </a:p>
          <a:p>
            <a:r>
              <a:rPr lang="en-US" baseline="0" dirty="0"/>
              <a:t>Another way to protect your soil is to add a layer of mulch.  You can use leaves, straw, cardboard, or even bark</a:t>
            </a:r>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22</a:t>
            </a:fld>
            <a:endParaRPr lang="en-US" dirty="0"/>
          </a:p>
        </p:txBody>
      </p:sp>
    </p:spTree>
    <p:extLst>
      <p:ext uri="{BB962C8B-B14F-4D97-AF65-F5344CB8AC3E}">
        <p14:creationId xmlns:p14="http://schemas.microsoft.com/office/powerpoint/2010/main" val="1627658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a:t>You</a:t>
            </a:r>
            <a:r>
              <a:rPr lang="en-US" baseline="0" dirty="0"/>
              <a:t> will need to figure out the volume of your new bed so that you know how much soil to purchase.</a:t>
            </a:r>
          </a:p>
          <a:p>
            <a:pPr>
              <a:buFont typeface="Arial" pitchFamily="34" charset="0"/>
              <a:buChar char="•"/>
            </a:pPr>
            <a:r>
              <a:rPr lang="en-US" baseline="0" dirty="0"/>
              <a:t>This is my new bed – it is 10’ long x 4’ wide x 2’ high.  Multiply the length x width x height and you have your volume in cubic feet.</a:t>
            </a:r>
          </a:p>
          <a:p>
            <a:pPr>
              <a:buFont typeface="Arial" pitchFamily="34" charset="0"/>
              <a:buChar char="•"/>
            </a:pPr>
            <a:r>
              <a:rPr lang="en-US" baseline="0" dirty="0"/>
              <a:t>Soil is sold by the yard and one yard of soil is equal to 27 cubic feet.</a:t>
            </a:r>
          </a:p>
          <a:p>
            <a:pPr>
              <a:buFont typeface="Arial" pitchFamily="34" charset="0"/>
              <a:buChar char="•"/>
            </a:pPr>
            <a:r>
              <a:rPr lang="en-US" baseline="0" dirty="0"/>
              <a:t>I will need to purchase 3 yards of soil to fill this bed with a little left over </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23</a:t>
            </a:fld>
            <a:endParaRPr lang="en-US" dirty="0"/>
          </a:p>
        </p:txBody>
      </p:sp>
    </p:spTree>
    <p:extLst>
      <p:ext uri="{BB962C8B-B14F-4D97-AF65-F5344CB8AC3E}">
        <p14:creationId xmlns:p14="http://schemas.microsoft.com/office/powerpoint/2010/main" val="2531868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a:t>Loosening the ground soil will allow for better drainage, especially if your soil is</a:t>
            </a:r>
            <a:r>
              <a:rPr lang="en-US" baseline="0" dirty="0"/>
              <a:t> compacted</a:t>
            </a:r>
          </a:p>
          <a:p>
            <a:pPr>
              <a:buFont typeface="Arial" pitchFamily="34" charset="0"/>
              <a:buChar char="•"/>
            </a:pPr>
            <a:r>
              <a:rPr lang="en-US" baseline="0" dirty="0"/>
              <a:t>Now is the time to add your soil and amendments to the bed. Using a garden rake to smooth out the soil as you go</a:t>
            </a:r>
          </a:p>
          <a:p>
            <a:pPr>
              <a:buFont typeface="Arial" pitchFamily="34" charset="0"/>
              <a:buChar char="•"/>
            </a:pPr>
            <a:r>
              <a:rPr lang="en-US" baseline="0" dirty="0"/>
              <a:t>Add the water source to the bed and you are set to go</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24</a:t>
            </a:fld>
            <a:endParaRPr lang="en-US" dirty="0"/>
          </a:p>
        </p:txBody>
      </p:sp>
    </p:spTree>
    <p:extLst>
      <p:ext uri="{BB962C8B-B14F-4D97-AF65-F5344CB8AC3E}">
        <p14:creationId xmlns:p14="http://schemas.microsoft.com/office/powerpoint/2010/main" val="3666637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a:t>Make a plan of what you want to grow and what will fit into your area.  Some crops like broccoli</a:t>
            </a:r>
            <a:r>
              <a:rPr lang="en-US" baseline="0" dirty="0"/>
              <a:t> and spinach will continue to produce over the season as where cauliflower you only get one.  Make the best use of your space.</a:t>
            </a:r>
          </a:p>
          <a:p>
            <a:pPr>
              <a:buFont typeface="Arial" pitchFamily="34" charset="0"/>
              <a:buChar char="•"/>
            </a:pPr>
            <a:r>
              <a:rPr lang="en-US" baseline="0" dirty="0"/>
              <a:t>Plant what your family will eat.  It’s fun to try new things but keep it to one or two varieties</a:t>
            </a:r>
          </a:p>
          <a:p>
            <a:pPr>
              <a:buFont typeface="Arial" pitchFamily="34" charset="0"/>
              <a:buChar char="•"/>
            </a:pPr>
            <a:r>
              <a:rPr lang="en-US" baseline="0" dirty="0"/>
              <a:t>Decide if you want to start from seed or buy plants.  Starting from seed will require some preplanning.</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25</a:t>
            </a:fld>
            <a:endParaRPr lang="en-US" dirty="0"/>
          </a:p>
        </p:txBody>
      </p:sp>
    </p:spTree>
    <p:extLst>
      <p:ext uri="{BB962C8B-B14F-4D97-AF65-F5344CB8AC3E}">
        <p14:creationId xmlns:p14="http://schemas.microsoft.com/office/powerpoint/2010/main" val="124598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B60A3E-4BC9-4497-95E2-69F5661E229A}"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B60A3E-4BC9-4497-95E2-69F5661E229A}" type="slidenum">
              <a:rPr lang="en-US" smtClean="0"/>
              <a:pPr/>
              <a:t>28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B60A3E-4BC9-4497-95E2-69F5661E229A}"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B60A3E-4BC9-4497-95E2-69F5661E229A}"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During the last</a:t>
            </a:r>
            <a:r>
              <a:rPr lang="en-US" baseline="0" dirty="0"/>
              <a:t> several months there has been an increased interest in folks wanting to grow their own food.  </a:t>
            </a:r>
          </a:p>
          <a:p>
            <a:pPr>
              <a:buFont typeface="Arial" pitchFamily="34" charset="0"/>
              <a:buChar char="•"/>
            </a:pPr>
            <a:r>
              <a:rPr lang="en-US" baseline="0" dirty="0"/>
              <a:t>By growing your own you know where it’s been, how it was grown and you know it’s fresh.  </a:t>
            </a:r>
          </a:p>
          <a:p>
            <a:pPr>
              <a:buFont typeface="Arial" pitchFamily="34" charset="0"/>
              <a:buChar char="•"/>
            </a:pPr>
            <a:r>
              <a:rPr lang="en-US" baseline="0" dirty="0"/>
              <a:t>You can try new varieties, that may not be available in the store, like rainbow carrots</a:t>
            </a:r>
          </a:p>
          <a:p>
            <a:pPr>
              <a:buFont typeface="Arial" pitchFamily="34" charset="0"/>
              <a:buChar char="•"/>
            </a:pPr>
            <a:r>
              <a:rPr lang="en-US" baseline="0" dirty="0"/>
              <a:t>Because families are spending more time at home a garden can be a great family project or an outdoor science lab to support distance learning</a:t>
            </a:r>
          </a:p>
          <a:p>
            <a:pPr>
              <a:buFont typeface="Arial" pitchFamily="34" charset="0"/>
              <a:buChar char="•"/>
            </a:pPr>
            <a:r>
              <a:rPr lang="en-US" baseline="0" dirty="0"/>
              <a:t>Playing in the soil can be fun.</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a:t>Before you get started have a goal in mind of what you what</a:t>
            </a:r>
            <a:r>
              <a:rPr lang="en-US" baseline="0" dirty="0"/>
              <a:t> to do.</a:t>
            </a:r>
          </a:p>
          <a:p>
            <a:pPr>
              <a:buFont typeface="Arial" pitchFamily="34" charset="0"/>
              <a:buChar char="•"/>
            </a:pPr>
            <a:r>
              <a:rPr lang="en-US" baseline="0" dirty="0"/>
              <a:t>Are you an inexperienced gardener and just want to get started OR just want a few fresh veggies – Start small with one bed</a:t>
            </a:r>
          </a:p>
          <a:p>
            <a:pPr>
              <a:buFont typeface="Arial" pitchFamily="34" charset="0"/>
              <a:buChar char="•"/>
            </a:pPr>
            <a:r>
              <a:rPr lang="en-US" baseline="0" dirty="0"/>
              <a:t>Have you been doing this for awhile and want to expand or you are changing from in ground growing – Make a plan to see what you need in materials and what will fit into your space</a:t>
            </a:r>
          </a:p>
          <a:p>
            <a:pPr>
              <a:buFont typeface="Arial" pitchFamily="34" charset="0"/>
              <a:buChar char="•"/>
            </a:pPr>
            <a:r>
              <a:rPr lang="en-US" baseline="0" dirty="0"/>
              <a:t>Are you planning on becoming an urban homesteader and grow all your own food.  I fit into this category minus the chickens.  I didn’t just jump into this it has evolved over a number of years with research and some trial and error</a:t>
            </a:r>
          </a:p>
          <a:p>
            <a:pPr>
              <a:buFont typeface="Arial" pitchFamily="34" charset="0"/>
              <a:buChar char="•"/>
            </a:pPr>
            <a:r>
              <a:rPr lang="en-US" baseline="0" dirty="0"/>
              <a:t>Where ever you are in gardening, have a plan and goal will add to the success of your adventure.</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6</a:t>
            </a:fld>
            <a:endParaRPr lang="en-US" dirty="0"/>
          </a:p>
        </p:txBody>
      </p:sp>
    </p:spTree>
    <p:extLst>
      <p:ext uri="{BB962C8B-B14F-4D97-AF65-F5344CB8AC3E}">
        <p14:creationId xmlns:p14="http://schemas.microsoft.com/office/powerpoint/2010/main" val="3566073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Font typeface="Arial" pitchFamily="34" charset="0"/>
              <a:buChar char="•"/>
            </a:pPr>
            <a:r>
              <a:rPr lang="en-US" dirty="0"/>
              <a:t>Raised beds</a:t>
            </a:r>
            <a:r>
              <a:rPr lang="en-US" baseline="0" dirty="0"/>
              <a:t> can maximize your growing opportunity if you have limited growing space, poor soil or mobility difficulties.</a:t>
            </a:r>
          </a:p>
          <a:p>
            <a:pPr algn="l">
              <a:buFont typeface="Arial" pitchFamily="34" charset="0"/>
              <a:buChar char="•"/>
            </a:pPr>
            <a:r>
              <a:rPr lang="en-US" baseline="0" dirty="0"/>
              <a:t>Plants can be placed closer together </a:t>
            </a:r>
          </a:p>
          <a:p>
            <a:pPr algn="l">
              <a:buFont typeface="Arial" pitchFamily="34" charset="0"/>
              <a:buChar char="•"/>
            </a:pPr>
            <a:r>
              <a:rPr lang="en-US" baseline="0" dirty="0"/>
              <a:t>They add interest to your garden and can make it look tidier, especially if you live in an area with strict CCRs</a:t>
            </a:r>
          </a:p>
          <a:p>
            <a:pPr algn="l">
              <a:buFont typeface="Arial" pitchFamily="34" charset="0"/>
              <a:buChar char="•"/>
            </a:pPr>
            <a:r>
              <a:rPr lang="en-US" baseline="0" dirty="0"/>
              <a:t>The soil in raised beds tends to warm up quicker in the Spring, giving you a jump on the season.</a:t>
            </a:r>
          </a:p>
          <a:p>
            <a:pPr algn="l">
              <a:buFont typeface="Arial" pitchFamily="34" charset="0"/>
              <a:buChar char="•"/>
            </a:pPr>
            <a:endParaRPr lang="en-US" baseline="0" dirty="0"/>
          </a:p>
          <a:p>
            <a:pPr algn="l">
              <a:buFont typeface="Arial" pitchFamily="34" charset="0"/>
              <a:buChar char="•"/>
            </a:pPr>
            <a:endParaRPr lang="en-US" baseline="0" dirty="0"/>
          </a:p>
          <a:p>
            <a:pPr algn="l">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
            </a:pPr>
            <a:r>
              <a:rPr lang="en-US" dirty="0"/>
              <a:t>Growing in raised beds is a great way</a:t>
            </a:r>
            <a:r>
              <a:rPr lang="en-US" baseline="0" dirty="0"/>
              <a:t> to be able to garden where the soil is poor.  They can be expensive due to start up costs such as material to build the beds and soil to fill them.  </a:t>
            </a: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a:t>Soil warms faster in spring</a:t>
            </a:r>
          </a:p>
          <a:p>
            <a:pPr lvl="1"/>
            <a:r>
              <a:rPr lang="en-US" dirty="0"/>
              <a:t>Beds can be covered to protect crops in winter and </a:t>
            </a:r>
          </a:p>
          <a:p>
            <a:pPr lvl="1"/>
            <a:r>
              <a:rPr lang="en-US" dirty="0"/>
              <a:t> Can use shade cloth to reduce sun exposure during summer</a:t>
            </a:r>
          </a:p>
        </p:txBody>
      </p:sp>
      <p:sp>
        <p:nvSpPr>
          <p:cNvPr id="4" name="Slide Number Placeholder 3"/>
          <p:cNvSpPr>
            <a:spLocks noGrp="1"/>
          </p:cNvSpPr>
          <p:nvPr>
            <p:ph type="sldNum" sz="quarter" idx="10"/>
          </p:nvPr>
        </p:nvSpPr>
        <p:spPr/>
        <p:txBody>
          <a:bodyPr/>
          <a:lstStyle/>
          <a:p>
            <a:fld id="{30B60A3E-4BC9-4497-95E2-69F5661E229A}"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rgbClr val="C0E4B5"/>
          </a:solidFill>
          <a:ln>
            <a:noFill/>
          </a:ln>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dirty="0"/>
              <a:t>Click icon to add picture</a:t>
            </a:r>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dirty="0"/>
              <a:t>Click icon to add picture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tif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7" name="Picture 6" descr="ANR_subbrands_horizontal_MG.tif"/>
          <p:cNvPicPr>
            <a:picLocks noChangeAspect="1"/>
          </p:cNvPicPr>
          <p:nvPr userDrawn="1"/>
        </p:nvPicPr>
        <p:blipFill>
          <a:blip r:embed="rId6" cstate="screen">
            <a:clrChange>
              <a:clrFrom>
                <a:srgbClr val="FFFFFE"/>
              </a:clrFrom>
              <a:clrTo>
                <a:srgbClr val="FFFFFE">
                  <a:alpha val="0"/>
                </a:srgbClr>
              </a:clrTo>
            </a:clrChange>
          </a:blip>
          <a:stretch>
            <a:fillRect/>
          </a:stretch>
        </p:blipFill>
        <p:spPr>
          <a:xfrm>
            <a:off x="1524000" y="5638800"/>
            <a:ext cx="5766816" cy="786384"/>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
        <p:nvSpPr>
          <p:cNvPr id="8" name="TextBox 7"/>
          <p:cNvSpPr txBox="1"/>
          <p:nvPr userDrawn="1"/>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pic>
        <p:nvPicPr>
          <p:cNvPr id="9" name="Picture 8" descr="MG_logo-v2014_short-UCCE.tif"/>
          <p:cNvPicPr>
            <a:picLocks noChangeAspect="1"/>
          </p:cNvPicPr>
          <p:nvPr userDrawn="1"/>
        </p:nvPicPr>
        <p:blipFill>
          <a:blip r:embed="rId7" cstate="screen">
            <a:clrChange>
              <a:clrFrom>
                <a:srgbClr val="FFFFFE"/>
              </a:clrFrom>
              <a:clrTo>
                <a:srgbClr val="FFFFFE">
                  <a:alpha val="0"/>
                </a:srgbClr>
              </a:clrTo>
            </a:clrChange>
          </a:blip>
          <a:stretch>
            <a:fillRect/>
          </a:stretch>
        </p:blipFill>
        <p:spPr>
          <a:xfrm>
            <a:off x="2103120" y="6096000"/>
            <a:ext cx="546652" cy="502920"/>
          </a:xfrm>
          <a:prstGeom prst="rect">
            <a:avLst/>
          </a:prstGeom>
        </p:spPr>
      </p:pic>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2.jpeg"/><Relationship Id="rId4" Type="http://schemas.openxmlformats.org/officeDocument/2006/relationships/hyperlink" Target="about:blan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hyperlink" Target="https://ucanr.edu/sites/soils/files/305668.pdf" TargetMode="External"/><Relationship Id="rId2" Type="http://schemas.openxmlformats.org/officeDocument/2006/relationships/hyperlink" Target="about:blank" TargetMode="Externa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p:txBody>
          <a:bodyPr/>
          <a:lstStyle/>
          <a:p>
            <a:r>
              <a:rPr lang="en-US" dirty="0"/>
              <a:t>Raised Bed Gardening</a:t>
            </a:r>
          </a:p>
        </p:txBody>
      </p:sp>
      <p:pic>
        <p:nvPicPr>
          <p:cNvPr id="4" name="Picture Placeholder 3" descr="IMG_20140722_121817163.jpg"/>
          <p:cNvPicPr>
            <a:picLocks noGrp="1" noChangeAspect="1"/>
          </p:cNvPicPr>
          <p:nvPr>
            <p:ph type="pic" sz="quarter" idx="13"/>
          </p:nvPr>
        </p:nvPicPr>
        <p:blipFill>
          <a:blip r:embed="rId3" cstate="screen"/>
          <a:srcRect/>
          <a:stretch>
            <a:fillRect/>
          </a:stretch>
        </p:blipFill>
        <p:spPr>
          <a:xfrm>
            <a:off x="2133600" y="1600200"/>
            <a:ext cx="4724400" cy="2519680"/>
          </a:xfrm>
          <a:ln w="28575">
            <a:solidFill>
              <a:schemeClr val="tx1">
                <a:lumMod val="95000"/>
                <a:lumOff val="5000"/>
              </a:schemeClr>
            </a:solidFill>
          </a:ln>
          <a:effectLst>
            <a:outerShdw blurRad="50800" dist="38100" dir="16200000" rotWithShape="0">
              <a:prstClr val="black">
                <a:alpha val="40000"/>
              </a:prst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685800"/>
            <a:ext cx="7467600" cy="2286000"/>
          </a:xfrm>
        </p:spPr>
        <p:txBody>
          <a:bodyPr>
            <a:normAutofit/>
          </a:bodyPr>
          <a:lstStyle/>
          <a:p>
            <a:pPr marL="571500" indent="-571500">
              <a:buFont typeface="Arial" panose="020B0604020202020204" pitchFamily="34" charset="0"/>
              <a:buChar char="•"/>
            </a:pPr>
            <a:r>
              <a:rPr lang="en-US" i="1" dirty="0">
                <a:solidFill>
                  <a:schemeClr val="tx1"/>
                </a:solidFill>
              </a:rPr>
              <a:t>Produce higher yields</a:t>
            </a:r>
          </a:p>
          <a:p>
            <a:pPr algn="ctr"/>
            <a:endParaRPr lang="en-US"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10</a:t>
            </a:fld>
            <a:endParaRPr lang="en-US" dirty="0"/>
          </a:p>
        </p:txBody>
      </p:sp>
      <p:pic>
        <p:nvPicPr>
          <p:cNvPr id="7" name="Picture 6" descr="https://lh3.googleusercontent.com/iR6qQawlJ61QokzWqskMpkIR5rWEu7c1ziEcAV_rHDXQ1iAG-X16DkA5D7bnDFlWhfEHxcPF_nqnqLkLnMik9h_mlmXtKuKe4KBoqthCOlg_Nac5_smKonKgV8SIjmF6sRDinsd8eA=w1574-h1180-no"/>
          <p:cNvPicPr/>
          <p:nvPr/>
        </p:nvPicPr>
        <p:blipFill>
          <a:blip r:embed="rId3" cstate="screen"/>
          <a:srcRect/>
          <a:stretch>
            <a:fillRect/>
          </a:stretch>
        </p:blipFill>
        <p:spPr bwMode="auto">
          <a:xfrm>
            <a:off x="457200" y="1600200"/>
            <a:ext cx="3733800" cy="3042346"/>
          </a:xfrm>
          <a:prstGeom prst="rect">
            <a:avLst/>
          </a:prstGeom>
          <a:noFill/>
          <a:ln w="28575">
            <a:solidFill>
              <a:schemeClr val="tx1">
                <a:lumMod val="95000"/>
                <a:lumOff val="5000"/>
              </a:schemeClr>
            </a:solidFill>
            <a:miter lim="800000"/>
            <a:headEnd/>
            <a:tailEnd/>
          </a:ln>
          <a:effectLst>
            <a:outerShdw blurRad="50800" dist="38100" dir="2700000" algn="tl" rotWithShape="0">
              <a:prstClr val="black">
                <a:alpha val="40000"/>
              </a:prstClr>
            </a:outerShdw>
          </a:effectLst>
        </p:spPr>
      </p:pic>
      <p:pic>
        <p:nvPicPr>
          <p:cNvPr id="8" name="Picture Placeholder 4" descr="IMG_20150513_085113932.jpg"/>
          <p:cNvPicPr>
            <a:picLocks noChangeAspect="1"/>
          </p:cNvPicPr>
          <p:nvPr/>
        </p:nvPicPr>
        <p:blipFill>
          <a:blip r:embed="rId4" cstate="screen"/>
          <a:srcRect/>
          <a:stretch>
            <a:fillRect/>
          </a:stretch>
        </p:blipFill>
        <p:spPr>
          <a:xfrm>
            <a:off x="4267200" y="3581400"/>
            <a:ext cx="4115556" cy="2470150"/>
          </a:xfrm>
          <a:prstGeom prst="rect">
            <a:avLst/>
          </a:prstGeom>
          <a:noFill/>
          <a:ln w="28575">
            <a:solidFill>
              <a:schemeClr val="tx1">
                <a:lumMod val="95000"/>
                <a:lumOff val="5000"/>
              </a:schemeClr>
            </a:solid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571500" indent="-571500">
              <a:buFont typeface="Arial" panose="020B0604020202020204" pitchFamily="34" charset="0"/>
              <a:buChar char="•"/>
            </a:pPr>
            <a:r>
              <a:rPr lang="en-US" i="1" dirty="0">
                <a:solidFill>
                  <a:schemeClr val="tx1"/>
                </a:solidFill>
              </a:rPr>
              <a:t>Attractive</a:t>
            </a:r>
          </a:p>
        </p:txBody>
      </p:sp>
      <p:sp>
        <p:nvSpPr>
          <p:cNvPr id="3" name="Slide Number Placeholder 2"/>
          <p:cNvSpPr>
            <a:spLocks noGrp="1"/>
          </p:cNvSpPr>
          <p:nvPr>
            <p:ph type="sldNum" sz="quarter" idx="16"/>
          </p:nvPr>
        </p:nvSpPr>
        <p:spPr/>
        <p:txBody>
          <a:bodyPr/>
          <a:lstStyle/>
          <a:p>
            <a:fld id="{111DB74A-73E3-49E8-8984-0D5D8C20C556}" type="slidenum">
              <a:rPr lang="en-US" smtClean="0"/>
              <a:pPr/>
              <a:t>11</a:t>
            </a:fld>
            <a:endParaRPr lang="en-US" dirty="0"/>
          </a:p>
        </p:txBody>
      </p:sp>
      <p:pic>
        <p:nvPicPr>
          <p:cNvPr id="5" name="Picture Placeholder 4" descr="fancy raised beds.jpg"/>
          <p:cNvPicPr>
            <a:picLocks noGrp="1" noChangeAspect="1"/>
          </p:cNvPicPr>
          <p:nvPr>
            <p:ph type="pic" sz="quarter" idx="18"/>
          </p:nvPr>
        </p:nvPicPr>
        <p:blipFill>
          <a:blip r:embed="rId4" cstate="screen"/>
          <a:srcRect/>
          <a:stretch>
            <a:fillRect/>
          </a:stretch>
        </p:blipFill>
        <p:spPr>
          <a:xfrm>
            <a:off x="4572000" y="762000"/>
            <a:ext cx="3505200" cy="3213100"/>
          </a:xfrm>
          <a:prstGeom prst="rect">
            <a:avLst/>
          </a:prstGeom>
          <a:noFill/>
          <a:ln w="28575">
            <a:solidFill>
              <a:schemeClr val="tx1">
                <a:lumMod val="95000"/>
                <a:lumOff val="5000"/>
              </a:schemeClr>
            </a:solidFill>
          </a:ln>
          <a:effectLst>
            <a:outerShdw blurRad="50800" dist="38100" dir="2700000" algn="tl" rotWithShape="0">
              <a:prstClr val="black">
                <a:alpha val="40000"/>
              </a:prstClr>
            </a:outerShdw>
          </a:effectLst>
        </p:spPr>
      </p:pic>
      <p:pic>
        <p:nvPicPr>
          <p:cNvPr id="6" name="Picture 4" descr="Image result for Attractive raised garden bed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48200" y="4191000"/>
            <a:ext cx="3796393" cy="2362200"/>
          </a:xfrm>
          <a:prstGeom prst="rect">
            <a:avLst/>
          </a:prstGeom>
          <a:noFill/>
          <a:ln w="28575">
            <a:solidFill>
              <a:schemeClr val="tx1">
                <a:lumMod val="95000"/>
                <a:lumOff val="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 descr="Image result for Attractive raised garden beds"/>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85800" y="2590800"/>
            <a:ext cx="3657600" cy="2929181"/>
          </a:xfrm>
          <a:prstGeom prst="rect">
            <a:avLst/>
          </a:prstGeom>
          <a:noFill/>
          <a:ln w="28575">
            <a:solidFill>
              <a:schemeClr val="tx1">
                <a:lumMod val="95000"/>
                <a:lumOff val="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571500" indent="-571500">
              <a:buFont typeface="Arial" panose="020B0604020202020204" pitchFamily="34" charset="0"/>
              <a:buChar char="•"/>
            </a:pPr>
            <a:r>
              <a:rPr lang="en-US" i="1" dirty="0">
                <a:solidFill>
                  <a:schemeClr val="tx1"/>
                </a:solidFill>
              </a:rPr>
              <a:t>Accessible </a:t>
            </a:r>
          </a:p>
        </p:txBody>
      </p:sp>
      <p:sp>
        <p:nvSpPr>
          <p:cNvPr id="3" name="Slide Number Placeholder 2"/>
          <p:cNvSpPr>
            <a:spLocks noGrp="1"/>
          </p:cNvSpPr>
          <p:nvPr>
            <p:ph type="sldNum" sz="quarter" idx="16"/>
          </p:nvPr>
        </p:nvSpPr>
        <p:spPr/>
        <p:txBody>
          <a:bodyPr/>
          <a:lstStyle/>
          <a:p>
            <a:fld id="{111DB74A-73E3-49E8-8984-0D5D8C20C556}" type="slidenum">
              <a:rPr lang="en-US" smtClean="0"/>
              <a:pPr/>
              <a:t>12</a:t>
            </a:fld>
            <a:endParaRPr lang="en-US" dirty="0"/>
          </a:p>
        </p:txBody>
      </p:sp>
      <p:pic>
        <p:nvPicPr>
          <p:cNvPr id="5" name="Picture Placeholder 4" descr="accessable bed.jpg"/>
          <p:cNvPicPr>
            <a:picLocks noGrp="1" noChangeAspect="1"/>
          </p:cNvPicPr>
          <p:nvPr>
            <p:ph type="pic" sz="quarter" idx="18"/>
          </p:nvPr>
        </p:nvPicPr>
        <p:blipFill>
          <a:blip r:embed="rId3" cstate="screen"/>
          <a:srcRect/>
          <a:stretch>
            <a:fillRect/>
          </a:stretch>
        </p:blipFill>
        <p:spPr>
          <a:xfrm>
            <a:off x="3429000" y="1039535"/>
            <a:ext cx="3200400" cy="2667000"/>
          </a:xfrm>
          <a:ln w="28575">
            <a:solidFill>
              <a:schemeClr val="tx1">
                <a:lumMod val="95000"/>
                <a:lumOff val="5000"/>
              </a:schemeClr>
            </a:solidFill>
          </a:ln>
          <a:effectLst>
            <a:outerShdw blurRad="50800" dist="38100" dir="2700000" algn="tl" rotWithShape="0">
              <a:prstClr val="black">
                <a:alpha val="40000"/>
              </a:prstClr>
            </a:outerShdw>
          </a:effectLst>
        </p:spPr>
      </p:pic>
      <p:pic>
        <p:nvPicPr>
          <p:cNvPr id="6" name="Picture 5" descr="Image result for Wheelchair accessible raised garden bed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2313" y="3970334"/>
            <a:ext cx="3810000" cy="2547697"/>
          </a:xfrm>
          <a:prstGeom prst="rect">
            <a:avLst/>
          </a:prstGeom>
          <a:ln w="28575">
            <a:solidFill>
              <a:schemeClr val="tx1">
                <a:lumMod val="95000"/>
                <a:lumOff val="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Related image"/>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876801" y="3970334"/>
            <a:ext cx="3810000" cy="2547697"/>
          </a:xfrm>
          <a:prstGeom prst="rect">
            <a:avLst/>
          </a:prstGeom>
          <a:ln w="28575">
            <a:solidFill>
              <a:schemeClr val="tx1">
                <a:lumMod val="95000"/>
                <a:lumOff val="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828800" y="228600"/>
            <a:ext cx="4724400" cy="1066800"/>
          </a:xfrm>
        </p:spPr>
        <p:txBody>
          <a:bodyPr>
            <a:normAutofit/>
          </a:bodyPr>
          <a:lstStyle/>
          <a:p>
            <a:pPr algn="ctr"/>
            <a:r>
              <a:rPr lang="en-US" sz="4400" dirty="0">
                <a:latin typeface="+mj-lt"/>
              </a:rPr>
              <a:t>Let’s Get Started!</a:t>
            </a:r>
          </a:p>
        </p:txBody>
      </p:sp>
      <p:sp>
        <p:nvSpPr>
          <p:cNvPr id="3" name="Slide Number Placeholder 2"/>
          <p:cNvSpPr>
            <a:spLocks noGrp="1"/>
          </p:cNvSpPr>
          <p:nvPr>
            <p:ph type="sldNum" sz="quarter" idx="16"/>
          </p:nvPr>
        </p:nvSpPr>
        <p:spPr/>
        <p:txBody>
          <a:bodyPr/>
          <a:lstStyle/>
          <a:p>
            <a:fld id="{111DB74A-73E3-49E8-8984-0D5D8C20C556}" type="slidenum">
              <a:rPr lang="en-US" smtClean="0"/>
              <a:pPr/>
              <a:t>13</a:t>
            </a:fld>
            <a:endParaRPr lang="en-US" dirty="0"/>
          </a:p>
        </p:txBody>
      </p:sp>
      <p:pic>
        <p:nvPicPr>
          <p:cNvPr id="6" name="Picture Placeholder 5" descr="brick bed.jpg"/>
          <p:cNvPicPr>
            <a:picLocks noGrp="1" noChangeAspect="1"/>
          </p:cNvPicPr>
          <p:nvPr>
            <p:ph type="pic" sz="quarter" idx="18"/>
          </p:nvPr>
        </p:nvPicPr>
        <p:blipFill>
          <a:blip r:embed="rId3" cstate="screen"/>
          <a:srcRect/>
          <a:stretch>
            <a:fillRect/>
          </a:stretch>
        </p:blipFill>
        <p:spPr>
          <a:xfrm>
            <a:off x="4800600" y="1676400"/>
            <a:ext cx="3733800" cy="3422650"/>
          </a:xfrm>
          <a:prstGeom prst="rect">
            <a:avLst/>
          </a:prstGeom>
          <a:ln w="28575">
            <a:solidFill>
              <a:schemeClr val="tx1">
                <a:lumMod val="95000"/>
                <a:lumOff val="5000"/>
              </a:schemeClr>
            </a:solidFill>
          </a:ln>
          <a:effectLst>
            <a:outerShdw blurRad="50800" dist="38100" dir="2700000" algn="tl" rotWithShape="0">
              <a:prstClr val="black">
                <a:alpha val="40000"/>
              </a:prstClr>
            </a:outerShdw>
          </a:effectLst>
        </p:spPr>
      </p:pic>
      <p:sp>
        <p:nvSpPr>
          <p:cNvPr id="5" name="TextBox 4"/>
          <p:cNvSpPr txBox="1"/>
          <p:nvPr/>
        </p:nvSpPr>
        <p:spPr>
          <a:xfrm>
            <a:off x="228600" y="916443"/>
            <a:ext cx="4191000" cy="2554545"/>
          </a:xfrm>
          <a:prstGeom prst="rect">
            <a:avLst/>
          </a:prstGeom>
          <a:noFill/>
        </p:spPr>
        <p:txBody>
          <a:bodyPr wrap="square" rtlCol="0">
            <a:spAutoFit/>
          </a:bodyPr>
          <a:lstStyle/>
          <a:p>
            <a:pPr marL="457200" indent="-457200">
              <a:buFont typeface="Wingdings" panose="05000000000000000000" pitchFamily="2" charset="2"/>
              <a:buChar char="v"/>
            </a:pPr>
            <a:r>
              <a:rPr lang="en-US" sz="3200" i="1" dirty="0"/>
              <a:t>Materials – Choose an option that best suits your yard size, budget and growing needs.</a:t>
            </a:r>
          </a:p>
        </p:txBody>
      </p:sp>
      <p:pic>
        <p:nvPicPr>
          <p:cNvPr id="7" name="Picture 6" descr="cinderblock bed.jpg"/>
          <p:cNvPicPr>
            <a:picLocks noChangeAspect="1"/>
          </p:cNvPicPr>
          <p:nvPr/>
        </p:nvPicPr>
        <p:blipFill>
          <a:blip r:embed="rId4" cstate="screen"/>
          <a:stretch>
            <a:fillRect/>
          </a:stretch>
        </p:blipFill>
        <p:spPr>
          <a:xfrm>
            <a:off x="297544" y="3588944"/>
            <a:ext cx="4165600" cy="3132531"/>
          </a:xfrm>
          <a:prstGeom prst="rect">
            <a:avLst/>
          </a:prstGeom>
          <a:ln w="28575">
            <a:solidFill>
              <a:schemeClr val="tx1">
                <a:lumMod val="95000"/>
                <a:lumOff val="5000"/>
              </a:schemeClr>
            </a:solidFill>
          </a:ln>
          <a:effectLst>
            <a:outerShdw blurRad="50800" dist="38100" dir="2700000" algn="tl" rotWithShape="0">
              <a:prstClr val="black">
                <a:alpha val="40000"/>
              </a:prstClr>
            </a:outerShdw>
          </a:effectLst>
        </p:spPr>
      </p:pic>
      <p:sp>
        <p:nvSpPr>
          <p:cNvPr id="9" name="TextBox 8"/>
          <p:cNvSpPr txBox="1"/>
          <p:nvPr/>
        </p:nvSpPr>
        <p:spPr>
          <a:xfrm>
            <a:off x="4495800" y="5943600"/>
            <a:ext cx="1442511" cy="369332"/>
          </a:xfrm>
          <a:prstGeom prst="rect">
            <a:avLst/>
          </a:prstGeom>
          <a:noFill/>
        </p:spPr>
        <p:txBody>
          <a:bodyPr wrap="none" rtlCol="0">
            <a:spAutoFit/>
          </a:bodyPr>
          <a:lstStyle/>
          <a:p>
            <a:r>
              <a:rPr lang="en-US" dirty="0"/>
              <a:t>Cinder Blocks</a:t>
            </a:r>
          </a:p>
        </p:txBody>
      </p:sp>
      <p:sp>
        <p:nvSpPr>
          <p:cNvPr id="8" name="TextBox 7"/>
          <p:cNvSpPr txBox="1"/>
          <p:nvPr/>
        </p:nvSpPr>
        <p:spPr>
          <a:xfrm>
            <a:off x="5638800" y="5181600"/>
            <a:ext cx="1399229" cy="369332"/>
          </a:xfrm>
          <a:prstGeom prst="rect">
            <a:avLst/>
          </a:prstGeom>
          <a:noFill/>
        </p:spPr>
        <p:txBody>
          <a:bodyPr wrap="none" rtlCol="0">
            <a:spAutoFit/>
          </a:bodyPr>
          <a:lstStyle/>
          <a:p>
            <a:r>
              <a:rPr lang="en-US" dirty="0"/>
              <a:t>Adobe Bricks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447800" y="228600"/>
            <a:ext cx="6705600" cy="1295400"/>
          </a:xfrm>
        </p:spPr>
        <p:txBody>
          <a:bodyPr>
            <a:noAutofit/>
          </a:bodyPr>
          <a:lstStyle/>
          <a:p>
            <a:pPr algn="ctr"/>
            <a:r>
              <a:rPr lang="en-US" i="1" dirty="0">
                <a:solidFill>
                  <a:schemeClr val="tx1"/>
                </a:solidFill>
              </a:rPr>
              <a:t>Hardware Cloth - </a:t>
            </a:r>
          </a:p>
          <a:p>
            <a:pPr algn="ctr"/>
            <a:r>
              <a:rPr lang="en-US" i="1" dirty="0">
                <a:solidFill>
                  <a:schemeClr val="tx1"/>
                </a:solidFill>
              </a:rPr>
              <a:t>Optional</a:t>
            </a:r>
          </a:p>
        </p:txBody>
      </p:sp>
      <p:sp>
        <p:nvSpPr>
          <p:cNvPr id="3" name="Slide Number Placeholder 2"/>
          <p:cNvSpPr>
            <a:spLocks noGrp="1"/>
          </p:cNvSpPr>
          <p:nvPr>
            <p:ph type="sldNum" sz="quarter" idx="16"/>
          </p:nvPr>
        </p:nvSpPr>
        <p:spPr/>
        <p:txBody>
          <a:bodyPr/>
          <a:lstStyle/>
          <a:p>
            <a:fld id="{111DB74A-73E3-49E8-8984-0D5D8C20C556}" type="slidenum">
              <a:rPr lang="en-US" smtClean="0"/>
              <a:pPr/>
              <a:t>14</a:t>
            </a:fld>
            <a:endParaRPr lang="en-US" dirty="0"/>
          </a:p>
        </p:txBody>
      </p:sp>
      <p:pic>
        <p:nvPicPr>
          <p:cNvPr id="5" name="Picture 2" descr="Related imag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2209800"/>
            <a:ext cx="4389376" cy="4008377"/>
          </a:xfrm>
          <a:prstGeom prst="rect">
            <a:avLst/>
          </a:prstGeom>
          <a:noFill/>
          <a:ln w="28575">
            <a:solidFill>
              <a:schemeClr val="tx1"/>
            </a:solid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10" descr="Related imag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343400" y="2819400"/>
            <a:ext cx="4465818" cy="2971800"/>
          </a:xfrm>
          <a:prstGeom prst="rect">
            <a:avLst/>
          </a:prstGeom>
          <a:noFill/>
          <a:ln w="28575">
            <a:solidFill>
              <a:schemeClr val="tx1"/>
            </a:solid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11DB74A-73E3-49E8-8984-0D5D8C20C556}" type="slidenum">
              <a:rPr lang="en-US" smtClean="0"/>
              <a:pPr/>
              <a:t>15</a:t>
            </a:fld>
            <a:endParaRPr lang="en-US" dirty="0"/>
          </a:p>
        </p:txBody>
      </p:sp>
      <p:pic>
        <p:nvPicPr>
          <p:cNvPr id="5" name="Picture Placeholder 5"/>
          <p:cNvPicPr>
            <a:picLocks noGrp="1" noChangeAspect="1"/>
          </p:cNvPicPr>
          <p:nvPr>
            <p:ph type="pic" sz="quarter" idx="18"/>
          </p:nvPr>
        </p:nvPicPr>
        <p:blipFill>
          <a:blip r:embed="rId3" cstate="screen">
            <a:extLst>
              <a:ext uri="{28A0092B-C50C-407E-A947-70E740481C1C}">
                <a14:useLocalDpi xmlns:a14="http://schemas.microsoft.com/office/drawing/2010/main" val="0"/>
              </a:ext>
            </a:extLst>
          </a:blip>
          <a:srcRect/>
          <a:stretch>
            <a:fillRect/>
          </a:stretch>
        </p:blipFill>
        <p:spPr>
          <a:xfrm>
            <a:off x="5626678" y="3356685"/>
            <a:ext cx="3060122" cy="2805112"/>
          </a:xfrm>
          <a:prstGeom prst="rect">
            <a:avLst/>
          </a:prstGeom>
          <a:ln w="28575">
            <a:solidFill>
              <a:schemeClr val="tx1">
                <a:lumMod val="95000"/>
                <a:lumOff val="5000"/>
              </a:schemeClr>
            </a:solidFill>
          </a:ln>
          <a:effectLst>
            <a:outerShdw blurRad="50800" dist="38100" dir="5400000" algn="t" rotWithShape="0">
              <a:prstClr val="black">
                <a:alpha val="40000"/>
              </a:prstClr>
            </a:outerShdw>
          </a:effectLst>
        </p:spPr>
      </p:pic>
      <p:pic>
        <p:nvPicPr>
          <p:cNvPr id="6" name="Picture 5" descr="natural wood.JPG"/>
          <p:cNvPicPr>
            <a:picLocks noChangeAspect="1"/>
          </p:cNvPicPr>
          <p:nvPr/>
        </p:nvPicPr>
        <p:blipFill>
          <a:blip r:embed="rId4" cstate="screen"/>
          <a:stretch>
            <a:fillRect/>
          </a:stretch>
        </p:blipFill>
        <p:spPr>
          <a:xfrm>
            <a:off x="3733800" y="762000"/>
            <a:ext cx="3124200" cy="2343150"/>
          </a:xfrm>
          <a:prstGeom prst="rect">
            <a:avLst/>
          </a:prstGeom>
          <a:ln w="28575">
            <a:solidFill>
              <a:schemeClr val="tx1">
                <a:lumMod val="95000"/>
                <a:lumOff val="5000"/>
              </a:schemeClr>
            </a:solidFill>
          </a:ln>
          <a:effectLst>
            <a:outerShdw blurRad="50800" dist="38100" dir="5400000" algn="t" rotWithShape="0">
              <a:prstClr val="black">
                <a:alpha val="40000"/>
              </a:prstClr>
            </a:outerShdw>
          </a:effectLst>
        </p:spPr>
      </p:pic>
      <p:pic>
        <p:nvPicPr>
          <p:cNvPr id="7" name="Picture 6" descr="1001pallets.com-the-most-perfect-raised-garden-beds-made-out-of-pallets.jpg"/>
          <p:cNvPicPr>
            <a:picLocks noChangeAspect="1"/>
          </p:cNvPicPr>
          <p:nvPr/>
        </p:nvPicPr>
        <p:blipFill>
          <a:blip r:embed="rId5" cstate="screen"/>
          <a:stretch>
            <a:fillRect/>
          </a:stretch>
        </p:blipFill>
        <p:spPr>
          <a:xfrm>
            <a:off x="533400" y="457200"/>
            <a:ext cx="2600324" cy="2667000"/>
          </a:xfrm>
          <a:prstGeom prst="rect">
            <a:avLst/>
          </a:prstGeom>
          <a:ln w="28575">
            <a:solidFill>
              <a:schemeClr val="tx1">
                <a:lumMod val="95000"/>
                <a:lumOff val="5000"/>
              </a:schemeClr>
            </a:solidFill>
          </a:ln>
          <a:effectLst>
            <a:outerShdw blurRad="50800" dist="38100" dir="5400000" algn="t" rotWithShape="0">
              <a:prstClr val="black">
                <a:alpha val="40000"/>
              </a:prstClr>
            </a:outerShdw>
          </a:effectLst>
        </p:spPr>
      </p:pic>
      <p:pic>
        <p:nvPicPr>
          <p:cNvPr id="9" name="Picture 2" descr="Image result for brick raised garden beds"/>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165382" y="3583586"/>
            <a:ext cx="3936684" cy="2764988"/>
          </a:xfrm>
          <a:prstGeom prst="rect">
            <a:avLst/>
          </a:prstGeom>
          <a:ln w="28575">
            <a:solidFill>
              <a:schemeClr val="tx1">
                <a:lumMod val="95000"/>
                <a:lumOff val="5000"/>
              </a:schemeClr>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8600" y="3124200"/>
            <a:ext cx="795667" cy="369332"/>
          </a:xfrm>
          <a:prstGeom prst="rect">
            <a:avLst/>
          </a:prstGeom>
          <a:noFill/>
        </p:spPr>
        <p:txBody>
          <a:bodyPr wrap="none" rtlCol="0">
            <a:spAutoFit/>
          </a:bodyPr>
          <a:lstStyle/>
          <a:p>
            <a:r>
              <a:rPr lang="en-US" dirty="0"/>
              <a:t>Pallets</a:t>
            </a:r>
          </a:p>
        </p:txBody>
      </p:sp>
      <p:sp>
        <p:nvSpPr>
          <p:cNvPr id="11" name="TextBox 10"/>
          <p:cNvSpPr txBox="1"/>
          <p:nvPr/>
        </p:nvSpPr>
        <p:spPr>
          <a:xfrm>
            <a:off x="6934200" y="2743200"/>
            <a:ext cx="1676400" cy="369332"/>
          </a:xfrm>
          <a:prstGeom prst="rect">
            <a:avLst/>
          </a:prstGeom>
          <a:noFill/>
        </p:spPr>
        <p:txBody>
          <a:bodyPr wrap="square" rtlCol="0">
            <a:spAutoFit/>
          </a:bodyPr>
          <a:lstStyle/>
          <a:p>
            <a:r>
              <a:rPr lang="en-US" dirty="0"/>
              <a:t>Natural Wood</a:t>
            </a:r>
          </a:p>
        </p:txBody>
      </p:sp>
      <p:sp>
        <p:nvSpPr>
          <p:cNvPr id="12" name="TextBox 11"/>
          <p:cNvSpPr txBox="1"/>
          <p:nvPr/>
        </p:nvSpPr>
        <p:spPr>
          <a:xfrm>
            <a:off x="304800" y="5791200"/>
            <a:ext cx="732380" cy="369332"/>
          </a:xfrm>
          <a:prstGeom prst="rect">
            <a:avLst/>
          </a:prstGeom>
          <a:noFill/>
        </p:spPr>
        <p:txBody>
          <a:bodyPr wrap="none" rtlCol="0">
            <a:spAutoFit/>
          </a:bodyPr>
          <a:lstStyle/>
          <a:p>
            <a:r>
              <a:rPr lang="en-US" dirty="0"/>
              <a:t>Bricks</a:t>
            </a:r>
          </a:p>
        </p:txBody>
      </p:sp>
      <p:sp>
        <p:nvSpPr>
          <p:cNvPr id="13" name="TextBox 12"/>
          <p:cNvSpPr txBox="1"/>
          <p:nvPr/>
        </p:nvSpPr>
        <p:spPr>
          <a:xfrm>
            <a:off x="4021552" y="76855"/>
            <a:ext cx="2281394" cy="584775"/>
          </a:xfrm>
          <a:prstGeom prst="rect">
            <a:avLst/>
          </a:prstGeom>
          <a:noFill/>
        </p:spPr>
        <p:txBody>
          <a:bodyPr wrap="none" rtlCol="0">
            <a:spAutoFit/>
          </a:bodyPr>
          <a:lstStyle/>
          <a:p>
            <a:r>
              <a:rPr lang="en-US" sz="3200" dirty="0">
                <a:solidFill>
                  <a:srgbClr val="002060"/>
                </a:solidFill>
              </a:rPr>
              <a:t>Design Ideas</a:t>
            </a:r>
          </a:p>
        </p:txBody>
      </p:sp>
      <p:sp>
        <p:nvSpPr>
          <p:cNvPr id="14" name="TextBox 13"/>
          <p:cNvSpPr txBox="1"/>
          <p:nvPr/>
        </p:nvSpPr>
        <p:spPr>
          <a:xfrm>
            <a:off x="5943600" y="6248400"/>
            <a:ext cx="2145722" cy="369332"/>
          </a:xfrm>
          <a:prstGeom prst="rect">
            <a:avLst/>
          </a:prstGeom>
          <a:noFill/>
        </p:spPr>
        <p:txBody>
          <a:bodyPr wrap="square" rtlCol="0">
            <a:spAutoFit/>
          </a:bodyPr>
          <a:lstStyle/>
          <a:p>
            <a:r>
              <a:rPr lang="en-US" dirty="0"/>
              <a:t>Reclaimed Wood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28600" y="1676400"/>
            <a:ext cx="5181600" cy="3048000"/>
          </a:xfrm>
        </p:spPr>
        <p:txBody>
          <a:bodyPr>
            <a:normAutofit/>
          </a:bodyPr>
          <a:lstStyle/>
          <a:p>
            <a:pPr>
              <a:buFont typeface="Wingdings" pitchFamily="2" charset="2"/>
              <a:buChar char="v"/>
            </a:pPr>
            <a:r>
              <a:rPr lang="en-US" i="1" dirty="0">
                <a:solidFill>
                  <a:schemeClr val="tx1"/>
                </a:solidFill>
              </a:rPr>
              <a:t>Drip – individual emitters, in-line emitters, or soaker hose</a:t>
            </a:r>
          </a:p>
          <a:p>
            <a:pPr>
              <a:buFont typeface="Wingdings" pitchFamily="2" charset="2"/>
              <a:buChar char="v"/>
            </a:pPr>
            <a:r>
              <a:rPr lang="en-US" i="1" dirty="0">
                <a:solidFill>
                  <a:schemeClr val="tx1"/>
                </a:solidFill>
              </a:rPr>
              <a:t>Hand watering</a:t>
            </a:r>
          </a:p>
        </p:txBody>
      </p:sp>
      <p:sp>
        <p:nvSpPr>
          <p:cNvPr id="3" name="Slide Number Placeholder 2"/>
          <p:cNvSpPr>
            <a:spLocks noGrp="1"/>
          </p:cNvSpPr>
          <p:nvPr>
            <p:ph type="sldNum" sz="quarter" idx="16"/>
          </p:nvPr>
        </p:nvSpPr>
        <p:spPr/>
        <p:txBody>
          <a:bodyPr/>
          <a:lstStyle/>
          <a:p>
            <a:fld id="{111DB74A-73E3-49E8-8984-0D5D8C20C556}" type="slidenum">
              <a:rPr lang="en-US" smtClean="0"/>
              <a:pPr/>
              <a:t>16</a:t>
            </a:fld>
            <a:endParaRPr lang="en-US" dirty="0"/>
          </a:p>
        </p:txBody>
      </p:sp>
      <p:sp>
        <p:nvSpPr>
          <p:cNvPr id="5" name="Title 4"/>
          <p:cNvSpPr>
            <a:spLocks noGrp="1"/>
          </p:cNvSpPr>
          <p:nvPr>
            <p:ph type="title"/>
          </p:nvPr>
        </p:nvSpPr>
        <p:spPr/>
        <p:txBody>
          <a:bodyPr/>
          <a:lstStyle/>
          <a:p>
            <a:r>
              <a:rPr lang="en-US" dirty="0"/>
              <a:t>Water</a:t>
            </a:r>
          </a:p>
        </p:txBody>
      </p:sp>
      <p:sp>
        <p:nvSpPr>
          <p:cNvPr id="6" name="TextBox 5"/>
          <p:cNvSpPr txBox="1"/>
          <p:nvPr/>
        </p:nvSpPr>
        <p:spPr>
          <a:xfrm>
            <a:off x="1524000" y="6324600"/>
            <a:ext cx="2042419" cy="369332"/>
          </a:xfrm>
          <a:prstGeom prst="rect">
            <a:avLst/>
          </a:prstGeom>
          <a:noFill/>
        </p:spPr>
        <p:txBody>
          <a:bodyPr wrap="none" rtlCol="0">
            <a:spAutoFit/>
          </a:bodyPr>
          <a:lstStyle/>
          <a:p>
            <a:r>
              <a:rPr lang="en-US" dirty="0"/>
              <a:t>In-line drip emitters</a:t>
            </a:r>
          </a:p>
        </p:txBody>
      </p:sp>
      <p:cxnSp>
        <p:nvCxnSpPr>
          <p:cNvPr id="8" name="Straight Arrow Connector 7"/>
          <p:cNvCxnSpPr/>
          <p:nvPr/>
        </p:nvCxnSpPr>
        <p:spPr>
          <a:xfrm flipV="1">
            <a:off x="3429000" y="4876800"/>
            <a:ext cx="2667000" cy="152400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pic>
        <p:nvPicPr>
          <p:cNvPr id="4" name="Picture 3" descr="Netafim drip.jpg">
            <a:extLst>
              <a:ext uri="{FF2B5EF4-FFF2-40B4-BE49-F238E27FC236}">
                <a16:creationId xmlns:a16="http://schemas.microsoft.com/office/drawing/2014/main" id="{D96D0B3B-EFFD-4BF0-8495-FE31F8AA0A55}"/>
              </a:ext>
            </a:extLst>
          </p:cNvPr>
          <p:cNvPicPr>
            <a:picLocks noChangeAspect="1"/>
          </p:cNvPicPr>
          <p:nvPr/>
        </p:nvPicPr>
        <p:blipFill>
          <a:blip r:embed="rId3" cstate="screen"/>
          <a:stretch>
            <a:fillRect/>
          </a:stretch>
        </p:blipFill>
        <p:spPr>
          <a:xfrm>
            <a:off x="5181600" y="1752600"/>
            <a:ext cx="325755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11DB74A-73E3-49E8-8984-0D5D8C20C556}" type="slidenum">
              <a:rPr lang="en-US" smtClean="0"/>
              <a:pPr/>
              <a:t>17</a:t>
            </a:fld>
            <a:endParaRPr lang="en-US" dirty="0"/>
          </a:p>
        </p:txBody>
      </p:sp>
      <p:pic>
        <p:nvPicPr>
          <p:cNvPr id="6" name="Picture Placeholder 5" descr="drip-irrigation-market.jpg"/>
          <p:cNvPicPr>
            <a:picLocks noGrp="1" noChangeAspect="1"/>
          </p:cNvPicPr>
          <p:nvPr>
            <p:ph type="pic" sz="quarter" idx="18"/>
          </p:nvPr>
        </p:nvPicPr>
        <p:blipFill>
          <a:blip r:embed="rId3" cstate="screen"/>
          <a:srcRect/>
          <a:stretch>
            <a:fillRect/>
          </a:stretch>
        </p:blipFill>
        <p:spPr>
          <a:xfrm>
            <a:off x="609600" y="1447800"/>
            <a:ext cx="2743200" cy="1905000"/>
          </a:xfrm>
          <a:ln w="28575">
            <a:solidFill>
              <a:schemeClr val="tx1">
                <a:lumMod val="95000"/>
                <a:lumOff val="5000"/>
              </a:schemeClr>
            </a:solidFill>
          </a:ln>
          <a:effectLst>
            <a:outerShdw blurRad="50800" dist="38100" dir="2700000" algn="tl" rotWithShape="0">
              <a:prstClr val="black">
                <a:alpha val="40000"/>
              </a:prstClr>
            </a:outerShdw>
          </a:effectLst>
        </p:spPr>
      </p:pic>
      <p:sp>
        <p:nvSpPr>
          <p:cNvPr id="5" name="Title 4"/>
          <p:cNvSpPr>
            <a:spLocks noGrp="1"/>
          </p:cNvSpPr>
          <p:nvPr>
            <p:ph type="title"/>
          </p:nvPr>
        </p:nvSpPr>
        <p:spPr/>
        <p:txBody>
          <a:bodyPr/>
          <a:lstStyle/>
          <a:p>
            <a:r>
              <a:rPr lang="en-US" dirty="0"/>
              <a:t>Examples of Drip</a:t>
            </a:r>
          </a:p>
        </p:txBody>
      </p:sp>
      <p:pic>
        <p:nvPicPr>
          <p:cNvPr id="7" name="Picture 6" descr="maxresdefault.jpg"/>
          <p:cNvPicPr>
            <a:picLocks noChangeAspect="1"/>
          </p:cNvPicPr>
          <p:nvPr/>
        </p:nvPicPr>
        <p:blipFill>
          <a:blip r:embed="rId4" cstate="screen"/>
          <a:stretch>
            <a:fillRect/>
          </a:stretch>
        </p:blipFill>
        <p:spPr>
          <a:xfrm>
            <a:off x="4744616" y="1509712"/>
            <a:ext cx="3276600" cy="1843088"/>
          </a:xfrm>
          <a:prstGeom prst="rect">
            <a:avLst/>
          </a:prstGeom>
          <a:ln w="28575">
            <a:solidFill>
              <a:schemeClr val="tx1">
                <a:lumMod val="95000"/>
                <a:lumOff val="5000"/>
              </a:schemeClr>
            </a:solidFill>
          </a:ln>
          <a:effectLst>
            <a:outerShdw blurRad="50800" dist="38100" dir="2700000" algn="tl" rotWithShape="0">
              <a:prstClr val="black">
                <a:alpha val="40000"/>
              </a:prstClr>
            </a:outerShdw>
          </a:effectLst>
        </p:spPr>
      </p:pic>
      <p:pic>
        <p:nvPicPr>
          <p:cNvPr id="9" name="Picture 8" descr="OIP.jpg"/>
          <p:cNvPicPr>
            <a:picLocks noChangeAspect="1"/>
          </p:cNvPicPr>
          <p:nvPr/>
        </p:nvPicPr>
        <p:blipFill>
          <a:blip r:embed="rId5" cstate="screen"/>
          <a:stretch>
            <a:fillRect/>
          </a:stretch>
        </p:blipFill>
        <p:spPr>
          <a:xfrm>
            <a:off x="609600" y="4191000"/>
            <a:ext cx="2895600" cy="1932214"/>
          </a:xfrm>
          <a:prstGeom prst="rect">
            <a:avLst/>
          </a:prstGeom>
          <a:ln w="28575">
            <a:solidFill>
              <a:schemeClr val="tx1">
                <a:lumMod val="95000"/>
                <a:lumOff val="5000"/>
              </a:schemeClr>
            </a:solidFill>
          </a:ln>
          <a:effectLst>
            <a:outerShdw blurRad="50800" dist="38100" dir="2700000" algn="tl" rotWithShape="0">
              <a:prstClr val="black">
                <a:alpha val="40000"/>
              </a:prstClr>
            </a:outerShdw>
          </a:effectLst>
        </p:spPr>
      </p:pic>
      <p:pic>
        <p:nvPicPr>
          <p:cNvPr id="10" name="Picture 9" descr="soaker drip-irrigation.jpg"/>
          <p:cNvPicPr>
            <a:picLocks noChangeAspect="1"/>
          </p:cNvPicPr>
          <p:nvPr/>
        </p:nvPicPr>
        <p:blipFill>
          <a:blip r:embed="rId6" cstate="screen"/>
          <a:stretch>
            <a:fillRect/>
          </a:stretch>
        </p:blipFill>
        <p:spPr>
          <a:xfrm>
            <a:off x="4724400" y="3962400"/>
            <a:ext cx="3374571" cy="2013857"/>
          </a:xfrm>
          <a:prstGeom prst="rect">
            <a:avLst/>
          </a:prstGeom>
          <a:ln w="28575">
            <a:solidFill>
              <a:schemeClr val="tx1">
                <a:lumMod val="95000"/>
                <a:lumOff val="5000"/>
              </a:schemeClr>
            </a:solidFill>
          </a:ln>
          <a:effectLst>
            <a:outerShdw blurRad="50800" dist="38100" dir="2700000" algn="tl" rotWithShape="0">
              <a:prstClr val="black">
                <a:alpha val="40000"/>
              </a:prstClr>
            </a:outerShdw>
          </a:effectLst>
        </p:spPr>
      </p:pic>
      <p:sp>
        <p:nvSpPr>
          <p:cNvPr id="11" name="TextBox 10"/>
          <p:cNvSpPr txBox="1"/>
          <p:nvPr/>
        </p:nvSpPr>
        <p:spPr>
          <a:xfrm>
            <a:off x="990600" y="3352800"/>
            <a:ext cx="1499128" cy="369332"/>
          </a:xfrm>
          <a:prstGeom prst="rect">
            <a:avLst/>
          </a:prstGeom>
          <a:noFill/>
        </p:spPr>
        <p:txBody>
          <a:bodyPr wrap="none" rtlCol="0">
            <a:spAutoFit/>
          </a:bodyPr>
          <a:lstStyle/>
          <a:p>
            <a:r>
              <a:rPr lang="en-US" dirty="0"/>
              <a:t>¼” In-line drip</a:t>
            </a:r>
          </a:p>
        </p:txBody>
      </p:sp>
      <p:sp>
        <p:nvSpPr>
          <p:cNvPr id="12" name="TextBox 11"/>
          <p:cNvSpPr txBox="1"/>
          <p:nvPr/>
        </p:nvSpPr>
        <p:spPr>
          <a:xfrm>
            <a:off x="5257800" y="3429000"/>
            <a:ext cx="1852430" cy="369332"/>
          </a:xfrm>
          <a:prstGeom prst="rect">
            <a:avLst/>
          </a:prstGeom>
          <a:noFill/>
        </p:spPr>
        <p:txBody>
          <a:bodyPr wrap="none" rtlCol="0">
            <a:spAutoFit/>
          </a:bodyPr>
          <a:lstStyle/>
          <a:p>
            <a:r>
              <a:rPr lang="en-US" dirty="0"/>
              <a:t>Individual emitter</a:t>
            </a:r>
          </a:p>
        </p:txBody>
      </p:sp>
      <p:sp>
        <p:nvSpPr>
          <p:cNvPr id="13" name="TextBox 12"/>
          <p:cNvSpPr txBox="1"/>
          <p:nvPr/>
        </p:nvSpPr>
        <p:spPr>
          <a:xfrm>
            <a:off x="1219200" y="6172200"/>
            <a:ext cx="1884490" cy="369332"/>
          </a:xfrm>
          <a:prstGeom prst="rect">
            <a:avLst/>
          </a:prstGeom>
          <a:noFill/>
        </p:spPr>
        <p:txBody>
          <a:bodyPr wrap="none" rtlCol="0">
            <a:spAutoFit/>
          </a:bodyPr>
          <a:lstStyle/>
          <a:p>
            <a:r>
              <a:rPr lang="en-US" dirty="0"/>
              <a:t>½” In-line emitter</a:t>
            </a:r>
          </a:p>
        </p:txBody>
      </p:sp>
      <p:sp>
        <p:nvSpPr>
          <p:cNvPr id="14" name="TextBox 13"/>
          <p:cNvSpPr txBox="1"/>
          <p:nvPr/>
        </p:nvSpPr>
        <p:spPr>
          <a:xfrm>
            <a:off x="5029200" y="5943600"/>
            <a:ext cx="1316964" cy="369332"/>
          </a:xfrm>
          <a:prstGeom prst="rect">
            <a:avLst/>
          </a:prstGeom>
          <a:noFill/>
        </p:spPr>
        <p:txBody>
          <a:bodyPr wrap="none" rtlCol="0">
            <a:spAutoFit/>
          </a:bodyPr>
          <a:lstStyle/>
          <a:p>
            <a:r>
              <a:rPr lang="en-US" dirty="0"/>
              <a:t>Soaker hose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1371601"/>
            <a:ext cx="4724400" cy="4648199"/>
          </a:xfrm>
        </p:spPr>
        <p:txBody>
          <a:bodyPr>
            <a:noAutofit/>
          </a:bodyPr>
          <a:lstStyle/>
          <a:p>
            <a:pPr>
              <a:buFont typeface="Wingdings" pitchFamily="2" charset="2"/>
              <a:buChar char="v"/>
            </a:pPr>
            <a:r>
              <a:rPr lang="en-US" i="1" dirty="0">
                <a:solidFill>
                  <a:schemeClr val="tx1"/>
                </a:solidFill>
              </a:rPr>
              <a:t>Start by making a layout sketch of your garden area. </a:t>
            </a:r>
          </a:p>
          <a:p>
            <a:pPr>
              <a:buFont typeface="Wingdings" pitchFamily="2" charset="2"/>
              <a:buChar char="v"/>
            </a:pPr>
            <a:r>
              <a:rPr lang="en-US" i="1" dirty="0">
                <a:solidFill>
                  <a:schemeClr val="tx1"/>
                </a:solidFill>
              </a:rPr>
              <a:t>The size of the bed is up to you, but try to limit the width to 3-4 feet.</a:t>
            </a:r>
          </a:p>
          <a:p>
            <a:pPr>
              <a:buFont typeface="Wingdings" pitchFamily="2" charset="2"/>
              <a:buChar char="v"/>
            </a:pPr>
            <a:r>
              <a:rPr lang="en-US" i="1" dirty="0">
                <a:solidFill>
                  <a:schemeClr val="tx1"/>
                </a:solidFill>
              </a:rPr>
              <a:t>The larger the bed the more soil you will need.</a:t>
            </a:r>
          </a:p>
          <a:p>
            <a:pPr>
              <a:buFont typeface="Wingdings" pitchFamily="2" charset="2"/>
              <a:buChar char="v"/>
            </a:pPr>
            <a:r>
              <a:rPr lang="en-US" i="1" dirty="0">
                <a:solidFill>
                  <a:schemeClr val="tx1"/>
                </a:solidFill>
              </a:rPr>
              <a:t>Allow 3 feet between beds </a:t>
            </a:r>
          </a:p>
        </p:txBody>
      </p:sp>
      <p:sp>
        <p:nvSpPr>
          <p:cNvPr id="3" name="Slide Number Placeholder 2"/>
          <p:cNvSpPr>
            <a:spLocks noGrp="1"/>
          </p:cNvSpPr>
          <p:nvPr>
            <p:ph type="sldNum" sz="quarter" idx="16"/>
          </p:nvPr>
        </p:nvSpPr>
        <p:spPr/>
        <p:txBody>
          <a:bodyPr/>
          <a:lstStyle/>
          <a:p>
            <a:fld id="{111DB74A-73E3-49E8-8984-0D5D8C20C556}" type="slidenum">
              <a:rPr lang="en-US" smtClean="0"/>
              <a:pPr/>
              <a:t>18</a:t>
            </a:fld>
            <a:endParaRPr lang="en-US" dirty="0"/>
          </a:p>
        </p:txBody>
      </p:sp>
      <p:sp>
        <p:nvSpPr>
          <p:cNvPr id="5" name="Title 4"/>
          <p:cNvSpPr>
            <a:spLocks noGrp="1"/>
          </p:cNvSpPr>
          <p:nvPr>
            <p:ph type="title"/>
          </p:nvPr>
        </p:nvSpPr>
        <p:spPr>
          <a:xfrm>
            <a:off x="457200" y="274638"/>
            <a:ext cx="8229600" cy="944562"/>
          </a:xfrm>
        </p:spPr>
        <p:txBody>
          <a:bodyPr>
            <a:normAutofit/>
          </a:bodyPr>
          <a:lstStyle/>
          <a:p>
            <a:r>
              <a:rPr lang="en-US" dirty="0"/>
              <a:t>Size and Spacing</a:t>
            </a:r>
          </a:p>
        </p:txBody>
      </p:sp>
      <p:sp>
        <p:nvSpPr>
          <p:cNvPr id="6" name="Rectangle 5"/>
          <p:cNvSpPr/>
          <p:nvPr/>
        </p:nvSpPr>
        <p:spPr>
          <a:xfrm>
            <a:off x="6172200" y="1676400"/>
            <a:ext cx="1752600" cy="381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0" y="5638800"/>
            <a:ext cx="412292" cy="369332"/>
          </a:xfrm>
          <a:prstGeom prst="rect">
            <a:avLst/>
          </a:prstGeom>
          <a:noFill/>
        </p:spPr>
        <p:txBody>
          <a:bodyPr wrap="none" rtlCol="0">
            <a:spAutoFit/>
          </a:bodyPr>
          <a:lstStyle/>
          <a:p>
            <a:r>
              <a:rPr lang="en-US" dirty="0"/>
              <a:t>3 ‘</a:t>
            </a:r>
          </a:p>
        </p:txBody>
      </p:sp>
      <p:cxnSp>
        <p:nvCxnSpPr>
          <p:cNvPr id="15" name="Straight Arrow Connector 14"/>
          <p:cNvCxnSpPr/>
          <p:nvPr/>
        </p:nvCxnSpPr>
        <p:spPr>
          <a:xfrm flipH="1">
            <a:off x="6172200" y="5867400"/>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162800" y="5867400"/>
            <a:ext cx="838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11DB74A-73E3-49E8-8984-0D5D8C20C556}" type="slidenum">
              <a:rPr lang="en-US" smtClean="0"/>
              <a:pPr/>
              <a:t>19</a:t>
            </a:fld>
            <a:endParaRPr lang="en-US" dirty="0"/>
          </a:p>
        </p:txBody>
      </p:sp>
      <p:sp>
        <p:nvSpPr>
          <p:cNvPr id="5" name="Title 4"/>
          <p:cNvSpPr>
            <a:spLocks noGrp="1"/>
          </p:cNvSpPr>
          <p:nvPr>
            <p:ph type="title"/>
          </p:nvPr>
        </p:nvSpPr>
        <p:spPr>
          <a:xfrm>
            <a:off x="457200" y="152400"/>
            <a:ext cx="8229600" cy="1066800"/>
          </a:xfrm>
        </p:spPr>
        <p:txBody>
          <a:bodyPr/>
          <a:lstStyle/>
          <a:p>
            <a:r>
              <a:rPr lang="en-US" dirty="0"/>
              <a:t>A Sample Layout</a:t>
            </a:r>
          </a:p>
        </p:txBody>
      </p:sp>
      <p:sp>
        <p:nvSpPr>
          <p:cNvPr id="2050" name="Text Box 2"/>
          <p:cNvSpPr txBox="1">
            <a:spLocks noChangeArrowheads="1"/>
          </p:cNvSpPr>
          <p:nvPr/>
        </p:nvSpPr>
        <p:spPr bwMode="auto">
          <a:xfrm>
            <a:off x="3657600" y="5029200"/>
            <a:ext cx="977900" cy="3651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a:ln>
                  <a:noFill/>
                </a:ln>
                <a:solidFill>
                  <a:schemeClr val="tx1"/>
                </a:solidFill>
                <a:effectLst/>
                <a:latin typeface="Calibri" pitchFamily="34" charset="0"/>
                <a:cs typeface="Arial" pitchFamily="34" charset="0"/>
              </a:rPr>
              <a:t>Raised Beds</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052" name="Rectangle 4"/>
          <p:cNvSpPr>
            <a:spLocks noChangeArrowheads="1"/>
          </p:cNvSpPr>
          <p:nvPr/>
        </p:nvSpPr>
        <p:spPr bwMode="auto">
          <a:xfrm>
            <a:off x="1828800" y="2971800"/>
            <a:ext cx="1301750" cy="2895600"/>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3" name="Rectangle 5"/>
          <p:cNvSpPr>
            <a:spLocks noChangeArrowheads="1"/>
          </p:cNvSpPr>
          <p:nvPr/>
        </p:nvSpPr>
        <p:spPr bwMode="auto">
          <a:xfrm>
            <a:off x="4191000" y="3505200"/>
            <a:ext cx="4114800" cy="1109662"/>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2054" name="AutoShape 6"/>
          <p:cNvCxnSpPr>
            <a:cxnSpLocks noChangeShapeType="1"/>
          </p:cNvCxnSpPr>
          <p:nvPr/>
        </p:nvCxnSpPr>
        <p:spPr bwMode="auto">
          <a:xfrm flipH="1" flipV="1">
            <a:off x="2819400" y="4572000"/>
            <a:ext cx="1063626" cy="555626"/>
          </a:xfrm>
          <a:prstGeom prst="straightConnector1">
            <a:avLst/>
          </a:prstGeom>
          <a:noFill/>
          <a:ln w="9525">
            <a:solidFill>
              <a:srgbClr val="000000"/>
            </a:solidFill>
            <a:round/>
            <a:headEnd/>
            <a:tailEnd type="triangle" w="med" len="med"/>
          </a:ln>
        </p:spPr>
      </p:cxnSp>
      <p:cxnSp>
        <p:nvCxnSpPr>
          <p:cNvPr id="2055" name="AutoShape 7"/>
          <p:cNvCxnSpPr>
            <a:cxnSpLocks noChangeShapeType="1"/>
          </p:cNvCxnSpPr>
          <p:nvPr/>
        </p:nvCxnSpPr>
        <p:spPr bwMode="auto">
          <a:xfrm flipV="1">
            <a:off x="4724400" y="4800600"/>
            <a:ext cx="268287" cy="398463"/>
          </a:xfrm>
          <a:prstGeom prst="straightConnector1">
            <a:avLst/>
          </a:prstGeom>
          <a:noFill/>
          <a:ln w="9525">
            <a:solidFill>
              <a:srgbClr val="000000"/>
            </a:solidFill>
            <a:round/>
            <a:headEnd/>
            <a:tailEnd type="triangle" w="med" len="med"/>
          </a:ln>
        </p:spPr>
      </p:cxnSp>
      <p:sp>
        <p:nvSpPr>
          <p:cNvPr id="2056" name="Rectangle 8"/>
          <p:cNvSpPr>
            <a:spLocks noChangeArrowheads="1"/>
          </p:cNvSpPr>
          <p:nvPr/>
        </p:nvSpPr>
        <p:spPr bwMode="auto">
          <a:xfrm>
            <a:off x="4267200" y="2057400"/>
            <a:ext cx="2819400" cy="1044575"/>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7" name="Text Box 9"/>
          <p:cNvSpPr txBox="1">
            <a:spLocks noChangeArrowheads="1"/>
          </p:cNvSpPr>
          <p:nvPr/>
        </p:nvSpPr>
        <p:spPr bwMode="auto">
          <a:xfrm>
            <a:off x="4343400" y="2895600"/>
            <a:ext cx="239713" cy="2444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a:ln>
                  <a:noFill/>
                </a:ln>
                <a:solidFill>
                  <a:schemeClr val="tx1"/>
                </a:solidFill>
                <a:effectLst/>
                <a:latin typeface="Calibri" pitchFamily="34" charset="0"/>
                <a:cs typeface="Arial" pitchFamily="34" charset="0"/>
              </a:rPr>
              <a:t>W</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058" name="Text Box 10"/>
          <p:cNvSpPr txBox="1">
            <a:spLocks noChangeArrowheads="1"/>
          </p:cNvSpPr>
          <p:nvPr/>
        </p:nvSpPr>
        <p:spPr bwMode="auto">
          <a:xfrm>
            <a:off x="4267200" y="3505200"/>
            <a:ext cx="233363" cy="23336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a:ln>
                  <a:noFill/>
                </a:ln>
                <a:solidFill>
                  <a:schemeClr val="tx1"/>
                </a:solidFill>
                <a:effectLst/>
                <a:latin typeface="Calibri" pitchFamily="34" charset="0"/>
                <a:cs typeface="Arial" pitchFamily="34" charset="0"/>
              </a:rPr>
              <a:t>W</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059" name="Text Box 11"/>
          <p:cNvSpPr txBox="1">
            <a:spLocks noChangeArrowheads="1"/>
          </p:cNvSpPr>
          <p:nvPr/>
        </p:nvSpPr>
        <p:spPr bwMode="auto">
          <a:xfrm>
            <a:off x="2286000" y="2971800"/>
            <a:ext cx="309563" cy="23336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a:ln>
                  <a:noFill/>
                </a:ln>
                <a:solidFill>
                  <a:schemeClr val="tx1"/>
                </a:solidFill>
                <a:effectLst/>
                <a:latin typeface="Calibri" pitchFamily="34" charset="0"/>
                <a:cs typeface="Arial" pitchFamily="34" charset="0"/>
              </a:rPr>
              <a:t>W</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cxnSp>
        <p:nvCxnSpPr>
          <p:cNvPr id="2060" name="AutoShape 12"/>
          <p:cNvCxnSpPr>
            <a:cxnSpLocks noChangeShapeType="1"/>
          </p:cNvCxnSpPr>
          <p:nvPr/>
        </p:nvCxnSpPr>
        <p:spPr bwMode="auto">
          <a:xfrm flipV="1">
            <a:off x="4572000" y="3124200"/>
            <a:ext cx="614363" cy="1992313"/>
          </a:xfrm>
          <a:prstGeom prst="straightConnector1">
            <a:avLst/>
          </a:prstGeom>
          <a:noFill/>
          <a:ln w="9525">
            <a:solidFill>
              <a:srgbClr val="000000"/>
            </a:solidFill>
            <a:round/>
            <a:headEnd/>
            <a:tailEnd type="triangle" w="med" len="med"/>
          </a:ln>
        </p:spPr>
      </p:cxnSp>
      <p:sp>
        <p:nvSpPr>
          <p:cNvPr id="18" name="TextBox 17"/>
          <p:cNvSpPr txBox="1"/>
          <p:nvPr/>
        </p:nvSpPr>
        <p:spPr>
          <a:xfrm>
            <a:off x="152400" y="2362200"/>
            <a:ext cx="567784" cy="369332"/>
          </a:xfrm>
          <a:prstGeom prst="rect">
            <a:avLst/>
          </a:prstGeom>
          <a:noFill/>
        </p:spPr>
        <p:txBody>
          <a:bodyPr wrap="none" rtlCol="0">
            <a:spAutoFit/>
          </a:bodyPr>
          <a:lstStyle/>
          <a:p>
            <a:r>
              <a:rPr lang="en-US" dirty="0"/>
              <a:t>East</a:t>
            </a:r>
          </a:p>
        </p:txBody>
      </p:sp>
      <p:sp>
        <p:nvSpPr>
          <p:cNvPr id="19" name="TextBox 18"/>
          <p:cNvSpPr txBox="1"/>
          <p:nvPr/>
        </p:nvSpPr>
        <p:spPr>
          <a:xfrm>
            <a:off x="8382000" y="2286000"/>
            <a:ext cx="660950" cy="369332"/>
          </a:xfrm>
          <a:prstGeom prst="rect">
            <a:avLst/>
          </a:prstGeom>
          <a:noFill/>
        </p:spPr>
        <p:txBody>
          <a:bodyPr wrap="none" rtlCol="0">
            <a:spAutoFit/>
          </a:bodyPr>
          <a:lstStyle/>
          <a:p>
            <a:r>
              <a:rPr lang="en-US" dirty="0"/>
              <a:t>West</a:t>
            </a:r>
          </a:p>
        </p:txBody>
      </p:sp>
      <p:sp>
        <p:nvSpPr>
          <p:cNvPr id="20" name="TextBox 19"/>
          <p:cNvSpPr txBox="1"/>
          <p:nvPr/>
        </p:nvSpPr>
        <p:spPr>
          <a:xfrm>
            <a:off x="3886200" y="6400800"/>
            <a:ext cx="734496" cy="369332"/>
          </a:xfrm>
          <a:prstGeom prst="rect">
            <a:avLst/>
          </a:prstGeom>
          <a:noFill/>
        </p:spPr>
        <p:txBody>
          <a:bodyPr wrap="none" rtlCol="0">
            <a:spAutoFit/>
          </a:bodyPr>
          <a:lstStyle/>
          <a:p>
            <a:r>
              <a:rPr lang="en-US" dirty="0"/>
              <a:t>North</a:t>
            </a:r>
          </a:p>
        </p:txBody>
      </p:sp>
      <p:sp>
        <p:nvSpPr>
          <p:cNvPr id="21" name="TextBox 20"/>
          <p:cNvSpPr txBox="1"/>
          <p:nvPr/>
        </p:nvSpPr>
        <p:spPr>
          <a:xfrm>
            <a:off x="4267200" y="1219200"/>
            <a:ext cx="732893" cy="369332"/>
          </a:xfrm>
          <a:prstGeom prst="rect">
            <a:avLst/>
          </a:prstGeom>
          <a:noFill/>
        </p:spPr>
        <p:txBody>
          <a:bodyPr wrap="none" rtlCol="0">
            <a:spAutoFit/>
          </a:bodyPr>
          <a:lstStyle/>
          <a:p>
            <a:r>
              <a:rPr lang="en-US" dirty="0"/>
              <a:t>South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5645" y="1066800"/>
            <a:ext cx="8229600" cy="3581400"/>
          </a:xfrm>
        </p:spPr>
        <p:txBody>
          <a:bodyPr>
            <a:normAutofit/>
          </a:bodyPr>
          <a:lstStyle/>
          <a:p>
            <a:pPr marL="457200" indent="-457200">
              <a:buFont typeface="Wingdings" panose="05000000000000000000" pitchFamily="2" charset="2"/>
              <a:buChar char="v"/>
            </a:pPr>
            <a:r>
              <a:rPr lang="en-US" i="1" dirty="0">
                <a:solidFill>
                  <a:schemeClr val="tx1"/>
                </a:solidFill>
              </a:rPr>
              <a:t>Use a good quality planting mix…either bagged or bulk</a:t>
            </a:r>
          </a:p>
          <a:p>
            <a:pPr marL="457200" indent="-457200">
              <a:buFont typeface="Wingdings" panose="05000000000000000000" pitchFamily="2" charset="2"/>
              <a:buChar char="v"/>
            </a:pPr>
            <a:r>
              <a:rPr lang="en-US" i="1" dirty="0">
                <a:solidFill>
                  <a:schemeClr val="tx1"/>
                </a:solidFill>
              </a:rPr>
              <a:t>Amendments and fertilizers should be added before planting</a:t>
            </a:r>
          </a:p>
          <a:p>
            <a:pPr marL="457200" indent="-457200">
              <a:buFont typeface="Wingdings" panose="05000000000000000000" pitchFamily="2" charset="2"/>
              <a:buChar char="v"/>
            </a:pPr>
            <a:r>
              <a:rPr lang="en-US" i="1" dirty="0">
                <a:solidFill>
                  <a:schemeClr val="tx1"/>
                </a:solidFill>
              </a:rPr>
              <a:t>Avoid working wet soil</a:t>
            </a:r>
          </a:p>
          <a:p>
            <a:pPr marL="457200" indent="-457200">
              <a:buFont typeface="Wingdings" panose="05000000000000000000" pitchFamily="2" charset="2"/>
              <a:buChar char="v"/>
            </a:pPr>
            <a:r>
              <a:rPr lang="en-US" i="1" dirty="0">
                <a:solidFill>
                  <a:schemeClr val="tx1"/>
                </a:solidFill>
              </a:rPr>
              <a:t>Compost and Well-Aged Manures</a:t>
            </a:r>
          </a:p>
          <a:p>
            <a:pPr marL="0" indent="0"/>
            <a:endParaRPr lang="en-US" dirty="0">
              <a:solidFill>
                <a:srgbClr val="002060"/>
              </a:solidFill>
            </a:endParaRPr>
          </a:p>
        </p:txBody>
      </p:sp>
      <p:sp>
        <p:nvSpPr>
          <p:cNvPr id="3" name="Slide Number Placeholder 2"/>
          <p:cNvSpPr>
            <a:spLocks noGrp="1"/>
          </p:cNvSpPr>
          <p:nvPr>
            <p:ph type="sldNum" sz="quarter" idx="16"/>
          </p:nvPr>
        </p:nvSpPr>
        <p:spPr/>
        <p:txBody>
          <a:bodyPr/>
          <a:lstStyle/>
          <a:p>
            <a:fld id="{111DB74A-73E3-49E8-8984-0D5D8C20C556}" type="slidenum">
              <a:rPr lang="en-US" smtClean="0"/>
              <a:pPr/>
              <a:t>20</a:t>
            </a:fld>
            <a:endParaRPr lang="en-US" dirty="0"/>
          </a:p>
        </p:txBody>
      </p:sp>
      <p:sp>
        <p:nvSpPr>
          <p:cNvPr id="5" name="Title 4"/>
          <p:cNvSpPr>
            <a:spLocks noGrp="1"/>
          </p:cNvSpPr>
          <p:nvPr>
            <p:ph type="title"/>
          </p:nvPr>
        </p:nvSpPr>
        <p:spPr>
          <a:xfrm>
            <a:off x="457200" y="274638"/>
            <a:ext cx="8229600" cy="944562"/>
          </a:xfrm>
        </p:spPr>
        <p:txBody>
          <a:bodyPr/>
          <a:lstStyle/>
          <a:p>
            <a:r>
              <a:rPr lang="en-US" dirty="0"/>
              <a:t>Soil</a:t>
            </a:r>
          </a:p>
        </p:txBody>
      </p:sp>
      <p:pic>
        <p:nvPicPr>
          <p:cNvPr id="11" name="Picture Placeholder 10" descr="DSCI0022.JPG">
            <a:extLst>
              <a:ext uri="{FF2B5EF4-FFF2-40B4-BE49-F238E27FC236}">
                <a16:creationId xmlns:a16="http://schemas.microsoft.com/office/drawing/2014/main" id="{42F63771-D676-4E26-9CAD-3B0519BD3CCD}"/>
              </a:ext>
            </a:extLst>
          </p:cNvPr>
          <p:cNvPicPr>
            <a:picLocks noGrp="1" noChangeAspect="1"/>
          </p:cNvPicPr>
          <p:nvPr>
            <p:ph type="pic" sz="quarter" idx="18"/>
          </p:nvPr>
        </p:nvPicPr>
        <p:blipFill rotWithShape="1">
          <a:blip r:embed="rId3" cstate="screen"/>
          <a:srcRect l="12066" r="12066"/>
          <a:stretch/>
        </p:blipFill>
        <p:spPr>
          <a:xfrm>
            <a:off x="1447800" y="4487862"/>
            <a:ext cx="3048000" cy="2233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7" descr="http://appleseedpermaculture.com/wp-content/uploads/2012/12/Carbon_Soil.jpg">
            <a:hlinkClick r:id="rId4"/>
            <a:extLst>
              <a:ext uri="{FF2B5EF4-FFF2-40B4-BE49-F238E27FC236}">
                <a16:creationId xmlns:a16="http://schemas.microsoft.com/office/drawing/2014/main" id="{A206A1DC-2873-4025-AD14-212B89BE3AFF}"/>
              </a:ext>
            </a:extLst>
          </p:cNvPr>
          <p:cNvPicPr>
            <a:picLocks noChangeAspect="1" noChangeArrowheads="1"/>
          </p:cNvPicPr>
          <p:nvPr/>
        </p:nvPicPr>
        <p:blipFill>
          <a:blip r:embed="rId5" cstate="screen"/>
          <a:srcRect/>
          <a:stretch>
            <a:fillRect/>
          </a:stretch>
        </p:blipFill>
        <p:spPr bwMode="auto">
          <a:xfrm>
            <a:off x="4953000" y="4648200"/>
            <a:ext cx="3048000" cy="1925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7F7DB-6A87-4F44-84F0-50A561F9BD9F}"/>
              </a:ext>
            </a:extLst>
          </p:cNvPr>
          <p:cNvSpPr>
            <a:spLocks noGrp="1"/>
          </p:cNvSpPr>
          <p:nvPr>
            <p:ph type="title"/>
          </p:nvPr>
        </p:nvSpPr>
        <p:spPr/>
        <p:txBody>
          <a:bodyPr/>
          <a:lstStyle/>
          <a:p>
            <a:r>
              <a:rPr lang="en-US" dirty="0"/>
              <a:t>Caring For Your Soil</a:t>
            </a:r>
          </a:p>
        </p:txBody>
      </p:sp>
      <p:sp>
        <p:nvSpPr>
          <p:cNvPr id="3" name="Content Placeholder 2">
            <a:extLst>
              <a:ext uri="{FF2B5EF4-FFF2-40B4-BE49-F238E27FC236}">
                <a16:creationId xmlns:a16="http://schemas.microsoft.com/office/drawing/2014/main" id="{C6B07F94-68AC-4A5E-86AE-972DC67AA203}"/>
              </a:ext>
            </a:extLst>
          </p:cNvPr>
          <p:cNvSpPr>
            <a:spLocks noGrp="1"/>
          </p:cNvSpPr>
          <p:nvPr>
            <p:ph idx="1"/>
          </p:nvPr>
        </p:nvSpPr>
        <p:spPr>
          <a:xfrm>
            <a:off x="228600" y="1211749"/>
            <a:ext cx="5943600" cy="5121274"/>
          </a:xfrm>
        </p:spPr>
        <p:txBody>
          <a:bodyPr/>
          <a:lstStyle/>
          <a:p>
            <a:pPr marL="457200" indent="-457200">
              <a:buFont typeface="Wingdings" panose="05000000000000000000" pitchFamily="2" charset="2"/>
              <a:buChar char="v"/>
            </a:pPr>
            <a:r>
              <a:rPr lang="en-US" i="1" dirty="0">
                <a:solidFill>
                  <a:schemeClr val="tx1"/>
                </a:solidFill>
              </a:rPr>
              <a:t>Apply a layer of mulch after planting</a:t>
            </a:r>
          </a:p>
          <a:p>
            <a:pPr marL="457200" indent="-457200">
              <a:buFont typeface="Wingdings" panose="05000000000000000000" pitchFamily="2" charset="2"/>
              <a:buChar char="v"/>
            </a:pPr>
            <a:r>
              <a:rPr lang="en-US" i="1" dirty="0">
                <a:solidFill>
                  <a:schemeClr val="tx1"/>
                </a:solidFill>
              </a:rPr>
              <a:t>Avoid working the soil when it is wet</a:t>
            </a:r>
          </a:p>
          <a:p>
            <a:pPr marL="457200" indent="-457200">
              <a:buFont typeface="Wingdings" panose="05000000000000000000" pitchFamily="2" charset="2"/>
              <a:buChar char="v"/>
            </a:pPr>
            <a:r>
              <a:rPr lang="en-US" i="1" dirty="0">
                <a:solidFill>
                  <a:schemeClr val="tx1"/>
                </a:solidFill>
              </a:rPr>
              <a:t>Feed your soil – it’s alive</a:t>
            </a:r>
          </a:p>
          <a:p>
            <a:pPr marL="457200" indent="-457200">
              <a:buFont typeface="Wingdings" panose="05000000000000000000" pitchFamily="2" charset="2"/>
              <a:buChar char="v"/>
            </a:pPr>
            <a:r>
              <a:rPr lang="en-US" i="1" dirty="0">
                <a:solidFill>
                  <a:schemeClr val="tx1"/>
                </a:solidFill>
              </a:rPr>
              <a:t>Rejuvenate each growing season</a:t>
            </a:r>
          </a:p>
          <a:p>
            <a:endParaRPr lang="en-US" dirty="0"/>
          </a:p>
        </p:txBody>
      </p:sp>
      <p:sp>
        <p:nvSpPr>
          <p:cNvPr id="4" name="Slide Number Placeholder 3">
            <a:extLst>
              <a:ext uri="{FF2B5EF4-FFF2-40B4-BE49-F238E27FC236}">
                <a16:creationId xmlns:a16="http://schemas.microsoft.com/office/drawing/2014/main" id="{79EE92CE-D46D-4DF9-9B95-0774C8B2B5BF}"/>
              </a:ext>
            </a:extLst>
          </p:cNvPr>
          <p:cNvSpPr>
            <a:spLocks noGrp="1"/>
          </p:cNvSpPr>
          <p:nvPr>
            <p:ph type="sldNum" sz="quarter" idx="12"/>
          </p:nvPr>
        </p:nvSpPr>
        <p:spPr/>
        <p:txBody>
          <a:bodyPr/>
          <a:lstStyle/>
          <a:p>
            <a:fld id="{111DB74A-73E3-49E8-8984-0D5D8C20C556}" type="slidenum">
              <a:rPr lang="en-US" smtClean="0"/>
              <a:pPr/>
              <a:t>21</a:t>
            </a:fld>
            <a:endParaRPr lang="en-US" dirty="0"/>
          </a:p>
        </p:txBody>
      </p:sp>
      <p:pic>
        <p:nvPicPr>
          <p:cNvPr id="6" name="Picture 2" descr="Soil_Food_Web_Soil_Biology_Primer.jpg">
            <a:extLst>
              <a:ext uri="{FF2B5EF4-FFF2-40B4-BE49-F238E27FC236}">
                <a16:creationId xmlns:a16="http://schemas.microsoft.com/office/drawing/2014/main" id="{503E77CD-0E53-4F84-A26D-E5ED37918090}"/>
              </a:ext>
            </a:extLst>
          </p:cNvPr>
          <p:cNvPicPr>
            <a:picLocks noChangeAspect="1"/>
          </p:cNvPicPr>
          <p:nvPr/>
        </p:nvPicPr>
        <p:blipFill>
          <a:blip r:embed="rId3" cstate="screen"/>
          <a:srcRect/>
          <a:stretch>
            <a:fillRect/>
          </a:stretch>
        </p:blipFill>
        <p:spPr bwMode="auto">
          <a:xfrm>
            <a:off x="5105400" y="3245695"/>
            <a:ext cx="3733800" cy="34757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54864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8D5D8-58F3-4D79-9645-49CCE12319BF}"/>
              </a:ext>
            </a:extLst>
          </p:cNvPr>
          <p:cNvSpPr>
            <a:spLocks noGrp="1"/>
          </p:cNvSpPr>
          <p:nvPr>
            <p:ph type="body" sz="quarter" idx="13"/>
          </p:nvPr>
        </p:nvSpPr>
        <p:spPr/>
        <p:txBody>
          <a:bodyPr/>
          <a:lstStyle/>
          <a:p>
            <a:pPr>
              <a:buFont typeface="Wingdings" pitchFamily="2" charset="2"/>
              <a:buChar char="v"/>
            </a:pPr>
            <a:r>
              <a:rPr lang="en-US" i="1" dirty="0">
                <a:solidFill>
                  <a:schemeClr val="tx1"/>
                </a:solidFill>
              </a:rPr>
              <a:t>Make sure to protect the soil</a:t>
            </a:r>
          </a:p>
          <a:p>
            <a:pPr marL="457200" indent="-457200">
              <a:buFont typeface="Wingdings" panose="05000000000000000000" pitchFamily="2" charset="2"/>
              <a:buChar char="v"/>
            </a:pPr>
            <a:r>
              <a:rPr lang="en-US" i="1" dirty="0">
                <a:solidFill>
                  <a:schemeClr val="tx1"/>
                </a:solidFill>
              </a:rPr>
              <a:t>Plant a cover crop, also known as green manure</a:t>
            </a:r>
          </a:p>
          <a:p>
            <a:pPr marL="457200" indent="-457200">
              <a:buFont typeface="Wingdings" panose="05000000000000000000" pitchFamily="2" charset="2"/>
              <a:buChar char="v"/>
            </a:pPr>
            <a:r>
              <a:rPr lang="en-US" i="1" dirty="0">
                <a:solidFill>
                  <a:schemeClr val="tx1"/>
                </a:solidFill>
              </a:rPr>
              <a:t>Adds nitrogen to the soil</a:t>
            </a:r>
          </a:p>
          <a:p>
            <a:pPr marL="457200" indent="-457200">
              <a:buFont typeface="Wingdings" panose="05000000000000000000" pitchFamily="2" charset="2"/>
              <a:buChar char="v"/>
            </a:pPr>
            <a:r>
              <a:rPr lang="en-US" i="1" dirty="0">
                <a:solidFill>
                  <a:schemeClr val="tx1"/>
                </a:solidFill>
              </a:rPr>
              <a:t>Use a mulch layer </a:t>
            </a:r>
          </a:p>
          <a:p>
            <a:endParaRPr lang="en-US" dirty="0"/>
          </a:p>
        </p:txBody>
      </p:sp>
      <p:sp>
        <p:nvSpPr>
          <p:cNvPr id="3" name="Slide Number Placeholder 2">
            <a:extLst>
              <a:ext uri="{FF2B5EF4-FFF2-40B4-BE49-F238E27FC236}">
                <a16:creationId xmlns:a16="http://schemas.microsoft.com/office/drawing/2014/main" id="{359710C4-0A4E-4D59-8808-EA8096459042}"/>
              </a:ext>
            </a:extLst>
          </p:cNvPr>
          <p:cNvSpPr>
            <a:spLocks noGrp="1"/>
          </p:cNvSpPr>
          <p:nvPr>
            <p:ph type="sldNum" sz="quarter" idx="16"/>
          </p:nvPr>
        </p:nvSpPr>
        <p:spPr/>
        <p:txBody>
          <a:bodyPr/>
          <a:lstStyle/>
          <a:p>
            <a:fld id="{111DB74A-73E3-49E8-8984-0D5D8C20C556}" type="slidenum">
              <a:rPr lang="en-US" smtClean="0"/>
              <a:pPr/>
              <a:t>22</a:t>
            </a:fld>
            <a:endParaRPr lang="en-US" dirty="0"/>
          </a:p>
        </p:txBody>
      </p:sp>
      <p:sp>
        <p:nvSpPr>
          <p:cNvPr id="5" name="Title 4">
            <a:extLst>
              <a:ext uri="{FF2B5EF4-FFF2-40B4-BE49-F238E27FC236}">
                <a16:creationId xmlns:a16="http://schemas.microsoft.com/office/drawing/2014/main" id="{BA307D34-E96B-4645-8DDC-FFD2FF628F7A}"/>
              </a:ext>
            </a:extLst>
          </p:cNvPr>
          <p:cNvSpPr>
            <a:spLocks noGrp="1"/>
          </p:cNvSpPr>
          <p:nvPr>
            <p:ph type="title"/>
          </p:nvPr>
        </p:nvSpPr>
        <p:spPr/>
        <p:txBody>
          <a:bodyPr/>
          <a:lstStyle/>
          <a:p>
            <a:r>
              <a:rPr lang="en-US" dirty="0"/>
              <a:t>Skipping a Season?</a:t>
            </a:r>
          </a:p>
        </p:txBody>
      </p:sp>
      <p:pic>
        <p:nvPicPr>
          <p:cNvPr id="6" name="Picture Placeholder 5" descr="Cover crop.jpg">
            <a:extLst>
              <a:ext uri="{FF2B5EF4-FFF2-40B4-BE49-F238E27FC236}">
                <a16:creationId xmlns:a16="http://schemas.microsoft.com/office/drawing/2014/main" id="{F1E12179-0198-4463-B5BF-537ABA6A05C8}"/>
              </a:ext>
            </a:extLst>
          </p:cNvPr>
          <p:cNvPicPr>
            <a:picLocks noGrp="1" noChangeAspect="1"/>
          </p:cNvPicPr>
          <p:nvPr>
            <p:ph type="pic" sz="quarter" idx="18"/>
          </p:nvPr>
        </p:nvPicPr>
        <p:blipFill>
          <a:blip r:embed="rId3" cstate="screen"/>
          <a:srcRect t="7902" b="7902"/>
          <a:stretch>
            <a:fillRect/>
          </a:stretch>
        </p:blipFill>
        <p:spPr>
          <a:xfrm>
            <a:off x="5145832" y="2057400"/>
            <a:ext cx="3693367" cy="377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0513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2400" y="1828800"/>
            <a:ext cx="3505200" cy="4343400"/>
          </a:xfrm>
        </p:spPr>
        <p:txBody>
          <a:bodyPr>
            <a:normAutofit/>
          </a:bodyPr>
          <a:lstStyle/>
          <a:p>
            <a:pPr>
              <a:buFont typeface="Wingdings" pitchFamily="2" charset="2"/>
              <a:buChar char="v"/>
            </a:pPr>
            <a:r>
              <a:rPr lang="en-US" i="1" dirty="0">
                <a:solidFill>
                  <a:schemeClr val="tx1"/>
                </a:solidFill>
              </a:rPr>
              <a:t>Bed Volume:</a:t>
            </a:r>
          </a:p>
          <a:p>
            <a:pPr>
              <a:buFont typeface="Wingdings" pitchFamily="2" charset="2"/>
              <a:buChar char="v"/>
            </a:pPr>
            <a:r>
              <a:rPr lang="en-US" i="1" dirty="0">
                <a:solidFill>
                  <a:schemeClr val="tx1"/>
                </a:solidFill>
              </a:rPr>
              <a:t>10x4x2=80 cubic feet</a:t>
            </a:r>
          </a:p>
          <a:p>
            <a:pPr>
              <a:buFont typeface="Wingdings" pitchFamily="2" charset="2"/>
              <a:buChar char="v"/>
            </a:pPr>
            <a:r>
              <a:rPr lang="en-US" i="1" dirty="0">
                <a:solidFill>
                  <a:schemeClr val="tx1"/>
                </a:solidFill>
              </a:rPr>
              <a:t>One Yard of soil is</a:t>
            </a:r>
          </a:p>
          <a:p>
            <a:pPr marL="0" indent="0"/>
            <a:r>
              <a:rPr lang="en-US" i="1" dirty="0">
                <a:solidFill>
                  <a:schemeClr val="tx1"/>
                </a:solidFill>
              </a:rPr>
              <a:t>  27 cubic feet </a:t>
            </a:r>
          </a:p>
          <a:p>
            <a:pPr>
              <a:buFont typeface="Wingdings" pitchFamily="2" charset="2"/>
              <a:buChar char="v"/>
            </a:pPr>
            <a:r>
              <a:rPr lang="en-US" i="1" dirty="0">
                <a:solidFill>
                  <a:schemeClr val="tx1"/>
                </a:solidFill>
              </a:rPr>
              <a:t>I will need 3 yards to fill this bed</a:t>
            </a:r>
          </a:p>
          <a:p>
            <a:endParaRPr lang="en-US"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23</a:t>
            </a:fld>
            <a:endParaRPr lang="en-US" dirty="0"/>
          </a:p>
        </p:txBody>
      </p:sp>
      <p:pic>
        <p:nvPicPr>
          <p:cNvPr id="6" name="Picture Placeholder 5" descr="my new raised bed.jpg"/>
          <p:cNvPicPr>
            <a:picLocks noGrp="1" noChangeAspect="1"/>
          </p:cNvPicPr>
          <p:nvPr>
            <p:ph type="pic" sz="quarter" idx="18"/>
          </p:nvPr>
        </p:nvPicPr>
        <p:blipFill>
          <a:blip r:embed="rId3" cstate="screen"/>
          <a:srcRect/>
          <a:stretch>
            <a:fillRect/>
          </a:stretch>
        </p:blipFill>
        <p:spPr>
          <a:xfrm>
            <a:off x="3568252" y="1828800"/>
            <a:ext cx="5194748" cy="4430331"/>
          </a:xfrm>
          <a:ln>
            <a:solidFill>
              <a:schemeClr val="tx1">
                <a:lumMod val="95000"/>
                <a:lumOff val="5000"/>
              </a:schemeClr>
            </a:solidFill>
          </a:ln>
        </p:spPr>
      </p:pic>
      <p:sp>
        <p:nvSpPr>
          <p:cNvPr id="5" name="Title 4"/>
          <p:cNvSpPr>
            <a:spLocks noGrp="1"/>
          </p:cNvSpPr>
          <p:nvPr>
            <p:ph type="title"/>
          </p:nvPr>
        </p:nvSpPr>
        <p:spPr/>
        <p:txBody>
          <a:bodyPr/>
          <a:lstStyle/>
          <a:p>
            <a:r>
              <a:rPr lang="en-US" dirty="0"/>
              <a:t>Here’s The Math</a:t>
            </a:r>
          </a:p>
        </p:txBody>
      </p:sp>
      <p:cxnSp>
        <p:nvCxnSpPr>
          <p:cNvPr id="8" name="Straight Arrow Connector 7"/>
          <p:cNvCxnSpPr>
            <a:cxnSpLocks/>
          </p:cNvCxnSpPr>
          <p:nvPr/>
        </p:nvCxnSpPr>
        <p:spPr>
          <a:xfrm>
            <a:off x="4080588" y="4724400"/>
            <a:ext cx="3276600" cy="76200"/>
          </a:xfrm>
          <a:prstGeom prst="straightConnector1">
            <a:avLst/>
          </a:prstGeom>
          <a:ln w="19050">
            <a:headEnd type="arrow"/>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V="1">
            <a:off x="3810000" y="1905000"/>
            <a:ext cx="1066800" cy="99060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a:off x="7924800" y="3657600"/>
            <a:ext cx="152400" cy="205740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4114800" y="4800600"/>
            <a:ext cx="673582" cy="369332"/>
          </a:xfrm>
          <a:prstGeom prst="rect">
            <a:avLst/>
          </a:prstGeom>
          <a:noFill/>
        </p:spPr>
        <p:txBody>
          <a:bodyPr wrap="square" rtlCol="0">
            <a:spAutoFit/>
          </a:bodyPr>
          <a:lstStyle/>
          <a:p>
            <a:r>
              <a:rPr lang="en-US" dirty="0"/>
              <a:t>W=4’</a:t>
            </a:r>
          </a:p>
        </p:txBody>
      </p:sp>
      <p:sp>
        <p:nvSpPr>
          <p:cNvPr id="17" name="TextBox 16"/>
          <p:cNvSpPr txBox="1"/>
          <p:nvPr/>
        </p:nvSpPr>
        <p:spPr>
          <a:xfrm>
            <a:off x="4419600" y="2209800"/>
            <a:ext cx="914400" cy="369332"/>
          </a:xfrm>
          <a:prstGeom prst="rect">
            <a:avLst/>
          </a:prstGeom>
          <a:noFill/>
        </p:spPr>
        <p:txBody>
          <a:bodyPr vert="horz" wrap="square" rtlCol="0">
            <a:spAutoFit/>
          </a:bodyPr>
          <a:lstStyle/>
          <a:p>
            <a:r>
              <a:rPr lang="en-US" b="1" dirty="0"/>
              <a:t>L=10’</a:t>
            </a:r>
          </a:p>
        </p:txBody>
      </p:sp>
      <p:sp>
        <p:nvSpPr>
          <p:cNvPr id="18" name="TextBox 17"/>
          <p:cNvSpPr txBox="1"/>
          <p:nvPr/>
        </p:nvSpPr>
        <p:spPr>
          <a:xfrm>
            <a:off x="8077201" y="4343400"/>
            <a:ext cx="461665" cy="743129"/>
          </a:xfrm>
          <a:prstGeom prst="rect">
            <a:avLst/>
          </a:prstGeom>
          <a:noFill/>
        </p:spPr>
        <p:txBody>
          <a:bodyPr vert="vert270" wrap="square" rtlCol="0">
            <a:spAutoFit/>
          </a:bodyPr>
          <a:lstStyle/>
          <a:p>
            <a:r>
              <a:rPr lang="en-US" dirty="0"/>
              <a:t>H=2’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859AAD-5AF9-43AB-A1BF-6E3350BB596C}"/>
              </a:ext>
            </a:extLst>
          </p:cNvPr>
          <p:cNvSpPr>
            <a:spLocks noGrp="1"/>
          </p:cNvSpPr>
          <p:nvPr>
            <p:ph type="body" sz="quarter" idx="13"/>
          </p:nvPr>
        </p:nvSpPr>
        <p:spPr/>
        <p:txBody>
          <a:bodyPr/>
          <a:lstStyle/>
          <a:p>
            <a:pPr marL="457200" indent="-457200">
              <a:buFont typeface="Wingdings" panose="05000000000000000000" pitchFamily="2" charset="2"/>
              <a:buChar char="v"/>
            </a:pPr>
            <a:r>
              <a:rPr lang="en-US" i="1" dirty="0">
                <a:solidFill>
                  <a:schemeClr val="tx1"/>
                </a:solidFill>
              </a:rPr>
              <a:t>Loosen the ground</a:t>
            </a:r>
          </a:p>
          <a:p>
            <a:pPr marL="457200" indent="-457200">
              <a:buFont typeface="Wingdings" panose="05000000000000000000" pitchFamily="2" charset="2"/>
              <a:buChar char="v"/>
            </a:pPr>
            <a:r>
              <a:rPr lang="en-US" i="1" dirty="0">
                <a:solidFill>
                  <a:schemeClr val="tx1"/>
                </a:solidFill>
              </a:rPr>
              <a:t>Add your soil and amendments</a:t>
            </a:r>
          </a:p>
          <a:p>
            <a:pPr marL="457200" indent="-457200">
              <a:buFont typeface="Wingdings" panose="05000000000000000000" pitchFamily="2" charset="2"/>
              <a:buChar char="v"/>
            </a:pPr>
            <a:r>
              <a:rPr lang="en-US" i="1" dirty="0">
                <a:solidFill>
                  <a:schemeClr val="tx1"/>
                </a:solidFill>
              </a:rPr>
              <a:t>Add your water lines</a:t>
            </a:r>
          </a:p>
          <a:p>
            <a:endParaRPr lang="en-US" dirty="0"/>
          </a:p>
        </p:txBody>
      </p:sp>
      <p:sp>
        <p:nvSpPr>
          <p:cNvPr id="3" name="Slide Number Placeholder 2">
            <a:extLst>
              <a:ext uri="{FF2B5EF4-FFF2-40B4-BE49-F238E27FC236}">
                <a16:creationId xmlns:a16="http://schemas.microsoft.com/office/drawing/2014/main" id="{37A27552-B502-4226-BD33-00A14A4F14A5}"/>
              </a:ext>
            </a:extLst>
          </p:cNvPr>
          <p:cNvSpPr>
            <a:spLocks noGrp="1"/>
          </p:cNvSpPr>
          <p:nvPr>
            <p:ph type="sldNum" sz="quarter" idx="16"/>
          </p:nvPr>
        </p:nvSpPr>
        <p:spPr/>
        <p:txBody>
          <a:bodyPr/>
          <a:lstStyle/>
          <a:p>
            <a:fld id="{111DB74A-73E3-49E8-8984-0D5D8C20C556}" type="slidenum">
              <a:rPr lang="en-US" smtClean="0"/>
              <a:pPr/>
              <a:t>24</a:t>
            </a:fld>
            <a:endParaRPr lang="en-US" dirty="0"/>
          </a:p>
        </p:txBody>
      </p:sp>
      <p:sp>
        <p:nvSpPr>
          <p:cNvPr id="5" name="Title 4">
            <a:extLst>
              <a:ext uri="{FF2B5EF4-FFF2-40B4-BE49-F238E27FC236}">
                <a16:creationId xmlns:a16="http://schemas.microsoft.com/office/drawing/2014/main" id="{B8481D5E-0158-4C56-B182-8477C0200BCD}"/>
              </a:ext>
            </a:extLst>
          </p:cNvPr>
          <p:cNvSpPr>
            <a:spLocks noGrp="1"/>
          </p:cNvSpPr>
          <p:nvPr>
            <p:ph type="title"/>
          </p:nvPr>
        </p:nvSpPr>
        <p:spPr/>
        <p:txBody>
          <a:bodyPr/>
          <a:lstStyle/>
          <a:p>
            <a:r>
              <a:rPr lang="en-US" dirty="0"/>
              <a:t>Fill it Up!</a:t>
            </a:r>
          </a:p>
        </p:txBody>
      </p:sp>
      <p:pic>
        <p:nvPicPr>
          <p:cNvPr id="7" name="Picture Placeholder 6" descr="Netafim drip.jpg">
            <a:extLst>
              <a:ext uri="{FF2B5EF4-FFF2-40B4-BE49-F238E27FC236}">
                <a16:creationId xmlns:a16="http://schemas.microsoft.com/office/drawing/2014/main" id="{24C59951-732E-443E-98CC-BD95653F6B69}"/>
              </a:ext>
            </a:extLst>
          </p:cNvPr>
          <p:cNvPicPr>
            <a:picLocks noGrp="1" noChangeAspect="1"/>
          </p:cNvPicPr>
          <p:nvPr>
            <p:ph type="pic" sz="quarter" idx="18"/>
          </p:nvPr>
        </p:nvPicPr>
        <p:blipFill rotWithShape="1">
          <a:blip r:embed="rId3" cstate="screen"/>
          <a:srcRect t="15606" b="15606"/>
          <a:stretch/>
        </p:blipFill>
        <p:spPr>
          <a:xfrm>
            <a:off x="5486400" y="1600200"/>
            <a:ext cx="297180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Placeholder 5" descr="DiggingIMG_20200925_110207144.jpg">
            <a:extLst>
              <a:ext uri="{FF2B5EF4-FFF2-40B4-BE49-F238E27FC236}">
                <a16:creationId xmlns:a16="http://schemas.microsoft.com/office/drawing/2014/main" id="{4FA7262D-1073-4EAF-9F14-ED16F5E1F2EB}"/>
              </a:ext>
            </a:extLst>
          </p:cNvPr>
          <p:cNvPicPr>
            <a:picLocks noChangeAspect="1"/>
          </p:cNvPicPr>
          <p:nvPr/>
        </p:nvPicPr>
        <p:blipFill>
          <a:blip r:embed="rId4" cstate="screen"/>
          <a:srcRect/>
          <a:stretch>
            <a:fillRect/>
          </a:stretch>
        </p:blipFill>
        <p:spPr>
          <a:xfrm>
            <a:off x="762000" y="4038600"/>
            <a:ext cx="312420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9991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422181-106E-4BB7-98E2-4405EF9298E9}"/>
              </a:ext>
            </a:extLst>
          </p:cNvPr>
          <p:cNvSpPr>
            <a:spLocks noGrp="1"/>
          </p:cNvSpPr>
          <p:nvPr>
            <p:ph type="body" sz="quarter" idx="13"/>
          </p:nvPr>
        </p:nvSpPr>
        <p:spPr>
          <a:xfrm>
            <a:off x="457200" y="1600200"/>
            <a:ext cx="4419600" cy="4419600"/>
          </a:xfrm>
        </p:spPr>
        <p:txBody>
          <a:bodyPr>
            <a:normAutofit lnSpcReduction="10000"/>
          </a:bodyPr>
          <a:lstStyle/>
          <a:p>
            <a:pPr marL="457200" indent="-457200">
              <a:buFont typeface="Wingdings" panose="05000000000000000000" pitchFamily="2" charset="2"/>
              <a:buChar char="v"/>
            </a:pPr>
            <a:r>
              <a:rPr lang="en-US" i="1" dirty="0">
                <a:solidFill>
                  <a:schemeClr val="tx1"/>
                </a:solidFill>
              </a:rPr>
              <a:t>Make a plan – what do you want to grow?</a:t>
            </a:r>
          </a:p>
          <a:p>
            <a:pPr marL="457200" indent="-457200">
              <a:buFont typeface="Wingdings" panose="05000000000000000000" pitchFamily="2" charset="2"/>
              <a:buChar char="v"/>
            </a:pPr>
            <a:r>
              <a:rPr lang="en-US" i="1" dirty="0">
                <a:solidFill>
                  <a:schemeClr val="tx1"/>
                </a:solidFill>
              </a:rPr>
              <a:t>What will your family eat?</a:t>
            </a:r>
          </a:p>
          <a:p>
            <a:pPr marL="457200" indent="-457200">
              <a:buFont typeface="Wingdings" panose="05000000000000000000" pitchFamily="2" charset="2"/>
              <a:buChar char="v"/>
            </a:pPr>
            <a:r>
              <a:rPr lang="en-US" i="1" dirty="0">
                <a:solidFill>
                  <a:schemeClr val="tx1"/>
                </a:solidFill>
              </a:rPr>
              <a:t>Will you start from seeds or buy plants?</a:t>
            </a:r>
          </a:p>
          <a:p>
            <a:pPr marL="457200" indent="-457200">
              <a:buFont typeface="Wingdings" panose="05000000000000000000" pitchFamily="2" charset="2"/>
              <a:buChar char="v"/>
            </a:pPr>
            <a:r>
              <a:rPr lang="en-US" i="1" dirty="0">
                <a:solidFill>
                  <a:schemeClr val="tx1"/>
                </a:solidFill>
              </a:rPr>
              <a:t>Consult our Vegetable Planning Guide </a:t>
            </a:r>
          </a:p>
          <a:p>
            <a:pPr marL="457200" indent="-457200"/>
            <a:endParaRPr lang="en-US" i="1" dirty="0">
              <a:solidFill>
                <a:schemeClr val="tx1"/>
              </a:solidFill>
            </a:endParaRPr>
          </a:p>
          <a:p>
            <a:endParaRPr lang="en-US" dirty="0"/>
          </a:p>
        </p:txBody>
      </p:sp>
      <p:sp>
        <p:nvSpPr>
          <p:cNvPr id="3" name="Slide Number Placeholder 2">
            <a:extLst>
              <a:ext uri="{FF2B5EF4-FFF2-40B4-BE49-F238E27FC236}">
                <a16:creationId xmlns:a16="http://schemas.microsoft.com/office/drawing/2014/main" id="{43A9F525-1809-41B3-B8F5-356443B080F7}"/>
              </a:ext>
            </a:extLst>
          </p:cNvPr>
          <p:cNvSpPr>
            <a:spLocks noGrp="1"/>
          </p:cNvSpPr>
          <p:nvPr>
            <p:ph type="sldNum" sz="quarter" idx="16"/>
          </p:nvPr>
        </p:nvSpPr>
        <p:spPr/>
        <p:txBody>
          <a:bodyPr/>
          <a:lstStyle/>
          <a:p>
            <a:fld id="{111DB74A-73E3-49E8-8984-0D5D8C20C556}" type="slidenum">
              <a:rPr lang="en-US" smtClean="0"/>
              <a:pPr/>
              <a:t>25</a:t>
            </a:fld>
            <a:endParaRPr lang="en-US" dirty="0"/>
          </a:p>
        </p:txBody>
      </p:sp>
      <p:sp>
        <p:nvSpPr>
          <p:cNvPr id="5" name="Title 4">
            <a:extLst>
              <a:ext uri="{FF2B5EF4-FFF2-40B4-BE49-F238E27FC236}">
                <a16:creationId xmlns:a16="http://schemas.microsoft.com/office/drawing/2014/main" id="{B4B365B6-3CD8-4F9B-AA91-8230153A7154}"/>
              </a:ext>
            </a:extLst>
          </p:cNvPr>
          <p:cNvSpPr>
            <a:spLocks noGrp="1"/>
          </p:cNvSpPr>
          <p:nvPr>
            <p:ph type="title"/>
          </p:nvPr>
        </p:nvSpPr>
        <p:spPr/>
        <p:txBody>
          <a:bodyPr/>
          <a:lstStyle/>
          <a:p>
            <a:r>
              <a:rPr lang="en-US" dirty="0"/>
              <a:t>What Comes Next?</a:t>
            </a:r>
          </a:p>
        </p:txBody>
      </p:sp>
      <p:pic>
        <p:nvPicPr>
          <p:cNvPr id="7" name="Picture 2">
            <a:extLst>
              <a:ext uri="{FF2B5EF4-FFF2-40B4-BE49-F238E27FC236}">
                <a16:creationId xmlns:a16="http://schemas.microsoft.com/office/drawing/2014/main" id="{06EA0458-4B6E-4846-B437-CD15FD5B38D6}"/>
              </a:ext>
            </a:extLst>
          </p:cNvPr>
          <p:cNvPicPr>
            <a:picLocks noGrp="1" noChangeAspect="1" noChangeArrowheads="1"/>
          </p:cNvPicPr>
          <p:nvPr>
            <p:ph type="pic" sz="quarter" idx="18"/>
          </p:nvPr>
        </p:nvPicPr>
        <p:blipFill rotWithShape="1">
          <a:blip r:embed="rId3" cstate="print">
            <a:extLst>
              <a:ext uri="{28A0092B-C50C-407E-A947-70E740481C1C}">
                <a14:useLocalDpi xmlns:a14="http://schemas.microsoft.com/office/drawing/2010/main" val="0"/>
              </a:ext>
            </a:extLst>
          </a:blip>
          <a:srcRect l="7851" r="7851"/>
          <a:stretch/>
        </p:blipFill>
        <p:spPr bwMode="auto">
          <a:xfrm>
            <a:off x="4953000" y="1417638"/>
            <a:ext cx="3962400" cy="27432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5AECC981-925F-4C11-8B3E-AB571D44E6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4221162"/>
            <a:ext cx="4191000" cy="2438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33600" y="5638800"/>
            <a:ext cx="2350772" cy="369332"/>
          </a:xfrm>
          <a:prstGeom prst="rect">
            <a:avLst/>
          </a:prstGeom>
          <a:noFill/>
        </p:spPr>
        <p:txBody>
          <a:bodyPr wrap="none" rtlCol="0">
            <a:spAutoFit/>
          </a:bodyPr>
          <a:lstStyle/>
          <a:p>
            <a:r>
              <a:rPr lang="en-US" dirty="0"/>
              <a:t>https://pcmg.ucanr.org</a:t>
            </a:r>
          </a:p>
        </p:txBody>
      </p:sp>
    </p:spTree>
    <p:extLst>
      <p:ext uri="{BB962C8B-B14F-4D97-AF65-F5344CB8AC3E}">
        <p14:creationId xmlns:p14="http://schemas.microsoft.com/office/powerpoint/2010/main" val="3496568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a:buFont typeface="Wingdings" pitchFamily="2" charset="2"/>
              <a:buChar char="v"/>
            </a:pPr>
            <a:r>
              <a:rPr lang="en-US" i="1" dirty="0">
                <a:solidFill>
                  <a:schemeClr val="tx1"/>
                </a:solidFill>
              </a:rPr>
              <a:t>Now that they are built, its time to plant!</a:t>
            </a:r>
          </a:p>
        </p:txBody>
      </p:sp>
      <p:sp>
        <p:nvSpPr>
          <p:cNvPr id="3" name="Slide Number Placeholder 2"/>
          <p:cNvSpPr>
            <a:spLocks noGrp="1"/>
          </p:cNvSpPr>
          <p:nvPr>
            <p:ph type="sldNum" sz="quarter" idx="16"/>
          </p:nvPr>
        </p:nvSpPr>
        <p:spPr/>
        <p:txBody>
          <a:bodyPr/>
          <a:lstStyle/>
          <a:p>
            <a:fld id="{111DB74A-73E3-49E8-8984-0D5D8C20C556}" type="slidenum">
              <a:rPr lang="en-US" smtClean="0"/>
              <a:pPr/>
              <a:t>26</a:t>
            </a:fld>
            <a:endParaRPr lang="en-US" dirty="0"/>
          </a:p>
        </p:txBody>
      </p:sp>
      <p:sp>
        <p:nvSpPr>
          <p:cNvPr id="5" name="Title 4"/>
          <p:cNvSpPr>
            <a:spLocks noGrp="1"/>
          </p:cNvSpPr>
          <p:nvPr>
            <p:ph type="title"/>
          </p:nvPr>
        </p:nvSpPr>
        <p:spPr/>
        <p:txBody>
          <a:bodyPr/>
          <a:lstStyle/>
          <a:p>
            <a:r>
              <a:rPr lang="en-US" dirty="0"/>
              <a:t>Let’s Get Planting</a:t>
            </a:r>
          </a:p>
        </p:txBody>
      </p:sp>
      <p:pic>
        <p:nvPicPr>
          <p:cNvPr id="3074" name="Picture 2"/>
          <p:cNvPicPr>
            <a:picLocks noGrp="1" noChangeAspect="1" noChangeArrowheads="1"/>
          </p:cNvPicPr>
          <p:nvPr>
            <p:ph type="pic" sz="quarter" idx="18"/>
          </p:nvPr>
        </p:nvPicPr>
        <p:blipFill>
          <a:blip r:embed="rId3" cstate="screen"/>
          <a:srcRect/>
          <a:stretch>
            <a:fillRect/>
          </a:stretch>
        </p:blipFill>
        <p:spPr bwMode="auto">
          <a:xfrm>
            <a:off x="5486399" y="1609530"/>
            <a:ext cx="3325091" cy="3048000"/>
          </a:xfrm>
          <a:prstGeom prst="rect">
            <a:avLst/>
          </a:prstGeom>
          <a:noFill/>
          <a:ln w="28575">
            <a:solidFill>
              <a:schemeClr val="tx1">
                <a:lumMod val="95000"/>
                <a:lumOff val="5000"/>
              </a:schemeClr>
            </a:solidFill>
            <a:miter lim="800000"/>
            <a:headEnd/>
            <a:tailEnd/>
          </a:ln>
          <a:effectLst>
            <a:outerShdw blurRad="50800" dist="38100" dir="2700000" algn="tl" rotWithShape="0">
              <a:prstClr val="black">
                <a:alpha val="40000"/>
              </a:prstClr>
            </a:outerShdw>
          </a:effectLst>
        </p:spPr>
      </p:pic>
      <p:pic>
        <p:nvPicPr>
          <p:cNvPr id="3075" name="Picture 3"/>
          <p:cNvPicPr>
            <a:picLocks noChangeAspect="1" noChangeArrowheads="1"/>
          </p:cNvPicPr>
          <p:nvPr/>
        </p:nvPicPr>
        <p:blipFill>
          <a:blip r:embed="rId4" cstate="screen"/>
          <a:srcRect/>
          <a:stretch>
            <a:fillRect/>
          </a:stretch>
        </p:blipFill>
        <p:spPr bwMode="auto">
          <a:xfrm>
            <a:off x="237068" y="3000375"/>
            <a:ext cx="5554132" cy="3124199"/>
          </a:xfrm>
          <a:prstGeom prst="rect">
            <a:avLst/>
          </a:prstGeom>
          <a:noFill/>
          <a:ln w="28575">
            <a:solidFill>
              <a:schemeClr val="tx1">
                <a:lumMod val="95000"/>
                <a:lumOff val="5000"/>
              </a:schemeClr>
            </a:solid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317AD9-2C17-48BD-A826-1A9C9D925575}"/>
              </a:ext>
            </a:extLst>
          </p:cNvPr>
          <p:cNvSpPr>
            <a:spLocks noGrp="1"/>
          </p:cNvSpPr>
          <p:nvPr>
            <p:ph type="body" sz="quarter" idx="13"/>
          </p:nvPr>
        </p:nvSpPr>
        <p:spPr>
          <a:xfrm>
            <a:off x="533400" y="1524000"/>
            <a:ext cx="8001000" cy="4648200"/>
          </a:xfrm>
        </p:spPr>
        <p:txBody>
          <a:bodyPr>
            <a:normAutofit/>
          </a:bodyPr>
          <a:lstStyle/>
          <a:p>
            <a:endParaRPr lang="en-US" dirty="0">
              <a:hlinkClick r:id="rId2"/>
            </a:endParaRPr>
          </a:p>
          <a:p>
            <a:r>
              <a:rPr lang="en-US" u="sng" dirty="0">
                <a:hlinkClick r:id="rId2"/>
              </a:rPr>
              <a:t>https://anrcatalog.ucanr.edu/pdf/8059.pdf</a:t>
            </a:r>
            <a:r>
              <a:rPr lang="en-US" u="sng" dirty="0"/>
              <a:t> </a:t>
            </a:r>
          </a:p>
          <a:p>
            <a:endParaRPr lang="en-US" u="sng" dirty="0">
              <a:hlinkClick r:id="rId2"/>
            </a:endParaRPr>
          </a:p>
          <a:p>
            <a:r>
              <a:rPr lang="en-US" u="sng" dirty="0">
                <a:hlinkClick r:id="rId3"/>
              </a:rPr>
              <a:t>https://ucanr.edu/sites/soils/files/305668.pdf</a:t>
            </a:r>
            <a:endParaRPr lang="en-US" dirty="0"/>
          </a:p>
          <a:p>
            <a:endParaRPr lang="en-US" dirty="0">
              <a:hlinkClick r:id="rId2"/>
            </a:endParaRPr>
          </a:p>
          <a:p>
            <a:r>
              <a:rPr lang="en-US" dirty="0">
                <a:hlinkClick r:id="rId2"/>
              </a:rPr>
              <a:t>https://cagardenweb.ucanr.edu</a:t>
            </a:r>
            <a:r>
              <a:rPr lang="en-US" dirty="0"/>
              <a:t> </a:t>
            </a:r>
          </a:p>
          <a:p>
            <a:endParaRPr lang="en-US" dirty="0"/>
          </a:p>
        </p:txBody>
      </p:sp>
      <p:sp>
        <p:nvSpPr>
          <p:cNvPr id="3" name="Slide Number Placeholder 2">
            <a:extLst>
              <a:ext uri="{FF2B5EF4-FFF2-40B4-BE49-F238E27FC236}">
                <a16:creationId xmlns:a16="http://schemas.microsoft.com/office/drawing/2014/main" id="{DC32BE4C-1DC5-4F4E-9704-71211005D787}"/>
              </a:ext>
            </a:extLst>
          </p:cNvPr>
          <p:cNvSpPr>
            <a:spLocks noGrp="1"/>
          </p:cNvSpPr>
          <p:nvPr>
            <p:ph type="sldNum" sz="quarter" idx="16"/>
          </p:nvPr>
        </p:nvSpPr>
        <p:spPr/>
        <p:txBody>
          <a:bodyPr/>
          <a:lstStyle/>
          <a:p>
            <a:fld id="{111DB74A-73E3-49E8-8984-0D5D8C20C556}" type="slidenum">
              <a:rPr lang="en-US" smtClean="0"/>
              <a:pPr/>
              <a:t>27</a:t>
            </a:fld>
            <a:endParaRPr lang="en-US" dirty="0"/>
          </a:p>
        </p:txBody>
      </p:sp>
      <p:sp>
        <p:nvSpPr>
          <p:cNvPr id="5" name="Title 4">
            <a:extLst>
              <a:ext uri="{FF2B5EF4-FFF2-40B4-BE49-F238E27FC236}">
                <a16:creationId xmlns:a16="http://schemas.microsoft.com/office/drawing/2014/main" id="{A329DA78-0563-44C4-B600-02E6525DC150}"/>
              </a:ext>
            </a:extLst>
          </p:cNvPr>
          <p:cNvSpPr>
            <a:spLocks noGrp="1"/>
          </p:cNvSpPr>
          <p:nvPr>
            <p:ph type="title"/>
          </p:nvPr>
        </p:nvSpPr>
        <p:spPr/>
        <p:txBody>
          <a:bodyPr/>
          <a:lstStyle/>
          <a:p>
            <a:r>
              <a:rPr lang="en-US" dirty="0"/>
              <a:t>Resources</a:t>
            </a:r>
          </a:p>
        </p:txBody>
      </p:sp>
      <p:sp>
        <p:nvSpPr>
          <p:cNvPr id="7" name="TextBox 6"/>
          <p:cNvSpPr txBox="1"/>
          <p:nvPr/>
        </p:nvSpPr>
        <p:spPr>
          <a:xfrm>
            <a:off x="533400" y="1600200"/>
            <a:ext cx="5222455" cy="584775"/>
          </a:xfrm>
          <a:prstGeom prst="rect">
            <a:avLst/>
          </a:prstGeom>
          <a:noFill/>
        </p:spPr>
        <p:txBody>
          <a:bodyPr wrap="none" rtlCol="0">
            <a:spAutoFit/>
          </a:bodyPr>
          <a:lstStyle/>
          <a:p>
            <a:pPr>
              <a:buFont typeface="Wingdings" pitchFamily="2" charset="2"/>
              <a:buChar char="v"/>
            </a:pPr>
            <a:r>
              <a:rPr lang="en-US" sz="3200" b="1" dirty="0"/>
              <a:t>Vegetable Gardening Basics</a:t>
            </a:r>
          </a:p>
        </p:txBody>
      </p:sp>
      <p:sp>
        <p:nvSpPr>
          <p:cNvPr id="8" name="TextBox 7"/>
          <p:cNvSpPr txBox="1"/>
          <p:nvPr/>
        </p:nvSpPr>
        <p:spPr>
          <a:xfrm>
            <a:off x="685800" y="2895600"/>
            <a:ext cx="3417923" cy="584775"/>
          </a:xfrm>
          <a:prstGeom prst="rect">
            <a:avLst/>
          </a:prstGeom>
          <a:noFill/>
        </p:spPr>
        <p:txBody>
          <a:bodyPr wrap="none" rtlCol="0">
            <a:spAutoFit/>
          </a:bodyPr>
          <a:lstStyle/>
          <a:p>
            <a:pPr>
              <a:buFont typeface="Wingdings" pitchFamily="2" charset="2"/>
              <a:buChar char="v"/>
            </a:pPr>
            <a:r>
              <a:rPr lang="en-US" sz="3200" b="1" dirty="0"/>
              <a:t>Raised Bed Ideas</a:t>
            </a:r>
          </a:p>
        </p:txBody>
      </p:sp>
      <p:sp>
        <p:nvSpPr>
          <p:cNvPr id="9" name="TextBox 8"/>
          <p:cNvSpPr txBox="1"/>
          <p:nvPr/>
        </p:nvSpPr>
        <p:spPr>
          <a:xfrm>
            <a:off x="533400" y="4191000"/>
            <a:ext cx="5128135" cy="584775"/>
          </a:xfrm>
          <a:prstGeom prst="rect">
            <a:avLst/>
          </a:prstGeom>
          <a:noFill/>
        </p:spPr>
        <p:txBody>
          <a:bodyPr wrap="none" rtlCol="0">
            <a:spAutoFit/>
          </a:bodyPr>
          <a:lstStyle/>
          <a:p>
            <a:pPr>
              <a:buFont typeface="Wingdings" pitchFamily="2" charset="2"/>
              <a:buChar char="v"/>
            </a:pPr>
            <a:r>
              <a:rPr lang="en-US" sz="3200" b="1" dirty="0"/>
              <a:t>The California Garden Web</a:t>
            </a:r>
          </a:p>
        </p:txBody>
      </p:sp>
    </p:spTree>
    <p:extLst>
      <p:ext uri="{BB962C8B-B14F-4D97-AF65-F5344CB8AC3E}">
        <p14:creationId xmlns:p14="http://schemas.microsoft.com/office/powerpoint/2010/main" val="3538883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04800" y="1371600"/>
            <a:ext cx="7924800" cy="4419600"/>
          </a:xfrm>
        </p:spPr>
        <p:txBody>
          <a:bodyPr/>
          <a:lstStyle/>
          <a:p>
            <a:pPr algn="ctr"/>
            <a:r>
              <a:rPr lang="en-US" dirty="0"/>
              <a:t>Any Questions?</a:t>
            </a:r>
          </a:p>
          <a:p>
            <a:pPr algn="ctr"/>
            <a:r>
              <a:rPr lang="en-US" dirty="0"/>
              <a:t>Master Gardener Hotline: </a:t>
            </a:r>
            <a:r>
              <a:rPr lang="en-US" b="1" dirty="0"/>
              <a:t>(530) 889-7388</a:t>
            </a:r>
          </a:p>
          <a:p>
            <a:pPr algn="ctr"/>
            <a:r>
              <a:rPr lang="en-US" dirty="0"/>
              <a:t>Master Gardener Website: </a:t>
            </a:r>
            <a:r>
              <a:rPr lang="en-US" b="1" dirty="0"/>
              <a:t>pcmg.ucanr.org</a:t>
            </a:r>
          </a:p>
          <a:p>
            <a:pPr algn="ctr"/>
            <a:endParaRPr lang="en-US"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28</a:t>
            </a:fld>
            <a:endParaRPr lang="en-US" dirty="0"/>
          </a:p>
        </p:txBody>
      </p:sp>
      <p:sp>
        <p:nvSpPr>
          <p:cNvPr id="5" name="Title 4"/>
          <p:cNvSpPr>
            <a:spLocks noGrp="1"/>
          </p:cNvSpPr>
          <p:nvPr>
            <p:ph type="title"/>
          </p:nvPr>
        </p:nvSpPr>
        <p:spPr/>
        <p:txBody>
          <a:bodyPr/>
          <a:lstStyle/>
          <a:p>
            <a:r>
              <a:rPr lang="en-US" dirty="0"/>
              <a:t>Thank You</a:t>
            </a:r>
          </a:p>
        </p:txBody>
      </p:sp>
      <p:sp>
        <p:nvSpPr>
          <p:cNvPr id="6" name="TextBox 5"/>
          <p:cNvSpPr txBox="1"/>
          <p:nvPr/>
        </p:nvSpPr>
        <p:spPr>
          <a:xfrm>
            <a:off x="304800" y="4419600"/>
            <a:ext cx="8610600" cy="954107"/>
          </a:xfrm>
          <a:prstGeom prst="rect">
            <a:avLst/>
          </a:prstGeom>
          <a:noFill/>
        </p:spPr>
        <p:txBody>
          <a:bodyPr wrap="square" rtlCol="0">
            <a:spAutoFit/>
          </a:bodyPr>
          <a:lstStyle/>
          <a:p>
            <a:r>
              <a:rPr lang="en-US" sz="2800" b="1" dirty="0"/>
              <a:t>Visit our website to download handouts and a </a:t>
            </a:r>
            <a:r>
              <a:rPr lang="en-US" sz="2800" b="1" dirty="0" err="1"/>
              <a:t>pdf</a:t>
            </a:r>
            <a:r>
              <a:rPr lang="en-US" sz="2800" b="1" dirty="0"/>
              <a:t> of this presentation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pcmg.ucanr.org</a:t>
            </a:r>
          </a:p>
          <a:p>
            <a:pPr lvl="1"/>
            <a:r>
              <a:rPr lang="en-US" sz="2400" b="0" dirty="0" err="1"/>
              <a:t>Facebook</a:t>
            </a:r>
            <a:r>
              <a:rPr lang="en-US" sz="2400" b="0" dirty="0"/>
              <a:t>, Twitter, </a:t>
            </a:r>
            <a:r>
              <a:rPr lang="en-US" sz="2400" b="0" dirty="0" err="1"/>
              <a:t>Instagram</a:t>
            </a:r>
            <a:endParaRPr lang="en-US" sz="2400" b="0" dirty="0"/>
          </a:p>
          <a:p>
            <a:pPr lvl="1"/>
            <a:r>
              <a:rPr lang="en-US" sz="2400" b="0" dirty="0"/>
              <a:t>Gold Country Media monthly column </a:t>
            </a:r>
          </a:p>
          <a:p>
            <a:pPr lvl="1"/>
            <a:r>
              <a:rPr lang="en-US" sz="2400" b="0" i="1" dirty="0"/>
              <a:t>Curious Gardener</a:t>
            </a:r>
            <a:r>
              <a:rPr lang="en-US" sz="2400" b="0" dirty="0"/>
              <a:t> quarterly newsletter on our website</a:t>
            </a:r>
          </a:p>
          <a:p>
            <a:pPr lvl="1"/>
            <a:r>
              <a:rPr lang="en-US" sz="2400" b="0" i="1" dirty="0"/>
              <a:t>Gardening Guide and Calendar</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6" name="Content Placeholder 5"/>
          <p:cNvSpPr>
            <a:spLocks noGrp="1"/>
          </p:cNvSpPr>
          <p:nvPr>
            <p:ph idx="1"/>
          </p:nvPr>
        </p:nvSpPr>
        <p:spPr/>
        <p:txBody>
          <a:bodyPr/>
          <a:lstStyle/>
          <a:p>
            <a:r>
              <a:rPr lang="en-US" dirty="0">
                <a:solidFill>
                  <a:schemeClr val="accent2"/>
                </a:solidFill>
              </a:rPr>
              <a:t>Where to find us…</a:t>
            </a:r>
          </a:p>
          <a:p>
            <a:r>
              <a:rPr lang="en-US" sz="3000" dirty="0"/>
              <a:t>Workshops, Fairs and Festivals and Special Events</a:t>
            </a:r>
          </a:p>
          <a:p>
            <a:pPr lvl="1"/>
            <a:r>
              <a:rPr lang="en-US" dirty="0"/>
              <a:t>Speakers by Request </a:t>
            </a:r>
          </a:p>
          <a:p>
            <a:pPr lvl="1"/>
            <a:r>
              <a:rPr lang="en-US" dirty="0"/>
              <a:t>Workshops (various venues, check website)</a:t>
            </a:r>
          </a:p>
          <a:p>
            <a:pPr lvl="1"/>
            <a:r>
              <a:rPr lang="en-US" dirty="0"/>
              <a:t>Farmers’ Markets (seasonal: Auburn, Roseville)</a:t>
            </a:r>
          </a:p>
          <a:p>
            <a:pPr lvl="1"/>
            <a:r>
              <a:rPr lang="en-US" dirty="0"/>
              <a:t>Fairs and Festivals Booths (varies)</a:t>
            </a:r>
          </a:p>
          <a:p>
            <a:pPr lvl="1"/>
            <a:r>
              <a:rPr lang="en-US" dirty="0"/>
              <a:t>Garden Faire (April)</a:t>
            </a:r>
          </a:p>
          <a:p>
            <a:pPr lvl="1"/>
            <a:r>
              <a:rPr lang="en-US" dirty="0"/>
              <a:t>Mother’s Day Garden Tour (May)</a:t>
            </a:r>
          </a:p>
        </p:txBody>
      </p:sp>
      <p:sp>
        <p:nvSpPr>
          <p:cNvPr id="4" name="Slide Number Placeholder 3"/>
          <p:cNvSpPr>
            <a:spLocks noGrp="1"/>
          </p:cNvSpPr>
          <p:nvPr>
            <p:ph type="sldNum" sz="quarter" idx="12"/>
          </p:nvPr>
        </p:nvSpPr>
        <p:spPr/>
        <p:txBody>
          <a:bodyPr/>
          <a:lstStyle/>
          <a:p>
            <a:fld id="{111DB74A-73E3-49E8-8984-0D5D8C20C556}" type="slidenum">
              <a:rPr lang="en-US" smtClean="0"/>
              <a:pPr/>
              <a:t>4</a:t>
            </a:fld>
            <a:endParaRPr 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533400" y="1143000"/>
            <a:ext cx="7696200" cy="4419600"/>
          </a:xfrm>
        </p:spPr>
        <p:txBody>
          <a:bodyPr>
            <a:normAutofit/>
          </a:bodyPr>
          <a:lstStyle/>
          <a:p>
            <a:pPr>
              <a:buFont typeface="Wingdings" pitchFamily="2" charset="2"/>
              <a:buChar char="v"/>
            </a:pPr>
            <a:r>
              <a:rPr lang="en-US" i="1" dirty="0"/>
              <a:t>Grow your own vegetables …fresh and nutritious + Variety</a:t>
            </a:r>
          </a:p>
          <a:p>
            <a:pPr>
              <a:buFont typeface="Wingdings" pitchFamily="2" charset="2"/>
              <a:buChar char="v"/>
            </a:pPr>
            <a:r>
              <a:rPr lang="en-US" i="1" dirty="0"/>
              <a:t>Teaching and Family connection</a:t>
            </a:r>
          </a:p>
          <a:p>
            <a:pPr>
              <a:buFont typeface="Wingdings" pitchFamily="2" charset="2"/>
              <a:buChar char="v"/>
            </a:pPr>
            <a:r>
              <a:rPr lang="en-US" i="1" dirty="0"/>
              <a:t>Sustainability</a:t>
            </a:r>
          </a:p>
          <a:p>
            <a:pPr>
              <a:buFont typeface="Wingdings" pitchFamily="2" charset="2"/>
              <a:buChar char="v"/>
            </a:pPr>
            <a:r>
              <a:rPr lang="en-US" i="1" dirty="0"/>
              <a:t>Fun</a:t>
            </a:r>
            <a:br>
              <a:rPr lang="en-US" dirty="0"/>
            </a:br>
            <a:endParaRPr lang="en-US" dirty="0"/>
          </a:p>
        </p:txBody>
      </p:sp>
      <p:sp>
        <p:nvSpPr>
          <p:cNvPr id="5" name="Title 4"/>
          <p:cNvSpPr>
            <a:spLocks noGrp="1"/>
          </p:cNvSpPr>
          <p:nvPr>
            <p:ph type="title"/>
          </p:nvPr>
        </p:nvSpPr>
        <p:spPr>
          <a:xfrm>
            <a:off x="468630" y="8716"/>
            <a:ext cx="8229600" cy="1143000"/>
          </a:xfrm>
        </p:spPr>
        <p:txBody>
          <a:bodyPr>
            <a:normAutofit/>
          </a:bodyPr>
          <a:lstStyle/>
          <a:p>
            <a:r>
              <a:rPr lang="en-US" dirty="0"/>
              <a:t>Why A Garden?</a:t>
            </a:r>
          </a:p>
        </p:txBody>
      </p:sp>
      <p:sp>
        <p:nvSpPr>
          <p:cNvPr id="9" name="Slide Number Placeholder 8"/>
          <p:cNvSpPr>
            <a:spLocks noGrp="1"/>
          </p:cNvSpPr>
          <p:nvPr>
            <p:ph type="sldNum" sz="quarter" idx="16"/>
          </p:nvPr>
        </p:nvSpPr>
        <p:spPr/>
        <p:txBody>
          <a:bodyPr/>
          <a:lstStyle/>
          <a:p>
            <a:fld id="{111DB74A-73E3-49E8-8984-0D5D8C20C556}" type="slidenum">
              <a:rPr lang="en-US" smtClean="0"/>
              <a:pPr/>
              <a:t>5</a:t>
            </a:fld>
            <a:endParaRPr lang="en-US" dirty="0"/>
          </a:p>
        </p:txBody>
      </p:sp>
      <p:pic>
        <p:nvPicPr>
          <p:cNvPr id="6" name="Picture Placeholder 5" descr="IMG_20150513_085405686.jpg"/>
          <p:cNvPicPr>
            <a:picLocks noGrp="1" noChangeAspect="1"/>
          </p:cNvPicPr>
          <p:nvPr>
            <p:ph type="pic" sz="quarter" idx="18"/>
          </p:nvPr>
        </p:nvPicPr>
        <p:blipFill>
          <a:blip r:embed="rId3" cstate="screen"/>
          <a:srcRect/>
          <a:stretch>
            <a:fillRect/>
          </a:stretch>
        </p:blipFill>
        <p:spPr>
          <a:xfrm>
            <a:off x="3429000" y="3055257"/>
            <a:ext cx="5269230" cy="3345543"/>
          </a:xfrm>
          <a:prstGeom prst="rect">
            <a:avLst/>
          </a:prstGeom>
          <a:ln w="9525">
            <a:solidFill>
              <a:schemeClr val="tx1">
                <a:lumMod val="95000"/>
                <a:lumOff val="5000"/>
              </a:schemeClr>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51305-750D-4C4A-8103-A73D6230E64E}"/>
              </a:ext>
            </a:extLst>
          </p:cNvPr>
          <p:cNvSpPr>
            <a:spLocks noGrp="1"/>
          </p:cNvSpPr>
          <p:nvPr>
            <p:ph type="title"/>
          </p:nvPr>
        </p:nvSpPr>
        <p:spPr/>
        <p:txBody>
          <a:bodyPr/>
          <a:lstStyle/>
          <a:p>
            <a:r>
              <a:rPr lang="en-US" dirty="0"/>
              <a:t>What is Your Goal?</a:t>
            </a:r>
          </a:p>
        </p:txBody>
      </p:sp>
      <p:sp>
        <p:nvSpPr>
          <p:cNvPr id="4" name="Content Placeholder 3">
            <a:extLst>
              <a:ext uri="{FF2B5EF4-FFF2-40B4-BE49-F238E27FC236}">
                <a16:creationId xmlns:a16="http://schemas.microsoft.com/office/drawing/2014/main" id="{77BCD6AB-2E68-4526-A01F-2F6834BF13B3}"/>
              </a:ext>
            </a:extLst>
          </p:cNvPr>
          <p:cNvSpPr>
            <a:spLocks noGrp="1"/>
          </p:cNvSpPr>
          <p:nvPr>
            <p:ph sz="half" idx="2"/>
          </p:nvPr>
        </p:nvSpPr>
        <p:spPr>
          <a:xfrm>
            <a:off x="457200" y="1447800"/>
            <a:ext cx="8229600" cy="4678363"/>
          </a:xfrm>
        </p:spPr>
        <p:txBody>
          <a:bodyPr>
            <a:normAutofit/>
          </a:bodyPr>
          <a:lstStyle/>
          <a:p>
            <a:pPr>
              <a:buFont typeface="Wingdings" panose="05000000000000000000" pitchFamily="2" charset="2"/>
              <a:buChar char="v"/>
            </a:pPr>
            <a:r>
              <a:rPr lang="en-US" sz="3200" i="1" dirty="0"/>
              <a:t>Growing a few fresh vegetables?</a:t>
            </a:r>
          </a:p>
          <a:p>
            <a:pPr>
              <a:buFont typeface="Wingdings" panose="05000000000000000000" pitchFamily="2" charset="2"/>
              <a:buChar char="v"/>
            </a:pPr>
            <a:r>
              <a:rPr lang="en-US" sz="3200" i="1" dirty="0"/>
              <a:t>Expanding to a larger garden?</a:t>
            </a:r>
          </a:p>
          <a:p>
            <a:pPr>
              <a:buFont typeface="Wingdings" panose="05000000000000000000" pitchFamily="2" charset="2"/>
              <a:buChar char="v"/>
            </a:pPr>
            <a:r>
              <a:rPr lang="en-US" sz="3200" i="1" dirty="0"/>
              <a:t>Urban homesteading – Growing all  your own food?</a:t>
            </a:r>
          </a:p>
          <a:p>
            <a:pPr>
              <a:buFont typeface="Wingdings" panose="05000000000000000000" pitchFamily="2" charset="2"/>
              <a:buChar char="v"/>
            </a:pPr>
            <a:r>
              <a:rPr lang="en-US" sz="3200" i="1" dirty="0"/>
              <a:t>Somewhere in between?</a:t>
            </a:r>
          </a:p>
          <a:p>
            <a:pPr>
              <a:buFont typeface="Wingdings" panose="05000000000000000000" pitchFamily="2" charset="2"/>
              <a:buChar char="v"/>
            </a:pPr>
            <a:endParaRPr lang="en-US" dirty="0"/>
          </a:p>
          <a:p>
            <a:pPr>
              <a:buFont typeface="Wingdings" panose="05000000000000000000" pitchFamily="2" charset="2"/>
              <a:buChar char="v"/>
            </a:pPr>
            <a:r>
              <a:rPr lang="en-US" sz="3600" dirty="0"/>
              <a:t>MAKE A PLAN AND SET A GOAL</a:t>
            </a:r>
          </a:p>
        </p:txBody>
      </p:sp>
      <p:sp>
        <p:nvSpPr>
          <p:cNvPr id="5" name="Slide Number Placeholder 4">
            <a:extLst>
              <a:ext uri="{FF2B5EF4-FFF2-40B4-BE49-F238E27FC236}">
                <a16:creationId xmlns:a16="http://schemas.microsoft.com/office/drawing/2014/main" id="{6463C524-8D4D-4A1A-BCED-DA70B01EB5BF}"/>
              </a:ext>
            </a:extLst>
          </p:cNvPr>
          <p:cNvSpPr>
            <a:spLocks noGrp="1"/>
          </p:cNvSpPr>
          <p:nvPr>
            <p:ph type="sldNum" sz="quarter" idx="12"/>
          </p:nvPr>
        </p:nvSpPr>
        <p:spPr/>
        <p:txBody>
          <a:bodyPr/>
          <a:lstStyle/>
          <a:p>
            <a:fld id="{111DB74A-73E3-49E8-8984-0D5D8C20C556}" type="slidenum">
              <a:rPr lang="en-US" smtClean="0"/>
              <a:pPr/>
              <a:t>6</a:t>
            </a:fld>
            <a:endParaRPr lang="en-US" dirty="0"/>
          </a:p>
        </p:txBody>
      </p:sp>
    </p:spTree>
    <p:extLst>
      <p:ext uri="{BB962C8B-B14F-4D97-AF65-F5344CB8AC3E}">
        <p14:creationId xmlns:p14="http://schemas.microsoft.com/office/powerpoint/2010/main" val="1412240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381000"/>
            <a:ext cx="7620000" cy="1220464"/>
          </a:xfrm>
        </p:spPr>
        <p:txBody>
          <a:bodyPr>
            <a:normAutofit fontScale="25000" lnSpcReduction="20000"/>
          </a:bodyPr>
          <a:lstStyle/>
          <a:p>
            <a:pPr marL="457200" lvl="1" indent="0" algn="ctr">
              <a:spcBef>
                <a:spcPct val="0"/>
              </a:spcBef>
              <a:buNone/>
            </a:pPr>
            <a:r>
              <a:rPr lang="en-US" sz="17600" dirty="0">
                <a:solidFill>
                  <a:schemeClr val="accent1"/>
                </a:solidFill>
                <a:latin typeface="+mj-lt"/>
                <a:ea typeface="+mj-ea"/>
                <a:cs typeface="+mj-cs"/>
              </a:rPr>
              <a:t>Why Consider Raised Bed Gardening?</a:t>
            </a:r>
          </a:p>
          <a:p>
            <a:pPr algn="ctr"/>
            <a:r>
              <a:rPr lang="en-US" dirty="0"/>
              <a:t>	</a:t>
            </a:r>
          </a:p>
        </p:txBody>
      </p:sp>
      <p:sp>
        <p:nvSpPr>
          <p:cNvPr id="6" name="Slide Number Placeholder 5"/>
          <p:cNvSpPr>
            <a:spLocks noGrp="1"/>
          </p:cNvSpPr>
          <p:nvPr>
            <p:ph type="sldNum" sz="quarter" idx="16"/>
          </p:nvPr>
        </p:nvSpPr>
        <p:spPr/>
        <p:txBody>
          <a:bodyPr/>
          <a:lstStyle/>
          <a:p>
            <a:fld id="{111DB74A-73E3-49E8-8984-0D5D8C20C556}" type="slidenum">
              <a:rPr lang="en-US" smtClean="0"/>
              <a:pPr/>
              <a:t>7</a:t>
            </a:fld>
            <a:endParaRPr lang="en-US" dirty="0"/>
          </a:p>
        </p:txBody>
      </p:sp>
      <p:pic>
        <p:nvPicPr>
          <p:cNvPr id="9" name="Picture Placeholder 8" descr="basic garden beds.jpg"/>
          <p:cNvPicPr>
            <a:picLocks noGrp="1" noChangeAspect="1"/>
          </p:cNvPicPr>
          <p:nvPr>
            <p:ph type="pic" sz="quarter" idx="18"/>
          </p:nvPr>
        </p:nvPicPr>
        <p:blipFill>
          <a:blip r:embed="rId3" cstate="screen"/>
          <a:srcRect/>
          <a:stretch>
            <a:fillRect/>
          </a:stretch>
        </p:blipFill>
        <p:spPr>
          <a:xfrm>
            <a:off x="952500" y="1801424"/>
            <a:ext cx="6629400" cy="4711343"/>
          </a:xfrm>
          <a:ln w="38100">
            <a:solidFill>
              <a:schemeClr val="tx1">
                <a:lumMod val="95000"/>
                <a:lumOff val="5000"/>
              </a:schemeClr>
            </a:solidFill>
          </a:ln>
          <a:effectLst>
            <a:outerShdw blurRad="50800" dist="38100" dir="2700000" algn="tl" rotWithShape="0">
              <a:prstClr val="black">
                <a:alpha val="40000"/>
              </a:prst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990600" y="228600"/>
            <a:ext cx="6934200" cy="914400"/>
          </a:xfrm>
        </p:spPr>
        <p:txBody>
          <a:bodyPr>
            <a:noAutofit/>
          </a:bodyPr>
          <a:lstStyle/>
          <a:p>
            <a:pPr algn="ctr"/>
            <a:r>
              <a:rPr lang="en-US" sz="4400" dirty="0">
                <a:latin typeface="+mj-lt"/>
              </a:rPr>
              <a:t>Advantages of Raised Beds</a:t>
            </a:r>
          </a:p>
        </p:txBody>
      </p:sp>
      <p:sp>
        <p:nvSpPr>
          <p:cNvPr id="3" name="Slide Number Placeholder 2"/>
          <p:cNvSpPr>
            <a:spLocks noGrp="1"/>
          </p:cNvSpPr>
          <p:nvPr>
            <p:ph type="sldNum" sz="quarter" idx="16"/>
          </p:nvPr>
        </p:nvSpPr>
        <p:spPr/>
        <p:txBody>
          <a:bodyPr/>
          <a:lstStyle/>
          <a:p>
            <a:fld id="{111DB74A-73E3-49E8-8984-0D5D8C20C556}" type="slidenum">
              <a:rPr lang="en-US" smtClean="0"/>
              <a:pPr/>
              <a:t>8</a:t>
            </a:fld>
            <a:endParaRPr lang="en-US" dirty="0"/>
          </a:p>
        </p:txBody>
      </p:sp>
      <p:sp>
        <p:nvSpPr>
          <p:cNvPr id="6" name="Rectangle 5"/>
          <p:cNvSpPr/>
          <p:nvPr/>
        </p:nvSpPr>
        <p:spPr>
          <a:xfrm>
            <a:off x="381000" y="1143000"/>
            <a:ext cx="8001000" cy="584775"/>
          </a:xfrm>
          <a:prstGeom prst="rect">
            <a:avLst/>
          </a:prstGeom>
        </p:spPr>
        <p:txBody>
          <a:bodyPr wrap="square">
            <a:spAutoFit/>
          </a:bodyPr>
          <a:lstStyle/>
          <a:p>
            <a:pPr marL="571500" indent="-571500">
              <a:buFont typeface="Arial" panose="020B0604020202020204" pitchFamily="34" charset="0"/>
              <a:buChar char="•"/>
            </a:pPr>
            <a:r>
              <a:rPr lang="en-US" sz="3200" i="1" dirty="0"/>
              <a:t>Gardening in poor soil conditions</a:t>
            </a:r>
          </a:p>
        </p:txBody>
      </p:sp>
      <p:pic>
        <p:nvPicPr>
          <p:cNvPr id="8" name="Picture Placeholder 7" descr="poor soiol.jpg"/>
          <p:cNvPicPr>
            <a:picLocks noGrp="1" noChangeAspect="1"/>
          </p:cNvPicPr>
          <p:nvPr>
            <p:ph type="pic" sz="quarter" idx="18"/>
          </p:nvPr>
        </p:nvPicPr>
        <p:blipFill>
          <a:blip r:embed="rId3" cstate="screen"/>
          <a:srcRect/>
          <a:stretch>
            <a:fillRect/>
          </a:stretch>
        </p:blipFill>
        <p:spPr>
          <a:xfrm>
            <a:off x="914400" y="2089150"/>
            <a:ext cx="7467600" cy="4540250"/>
          </a:xfrm>
          <a:ln>
            <a:solidFill>
              <a:schemeClr val="tx1">
                <a:lumMod val="95000"/>
                <a:lumOff val="5000"/>
              </a:schemeClr>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685800"/>
            <a:ext cx="8153400" cy="5410200"/>
          </a:xfrm>
        </p:spPr>
        <p:txBody>
          <a:bodyPr/>
          <a:lstStyle/>
          <a:p>
            <a:pPr marL="571500" indent="-571500">
              <a:buFont typeface="Arial" panose="020B0604020202020204" pitchFamily="34" charset="0"/>
              <a:buChar char="•"/>
            </a:pPr>
            <a:r>
              <a:rPr lang="en-US" i="1" dirty="0">
                <a:solidFill>
                  <a:schemeClr val="tx1"/>
                </a:solidFill>
              </a:rPr>
              <a:t>Extend the growing season</a:t>
            </a:r>
          </a:p>
          <a:p>
            <a:endParaRPr lang="en-US"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9</a:t>
            </a:fld>
            <a:endParaRPr lang="en-US" dirty="0"/>
          </a:p>
        </p:txBody>
      </p:sp>
      <p:pic>
        <p:nvPicPr>
          <p:cNvPr id="5" name="Picture 2" descr="Related imag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1704563"/>
            <a:ext cx="3273425" cy="2450621"/>
          </a:xfrm>
          <a:prstGeom prst="rect">
            <a:avLst/>
          </a:prstGeom>
          <a:noFill/>
          <a:ln w="28575">
            <a:solidFill>
              <a:schemeClr val="tx1">
                <a:lumMod val="95000"/>
                <a:lumOff val="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Image result for shade cloth covered raised garden bed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105400" y="1600200"/>
            <a:ext cx="3543300" cy="2659348"/>
          </a:xfrm>
          <a:prstGeom prst="rect">
            <a:avLst/>
          </a:prstGeom>
          <a:noFill/>
          <a:ln w="28575">
            <a:solidFill>
              <a:schemeClr val="tx1">
                <a:lumMod val="95000"/>
                <a:lumOff val="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row cover.jpg"/>
          <p:cNvPicPr>
            <a:picLocks noChangeAspect="1"/>
          </p:cNvPicPr>
          <p:nvPr/>
        </p:nvPicPr>
        <p:blipFill>
          <a:blip r:embed="rId5" cstate="screen"/>
          <a:stretch>
            <a:fillRect/>
          </a:stretch>
        </p:blipFill>
        <p:spPr>
          <a:xfrm>
            <a:off x="2971800" y="3886200"/>
            <a:ext cx="3733800" cy="2788826"/>
          </a:xfrm>
          <a:prstGeom prst="rect">
            <a:avLst/>
          </a:prstGeom>
          <a:noFill/>
          <a:ln w="28575">
            <a:solidFill>
              <a:schemeClr val="tx1">
                <a:lumMod val="95000"/>
                <a:lumOff val="5000"/>
              </a:schemeClr>
            </a:solidFill>
          </a:ln>
          <a:effectLst>
            <a:outerShdw blurRad="50800" dist="38100" dir="2700000" algn="tl" rotWithShape="0">
              <a:prstClr val="black">
                <a:alpha val="40000"/>
              </a:prstClr>
            </a:outerShdw>
          </a:effectLst>
        </p:spPr>
      </p:pic>
    </p:spTree>
  </p:cSld>
  <p:clrMapOvr>
    <a:masterClrMapping/>
  </p:clrMapOvr>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299936</Template>
  <TotalTime>4360</TotalTime>
  <Words>2412</Words>
  <Application>Microsoft Office PowerPoint</Application>
  <PresentationFormat>On-screen Show (4:3)</PresentationFormat>
  <Paragraphs>260</Paragraphs>
  <Slides>28</Slides>
  <Notes>27</Notes>
  <HiddenSlides>1</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28</vt:i4>
      </vt:variant>
    </vt:vector>
  </HeadingPairs>
  <TitlesOfParts>
    <vt:vector size="34" baseType="lpstr">
      <vt:lpstr>Arial</vt:lpstr>
      <vt:lpstr>Calibri</vt:lpstr>
      <vt:lpstr>Wingdings</vt:lpstr>
      <vt:lpstr>UCANR Intro slides </vt:lpstr>
      <vt:lpstr>MG Content slides</vt:lpstr>
      <vt:lpstr>Content (no bottom logo)</vt:lpstr>
      <vt:lpstr>Raised Bed Gardening</vt:lpstr>
      <vt:lpstr>Who Are Master Gardeners?</vt:lpstr>
      <vt:lpstr>Who Are Master Gardeners?</vt:lpstr>
      <vt:lpstr>Who Are Master Gardeners?</vt:lpstr>
      <vt:lpstr>Why A Garden?</vt:lpstr>
      <vt:lpstr>What is Your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vt:lpstr>
      <vt:lpstr>Examples of Drip</vt:lpstr>
      <vt:lpstr>Size and Spacing</vt:lpstr>
      <vt:lpstr>A Sample Layout</vt:lpstr>
      <vt:lpstr>Soil</vt:lpstr>
      <vt:lpstr>Caring For Your Soil</vt:lpstr>
      <vt:lpstr>Skipping a Season?</vt:lpstr>
      <vt:lpstr>Here’s The Math</vt:lpstr>
      <vt:lpstr>Fill it Up!</vt:lpstr>
      <vt:lpstr>What Comes Next?</vt:lpstr>
      <vt:lpstr>Let’s Get Planting</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Nadine Hart</dc:creator>
  <cp:lastModifiedBy>Barbara Villareal</cp:lastModifiedBy>
  <cp:revision>209</cp:revision>
  <dcterms:created xsi:type="dcterms:W3CDTF">2019-08-07T21:29:07Z</dcterms:created>
  <dcterms:modified xsi:type="dcterms:W3CDTF">2023-01-05T17:40:12Z</dcterms:modified>
</cp:coreProperties>
</file>