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20"/>
  </p:notesMasterIdLst>
  <p:handoutMasterIdLst>
    <p:handoutMasterId r:id="rId21"/>
  </p:handoutMasterIdLst>
  <p:sldIdLst>
    <p:sldId id="262" r:id="rId4"/>
    <p:sldId id="271" r:id="rId5"/>
    <p:sldId id="263" r:id="rId6"/>
    <p:sldId id="267" r:id="rId7"/>
    <p:sldId id="322" r:id="rId8"/>
    <p:sldId id="323" r:id="rId9"/>
    <p:sldId id="324" r:id="rId10"/>
    <p:sldId id="325" r:id="rId11"/>
    <p:sldId id="328" r:id="rId12"/>
    <p:sldId id="329" r:id="rId13"/>
    <p:sldId id="330" r:id="rId14"/>
    <p:sldId id="331" r:id="rId15"/>
    <p:sldId id="327" r:id="rId16"/>
    <p:sldId id="332" r:id="rId17"/>
    <p:sldId id="302" r:id="rId18"/>
    <p:sldId id="270" r:id="rId19"/>
  </p:sldIdLst>
  <p:sldSz cx="12192000" cy="9144000"/>
  <p:notesSz cx="7077075" cy="9363075"/>
  <p:defaultTextStyle>
    <a:defPPr>
      <a:defRPr lang="en-US"/>
    </a:defPPr>
    <a:lvl1pPr marL="0" algn="l" defTabSz="1149492" rtl="0" eaLnBrk="1" latinLnBrk="0" hangingPunct="1">
      <a:defRPr sz="2263" kern="1200">
        <a:solidFill>
          <a:schemeClr val="tx1"/>
        </a:solidFill>
        <a:latin typeface="+mn-lt"/>
        <a:ea typeface="+mn-ea"/>
        <a:cs typeface="+mn-cs"/>
      </a:defRPr>
    </a:lvl1pPr>
    <a:lvl2pPr marL="574746" algn="l" defTabSz="1149492" rtl="0" eaLnBrk="1" latinLnBrk="0" hangingPunct="1">
      <a:defRPr sz="2263" kern="1200">
        <a:solidFill>
          <a:schemeClr val="tx1"/>
        </a:solidFill>
        <a:latin typeface="+mn-lt"/>
        <a:ea typeface="+mn-ea"/>
        <a:cs typeface="+mn-cs"/>
      </a:defRPr>
    </a:lvl2pPr>
    <a:lvl3pPr marL="1149492" algn="l" defTabSz="1149492" rtl="0" eaLnBrk="1" latinLnBrk="0" hangingPunct="1">
      <a:defRPr sz="2263" kern="1200">
        <a:solidFill>
          <a:schemeClr val="tx1"/>
        </a:solidFill>
        <a:latin typeface="+mn-lt"/>
        <a:ea typeface="+mn-ea"/>
        <a:cs typeface="+mn-cs"/>
      </a:defRPr>
    </a:lvl3pPr>
    <a:lvl4pPr marL="1724238" algn="l" defTabSz="1149492" rtl="0" eaLnBrk="1" latinLnBrk="0" hangingPunct="1">
      <a:defRPr sz="2263" kern="1200">
        <a:solidFill>
          <a:schemeClr val="tx1"/>
        </a:solidFill>
        <a:latin typeface="+mn-lt"/>
        <a:ea typeface="+mn-ea"/>
        <a:cs typeface="+mn-cs"/>
      </a:defRPr>
    </a:lvl4pPr>
    <a:lvl5pPr marL="2298984" algn="l" defTabSz="1149492" rtl="0" eaLnBrk="1" latinLnBrk="0" hangingPunct="1">
      <a:defRPr sz="2263" kern="1200">
        <a:solidFill>
          <a:schemeClr val="tx1"/>
        </a:solidFill>
        <a:latin typeface="+mn-lt"/>
        <a:ea typeface="+mn-ea"/>
        <a:cs typeface="+mn-cs"/>
      </a:defRPr>
    </a:lvl5pPr>
    <a:lvl6pPr marL="2873731" algn="l" defTabSz="1149492" rtl="0" eaLnBrk="1" latinLnBrk="0" hangingPunct="1">
      <a:defRPr sz="2263" kern="1200">
        <a:solidFill>
          <a:schemeClr val="tx1"/>
        </a:solidFill>
        <a:latin typeface="+mn-lt"/>
        <a:ea typeface="+mn-ea"/>
        <a:cs typeface="+mn-cs"/>
      </a:defRPr>
    </a:lvl6pPr>
    <a:lvl7pPr marL="3448477" algn="l" defTabSz="1149492" rtl="0" eaLnBrk="1" latinLnBrk="0" hangingPunct="1">
      <a:defRPr sz="2263" kern="1200">
        <a:solidFill>
          <a:schemeClr val="tx1"/>
        </a:solidFill>
        <a:latin typeface="+mn-lt"/>
        <a:ea typeface="+mn-ea"/>
        <a:cs typeface="+mn-cs"/>
      </a:defRPr>
    </a:lvl7pPr>
    <a:lvl8pPr marL="4023223" algn="l" defTabSz="1149492" rtl="0" eaLnBrk="1" latinLnBrk="0" hangingPunct="1">
      <a:defRPr sz="2263" kern="1200">
        <a:solidFill>
          <a:schemeClr val="tx1"/>
        </a:solidFill>
        <a:latin typeface="+mn-lt"/>
        <a:ea typeface="+mn-ea"/>
        <a:cs typeface="+mn-cs"/>
      </a:defRPr>
    </a:lvl8pPr>
    <a:lvl9pPr marL="4597969" algn="l" defTabSz="1149492" rtl="0" eaLnBrk="1" latinLnBrk="0" hangingPunct="1">
      <a:defRPr sz="226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AD402-7F16-4476-976D-616C96D386C4}" v="53" dt="2021-04-10T18:43:14.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377" autoAdjust="0"/>
  </p:normalViewPr>
  <p:slideViewPr>
    <p:cSldViewPr>
      <p:cViewPr varScale="1">
        <p:scale>
          <a:sx n="80" d="100"/>
          <a:sy n="80" d="100"/>
        </p:scale>
        <p:origin x="1840" y="200"/>
      </p:cViewPr>
      <p:guideLst>
        <p:guide orient="horz" pos="2880"/>
        <p:guide pos="3840"/>
      </p:guideLst>
    </p:cSldViewPr>
  </p:slideViewPr>
  <p:outlineViewPr>
    <p:cViewPr>
      <p:scale>
        <a:sx n="33" d="100"/>
        <a:sy n="33" d="100"/>
      </p:scale>
      <p:origin x="0" y="-21306"/>
    </p:cViewPr>
  </p:outlineViewPr>
  <p:notesTextViewPr>
    <p:cViewPr>
      <p:scale>
        <a:sx n="100" d="100"/>
        <a:sy n="100" d="100"/>
      </p:scale>
      <p:origin x="0" y="0"/>
    </p:cViewPr>
  </p:notesTextViewPr>
  <p:sorterViewPr>
    <p:cViewPr varScale="1">
      <p:scale>
        <a:sx n="100" d="100"/>
        <a:sy n="100" d="100"/>
      </p:scale>
      <p:origin x="0" y="-3816"/>
    </p:cViewPr>
  </p:sorterViewPr>
  <p:notesViewPr>
    <p:cSldViewPr>
      <p:cViewPr varScale="1">
        <p:scale>
          <a:sx n="53" d="100"/>
          <a:sy n="53" d="100"/>
        </p:scale>
        <p:origin x="2808" y="72"/>
      </p:cViewPr>
      <p:guideLst>
        <p:guide orient="horz" pos="2880"/>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ha Chalfant" clId="Web-{3A7AD402-7F16-4476-976D-616C96D386C4}"/>
    <pc:docChg chg="modSld">
      <pc:chgData name="Tasha Chalfant" userId="" providerId="" clId="Web-{3A7AD402-7F16-4476-976D-616C96D386C4}" dt="2021-04-10T18:43:14.349" v="29" actId="20577"/>
      <pc:docMkLst>
        <pc:docMk/>
      </pc:docMkLst>
      <pc:sldChg chg="modSp">
        <pc:chgData name="Tasha Chalfant" userId="" providerId="" clId="Web-{3A7AD402-7F16-4476-976D-616C96D386C4}" dt="2021-04-10T18:43:14.349" v="29" actId="20577"/>
        <pc:sldMkLst>
          <pc:docMk/>
          <pc:sldMk cId="2293160458" sldId="323"/>
        </pc:sldMkLst>
        <pc:spChg chg="mod">
          <ac:chgData name="Tasha Chalfant" userId="" providerId="" clId="Web-{3A7AD402-7F16-4476-976D-616C96D386C4}" dt="2021-04-10T18:43:14.349" v="29" actId="20577"/>
          <ac:spMkLst>
            <pc:docMk/>
            <pc:sldMk cId="2293160458" sldId="323"/>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076B3FA4-DBAA-4EA7-8A79-5D496AB929E0}" type="datetimeFigureOut">
              <a:rPr lang="en-US" smtClean="0"/>
              <a:pPr/>
              <a:t>4/10/2021</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3446572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30B60A3E-4BC9-4497-95E2-69F5661E229A}" type="slidenum">
              <a:rPr lang="en-US" smtClean="0"/>
              <a:t>‹#›</a:t>
            </a:fld>
            <a:endParaRPr lang="en-US"/>
          </a:p>
        </p:txBody>
      </p:sp>
    </p:spTree>
    <p:extLst>
      <p:ext uri="{BB962C8B-B14F-4D97-AF65-F5344CB8AC3E}">
        <p14:creationId xmlns:p14="http://schemas.microsoft.com/office/powerpoint/2010/main" val="1831044061"/>
      </p:ext>
    </p:extLst>
  </p:cSld>
  <p:clrMap bg1="lt1" tx1="dk1" bg2="lt2" tx2="dk2" accent1="accent1" accent2="accent2" accent3="accent3" accent4="accent4" accent5="accent5" accent6="accent6" hlink="hlink" folHlink="folHlink"/>
  <p:notesStyle>
    <a:lvl1pPr marL="0" algn="l" defTabSz="1149492" rtl="0" eaLnBrk="1" latinLnBrk="0" hangingPunct="1">
      <a:defRPr sz="2200" kern="1200">
        <a:solidFill>
          <a:schemeClr val="tx1"/>
        </a:solidFill>
        <a:latin typeface="+mn-lt"/>
        <a:ea typeface="+mn-ea"/>
        <a:cs typeface="+mn-cs"/>
      </a:defRPr>
    </a:lvl1pPr>
    <a:lvl2pPr marL="574746" algn="l" defTabSz="1149492" rtl="0" eaLnBrk="1" latinLnBrk="0" hangingPunct="1">
      <a:defRPr sz="2200" kern="1200">
        <a:solidFill>
          <a:schemeClr val="tx1"/>
        </a:solidFill>
        <a:latin typeface="+mn-lt"/>
        <a:ea typeface="+mn-ea"/>
        <a:cs typeface="+mn-cs"/>
      </a:defRPr>
    </a:lvl2pPr>
    <a:lvl3pPr marL="1149492" algn="l" defTabSz="1149492" rtl="0" eaLnBrk="1" latinLnBrk="0" hangingPunct="1">
      <a:defRPr sz="2000" kern="1200">
        <a:solidFill>
          <a:schemeClr val="tx1"/>
        </a:solidFill>
        <a:latin typeface="+mn-lt"/>
        <a:ea typeface="+mn-ea"/>
        <a:cs typeface="+mn-cs"/>
      </a:defRPr>
    </a:lvl3pPr>
    <a:lvl4pPr marL="1724238" algn="l" defTabSz="1149492" rtl="0" eaLnBrk="1" latinLnBrk="0" hangingPunct="1">
      <a:defRPr sz="1509" kern="1200">
        <a:solidFill>
          <a:schemeClr val="tx1"/>
        </a:solidFill>
        <a:latin typeface="+mn-lt"/>
        <a:ea typeface="+mn-ea"/>
        <a:cs typeface="+mn-cs"/>
      </a:defRPr>
    </a:lvl4pPr>
    <a:lvl5pPr marL="2298984" algn="l" defTabSz="1149492" rtl="0" eaLnBrk="1" latinLnBrk="0" hangingPunct="1">
      <a:defRPr sz="1509" kern="1200">
        <a:solidFill>
          <a:schemeClr val="tx1"/>
        </a:solidFill>
        <a:latin typeface="+mn-lt"/>
        <a:ea typeface="+mn-ea"/>
        <a:cs typeface="+mn-cs"/>
      </a:defRPr>
    </a:lvl5pPr>
    <a:lvl6pPr marL="2873731" algn="l" defTabSz="1149492" rtl="0" eaLnBrk="1" latinLnBrk="0" hangingPunct="1">
      <a:defRPr sz="1509" kern="1200">
        <a:solidFill>
          <a:schemeClr val="tx1"/>
        </a:solidFill>
        <a:latin typeface="+mn-lt"/>
        <a:ea typeface="+mn-ea"/>
        <a:cs typeface="+mn-cs"/>
      </a:defRPr>
    </a:lvl6pPr>
    <a:lvl7pPr marL="3448477" algn="l" defTabSz="1149492" rtl="0" eaLnBrk="1" latinLnBrk="0" hangingPunct="1">
      <a:defRPr sz="1509" kern="1200">
        <a:solidFill>
          <a:schemeClr val="tx1"/>
        </a:solidFill>
        <a:latin typeface="+mn-lt"/>
        <a:ea typeface="+mn-ea"/>
        <a:cs typeface="+mn-cs"/>
      </a:defRPr>
    </a:lvl7pPr>
    <a:lvl8pPr marL="4023223" algn="l" defTabSz="1149492" rtl="0" eaLnBrk="1" latinLnBrk="0" hangingPunct="1">
      <a:defRPr sz="1509" kern="1200">
        <a:solidFill>
          <a:schemeClr val="tx1"/>
        </a:solidFill>
        <a:latin typeface="+mn-lt"/>
        <a:ea typeface="+mn-ea"/>
        <a:cs typeface="+mn-cs"/>
      </a:defRPr>
    </a:lvl8pPr>
    <a:lvl9pPr marL="4597969" algn="l" defTabSz="1149492" rtl="0" eaLnBrk="1" latinLnBrk="0" hangingPunct="1">
      <a:defRPr sz="150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8" y="4447461"/>
            <a:ext cx="5661660" cy="4729876"/>
          </a:xfrm>
        </p:spPr>
        <p:txBody>
          <a:bodyPr>
            <a:normAutofit/>
          </a:bodyPr>
          <a:lstStyle/>
          <a:p>
            <a:r>
              <a:rPr lang="en-US" sz="1600" b="1" dirty="0"/>
              <a:t>Created:</a:t>
            </a:r>
          </a:p>
          <a:p>
            <a:r>
              <a:rPr lang="en-US" sz="1600" b="1" dirty="0"/>
              <a:t>Created by</a:t>
            </a:r>
            <a:r>
              <a:rPr lang="en-US" sz="1600" dirty="0"/>
              <a:t>: Jan White &amp; Diane Arnold</a:t>
            </a:r>
          </a:p>
          <a:p>
            <a:r>
              <a:rPr lang="en-US" sz="1600" b="1" dirty="0"/>
              <a:t>Audience:  </a:t>
            </a:r>
            <a:r>
              <a:rPr lang="en-US" sz="1600" dirty="0"/>
              <a:t>Garden Faire 2020, </a:t>
            </a:r>
          </a:p>
          <a:p>
            <a:r>
              <a:rPr lang="en-US" sz="1600" b="1" dirty="0"/>
              <a:t>Publicity:  </a:t>
            </a:r>
            <a:r>
              <a:rPr lang="en-US" sz="1600" dirty="0"/>
              <a:t>As listed for the Sun City Lincoln Hills Garden Club.</a:t>
            </a:r>
          </a:p>
          <a:p>
            <a:pPr marL="628650"/>
            <a:r>
              <a:rPr lang="en-US" sz="1600" dirty="0"/>
              <a:t>"The amazing diversity and versatility of succulents will be discussed by examining the “Who, What, Why, When and How” of growing succulents. You will learn what succulents “really are”, why you’ll love to grow them, which succulent varieties do well in our area, how to grow and propagate succulents and when to plant and propagate succulents.”</a:t>
            </a:r>
          </a:p>
          <a:p>
            <a:pPr marL="628650" indent="-628650"/>
            <a:r>
              <a:rPr lang="en-US" sz="1600" b="1" dirty="0"/>
              <a:t>Update History:</a:t>
            </a:r>
            <a:r>
              <a:rPr lang="en-US" sz="1600" dirty="0"/>
              <a:t> for each update to the presentation include date, name of updater, explanation of update</a:t>
            </a:r>
          </a:p>
          <a:p>
            <a:pPr marL="1203396" lvl="1" indent="-628650"/>
            <a:r>
              <a:rPr lang="en-US" sz="1600" dirty="0"/>
              <a:t>(were additional slides added, were web links updated, etc.)</a:t>
            </a:r>
          </a:p>
          <a:p>
            <a:pPr marL="628650"/>
            <a:endParaRPr lang="en-US" sz="1600" dirty="0"/>
          </a:p>
          <a:p>
            <a:pPr marL="628650"/>
            <a:endParaRPr lang="en-US" sz="1600" dirty="0"/>
          </a:p>
        </p:txBody>
      </p:sp>
      <p:sp>
        <p:nvSpPr>
          <p:cNvPr id="4" name="Slide Number Placeholder 3"/>
          <p:cNvSpPr>
            <a:spLocks noGrp="1"/>
          </p:cNvSpPr>
          <p:nvPr>
            <p:ph type="sldNum" sz="quarter" idx="10"/>
          </p:nvPr>
        </p:nvSpPr>
        <p:spPr/>
        <p:txBody>
          <a:bodyPr/>
          <a:lstStyle/>
          <a:p>
            <a:fld id="{30B60A3E-4BC9-4497-95E2-69F5661E229A}" type="slidenum">
              <a:rPr lang="en-US" smtClean="0"/>
              <a:t>1</a:t>
            </a:fld>
            <a:endParaRPr lang="en-US"/>
          </a:p>
        </p:txBody>
      </p:sp>
    </p:spTree>
    <p:extLst>
      <p:ext uri="{BB962C8B-B14F-4D97-AF65-F5344CB8AC3E}">
        <p14:creationId xmlns:p14="http://schemas.microsoft.com/office/powerpoint/2010/main" val="267291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10</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199079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11</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265756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12</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100865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13</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5368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14</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152520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1200"/>
              </a:spcBef>
              <a:buFont typeface="Arial" panose="020B0604020202020204" pitchFamily="34" charset="0"/>
              <a:buChar char="•"/>
            </a:pPr>
            <a:endParaRPr lang="en-US" dirty="0"/>
          </a:p>
          <a:p>
            <a:pPr>
              <a:spcBef>
                <a:spcPts val="1200"/>
              </a:spcBef>
            </a:pPr>
            <a:r>
              <a:rPr lang="en-US" dirty="0"/>
              <a:t>			[Aloe </a:t>
            </a:r>
            <a:r>
              <a:rPr lang="en-US" dirty="0" err="1"/>
              <a:t>polyphylla</a:t>
            </a:r>
            <a:r>
              <a:rPr lang="en-US" dirty="0"/>
              <a:t>]</a:t>
            </a:r>
          </a:p>
        </p:txBody>
      </p:sp>
      <p:sp>
        <p:nvSpPr>
          <p:cNvPr id="4" name="Slide Number Placeholder 3"/>
          <p:cNvSpPr>
            <a:spLocks noGrp="1"/>
          </p:cNvSpPr>
          <p:nvPr>
            <p:ph type="sldNum" sz="quarter" idx="10"/>
          </p:nvPr>
        </p:nvSpPr>
        <p:spPr/>
        <p:txBody>
          <a:bodyPr/>
          <a:lstStyle/>
          <a:p>
            <a:fld id="{30B60A3E-4BC9-4497-95E2-69F5661E229A}" type="slidenum">
              <a:rPr lang="en-US" smtClean="0"/>
              <a:t>15</a:t>
            </a:fld>
            <a:endParaRPr lang="en-US"/>
          </a:p>
        </p:txBody>
      </p:sp>
    </p:spTree>
    <p:extLst>
      <p:ext uri="{BB962C8B-B14F-4D97-AF65-F5344CB8AC3E}">
        <p14:creationId xmlns:p14="http://schemas.microsoft.com/office/powerpoint/2010/main" val="352563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16</a:t>
            </a:fld>
            <a:endParaRPr lang="en-US"/>
          </a:p>
        </p:txBody>
      </p:sp>
    </p:spTree>
    <p:extLst>
      <p:ext uri="{BB962C8B-B14F-4D97-AF65-F5344CB8AC3E}">
        <p14:creationId xmlns:p14="http://schemas.microsoft.com/office/powerpoint/2010/main" val="24465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8" y="4447460"/>
            <a:ext cx="5661660" cy="4913989"/>
          </a:xfrm>
        </p:spPr>
        <p:txBody>
          <a:bodyPr>
            <a:normAutofit/>
          </a:bodyPr>
          <a:lstStyle/>
          <a:p>
            <a:pPr algn="r"/>
            <a:endParaRPr lang="en-US" sz="32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30B60A3E-4BC9-4497-95E2-69F5661E229A}" type="slidenum">
              <a:rPr lang="en-US" smtClean="0"/>
              <a:t>2</a:t>
            </a:fld>
            <a:endParaRPr lang="en-US" dirty="0"/>
          </a:p>
        </p:txBody>
      </p:sp>
    </p:spTree>
    <p:extLst>
      <p:ext uri="{BB962C8B-B14F-4D97-AF65-F5344CB8AC3E}">
        <p14:creationId xmlns:p14="http://schemas.microsoft.com/office/powerpoint/2010/main" val="866912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4" name="Slide Number Placeholder 3"/>
          <p:cNvSpPr>
            <a:spLocks noGrp="1"/>
          </p:cNvSpPr>
          <p:nvPr>
            <p:ph type="sldNum" sz="quarter" idx="10"/>
          </p:nvPr>
        </p:nvSpPr>
        <p:spPr/>
        <p:txBody>
          <a:bodyPr/>
          <a:lstStyle/>
          <a:p>
            <a:fld id="{30B60A3E-4BC9-4497-95E2-69F5661E229A}" type="slidenum">
              <a:rPr lang="en-US" smtClean="0"/>
              <a:t>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0851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4</a:t>
            </a:fld>
            <a:endParaRPr lang="en-US"/>
          </a:p>
        </p:txBody>
      </p:sp>
    </p:spTree>
    <p:extLst>
      <p:ext uri="{BB962C8B-B14F-4D97-AF65-F5344CB8AC3E}">
        <p14:creationId xmlns:p14="http://schemas.microsoft.com/office/powerpoint/2010/main" val="203693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26945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6</a:t>
            </a:fld>
            <a:endParaRPr lang="en-US"/>
          </a:p>
        </p:txBody>
      </p:sp>
    </p:spTree>
    <p:extLst>
      <p:ext uri="{BB962C8B-B14F-4D97-AF65-F5344CB8AC3E}">
        <p14:creationId xmlns:p14="http://schemas.microsoft.com/office/powerpoint/2010/main" val="294839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7</a:t>
            </a:fld>
            <a:endParaRPr lang="en-US"/>
          </a:p>
        </p:txBody>
      </p:sp>
    </p:spTree>
    <p:extLst>
      <p:ext uri="{BB962C8B-B14F-4D97-AF65-F5344CB8AC3E}">
        <p14:creationId xmlns:p14="http://schemas.microsoft.com/office/powerpoint/2010/main" val="351693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8</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75910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9</a:t>
            </a:fld>
            <a:endParaRPr lang="en-US"/>
          </a:p>
        </p:txBody>
      </p:sp>
    </p:spTree>
    <p:extLst>
      <p:ext uri="{BB962C8B-B14F-4D97-AF65-F5344CB8AC3E}">
        <p14:creationId xmlns:p14="http://schemas.microsoft.com/office/powerpoint/2010/main" val="174944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914400" y="914400"/>
            <a:ext cx="10363200" cy="1524000"/>
          </a:xfrm>
          <a:solidFill>
            <a:schemeClr val="bg1"/>
          </a:solidFill>
          <a:ln>
            <a:noFill/>
          </a:ln>
        </p:spPr>
        <p:txBody>
          <a:bodyPr/>
          <a:lstStyle>
            <a:lvl1pPr>
              <a:defRPr baseline="0">
                <a:solidFill>
                  <a:schemeClr val="tx1"/>
                </a:solidFill>
              </a:defRPr>
            </a:lvl1pPr>
          </a:lstStyle>
          <a:p>
            <a:r>
              <a:rPr lang="en-US"/>
              <a:t>Click to edit Master title style</a:t>
            </a:r>
            <a:endParaRPr lang="en-US" dirty="0"/>
          </a:p>
        </p:txBody>
      </p:sp>
      <p:sp>
        <p:nvSpPr>
          <p:cNvPr id="14" name="Slide Number Placeholder 5"/>
          <p:cNvSpPr txBox="1">
            <a:spLocks/>
          </p:cNvSpPr>
          <p:nvPr userDrawn="1"/>
        </p:nvSpPr>
        <p:spPr>
          <a:xfrm>
            <a:off x="9753600" y="8475135"/>
            <a:ext cx="1828800" cy="486833"/>
          </a:xfrm>
          <a:prstGeom prst="rect">
            <a:avLst/>
          </a:prstGeom>
        </p:spPr>
        <p:txBody>
          <a:bodyPr vert="horz" lIns="121920" tIns="60960" rIns="121920" bIns="60960" rtlCol="0" anchor="ctr"/>
          <a:lstStyle/>
          <a:p>
            <a:pPr marL="0" marR="0" lvl="0" indent="0" algn="r" defTabSz="1219188"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6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219188"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4572000" y="2844800"/>
            <a:ext cx="3048000" cy="2438400"/>
          </a:xfrm>
        </p:spPr>
        <p:txBody>
          <a:bodyPr/>
          <a:lstStyle/>
          <a:p>
            <a:r>
              <a:rPr lang="en-US"/>
              <a:t>Click icon to add picture</a:t>
            </a:r>
          </a:p>
        </p:txBody>
      </p:sp>
      <p:sp>
        <p:nvSpPr>
          <p:cNvPr id="19" name="TextBox 18"/>
          <p:cNvSpPr txBox="1"/>
          <p:nvPr userDrawn="1"/>
        </p:nvSpPr>
        <p:spPr>
          <a:xfrm>
            <a:off x="1016000" y="5791201"/>
            <a:ext cx="10160000" cy="1323439"/>
          </a:xfrm>
          <a:prstGeom prst="rect">
            <a:avLst/>
          </a:prstGeom>
          <a:noFill/>
        </p:spPr>
        <p:txBody>
          <a:bodyPr wrap="square" rtlCol="0">
            <a:spAutoFit/>
          </a:bodyPr>
          <a:lstStyle/>
          <a:p>
            <a:pPr marL="0" marR="0" indent="0" algn="ctr" defTabSz="1219188" rtl="0" eaLnBrk="1" fontAlgn="auto" latinLnBrk="0" hangingPunct="1">
              <a:lnSpc>
                <a:spcPct val="100000"/>
              </a:lnSpc>
              <a:spcBef>
                <a:spcPts val="0"/>
              </a:spcBef>
              <a:spcAft>
                <a:spcPts val="0"/>
              </a:spcAft>
              <a:buClrTx/>
              <a:buSzTx/>
              <a:buFontTx/>
              <a:buNone/>
              <a:tabLst/>
              <a:defRPr/>
            </a:pPr>
            <a:r>
              <a:rPr lang="en-US" sz="3733" b="0" dirty="0">
                <a:solidFill>
                  <a:schemeClr val="tx1"/>
                </a:solidFill>
              </a:rPr>
              <a:t>Presented</a:t>
            </a:r>
            <a:r>
              <a:rPr lang="en-US" sz="3733" b="0" baseline="0" dirty="0">
                <a:solidFill>
                  <a:schemeClr val="tx1"/>
                </a:solidFill>
              </a:rPr>
              <a:t> by </a:t>
            </a:r>
          </a:p>
          <a:p>
            <a:pPr marL="0" marR="0" indent="0" algn="ctr" defTabSz="1219188" rtl="0" eaLnBrk="1" fontAlgn="auto" latinLnBrk="0" hangingPunct="1">
              <a:lnSpc>
                <a:spcPct val="100000"/>
              </a:lnSpc>
              <a:spcBef>
                <a:spcPts val="0"/>
              </a:spcBef>
              <a:spcAft>
                <a:spcPts val="0"/>
              </a:spcAft>
              <a:buClrTx/>
              <a:buSzTx/>
              <a:buFontTx/>
              <a:buNone/>
              <a:tabLst/>
              <a:defRPr/>
            </a:pPr>
            <a:r>
              <a:rPr lang="en-US" sz="4267" dirty="0">
                <a:solidFill>
                  <a:schemeClr val="tx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2133600"/>
            <a:ext cx="6299200" cy="589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2133600"/>
            <a:ext cx="3657600" cy="33528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914400"/>
            <a:ext cx="6299200" cy="589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914400"/>
            <a:ext cx="3657600" cy="33528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10972800" cy="853016"/>
          </a:xfrm>
          <a:ln>
            <a:noFill/>
          </a:ln>
        </p:spPr>
        <p:txBody>
          <a:bodyPr anchor="b"/>
          <a:lstStyle>
            <a:lvl1pPr marL="0" indent="0" algn="ctr">
              <a:spcAft>
                <a:spcPts val="800"/>
              </a:spcAft>
              <a:buNone/>
              <a:defRPr sz="4267" b="0" i="0" baseline="0">
                <a:solidFill>
                  <a:schemeClr val="accent2"/>
                </a:solidFill>
              </a:defRPr>
            </a:lvl1pPr>
            <a:lvl2pPr marL="609594" indent="0">
              <a:buNone/>
              <a:defRPr sz="2667" b="1"/>
            </a:lvl2pPr>
            <a:lvl3pPr marL="1219188" indent="0">
              <a:buNone/>
              <a:defRPr sz="2400" b="1"/>
            </a:lvl3pPr>
            <a:lvl4pPr marL="1828782" indent="0">
              <a:buNone/>
              <a:defRPr sz="2133" b="1"/>
            </a:lvl4pPr>
            <a:lvl5pPr marL="2438376" indent="0">
              <a:buNone/>
              <a:defRPr sz="2133" b="1"/>
            </a:lvl5pPr>
            <a:lvl6pPr marL="3047970" indent="0">
              <a:buNone/>
              <a:defRPr sz="2133" b="1"/>
            </a:lvl6pPr>
            <a:lvl7pPr marL="3657563" indent="0">
              <a:buNone/>
              <a:defRPr sz="2133" b="1"/>
            </a:lvl7pPr>
            <a:lvl8pPr marL="4267157" indent="0">
              <a:buNone/>
              <a:defRPr sz="2133" b="1"/>
            </a:lvl8pPr>
            <a:lvl9pPr marL="4876751"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899833"/>
            <a:ext cx="109728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6400801"/>
            <a:ext cx="7315200" cy="755651"/>
          </a:xfrm>
        </p:spPr>
        <p:txBody>
          <a:bodyPr anchor="b"/>
          <a:lstStyle>
            <a:lvl1pPr algn="ctr">
              <a:defRPr sz="2667" b="1"/>
            </a:lvl1pPr>
          </a:lstStyle>
          <a:p>
            <a:r>
              <a:rPr lang="en-US" dirty="0"/>
              <a:t>Click to edit Master title style</a:t>
            </a:r>
          </a:p>
        </p:txBody>
      </p:sp>
      <p:sp>
        <p:nvSpPr>
          <p:cNvPr id="3" name="Picture Placeholder 2"/>
          <p:cNvSpPr>
            <a:spLocks noGrp="1"/>
          </p:cNvSpPr>
          <p:nvPr>
            <p:ph type="pic" idx="1"/>
          </p:nvPr>
        </p:nvSpPr>
        <p:spPr>
          <a:xfrm>
            <a:off x="2389718" y="817033"/>
            <a:ext cx="7315200" cy="5486400"/>
          </a:xfrm>
        </p:spPr>
        <p:txBody>
          <a:bodyPr/>
          <a:lstStyle>
            <a:lvl1pPr marL="0" indent="0">
              <a:buNone/>
              <a:defRPr sz="4267"/>
            </a:lvl1pPr>
            <a:lvl2pPr marL="609594" indent="0">
              <a:buNone/>
              <a:defRPr sz="3733"/>
            </a:lvl2pPr>
            <a:lvl3pPr marL="1219188" indent="0">
              <a:buNone/>
              <a:defRPr sz="3200"/>
            </a:lvl3pPr>
            <a:lvl4pPr marL="1828782" indent="0">
              <a:buNone/>
              <a:defRPr sz="2667"/>
            </a:lvl4pPr>
            <a:lvl5pPr marL="2438376" indent="0">
              <a:buNone/>
              <a:defRPr sz="2667"/>
            </a:lvl5pPr>
            <a:lvl6pPr marL="3047970" indent="0">
              <a:buNone/>
              <a:defRPr sz="2667"/>
            </a:lvl6pPr>
            <a:lvl7pPr marL="3657563" indent="0">
              <a:buNone/>
              <a:defRPr sz="2667"/>
            </a:lvl7pPr>
            <a:lvl8pPr marL="4267157" indent="0">
              <a:buNone/>
              <a:defRPr sz="2667"/>
            </a:lvl8pPr>
            <a:lvl9pPr marL="4876751" indent="0">
              <a:buNone/>
              <a:defRPr sz="2667"/>
            </a:lvl9pPr>
          </a:lstStyle>
          <a:p>
            <a:endParaRPr lang="en-US"/>
          </a:p>
        </p:txBody>
      </p:sp>
      <p:sp>
        <p:nvSpPr>
          <p:cNvPr id="4" name="Text Placeholder 3"/>
          <p:cNvSpPr>
            <a:spLocks noGrp="1"/>
          </p:cNvSpPr>
          <p:nvPr>
            <p:ph type="body" sz="half" idx="2"/>
          </p:nvPr>
        </p:nvSpPr>
        <p:spPr>
          <a:xfrm>
            <a:off x="2389718" y="7156451"/>
            <a:ext cx="7315200" cy="768349"/>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3" indent="0">
              <a:buNone/>
              <a:defRPr sz="1200"/>
            </a:lvl7pPr>
            <a:lvl8pPr marL="4267157" indent="0">
              <a:buNone/>
              <a:defRPr sz="1200"/>
            </a:lvl8pPr>
            <a:lvl9pPr marL="4876751"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chemeClr val="tx1"/>
                </a:solidFill>
              </a:defRPr>
            </a:lvl1pPr>
            <a:lvl2pPr>
              <a:defRPr sz="3200" b="0" i="0" baseline="0">
                <a:solidFill>
                  <a:schemeClr val="tx1"/>
                </a:solidFill>
              </a:defRPr>
            </a:lvl2pPr>
            <a:lvl3pPr>
              <a:defRPr baseline="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2133600"/>
            <a:ext cx="6299200" cy="558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2133600"/>
            <a:ext cx="3657600" cy="33528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914400" y="914400"/>
            <a:ext cx="10363200" cy="1524000"/>
          </a:xfrm>
        </p:spPr>
        <p:txBody>
          <a:bodyPr/>
          <a:lstStyle>
            <a:lvl1pPr>
              <a:defRPr baseline="0">
                <a:solidFill>
                  <a:schemeClr val="tx1"/>
                </a:solidFill>
              </a:defRPr>
            </a:lvl1pPr>
          </a:lstStyle>
          <a:p>
            <a:r>
              <a:rPr lang="en-US"/>
              <a:t>Click to edit Master title style</a:t>
            </a:r>
            <a:endParaRPr lang="en-US" dirty="0"/>
          </a:p>
        </p:txBody>
      </p:sp>
      <p:sp>
        <p:nvSpPr>
          <p:cNvPr id="14" name="Slide Number Placeholder 5"/>
          <p:cNvSpPr txBox="1">
            <a:spLocks/>
          </p:cNvSpPr>
          <p:nvPr userDrawn="1"/>
        </p:nvSpPr>
        <p:spPr>
          <a:xfrm>
            <a:off x="9753600" y="8475135"/>
            <a:ext cx="1828800" cy="486833"/>
          </a:xfrm>
          <a:prstGeom prst="rect">
            <a:avLst/>
          </a:prstGeom>
        </p:spPr>
        <p:txBody>
          <a:bodyPr vert="horz" lIns="121920" tIns="60960" rIns="121920" bIns="60960" rtlCol="0" anchor="ctr"/>
          <a:lstStyle/>
          <a:p>
            <a:pPr marL="0" marR="0" lvl="0" indent="0" algn="r" defTabSz="1219188"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6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219188"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914400" y="2743200"/>
            <a:ext cx="10363200" cy="41656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2133600"/>
            <a:ext cx="6299200" cy="589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2133600"/>
            <a:ext cx="3657600" cy="33528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914400"/>
            <a:ext cx="6299200" cy="589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914400"/>
            <a:ext cx="3657600" cy="33528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10972800" cy="853016"/>
          </a:xfrm>
          <a:ln>
            <a:noFill/>
          </a:ln>
        </p:spPr>
        <p:txBody>
          <a:bodyPr anchor="b">
            <a:normAutofit/>
          </a:bodyPr>
          <a:lstStyle>
            <a:lvl1pPr marL="0" indent="0" algn="ctr">
              <a:spcAft>
                <a:spcPts val="800"/>
              </a:spcAft>
              <a:buNone/>
              <a:defRPr sz="4267" b="0" i="0" baseline="0">
                <a:solidFill>
                  <a:schemeClr val="accent2"/>
                </a:solidFill>
              </a:defRPr>
            </a:lvl1pPr>
            <a:lvl2pPr marL="609594" indent="0">
              <a:buNone/>
              <a:defRPr sz="2667" b="1"/>
            </a:lvl2pPr>
            <a:lvl3pPr marL="1219188" indent="0">
              <a:buNone/>
              <a:defRPr sz="2400" b="1"/>
            </a:lvl3pPr>
            <a:lvl4pPr marL="1828782" indent="0">
              <a:buNone/>
              <a:defRPr sz="2133" b="1"/>
            </a:lvl4pPr>
            <a:lvl5pPr marL="2438376" indent="0">
              <a:buNone/>
              <a:defRPr sz="2133" b="1"/>
            </a:lvl5pPr>
            <a:lvl6pPr marL="3047970" indent="0">
              <a:buNone/>
              <a:defRPr sz="2133" b="1"/>
            </a:lvl6pPr>
            <a:lvl7pPr marL="3657563" indent="0">
              <a:buNone/>
              <a:defRPr sz="2133" b="1"/>
            </a:lvl7pPr>
            <a:lvl8pPr marL="4267157" indent="0">
              <a:buNone/>
              <a:defRPr sz="2133" b="1"/>
            </a:lvl8pPr>
            <a:lvl9pPr marL="4876751"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899833"/>
            <a:ext cx="109728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6400801"/>
            <a:ext cx="7315200" cy="755651"/>
          </a:xfrm>
        </p:spPr>
        <p:txBody>
          <a:bodyPr anchor="b"/>
          <a:lstStyle>
            <a:lvl1pPr algn="ctr">
              <a:defRPr sz="2667" b="1"/>
            </a:lvl1pPr>
          </a:lstStyle>
          <a:p>
            <a:r>
              <a:rPr lang="en-US" dirty="0"/>
              <a:t>Click to edit Master title style</a:t>
            </a:r>
          </a:p>
        </p:txBody>
      </p:sp>
      <p:sp>
        <p:nvSpPr>
          <p:cNvPr id="3" name="Picture Placeholder 2"/>
          <p:cNvSpPr>
            <a:spLocks noGrp="1"/>
          </p:cNvSpPr>
          <p:nvPr>
            <p:ph type="pic" idx="1"/>
          </p:nvPr>
        </p:nvSpPr>
        <p:spPr>
          <a:xfrm>
            <a:off x="2389718" y="817033"/>
            <a:ext cx="7315200" cy="5486400"/>
          </a:xfrm>
        </p:spPr>
        <p:txBody>
          <a:bodyPr/>
          <a:lstStyle>
            <a:lvl1pPr marL="0" indent="0">
              <a:buNone/>
              <a:defRPr sz="4267"/>
            </a:lvl1pPr>
            <a:lvl2pPr marL="609594" indent="0">
              <a:buNone/>
              <a:defRPr sz="3733"/>
            </a:lvl2pPr>
            <a:lvl3pPr marL="1219188" indent="0">
              <a:buNone/>
              <a:defRPr sz="3200"/>
            </a:lvl3pPr>
            <a:lvl4pPr marL="1828782" indent="0">
              <a:buNone/>
              <a:defRPr sz="2667"/>
            </a:lvl4pPr>
            <a:lvl5pPr marL="2438376" indent="0">
              <a:buNone/>
              <a:defRPr sz="2667"/>
            </a:lvl5pPr>
            <a:lvl6pPr marL="3047970" indent="0">
              <a:buNone/>
              <a:defRPr sz="2667"/>
            </a:lvl6pPr>
            <a:lvl7pPr marL="3657563" indent="0">
              <a:buNone/>
              <a:defRPr sz="2667"/>
            </a:lvl7pPr>
            <a:lvl8pPr marL="4267157" indent="0">
              <a:buNone/>
              <a:defRPr sz="2667"/>
            </a:lvl8pPr>
            <a:lvl9pPr marL="4876751" indent="0">
              <a:buNone/>
              <a:defRPr sz="2667"/>
            </a:lvl9pPr>
          </a:lstStyle>
          <a:p>
            <a:endParaRPr lang="en-US"/>
          </a:p>
        </p:txBody>
      </p:sp>
      <p:sp>
        <p:nvSpPr>
          <p:cNvPr id="4" name="Text Placeholder 3"/>
          <p:cNvSpPr>
            <a:spLocks noGrp="1"/>
          </p:cNvSpPr>
          <p:nvPr>
            <p:ph type="body" sz="half" idx="2"/>
          </p:nvPr>
        </p:nvSpPr>
        <p:spPr>
          <a:xfrm>
            <a:off x="2389718" y="7156451"/>
            <a:ext cx="7315200" cy="768349"/>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3" indent="0">
              <a:buNone/>
              <a:defRPr sz="1200"/>
            </a:lvl7pPr>
            <a:lvl8pPr marL="4267157" indent="0">
              <a:buNone/>
              <a:defRPr sz="1200"/>
            </a:lvl8pPr>
            <a:lvl9pPr marL="487675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33603"/>
            <a:ext cx="10972800" cy="507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160000" y="8475135"/>
            <a:ext cx="14224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2235200" y="7823201"/>
            <a:ext cx="7653867" cy="1043709"/>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1219188" rtl="0" eaLnBrk="1" latinLnBrk="0" hangingPunct="1">
        <a:spcBef>
          <a:spcPct val="0"/>
        </a:spcBef>
        <a:buNone/>
        <a:defRPr sz="5867" kern="1200" baseline="0">
          <a:solidFill>
            <a:schemeClr val="accent1"/>
          </a:solidFill>
          <a:latin typeface="+mj-lt"/>
          <a:ea typeface="+mj-ea"/>
          <a:cs typeface="+mj-cs"/>
        </a:defRPr>
      </a:lvl1pPr>
    </p:titleStyle>
    <p:bodyStyle>
      <a:lvl1pPr marL="457195" indent="-457195" algn="l" defTabSz="1219188" rtl="0" eaLnBrk="1" latinLnBrk="0" hangingPunct="1">
        <a:spcBef>
          <a:spcPct val="20000"/>
        </a:spcBef>
        <a:spcAft>
          <a:spcPts val="400"/>
        </a:spcAft>
        <a:buFontTx/>
        <a:buNone/>
        <a:defRPr sz="4267" b="0" i="0" kern="1200" baseline="0">
          <a:solidFill>
            <a:schemeClr val="tx2"/>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i="0" kern="1200" baseline="0">
          <a:solidFill>
            <a:schemeClr val="tx2"/>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2"/>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133601"/>
            <a:ext cx="10972800" cy="538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753600" y="8475135"/>
            <a:ext cx="1828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937566" y="8128000"/>
            <a:ext cx="720034" cy="662432"/>
          </a:xfrm>
          <a:prstGeom prst="rect">
            <a:avLst/>
          </a:prstGeom>
        </p:spPr>
      </p:pic>
      <p:sp>
        <p:nvSpPr>
          <p:cNvPr id="8" name="TextBox 7"/>
          <p:cNvSpPr txBox="1"/>
          <p:nvPr userDrawn="1"/>
        </p:nvSpPr>
        <p:spPr>
          <a:xfrm>
            <a:off x="3556000" y="8229602"/>
            <a:ext cx="5588000" cy="502766"/>
          </a:xfrm>
          <a:prstGeom prst="rect">
            <a:avLst/>
          </a:prstGeom>
          <a:noFill/>
        </p:spPr>
        <p:txBody>
          <a:bodyPr wrap="square" rtlCol="0">
            <a:spAutoFit/>
          </a:bodyPr>
          <a:lstStyle/>
          <a:p>
            <a:r>
              <a:rPr lang="en-US" sz="2667" b="0" dirty="0">
                <a:solidFill>
                  <a:schemeClr val="accent1"/>
                </a:solidFill>
              </a:rPr>
              <a:t>UC Master</a:t>
            </a:r>
            <a:r>
              <a:rPr lang="en-US" sz="2667" b="0" baseline="0" dirty="0">
                <a:solidFill>
                  <a:schemeClr val="accent1"/>
                </a:solidFill>
              </a:rPr>
              <a:t> Gardeners of Placer County</a:t>
            </a:r>
            <a:endParaRPr lang="en-US" sz="2667"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1219188" rtl="0" eaLnBrk="1" latinLnBrk="0" hangingPunct="1">
        <a:spcBef>
          <a:spcPct val="0"/>
        </a:spcBef>
        <a:buNone/>
        <a:defRPr sz="5867" kern="1200" baseline="0">
          <a:solidFill>
            <a:schemeClr val="tx1"/>
          </a:solidFill>
          <a:latin typeface="+mj-lt"/>
          <a:ea typeface="+mj-ea"/>
          <a:cs typeface="+mj-cs"/>
        </a:defRPr>
      </a:lvl1pPr>
    </p:titleStyle>
    <p:bodyStyle>
      <a:lvl1pPr marL="457195" indent="-457195" algn="l" defTabSz="1219188" rtl="0" eaLnBrk="1" latinLnBrk="0" hangingPunct="1">
        <a:spcBef>
          <a:spcPct val="20000"/>
        </a:spcBef>
        <a:spcAft>
          <a:spcPts val="400"/>
        </a:spcAft>
        <a:buFontTx/>
        <a:buNone/>
        <a:defRPr sz="4267" b="0" i="0" kern="1200" baseline="0">
          <a:solidFill>
            <a:schemeClr val="tx1"/>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kern="1200" baseline="0">
          <a:solidFill>
            <a:schemeClr val="tx1"/>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1"/>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133601"/>
            <a:ext cx="10972800" cy="538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753600" y="8475135"/>
            <a:ext cx="1828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1219188" rtl="0" eaLnBrk="1" latinLnBrk="0" hangingPunct="1">
        <a:spcBef>
          <a:spcPct val="0"/>
        </a:spcBef>
        <a:buNone/>
        <a:defRPr sz="5867" kern="1200" baseline="0">
          <a:solidFill>
            <a:schemeClr val="tx1"/>
          </a:solidFill>
          <a:latin typeface="+mj-lt"/>
          <a:ea typeface="+mj-ea"/>
          <a:cs typeface="+mj-cs"/>
        </a:defRPr>
      </a:lvl1pPr>
    </p:titleStyle>
    <p:bodyStyle>
      <a:lvl1pPr marL="457195" indent="-457195" algn="l" defTabSz="1219188" rtl="0" eaLnBrk="1" latinLnBrk="0" hangingPunct="1">
        <a:spcBef>
          <a:spcPct val="20000"/>
        </a:spcBef>
        <a:spcAft>
          <a:spcPts val="400"/>
        </a:spcAft>
        <a:buFontTx/>
        <a:buNone/>
        <a:defRPr sz="4267" b="0" i="0" kern="1200" baseline="0">
          <a:solidFill>
            <a:schemeClr val="tx1"/>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kern="1200" baseline="0">
          <a:solidFill>
            <a:schemeClr val="tx1"/>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1"/>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18758" y="203200"/>
            <a:ext cx="12192000" cy="1524000"/>
          </a:xfrm>
        </p:spPr>
        <p:txBody>
          <a:bodyPr>
            <a:normAutofit/>
          </a:bodyPr>
          <a:lstStyle/>
          <a:p>
            <a:pPr>
              <a:lnSpc>
                <a:spcPts val="5333"/>
              </a:lnSpc>
            </a:pPr>
            <a:r>
              <a:rPr lang="en-US" sz="5400" dirty="0"/>
              <a:t>Straw into Gold:              </a:t>
            </a:r>
            <a:br>
              <a:rPr lang="en-US" sz="5400" dirty="0"/>
            </a:br>
            <a:r>
              <a:rPr lang="en-US" sz="5400" dirty="0"/>
              <a:t>Gardening with Straw Bales </a:t>
            </a:r>
            <a:endParaRPr lang="en-US" sz="5400"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17" y="2575560"/>
            <a:ext cx="3901440" cy="29260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198" y="1981200"/>
            <a:ext cx="2865120" cy="286512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10449" y="2647950"/>
            <a:ext cx="4114800" cy="3086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rot="531356">
            <a:off x="8083148" y="4573036"/>
            <a:ext cx="2971800" cy="523220"/>
          </a:xfrm>
          <a:prstGeom prst="rect">
            <a:avLst/>
          </a:prstGeom>
          <a:noFill/>
        </p:spPr>
        <p:txBody>
          <a:bodyPr wrap="square" rtlCol="0">
            <a:spAutoFit/>
          </a:bodyPr>
          <a:lstStyle/>
          <a:p>
            <a:r>
              <a:rPr lang="en-US" sz="2800" dirty="0"/>
              <a:t>Picking parsley</a:t>
            </a:r>
          </a:p>
        </p:txBody>
      </p:sp>
      <p:sp>
        <p:nvSpPr>
          <p:cNvPr id="5" name="Title 4"/>
          <p:cNvSpPr>
            <a:spLocks noGrp="1"/>
          </p:cNvSpPr>
          <p:nvPr>
            <p:ph type="title"/>
          </p:nvPr>
        </p:nvSpPr>
        <p:spPr>
          <a:xfrm>
            <a:off x="609600" y="155322"/>
            <a:ext cx="10972800" cy="898397"/>
          </a:xfrm>
        </p:spPr>
        <p:txBody>
          <a:bodyPr>
            <a:normAutofit fontScale="90000"/>
          </a:bodyPr>
          <a:lstStyle/>
          <a:p>
            <a:r>
              <a:rPr lang="en-US" b="1" dirty="0"/>
              <a:t>Summer Harvest</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0128">
            <a:off x="6291920" y="5108593"/>
            <a:ext cx="4663440" cy="3497580"/>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92620">
            <a:off x="7412603" y="1342646"/>
            <a:ext cx="4389120" cy="3291840"/>
          </a:xfrm>
          <a:prstGeom prst="rect">
            <a:avLst/>
          </a:prstGeom>
          <a:ln>
            <a:noFill/>
          </a:ln>
          <a:effectLst>
            <a:softEdge rad="11250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985">
            <a:off x="437657" y="1336450"/>
            <a:ext cx="5303520" cy="5303520"/>
          </a:xfrm>
          <a:prstGeom prst="rect">
            <a:avLst/>
          </a:prstGeom>
          <a:ln>
            <a:noFill/>
          </a:ln>
          <a:effectLst>
            <a:softEdge rad="112500"/>
          </a:effectLst>
        </p:spPr>
      </p:pic>
      <p:sp>
        <p:nvSpPr>
          <p:cNvPr id="14" name="TextBox 13"/>
          <p:cNvSpPr txBox="1"/>
          <p:nvPr/>
        </p:nvSpPr>
        <p:spPr>
          <a:xfrm rot="21222718">
            <a:off x="1540437" y="6601427"/>
            <a:ext cx="4061301" cy="523220"/>
          </a:xfrm>
          <a:prstGeom prst="rect">
            <a:avLst/>
          </a:prstGeom>
          <a:noFill/>
        </p:spPr>
        <p:txBody>
          <a:bodyPr wrap="square" rtlCol="0">
            <a:spAutoFit/>
          </a:bodyPr>
          <a:lstStyle/>
          <a:p>
            <a:r>
              <a:rPr lang="en-US" sz="2800" dirty="0"/>
              <a:t>Spuds sprouting in wattle</a:t>
            </a:r>
          </a:p>
        </p:txBody>
      </p:sp>
      <p:sp>
        <p:nvSpPr>
          <p:cNvPr id="16" name="TextBox 15"/>
          <p:cNvSpPr txBox="1"/>
          <p:nvPr/>
        </p:nvSpPr>
        <p:spPr>
          <a:xfrm rot="531356">
            <a:off x="6282142" y="8456941"/>
            <a:ext cx="3571661" cy="523220"/>
          </a:xfrm>
          <a:prstGeom prst="rect">
            <a:avLst/>
          </a:prstGeom>
          <a:noFill/>
        </p:spPr>
        <p:txBody>
          <a:bodyPr wrap="square" rtlCol="0">
            <a:spAutoFit/>
          </a:bodyPr>
          <a:lstStyle/>
          <a:p>
            <a:r>
              <a:rPr lang="en-US" sz="2800" dirty="0"/>
              <a:t>Pounds of cucumbers</a:t>
            </a:r>
          </a:p>
        </p:txBody>
      </p:sp>
    </p:spTree>
    <p:extLst>
      <p:ext uri="{BB962C8B-B14F-4D97-AF65-F5344CB8AC3E}">
        <p14:creationId xmlns:p14="http://schemas.microsoft.com/office/powerpoint/2010/main" val="305933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Fall </a:t>
            </a:r>
            <a:r>
              <a:rPr lang="en-US" sz="5300" b="1" dirty="0"/>
              <a:t>Planting</a:t>
            </a:r>
            <a:r>
              <a:rPr lang="en-US" b="1" dirty="0"/>
              <a:t> for Winter Harvest</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053719"/>
            <a:ext cx="4389120" cy="585216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rot="20973734">
            <a:off x="450214" y="1532082"/>
            <a:ext cx="5669280" cy="425196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77686">
            <a:off x="5159452" y="4305600"/>
            <a:ext cx="3383280" cy="4511040"/>
          </a:xfrm>
          <a:prstGeom prst="rect">
            <a:avLst/>
          </a:prstGeom>
          <a:ln>
            <a:noFill/>
          </a:ln>
          <a:effectLst>
            <a:softEdge rad="112500"/>
          </a:effectLst>
        </p:spPr>
      </p:pic>
    </p:spTree>
    <p:extLst>
      <p:ext uri="{BB962C8B-B14F-4D97-AF65-F5344CB8AC3E}">
        <p14:creationId xmlns:p14="http://schemas.microsoft.com/office/powerpoint/2010/main" val="218454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Winter Harvest</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5260784"/>
            <a:ext cx="4663440" cy="349758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1226234"/>
            <a:ext cx="3749040" cy="7248901"/>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 y="1420304"/>
            <a:ext cx="5120640" cy="3840480"/>
          </a:xfrm>
          <a:prstGeom prst="rect">
            <a:avLst/>
          </a:prstGeom>
          <a:ln>
            <a:noFill/>
          </a:ln>
          <a:effectLst>
            <a:softEdge rad="112500"/>
          </a:effectLst>
        </p:spPr>
      </p:pic>
    </p:spTree>
    <p:extLst>
      <p:ext uri="{BB962C8B-B14F-4D97-AF65-F5344CB8AC3E}">
        <p14:creationId xmlns:p14="http://schemas.microsoft.com/office/powerpoint/2010/main" val="237587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Compost</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13</a:t>
            </a:fld>
            <a:endParaRPr lang="en-US" dirty="0"/>
          </a:p>
        </p:txBody>
      </p:sp>
      <p:sp>
        <p:nvSpPr>
          <p:cNvPr id="2" name="TextBox 1"/>
          <p:cNvSpPr txBox="1"/>
          <p:nvPr/>
        </p:nvSpPr>
        <p:spPr>
          <a:xfrm>
            <a:off x="952500" y="1053719"/>
            <a:ext cx="102870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t>At end of year</a:t>
            </a:r>
          </a:p>
          <a:p>
            <a:pPr marL="457200" indent="-457200">
              <a:buFont typeface="Arial" panose="020B0604020202020204" pitchFamily="34" charset="0"/>
              <a:buChar char="•"/>
            </a:pPr>
            <a:r>
              <a:rPr lang="en-US" sz="3200" dirty="0"/>
              <a:t>Collapsed bales make excellent compost (rice bale = best)</a:t>
            </a:r>
          </a:p>
          <a:p>
            <a:pPr marL="457200" indent="-457200">
              <a:buFont typeface="Arial" panose="020B0604020202020204" pitchFamily="34" charset="0"/>
              <a:buChar char="•"/>
            </a:pPr>
            <a:r>
              <a:rPr lang="en-US" sz="3200" dirty="0"/>
              <a:t>Potatoes come rolling out!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3978">
            <a:off x="600993" y="3730810"/>
            <a:ext cx="6675120" cy="4123077"/>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02775">
            <a:off x="6581414" y="3475396"/>
            <a:ext cx="5120640" cy="3840480"/>
          </a:xfrm>
          <a:prstGeom prst="rect">
            <a:avLst/>
          </a:prstGeom>
          <a:ln>
            <a:noFill/>
          </a:ln>
          <a:effectLst>
            <a:softEdge rad="112500"/>
          </a:effectLst>
        </p:spPr>
      </p:pic>
    </p:spTree>
    <p:extLst>
      <p:ext uri="{BB962C8B-B14F-4D97-AF65-F5344CB8AC3E}">
        <p14:creationId xmlns:p14="http://schemas.microsoft.com/office/powerpoint/2010/main" val="3811666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Compost</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14</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030" y="1053719"/>
            <a:ext cx="5852160" cy="4389120"/>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89098">
            <a:off x="-46329" y="3874290"/>
            <a:ext cx="5577840" cy="4183380"/>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69924">
            <a:off x="6744240" y="3977926"/>
            <a:ext cx="5303520" cy="3977640"/>
          </a:xfrm>
          <a:prstGeom prst="rect">
            <a:avLst/>
          </a:prstGeom>
          <a:ln>
            <a:noFill/>
          </a:ln>
          <a:effectLst>
            <a:softEdge rad="112500"/>
          </a:effectLst>
        </p:spPr>
      </p:pic>
    </p:spTree>
    <p:extLst>
      <p:ext uri="{BB962C8B-B14F-4D97-AF65-F5344CB8AC3E}">
        <p14:creationId xmlns:p14="http://schemas.microsoft.com/office/powerpoint/2010/main" val="1442812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0800"/>
            <a:ext cx="10972800" cy="1524000"/>
          </a:xfrm>
        </p:spPr>
        <p:txBody>
          <a:bodyPr>
            <a:normAutofit/>
          </a:bodyPr>
          <a:lstStyle/>
          <a:p>
            <a:r>
              <a:rPr lang="en-US" sz="5000" b="1" dirty="0"/>
              <a:t>Wrap-Up</a:t>
            </a:r>
          </a:p>
        </p:txBody>
      </p:sp>
      <p:sp>
        <p:nvSpPr>
          <p:cNvPr id="9" name="Slide Number Placeholder 8"/>
          <p:cNvSpPr>
            <a:spLocks noGrp="1"/>
          </p:cNvSpPr>
          <p:nvPr>
            <p:ph type="sldNum" sz="quarter" idx="16"/>
          </p:nvPr>
        </p:nvSpPr>
        <p:spPr/>
        <p:txBody>
          <a:bodyPr/>
          <a:lstStyle/>
          <a:p>
            <a:fld id="{111DB74A-73E3-49E8-8984-0D5D8C20C556}" type="slidenum">
              <a:rPr lang="en-US" smtClean="0"/>
              <a:pPr/>
              <a:t>15</a:t>
            </a:fld>
            <a:endParaRPr lang="en-US" dirty="0"/>
          </a:p>
        </p:txBody>
      </p:sp>
      <p:sp>
        <p:nvSpPr>
          <p:cNvPr id="2" name="TextBox 1"/>
          <p:cNvSpPr txBox="1"/>
          <p:nvPr/>
        </p:nvSpPr>
        <p:spPr>
          <a:xfrm>
            <a:off x="914400" y="1574800"/>
            <a:ext cx="4876800" cy="5595827"/>
          </a:xfrm>
          <a:prstGeom prst="rect">
            <a:avLst/>
          </a:prstGeom>
          <a:noFill/>
        </p:spPr>
        <p:txBody>
          <a:bodyPr wrap="square" rtlCol="0">
            <a:spAutoFit/>
          </a:bodyPr>
          <a:lstStyle/>
          <a:p>
            <a:pPr>
              <a:spcAft>
                <a:spcPts val="600"/>
              </a:spcAft>
            </a:pPr>
            <a:r>
              <a:rPr lang="en-US" sz="3600" b="1" dirty="0"/>
              <a:t>Straw Bale Gardening</a:t>
            </a:r>
          </a:p>
          <a:p>
            <a:pPr marL="571500" indent="-571500">
              <a:spcAft>
                <a:spcPts val="1200"/>
              </a:spcAft>
              <a:buFont typeface="Wingdings" panose="05000000000000000000" pitchFamily="2" charset="2"/>
              <a:buChar char="v"/>
            </a:pPr>
            <a:r>
              <a:rPr lang="en-US" sz="3200" dirty="0"/>
              <a:t>So easy</a:t>
            </a:r>
          </a:p>
          <a:p>
            <a:pPr marL="571500" indent="-571500">
              <a:spcAft>
                <a:spcPts val="1200"/>
              </a:spcAft>
              <a:buFont typeface="Wingdings" panose="05000000000000000000" pitchFamily="2" charset="2"/>
              <a:buChar char="v"/>
            </a:pPr>
            <a:r>
              <a:rPr lang="en-US" sz="3200" dirty="0"/>
              <a:t>Raised bed heights</a:t>
            </a:r>
          </a:p>
          <a:p>
            <a:pPr marL="571500" indent="-571500">
              <a:spcAft>
                <a:spcPts val="1200"/>
              </a:spcAft>
              <a:buFont typeface="Wingdings" panose="05000000000000000000" pitchFamily="2" charset="2"/>
              <a:buChar char="v"/>
            </a:pPr>
            <a:r>
              <a:rPr lang="en-US" sz="3200" dirty="0"/>
              <a:t>No soil</a:t>
            </a:r>
          </a:p>
          <a:p>
            <a:pPr marL="571500" indent="-571500">
              <a:spcAft>
                <a:spcPts val="1200"/>
              </a:spcAft>
              <a:buFont typeface="Wingdings" panose="05000000000000000000" pitchFamily="2" charset="2"/>
              <a:buChar char="v"/>
            </a:pPr>
            <a:r>
              <a:rPr lang="en-US" sz="3200" dirty="0"/>
              <a:t>No weeding</a:t>
            </a:r>
          </a:p>
          <a:p>
            <a:pPr marL="571500" indent="-571500">
              <a:spcAft>
                <a:spcPts val="1200"/>
              </a:spcAft>
              <a:buFont typeface="Wingdings" panose="05000000000000000000" pitchFamily="2" charset="2"/>
              <a:buChar char="v"/>
            </a:pPr>
            <a:r>
              <a:rPr lang="en-US" sz="3200" dirty="0"/>
              <a:t>No tools except a trowel</a:t>
            </a:r>
          </a:p>
          <a:p>
            <a:pPr marL="571500" indent="-571500">
              <a:spcAft>
                <a:spcPts val="1200"/>
              </a:spcAft>
              <a:buFont typeface="Wingdings" panose="05000000000000000000" pitchFamily="2" charset="2"/>
              <a:buChar char="v"/>
            </a:pPr>
            <a:r>
              <a:rPr lang="en-US" sz="3200" dirty="0"/>
              <a:t>Extends growing season</a:t>
            </a:r>
          </a:p>
          <a:p>
            <a:pPr marL="571500" indent="-571500">
              <a:spcAft>
                <a:spcPts val="1200"/>
              </a:spcAft>
              <a:buFont typeface="Wingdings" panose="05000000000000000000" pitchFamily="2" charset="2"/>
              <a:buChar char="v"/>
            </a:pPr>
            <a:r>
              <a:rPr lang="en-US" sz="3200" dirty="0"/>
              <a:t>Makes super compost</a:t>
            </a:r>
          </a:p>
          <a:p>
            <a:pPr marL="342900" indent="-342900">
              <a:buFont typeface="Wingdings" panose="05000000000000000000" pitchFamily="2" charset="2"/>
              <a:buChar char="v"/>
            </a:pP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722" r="12500"/>
          <a:stretch/>
        </p:blipFill>
        <p:spPr>
          <a:xfrm rot="791437">
            <a:off x="6859591" y="2533826"/>
            <a:ext cx="4456854" cy="4297680"/>
          </a:xfrm>
          <a:prstGeom prst="rect">
            <a:avLst/>
          </a:prstGeom>
          <a:ln>
            <a:noFill/>
          </a:ln>
          <a:effectLst>
            <a:softEdge rad="112500"/>
          </a:effectLst>
        </p:spPr>
      </p:pic>
    </p:spTree>
    <p:extLst>
      <p:ext uri="{BB962C8B-B14F-4D97-AF65-F5344CB8AC3E}">
        <p14:creationId xmlns:p14="http://schemas.microsoft.com/office/powerpoint/2010/main" val="1142102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609600" y="2032000"/>
            <a:ext cx="10972800" cy="853016"/>
          </a:xfrm>
        </p:spPr>
        <p:txBody>
          <a:bodyPr>
            <a:noAutofit/>
          </a:bodyPr>
          <a:lstStyle/>
          <a:p>
            <a:r>
              <a:rPr lang="en-US" sz="5333" dirty="0"/>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tabLst>
                <a:tab pos="4868863" algn="l"/>
                <a:tab pos="5097463" algn="l"/>
              </a:tabLst>
            </a:pPr>
            <a:r>
              <a:rPr lang="en-US" dirty="0"/>
              <a:t>		</a:t>
            </a:r>
            <a:r>
              <a:rPr lang="en-US" dirty="0" err="1"/>
              <a:t>Rotline</a:t>
            </a:r>
            <a:r>
              <a:rPr lang="en-US" dirty="0"/>
              <a:t>: </a:t>
            </a:r>
            <a:r>
              <a:rPr lang="en-US" b="1" dirty="0"/>
              <a:t>(530) 889-7399</a:t>
            </a:r>
          </a:p>
          <a:p>
            <a:pPr algn="ctr"/>
            <a:r>
              <a:rPr lang="en-US" dirty="0"/>
              <a:t>Master Gardener Website: </a:t>
            </a:r>
            <a:r>
              <a:rPr lang="en-US" b="1" dirty="0"/>
              <a:t>pcmg.ucanr.org</a:t>
            </a:r>
          </a:p>
          <a:p>
            <a:pPr algn="ctr"/>
            <a:endParaRPr lang="en-US" dirty="0"/>
          </a:p>
          <a:p>
            <a:pPr algn="ctr"/>
            <a:r>
              <a:rPr lang="en-US" dirty="0"/>
              <a:t>Evaluations, please!</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16</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2628900" y="1295400"/>
            <a:ext cx="6934200" cy="7666568"/>
          </a:xfrm>
        </p:spPr>
        <p:txBody>
          <a:bodyPr>
            <a:normAutofit lnSpcReduction="10000"/>
          </a:bodyPr>
          <a:lstStyle/>
          <a:p>
            <a:pPr algn="ctr">
              <a:lnSpc>
                <a:spcPct val="110000"/>
              </a:lnSpc>
              <a:spcBef>
                <a:spcPts val="0"/>
              </a:spcBef>
              <a:spcAft>
                <a:spcPts val="0"/>
              </a:spcAft>
            </a:pPr>
            <a:r>
              <a:rPr lang="en-US" dirty="0"/>
              <a:t>Welcome!</a:t>
            </a:r>
          </a:p>
          <a:p>
            <a:pPr algn="ctr">
              <a:lnSpc>
                <a:spcPct val="110000"/>
              </a:lnSpc>
              <a:spcBef>
                <a:spcPts val="0"/>
              </a:spcBef>
              <a:spcAft>
                <a:spcPts val="0"/>
              </a:spcAft>
            </a:pPr>
            <a:r>
              <a:rPr lang="en-US" dirty="0"/>
              <a:t>Today’s Agenda</a:t>
            </a:r>
          </a:p>
          <a:p>
            <a:pPr marL="1151455" lvl="1" indent="-541861">
              <a:lnSpc>
                <a:spcPct val="110000"/>
              </a:lnSpc>
              <a:spcBef>
                <a:spcPts val="1200"/>
              </a:spcBef>
              <a:spcAft>
                <a:spcPts val="0"/>
              </a:spcAft>
            </a:pPr>
            <a:r>
              <a:rPr lang="en-US" b="1" dirty="0"/>
              <a:t>Who are Master Gardeners?</a:t>
            </a:r>
          </a:p>
          <a:p>
            <a:pPr marL="1151455" lvl="1" indent="-541861">
              <a:lnSpc>
                <a:spcPct val="150000"/>
              </a:lnSpc>
              <a:spcBef>
                <a:spcPts val="0"/>
              </a:spcBef>
              <a:spcAft>
                <a:spcPts val="0"/>
              </a:spcAft>
            </a:pPr>
            <a:r>
              <a:rPr lang="en-US" b="1" dirty="0"/>
              <a:t>Why garden with straw bales?</a:t>
            </a:r>
          </a:p>
          <a:p>
            <a:pPr marL="1151455" lvl="1" indent="-541861">
              <a:lnSpc>
                <a:spcPct val="150000"/>
              </a:lnSpc>
              <a:spcBef>
                <a:spcPts val="0"/>
              </a:spcBef>
              <a:spcAft>
                <a:spcPts val="0"/>
              </a:spcAft>
            </a:pPr>
            <a:r>
              <a:rPr lang="en-US" b="1" dirty="0"/>
              <a:t>Planning and preparation</a:t>
            </a:r>
            <a:endParaRPr lang="en-US" dirty="0"/>
          </a:p>
          <a:p>
            <a:pPr marL="1151455" lvl="1" indent="-541861">
              <a:lnSpc>
                <a:spcPct val="150000"/>
              </a:lnSpc>
              <a:spcBef>
                <a:spcPts val="0"/>
              </a:spcBef>
              <a:spcAft>
                <a:spcPts val="0"/>
              </a:spcAft>
            </a:pPr>
            <a:r>
              <a:rPr lang="en-US" b="1" dirty="0"/>
              <a:t>Conditioning of bales</a:t>
            </a:r>
            <a:endParaRPr lang="en-US" dirty="0"/>
          </a:p>
          <a:p>
            <a:pPr marL="1151455" lvl="1" indent="-541861">
              <a:lnSpc>
                <a:spcPct val="150000"/>
              </a:lnSpc>
              <a:spcBef>
                <a:spcPts val="0"/>
              </a:spcBef>
              <a:spcAft>
                <a:spcPts val="0"/>
              </a:spcAft>
            </a:pPr>
            <a:r>
              <a:rPr lang="en-US" b="1" dirty="0"/>
              <a:t>Planting of bales</a:t>
            </a:r>
            <a:endParaRPr lang="en-US" dirty="0"/>
          </a:p>
          <a:p>
            <a:pPr marL="1151455" lvl="1" indent="-541861">
              <a:lnSpc>
                <a:spcPct val="150000"/>
              </a:lnSpc>
              <a:spcBef>
                <a:spcPts val="0"/>
              </a:spcBef>
              <a:spcAft>
                <a:spcPts val="0"/>
              </a:spcAft>
            </a:pPr>
            <a:r>
              <a:rPr lang="en-US" b="1" dirty="0"/>
              <a:t>Watering bales</a:t>
            </a:r>
            <a:r>
              <a:rPr lang="en-US" dirty="0"/>
              <a:t> </a:t>
            </a:r>
          </a:p>
          <a:p>
            <a:pPr marL="1151455" lvl="1" indent="-541861">
              <a:lnSpc>
                <a:spcPct val="150000"/>
              </a:lnSpc>
              <a:spcBef>
                <a:spcPts val="0"/>
              </a:spcBef>
              <a:spcAft>
                <a:spcPts val="0"/>
              </a:spcAft>
            </a:pPr>
            <a:r>
              <a:rPr lang="en-US" b="1" dirty="0"/>
              <a:t>Harvest</a:t>
            </a:r>
          </a:p>
          <a:p>
            <a:pPr marL="1151455" lvl="1" indent="-541861">
              <a:lnSpc>
                <a:spcPct val="150000"/>
              </a:lnSpc>
              <a:spcBef>
                <a:spcPts val="0"/>
              </a:spcBef>
              <a:spcAft>
                <a:spcPts val="0"/>
              </a:spcAft>
            </a:pPr>
            <a:r>
              <a:rPr lang="en-US" b="1" dirty="0"/>
              <a:t>Compost</a:t>
            </a:r>
          </a:p>
          <a:p>
            <a:pPr algn="ctr">
              <a:tabLst>
                <a:tab pos="1485900" algn="l"/>
              </a:tabLst>
            </a:pPr>
            <a:r>
              <a:rPr lang="en-US" dirty="0"/>
              <a:t>	Questions and Answers</a:t>
            </a:r>
          </a:p>
          <a:p>
            <a:endParaRPr lang="en-US" dirty="0"/>
          </a:p>
        </p:txBody>
      </p:sp>
      <p:sp>
        <p:nvSpPr>
          <p:cNvPr id="5" name="Title 4"/>
          <p:cNvSpPr>
            <a:spLocks noGrp="1"/>
          </p:cNvSpPr>
          <p:nvPr>
            <p:ph type="title"/>
          </p:nvPr>
        </p:nvSpPr>
        <p:spPr>
          <a:xfrm>
            <a:off x="609600" y="82551"/>
            <a:ext cx="10972800" cy="1524000"/>
          </a:xfrm>
        </p:spPr>
        <p:txBody>
          <a:bodyPr>
            <a:normAutofit/>
          </a:bodyPr>
          <a:lstStyle/>
          <a:p>
            <a:r>
              <a:rPr lang="en-US" sz="5000" b="1" dirty="0"/>
              <a:t>AGENDA</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a:t>
            </a:fld>
            <a:endParaRPr lang="en-US" dirty="0"/>
          </a:p>
        </p:txBody>
      </p:sp>
    </p:spTree>
    <p:extLst>
      <p:ext uri="{BB962C8B-B14F-4D97-AF65-F5344CB8AC3E}">
        <p14:creationId xmlns:p14="http://schemas.microsoft.com/office/powerpoint/2010/main" val="398416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pPr marL="455613" indent="1030288"/>
            <a:r>
              <a:rPr lang="en-US" dirty="0"/>
              <a:t>Master Gardeners of Placer County</a:t>
            </a:r>
          </a:p>
          <a:p>
            <a:pPr lvl="1"/>
            <a:r>
              <a:rPr lang="en-US" dirty="0"/>
              <a:t>Extend </a:t>
            </a:r>
            <a:r>
              <a:rPr lang="en-US" dirty="0">
                <a:solidFill>
                  <a:schemeClr val="accent2"/>
                </a:solidFill>
              </a:rPr>
              <a:t>research-based</a:t>
            </a:r>
            <a:r>
              <a:rPr lang="en-US" dirty="0"/>
              <a:t>, sustainable gardening and composting information</a:t>
            </a:r>
          </a:p>
          <a:p>
            <a:pPr lvl="1"/>
            <a:r>
              <a:rPr lang="en-US" dirty="0"/>
              <a:t>Present accurate, impartial information to </a:t>
            </a:r>
            <a:r>
              <a:rPr lang="en-US" dirty="0">
                <a:solidFill>
                  <a:schemeClr val="accent2"/>
                </a:solidFill>
              </a:rPr>
              <a:t>home gardeners</a:t>
            </a:r>
          </a:p>
          <a:p>
            <a:pPr lvl="1"/>
            <a:r>
              <a:rPr lang="en-US" dirty="0"/>
              <a:t>Encourage public to make </a:t>
            </a:r>
            <a:r>
              <a:rPr lang="en-US" dirty="0">
                <a:solidFill>
                  <a:schemeClr val="accent2"/>
                </a:solidFill>
              </a:rPr>
              <a:t>informed</a:t>
            </a:r>
            <a:r>
              <a:rPr lang="en-US"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6857" y="123032"/>
            <a:ext cx="10972800" cy="898397"/>
          </a:xfrm>
        </p:spPr>
        <p:txBody>
          <a:bodyPr>
            <a:normAutofit fontScale="90000"/>
          </a:bodyPr>
          <a:lstStyle/>
          <a:p>
            <a:r>
              <a:rPr lang="en-US" b="1" dirty="0"/>
              <a:t>Why Garden with Straw Bales?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a:t>
            </a:fld>
            <a:endParaRPr lang="en-US" dirty="0"/>
          </a:p>
        </p:txBody>
      </p:sp>
      <p:grpSp>
        <p:nvGrpSpPr>
          <p:cNvPr id="8" name="Group 7"/>
          <p:cNvGrpSpPr/>
          <p:nvPr/>
        </p:nvGrpSpPr>
        <p:grpSpPr>
          <a:xfrm>
            <a:off x="616857" y="1446131"/>
            <a:ext cx="10032639" cy="6683571"/>
            <a:chOff x="616857" y="1446131"/>
            <a:chExt cx="10032639" cy="668357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16857" y="4654982"/>
              <a:ext cx="4632960" cy="3474720"/>
            </a:xfrm>
            <a:prstGeom prst="rect">
              <a:avLst/>
            </a:prstGeom>
            <a:ln>
              <a:noFill/>
            </a:ln>
            <a:effectLst>
              <a:softEdge rad="112500"/>
            </a:effectLst>
          </p:spPr>
        </p:pic>
        <p:pic>
          <p:nvPicPr>
            <p:cNvPr id="4" name="Picture 3"/>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rot="5400000">
              <a:off x="6638836" y="1824591"/>
              <a:ext cx="4389120" cy="3632200"/>
            </a:xfrm>
            <a:prstGeom prst="rect">
              <a:avLst/>
            </a:prstGeom>
            <a:ln>
              <a:noFill/>
            </a:ln>
            <a:effectLst>
              <a:softEdge rad="112500"/>
            </a:effectLst>
          </p:spPr>
        </p:pic>
      </p:grpSp>
      <p:sp>
        <p:nvSpPr>
          <p:cNvPr id="7" name="Content Placeholder 2"/>
          <p:cNvSpPr txBox="1">
            <a:spLocks/>
          </p:cNvSpPr>
          <p:nvPr/>
        </p:nvSpPr>
        <p:spPr>
          <a:xfrm>
            <a:off x="616857" y="1362277"/>
            <a:ext cx="5156200" cy="2971800"/>
          </a:xfrm>
          <a:prstGeom prst="rect">
            <a:avLst/>
          </a:prstGeom>
        </p:spPr>
        <p:txBody>
          <a:bodyPr vert="horz" lIns="91440" tIns="45720" rIns="91440" bIns="45720" rtlCol="0">
            <a:normAutofit lnSpcReduction="10000"/>
          </a:bodyPr>
          <a:lstStyle>
            <a:lvl1pPr marL="457195" indent="-457195" algn="l" defTabSz="1219188" rtl="0" eaLnBrk="1" latinLnBrk="0" hangingPunct="1">
              <a:spcBef>
                <a:spcPct val="20000"/>
              </a:spcBef>
              <a:spcAft>
                <a:spcPts val="400"/>
              </a:spcAft>
              <a:buFontTx/>
              <a:buNone/>
              <a:defRPr sz="4267" b="0" i="0" kern="1200" baseline="0">
                <a:solidFill>
                  <a:schemeClr val="tx1"/>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kern="1200" baseline="0">
                <a:solidFill>
                  <a:schemeClr val="tx1"/>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1"/>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200" u="sng" dirty="0"/>
              <a:t>Advantages</a:t>
            </a:r>
          </a:p>
          <a:p>
            <a:pPr marL="571500" indent="-571500">
              <a:buFont typeface="Arial" panose="020B0604020202020204" pitchFamily="34" charset="0"/>
              <a:buChar char="•"/>
            </a:pPr>
            <a:r>
              <a:rPr lang="en-US" sz="3200" dirty="0"/>
              <a:t>No soil/No weeds</a:t>
            </a:r>
          </a:p>
          <a:p>
            <a:pPr marL="571500" indent="-571500">
              <a:buFont typeface="Arial" panose="020B0604020202020204" pitchFamily="34" charset="0"/>
              <a:buChar char="•"/>
            </a:pPr>
            <a:r>
              <a:rPr lang="en-US" sz="3200" dirty="0"/>
              <a:t>Raised bed height</a:t>
            </a:r>
          </a:p>
          <a:p>
            <a:pPr marL="571500" indent="-571500">
              <a:buFont typeface="Arial" panose="020B0604020202020204" pitchFamily="34" charset="0"/>
              <a:buChar char="•"/>
            </a:pPr>
            <a:r>
              <a:rPr lang="en-US" sz="3200" dirty="0"/>
              <a:t>Plant earlier</a:t>
            </a:r>
          </a:p>
          <a:p>
            <a:pPr marL="571500" indent="-571500">
              <a:buFont typeface="Arial" panose="020B0604020202020204" pitchFamily="34" charset="0"/>
              <a:buChar char="•"/>
            </a:pPr>
            <a:r>
              <a:rPr lang="en-US" sz="3200" dirty="0"/>
              <a:t>No tools/Just a trowel</a:t>
            </a:r>
          </a:p>
        </p:txBody>
      </p:sp>
      <p:sp>
        <p:nvSpPr>
          <p:cNvPr id="3" name="Content Placeholder 2"/>
          <p:cNvSpPr>
            <a:spLocks noGrp="1"/>
          </p:cNvSpPr>
          <p:nvPr>
            <p:ph type="body" sz="quarter" idx="13"/>
          </p:nvPr>
        </p:nvSpPr>
        <p:spPr>
          <a:xfrm>
            <a:off x="5751286" y="6326302"/>
            <a:ext cx="5493657" cy="1803400"/>
          </a:xfrm>
        </p:spPr>
        <p:txBody>
          <a:bodyPr>
            <a:noAutofit/>
          </a:bodyPr>
          <a:lstStyle/>
          <a:p>
            <a:pPr marL="571500" indent="-571500">
              <a:buFont typeface="Arial" panose="020B0604020202020204" pitchFamily="34" charset="0"/>
              <a:buChar char="•"/>
            </a:pPr>
            <a:r>
              <a:rPr lang="en-US" sz="3200" dirty="0"/>
              <a:t>Plant all sides of bale</a:t>
            </a:r>
          </a:p>
          <a:p>
            <a:pPr marL="571500" indent="-571500">
              <a:buFont typeface="Arial" panose="020B0604020202020204" pitchFamily="34" charset="0"/>
              <a:buChar char="•"/>
            </a:pPr>
            <a:r>
              <a:rPr lang="en-US" sz="3200" dirty="0"/>
              <a:t>Impossible to overwater</a:t>
            </a:r>
          </a:p>
          <a:p>
            <a:pPr marL="571500" indent="-571500">
              <a:buFont typeface="Arial" panose="020B0604020202020204" pitchFamily="34" charset="0"/>
              <a:buChar char="•"/>
            </a:pPr>
            <a:r>
              <a:rPr lang="en-US" sz="3200" dirty="0"/>
              <a:t>Creates super compost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Planning</a:t>
            </a:r>
            <a:endParaRPr lang="en-US" dirty="0">
              <a:solidFill>
                <a:srgbClr val="FF0000"/>
              </a:solidFill>
            </a:endParaRPr>
          </a:p>
        </p:txBody>
      </p:sp>
      <p:sp>
        <p:nvSpPr>
          <p:cNvPr id="9" name="Slide Number Placeholder 8"/>
          <p:cNvSpPr>
            <a:spLocks noGrp="1"/>
          </p:cNvSpPr>
          <p:nvPr>
            <p:ph type="sldNum" sz="quarter" idx="16"/>
          </p:nvPr>
        </p:nvSpPr>
        <p:spPr/>
        <p:txBody>
          <a:bodyPr/>
          <a:lstStyle/>
          <a:p>
            <a:fld id="{111DB74A-73E3-49E8-8984-0D5D8C20C556}" type="slidenum">
              <a:rPr lang="en-US" smtClean="0"/>
              <a:pPr/>
              <a:t>5</a:t>
            </a:fld>
            <a:endParaRPr lang="en-US" dirty="0"/>
          </a:p>
        </p:txBody>
      </p:sp>
      <p:sp>
        <p:nvSpPr>
          <p:cNvPr id="7" name="Content Placeholder 2"/>
          <p:cNvSpPr txBox="1">
            <a:spLocks noGrp="1"/>
          </p:cNvSpPr>
          <p:nvPr>
            <p:ph type="body" sz="quarter" idx="13"/>
          </p:nvPr>
        </p:nvSpPr>
        <p:spPr>
          <a:xfrm>
            <a:off x="609600" y="1446793"/>
            <a:ext cx="7924800" cy="2779273"/>
          </a:xfrm>
          <a:prstGeom prst="rect">
            <a:avLst/>
          </a:prstGeom>
        </p:spPr>
        <p:txBody>
          <a:bodyPr vert="horz" lIns="91440" tIns="45720" rIns="91440" bIns="45720" rtlCol="0">
            <a:normAutofit/>
          </a:bodyPr>
          <a:lstStyle>
            <a:lvl1pPr marL="457195" indent="-457195" algn="l" defTabSz="1219188" rtl="0" eaLnBrk="1" latinLnBrk="0" hangingPunct="1">
              <a:spcBef>
                <a:spcPct val="20000"/>
              </a:spcBef>
              <a:spcAft>
                <a:spcPts val="400"/>
              </a:spcAft>
              <a:buFontTx/>
              <a:buNone/>
              <a:defRPr sz="4267" b="0" i="0" kern="1200" baseline="0">
                <a:solidFill>
                  <a:schemeClr val="tx1"/>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kern="1200" baseline="0">
                <a:solidFill>
                  <a:schemeClr val="tx1"/>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1"/>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514350" indent="-514350">
              <a:buFont typeface="+mj-lt"/>
              <a:buAutoNum type="arabicPeriod"/>
            </a:pPr>
            <a:r>
              <a:rPr lang="en-US" sz="3200" dirty="0"/>
              <a:t>Design layout of bales</a:t>
            </a:r>
          </a:p>
          <a:p>
            <a:pPr marL="514350" indent="-514350">
              <a:buFont typeface="+mj-lt"/>
              <a:buAutoNum type="arabicPeriod"/>
            </a:pPr>
            <a:r>
              <a:rPr lang="en-US" sz="3200" dirty="0"/>
              <a:t>Create planting chart</a:t>
            </a:r>
          </a:p>
          <a:p>
            <a:pPr marL="571500" indent="-571500">
              <a:buFont typeface="+mj-lt"/>
              <a:buAutoNum type="arabicPeriod"/>
            </a:pPr>
            <a:r>
              <a:rPr lang="en-US" sz="3200" dirty="0"/>
              <a:t>Purchase materials:</a:t>
            </a:r>
          </a:p>
          <a:p>
            <a:pPr marL="1104895" lvl="1" indent="-571500">
              <a:buFont typeface="Arial" panose="020B0604020202020204" pitchFamily="34" charset="0"/>
              <a:buChar char="•"/>
            </a:pPr>
            <a:r>
              <a:rPr lang="en-US" sz="3000" dirty="0"/>
              <a:t>Straw bales, soaker hoses and hose timer</a:t>
            </a:r>
          </a:p>
          <a:p>
            <a:pPr marL="571500" indent="-571500">
              <a:buFont typeface="Arial" panose="020B0604020202020204" pitchFamily="34" charset="0"/>
              <a:buChar char="•"/>
            </a:pPr>
            <a:endParaRPr lang="en-US" sz="3200" dirty="0"/>
          </a:p>
        </p:txBody>
      </p:sp>
      <p:grpSp>
        <p:nvGrpSpPr>
          <p:cNvPr id="3" name="Group 2"/>
          <p:cNvGrpSpPr/>
          <p:nvPr/>
        </p:nvGrpSpPr>
        <p:grpSpPr>
          <a:xfrm>
            <a:off x="484887" y="811117"/>
            <a:ext cx="10661517" cy="7462601"/>
            <a:chOff x="484887" y="811117"/>
            <a:chExt cx="10661517" cy="74626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6616">
              <a:off x="484887" y="4586536"/>
              <a:ext cx="4632960" cy="347472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87202">
              <a:off x="6295655" y="4798998"/>
              <a:ext cx="4632960" cy="3474720"/>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58992">
              <a:off x="8159364" y="1237837"/>
              <a:ext cx="3413760" cy="2560320"/>
            </a:xfrm>
            <a:prstGeom prst="rect">
              <a:avLst/>
            </a:prstGeom>
            <a:ln>
              <a:noFill/>
            </a:ln>
            <a:effectLst>
              <a:softEdge rad="112500"/>
            </a:effectLst>
          </p:spPr>
        </p:pic>
      </p:grpSp>
    </p:spTree>
    <p:extLst>
      <p:ext uri="{BB962C8B-B14F-4D97-AF65-F5344CB8AC3E}">
        <p14:creationId xmlns:p14="http://schemas.microsoft.com/office/powerpoint/2010/main" val="1270160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Conditioning of Bales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6</a:t>
            </a:fld>
            <a:endParaRPr lang="en-US" dirty="0"/>
          </a:p>
        </p:txBody>
      </p:sp>
      <p:grpSp>
        <p:nvGrpSpPr>
          <p:cNvPr id="7" name="Group 6"/>
          <p:cNvGrpSpPr/>
          <p:nvPr/>
        </p:nvGrpSpPr>
        <p:grpSpPr>
          <a:xfrm>
            <a:off x="400804" y="1447348"/>
            <a:ext cx="11628754" cy="7300195"/>
            <a:chOff x="400804" y="1447348"/>
            <a:chExt cx="11628754" cy="7300195"/>
          </a:xfrm>
        </p:grpSpPr>
        <p:sp>
          <p:nvSpPr>
            <p:cNvPr id="8" name="TextBox 7"/>
            <p:cNvSpPr txBox="1"/>
            <p:nvPr/>
          </p:nvSpPr>
          <p:spPr>
            <a:xfrm>
              <a:off x="400804" y="1447348"/>
              <a:ext cx="8153400" cy="695575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3200" dirty="0"/>
                <a:t>Various sources to guide you</a:t>
              </a:r>
            </a:p>
            <a:p>
              <a:pPr marL="342900" indent="-342900">
                <a:spcBef>
                  <a:spcPts val="1800"/>
                </a:spcBef>
                <a:buFont typeface="Arial" panose="020B0604020202020204" pitchFamily="34" charset="0"/>
                <a:buChar char="•"/>
              </a:pPr>
              <a:r>
                <a:rPr lang="en-US" sz="3200" dirty="0"/>
                <a:t>Two week process applying (handout):</a:t>
              </a:r>
            </a:p>
            <a:p>
              <a:pPr marL="1031946" lvl="1" indent="-457200">
                <a:buFont typeface="Calibri" panose="020F0502020204030204" pitchFamily="34" charset="0"/>
                <a:buChar char="–"/>
              </a:pPr>
              <a:r>
                <a:rPr lang="en-US" sz="3200" dirty="0"/>
                <a:t>Fertilize</a:t>
              </a:r>
            </a:p>
            <a:p>
              <a:pPr marL="1031946" lvl="1" indent="-457200">
                <a:buFont typeface="Calibri" panose="020F0502020204030204" pitchFamily="34" charset="0"/>
                <a:buChar char="–"/>
              </a:pPr>
              <a:r>
                <a:rPr lang="en-US" sz="3200" dirty="0"/>
                <a:t>Alternate watering days</a:t>
              </a:r>
            </a:p>
            <a:p>
              <a:pPr marL="1031875" lvl="1" indent="-457200">
                <a:buFont typeface="Calibri" panose="020F0502020204030204" pitchFamily="34" charset="0"/>
                <a:buChar char="–"/>
              </a:pPr>
              <a:r>
                <a:rPr lang="en-US" sz="3200" dirty="0"/>
                <a:t>Use regular lawn fertilizer (all nitrogen </a:t>
              </a:r>
              <a:endParaRPr lang="en-US" sz="3200" dirty="0">
                <a:cs typeface="Calibri"/>
              </a:endParaRPr>
            </a:p>
            <a:p>
              <a:pPr marL="574675" lvl="1"/>
              <a:r>
                <a:rPr lang="en-US" sz="3200" dirty="0"/>
                <a:t>      i.e. NPK 20-0-0)</a:t>
              </a:r>
              <a:endParaRPr lang="en-US" sz="3200" dirty="0">
                <a:cs typeface="Calibri"/>
              </a:endParaRPr>
            </a:p>
            <a:p>
              <a:pPr marL="1031946" lvl="1" indent="-457200">
                <a:buFont typeface="Calibri" panose="020F0502020204030204" pitchFamily="34" charset="0"/>
                <a:buChar char="–"/>
              </a:pPr>
              <a:r>
                <a:rPr lang="en-US" sz="3200" dirty="0"/>
                <a:t>1 pound/bale</a:t>
              </a:r>
            </a:p>
            <a:p>
              <a:pPr marL="1031946" lvl="1" indent="-457200">
                <a:buFont typeface="Calibri" panose="020F0502020204030204" pitchFamily="34" charset="0"/>
                <a:buChar char="–"/>
              </a:pPr>
              <a:r>
                <a:rPr lang="en-US" sz="3200" dirty="0"/>
                <a:t>Not “slow release”</a:t>
              </a:r>
            </a:p>
            <a:p>
              <a:pPr marL="1031946" lvl="1" indent="-457200">
                <a:buFont typeface="Calibri" panose="020F0502020204030204" pitchFamily="34" charset="0"/>
                <a:buChar char="–"/>
              </a:pPr>
              <a:r>
                <a:rPr lang="en-US" sz="3200" dirty="0"/>
                <a:t>No herbicides </a:t>
              </a:r>
            </a:p>
            <a:p>
              <a:pPr marL="457200" indent="-457200">
                <a:spcBef>
                  <a:spcPts val="1800"/>
                </a:spcBef>
                <a:buFont typeface="Arial" panose="020B0604020202020204" pitchFamily="34" charset="0"/>
                <a:buChar char="•"/>
              </a:pPr>
              <a:r>
                <a:rPr lang="en-US" sz="3200" dirty="0"/>
                <a:t>End of two weeks:</a:t>
              </a:r>
            </a:p>
            <a:p>
              <a:pPr marL="1031875" lvl="1" indent="-457200">
                <a:buFont typeface="Calibri" panose="020F0502020204030204" pitchFamily="34" charset="0"/>
                <a:buChar char="–"/>
              </a:pPr>
              <a:r>
                <a:rPr lang="en-US" sz="3200" dirty="0"/>
                <a:t>Apply balanced fertilizer (i.e. NPK 10-10-10)</a:t>
              </a:r>
              <a:endParaRPr lang="en-US" sz="3200" dirty="0">
                <a:cs typeface="Calibri"/>
              </a:endParaRPr>
            </a:p>
            <a:p>
              <a:pPr lvl="1"/>
              <a:endParaRPr lang="en-US" sz="3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226"/>
            <a:stretch/>
          </p:blipFill>
          <p:spPr>
            <a:xfrm>
              <a:off x="8189078" y="1447348"/>
              <a:ext cx="3840480" cy="4648200"/>
            </a:xfrm>
            <a:prstGeom prst="rect">
              <a:avLst/>
            </a:prstGeom>
            <a:ln>
              <a:noFill/>
            </a:ln>
            <a:effectLst>
              <a:softEdge rad="112500"/>
            </a:effectLst>
          </p:spPr>
        </p:pic>
        <p:grpSp>
          <p:nvGrpSpPr>
            <p:cNvPr id="4" name="Group 3"/>
            <p:cNvGrpSpPr/>
            <p:nvPr/>
          </p:nvGrpSpPr>
          <p:grpSpPr>
            <a:xfrm>
              <a:off x="8877300" y="5785040"/>
              <a:ext cx="1752600" cy="2962503"/>
              <a:chOff x="8877300" y="5785040"/>
              <a:chExt cx="1752600" cy="2962503"/>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202" t="1824" r="21717"/>
              <a:stretch/>
            </p:blipFill>
            <p:spPr>
              <a:xfrm rot="761553">
                <a:off x="8877300" y="5785040"/>
                <a:ext cx="1752600" cy="2962503"/>
              </a:xfrm>
              <a:prstGeom prst="rect">
                <a:avLst/>
              </a:prstGeom>
              <a:ln>
                <a:noFill/>
              </a:ln>
              <a:effectLst>
                <a:softEdge rad="112500"/>
              </a:effectLst>
            </p:spPr>
          </p:pic>
          <p:sp>
            <p:nvSpPr>
              <p:cNvPr id="6" name="Rectangle 5"/>
              <p:cNvSpPr/>
              <p:nvPr/>
            </p:nvSpPr>
            <p:spPr>
              <a:xfrm rot="727517">
                <a:off x="9105900" y="6621764"/>
                <a:ext cx="1295400" cy="310376"/>
              </a:xfrm>
              <a:prstGeom prst="rect">
                <a:avLst/>
              </a:prstGeom>
              <a:solidFill>
                <a:schemeClr val="tx1">
                  <a:lumMod val="85000"/>
                  <a:lumOff val="1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9316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Planting of Bales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7</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8270">
            <a:off x="5543665" y="4478970"/>
            <a:ext cx="5577840" cy="418338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35663">
            <a:off x="666147" y="4975838"/>
            <a:ext cx="4064000" cy="3048000"/>
          </a:xfrm>
          <a:prstGeom prst="rect">
            <a:avLst/>
          </a:prstGeom>
          <a:ln>
            <a:noFill/>
          </a:ln>
          <a:effectLst>
            <a:softEdge rad="112500"/>
          </a:effectLst>
        </p:spPr>
      </p:pic>
      <p:sp>
        <p:nvSpPr>
          <p:cNvPr id="6" name="TextBox 5"/>
          <p:cNvSpPr txBox="1"/>
          <p:nvPr/>
        </p:nvSpPr>
        <p:spPr>
          <a:xfrm>
            <a:off x="590550" y="1034669"/>
            <a:ext cx="111252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Nursery Starts</a:t>
            </a:r>
          </a:p>
          <a:p>
            <a:pPr marL="1031946" lvl="1" indent="-457200">
              <a:buFont typeface="Calibri" panose="020F0502020204030204" pitchFamily="34" charset="0"/>
              <a:buChar char="–"/>
            </a:pPr>
            <a:r>
              <a:rPr lang="en-US" sz="3200" dirty="0"/>
              <a:t>Use trowel to dig hole in bale</a:t>
            </a:r>
          </a:p>
          <a:p>
            <a:pPr marL="1031946" lvl="1" indent="-457200">
              <a:buFont typeface="Calibri" panose="020F0502020204030204" pitchFamily="34" charset="0"/>
              <a:buChar char="–"/>
            </a:pPr>
            <a:r>
              <a:rPr lang="en-US" sz="3200" dirty="0"/>
              <a:t>Add handful of sterile planting mix (</a:t>
            </a:r>
            <a:r>
              <a:rPr lang="en-US" sz="3200" u="sng" dirty="0"/>
              <a:t>not</a:t>
            </a:r>
            <a:r>
              <a:rPr lang="en-US" sz="3200" dirty="0"/>
              <a:t> garden soil)</a:t>
            </a:r>
          </a:p>
          <a:p>
            <a:pPr marL="457200" indent="-457200">
              <a:buFont typeface="Arial" panose="020B0604020202020204" pitchFamily="34" charset="0"/>
              <a:buChar char="•"/>
            </a:pPr>
            <a:r>
              <a:rPr lang="en-US" sz="3200" dirty="0"/>
              <a:t>Sowing Seeds</a:t>
            </a:r>
          </a:p>
          <a:p>
            <a:pPr marL="1031946" lvl="1" indent="-457200">
              <a:buFont typeface="Calibri" panose="020F0502020204030204" pitchFamily="34" charset="0"/>
              <a:buChar char="–"/>
            </a:pPr>
            <a:r>
              <a:rPr lang="en-US" sz="3200" dirty="0"/>
              <a:t>2” layer of planting mix on top (</a:t>
            </a:r>
            <a:r>
              <a:rPr lang="en-US" sz="3200" u="sng" dirty="0"/>
              <a:t>not</a:t>
            </a:r>
            <a:r>
              <a:rPr lang="en-US" sz="3200" dirty="0"/>
              <a:t> garden soil)</a:t>
            </a:r>
          </a:p>
          <a:p>
            <a:pPr marL="457200" indent="-457200">
              <a:buFont typeface="Arial" panose="020B0604020202020204" pitchFamily="34" charset="0"/>
              <a:buChar char="•"/>
            </a:pPr>
            <a:r>
              <a:rPr lang="en-US" sz="3200" dirty="0"/>
              <a:t>Trellis for tomatoes, beans, sunflowers</a:t>
            </a:r>
          </a:p>
        </p:txBody>
      </p:sp>
    </p:spTree>
    <p:extLst>
      <p:ext uri="{BB962C8B-B14F-4D97-AF65-F5344CB8AC3E}">
        <p14:creationId xmlns:p14="http://schemas.microsoft.com/office/powerpoint/2010/main" val="174698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Watering</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8</a:t>
            </a:fld>
            <a:endParaRPr lang="en-US" dirty="0"/>
          </a:p>
        </p:txBody>
      </p:sp>
      <p:sp>
        <p:nvSpPr>
          <p:cNvPr id="2" name="TextBox 1"/>
          <p:cNvSpPr txBox="1"/>
          <p:nvPr/>
        </p:nvSpPr>
        <p:spPr>
          <a:xfrm>
            <a:off x="571500" y="1284982"/>
            <a:ext cx="9906000" cy="1077218"/>
          </a:xfrm>
          <a:prstGeom prst="rect">
            <a:avLst/>
          </a:prstGeom>
          <a:noFill/>
        </p:spPr>
        <p:txBody>
          <a:bodyPr wrap="square" rtlCol="0">
            <a:spAutoFit/>
          </a:bodyPr>
          <a:lstStyle/>
          <a:p>
            <a:pPr marL="342900" indent="-342900">
              <a:buFont typeface="Arial" panose="020B0604020202020204" pitchFamily="34" charset="0"/>
              <a:buChar char="•"/>
            </a:pPr>
            <a:r>
              <a:rPr lang="en-US" sz="3200" dirty="0"/>
              <a:t>Soaker hoses allow even and gentle water distribution</a:t>
            </a:r>
          </a:p>
          <a:p>
            <a:pPr marL="342900" indent="-342900">
              <a:buFont typeface="Arial" panose="020B0604020202020204" pitchFamily="34" charset="0"/>
              <a:buChar char="•"/>
            </a:pPr>
            <a:r>
              <a:rPr lang="en-US" sz="3200" dirty="0"/>
              <a:t>Set timer according to weather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0" y="2891790"/>
            <a:ext cx="4480560" cy="3360420"/>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4057650"/>
            <a:ext cx="3291840" cy="4389120"/>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2318955"/>
            <a:ext cx="4114800" cy="5486400"/>
          </a:xfrm>
          <a:prstGeom prst="rect">
            <a:avLst/>
          </a:prstGeom>
          <a:ln>
            <a:noFill/>
          </a:ln>
          <a:effectLst>
            <a:softEdge rad="112500"/>
          </a:effectLst>
        </p:spPr>
      </p:pic>
    </p:spTree>
    <p:extLst>
      <p:ext uri="{BB962C8B-B14F-4D97-AF65-F5344CB8AC3E}">
        <p14:creationId xmlns:p14="http://schemas.microsoft.com/office/powerpoint/2010/main" val="331164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55322"/>
            <a:ext cx="10972800" cy="898397"/>
          </a:xfrm>
        </p:spPr>
        <p:txBody>
          <a:bodyPr>
            <a:normAutofit fontScale="90000"/>
          </a:bodyPr>
          <a:lstStyle/>
          <a:p>
            <a:r>
              <a:rPr lang="en-US" b="1" dirty="0"/>
              <a:t>Two Months Later…</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9</a:t>
            </a:fld>
            <a:endParaRPr lang="en-US" dirty="0"/>
          </a:p>
        </p:txBody>
      </p:sp>
      <p:pic>
        <p:nvPicPr>
          <p:cNvPr id="4" name="Picture 3"/>
          <p:cNvPicPr>
            <a:picLocks noChangeAspect="1"/>
          </p:cNvPicPr>
          <p:nvPr/>
        </p:nvPicPr>
        <p:blipFill>
          <a:blip r:embed="rId3"/>
          <a:stretch>
            <a:fillRect/>
          </a:stretch>
        </p:blipFill>
        <p:spPr>
          <a:xfrm>
            <a:off x="487680" y="1563278"/>
            <a:ext cx="5760720" cy="3846245"/>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829294"/>
            <a:ext cx="6309360" cy="4645841"/>
          </a:xfrm>
          <a:prstGeom prst="rect">
            <a:avLst/>
          </a:prstGeom>
          <a:ln>
            <a:noFill/>
          </a:ln>
          <a:effectLst>
            <a:softEdge rad="112500"/>
          </a:effectLst>
        </p:spPr>
      </p:pic>
    </p:spTree>
    <p:extLst>
      <p:ext uri="{BB962C8B-B14F-4D97-AF65-F5344CB8AC3E}">
        <p14:creationId xmlns:p14="http://schemas.microsoft.com/office/powerpoint/2010/main" val="1437083205"/>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PwrPoint Temp 7-2018</Template>
  <TotalTime>3355</TotalTime>
  <Words>613</Words>
  <Application>Microsoft Office PowerPoint</Application>
  <PresentationFormat>Custom</PresentationFormat>
  <Paragraphs>128</Paragraphs>
  <Slides>16</Slides>
  <Notes>16</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UCANR Intro slides </vt:lpstr>
      <vt:lpstr>MG Content slides</vt:lpstr>
      <vt:lpstr>Content (no bottom logo)</vt:lpstr>
      <vt:lpstr>Straw into Gold:               Gardening with Straw Bales </vt:lpstr>
      <vt:lpstr>AGENDA</vt:lpstr>
      <vt:lpstr>Who Are Master Gardeners?</vt:lpstr>
      <vt:lpstr>Why Garden with Straw Bales?</vt:lpstr>
      <vt:lpstr>Planning</vt:lpstr>
      <vt:lpstr>Conditioning of Bales</vt:lpstr>
      <vt:lpstr>Planting of Bales</vt:lpstr>
      <vt:lpstr>Watering</vt:lpstr>
      <vt:lpstr>Two Months Later…</vt:lpstr>
      <vt:lpstr>Summer Harvest</vt:lpstr>
      <vt:lpstr>Fall Planting for Winter Harvest</vt:lpstr>
      <vt:lpstr>Winter Harvest</vt:lpstr>
      <vt:lpstr>Compost</vt:lpstr>
      <vt:lpstr>Compost</vt:lpstr>
      <vt:lpstr>Wrap-Up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Diane Arnold</dc:creator>
  <cp:lastModifiedBy>Owner</cp:lastModifiedBy>
  <cp:revision>304</cp:revision>
  <cp:lastPrinted>2020-02-27T05:06:15Z</cp:lastPrinted>
  <dcterms:created xsi:type="dcterms:W3CDTF">2018-10-01T04:54:12Z</dcterms:created>
  <dcterms:modified xsi:type="dcterms:W3CDTF">2021-04-10T18:43:14Z</dcterms:modified>
</cp:coreProperties>
</file>