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8"/>
  </p:notesMasterIdLst>
  <p:handoutMasterIdLst>
    <p:handoutMasterId r:id="rId49"/>
  </p:handoutMasterIdLst>
  <p:sldIdLst>
    <p:sldId id="262" r:id="rId4"/>
    <p:sldId id="263" r:id="rId5"/>
    <p:sldId id="265" r:id="rId6"/>
    <p:sldId id="269" r:id="rId7"/>
    <p:sldId id="387" r:id="rId8"/>
    <p:sldId id="386" r:id="rId9"/>
    <p:sldId id="396" r:id="rId10"/>
    <p:sldId id="312" r:id="rId11"/>
    <p:sldId id="314" r:id="rId12"/>
    <p:sldId id="408" r:id="rId13"/>
    <p:sldId id="407" r:id="rId14"/>
    <p:sldId id="313" r:id="rId15"/>
    <p:sldId id="397" r:id="rId16"/>
    <p:sldId id="405" r:id="rId17"/>
    <p:sldId id="409" r:id="rId18"/>
    <p:sldId id="398" r:id="rId19"/>
    <p:sldId id="374" r:id="rId20"/>
    <p:sldId id="410" r:id="rId21"/>
    <p:sldId id="381" r:id="rId22"/>
    <p:sldId id="378" r:id="rId23"/>
    <p:sldId id="389" r:id="rId24"/>
    <p:sldId id="390" r:id="rId25"/>
    <p:sldId id="414" r:id="rId26"/>
    <p:sldId id="395" r:id="rId27"/>
    <p:sldId id="400" r:id="rId28"/>
    <p:sldId id="416" r:id="rId29"/>
    <p:sldId id="413" r:id="rId30"/>
    <p:sldId id="376" r:id="rId31"/>
    <p:sldId id="315" r:id="rId32"/>
    <p:sldId id="401" r:id="rId33"/>
    <p:sldId id="373" r:id="rId34"/>
    <p:sldId id="372" r:id="rId35"/>
    <p:sldId id="394" r:id="rId36"/>
    <p:sldId id="419" r:id="rId37"/>
    <p:sldId id="403" r:id="rId38"/>
    <p:sldId id="418" r:id="rId39"/>
    <p:sldId id="421" r:id="rId40"/>
    <p:sldId id="411" r:id="rId41"/>
    <p:sldId id="322" r:id="rId42"/>
    <p:sldId id="270" r:id="rId43"/>
    <p:sldId id="420" r:id="rId44"/>
    <p:sldId id="388" r:id="rId45"/>
    <p:sldId id="267" r:id="rId46"/>
    <p:sldId id="31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9462" autoAdjust="0"/>
  </p:normalViewPr>
  <p:slideViewPr>
    <p:cSldViewPr>
      <p:cViewPr varScale="1">
        <p:scale>
          <a:sx n="88" d="100"/>
          <a:sy n="88" d="100"/>
        </p:scale>
        <p:origin x="12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1/16/22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1/16/22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amboo.org/bamboo-planting-and-ca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icagobotanic.org/plantinfo/smartgardener/perennials-divide-multipl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canr.edu/blogs/blogcore/postdetail.cfm?postnum=4378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lantright.org/about-invasive-plants/why-they-matter/"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plantright.org/about-invasive-plants/better-plants/" TargetMode="External"/><Relationship Id="rId4" Type="http://schemas.openxmlformats.org/officeDocument/2006/relationships/hyperlink" Target="https://plantright.org/about-invasive-plants/plant-lis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marinmg.ucanr.edu/PLANTS/PLANTS_TO_AVOID/"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arthlab.uw.edu/2020/04/new-nw-casc-synthesis-explores-the-effects-of-climate-change-on-invasive-species-in-the-northwes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canr.edu/sites/master_gardener/files/53787.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arboretum.ucdavis.edu/allstars_detail_6.aspx" TargetMode="External"/><Relationship Id="rId7" Type="http://schemas.openxmlformats.org/officeDocument/2006/relationships/hyperlink" Target="http://www.plantright.org/recommended-alternatives-nassella-stipa-tenuissim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ecolandscape.org/plantProfiles/Muhlenbergia_capillaris.pdf" TargetMode="External"/><Relationship Id="rId5" Type="http://schemas.openxmlformats.org/officeDocument/2006/relationships/hyperlink" Target="http://www.mastergardeners.org/plant-dictionary/deer-grass" TargetMode="External"/><Relationship Id="rId4" Type="http://schemas.openxmlformats.org/officeDocument/2006/relationships/hyperlink" Target="http://www.calflora.org/cgi-bin/species_query.cgi?where-taxon=Sporobolus+airoid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lantright.us13.list-manage.com/track/click?u=f0eeffd5ed86deae158cd1256&amp;id=c87194e695&amp;e=b846af730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icagobotanic.org/plantinfo/smartgardener/perennials-divide-multipl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7/2021</a:t>
            </a:r>
            <a:endParaRPr lang="en-US" b="1" dirty="0"/>
          </a:p>
          <a:p>
            <a:r>
              <a:rPr lang="en-US" b="1" dirty="0"/>
              <a:t>Created by</a:t>
            </a:r>
            <a:r>
              <a:rPr lang="en-US" dirty="0"/>
              <a:t>:   Peggy </a:t>
            </a:r>
            <a:r>
              <a:rPr lang="en-US" dirty="0" err="1"/>
              <a:t>Beltramo</a:t>
            </a:r>
            <a:endParaRPr lang="en-US" dirty="0"/>
          </a:p>
          <a:p>
            <a:r>
              <a:rPr lang="en-US" b="1" dirty="0"/>
              <a:t>Audience:     </a:t>
            </a:r>
            <a:r>
              <a:rPr lang="en-US" b="0" dirty="0"/>
              <a:t>Placer County Home Gardeners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Publicity:  </a:t>
            </a:r>
            <a:r>
              <a:rPr lang="en-US" sz="1200" kern="1200" dirty="0">
                <a:solidFill>
                  <a:schemeClr val="tx1"/>
                </a:solidFill>
                <a:effectLst/>
                <a:latin typeface="+mn-lt"/>
                <a:ea typeface="+mn-ea"/>
                <a:cs typeface="+mn-cs"/>
              </a:rPr>
              <a:t>Watch out for plants that have a mind of their own about where they want to be—Thugs, Multipliers and </a:t>
            </a:r>
            <a:r>
              <a:rPr lang="en-US" sz="1200" kern="1200" dirty="0" err="1">
                <a:solidFill>
                  <a:schemeClr val="tx1"/>
                </a:solidFill>
                <a:effectLst/>
                <a:latin typeface="+mn-lt"/>
                <a:ea typeface="+mn-ea"/>
                <a:cs typeface="+mn-cs"/>
              </a:rPr>
              <a:t>Invasives</a:t>
            </a:r>
            <a:r>
              <a:rPr lang="en-US" sz="1200" kern="1200" dirty="0">
                <a:solidFill>
                  <a:schemeClr val="tx1"/>
                </a:solidFill>
                <a:effectLst/>
                <a:latin typeface="+mn-lt"/>
                <a:ea typeface="+mn-ea"/>
                <a:cs typeface="+mn-cs"/>
              </a:rPr>
              <a:t>. Warning:  Don’t plant a pest!</a:t>
            </a:r>
            <a:endParaRPr lang="en-US" dirty="0"/>
          </a:p>
          <a:p>
            <a:r>
              <a:rPr lang="en-US" b="1" dirty="0"/>
              <a:t>Update History: </a:t>
            </a:r>
          </a:p>
          <a:p>
            <a:r>
              <a:rPr lang="en-US" b="1" dirty="0"/>
              <a:t>Photo: </a:t>
            </a:r>
            <a:r>
              <a:rPr lang="en-US" b="0" dirty="0"/>
              <a:t>morning glory. Planted 8+ years ago. Still reseeding into beds—and roadside!</a:t>
            </a:r>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problems. Stay where they are planted. Perform as </a:t>
            </a:r>
            <a:r>
              <a:rPr lang="en-US" sz="1200" u="sng" kern="1200" dirty="0">
                <a:solidFill>
                  <a:schemeClr val="tx1"/>
                </a:solidFill>
                <a:effectLst/>
                <a:latin typeface="+mn-lt"/>
                <a:ea typeface="+mn-ea"/>
                <a:cs typeface="+mn-cs"/>
              </a:rPr>
              <a:t>advertised</a:t>
            </a:r>
            <a:r>
              <a:rPr lang="en-US" sz="1200" kern="1200" dirty="0">
                <a:solidFill>
                  <a:schemeClr val="tx1"/>
                </a:solidFill>
                <a:effectLst/>
                <a:latin typeface="+mn-lt"/>
                <a:ea typeface="+mn-ea"/>
                <a:cs typeface="+mn-cs"/>
              </a:rPr>
              <a:t>. Check the advertising—size vs. space available; etc. Be sure to note mature size. Gently reseed. Easy to remove extras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3142468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seeding plants run the gamut from gently/few seeds (CA poppy in picture)to gazillions! (See the next page. Be forewarned)</a:t>
            </a:r>
          </a:p>
        </p:txBody>
      </p:sp>
      <p:sp>
        <p:nvSpPr>
          <p:cNvPr id="4" name="Slide Number Placeholder 3"/>
          <p:cNvSpPr>
            <a:spLocks noGrp="1"/>
          </p:cNvSpPr>
          <p:nvPr>
            <p:ph type="sldNum" sz="quarter" idx="5"/>
          </p:nvPr>
        </p:nvSpPr>
        <p:spPr/>
        <p:txBody>
          <a:bodyPr/>
          <a:lstStyle/>
          <a:p>
            <a:fld id="{30B60A3E-4BC9-4497-95E2-69F5661E229A}" type="slidenum">
              <a:rPr lang="en-US" smtClean="0"/>
              <a:pPr/>
              <a:t>14</a:t>
            </a:fld>
            <a:endParaRPr lang="en-US"/>
          </a:p>
        </p:txBody>
      </p:sp>
    </p:spTree>
    <p:extLst>
      <p:ext uri="{BB962C8B-B14F-4D97-AF65-F5344CB8AC3E}">
        <p14:creationId xmlns:p14="http://schemas.microsoft.com/office/powerpoint/2010/main" val="60379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www.chicagobotanic.org</a:t>
            </a:r>
            <a:r>
              <a:rPr lang="en-US" dirty="0"/>
              <a:t>/</a:t>
            </a:r>
            <a:r>
              <a:rPr lang="en-US" dirty="0" err="1"/>
              <a:t>plantinfo</a:t>
            </a:r>
            <a:r>
              <a:rPr lang="en-US" dirty="0"/>
              <a:t>/</a:t>
            </a:r>
            <a:r>
              <a:rPr lang="en-US" dirty="0" err="1"/>
              <a:t>faq</a:t>
            </a:r>
            <a:r>
              <a:rPr lang="en-US" dirty="0"/>
              <a:t>/</a:t>
            </a:r>
            <a:r>
              <a:rPr lang="en-US" dirty="0" err="1"/>
              <a:t>aggressive_and_invasive_plants</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220275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www.chicagobotanic.org</a:t>
            </a:r>
            <a:r>
              <a:rPr lang="en-US" dirty="0"/>
              <a:t>/</a:t>
            </a:r>
            <a:r>
              <a:rPr lang="en-US" dirty="0" err="1"/>
              <a:t>plantinfo</a:t>
            </a:r>
            <a:r>
              <a:rPr lang="en-US" dirty="0"/>
              <a:t>/</a:t>
            </a:r>
            <a:r>
              <a:rPr lang="en-US" dirty="0" err="1"/>
              <a:t>faq</a:t>
            </a:r>
            <a:r>
              <a:rPr lang="en-US" dirty="0"/>
              <a:t>/</a:t>
            </a:r>
            <a:r>
              <a:rPr lang="en-US" dirty="0" err="1"/>
              <a:t>aggressive_and_invasive_plants</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271977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Aster 'Bill's Big Blue': </a:t>
            </a:r>
            <a:r>
              <a:rPr lang="en-US" sz="1200" b="0" i="1" u="none" strike="noStrike" kern="1200" dirty="0" err="1">
                <a:solidFill>
                  <a:schemeClr val="tx1"/>
                </a:solidFill>
                <a:effectLst/>
                <a:latin typeface="+mn-lt"/>
                <a:ea typeface="+mn-ea"/>
                <a:cs typeface="+mn-cs"/>
              </a:rPr>
              <a:t>Symphyotrichum</a:t>
            </a:r>
            <a:r>
              <a:rPr lang="en-US" sz="1200" b="0" i="0" u="none" strike="noStrike" kern="1200" dirty="0">
                <a:solidFill>
                  <a:schemeClr val="tx1"/>
                </a:solidFill>
                <a:effectLst/>
                <a:latin typeface="+mn-lt"/>
                <a:ea typeface="+mn-ea"/>
                <a:cs typeface="+mn-cs"/>
              </a:rPr>
              <a:t> 'Bill's Big Blue'. Give Bill some room! This selection can reach 5 to 6 feet in height and width. It will bloom through November. We divide Bill yearly.  --Honeybee Haven</a:t>
            </a:r>
          </a:p>
          <a:p>
            <a:r>
              <a:rPr lang="en-US" sz="1200" b="0" i="0" u="none" strike="noStrike" kern="1200" dirty="0">
                <a:solidFill>
                  <a:schemeClr val="tx1"/>
                </a:solidFill>
                <a:effectLst/>
                <a:latin typeface="+mn-lt"/>
                <a:ea typeface="+mn-ea"/>
                <a:cs typeface="+mn-cs"/>
              </a:rPr>
              <a:t>This vigorous aster is from the late Bay Area nurseryman Ed Carman. Sturdy, erect stems 4 ft. or more tall, clothed in narrow deep green leaves. Flowers profusely, late in the season with medium blue daisies. This beauty can really spread, forming broad clumps. </a:t>
            </a:r>
            <a:r>
              <a:rPr lang="en-US" sz="1200" b="1" i="0" u="none" strike="noStrike" kern="1200" dirty="0">
                <a:solidFill>
                  <a:schemeClr val="tx1"/>
                </a:solidFill>
                <a:effectLst/>
                <a:latin typeface="+mn-lt"/>
                <a:ea typeface="+mn-ea"/>
                <a:cs typeface="+mn-cs"/>
              </a:rPr>
              <a:t>Can be invasive</a:t>
            </a:r>
            <a:r>
              <a:rPr lang="en-US" sz="1200" b="0" i="0" u="none" strike="noStrike" kern="1200" dirty="0">
                <a:solidFill>
                  <a:schemeClr val="tx1"/>
                </a:solidFill>
                <a:effectLst/>
                <a:latin typeface="+mn-lt"/>
                <a:ea typeface="+mn-ea"/>
                <a:cs typeface="+mn-cs"/>
              </a:rPr>
              <a:t>. A wonderful late nectar source for bees and butterflies.</a:t>
            </a:r>
          </a:p>
          <a:p>
            <a:r>
              <a:rPr lang="en-US" dirty="0"/>
              <a:t>https://</a:t>
            </a:r>
            <a:r>
              <a:rPr lang="en-US" dirty="0" err="1"/>
              <a:t>www.calfloranursery.com</a:t>
            </a:r>
            <a:r>
              <a:rPr lang="en-US" dirty="0"/>
              <a:t>/plants/aster-bills-big-blue</a:t>
            </a:r>
          </a:p>
          <a:p>
            <a:endParaRPr lang="en-US" dirty="0"/>
          </a:p>
          <a:p>
            <a:r>
              <a:rPr lang="en-US" dirty="0"/>
              <a:t>Size now = more than 20’ x 20’!</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3917224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near walkways, walls or other hardscape features..</a:t>
            </a:r>
          </a:p>
          <a:p>
            <a:r>
              <a:rPr lang="en-US" dirty="0"/>
              <a:t>Use plastic barrier material to corral plants. Make a corral from a large pot with the bottom removed, if it is deep enough to contain the roots (bamboo, for example!)</a:t>
            </a:r>
          </a:p>
          <a:p>
            <a:r>
              <a:rPr lang="en-US" dirty="0"/>
              <a:t>Plant in pots—warning!! Mint will invade through the bottom hole of the pot, if it is on soil. Place on a paver!!!</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Bamboo--</a:t>
            </a:r>
          </a:p>
          <a:p>
            <a:r>
              <a:rPr lang="en-US" sz="1200" b="0" i="0" u="none" strike="noStrike" kern="1200" dirty="0">
                <a:solidFill>
                  <a:schemeClr val="tx1"/>
                </a:solidFill>
                <a:effectLst/>
                <a:latin typeface="+mn-lt"/>
                <a:ea typeface="+mn-ea"/>
                <a:cs typeface="+mn-cs"/>
              </a:rPr>
              <a:t>The standard is 30-36" deep plastic 60-80 mil in thickness, leaving some above ground to prevent rhizomes from going over the top. I used to recommend 36" with 6" of the 35" above ground.  A large running bamboo can send runners/rhizomes up to 20' away in one season so if someone is battling bamboo from a neighbor's property, the plastic will have to extend a long way past the mother plant. And clumping bamboos do NOT send out crazy runners but they do need to be placed carefully because the root/rhizome mass is quite large (just like any other big plant). The American Bamboo Society is a good, reliable source of information for all things bamboo. </a:t>
            </a:r>
            <a:r>
              <a:rPr lang="en-US" sz="1200" b="0" i="0" u="sng" kern="1200" dirty="0">
                <a:solidFill>
                  <a:schemeClr val="tx1"/>
                </a:solidFill>
                <a:effectLst/>
                <a:latin typeface="+mn-lt"/>
                <a:ea typeface="+mn-ea"/>
                <a:cs typeface="+mn-cs"/>
                <a:hlinkClick r:id="rId3"/>
              </a:rPr>
              <a:t>https://www.bamboo.org/bamboo-planting-and-care/</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348242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Beautiful flowers. Lived politely, until it wasn’t. At least 3 or 4 years with no noticed problem—then BANG!</a:t>
            </a:r>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23076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Lovely along pathways and beside water features. A natural for our Pacific Coast weather! Hardy to 20 degrees. Reseeds! </a:t>
            </a:r>
            <a:endParaRPr lang="en-US" dirty="0"/>
          </a:p>
          <a:p>
            <a:endParaRPr lang="en-US" dirty="0"/>
          </a:p>
          <a:p>
            <a:r>
              <a:rPr lang="en-US" dirty="0"/>
              <a:t>Restrain? Know your Enemy—deadhead!!!</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130727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Species of </a:t>
            </a:r>
            <a:r>
              <a:rPr lang="en-US" sz="1200" b="0" i="1" u="none" strike="noStrike" kern="1200" dirty="0" err="1">
                <a:solidFill>
                  <a:schemeClr val="tx1"/>
                </a:solidFill>
                <a:effectLst/>
                <a:latin typeface="+mn-lt"/>
                <a:ea typeface="+mn-ea"/>
                <a:cs typeface="+mn-cs"/>
              </a:rPr>
              <a:t>Lamiaceae</a:t>
            </a:r>
            <a:r>
              <a:rPr lang="en-US" sz="1200" b="0" i="0" u="none" strike="noStrike" kern="1200" dirty="0">
                <a:solidFill>
                  <a:schemeClr val="tx1"/>
                </a:solidFill>
                <a:effectLst/>
                <a:latin typeface="+mn-lt"/>
                <a:ea typeface="+mn-ea"/>
                <a:cs typeface="+mn-cs"/>
              </a:rPr>
              <a:t> contained within </a:t>
            </a:r>
            <a:r>
              <a:rPr lang="en-US" sz="1200" b="0" i="1" u="none" strike="noStrike" kern="1200" dirty="0">
                <a:solidFill>
                  <a:schemeClr val="tx1"/>
                </a:solidFill>
                <a:effectLst/>
                <a:latin typeface="+mn-lt"/>
                <a:ea typeface="+mn-ea"/>
                <a:cs typeface="+mn-cs"/>
              </a:rPr>
              <a:t>The Plant List</a:t>
            </a:r>
            <a:r>
              <a:rPr lang="en-US" sz="1200" b="0" i="0" u="none" strike="noStrike" kern="1200" dirty="0">
                <a:solidFill>
                  <a:schemeClr val="tx1"/>
                </a:solidFill>
                <a:effectLst/>
                <a:latin typeface="+mn-lt"/>
                <a:ea typeface="+mn-ea"/>
                <a:cs typeface="+mn-cs"/>
              </a:rPr>
              <a:t> belong to 250 plant genera</a:t>
            </a:r>
          </a:p>
          <a:p>
            <a:r>
              <a:rPr lang="en-US" sz="1200" b="0" i="0" u="none" strike="noStrike" kern="1200" dirty="0">
                <a:solidFill>
                  <a:schemeClr val="tx1"/>
                </a:solidFill>
                <a:effectLst/>
                <a:latin typeface="+mn-lt"/>
                <a:ea typeface="+mn-ea"/>
                <a:cs typeface="+mn-cs"/>
              </a:rPr>
              <a:t>The Plant List. http://</a:t>
            </a:r>
            <a:r>
              <a:rPr lang="en-US" sz="1200" b="0" i="0" u="none" strike="noStrike" kern="1200" dirty="0" err="1">
                <a:solidFill>
                  <a:schemeClr val="tx1"/>
                </a:solidFill>
                <a:effectLst/>
                <a:latin typeface="+mn-lt"/>
                <a:ea typeface="+mn-ea"/>
                <a:cs typeface="+mn-cs"/>
              </a:rPr>
              <a:t>www.theplantlist.org</a:t>
            </a:r>
            <a:endParaRPr lang="en-US" sz="1200" b="0" i="0" u="none" strike="noStrike" kern="1200" dirty="0">
              <a:solidFill>
                <a:schemeClr val="tx1"/>
              </a:solidFill>
              <a:effectLst/>
              <a:latin typeface="+mn-lt"/>
              <a:ea typeface="+mn-ea"/>
              <a:cs typeface="+mn-cs"/>
            </a:endParaRPr>
          </a:p>
          <a:p>
            <a:pPr algn="l"/>
            <a:endParaRPr lang="en-US" dirty="0"/>
          </a:p>
          <a:p>
            <a:pPr algn="l"/>
            <a:r>
              <a:rPr lang="en-US" dirty="0"/>
              <a:t>Mint Family Plants Sacramento Fair Oaks Horticulture Center WEL Garden (</a:t>
            </a:r>
            <a:r>
              <a:rPr lang="en-US" b="1" dirty="0"/>
              <a:t>W</a:t>
            </a:r>
            <a:r>
              <a:rPr lang="en-US" dirty="0"/>
              <a:t>ater Efficient </a:t>
            </a:r>
            <a:r>
              <a:rPr lang="en-US" b="1" dirty="0"/>
              <a:t>L</a:t>
            </a:r>
            <a:r>
              <a:rPr lang="en-US" dirty="0"/>
              <a:t>andscape)</a:t>
            </a:r>
          </a:p>
          <a:p>
            <a:r>
              <a:rPr lang="en-US" dirty="0"/>
              <a:t>http://</a:t>
            </a:r>
            <a:r>
              <a:rPr lang="en-US" dirty="0" err="1"/>
              <a:t>sacmg.ucanr.edu</a:t>
            </a:r>
            <a:r>
              <a:rPr lang="en-US" dirty="0"/>
              <a:t>/files/196286.pdf</a:t>
            </a:r>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207953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=45824</a:t>
            </a:r>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275894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ARROW = banner. All are drop down menus with LOADS more information</a:t>
            </a:r>
          </a:p>
          <a:p>
            <a:r>
              <a:rPr lang="en-US" dirty="0"/>
              <a:t>BLUE ARROWS= upcoming and already recorded workshops. Wild Wanderers will be available in a day or two with handouts attached.</a:t>
            </a:r>
          </a:p>
          <a:p>
            <a:r>
              <a:rPr lang="en-US" dirty="0"/>
              <a:t>GREEN ARROWS = Ask a Question links—email or phone options.</a:t>
            </a:r>
          </a:p>
          <a:p>
            <a:r>
              <a:rPr lang="en-US" dirty="0"/>
              <a:t>YELLOW ARROW =  Sign up for our quarterly newsletter.</a:t>
            </a:r>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304341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Roadside along Auburn-Folsom Rd., Roseville.</a:t>
            </a:r>
          </a:p>
          <a:p>
            <a:endParaRPr lang="en-US" dirty="0"/>
          </a:p>
          <a:p>
            <a:r>
              <a:rPr lang="en-US" sz="1200" b="0" i="0" u="none" strike="noStrike" kern="1200" dirty="0">
                <a:solidFill>
                  <a:schemeClr val="tx1"/>
                </a:solidFill>
                <a:effectLst/>
                <a:latin typeface="+mn-lt"/>
                <a:ea typeface="+mn-ea"/>
                <a:cs typeface="+mn-cs"/>
              </a:rPr>
              <a:t>a bit of a rampant spreader by underground rhizomes after a few years. It grows 3-5 ft. tall, spreads fairly fast and becomes robust with more rather than less irrigation.</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1129434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Perennials—Time To Divide and Multiply. </a:t>
            </a:r>
            <a:r>
              <a:rPr lang="en-US" sz="1200" u="sng" kern="1200" dirty="0">
                <a:solidFill>
                  <a:schemeClr val="tx1"/>
                </a:solidFill>
                <a:effectLst/>
                <a:latin typeface="+mn-lt"/>
                <a:ea typeface="+mn-ea"/>
                <a:cs typeface="+mn-cs"/>
                <a:hlinkClick r:id="rId3"/>
              </a:rPr>
              <a:t>https://www.chicagobotanic.org/plantinfo/smartgardener/perennials-divide-multiply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Bulbs, corms and tubers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314189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Rhizomes (swollen underground stems) or </a:t>
            </a:r>
            <a:r>
              <a:rPr lang="en-US" dirty="0" err="1"/>
              <a:t>stolons</a:t>
            </a:r>
            <a:r>
              <a:rPr lang="en-US" dirty="0"/>
              <a:t> (above-ground runners)</a:t>
            </a:r>
          </a:p>
          <a:p>
            <a:r>
              <a:rPr lang="en-US" sz="1200" b="0" i="0" u="none" strike="noStrike" kern="1200" dirty="0">
                <a:solidFill>
                  <a:schemeClr val="tx1"/>
                </a:solidFill>
                <a:effectLst/>
                <a:latin typeface="+mn-lt"/>
                <a:ea typeface="+mn-ea"/>
                <a:cs typeface="+mn-cs"/>
              </a:rPr>
              <a:t>vigorous. (Or when a fellow gardener has a lot of it to give away - every year. </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www.thespruce.com</a:t>
            </a:r>
            <a:r>
              <a:rPr lang="en-US" sz="1200" b="0" i="0" u="none" strike="noStrike" kern="1200" dirty="0">
                <a:solidFill>
                  <a:schemeClr val="tx1"/>
                </a:solidFill>
                <a:effectLst/>
                <a:latin typeface="+mn-lt"/>
                <a:ea typeface="+mn-ea"/>
                <a:cs typeface="+mn-cs"/>
              </a:rPr>
              <a:t>/how-to-deal-with-plant-thugs-1403542</a:t>
            </a:r>
          </a:p>
          <a:p>
            <a:r>
              <a:rPr lang="en-US" dirty="0"/>
              <a:t>Plants that reach out and root at nodes are also risky</a:t>
            </a:r>
            <a:endParaRPr lang="en-US" sz="1200" b="0" i="0" u="none" strike="noStrike"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https://ucanr.edu/blogs/blogcore/postdetail.cfm?postnum=43789</a:t>
            </a:r>
            <a:r>
              <a:rPr lang="en-US" dirty="0"/>
              <a:t>.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600225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WHAT CAN HAPPEN!</a:t>
            </a:r>
          </a:p>
          <a:p>
            <a:r>
              <a:rPr lang="en-US" dirty="0"/>
              <a:t>Calla Lily Valley, </a:t>
            </a:r>
            <a:r>
              <a:rPr lang="en-US" dirty="0" err="1"/>
              <a:t>Garrapata</a:t>
            </a:r>
            <a:r>
              <a:rPr lang="en-US" dirty="0"/>
              <a:t> State Park near Big Sur</a:t>
            </a:r>
          </a:p>
          <a:p>
            <a:endParaRPr lang="en-US" dirty="0"/>
          </a:p>
          <a:p>
            <a:r>
              <a:rPr lang="en-US" dirty="0"/>
              <a:t>https://</a:t>
            </a:r>
            <a:r>
              <a:rPr lang="en-US" dirty="0" err="1"/>
              <a:t>montereyfarmgirl.com</a:t>
            </a:r>
            <a:r>
              <a:rPr lang="en-US" dirty="0"/>
              <a:t>/?s=</a:t>
            </a:r>
            <a:r>
              <a:rPr lang="en-US" dirty="0" err="1"/>
              <a:t>calla+lily</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230493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extension.psu.edu</a:t>
            </a:r>
            <a:r>
              <a:rPr lang="en-US" dirty="0"/>
              <a:t>/introduce</a:t>
            </a:r>
          </a:p>
          <a:p>
            <a:endParaRPr lang="en-US" dirty="0"/>
          </a:p>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=24237tion-to-weeds-what-are-weeds-and-why-do-we-care</a:t>
            </a:r>
          </a:p>
          <a:p>
            <a:r>
              <a:rPr lang="en-US" u="sng" dirty="0"/>
              <a:t>HISTORY OF WEEDS</a:t>
            </a:r>
          </a:p>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=17593</a:t>
            </a:r>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533966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favorite garden plants came from somewhere else, but do not misbehave.</a:t>
            </a:r>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3656381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plantright.org</a:t>
            </a:r>
            <a:endParaRPr lang="en-US" dirty="0"/>
          </a:p>
          <a:p>
            <a:r>
              <a:rPr lang="en-US" sz="1200" b="0" i="0" u="none" strike="noStrike" kern="1200" dirty="0">
                <a:solidFill>
                  <a:schemeClr val="tx1"/>
                </a:solidFill>
                <a:effectLst/>
                <a:latin typeface="+mn-lt"/>
                <a:ea typeface="+mn-ea"/>
                <a:cs typeface="+mn-cs"/>
              </a:rPr>
              <a:t>What's the problem?</a:t>
            </a:r>
          </a:p>
          <a:p>
            <a:r>
              <a:rPr lang="en-US" sz="1200" b="0" i="0" u="none" strike="noStrike" kern="1200" dirty="0">
                <a:solidFill>
                  <a:schemeClr val="tx1"/>
                </a:solidFill>
                <a:effectLst/>
                <a:latin typeface="+mn-lt"/>
                <a:ea typeface="+mn-ea"/>
                <a:cs typeface="+mn-cs"/>
                <a:hlinkClick r:id="rId3"/>
              </a:rPr>
              <a:t>Invasive plants harm California’s environment and economy</a:t>
            </a:r>
            <a:r>
              <a:rPr lang="en-US" sz="1200" b="0" i="0" u="none" strike="noStrike" kern="1200" dirty="0">
                <a:solidFill>
                  <a:schemeClr val="tx1"/>
                </a:solidFill>
                <a:effectLst/>
                <a:latin typeface="+mn-lt"/>
                <a:ea typeface="+mn-ea"/>
                <a:cs typeface="+mn-cs"/>
              </a:rPr>
              <a:t> in many ways. They can overtake crops or rangeland; harm wildlife by eliminating plants they need for food and shelter; clog waterways used for commerce or recreation; and increase fire hazards and flood risk.</a:t>
            </a:r>
          </a:p>
          <a:p>
            <a:endParaRPr lang="en-US" dirty="0"/>
          </a:p>
          <a:p>
            <a:r>
              <a:rPr lang="en-US" sz="1200" b="0" i="0" u="none" strike="noStrike" kern="1200" dirty="0">
                <a:solidFill>
                  <a:schemeClr val="tx1"/>
                </a:solidFill>
                <a:effectLst/>
                <a:latin typeface="+mn-lt"/>
                <a:ea typeface="+mn-ea"/>
                <a:cs typeface="+mn-cs"/>
              </a:rPr>
              <a:t>What's the alternative?</a:t>
            </a:r>
          </a:p>
          <a:p>
            <a:r>
              <a:rPr lang="en-US" sz="1200" b="0" i="0" u="none" strike="noStrike" kern="1200" dirty="0">
                <a:solidFill>
                  <a:schemeClr val="tx1"/>
                </a:solidFill>
                <a:effectLst/>
                <a:latin typeface="+mn-lt"/>
                <a:ea typeface="+mn-ea"/>
                <a:cs typeface="+mn-cs"/>
              </a:rPr>
              <a:t>There is no shortage of superior alternatives. The vast majority of garden plants are well behaved and will never become an invasive problem. Our </a:t>
            </a:r>
            <a:r>
              <a:rPr lang="en-US" sz="1200" b="0" i="0" u="none" strike="noStrike" kern="1200" dirty="0">
                <a:solidFill>
                  <a:schemeClr val="tx1"/>
                </a:solidFill>
                <a:effectLst/>
                <a:latin typeface="+mn-lt"/>
                <a:ea typeface="+mn-ea"/>
                <a:cs typeface="+mn-cs"/>
                <a:hlinkClick r:id="rId4"/>
              </a:rPr>
              <a:t>plant list</a:t>
            </a:r>
            <a:r>
              <a:rPr lang="en-US" sz="1200" b="0" i="0" u="none" strike="noStrike" kern="1200" dirty="0">
                <a:solidFill>
                  <a:schemeClr val="tx1"/>
                </a:solidFill>
                <a:effectLst/>
                <a:latin typeface="+mn-lt"/>
                <a:ea typeface="+mn-ea"/>
                <a:cs typeface="+mn-cs"/>
              </a:rPr>
              <a:t> includes several </a:t>
            </a:r>
            <a:r>
              <a:rPr lang="en-US" sz="1200" b="0" i="0" u="none" strike="noStrike" kern="1200" dirty="0">
                <a:solidFill>
                  <a:schemeClr val="tx1"/>
                </a:solidFill>
                <a:effectLst/>
                <a:latin typeface="+mn-lt"/>
                <a:ea typeface="+mn-ea"/>
                <a:cs typeface="+mn-cs"/>
                <a:hlinkClick r:id="rId5"/>
              </a:rPr>
              <a:t>suggested alternatives</a:t>
            </a:r>
            <a:r>
              <a:rPr lang="en-US" sz="1200" b="0" i="0" u="none" strike="noStrike" kern="1200" dirty="0">
                <a:solidFill>
                  <a:schemeClr val="tx1"/>
                </a:solidFill>
                <a:effectLst/>
                <a:latin typeface="+mn-lt"/>
                <a:ea typeface="+mn-ea"/>
                <a:cs typeface="+mn-cs"/>
              </a:rPr>
              <a:t> for each invasive plant.</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1467711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Invasives</a:t>
            </a:r>
            <a:r>
              <a:rPr lang="en-US" dirty="0"/>
              <a:t> are more adaptable</a:t>
            </a:r>
          </a:p>
          <a:p>
            <a:r>
              <a:rPr lang="en-US" dirty="0"/>
              <a:t>Aggressive vs. invasive. Thugs in your garden are aggressive plants. </a:t>
            </a:r>
          </a:p>
          <a:p>
            <a:r>
              <a:rPr lang="en-US" dirty="0"/>
              <a:t>Invasive plants invade natural areas, altering growing conditions ad supplanting native species.</a:t>
            </a:r>
          </a:p>
          <a:p>
            <a:endParaRPr lang="en-US" dirty="0"/>
          </a:p>
          <a:p>
            <a:r>
              <a:rPr lang="en-US" sz="1200" b="1"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hlinkClick r:id="rId3"/>
              </a:rPr>
              <a:t>http://marinmg.ucanr.edu/PLANTS/PLANTS_TO_AVOID/</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a:p>
            <a:r>
              <a:rPr lang="en-US" sz="1200" b="0" i="0" u="none" strike="noStrike" kern="1200" dirty="0">
                <a:solidFill>
                  <a:schemeClr val="tx1"/>
                </a:solidFill>
                <a:effectLst/>
                <a:latin typeface="+mn-lt"/>
                <a:ea typeface="+mn-ea"/>
                <a:cs typeface="+mn-cs"/>
              </a:rPr>
              <a:t>There is growing concern that changing climate conditions will amplify the negative impacts of non-native invasive species and facilitate their expansion.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4"/>
              </a:rPr>
              <a:t>https://earthlab.uw.edu/2020/04/new-nw-casc-synthesis-explores-the-effects-of-climate-change-on-invasive-species-in-the-northwest/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3946053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Plantright</a:t>
            </a:r>
            <a:r>
              <a:rPr lang="en-US" sz="1200" kern="1200" dirty="0">
                <a:solidFill>
                  <a:schemeClr val="tx1"/>
                </a:solidFill>
                <a:effectLst/>
                <a:latin typeface="+mn-lt"/>
                <a:ea typeface="+mn-ea"/>
                <a:cs typeface="+mn-cs"/>
              </a:rPr>
              <a:t> organization.  PPT.  </a:t>
            </a:r>
            <a:r>
              <a:rPr lang="en-US" sz="1200" u="sng" kern="1200" dirty="0">
                <a:solidFill>
                  <a:schemeClr val="tx1"/>
                </a:solidFill>
                <a:effectLst/>
                <a:latin typeface="+mn-lt"/>
                <a:ea typeface="+mn-ea"/>
                <a:cs typeface="+mn-cs"/>
                <a:hlinkClick r:id="rId3"/>
              </a:rPr>
              <a:t>https://ucanr.edu/sites/master_gardener/files/53787.pdf</a:t>
            </a:r>
            <a:endParaRPr lang="en-US"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32</a:t>
            </a:fld>
            <a:endParaRPr lang="en-US"/>
          </a:p>
        </p:txBody>
      </p:sp>
    </p:spTree>
    <p:extLst>
      <p:ext uri="{BB962C8B-B14F-4D97-AF65-F5344CB8AC3E}">
        <p14:creationId xmlns:p14="http://schemas.microsoft.com/office/powerpoint/2010/main" val="1652240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u="none" strike="noStrike" kern="1200" dirty="0">
                <a:solidFill>
                  <a:schemeClr val="tx1"/>
                </a:solidFill>
                <a:effectLst/>
                <a:latin typeface="+mn-lt"/>
                <a:ea typeface="+mn-ea"/>
                <a:cs typeface="+mn-cs"/>
              </a:rPr>
              <a:t>CAL IPC</a:t>
            </a:r>
          </a:p>
          <a:p>
            <a:r>
              <a:rPr lang="en-US" sz="1200" b="0" i="0" u="none" strike="noStrike" kern="1200" dirty="0">
                <a:solidFill>
                  <a:schemeClr val="tx1"/>
                </a:solidFill>
                <a:effectLst/>
                <a:latin typeface="+mn-lt"/>
                <a:ea typeface="+mn-ea"/>
                <a:cs typeface="+mn-cs"/>
              </a:rPr>
              <a:t>In California, approximately 3% of the plant species growing in the wild are considered invasive, but they inhabit a much greater proportion of the landscape</a:t>
            </a:r>
          </a:p>
          <a:p>
            <a:endParaRPr lang="en-US" dirty="0"/>
          </a:p>
          <a:p>
            <a:r>
              <a:rPr lang="en-US" dirty="0"/>
              <a:t>37% contamination 63% intentionally added to landscapes, forage, </a:t>
            </a:r>
            <a:r>
              <a:rPr lang="en-US" dirty="0" err="1"/>
              <a:t>food,etc</a:t>
            </a:r>
            <a:r>
              <a:rPr lang="en-US" dirty="0"/>
              <a:t>.</a:t>
            </a:r>
          </a:p>
          <a:p>
            <a:r>
              <a:rPr lang="en-US" dirty="0"/>
              <a:t>80% of intentional introductions – ornamentals</a:t>
            </a:r>
          </a:p>
          <a:p>
            <a:r>
              <a:rPr lang="en-US" b="1" dirty="0"/>
              <a:t>Mexican Feathergrass</a:t>
            </a:r>
          </a:p>
          <a:p>
            <a:r>
              <a:rPr lang="en-US" sz="1200" b="1" i="0" u="none" strike="noStrike" kern="1200" dirty="0">
                <a:solidFill>
                  <a:schemeClr val="tx1"/>
                </a:solidFill>
                <a:effectLst/>
                <a:latin typeface="+mn-lt"/>
                <a:ea typeface="+mn-ea"/>
                <a:cs typeface="+mn-cs"/>
              </a:rPr>
              <a:t>Working to Stop Distribution</a:t>
            </a:r>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PlantRight</a:t>
            </a:r>
            <a:r>
              <a:rPr lang="en-US" sz="1200" b="0" i="0" u="none" strike="noStrike" kern="1200" dirty="0">
                <a:solidFill>
                  <a:schemeClr val="tx1"/>
                </a:solidFill>
                <a:effectLst/>
                <a:latin typeface="+mn-lt"/>
                <a:ea typeface="+mn-ea"/>
                <a:cs typeface="+mn-cs"/>
              </a:rPr>
              <a:t> works with leaders in the nursery industry, conservation groups, plant scientists and professional landscapers to find cost-effective ways to stop the sale of invasive plants and Mexican feather grass is at the top of their list. </a:t>
            </a:r>
            <a:r>
              <a:rPr lang="en-US" sz="1200" b="0" i="0" u="none" strike="noStrike" kern="1200" dirty="0" err="1">
                <a:solidFill>
                  <a:schemeClr val="tx1"/>
                </a:solidFill>
                <a:effectLst/>
                <a:latin typeface="+mn-lt"/>
                <a:ea typeface="+mn-ea"/>
                <a:cs typeface="+mn-cs"/>
              </a:rPr>
              <a:t>PlantRight</a:t>
            </a:r>
            <a:r>
              <a:rPr lang="en-US" sz="1200" b="0" i="0" u="none" strike="noStrike" kern="1200" dirty="0">
                <a:solidFill>
                  <a:schemeClr val="tx1"/>
                </a:solidFill>
                <a:effectLst/>
                <a:latin typeface="+mn-lt"/>
                <a:ea typeface="+mn-ea"/>
                <a:cs typeface="+mn-cs"/>
              </a:rPr>
              <a:t> is currently working with one of the top growers of Mexican feather grass to stop the sale of 14,000 plants that are ready to ship to retailers. These 14,000 plants are capable of producing more than 980 million seeds each year. </a:t>
            </a:r>
          </a:p>
          <a:p>
            <a:r>
              <a:rPr lang="en-US" sz="1200" b="1" i="0" u="none" strike="noStrike" kern="1200" dirty="0" err="1">
                <a:solidFill>
                  <a:schemeClr val="tx1"/>
                </a:solidFill>
                <a:effectLst/>
                <a:latin typeface="+mn-lt"/>
                <a:ea typeface="+mn-ea"/>
                <a:cs typeface="+mn-cs"/>
              </a:rPr>
              <a:t>PlantRight</a:t>
            </a:r>
            <a:r>
              <a:rPr lang="en-US" sz="1200" b="1" i="0" u="none" strike="noStrike" kern="1200" dirty="0">
                <a:solidFill>
                  <a:schemeClr val="tx1"/>
                </a:solidFill>
                <a:effectLst/>
                <a:latin typeface="+mn-lt"/>
                <a:ea typeface="+mn-ea"/>
                <a:cs typeface="+mn-cs"/>
              </a:rPr>
              <a:t> Recommended Alternatives:</a:t>
            </a:r>
            <a:endParaRPr lang="en-US" sz="1200" b="0" i="0" u="none" strike="noStrike"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hlinkClick r:id="rId3"/>
              </a:rPr>
              <a:t>Blue grama grass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Bouteloua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gracilis</a:t>
            </a:r>
            <a:r>
              <a:rPr lang="en-US" sz="1200" b="0" i="0" u="none" strike="noStrike" kern="1200" dirty="0">
                <a:solidFill>
                  <a:schemeClr val="tx1"/>
                </a:solidFill>
                <a:effectLst/>
                <a:latin typeface="+mn-lt"/>
                <a:ea typeface="+mn-ea"/>
                <a:cs typeface="+mn-cs"/>
              </a:rPr>
              <a:t> 'Blonde Ambition')</a:t>
            </a:r>
          </a:p>
          <a:p>
            <a:r>
              <a:rPr lang="en-US" sz="1200" b="0" i="0" u="sng" strike="noStrike" kern="1200" dirty="0">
                <a:solidFill>
                  <a:schemeClr val="tx1"/>
                </a:solidFill>
                <a:effectLst/>
                <a:latin typeface="+mn-lt"/>
                <a:ea typeface="+mn-ea"/>
                <a:cs typeface="+mn-cs"/>
                <a:hlinkClick r:id="rId4"/>
              </a:rPr>
              <a:t>Priarie dropseed </a:t>
            </a:r>
            <a:r>
              <a:rPr lang="en-US" sz="1200" b="0" i="0" u="none" strike="noStrike" kern="1200" dirty="0">
                <a:solidFill>
                  <a:schemeClr val="tx1"/>
                </a:solidFill>
                <a:effectLst/>
                <a:latin typeface="+mn-lt"/>
                <a:ea typeface="+mn-ea"/>
                <a:cs typeface="+mn-cs"/>
              </a:rPr>
              <a:t>(Sporobolus </a:t>
            </a:r>
            <a:r>
              <a:rPr lang="en-US" sz="1200" b="0" i="0" u="none" strike="noStrike" kern="1200" dirty="0" err="1">
                <a:solidFill>
                  <a:schemeClr val="tx1"/>
                </a:solidFill>
                <a:effectLst/>
                <a:latin typeface="+mn-lt"/>
                <a:ea typeface="+mn-ea"/>
                <a:cs typeface="+mn-cs"/>
              </a:rPr>
              <a:t>airoides</a:t>
            </a:r>
            <a:r>
              <a:rPr lang="en-US" sz="1200" b="0" i="0" u="none" strike="noStrike" kern="1200" dirty="0">
                <a:solidFill>
                  <a:schemeClr val="tx1"/>
                </a:solidFill>
                <a:effectLst/>
                <a:latin typeface="+mn-lt"/>
                <a:ea typeface="+mn-ea"/>
                <a:cs typeface="+mn-cs"/>
              </a:rPr>
              <a:t>)</a:t>
            </a:r>
          </a:p>
          <a:p>
            <a:r>
              <a:rPr lang="en-US" sz="1200" b="0" i="0" u="sng" strike="noStrike" kern="1200" dirty="0">
                <a:solidFill>
                  <a:schemeClr val="tx1"/>
                </a:solidFill>
                <a:effectLst/>
                <a:latin typeface="+mn-lt"/>
                <a:ea typeface="+mn-ea"/>
                <a:cs typeface="+mn-cs"/>
                <a:hlinkClick r:id="rId5"/>
              </a:rPr>
              <a:t>Mexican deer grass </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Muhlenbergia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dubia</a:t>
            </a:r>
            <a:r>
              <a:rPr lang="en-US" sz="1200" b="0" i="0" u="none" strike="noStrike" kern="1200" dirty="0">
                <a:solidFill>
                  <a:schemeClr val="tx1"/>
                </a:solidFill>
                <a:effectLst/>
                <a:latin typeface="+mn-lt"/>
                <a:ea typeface="+mn-ea"/>
                <a:cs typeface="+mn-cs"/>
              </a:rPr>
              <a:t>)</a:t>
            </a:r>
          </a:p>
          <a:p>
            <a:r>
              <a:rPr lang="en-US" sz="1200" b="0" i="0" u="sng" strike="noStrike" kern="1200" dirty="0">
                <a:solidFill>
                  <a:schemeClr val="tx1"/>
                </a:solidFill>
                <a:effectLst/>
                <a:latin typeface="+mn-lt"/>
                <a:ea typeface="+mn-ea"/>
                <a:cs typeface="+mn-cs"/>
                <a:hlinkClick r:id="rId6"/>
              </a:rPr>
              <a:t>Pink Muhly</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Muhlenbergia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capillaris</a:t>
            </a:r>
            <a:r>
              <a:rPr lang="en-US" sz="1200" b="0" i="0" u="none" strike="noStrike" kern="1200" dirty="0">
                <a:solidFill>
                  <a:schemeClr val="tx1"/>
                </a:solidFill>
                <a:effectLst/>
                <a:latin typeface="+mn-lt"/>
                <a:ea typeface="+mn-ea"/>
                <a:cs typeface="+mn-cs"/>
              </a:rPr>
              <a:t>, esp. 'White Cloud')</a:t>
            </a:r>
          </a:p>
          <a:p>
            <a:r>
              <a:rPr lang="en-US" sz="1200" b="0" i="0" u="sng" strike="noStrike" kern="1200" dirty="0">
                <a:solidFill>
                  <a:schemeClr val="tx1"/>
                </a:solidFill>
                <a:effectLst/>
                <a:latin typeface="+mn-lt"/>
                <a:ea typeface="+mn-ea"/>
                <a:cs typeface="+mn-cs"/>
                <a:hlinkClick r:id="rId7"/>
              </a:rPr>
              <a:t>Autumn moor grass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Sesleria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autumnalis</a:t>
            </a:r>
            <a:r>
              <a:rPr lang="en-US" sz="1200" b="0" i="0" u="none" strike="noStrike" kern="1200" dirty="0">
                <a:solidFill>
                  <a:schemeClr val="tx1"/>
                </a:solidFill>
                <a:effectLst/>
                <a:latin typeface="+mn-lt"/>
                <a:ea typeface="+mn-ea"/>
                <a:cs typeface="+mn-cs"/>
              </a:rPr>
              <a:t>)</a:t>
            </a:r>
          </a:p>
          <a:p>
            <a:endParaRPr lang="en-US" dirty="0"/>
          </a:p>
          <a:p>
            <a:r>
              <a:rPr lang="en-US" dirty="0"/>
              <a:t>UCIPM Pest Notes Invasive Plants</a:t>
            </a:r>
          </a:p>
          <a:p>
            <a:r>
              <a:rPr lang="en-US" dirty="0"/>
              <a:t> http://</a:t>
            </a:r>
            <a:r>
              <a:rPr lang="en-US" dirty="0" err="1"/>
              <a:t>ipm.ucanr.edu</a:t>
            </a:r>
            <a:r>
              <a:rPr lang="en-US" dirty="0"/>
              <a:t>/PMG/PESTNOTES/pn74139.html</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33</a:t>
            </a:fld>
            <a:endParaRPr lang="en-US"/>
          </a:p>
        </p:txBody>
      </p:sp>
    </p:spTree>
    <p:extLst>
      <p:ext uri="{BB962C8B-B14F-4D97-AF65-F5344CB8AC3E}">
        <p14:creationId xmlns:p14="http://schemas.microsoft.com/office/powerpoint/2010/main" val="38799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ARROW=2022 Gardening Guide and Calendar </a:t>
            </a:r>
            <a:r>
              <a:rPr lang="en-US" dirty="0" err="1"/>
              <a:t>ccame</a:t>
            </a:r>
            <a:r>
              <a:rPr lang="en-US" dirty="0"/>
              <a:t>  out Sept. 7! Get it while it is hot!!</a:t>
            </a:r>
          </a:p>
          <a:p>
            <a:r>
              <a:rPr lang="en-US" dirty="0"/>
              <a:t>RED ARROW=Planting Guide is a free download. Find out when to start/transplant your veggies. Just because it is in the nursery, doesn’t mean it is the right temperature in your garden.</a:t>
            </a:r>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3707553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Locate, Educate, Collaborate</a:t>
            </a:r>
          </a:p>
        </p:txBody>
      </p:sp>
      <p:sp>
        <p:nvSpPr>
          <p:cNvPr id="4" name="Slide Number Placeholder 3"/>
          <p:cNvSpPr>
            <a:spLocks noGrp="1"/>
          </p:cNvSpPr>
          <p:nvPr>
            <p:ph type="sldNum" sz="quarter" idx="5"/>
          </p:nvPr>
        </p:nvSpPr>
        <p:spPr/>
        <p:txBody>
          <a:bodyPr/>
          <a:lstStyle/>
          <a:p>
            <a:fld id="{30B60A3E-4BC9-4497-95E2-69F5661E229A}" type="slidenum">
              <a:rPr lang="en-US" smtClean="0"/>
              <a:pPr/>
              <a:t>34</a:t>
            </a:fld>
            <a:endParaRPr lang="en-US"/>
          </a:p>
        </p:txBody>
      </p:sp>
    </p:spTree>
    <p:extLst>
      <p:ext uri="{BB962C8B-B14F-4D97-AF65-F5344CB8AC3E}">
        <p14:creationId xmlns:p14="http://schemas.microsoft.com/office/powerpoint/2010/main" val="2901408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plantright.org</a:t>
            </a:r>
            <a:r>
              <a:rPr lang="en-US" dirty="0"/>
              <a:t>/about-invasive-plants/plant-list/</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234497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Quick Results: Overall, invasive plants on </a:t>
            </a:r>
            <a:r>
              <a:rPr lang="en-US" sz="1200" b="0" i="0" u="none" strike="noStrike" kern="1200" dirty="0" err="1">
                <a:solidFill>
                  <a:schemeClr val="tx1"/>
                </a:solidFill>
                <a:effectLst/>
                <a:latin typeface="+mn-lt"/>
                <a:ea typeface="+mn-ea"/>
                <a:cs typeface="+mn-cs"/>
              </a:rPr>
              <a:t>PlantRight’s</a:t>
            </a:r>
            <a:r>
              <a:rPr lang="en-US" sz="1200" b="0" i="0" u="none" strike="noStrike" kern="1200" dirty="0">
                <a:solidFill>
                  <a:schemeClr val="tx1"/>
                </a:solidFill>
                <a:effectLst/>
                <a:latin typeface="+mn-lt"/>
                <a:ea typeface="+mn-ea"/>
                <a:cs typeface="+mn-cs"/>
              </a:rPr>
              <a:t> original list decreased to 6% of stores.</a:t>
            </a:r>
          </a:p>
          <a:p>
            <a:r>
              <a:rPr lang="en-US" sz="1200" b="0" i="0" u="none" strike="noStrike" kern="1200" dirty="0">
                <a:solidFill>
                  <a:schemeClr val="tx1"/>
                </a:solidFill>
                <a:effectLst/>
                <a:latin typeface="+mn-lt"/>
                <a:ea typeface="+mn-ea"/>
                <a:cs typeface="+mn-cs"/>
              </a:rPr>
              <a:t>The percent of stores selling plants added to the invasive list in 2014 continued to decrease, driven by a continued drop in the sale of </a:t>
            </a:r>
            <a:r>
              <a:rPr lang="en-US" sz="1200" b="0" i="0" u="sng" strike="noStrike" kern="1200" dirty="0">
                <a:solidFill>
                  <a:schemeClr val="tx1"/>
                </a:solidFill>
                <a:effectLst/>
                <a:latin typeface="+mn-lt"/>
                <a:ea typeface="+mn-ea"/>
                <a:cs typeface="+mn-cs"/>
                <a:hlinkClick r:id="rId3"/>
              </a:rPr>
              <a:t>Mexican feathergrass (</a:t>
            </a:r>
            <a:r>
              <a:rPr lang="en-US" sz="1200" b="0" i="1" u="sng" strike="noStrike" kern="1200" dirty="0">
                <a:solidFill>
                  <a:schemeClr val="tx1"/>
                </a:solidFill>
                <a:effectLst/>
                <a:latin typeface="+mn-lt"/>
                <a:ea typeface="+mn-ea"/>
                <a:cs typeface="+mn-cs"/>
                <a:hlinkClick r:id="rId3"/>
              </a:rPr>
              <a:t>Stipa/Nassella tenuissima</a:t>
            </a:r>
            <a:r>
              <a:rPr lang="en-US" sz="1200" b="0" i="0" u="sng" strike="noStrike" kern="1200" dirty="0">
                <a:solidFill>
                  <a:schemeClr val="tx1"/>
                </a:solidFill>
                <a:effectLst/>
                <a:latin typeface="+mn-lt"/>
                <a:ea typeface="+mn-ea"/>
                <a:cs typeface="+mn-cs"/>
                <a:hlinkClick r:id="rId3"/>
              </a:rPr>
              <a:t>)</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The sale of invasive plants at big-box stores continued to decline, dropping from 3% in 2016 to </a:t>
            </a:r>
            <a:r>
              <a:rPr lang="en-US" sz="1200" b="1" i="0" u="none" strike="noStrike" kern="1200" dirty="0">
                <a:solidFill>
                  <a:schemeClr val="tx1"/>
                </a:solidFill>
                <a:effectLst/>
                <a:latin typeface="+mn-lt"/>
                <a:ea typeface="+mn-ea"/>
                <a:cs typeface="+mn-cs"/>
              </a:rPr>
              <a:t>0% this year</a:t>
            </a:r>
            <a:r>
              <a:rPr lang="en-US" sz="1200" b="0" i="0" u="none" strike="noStrike" kern="1200" dirty="0">
                <a:solidFill>
                  <a:schemeClr val="tx1"/>
                </a:solidFill>
                <a:effectLst/>
                <a:latin typeface="+mn-lt"/>
                <a:ea typeface="+mn-ea"/>
                <a:cs typeface="+mn-cs"/>
              </a:rPr>
              <a:t>. This continues the decline of sales at big-box stores that began in 2015 when Home Depot in California joined as a Retail Nursery Partner. Lowe's in California joined the partnership program in 2016.</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36</a:t>
            </a:fld>
            <a:endParaRPr lang="en-US"/>
          </a:p>
        </p:txBody>
      </p:sp>
    </p:spTree>
    <p:extLst>
      <p:ext uri="{BB962C8B-B14F-4D97-AF65-F5344CB8AC3E}">
        <p14:creationId xmlns:p14="http://schemas.microsoft.com/office/powerpoint/2010/main" val="404809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Locate, Educate, Collaborate</a:t>
            </a:r>
          </a:p>
        </p:txBody>
      </p:sp>
      <p:sp>
        <p:nvSpPr>
          <p:cNvPr id="4" name="Slide Number Placeholder 3"/>
          <p:cNvSpPr>
            <a:spLocks noGrp="1"/>
          </p:cNvSpPr>
          <p:nvPr>
            <p:ph type="sldNum" sz="quarter" idx="5"/>
          </p:nvPr>
        </p:nvSpPr>
        <p:spPr/>
        <p:txBody>
          <a:bodyPr/>
          <a:lstStyle/>
          <a:p>
            <a:fld id="{30B60A3E-4BC9-4497-95E2-69F5661E229A}" type="slidenum">
              <a:rPr lang="en-US" smtClean="0"/>
              <a:pPr/>
              <a:t>37</a:t>
            </a:fld>
            <a:endParaRPr lang="en-US"/>
          </a:p>
        </p:txBody>
      </p:sp>
    </p:spTree>
    <p:extLst>
      <p:ext uri="{BB962C8B-B14F-4D97-AF65-F5344CB8AC3E}">
        <p14:creationId xmlns:p14="http://schemas.microsoft.com/office/powerpoint/2010/main" val="121716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Plan—monitor—be vigilant</a:t>
            </a:r>
          </a:p>
          <a:p>
            <a:endParaRPr lang="en-US" dirty="0"/>
          </a:p>
          <a:p>
            <a:r>
              <a:rPr lang="en-US" dirty="0"/>
              <a:t>Tithonia </a:t>
            </a:r>
            <a:r>
              <a:rPr lang="en-US" dirty="0" err="1"/>
              <a:t>rotundifoloa</a:t>
            </a:r>
            <a:r>
              <a:rPr lang="en-US" dirty="0"/>
              <a:t>  Annual—great pollinator plant—60+ pollinators observed utilizing it.</a:t>
            </a:r>
          </a:p>
        </p:txBody>
      </p:sp>
      <p:sp>
        <p:nvSpPr>
          <p:cNvPr id="4" name="Slide Number Placeholder 3"/>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3050249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World Flora Online http://</a:t>
            </a:r>
            <a:r>
              <a:rPr lang="en-US" sz="3600" dirty="0" err="1"/>
              <a:t>www.worldfloraonline.org</a:t>
            </a:r>
            <a:endParaRPr lang="en-US" sz="3600"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40</a:t>
            </a:fld>
            <a:endParaRPr lang="en-US"/>
          </a:p>
        </p:txBody>
      </p:sp>
    </p:spTree>
    <p:extLst>
      <p:ext uri="{BB962C8B-B14F-4D97-AF65-F5344CB8AC3E}">
        <p14:creationId xmlns:p14="http://schemas.microsoft.com/office/powerpoint/2010/main" val="3895352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you live</a:t>
            </a:r>
          </a:p>
          <a:p>
            <a:r>
              <a:rPr lang="en-US" dirty="0"/>
              <a:t>Soil</a:t>
            </a:r>
          </a:p>
          <a:p>
            <a:r>
              <a:rPr lang="en-US" dirty="0"/>
              <a:t>Water</a:t>
            </a:r>
          </a:p>
          <a:p>
            <a:r>
              <a:rPr lang="en-US" dirty="0"/>
              <a:t>Willingness to Work (weed,)</a:t>
            </a:r>
          </a:p>
        </p:txBody>
      </p:sp>
      <p:sp>
        <p:nvSpPr>
          <p:cNvPr id="4" name="Slide Number Placeholder 3"/>
          <p:cNvSpPr>
            <a:spLocks noGrp="1"/>
          </p:cNvSpPr>
          <p:nvPr>
            <p:ph type="sldNum" sz="quarter" idx="5"/>
          </p:nvPr>
        </p:nvSpPr>
        <p:spPr/>
        <p:txBody>
          <a:bodyPr/>
          <a:lstStyle/>
          <a:p>
            <a:fld id="{30B60A3E-4BC9-4497-95E2-69F5661E229A}" type="slidenum">
              <a:rPr lang="en-US" smtClean="0"/>
              <a:pPr/>
              <a:t>42</a:t>
            </a:fld>
            <a:endParaRPr lang="en-US"/>
          </a:p>
        </p:txBody>
      </p:sp>
    </p:spTree>
    <p:extLst>
      <p:ext uri="{BB962C8B-B14F-4D97-AF65-F5344CB8AC3E}">
        <p14:creationId xmlns:p14="http://schemas.microsoft.com/office/powerpoint/2010/main" val="498934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ucanr.edu</a:t>
            </a:r>
            <a:r>
              <a:rPr lang="en-US" dirty="0"/>
              <a:t>/blogs/</a:t>
            </a:r>
            <a:r>
              <a:rPr lang="en-US" dirty="0" err="1"/>
              <a:t>blogcore</a:t>
            </a:r>
            <a:r>
              <a:rPr lang="en-US" dirty="0"/>
              <a:t>/</a:t>
            </a:r>
            <a:r>
              <a:rPr lang="en-US" dirty="0" err="1"/>
              <a:t>postdetail.cfm?postnum</a:t>
            </a:r>
            <a:r>
              <a:rPr lang="en-US" dirty="0"/>
              <a:t>=27983</a:t>
            </a:r>
          </a:p>
          <a:p>
            <a:r>
              <a:rPr lang="en-US" dirty="0"/>
              <a:t>https://</a:t>
            </a:r>
            <a:r>
              <a:rPr lang="en-US" dirty="0" err="1"/>
              <a:t>www.fs.fed.us</a:t>
            </a:r>
            <a:r>
              <a:rPr lang="en-US" dirty="0"/>
              <a:t>/wildflowers/plant-of-the-week/</a:t>
            </a:r>
            <a:r>
              <a:rPr lang="en-US" dirty="0" err="1"/>
              <a:t>phytolacca_americana.shtml</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43</a:t>
            </a:fld>
            <a:endParaRPr lang="en-US"/>
          </a:p>
        </p:txBody>
      </p:sp>
    </p:spTree>
    <p:extLst>
      <p:ext uri="{BB962C8B-B14F-4D97-AF65-F5344CB8AC3E}">
        <p14:creationId xmlns:p14="http://schemas.microsoft.com/office/powerpoint/2010/main" val="3447962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www.thespruce.com</a:t>
            </a:r>
            <a:r>
              <a:rPr lang="en-US" dirty="0"/>
              <a:t>/how-to-grow-anemone-honorine-jobert-4125828</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44</a:t>
            </a:fld>
            <a:endParaRPr lang="en-US"/>
          </a:p>
        </p:txBody>
      </p:sp>
    </p:spTree>
    <p:extLst>
      <p:ext uri="{BB962C8B-B14F-4D97-AF65-F5344CB8AC3E}">
        <p14:creationId xmlns:p14="http://schemas.microsoft.com/office/powerpoint/2010/main" val="329892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Handouts available on You Tube with Zoom upload. In a couple of days…</a:t>
            </a:r>
          </a:p>
          <a:p>
            <a:r>
              <a:rPr lang="en-US" dirty="0"/>
              <a:t>Links are </a:t>
            </a:r>
            <a:r>
              <a:rPr lang="en-US" dirty="0" err="1"/>
              <a:t>listd</a:t>
            </a:r>
            <a:r>
              <a:rPr lang="en-US" dirty="0"/>
              <a:t> on </a:t>
            </a:r>
            <a:r>
              <a:rPr lang="en-US" dirty="0" err="1"/>
              <a:t>thre</a:t>
            </a:r>
            <a:r>
              <a:rPr lang="en-US" dirty="0"/>
              <a:t> handout, so you can relax and have the information after the presentation,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7</a:t>
            </a:fld>
            <a:endParaRPr lang="en-US"/>
          </a:p>
        </p:txBody>
      </p:sp>
    </p:spTree>
    <p:extLst>
      <p:ext uri="{BB962C8B-B14F-4D97-AF65-F5344CB8AC3E}">
        <p14:creationId xmlns:p14="http://schemas.microsoft.com/office/powerpoint/2010/main" val="147946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8</a:t>
            </a:fld>
            <a:endParaRPr lang="en-US"/>
          </a:p>
        </p:txBody>
      </p:sp>
    </p:spTree>
    <p:extLst>
      <p:ext uri="{BB962C8B-B14F-4D97-AF65-F5344CB8AC3E}">
        <p14:creationId xmlns:p14="http://schemas.microsoft.com/office/powerpoint/2010/main" val="39697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“It Depends”—the first thing Master Gardener Trainees learn!</a:t>
            </a:r>
          </a:p>
          <a:p>
            <a:r>
              <a:rPr lang="en-US" b="1" dirty="0"/>
              <a:t>Where you live. Zone info</a:t>
            </a:r>
            <a:r>
              <a:rPr lang="en-US" dirty="0"/>
              <a:t>.</a:t>
            </a:r>
            <a:r>
              <a:rPr lang="en-US" b="1" dirty="0"/>
              <a:t>(on handout) </a:t>
            </a:r>
            <a:r>
              <a:rPr lang="en-US" dirty="0"/>
              <a:t>http://</a:t>
            </a:r>
            <a:r>
              <a:rPr lang="en-US" dirty="0" err="1"/>
              <a:t>pcmg.ucanr.org</a:t>
            </a:r>
            <a:r>
              <a:rPr lang="en-US" dirty="0"/>
              <a:t>/2021_Calendar/</a:t>
            </a:r>
            <a:r>
              <a:rPr lang="en-US" dirty="0" err="1"/>
              <a:t>Know_Your_Garden</a:t>
            </a:r>
            <a:r>
              <a:rPr lang="en-US" dirty="0"/>
              <a:t>_-_Links/</a:t>
            </a:r>
          </a:p>
          <a:p>
            <a:r>
              <a:rPr lang="en-US" dirty="0"/>
              <a:t>Water, Light, Soil, Willingness to Work (weed, prune, etc.)</a:t>
            </a:r>
          </a:p>
          <a:p>
            <a:r>
              <a:rPr lang="en-US" sz="1200" b="0" i="0" u="none" strike="noStrike" kern="1200" dirty="0">
                <a:solidFill>
                  <a:schemeClr val="tx1"/>
                </a:solidFill>
                <a:effectLst/>
                <a:latin typeface="+mn-lt"/>
                <a:ea typeface="+mn-ea"/>
                <a:cs typeface="+mn-cs"/>
              </a:rPr>
              <a:t>Perennials are the darlings of many gardens. Unlike annuals that grow, flower, produce seeds, and die with the fall frost (including marigolds, zinnias, and cosmos), perennials typically return year after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https://www.chicagobotanic.org/plantinfo/smartgardener/perennials-divide-multiply</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9</a:t>
            </a:fld>
            <a:endParaRPr lang="en-US"/>
          </a:p>
        </p:txBody>
      </p:sp>
    </p:spTree>
    <p:extLst>
      <p:ext uri="{BB962C8B-B14F-4D97-AF65-F5344CB8AC3E}">
        <p14:creationId xmlns:p14="http://schemas.microsoft.com/office/powerpoint/2010/main" val="403584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www.provenwinners.com</a:t>
            </a:r>
            <a:r>
              <a:rPr lang="en-US" dirty="0"/>
              <a:t>/learn/planting/how-to-read-a-plant-tag</a:t>
            </a:r>
          </a:p>
          <a:p>
            <a:r>
              <a:rPr lang="en-US" dirty="0"/>
              <a:t>Botanical name—genus, specific epithet = species. Dwarf, low growing or TALL variety</a:t>
            </a:r>
          </a:p>
          <a:p>
            <a:r>
              <a:rPr lang="en-US" dirty="0"/>
              <a:t>When a plant whispers to you at the nursery, do you do your homework BEFORE you adopt it???</a:t>
            </a:r>
          </a:p>
          <a:p>
            <a:r>
              <a:rPr lang="en-US" dirty="0"/>
              <a:t>QR Code</a:t>
            </a:r>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326119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www.provenwinners.com</a:t>
            </a:r>
            <a:r>
              <a:rPr lang="en-US" dirty="0"/>
              <a:t>/learn/planting/how-to-read-a-plant-tag</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357184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of plants we will examine,..</a:t>
            </a:r>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262780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103120"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plantright.org/about-invasive-plants/plant-list/"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fa.ca.gov/plant/ipc/encycloweedia/weedinfo/winfo_table-sciname.html"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espruce.com/tough-garden-plants-4160885"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cal-ipc.org/plants/profile/buddleja-davidii-profil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thespruce.com/bulbs-corms-rhizomes-and-tubers-1402259"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dirty="0"/>
              <a:t>Wild Wanderers</a:t>
            </a:r>
          </a:p>
        </p:txBody>
      </p:sp>
      <p:pic>
        <p:nvPicPr>
          <p:cNvPr id="5" name="Picture Placeholder 4">
            <a:extLst>
              <a:ext uri="{FF2B5EF4-FFF2-40B4-BE49-F238E27FC236}">
                <a16:creationId xmlns:a16="http://schemas.microsoft.com/office/drawing/2014/main" id="{F0703A54-50DF-DB43-9D4A-43172DC4273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097" b="12097"/>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A6BDD-AA87-6A40-8FAB-80C484F4408F}"/>
              </a:ext>
            </a:extLst>
          </p:cNvPr>
          <p:cNvSpPr>
            <a:spLocks noGrp="1"/>
          </p:cNvSpPr>
          <p:nvPr>
            <p:ph type="sldNum" sz="quarter" idx="16"/>
          </p:nvPr>
        </p:nvSpPr>
        <p:spPr/>
        <p:txBody>
          <a:bodyPr/>
          <a:lstStyle/>
          <a:p>
            <a:fld id="{111DB74A-73E3-49E8-8984-0D5D8C20C556}" type="slidenum">
              <a:rPr lang="en-US" smtClean="0"/>
              <a:pPr/>
              <a:t>10</a:t>
            </a:fld>
            <a:endParaRPr lang="en-US" dirty="0"/>
          </a:p>
        </p:txBody>
      </p:sp>
      <p:pic>
        <p:nvPicPr>
          <p:cNvPr id="4" name="Picture 3">
            <a:extLst>
              <a:ext uri="{FF2B5EF4-FFF2-40B4-BE49-F238E27FC236}">
                <a16:creationId xmlns:a16="http://schemas.microsoft.com/office/drawing/2014/main" id="{6C6FED59-37BD-2F40-B427-92C9A11EE573}"/>
              </a:ext>
            </a:extLst>
          </p:cNvPr>
          <p:cNvPicPr>
            <a:picLocks noChangeAspect="1"/>
          </p:cNvPicPr>
          <p:nvPr/>
        </p:nvPicPr>
        <p:blipFill>
          <a:blip r:embed="rId3"/>
          <a:stretch>
            <a:fillRect/>
          </a:stretch>
        </p:blipFill>
        <p:spPr>
          <a:xfrm>
            <a:off x="1143000" y="533400"/>
            <a:ext cx="7080256" cy="6594058"/>
          </a:xfrm>
          <a:prstGeom prst="rect">
            <a:avLst/>
          </a:prstGeom>
        </p:spPr>
      </p:pic>
      <p:sp>
        <p:nvSpPr>
          <p:cNvPr id="5" name="Title 4">
            <a:extLst>
              <a:ext uri="{FF2B5EF4-FFF2-40B4-BE49-F238E27FC236}">
                <a16:creationId xmlns:a16="http://schemas.microsoft.com/office/drawing/2014/main" id="{C0D5F455-4132-BD43-A57A-F9F1386991BC}"/>
              </a:ext>
            </a:extLst>
          </p:cNvPr>
          <p:cNvSpPr>
            <a:spLocks noGrp="1"/>
          </p:cNvSpPr>
          <p:nvPr>
            <p:ph type="title"/>
          </p:nvPr>
        </p:nvSpPr>
        <p:spPr>
          <a:xfrm>
            <a:off x="443459" y="144020"/>
            <a:ext cx="8229600" cy="1143000"/>
          </a:xfrm>
          <a:solidFill>
            <a:schemeClr val="bg1"/>
          </a:solidFill>
        </p:spPr>
        <p:txBody>
          <a:bodyPr/>
          <a:lstStyle/>
          <a:p>
            <a:r>
              <a:rPr lang="en-US" b="1" dirty="0"/>
              <a:t>Read the Label</a:t>
            </a:r>
          </a:p>
        </p:txBody>
      </p:sp>
      <p:sp>
        <p:nvSpPr>
          <p:cNvPr id="2" name="TextBox 1">
            <a:extLst>
              <a:ext uri="{FF2B5EF4-FFF2-40B4-BE49-F238E27FC236}">
                <a16:creationId xmlns:a16="http://schemas.microsoft.com/office/drawing/2014/main" id="{110366EB-1CB0-6144-BA91-B65C2DD5A2B2}"/>
              </a:ext>
            </a:extLst>
          </p:cNvPr>
          <p:cNvSpPr txBox="1"/>
          <p:nvPr/>
        </p:nvSpPr>
        <p:spPr>
          <a:xfrm>
            <a:off x="736059" y="3105834"/>
            <a:ext cx="2807243" cy="646331"/>
          </a:xfrm>
          <a:prstGeom prst="rect">
            <a:avLst/>
          </a:prstGeom>
          <a:solidFill>
            <a:schemeClr val="accent6">
              <a:lumMod val="20000"/>
              <a:lumOff val="80000"/>
            </a:schemeClr>
          </a:solidFill>
        </p:spPr>
        <p:txBody>
          <a:bodyPr wrap="none" rtlCol="0">
            <a:spAutoFit/>
          </a:bodyPr>
          <a:lstStyle/>
          <a:p>
            <a:pPr algn="ctr"/>
            <a:r>
              <a:rPr lang="en-US" dirty="0"/>
              <a:t>NAME</a:t>
            </a:r>
          </a:p>
          <a:p>
            <a:pPr algn="ctr"/>
            <a:r>
              <a:rPr lang="en-US" dirty="0"/>
              <a:t> (including botanical name!)</a:t>
            </a:r>
          </a:p>
        </p:txBody>
      </p:sp>
    </p:spTree>
    <p:extLst>
      <p:ext uri="{BB962C8B-B14F-4D97-AF65-F5344CB8AC3E}">
        <p14:creationId xmlns:p14="http://schemas.microsoft.com/office/powerpoint/2010/main" val="3999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A6BDD-AA87-6A40-8FAB-80C484F4408F}"/>
              </a:ext>
            </a:extLst>
          </p:cNvPr>
          <p:cNvSpPr>
            <a:spLocks noGrp="1"/>
          </p:cNvSpPr>
          <p:nvPr>
            <p:ph type="sldNum" sz="quarter" idx="16"/>
          </p:nvPr>
        </p:nvSpPr>
        <p:spPr/>
        <p:txBody>
          <a:bodyPr/>
          <a:lstStyle/>
          <a:p>
            <a:fld id="{111DB74A-73E3-49E8-8984-0D5D8C20C556}" type="slidenum">
              <a:rPr lang="en-US" smtClean="0"/>
              <a:pPr/>
              <a:t>11</a:t>
            </a:fld>
            <a:endParaRPr lang="en-US" dirty="0"/>
          </a:p>
        </p:txBody>
      </p:sp>
      <p:pic>
        <p:nvPicPr>
          <p:cNvPr id="2" name="Picture 1">
            <a:extLst>
              <a:ext uri="{FF2B5EF4-FFF2-40B4-BE49-F238E27FC236}">
                <a16:creationId xmlns:a16="http://schemas.microsoft.com/office/drawing/2014/main" id="{24FA759A-EEEE-7840-A894-0C4E86E6A7F3}"/>
              </a:ext>
            </a:extLst>
          </p:cNvPr>
          <p:cNvPicPr>
            <a:picLocks noChangeAspect="1"/>
          </p:cNvPicPr>
          <p:nvPr/>
        </p:nvPicPr>
        <p:blipFill>
          <a:blip r:embed="rId3"/>
          <a:stretch>
            <a:fillRect/>
          </a:stretch>
        </p:blipFill>
        <p:spPr>
          <a:xfrm>
            <a:off x="1143000" y="457200"/>
            <a:ext cx="7295745" cy="6858000"/>
          </a:xfrm>
          <a:prstGeom prst="rect">
            <a:avLst/>
          </a:prstGeom>
        </p:spPr>
      </p:pic>
      <p:sp>
        <p:nvSpPr>
          <p:cNvPr id="7" name="Title 4">
            <a:extLst>
              <a:ext uri="{FF2B5EF4-FFF2-40B4-BE49-F238E27FC236}">
                <a16:creationId xmlns:a16="http://schemas.microsoft.com/office/drawing/2014/main" id="{B849BD1A-4FFA-9042-B2BF-823D364BDFEE}"/>
              </a:ext>
            </a:extLst>
          </p:cNvPr>
          <p:cNvSpPr>
            <a:spLocks noGrp="1"/>
          </p:cNvSpPr>
          <p:nvPr>
            <p:ph type="title"/>
          </p:nvPr>
        </p:nvSpPr>
        <p:spPr>
          <a:xfrm>
            <a:off x="443459" y="144020"/>
            <a:ext cx="8229600" cy="1143000"/>
          </a:xfrm>
          <a:solidFill>
            <a:schemeClr val="bg1"/>
          </a:solidFill>
        </p:spPr>
        <p:txBody>
          <a:bodyPr/>
          <a:lstStyle/>
          <a:p>
            <a:r>
              <a:rPr lang="en-US" b="1" dirty="0"/>
              <a:t>Read the Label</a:t>
            </a:r>
          </a:p>
        </p:txBody>
      </p:sp>
      <p:sp>
        <p:nvSpPr>
          <p:cNvPr id="4" name="TextBox 3">
            <a:extLst>
              <a:ext uri="{FF2B5EF4-FFF2-40B4-BE49-F238E27FC236}">
                <a16:creationId xmlns:a16="http://schemas.microsoft.com/office/drawing/2014/main" id="{32CC17E0-65C4-1B45-B49E-C4CCA7C39E01}"/>
              </a:ext>
            </a:extLst>
          </p:cNvPr>
          <p:cNvSpPr txBox="1"/>
          <p:nvPr/>
        </p:nvSpPr>
        <p:spPr>
          <a:xfrm>
            <a:off x="5584351" y="1752600"/>
            <a:ext cx="3060133" cy="646331"/>
          </a:xfrm>
          <a:prstGeom prst="rect">
            <a:avLst/>
          </a:prstGeom>
          <a:solidFill>
            <a:schemeClr val="accent6">
              <a:lumMod val="20000"/>
              <a:lumOff val="80000"/>
            </a:schemeClr>
          </a:solidFill>
        </p:spPr>
        <p:txBody>
          <a:bodyPr wrap="none" rtlCol="0">
            <a:spAutoFit/>
          </a:bodyPr>
          <a:lstStyle/>
          <a:p>
            <a:pPr algn="ctr"/>
            <a:r>
              <a:rPr lang="en-US" dirty="0"/>
              <a:t>Many labels do not </a:t>
            </a:r>
          </a:p>
          <a:p>
            <a:pPr algn="ctr"/>
            <a:r>
              <a:rPr lang="en-US" dirty="0"/>
              <a:t>include this much information.</a:t>
            </a:r>
          </a:p>
        </p:txBody>
      </p:sp>
    </p:spTree>
    <p:extLst>
      <p:ext uri="{BB962C8B-B14F-4D97-AF65-F5344CB8AC3E}">
        <p14:creationId xmlns:p14="http://schemas.microsoft.com/office/powerpoint/2010/main" val="3638699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A3E72-ABB6-D34B-B85D-ABF3F018CABF}"/>
              </a:ext>
            </a:extLst>
          </p:cNvPr>
          <p:cNvSpPr>
            <a:spLocks noGrp="1"/>
          </p:cNvSpPr>
          <p:nvPr>
            <p:ph type="body" sz="quarter" idx="13"/>
          </p:nvPr>
        </p:nvSpPr>
        <p:spPr>
          <a:xfrm>
            <a:off x="457200" y="1600200"/>
            <a:ext cx="5029200" cy="4419600"/>
          </a:xfrm>
        </p:spPr>
        <p:txBody>
          <a:bodyPr>
            <a:normAutofit/>
          </a:bodyPr>
          <a:lstStyle/>
          <a:p>
            <a:r>
              <a:rPr lang="en-US" dirty="0"/>
              <a:t>Polite Plants</a:t>
            </a:r>
          </a:p>
          <a:p>
            <a:r>
              <a:rPr lang="en-US" dirty="0"/>
              <a:t>Self Seeders</a:t>
            </a:r>
          </a:p>
          <a:p>
            <a:r>
              <a:rPr lang="en-US" dirty="0"/>
              <a:t>Thugs (Aggressive Plants)</a:t>
            </a:r>
          </a:p>
          <a:p>
            <a:r>
              <a:rPr lang="en-US" dirty="0"/>
              <a:t>Multipliers</a:t>
            </a:r>
          </a:p>
          <a:p>
            <a:r>
              <a:rPr lang="en-US" dirty="0"/>
              <a:t>Weeds</a:t>
            </a:r>
          </a:p>
          <a:p>
            <a:r>
              <a:rPr lang="en-US" dirty="0" err="1"/>
              <a:t>Invasives</a:t>
            </a:r>
            <a:endParaRPr lang="en-US" dirty="0"/>
          </a:p>
          <a:p>
            <a:endParaRPr lang="en-US" dirty="0"/>
          </a:p>
        </p:txBody>
      </p:sp>
      <p:sp>
        <p:nvSpPr>
          <p:cNvPr id="3" name="Slide Number Placeholder 2">
            <a:extLst>
              <a:ext uri="{FF2B5EF4-FFF2-40B4-BE49-F238E27FC236}">
                <a16:creationId xmlns:a16="http://schemas.microsoft.com/office/drawing/2014/main" id="{0D61ED9F-D989-1E45-BBDD-BE84CD755BEB}"/>
              </a:ext>
            </a:extLst>
          </p:cNvPr>
          <p:cNvSpPr>
            <a:spLocks noGrp="1"/>
          </p:cNvSpPr>
          <p:nvPr>
            <p:ph type="sldNum" sz="quarter" idx="16"/>
          </p:nvPr>
        </p:nvSpPr>
        <p:spPr/>
        <p:txBody>
          <a:bodyPr/>
          <a:lstStyle/>
          <a:p>
            <a:fld id="{111DB74A-73E3-49E8-8984-0D5D8C20C556}" type="slidenum">
              <a:rPr lang="en-US" smtClean="0"/>
              <a:pPr/>
              <a:t>12</a:t>
            </a:fld>
            <a:endParaRPr lang="en-US" dirty="0"/>
          </a:p>
        </p:txBody>
      </p:sp>
      <p:sp>
        <p:nvSpPr>
          <p:cNvPr id="5" name="Title 4">
            <a:extLst>
              <a:ext uri="{FF2B5EF4-FFF2-40B4-BE49-F238E27FC236}">
                <a16:creationId xmlns:a16="http://schemas.microsoft.com/office/drawing/2014/main" id="{03C9D0E9-D489-B44C-9C38-106BCBB21AE4}"/>
              </a:ext>
            </a:extLst>
          </p:cNvPr>
          <p:cNvSpPr>
            <a:spLocks noGrp="1"/>
          </p:cNvSpPr>
          <p:nvPr>
            <p:ph type="title"/>
          </p:nvPr>
        </p:nvSpPr>
        <p:spPr/>
        <p:txBody>
          <a:bodyPr/>
          <a:lstStyle/>
          <a:p>
            <a:r>
              <a:rPr lang="en-US" b="1" dirty="0"/>
              <a:t>“It Depends”</a:t>
            </a:r>
          </a:p>
        </p:txBody>
      </p:sp>
    </p:spTree>
    <p:extLst>
      <p:ext uri="{BB962C8B-B14F-4D97-AF65-F5344CB8AC3E}">
        <p14:creationId xmlns:p14="http://schemas.microsoft.com/office/powerpoint/2010/main" val="295811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E9ED7-B4E9-A744-834E-8FCF6EB9D94C}"/>
              </a:ext>
            </a:extLst>
          </p:cNvPr>
          <p:cNvSpPr>
            <a:spLocks noGrp="1"/>
          </p:cNvSpPr>
          <p:nvPr>
            <p:ph type="body" sz="quarter" idx="13"/>
          </p:nvPr>
        </p:nvSpPr>
        <p:spPr>
          <a:xfrm>
            <a:off x="457200" y="1600200"/>
            <a:ext cx="5181600" cy="4419600"/>
          </a:xfrm>
        </p:spPr>
        <p:txBody>
          <a:bodyPr>
            <a:normAutofit/>
          </a:bodyPr>
          <a:lstStyle/>
          <a:p>
            <a:r>
              <a:rPr lang="en-US" dirty="0"/>
              <a:t>Grow where they are planted</a:t>
            </a:r>
          </a:p>
          <a:p>
            <a:r>
              <a:rPr lang="en-US" dirty="0"/>
              <a:t>Do not push neighbors</a:t>
            </a:r>
          </a:p>
          <a:p>
            <a:r>
              <a:rPr lang="en-US" dirty="0"/>
              <a:t>No surprises</a:t>
            </a:r>
          </a:p>
          <a:p>
            <a:r>
              <a:rPr lang="en-US" dirty="0"/>
              <a:t>Gently reseed</a:t>
            </a:r>
          </a:p>
          <a:p>
            <a:r>
              <a:rPr lang="en-US" dirty="0"/>
              <a:t>Easy to remove extras</a:t>
            </a:r>
          </a:p>
          <a:p>
            <a:endParaRPr lang="en-US" dirty="0"/>
          </a:p>
          <a:p>
            <a:r>
              <a:rPr lang="en-US" dirty="0"/>
              <a:t>????</a:t>
            </a:r>
          </a:p>
        </p:txBody>
      </p:sp>
      <p:sp>
        <p:nvSpPr>
          <p:cNvPr id="3" name="Slide Number Placeholder 2">
            <a:extLst>
              <a:ext uri="{FF2B5EF4-FFF2-40B4-BE49-F238E27FC236}">
                <a16:creationId xmlns:a16="http://schemas.microsoft.com/office/drawing/2014/main" id="{EABA53B2-062E-C948-B76A-BC447B5047A1}"/>
              </a:ext>
            </a:extLst>
          </p:cNvPr>
          <p:cNvSpPr>
            <a:spLocks noGrp="1"/>
          </p:cNvSpPr>
          <p:nvPr>
            <p:ph type="sldNum" sz="quarter" idx="16"/>
          </p:nvPr>
        </p:nvSpPr>
        <p:spPr/>
        <p:txBody>
          <a:bodyPr/>
          <a:lstStyle/>
          <a:p>
            <a:fld id="{111DB74A-73E3-49E8-8984-0D5D8C20C556}" type="slidenum">
              <a:rPr lang="en-US" smtClean="0"/>
              <a:pPr/>
              <a:t>13</a:t>
            </a:fld>
            <a:endParaRPr lang="en-US" dirty="0"/>
          </a:p>
        </p:txBody>
      </p:sp>
      <p:sp>
        <p:nvSpPr>
          <p:cNvPr id="5" name="Title 4">
            <a:extLst>
              <a:ext uri="{FF2B5EF4-FFF2-40B4-BE49-F238E27FC236}">
                <a16:creationId xmlns:a16="http://schemas.microsoft.com/office/drawing/2014/main" id="{02EC23BE-DE86-FE44-9B86-C1459FF1A0C6}"/>
              </a:ext>
            </a:extLst>
          </p:cNvPr>
          <p:cNvSpPr>
            <a:spLocks noGrp="1"/>
          </p:cNvSpPr>
          <p:nvPr>
            <p:ph type="title"/>
          </p:nvPr>
        </p:nvSpPr>
        <p:spPr/>
        <p:txBody>
          <a:bodyPr/>
          <a:lstStyle/>
          <a:p>
            <a:r>
              <a:rPr lang="en-US" b="1" dirty="0"/>
              <a:t>Polite Plants</a:t>
            </a:r>
          </a:p>
        </p:txBody>
      </p:sp>
      <p:pic>
        <p:nvPicPr>
          <p:cNvPr id="6" name="Picture 5">
            <a:extLst>
              <a:ext uri="{FF2B5EF4-FFF2-40B4-BE49-F238E27FC236}">
                <a16:creationId xmlns:a16="http://schemas.microsoft.com/office/drawing/2014/main" id="{61CDBE60-8B98-BA44-9478-334956878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34000" y="2667000"/>
            <a:ext cx="3048000" cy="2286000"/>
          </a:xfrm>
          <a:prstGeom prst="rect">
            <a:avLst/>
          </a:prstGeom>
        </p:spPr>
      </p:pic>
      <p:sp>
        <p:nvSpPr>
          <p:cNvPr id="4" name="Rectangle 3">
            <a:extLst>
              <a:ext uri="{FF2B5EF4-FFF2-40B4-BE49-F238E27FC236}">
                <a16:creationId xmlns:a16="http://schemas.microsoft.com/office/drawing/2014/main" id="{4C4D5C1D-A7C5-944A-8E89-DF70C46DF94F}"/>
              </a:ext>
            </a:extLst>
          </p:cNvPr>
          <p:cNvSpPr/>
          <p:nvPr/>
        </p:nvSpPr>
        <p:spPr>
          <a:xfrm>
            <a:off x="6100421" y="5660509"/>
            <a:ext cx="1515158" cy="369332"/>
          </a:xfrm>
          <a:prstGeom prst="rect">
            <a:avLst/>
          </a:prstGeom>
          <a:solidFill>
            <a:schemeClr val="bg2">
              <a:lumMod val="90000"/>
            </a:schemeClr>
          </a:solidFill>
        </p:spPr>
        <p:txBody>
          <a:bodyPr wrap="none">
            <a:spAutoFit/>
          </a:bodyPr>
          <a:lstStyle/>
          <a:p>
            <a:r>
              <a:rPr lang="en-US" dirty="0">
                <a:solidFill>
                  <a:srgbClr val="333333"/>
                </a:solidFill>
                <a:latin typeface="Verdana" panose="020B0604030504040204" pitchFamily="34" charset="0"/>
              </a:rPr>
              <a:t>Oriental lily</a:t>
            </a:r>
            <a:endParaRPr lang="en-US" dirty="0"/>
          </a:p>
        </p:txBody>
      </p:sp>
    </p:spTree>
    <p:extLst>
      <p:ext uri="{BB962C8B-B14F-4D97-AF65-F5344CB8AC3E}">
        <p14:creationId xmlns:p14="http://schemas.microsoft.com/office/powerpoint/2010/main" val="169159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2A9A3-9329-1143-BF08-6C38ECE09DBA}"/>
              </a:ext>
            </a:extLst>
          </p:cNvPr>
          <p:cNvSpPr>
            <a:spLocks noGrp="1"/>
          </p:cNvSpPr>
          <p:nvPr>
            <p:ph type="body" sz="quarter" idx="13"/>
          </p:nvPr>
        </p:nvSpPr>
        <p:spPr>
          <a:xfrm>
            <a:off x="457200" y="1600200"/>
            <a:ext cx="7772400" cy="3840162"/>
          </a:xfrm>
        </p:spPr>
        <p:txBody>
          <a:bodyPr/>
          <a:lstStyle/>
          <a:p>
            <a:r>
              <a:rPr lang="en-US" dirty="0"/>
              <a:t>Annuals that reseed</a:t>
            </a:r>
          </a:p>
          <a:p>
            <a:r>
              <a:rPr lang="en-US" dirty="0"/>
              <a:t> </a:t>
            </a:r>
          </a:p>
          <a:p>
            <a:endParaRPr lang="en-US" dirty="0"/>
          </a:p>
          <a:p>
            <a:r>
              <a:rPr lang="en-US" dirty="0"/>
              <a:t>Perennials that drop seed nearby</a:t>
            </a:r>
          </a:p>
          <a:p>
            <a:endParaRPr lang="en-US" dirty="0"/>
          </a:p>
          <a:p>
            <a:r>
              <a:rPr lang="en-US" b="1" dirty="0"/>
              <a:t>BUT</a:t>
            </a:r>
            <a:r>
              <a:rPr lang="en-US" dirty="0"/>
              <a:t>…Some seeders are thugs!</a:t>
            </a:r>
          </a:p>
          <a:p>
            <a:endParaRPr lang="en-US" dirty="0"/>
          </a:p>
        </p:txBody>
      </p:sp>
      <p:sp>
        <p:nvSpPr>
          <p:cNvPr id="3" name="Slide Number Placeholder 2">
            <a:extLst>
              <a:ext uri="{FF2B5EF4-FFF2-40B4-BE49-F238E27FC236}">
                <a16:creationId xmlns:a16="http://schemas.microsoft.com/office/drawing/2014/main" id="{9F7C478A-CD58-314B-B05F-811C46F7711F}"/>
              </a:ext>
            </a:extLst>
          </p:cNvPr>
          <p:cNvSpPr>
            <a:spLocks noGrp="1"/>
          </p:cNvSpPr>
          <p:nvPr>
            <p:ph type="sldNum" sz="quarter" idx="16"/>
          </p:nvPr>
        </p:nvSpPr>
        <p:spPr/>
        <p:txBody>
          <a:bodyPr/>
          <a:lstStyle/>
          <a:p>
            <a:fld id="{111DB74A-73E3-49E8-8984-0D5D8C20C556}" type="slidenum">
              <a:rPr lang="en-US" smtClean="0"/>
              <a:pPr/>
              <a:t>14</a:t>
            </a:fld>
            <a:endParaRPr lang="en-US" dirty="0"/>
          </a:p>
        </p:txBody>
      </p:sp>
      <p:sp>
        <p:nvSpPr>
          <p:cNvPr id="5" name="Title 4">
            <a:extLst>
              <a:ext uri="{FF2B5EF4-FFF2-40B4-BE49-F238E27FC236}">
                <a16:creationId xmlns:a16="http://schemas.microsoft.com/office/drawing/2014/main" id="{5B79327A-DF95-7943-8B27-7FBA50345C41}"/>
              </a:ext>
            </a:extLst>
          </p:cNvPr>
          <p:cNvSpPr>
            <a:spLocks noGrp="1"/>
          </p:cNvSpPr>
          <p:nvPr>
            <p:ph type="title"/>
          </p:nvPr>
        </p:nvSpPr>
        <p:spPr/>
        <p:txBody>
          <a:bodyPr/>
          <a:lstStyle/>
          <a:p>
            <a:r>
              <a:rPr lang="en-US" b="1" dirty="0"/>
              <a:t>Self Seeders</a:t>
            </a:r>
          </a:p>
        </p:txBody>
      </p:sp>
      <p:pic>
        <p:nvPicPr>
          <p:cNvPr id="7" name="Picture 6">
            <a:extLst>
              <a:ext uri="{FF2B5EF4-FFF2-40B4-BE49-F238E27FC236}">
                <a16:creationId xmlns:a16="http://schemas.microsoft.com/office/drawing/2014/main" id="{C3D2ED4D-6447-C747-874B-1DD74978D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383" y="3714333"/>
            <a:ext cx="1956217" cy="2608289"/>
          </a:xfrm>
          <a:prstGeom prst="rect">
            <a:avLst/>
          </a:prstGeom>
        </p:spPr>
      </p:pic>
      <p:pic>
        <p:nvPicPr>
          <p:cNvPr id="9" name="Picture 8">
            <a:extLst>
              <a:ext uri="{FF2B5EF4-FFF2-40B4-BE49-F238E27FC236}">
                <a16:creationId xmlns:a16="http://schemas.microsoft.com/office/drawing/2014/main" id="{F5E2A160-C1FE-8542-B8D5-0A28C1D94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117" y="1417638"/>
            <a:ext cx="2483374" cy="1662711"/>
          </a:xfrm>
          <a:prstGeom prst="rect">
            <a:avLst/>
          </a:prstGeom>
        </p:spPr>
      </p:pic>
      <p:sp>
        <p:nvSpPr>
          <p:cNvPr id="10" name="TextBox 9">
            <a:extLst>
              <a:ext uri="{FF2B5EF4-FFF2-40B4-BE49-F238E27FC236}">
                <a16:creationId xmlns:a16="http://schemas.microsoft.com/office/drawing/2014/main" id="{EF6A057A-2EAB-FF42-86F2-DF22129C1E07}"/>
              </a:ext>
            </a:extLst>
          </p:cNvPr>
          <p:cNvSpPr txBox="1"/>
          <p:nvPr/>
        </p:nvSpPr>
        <p:spPr>
          <a:xfrm>
            <a:off x="5965428" y="2617887"/>
            <a:ext cx="1135760" cy="369332"/>
          </a:xfrm>
          <a:prstGeom prst="rect">
            <a:avLst/>
          </a:prstGeom>
          <a:solidFill>
            <a:schemeClr val="accent6">
              <a:lumMod val="20000"/>
              <a:lumOff val="80000"/>
            </a:schemeClr>
          </a:solidFill>
        </p:spPr>
        <p:txBody>
          <a:bodyPr wrap="none" rtlCol="0">
            <a:spAutoFit/>
          </a:bodyPr>
          <a:lstStyle/>
          <a:p>
            <a:r>
              <a:rPr lang="en-US" dirty="0"/>
              <a:t>Sunflower</a:t>
            </a:r>
          </a:p>
        </p:txBody>
      </p:sp>
      <p:sp>
        <p:nvSpPr>
          <p:cNvPr id="11" name="TextBox 10">
            <a:extLst>
              <a:ext uri="{FF2B5EF4-FFF2-40B4-BE49-F238E27FC236}">
                <a16:creationId xmlns:a16="http://schemas.microsoft.com/office/drawing/2014/main" id="{422E4270-E58D-6D40-80BB-724E9D41822D}"/>
              </a:ext>
            </a:extLst>
          </p:cNvPr>
          <p:cNvSpPr txBox="1"/>
          <p:nvPr/>
        </p:nvSpPr>
        <p:spPr>
          <a:xfrm>
            <a:off x="6209430" y="5953290"/>
            <a:ext cx="2041521" cy="369332"/>
          </a:xfrm>
          <a:prstGeom prst="rect">
            <a:avLst/>
          </a:prstGeom>
          <a:solidFill>
            <a:schemeClr val="accent6">
              <a:lumMod val="20000"/>
              <a:lumOff val="80000"/>
            </a:schemeClr>
          </a:solidFill>
        </p:spPr>
        <p:txBody>
          <a:bodyPr wrap="none" rtlCol="0">
            <a:spAutoFit/>
          </a:bodyPr>
          <a:lstStyle/>
          <a:p>
            <a:r>
              <a:rPr lang="en-US" dirty="0"/>
              <a:t>Santa Barbara Daisy</a:t>
            </a:r>
          </a:p>
        </p:txBody>
      </p:sp>
    </p:spTree>
    <p:extLst>
      <p:ext uri="{BB962C8B-B14F-4D97-AF65-F5344CB8AC3E}">
        <p14:creationId xmlns:p14="http://schemas.microsoft.com/office/powerpoint/2010/main" val="414432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A25046-229D-0941-AA15-7F3B9EFA25A2}"/>
              </a:ext>
            </a:extLst>
          </p:cNvPr>
          <p:cNvSpPr>
            <a:spLocks noGrp="1"/>
          </p:cNvSpPr>
          <p:nvPr>
            <p:ph type="sldNum" sz="quarter" idx="16"/>
          </p:nvPr>
        </p:nvSpPr>
        <p:spPr/>
        <p:txBody>
          <a:bodyPr/>
          <a:lstStyle/>
          <a:p>
            <a:fld id="{111DB74A-73E3-49E8-8984-0D5D8C20C556}" type="slidenum">
              <a:rPr lang="en-US" smtClean="0"/>
              <a:pPr/>
              <a:t>15</a:t>
            </a:fld>
            <a:endParaRPr lang="en-US" dirty="0"/>
          </a:p>
        </p:txBody>
      </p:sp>
      <p:sp>
        <p:nvSpPr>
          <p:cNvPr id="10" name="Title 9">
            <a:extLst>
              <a:ext uri="{FF2B5EF4-FFF2-40B4-BE49-F238E27FC236}">
                <a16:creationId xmlns:a16="http://schemas.microsoft.com/office/drawing/2014/main" id="{589FF82D-291E-7D4D-ADCA-A8546BEF6876}"/>
              </a:ext>
            </a:extLst>
          </p:cNvPr>
          <p:cNvSpPr>
            <a:spLocks noGrp="1"/>
          </p:cNvSpPr>
          <p:nvPr>
            <p:ph type="title"/>
          </p:nvPr>
        </p:nvSpPr>
        <p:spPr/>
        <p:txBody>
          <a:bodyPr/>
          <a:lstStyle/>
          <a:p>
            <a:r>
              <a:rPr lang="en-US" b="1" u="sng" dirty="0"/>
              <a:t>Plant Pledge</a:t>
            </a:r>
          </a:p>
        </p:txBody>
      </p:sp>
      <p:sp>
        <p:nvSpPr>
          <p:cNvPr id="12" name="Text Placeholder 1">
            <a:extLst>
              <a:ext uri="{FF2B5EF4-FFF2-40B4-BE49-F238E27FC236}">
                <a16:creationId xmlns:a16="http://schemas.microsoft.com/office/drawing/2014/main" id="{870D4A73-9106-1848-87C6-A330CE3DA586}"/>
              </a:ext>
            </a:extLst>
          </p:cNvPr>
          <p:cNvSpPr>
            <a:spLocks noGrp="1"/>
          </p:cNvSpPr>
          <p:nvPr>
            <p:ph type="body" sz="quarter" idx="13"/>
          </p:nvPr>
        </p:nvSpPr>
        <p:spPr>
          <a:xfrm>
            <a:off x="838200" y="1417638"/>
            <a:ext cx="7010400" cy="5165724"/>
          </a:xfrm>
        </p:spPr>
        <p:txBody>
          <a:bodyPr>
            <a:normAutofit lnSpcReduction="10000"/>
          </a:bodyPr>
          <a:lstStyle/>
          <a:p>
            <a:r>
              <a:rPr lang="en-US" dirty="0"/>
              <a:t>If I see a plant that I’m curious about,</a:t>
            </a:r>
          </a:p>
          <a:p>
            <a:r>
              <a:rPr lang="en-US" dirty="0"/>
              <a:t>I will ask these questions:</a:t>
            </a:r>
          </a:p>
          <a:p>
            <a:pPr marL="457200" indent="-457200">
              <a:buFont typeface="Wingdings" pitchFamily="2" charset="2"/>
              <a:buChar char="v"/>
            </a:pPr>
            <a:r>
              <a:rPr lang="en-US" dirty="0"/>
              <a:t>Is this plant a vigorous spreader or aggressive? If so, is it easy to weed out?</a:t>
            </a:r>
          </a:p>
          <a:p>
            <a:pPr marL="457200" indent="-457200">
              <a:buFont typeface="Wingdings" pitchFamily="2" charset="2"/>
              <a:buChar char="v"/>
            </a:pPr>
            <a:r>
              <a:rPr lang="en-US" dirty="0"/>
              <a:t>Does this plant spread by underground runners?</a:t>
            </a:r>
          </a:p>
          <a:p>
            <a:pPr marL="457200" indent="-457200">
              <a:buFont typeface="Wingdings" pitchFamily="2" charset="2"/>
              <a:buChar char="v"/>
            </a:pPr>
            <a:r>
              <a:rPr lang="en-US" dirty="0"/>
              <a:t>Is this plant invasive? NO! NO! NO!</a:t>
            </a:r>
          </a:p>
          <a:p>
            <a:pPr marL="457200" indent="-457200">
              <a:buFont typeface="Wingdings" pitchFamily="2" charset="2"/>
              <a:buChar char="v"/>
            </a:pPr>
            <a:r>
              <a:rPr lang="en-US" dirty="0"/>
              <a:t>Is there a safe plant that is better?</a:t>
            </a:r>
          </a:p>
          <a:p>
            <a:endParaRPr lang="en-US" dirty="0"/>
          </a:p>
        </p:txBody>
      </p:sp>
    </p:spTree>
    <p:extLst>
      <p:ext uri="{BB962C8B-B14F-4D97-AF65-F5344CB8AC3E}">
        <p14:creationId xmlns:p14="http://schemas.microsoft.com/office/powerpoint/2010/main" val="3350704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A25046-229D-0941-AA15-7F3B9EFA25A2}"/>
              </a:ext>
            </a:extLst>
          </p:cNvPr>
          <p:cNvSpPr>
            <a:spLocks noGrp="1"/>
          </p:cNvSpPr>
          <p:nvPr>
            <p:ph type="sldNum" sz="quarter" idx="16"/>
          </p:nvPr>
        </p:nvSpPr>
        <p:spPr/>
        <p:txBody>
          <a:bodyPr/>
          <a:lstStyle/>
          <a:p>
            <a:fld id="{111DB74A-73E3-49E8-8984-0D5D8C20C556}" type="slidenum">
              <a:rPr lang="en-US" smtClean="0"/>
              <a:pPr/>
              <a:t>16</a:t>
            </a:fld>
            <a:endParaRPr lang="en-US" dirty="0"/>
          </a:p>
        </p:txBody>
      </p:sp>
      <p:sp>
        <p:nvSpPr>
          <p:cNvPr id="10" name="Title 9">
            <a:extLst>
              <a:ext uri="{FF2B5EF4-FFF2-40B4-BE49-F238E27FC236}">
                <a16:creationId xmlns:a16="http://schemas.microsoft.com/office/drawing/2014/main" id="{589FF82D-291E-7D4D-ADCA-A8546BEF6876}"/>
              </a:ext>
            </a:extLst>
          </p:cNvPr>
          <p:cNvSpPr>
            <a:spLocks noGrp="1"/>
          </p:cNvSpPr>
          <p:nvPr>
            <p:ph type="title"/>
          </p:nvPr>
        </p:nvSpPr>
        <p:spPr/>
        <p:txBody>
          <a:bodyPr/>
          <a:lstStyle/>
          <a:p>
            <a:r>
              <a:rPr lang="en-US" b="1" dirty="0"/>
              <a:t>Aggressive Plants</a:t>
            </a:r>
          </a:p>
        </p:txBody>
      </p:sp>
      <p:sp>
        <p:nvSpPr>
          <p:cNvPr id="12" name="Text Placeholder 1">
            <a:extLst>
              <a:ext uri="{FF2B5EF4-FFF2-40B4-BE49-F238E27FC236}">
                <a16:creationId xmlns:a16="http://schemas.microsoft.com/office/drawing/2014/main" id="{870D4A73-9106-1848-87C6-A330CE3DA586}"/>
              </a:ext>
            </a:extLst>
          </p:cNvPr>
          <p:cNvSpPr>
            <a:spLocks noGrp="1"/>
          </p:cNvSpPr>
          <p:nvPr>
            <p:ph type="body" sz="quarter" idx="13"/>
          </p:nvPr>
        </p:nvSpPr>
        <p:spPr>
          <a:xfrm>
            <a:off x="457200" y="1759744"/>
            <a:ext cx="8534400" cy="4254500"/>
          </a:xfrm>
        </p:spPr>
        <p:txBody>
          <a:bodyPr>
            <a:normAutofit/>
          </a:bodyPr>
          <a:lstStyle/>
          <a:p>
            <a:pPr marL="457200" indent="-457200">
              <a:buFont typeface="Wingdings" pitchFamily="2" charset="2"/>
              <a:buChar char="v"/>
            </a:pPr>
            <a:r>
              <a:rPr lang="en-US" sz="3600" dirty="0"/>
              <a:t>Spread faster than desired</a:t>
            </a:r>
          </a:p>
          <a:p>
            <a:pPr marL="457200" indent="-457200">
              <a:buFont typeface="Wingdings" pitchFamily="2" charset="2"/>
              <a:buChar char="v"/>
            </a:pPr>
            <a:r>
              <a:rPr lang="en-US" sz="3600" dirty="0"/>
              <a:t>Move into unwanted garden spaces</a:t>
            </a:r>
          </a:p>
          <a:p>
            <a:pPr marL="457200" indent="-457200">
              <a:buFont typeface="Wingdings" pitchFamily="2" charset="2"/>
              <a:buChar char="v"/>
            </a:pPr>
            <a:r>
              <a:rPr lang="en-US" sz="3600" dirty="0"/>
              <a:t>May be aggressive in one area and not another (e.g. sun vs. shade)</a:t>
            </a:r>
          </a:p>
          <a:p>
            <a:pPr marL="457200" indent="-457200">
              <a:buFont typeface="Wingdings" pitchFamily="2" charset="2"/>
              <a:buChar char="v"/>
            </a:pPr>
            <a:endParaRPr lang="en-US" sz="2400" dirty="0"/>
          </a:p>
          <a:p>
            <a:pPr marL="0" indent="0" algn="ctr"/>
            <a:r>
              <a:rPr lang="en-US" sz="3900" b="1" dirty="0"/>
              <a:t>Learn how to contain their enthusiasm!</a:t>
            </a:r>
          </a:p>
          <a:p>
            <a:pPr marL="457200" indent="-457200">
              <a:buFont typeface="Wingdings" pitchFamily="2" charset="2"/>
              <a:buChar char="v"/>
            </a:pPr>
            <a:endParaRPr lang="en-US" sz="3600" dirty="0"/>
          </a:p>
        </p:txBody>
      </p:sp>
    </p:spTree>
    <p:extLst>
      <p:ext uri="{BB962C8B-B14F-4D97-AF65-F5344CB8AC3E}">
        <p14:creationId xmlns:p14="http://schemas.microsoft.com/office/powerpoint/2010/main" val="1192734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209800" y="1806791"/>
            <a:ext cx="4724400" cy="761206"/>
          </a:xfrm>
        </p:spPr>
        <p:txBody>
          <a:bodyPr>
            <a:normAutofit/>
          </a:bodyPr>
          <a:lstStyle/>
          <a:p>
            <a:pPr algn="ctr"/>
            <a:r>
              <a:rPr lang="en-US" dirty="0"/>
              <a:t>Aster ‘Bill’s Big Blue’</a:t>
            </a:r>
          </a:p>
        </p:txBody>
      </p:sp>
      <p:sp>
        <p:nvSpPr>
          <p:cNvPr id="5" name="Title 4"/>
          <p:cNvSpPr>
            <a:spLocks noGrp="1"/>
          </p:cNvSpPr>
          <p:nvPr>
            <p:ph type="title"/>
          </p:nvPr>
        </p:nvSpPr>
        <p:spPr/>
        <p:txBody>
          <a:bodyPr>
            <a:normAutofit/>
          </a:bodyPr>
          <a:lstStyle/>
          <a:p>
            <a:r>
              <a:rPr lang="en-US" b="1" dirty="0"/>
              <a:t>Size Matters!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17</a:t>
            </a:fld>
            <a:endParaRPr lang="en-US" dirty="0"/>
          </a:p>
        </p:txBody>
      </p:sp>
      <p:pic>
        <p:nvPicPr>
          <p:cNvPr id="2" name="Picture 1">
            <a:extLst>
              <a:ext uri="{FF2B5EF4-FFF2-40B4-BE49-F238E27FC236}">
                <a16:creationId xmlns:a16="http://schemas.microsoft.com/office/drawing/2014/main" id="{17301225-A034-A04E-AA78-845EA74D6C25}"/>
              </a:ext>
            </a:extLst>
          </p:cNvPr>
          <p:cNvPicPr>
            <a:picLocks noChangeAspect="1"/>
          </p:cNvPicPr>
          <p:nvPr/>
        </p:nvPicPr>
        <p:blipFill>
          <a:blip r:embed="rId3"/>
          <a:stretch>
            <a:fillRect/>
          </a:stretch>
        </p:blipFill>
        <p:spPr>
          <a:xfrm>
            <a:off x="1863969" y="2844801"/>
            <a:ext cx="5486400" cy="3149600"/>
          </a:xfrm>
          <a:prstGeom prst="rect">
            <a:avLst/>
          </a:prstGeom>
        </p:spPr>
      </p:pic>
    </p:spTree>
    <p:extLst>
      <p:ext uri="{BB962C8B-B14F-4D97-AF65-F5344CB8AC3E}">
        <p14:creationId xmlns:p14="http://schemas.microsoft.com/office/powerpoint/2010/main" val="108571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E7CB-B811-4643-8DF1-39C8DFD58AE1}"/>
              </a:ext>
            </a:extLst>
          </p:cNvPr>
          <p:cNvSpPr>
            <a:spLocks noGrp="1"/>
          </p:cNvSpPr>
          <p:nvPr>
            <p:ph type="body" sz="quarter" idx="13"/>
          </p:nvPr>
        </p:nvSpPr>
        <p:spPr>
          <a:xfrm>
            <a:off x="457200" y="1600200"/>
            <a:ext cx="7543800" cy="4419600"/>
          </a:xfrm>
        </p:spPr>
        <p:txBody>
          <a:bodyPr/>
          <a:lstStyle/>
          <a:p>
            <a:r>
              <a:rPr lang="en-US" dirty="0"/>
              <a:t>Hardscape barriers (walls &amp; walkways)</a:t>
            </a:r>
          </a:p>
          <a:p>
            <a:r>
              <a:rPr lang="en-US" dirty="0"/>
              <a:t>							      Pots</a:t>
            </a:r>
          </a:p>
          <a:p>
            <a:r>
              <a:rPr lang="en-US" dirty="0"/>
              <a:t>         Plastic edging 			</a:t>
            </a:r>
          </a:p>
          <a:p>
            <a:endParaRPr lang="en-US" sz="2400" dirty="0"/>
          </a:p>
          <a:p>
            <a:r>
              <a:rPr lang="en-US" dirty="0"/>
              <a:t>Homemade corrals</a:t>
            </a:r>
          </a:p>
          <a:p>
            <a:endParaRPr lang="en-US" dirty="0"/>
          </a:p>
        </p:txBody>
      </p:sp>
      <p:sp>
        <p:nvSpPr>
          <p:cNvPr id="3" name="Slide Number Placeholder 2">
            <a:extLst>
              <a:ext uri="{FF2B5EF4-FFF2-40B4-BE49-F238E27FC236}">
                <a16:creationId xmlns:a16="http://schemas.microsoft.com/office/drawing/2014/main" id="{1022F4D5-10E9-0A41-B902-7BFFE8218A03}"/>
              </a:ext>
            </a:extLst>
          </p:cNvPr>
          <p:cNvSpPr>
            <a:spLocks noGrp="1"/>
          </p:cNvSpPr>
          <p:nvPr>
            <p:ph type="sldNum" sz="quarter" idx="16"/>
          </p:nvPr>
        </p:nvSpPr>
        <p:spPr/>
        <p:txBody>
          <a:bodyPr/>
          <a:lstStyle/>
          <a:p>
            <a:fld id="{111DB74A-73E3-49E8-8984-0D5D8C20C556}" type="slidenum">
              <a:rPr lang="en-US" smtClean="0"/>
              <a:pPr/>
              <a:t>18</a:t>
            </a:fld>
            <a:endParaRPr lang="en-US" dirty="0"/>
          </a:p>
        </p:txBody>
      </p:sp>
      <p:sp>
        <p:nvSpPr>
          <p:cNvPr id="5" name="Title 4">
            <a:extLst>
              <a:ext uri="{FF2B5EF4-FFF2-40B4-BE49-F238E27FC236}">
                <a16:creationId xmlns:a16="http://schemas.microsoft.com/office/drawing/2014/main" id="{207778CD-BC00-7E45-88E7-5A96ED81534E}"/>
              </a:ext>
            </a:extLst>
          </p:cNvPr>
          <p:cNvSpPr>
            <a:spLocks noGrp="1"/>
          </p:cNvSpPr>
          <p:nvPr>
            <p:ph type="title"/>
          </p:nvPr>
        </p:nvSpPr>
        <p:spPr/>
        <p:txBody>
          <a:bodyPr/>
          <a:lstStyle/>
          <a:p>
            <a:r>
              <a:rPr lang="en-US" b="1" dirty="0"/>
              <a:t>Contain Naughty Plants</a:t>
            </a:r>
          </a:p>
        </p:txBody>
      </p:sp>
      <p:pic>
        <p:nvPicPr>
          <p:cNvPr id="7" name="Picture Placeholder 5">
            <a:extLst>
              <a:ext uri="{FF2B5EF4-FFF2-40B4-BE49-F238E27FC236}">
                <a16:creationId xmlns:a16="http://schemas.microsoft.com/office/drawing/2014/main" id="{97B2BA7A-C3DD-3449-88F5-47A3939C13EC}"/>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110" r="9110"/>
          <a:stretch>
            <a:fillRect/>
          </a:stretch>
        </p:blipFill>
        <p:spPr>
          <a:xfrm rot="5400000">
            <a:off x="5457049" y="2997866"/>
            <a:ext cx="3314700" cy="3038475"/>
          </a:xfrm>
          <a:prstGeom prst="rect">
            <a:avLst/>
          </a:prstGeom>
        </p:spPr>
      </p:pic>
      <p:pic>
        <p:nvPicPr>
          <p:cNvPr id="6" name="Picture 5">
            <a:extLst>
              <a:ext uri="{FF2B5EF4-FFF2-40B4-BE49-F238E27FC236}">
                <a16:creationId xmlns:a16="http://schemas.microsoft.com/office/drawing/2014/main" id="{C70FD6AF-3D59-1146-AFD2-A71D69BF8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438" y="2187891"/>
            <a:ext cx="1381124" cy="1841499"/>
          </a:xfrm>
          <a:prstGeom prst="rect">
            <a:avLst/>
          </a:prstGeom>
        </p:spPr>
      </p:pic>
      <p:pic>
        <p:nvPicPr>
          <p:cNvPr id="9" name="Picture 8">
            <a:extLst>
              <a:ext uri="{FF2B5EF4-FFF2-40B4-BE49-F238E27FC236}">
                <a16:creationId xmlns:a16="http://schemas.microsoft.com/office/drawing/2014/main" id="{ADA1266E-AD2C-D949-A3F7-187623F127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3463" y="4211952"/>
            <a:ext cx="1085850" cy="1447800"/>
          </a:xfrm>
          <a:prstGeom prst="rect">
            <a:avLst/>
          </a:prstGeom>
        </p:spPr>
      </p:pic>
      <p:sp>
        <p:nvSpPr>
          <p:cNvPr id="12" name="Content Placeholder 2">
            <a:extLst>
              <a:ext uri="{FF2B5EF4-FFF2-40B4-BE49-F238E27FC236}">
                <a16:creationId xmlns:a16="http://schemas.microsoft.com/office/drawing/2014/main" id="{68509EE8-92A2-6A49-AC2D-610CBA4F57D8}"/>
              </a:ext>
            </a:extLst>
          </p:cNvPr>
          <p:cNvSpPr txBox="1">
            <a:spLocks/>
          </p:cNvSpPr>
          <p:nvPr/>
        </p:nvSpPr>
        <p:spPr>
          <a:xfrm>
            <a:off x="558926" y="5435601"/>
            <a:ext cx="4165474" cy="1447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b="1" dirty="0">
              <a:solidFill>
                <a:schemeClr val="accent3">
                  <a:lumMod val="50000"/>
                </a:schemeClr>
              </a:solidFill>
            </a:endParaRPr>
          </a:p>
          <a:p>
            <a:pPr algn="ctr"/>
            <a:r>
              <a:rPr lang="en-US" b="1" dirty="0">
                <a:solidFill>
                  <a:schemeClr val="accent3">
                    <a:lumMod val="50000"/>
                  </a:schemeClr>
                </a:solidFill>
              </a:rPr>
              <a:t>A word about bamboo</a:t>
            </a:r>
          </a:p>
          <a:p>
            <a:r>
              <a:rPr lang="en-US" dirty="0"/>
              <a:t>	</a:t>
            </a:r>
          </a:p>
        </p:txBody>
      </p:sp>
    </p:spTree>
    <p:extLst>
      <p:ext uri="{BB962C8B-B14F-4D97-AF65-F5344CB8AC3E}">
        <p14:creationId xmlns:p14="http://schemas.microsoft.com/office/powerpoint/2010/main" val="4218058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985963" y="5689363"/>
            <a:ext cx="4724400" cy="838200"/>
          </a:xfrm>
        </p:spPr>
        <p:txBody>
          <a:bodyPr>
            <a:normAutofit/>
          </a:bodyPr>
          <a:lstStyle/>
          <a:p>
            <a:pPr algn="ctr"/>
            <a:r>
              <a:rPr lang="en-US" sz="3600" b="1" i="1" dirty="0" err="1"/>
              <a:t>Aristea</a:t>
            </a:r>
            <a:r>
              <a:rPr lang="en-US" sz="3600" b="1" i="1" dirty="0"/>
              <a:t> </a:t>
            </a:r>
            <a:r>
              <a:rPr lang="en-US" sz="3600" b="1" i="1" dirty="0" err="1"/>
              <a:t>ecklonii</a:t>
            </a:r>
            <a:endParaRPr lang="en-US" sz="3600" b="1" i="1" dirty="0"/>
          </a:p>
        </p:txBody>
      </p:sp>
      <p:sp>
        <p:nvSpPr>
          <p:cNvPr id="5" name="Title 4"/>
          <p:cNvSpPr>
            <a:spLocks noGrp="1"/>
          </p:cNvSpPr>
          <p:nvPr>
            <p:ph type="title"/>
          </p:nvPr>
        </p:nvSpPr>
        <p:spPr/>
        <p:txBody>
          <a:bodyPr>
            <a:normAutofit/>
          </a:bodyPr>
          <a:lstStyle/>
          <a:p>
            <a:r>
              <a:rPr lang="en-US" b="1" dirty="0"/>
              <a:t>Nice, until it’s not!</a:t>
            </a:r>
          </a:p>
        </p:txBody>
      </p:sp>
      <p:sp>
        <p:nvSpPr>
          <p:cNvPr id="9" name="Slide Number Placeholder 8"/>
          <p:cNvSpPr>
            <a:spLocks noGrp="1"/>
          </p:cNvSpPr>
          <p:nvPr>
            <p:ph type="sldNum" sz="quarter" idx="16"/>
          </p:nvPr>
        </p:nvSpPr>
        <p:spPr/>
        <p:txBody>
          <a:bodyPr/>
          <a:lstStyle/>
          <a:p>
            <a:fld id="{111DB74A-73E3-49E8-8984-0D5D8C20C556}" type="slidenum">
              <a:rPr lang="en-US" smtClean="0"/>
              <a:pPr/>
              <a:t>19</a:t>
            </a:fld>
            <a:endParaRPr lang="en-US" dirty="0"/>
          </a:p>
        </p:txBody>
      </p:sp>
      <p:pic>
        <p:nvPicPr>
          <p:cNvPr id="11" name="Picture 10">
            <a:extLst>
              <a:ext uri="{FF2B5EF4-FFF2-40B4-BE49-F238E27FC236}">
                <a16:creationId xmlns:a16="http://schemas.microsoft.com/office/drawing/2014/main" id="{1A713170-40D7-D749-943A-3E3754B4C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513013" y="2052638"/>
            <a:ext cx="3670300" cy="2752725"/>
          </a:xfrm>
          <a:prstGeom prst="rect">
            <a:avLst/>
          </a:prstGeom>
        </p:spPr>
      </p:pic>
    </p:spTree>
    <p:extLst>
      <p:ext uri="{BB962C8B-B14F-4D97-AF65-F5344CB8AC3E}">
        <p14:creationId xmlns:p14="http://schemas.microsoft.com/office/powerpoint/2010/main" val="342980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276350" y="1524000"/>
            <a:ext cx="6448425" cy="3048000"/>
          </a:xfrm>
        </p:spPr>
        <p:txBody>
          <a:bodyPr>
            <a:normAutofit/>
          </a:bodyPr>
          <a:lstStyle/>
          <a:p>
            <a:pPr algn="ctr"/>
            <a:r>
              <a:rPr lang="en-US" dirty="0"/>
              <a:t>Restrain the Thugs</a:t>
            </a:r>
            <a:br>
              <a:rPr lang="en-US" dirty="0"/>
            </a:br>
            <a:r>
              <a:rPr lang="en-US" dirty="0"/>
              <a:t>Contain or deadhead?</a:t>
            </a:r>
          </a:p>
          <a:p>
            <a:r>
              <a:rPr lang="en-US" dirty="0"/>
              <a:t>	</a:t>
            </a:r>
          </a:p>
        </p:txBody>
      </p:sp>
      <p:sp>
        <p:nvSpPr>
          <p:cNvPr id="5" name="Title 4"/>
          <p:cNvSpPr>
            <a:spLocks noGrp="1"/>
          </p:cNvSpPr>
          <p:nvPr>
            <p:ph type="title"/>
          </p:nvPr>
        </p:nvSpPr>
        <p:spPr/>
        <p:txBody>
          <a:bodyPr>
            <a:normAutofit/>
          </a:bodyPr>
          <a:lstStyle/>
          <a:p>
            <a:r>
              <a:rPr lang="en-US" dirty="0"/>
              <a:t>Plan for Trouble</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20</a:t>
            </a:fld>
            <a:endParaRPr lang="en-US" dirty="0"/>
          </a:p>
        </p:txBody>
      </p:sp>
      <p:pic>
        <p:nvPicPr>
          <p:cNvPr id="6" name="Picture 5">
            <a:extLst>
              <a:ext uri="{FF2B5EF4-FFF2-40B4-BE49-F238E27FC236}">
                <a16:creationId xmlns:a16="http://schemas.microsoft.com/office/drawing/2014/main" id="{798FDD16-1A4E-3544-8F37-AD6FCCAD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10956" y="3217069"/>
            <a:ext cx="3613150" cy="2709863"/>
          </a:xfrm>
          <a:prstGeom prst="rect">
            <a:avLst/>
          </a:prstGeom>
        </p:spPr>
      </p:pic>
      <p:pic>
        <p:nvPicPr>
          <p:cNvPr id="8" name="Picture 7">
            <a:extLst>
              <a:ext uri="{FF2B5EF4-FFF2-40B4-BE49-F238E27FC236}">
                <a16:creationId xmlns:a16="http://schemas.microsoft.com/office/drawing/2014/main" id="{FAD3FAB5-4E17-7742-8FB6-002035B92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9150" y="3200400"/>
            <a:ext cx="3657599" cy="2743200"/>
          </a:xfrm>
          <a:prstGeom prst="rect">
            <a:avLst/>
          </a:prstGeom>
        </p:spPr>
      </p:pic>
    </p:spTree>
    <p:extLst>
      <p:ext uri="{BB962C8B-B14F-4D97-AF65-F5344CB8AC3E}">
        <p14:creationId xmlns:p14="http://schemas.microsoft.com/office/powerpoint/2010/main" val="3515646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C1375-633E-AD47-899F-083ACF70DC10}"/>
              </a:ext>
            </a:extLst>
          </p:cNvPr>
          <p:cNvSpPr>
            <a:spLocks noGrp="1"/>
          </p:cNvSpPr>
          <p:nvPr>
            <p:ph type="body" sz="quarter" idx="13"/>
          </p:nvPr>
        </p:nvSpPr>
        <p:spPr>
          <a:xfrm>
            <a:off x="914401" y="1417638"/>
            <a:ext cx="8229599" cy="4419600"/>
          </a:xfrm>
          <a:noFill/>
        </p:spPr>
        <p:txBody>
          <a:bodyPr>
            <a:normAutofit fontScale="92500" lnSpcReduction="10000"/>
          </a:bodyPr>
          <a:lstStyle/>
          <a:p>
            <a:pPr algn="ctr"/>
            <a:r>
              <a:rPr lang="en-US" b="1" i="1" dirty="0" err="1"/>
              <a:t>Lamiaceae</a:t>
            </a:r>
            <a:r>
              <a:rPr lang="en-US" i="1" dirty="0"/>
              <a:t> = </a:t>
            </a:r>
            <a:r>
              <a:rPr lang="en-US" dirty="0"/>
              <a:t>Mint </a:t>
            </a:r>
            <a:r>
              <a:rPr lang="en-US" dirty="0" err="1"/>
              <a:t>famiy</a:t>
            </a:r>
            <a:r>
              <a:rPr lang="en-US" dirty="0"/>
              <a:t> (Square stem)</a:t>
            </a:r>
            <a:r>
              <a:rPr lang="en-US" i="1" dirty="0"/>
              <a:t>	</a:t>
            </a:r>
          </a:p>
          <a:p>
            <a:r>
              <a:rPr lang="en-US" b="1" dirty="0"/>
              <a:t>Aromatic herbs for cooking-</a:t>
            </a:r>
            <a:r>
              <a:rPr lang="en-US" sz="2800" dirty="0"/>
              <a:t>-Economic Importance</a:t>
            </a:r>
            <a:br>
              <a:rPr lang="en-US" dirty="0"/>
            </a:br>
            <a:r>
              <a:rPr lang="en-US" sz="2800" i="1" u="sng" dirty="0"/>
              <a:t>Mentha</a:t>
            </a:r>
            <a:r>
              <a:rPr lang="en-US" sz="2800" dirty="0"/>
              <a:t>, mint, </a:t>
            </a:r>
            <a:r>
              <a:rPr lang="en-US" sz="2800" i="1" u="sng" dirty="0" err="1"/>
              <a:t>Ocimum</a:t>
            </a:r>
            <a:r>
              <a:rPr lang="en-US" sz="2800" dirty="0"/>
              <a:t>, basil, </a:t>
            </a:r>
            <a:r>
              <a:rPr lang="en-US" sz="2800" i="1" u="sng" dirty="0"/>
              <a:t>Origanum</a:t>
            </a:r>
            <a:r>
              <a:rPr lang="en-US" sz="2800" dirty="0"/>
              <a:t>, oregano, </a:t>
            </a:r>
            <a:r>
              <a:rPr lang="en-US" sz="2800" i="1" u="sng" dirty="0"/>
              <a:t>Rosmarinus</a:t>
            </a:r>
            <a:r>
              <a:rPr lang="en-US" sz="2800" dirty="0"/>
              <a:t>, rosemary, </a:t>
            </a:r>
            <a:r>
              <a:rPr lang="en-US" sz="2800" i="1" u="sng" dirty="0"/>
              <a:t>Salvia</a:t>
            </a:r>
            <a:r>
              <a:rPr lang="en-US" sz="2800" dirty="0"/>
              <a:t>, sage, </a:t>
            </a:r>
            <a:r>
              <a:rPr lang="en-US" sz="2800" i="1" u="sng" dirty="0"/>
              <a:t>Thymus</a:t>
            </a:r>
            <a:r>
              <a:rPr lang="en-US" sz="2800" dirty="0"/>
              <a:t>, thyme</a:t>
            </a:r>
          </a:p>
          <a:p>
            <a:pPr fontAlgn="ctr"/>
            <a:r>
              <a:rPr lang="en-US" b="1" dirty="0"/>
              <a:t>Ornamentals:</a:t>
            </a:r>
            <a:endParaRPr lang="en-US" dirty="0"/>
          </a:p>
          <a:p>
            <a:pPr fontAlgn="ctr"/>
            <a:r>
              <a:rPr lang="en-US" dirty="0"/>
              <a:t>WEL Garden List</a:t>
            </a:r>
          </a:p>
          <a:p>
            <a:pPr fontAlgn="ctr"/>
            <a:r>
              <a:rPr lang="en-US" b="1" dirty="0"/>
              <a:t>Weedy and pest species:</a:t>
            </a:r>
            <a:endParaRPr lang="en-US" dirty="0"/>
          </a:p>
          <a:p>
            <a:pPr fontAlgn="ctr"/>
            <a:r>
              <a:rPr lang="en-US" u="sng" dirty="0"/>
              <a:t>Lamium</a:t>
            </a:r>
            <a:r>
              <a:rPr lang="en-US" dirty="0"/>
              <a:t>, dead-nettle</a:t>
            </a:r>
            <a:br>
              <a:rPr lang="en-US" dirty="0"/>
            </a:br>
            <a:r>
              <a:rPr lang="en-US" u="sng" dirty="0"/>
              <a:t>Prunella</a:t>
            </a:r>
            <a:r>
              <a:rPr lang="en-US" dirty="0"/>
              <a:t>, self-heal</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71C65F0F-D1F0-6342-94DB-4A6598317DAD}"/>
              </a:ext>
            </a:extLst>
          </p:cNvPr>
          <p:cNvSpPr>
            <a:spLocks noGrp="1"/>
          </p:cNvSpPr>
          <p:nvPr>
            <p:ph type="sldNum" sz="quarter" idx="16"/>
          </p:nvPr>
        </p:nvSpPr>
        <p:spPr/>
        <p:txBody>
          <a:bodyPr/>
          <a:lstStyle/>
          <a:p>
            <a:fld id="{111DB74A-73E3-49E8-8984-0D5D8C20C556}" type="slidenum">
              <a:rPr lang="en-US" smtClean="0"/>
              <a:pPr/>
              <a:t>21</a:t>
            </a:fld>
            <a:endParaRPr lang="en-US" dirty="0"/>
          </a:p>
        </p:txBody>
      </p:sp>
      <p:sp>
        <p:nvSpPr>
          <p:cNvPr id="5" name="Title 4">
            <a:extLst>
              <a:ext uri="{FF2B5EF4-FFF2-40B4-BE49-F238E27FC236}">
                <a16:creationId xmlns:a16="http://schemas.microsoft.com/office/drawing/2014/main" id="{BC1D2D12-B39C-AE4B-B698-7A9E15BE5B73}"/>
              </a:ext>
            </a:extLst>
          </p:cNvPr>
          <p:cNvSpPr>
            <a:spLocks noGrp="1"/>
          </p:cNvSpPr>
          <p:nvPr>
            <p:ph type="title"/>
          </p:nvPr>
        </p:nvSpPr>
        <p:spPr/>
        <p:txBody>
          <a:bodyPr/>
          <a:lstStyle/>
          <a:p>
            <a:r>
              <a:rPr lang="en-US" dirty="0"/>
              <a:t>Know Your Relatives</a:t>
            </a:r>
          </a:p>
        </p:txBody>
      </p:sp>
    </p:spTree>
    <p:extLst>
      <p:ext uri="{BB962C8B-B14F-4D97-AF65-F5344CB8AC3E}">
        <p14:creationId xmlns:p14="http://schemas.microsoft.com/office/powerpoint/2010/main" val="431215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C1375-633E-AD47-899F-083ACF70DC10}"/>
              </a:ext>
            </a:extLst>
          </p:cNvPr>
          <p:cNvSpPr>
            <a:spLocks noGrp="1"/>
          </p:cNvSpPr>
          <p:nvPr>
            <p:ph type="body" sz="quarter" idx="13"/>
          </p:nvPr>
        </p:nvSpPr>
        <p:spPr>
          <a:xfrm>
            <a:off x="457200" y="1600200"/>
            <a:ext cx="7239000" cy="4419600"/>
          </a:xfrm>
        </p:spPr>
        <p:txBody>
          <a:bodyPr/>
          <a:lstStyle/>
          <a:p>
            <a:pPr algn="ctr"/>
            <a:r>
              <a:rPr lang="en-US" i="1" dirty="0"/>
              <a:t>Salvia </a:t>
            </a:r>
            <a:r>
              <a:rPr lang="en-US" i="1" dirty="0" err="1"/>
              <a:t>yangii</a:t>
            </a:r>
            <a:r>
              <a:rPr lang="en-US" dirty="0"/>
              <a:t> (Russian sage) </a:t>
            </a:r>
          </a:p>
          <a:p>
            <a:pPr algn="ctr"/>
            <a:endParaRPr lang="en-US" dirty="0"/>
          </a:p>
          <a:p>
            <a:pPr algn="ctr"/>
            <a:endParaRPr lang="en-US" dirty="0"/>
          </a:p>
          <a:p>
            <a:pPr algn="ctr"/>
            <a:endParaRPr lang="en-US" dirty="0"/>
          </a:p>
          <a:p>
            <a:pPr algn="ctr"/>
            <a:endParaRPr lang="en-US" dirty="0"/>
          </a:p>
          <a:p>
            <a:pPr algn="ctr"/>
            <a:r>
              <a:rPr lang="en-US" dirty="0"/>
              <a:t>Newly named</a:t>
            </a:r>
          </a:p>
          <a:p>
            <a:pPr algn="ctr"/>
            <a:r>
              <a:rPr lang="en-US" dirty="0"/>
              <a:t>Formerly </a:t>
            </a:r>
            <a:r>
              <a:rPr lang="en-US" i="1" dirty="0" err="1"/>
              <a:t>Perovskia</a:t>
            </a:r>
            <a:r>
              <a:rPr lang="en-US" i="1" dirty="0"/>
              <a:t> </a:t>
            </a:r>
            <a:r>
              <a:rPr lang="en-US" i="1" dirty="0" err="1"/>
              <a:t>atriplicifolia</a:t>
            </a:r>
            <a:endParaRPr lang="en-US" i="1" dirty="0"/>
          </a:p>
        </p:txBody>
      </p:sp>
      <p:sp>
        <p:nvSpPr>
          <p:cNvPr id="3" name="Slide Number Placeholder 2">
            <a:extLst>
              <a:ext uri="{FF2B5EF4-FFF2-40B4-BE49-F238E27FC236}">
                <a16:creationId xmlns:a16="http://schemas.microsoft.com/office/drawing/2014/main" id="{71C65F0F-D1F0-6342-94DB-4A6598317DAD}"/>
              </a:ext>
            </a:extLst>
          </p:cNvPr>
          <p:cNvSpPr>
            <a:spLocks noGrp="1"/>
          </p:cNvSpPr>
          <p:nvPr>
            <p:ph type="sldNum" sz="quarter" idx="16"/>
          </p:nvPr>
        </p:nvSpPr>
        <p:spPr/>
        <p:txBody>
          <a:bodyPr/>
          <a:lstStyle/>
          <a:p>
            <a:fld id="{111DB74A-73E3-49E8-8984-0D5D8C20C556}" type="slidenum">
              <a:rPr lang="en-US" smtClean="0"/>
              <a:pPr/>
              <a:t>22</a:t>
            </a:fld>
            <a:endParaRPr lang="en-US" dirty="0"/>
          </a:p>
        </p:txBody>
      </p:sp>
      <p:sp>
        <p:nvSpPr>
          <p:cNvPr id="5" name="Title 4">
            <a:extLst>
              <a:ext uri="{FF2B5EF4-FFF2-40B4-BE49-F238E27FC236}">
                <a16:creationId xmlns:a16="http://schemas.microsoft.com/office/drawing/2014/main" id="{BC1D2D12-B39C-AE4B-B698-7A9E15BE5B73}"/>
              </a:ext>
            </a:extLst>
          </p:cNvPr>
          <p:cNvSpPr>
            <a:spLocks noGrp="1"/>
          </p:cNvSpPr>
          <p:nvPr>
            <p:ph type="title"/>
          </p:nvPr>
        </p:nvSpPr>
        <p:spPr/>
        <p:txBody>
          <a:bodyPr/>
          <a:lstStyle/>
          <a:p>
            <a:r>
              <a:rPr lang="en-US" dirty="0"/>
              <a:t>Know Your Relatives</a:t>
            </a:r>
          </a:p>
        </p:txBody>
      </p:sp>
      <p:pic>
        <p:nvPicPr>
          <p:cNvPr id="9" name="Picture 8">
            <a:extLst>
              <a:ext uri="{FF2B5EF4-FFF2-40B4-BE49-F238E27FC236}">
                <a16:creationId xmlns:a16="http://schemas.microsoft.com/office/drawing/2014/main" id="{16CB9A5E-CC53-7C4A-AD7E-3BB219909CBC}"/>
              </a:ext>
            </a:extLst>
          </p:cNvPr>
          <p:cNvPicPr>
            <a:picLocks noChangeAspect="1"/>
          </p:cNvPicPr>
          <p:nvPr/>
        </p:nvPicPr>
        <p:blipFill>
          <a:blip r:embed="rId3"/>
          <a:stretch>
            <a:fillRect/>
          </a:stretch>
        </p:blipFill>
        <p:spPr>
          <a:xfrm>
            <a:off x="2012950" y="2387600"/>
            <a:ext cx="4127500" cy="2082800"/>
          </a:xfrm>
          <a:prstGeom prst="rect">
            <a:avLst/>
          </a:prstGeom>
        </p:spPr>
      </p:pic>
    </p:spTree>
    <p:extLst>
      <p:ext uri="{BB962C8B-B14F-4D97-AF65-F5344CB8AC3E}">
        <p14:creationId xmlns:p14="http://schemas.microsoft.com/office/powerpoint/2010/main" val="319512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5F62A6-C7B9-8C49-97A8-CCE6A91AA21C}"/>
              </a:ext>
            </a:extLst>
          </p:cNvPr>
          <p:cNvSpPr>
            <a:spLocks noGrp="1"/>
          </p:cNvSpPr>
          <p:nvPr>
            <p:ph type="sldNum" sz="quarter" idx="16"/>
          </p:nvPr>
        </p:nvSpPr>
        <p:spPr/>
        <p:txBody>
          <a:bodyPr/>
          <a:lstStyle/>
          <a:p>
            <a:fld id="{111DB74A-73E3-49E8-8984-0D5D8C20C556}" type="slidenum">
              <a:rPr lang="en-US" smtClean="0"/>
              <a:pPr/>
              <a:t>23</a:t>
            </a:fld>
            <a:endParaRPr lang="en-US" dirty="0"/>
          </a:p>
        </p:txBody>
      </p:sp>
      <p:sp>
        <p:nvSpPr>
          <p:cNvPr id="5" name="Title 4">
            <a:extLst>
              <a:ext uri="{FF2B5EF4-FFF2-40B4-BE49-F238E27FC236}">
                <a16:creationId xmlns:a16="http://schemas.microsoft.com/office/drawing/2014/main" id="{CDC99C8A-BB4A-1B4C-8CF8-5A5837FF81AE}"/>
              </a:ext>
            </a:extLst>
          </p:cNvPr>
          <p:cNvSpPr>
            <a:spLocks noGrp="1"/>
          </p:cNvSpPr>
          <p:nvPr>
            <p:ph type="title"/>
          </p:nvPr>
        </p:nvSpPr>
        <p:spPr/>
        <p:txBody>
          <a:bodyPr/>
          <a:lstStyle/>
          <a:p>
            <a:r>
              <a:rPr lang="en-US" dirty="0"/>
              <a:t>Is it a Pest?</a:t>
            </a:r>
          </a:p>
        </p:txBody>
      </p:sp>
      <p:pic>
        <p:nvPicPr>
          <p:cNvPr id="6" name="Picture 5">
            <a:extLst>
              <a:ext uri="{FF2B5EF4-FFF2-40B4-BE49-F238E27FC236}">
                <a16:creationId xmlns:a16="http://schemas.microsoft.com/office/drawing/2014/main" id="{53346D1E-341A-DD47-9256-46842D30E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66862"/>
            <a:ext cx="3762375" cy="5016500"/>
          </a:xfrm>
          <a:prstGeom prst="rect">
            <a:avLst/>
          </a:prstGeom>
        </p:spPr>
      </p:pic>
      <p:sp>
        <p:nvSpPr>
          <p:cNvPr id="4" name="Down Arrow 3">
            <a:extLst>
              <a:ext uri="{FF2B5EF4-FFF2-40B4-BE49-F238E27FC236}">
                <a16:creationId xmlns:a16="http://schemas.microsoft.com/office/drawing/2014/main" id="{47338634-68FA-9945-A6D3-D9F2C61BF099}"/>
              </a:ext>
            </a:extLst>
          </p:cNvPr>
          <p:cNvSpPr/>
          <p:nvPr/>
        </p:nvSpPr>
        <p:spPr>
          <a:xfrm>
            <a:off x="5963800" y="3007954"/>
            <a:ext cx="313175" cy="6858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BC9683-C48E-0C4F-981F-2613EDD31B35}"/>
              </a:ext>
            </a:extLst>
          </p:cNvPr>
          <p:cNvSpPr txBox="1"/>
          <p:nvPr/>
        </p:nvSpPr>
        <p:spPr>
          <a:xfrm>
            <a:off x="6235067" y="2546289"/>
            <a:ext cx="2308965" cy="461665"/>
          </a:xfrm>
          <a:prstGeom prst="rect">
            <a:avLst/>
          </a:prstGeom>
          <a:solidFill>
            <a:schemeClr val="accent6">
              <a:lumMod val="40000"/>
              <a:lumOff val="60000"/>
            </a:schemeClr>
          </a:solidFill>
        </p:spPr>
        <p:txBody>
          <a:bodyPr wrap="none" rtlCol="0">
            <a:spAutoFit/>
          </a:bodyPr>
          <a:lstStyle/>
          <a:p>
            <a:r>
              <a:rPr lang="en-US" sz="2400" b="1" dirty="0">
                <a:solidFill>
                  <a:schemeClr val="tx2">
                    <a:lumMod val="60000"/>
                    <a:lumOff val="40000"/>
                  </a:schemeClr>
                </a:solidFill>
              </a:rPr>
              <a:t>Original planting</a:t>
            </a:r>
          </a:p>
        </p:txBody>
      </p:sp>
      <p:sp>
        <p:nvSpPr>
          <p:cNvPr id="9" name="Down Arrow 8">
            <a:extLst>
              <a:ext uri="{FF2B5EF4-FFF2-40B4-BE49-F238E27FC236}">
                <a16:creationId xmlns:a16="http://schemas.microsoft.com/office/drawing/2014/main" id="{AC5AEAB0-EE46-8C41-8A29-6201112DDC2A}"/>
              </a:ext>
            </a:extLst>
          </p:cNvPr>
          <p:cNvSpPr/>
          <p:nvPr/>
        </p:nvSpPr>
        <p:spPr>
          <a:xfrm>
            <a:off x="5636861" y="3273917"/>
            <a:ext cx="216775" cy="410841"/>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A9AF9A98-DA5A-7440-8B0A-E6AC28B11311}"/>
              </a:ext>
            </a:extLst>
          </p:cNvPr>
          <p:cNvSpPr/>
          <p:nvPr/>
        </p:nvSpPr>
        <p:spPr>
          <a:xfrm>
            <a:off x="5309922" y="3174153"/>
            <a:ext cx="216775" cy="410841"/>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83058AFE-CFC1-F142-88ED-F8BE3E3DCCD6}"/>
              </a:ext>
            </a:extLst>
          </p:cNvPr>
          <p:cNvSpPr/>
          <p:nvPr/>
        </p:nvSpPr>
        <p:spPr>
          <a:xfrm>
            <a:off x="3518878" y="3163733"/>
            <a:ext cx="216775" cy="410841"/>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EE4D175-8221-4E4F-AD62-FD8E54985DC5}"/>
              </a:ext>
            </a:extLst>
          </p:cNvPr>
          <p:cNvSpPr/>
          <p:nvPr/>
        </p:nvSpPr>
        <p:spPr>
          <a:xfrm>
            <a:off x="2923181" y="3133253"/>
            <a:ext cx="216775" cy="410841"/>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B6950133-A03D-F94B-A533-66A863BE9919}"/>
              </a:ext>
            </a:extLst>
          </p:cNvPr>
          <p:cNvSpPr/>
          <p:nvPr/>
        </p:nvSpPr>
        <p:spPr>
          <a:xfrm>
            <a:off x="5770276" y="3313624"/>
            <a:ext cx="216775" cy="410841"/>
          </a:xfrm>
          <a:prstGeom prst="down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00247C7-859F-EA41-B17D-6D86F229C305}"/>
              </a:ext>
            </a:extLst>
          </p:cNvPr>
          <p:cNvSpPr txBox="1"/>
          <p:nvPr/>
        </p:nvSpPr>
        <p:spPr>
          <a:xfrm>
            <a:off x="942831" y="2685412"/>
            <a:ext cx="1980350" cy="461665"/>
          </a:xfrm>
          <a:prstGeom prst="rect">
            <a:avLst/>
          </a:prstGeom>
          <a:solidFill>
            <a:schemeClr val="accent4">
              <a:lumMod val="20000"/>
              <a:lumOff val="80000"/>
            </a:schemeClr>
          </a:solidFill>
        </p:spPr>
        <p:txBody>
          <a:bodyPr wrap="none" rtlCol="0">
            <a:spAutoFit/>
          </a:bodyPr>
          <a:lstStyle/>
          <a:p>
            <a:r>
              <a:rPr lang="en-US" sz="2400" b="1" dirty="0">
                <a:solidFill>
                  <a:schemeClr val="accent4">
                    <a:lumMod val="75000"/>
                  </a:schemeClr>
                </a:solidFill>
              </a:rPr>
              <a:t>Seeded Plants</a:t>
            </a:r>
          </a:p>
        </p:txBody>
      </p:sp>
    </p:spTree>
    <p:extLst>
      <p:ext uri="{BB962C8B-B14F-4D97-AF65-F5344CB8AC3E}">
        <p14:creationId xmlns:p14="http://schemas.microsoft.com/office/powerpoint/2010/main" val="277227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881" y="493510"/>
            <a:ext cx="8229600" cy="1143000"/>
          </a:xfrm>
        </p:spPr>
        <p:txBody>
          <a:bodyPr>
            <a:normAutofit/>
          </a:bodyPr>
          <a:lstStyle/>
          <a:p>
            <a:r>
              <a:rPr lang="en-US" dirty="0"/>
              <a:t>Divide and Multiply</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24</a:t>
            </a:fld>
            <a:endParaRPr lang="en-US" dirty="0"/>
          </a:p>
        </p:txBody>
      </p:sp>
      <p:sp>
        <p:nvSpPr>
          <p:cNvPr id="8" name="Text Placeholder 7">
            <a:extLst>
              <a:ext uri="{FF2B5EF4-FFF2-40B4-BE49-F238E27FC236}">
                <a16:creationId xmlns:a16="http://schemas.microsoft.com/office/drawing/2014/main" id="{AD950BBF-9ED7-9948-808B-C47E2E812942}"/>
              </a:ext>
            </a:extLst>
          </p:cNvPr>
          <p:cNvSpPr>
            <a:spLocks noGrp="1"/>
          </p:cNvSpPr>
          <p:nvPr>
            <p:ph type="body" sz="quarter" idx="13"/>
          </p:nvPr>
        </p:nvSpPr>
        <p:spPr>
          <a:xfrm>
            <a:off x="457200" y="1600200"/>
            <a:ext cx="4724400" cy="4798237"/>
          </a:xfrm>
          <a:prstGeom prst="rect">
            <a:avLst/>
          </a:prstGeom>
        </p:spPr>
        <p:txBody>
          <a:bodyPr>
            <a:spAutoFit/>
          </a:bodyPr>
          <a:lstStyle/>
          <a:p>
            <a:r>
              <a:rPr lang="en-US" dirty="0"/>
              <a:t> In fall, it’s time to :</a:t>
            </a:r>
          </a:p>
          <a:p>
            <a:pPr marL="457200" indent="-457200">
              <a:buFont typeface="Wingdings" pitchFamily="2" charset="2"/>
              <a:buChar char="v"/>
            </a:pPr>
            <a:r>
              <a:rPr lang="en-US" dirty="0"/>
              <a:t>Divide and replant irises as well as other rhizomes, bulbs, corms and perennials.</a:t>
            </a:r>
          </a:p>
          <a:p>
            <a:pPr marL="457200" indent="-457200">
              <a:buFont typeface="Wingdings" pitchFamily="2" charset="2"/>
              <a:buChar char="v"/>
            </a:pPr>
            <a:r>
              <a:rPr lang="en-US" dirty="0"/>
              <a:t>Dig up and divide daylilies as they complete their bloom cycle.</a:t>
            </a:r>
          </a:p>
        </p:txBody>
      </p:sp>
      <p:pic>
        <p:nvPicPr>
          <p:cNvPr id="3" name="Picture 2">
            <a:extLst>
              <a:ext uri="{FF2B5EF4-FFF2-40B4-BE49-F238E27FC236}">
                <a16:creationId xmlns:a16="http://schemas.microsoft.com/office/drawing/2014/main" id="{03D5509B-099D-344A-8EB2-A5E685DAB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805069"/>
            <a:ext cx="2998453" cy="3997936"/>
          </a:xfrm>
          <a:prstGeom prst="rect">
            <a:avLst/>
          </a:prstGeom>
        </p:spPr>
      </p:pic>
    </p:spTree>
    <p:extLst>
      <p:ext uri="{BB962C8B-B14F-4D97-AF65-F5344CB8AC3E}">
        <p14:creationId xmlns:p14="http://schemas.microsoft.com/office/powerpoint/2010/main" val="2217618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40EFB-1DBA-4748-869C-1209B36C0525}"/>
              </a:ext>
            </a:extLst>
          </p:cNvPr>
          <p:cNvSpPr>
            <a:spLocks noGrp="1"/>
          </p:cNvSpPr>
          <p:nvPr>
            <p:ph type="body" sz="quarter" idx="13"/>
          </p:nvPr>
        </p:nvSpPr>
        <p:spPr>
          <a:xfrm>
            <a:off x="457200" y="1600200"/>
            <a:ext cx="8382000" cy="4419600"/>
          </a:xfrm>
        </p:spPr>
        <p:txBody>
          <a:bodyPr>
            <a:normAutofit/>
          </a:bodyPr>
          <a:lstStyle/>
          <a:p>
            <a:r>
              <a:rPr lang="en-US" dirty="0"/>
              <a:t>Rhizomes (swollen underground stems)</a:t>
            </a:r>
          </a:p>
          <a:p>
            <a:r>
              <a:rPr lang="en-US" dirty="0" err="1"/>
              <a:t>Stolons</a:t>
            </a:r>
            <a:r>
              <a:rPr lang="en-US" dirty="0"/>
              <a:t> (above-ground runners)</a:t>
            </a:r>
          </a:p>
          <a:p>
            <a:r>
              <a:rPr lang="en-US" u="sng" dirty="0"/>
              <a:t> If they are described as “vigorous”</a:t>
            </a:r>
          </a:p>
          <a:p>
            <a:pPr algn="ctr"/>
            <a:r>
              <a:rPr lang="en-US" u="sng" dirty="0"/>
              <a:t>OR</a:t>
            </a:r>
          </a:p>
          <a:p>
            <a:r>
              <a:rPr lang="en-US" u="sng" dirty="0"/>
              <a:t>Your neighbor has some to share—EVERY YEAR!</a:t>
            </a:r>
          </a:p>
          <a:p>
            <a:endParaRPr lang="en-US" sz="1400" dirty="0"/>
          </a:p>
          <a:p>
            <a:pPr algn="ctr"/>
            <a:r>
              <a:rPr lang="en-US" sz="3600" b="1" dirty="0"/>
              <a:t>Watch out!!!</a:t>
            </a:r>
          </a:p>
        </p:txBody>
      </p:sp>
      <p:sp>
        <p:nvSpPr>
          <p:cNvPr id="3" name="Slide Number Placeholder 2">
            <a:extLst>
              <a:ext uri="{FF2B5EF4-FFF2-40B4-BE49-F238E27FC236}">
                <a16:creationId xmlns:a16="http://schemas.microsoft.com/office/drawing/2014/main" id="{DB5C78A5-BECC-824C-AC11-AE0AA98BDABE}"/>
              </a:ext>
            </a:extLst>
          </p:cNvPr>
          <p:cNvSpPr>
            <a:spLocks noGrp="1"/>
          </p:cNvSpPr>
          <p:nvPr>
            <p:ph type="sldNum" sz="quarter" idx="16"/>
          </p:nvPr>
        </p:nvSpPr>
        <p:spPr/>
        <p:txBody>
          <a:bodyPr/>
          <a:lstStyle/>
          <a:p>
            <a:fld id="{111DB74A-73E3-49E8-8984-0D5D8C20C556}" type="slidenum">
              <a:rPr lang="en-US" smtClean="0"/>
              <a:pPr/>
              <a:t>25</a:t>
            </a:fld>
            <a:endParaRPr lang="en-US" dirty="0"/>
          </a:p>
        </p:txBody>
      </p:sp>
      <p:sp>
        <p:nvSpPr>
          <p:cNvPr id="6" name="Title 4">
            <a:extLst>
              <a:ext uri="{FF2B5EF4-FFF2-40B4-BE49-F238E27FC236}">
                <a16:creationId xmlns:a16="http://schemas.microsoft.com/office/drawing/2014/main" id="{F6B8C2A3-184C-9A41-904E-193063DAA67B}"/>
              </a:ext>
            </a:extLst>
          </p:cNvPr>
          <p:cNvSpPr>
            <a:spLocks noGrp="1"/>
          </p:cNvSpPr>
          <p:nvPr>
            <p:ph type="title"/>
          </p:nvPr>
        </p:nvSpPr>
        <p:spPr>
          <a:xfrm>
            <a:off x="457200" y="274638"/>
            <a:ext cx="8229600" cy="1143000"/>
          </a:xfrm>
        </p:spPr>
        <p:txBody>
          <a:bodyPr/>
          <a:lstStyle/>
          <a:p>
            <a:r>
              <a:rPr lang="en-US" dirty="0"/>
              <a:t>Aggressive Thugs</a:t>
            </a:r>
          </a:p>
        </p:txBody>
      </p:sp>
    </p:spTree>
    <p:extLst>
      <p:ext uri="{BB962C8B-B14F-4D97-AF65-F5344CB8AC3E}">
        <p14:creationId xmlns:p14="http://schemas.microsoft.com/office/powerpoint/2010/main" val="1333013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D71549-7267-1641-886E-F9FA99F78E5B}"/>
              </a:ext>
            </a:extLst>
          </p:cNvPr>
          <p:cNvSpPr>
            <a:spLocks noGrp="1"/>
          </p:cNvSpPr>
          <p:nvPr>
            <p:ph type="sldNum" sz="quarter" idx="16"/>
          </p:nvPr>
        </p:nvSpPr>
        <p:spPr/>
        <p:txBody>
          <a:bodyPr/>
          <a:lstStyle/>
          <a:p>
            <a:fld id="{111DB74A-73E3-49E8-8984-0D5D8C20C556}" type="slidenum">
              <a:rPr lang="en-US" smtClean="0"/>
              <a:pPr/>
              <a:t>26</a:t>
            </a:fld>
            <a:endParaRPr lang="en-US" dirty="0"/>
          </a:p>
        </p:txBody>
      </p:sp>
      <p:sp>
        <p:nvSpPr>
          <p:cNvPr id="5" name="Title 4">
            <a:extLst>
              <a:ext uri="{FF2B5EF4-FFF2-40B4-BE49-F238E27FC236}">
                <a16:creationId xmlns:a16="http://schemas.microsoft.com/office/drawing/2014/main" id="{83569F77-BAA2-DB46-809B-1EE3BFC86575}"/>
              </a:ext>
            </a:extLst>
          </p:cNvPr>
          <p:cNvSpPr>
            <a:spLocks noGrp="1"/>
          </p:cNvSpPr>
          <p:nvPr>
            <p:ph type="title"/>
          </p:nvPr>
        </p:nvSpPr>
        <p:spPr/>
        <p:txBody>
          <a:bodyPr/>
          <a:lstStyle/>
          <a:p>
            <a:r>
              <a:rPr lang="en-US" dirty="0"/>
              <a:t>Calla Lily Valley, Big Sur</a:t>
            </a:r>
          </a:p>
        </p:txBody>
      </p:sp>
      <p:pic>
        <p:nvPicPr>
          <p:cNvPr id="4" name="Picture 3">
            <a:extLst>
              <a:ext uri="{FF2B5EF4-FFF2-40B4-BE49-F238E27FC236}">
                <a16:creationId xmlns:a16="http://schemas.microsoft.com/office/drawing/2014/main" id="{2B8A57CE-EF80-EC40-9DDB-20FC3E72090F}"/>
              </a:ext>
            </a:extLst>
          </p:cNvPr>
          <p:cNvPicPr>
            <a:picLocks noChangeAspect="1"/>
          </p:cNvPicPr>
          <p:nvPr/>
        </p:nvPicPr>
        <p:blipFill>
          <a:blip r:embed="rId3"/>
          <a:stretch>
            <a:fillRect/>
          </a:stretch>
        </p:blipFill>
        <p:spPr>
          <a:xfrm>
            <a:off x="579239" y="1442219"/>
            <a:ext cx="7985522" cy="5323681"/>
          </a:xfrm>
          <a:prstGeom prst="rect">
            <a:avLst/>
          </a:prstGeom>
        </p:spPr>
      </p:pic>
    </p:spTree>
    <p:extLst>
      <p:ext uri="{BB962C8B-B14F-4D97-AF65-F5344CB8AC3E}">
        <p14:creationId xmlns:p14="http://schemas.microsoft.com/office/powerpoint/2010/main" val="236481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3B2A7-34AA-E640-8D9A-C6AD53ECDCF0}"/>
              </a:ext>
            </a:extLst>
          </p:cNvPr>
          <p:cNvSpPr>
            <a:spLocks noGrp="1"/>
          </p:cNvSpPr>
          <p:nvPr>
            <p:ph type="body" sz="quarter" idx="13"/>
          </p:nvPr>
        </p:nvSpPr>
        <p:spPr/>
        <p:txBody>
          <a:bodyPr>
            <a:normAutofit fontScale="85000" lnSpcReduction="20000"/>
          </a:bodyPr>
          <a:lstStyle/>
          <a:p>
            <a:r>
              <a:rPr lang="en-US" dirty="0"/>
              <a:t>a plant out of place and not intentionally sown</a:t>
            </a:r>
          </a:p>
          <a:p>
            <a:r>
              <a:rPr lang="en-US" dirty="0"/>
              <a:t>a plant growing where it is not wanted</a:t>
            </a:r>
          </a:p>
          <a:p>
            <a:r>
              <a:rPr lang="en-US" dirty="0"/>
              <a:t>a plant whose virtues have not yet been discovered.</a:t>
            </a:r>
          </a:p>
          <a:p>
            <a:pPr algn="r"/>
            <a:r>
              <a:rPr lang="en-US" dirty="0"/>
              <a:t> (</a:t>
            </a:r>
            <a:r>
              <a:rPr lang="en-US" dirty="0" err="1"/>
              <a:t>R.W.Emerson</a:t>
            </a:r>
            <a:r>
              <a:rPr lang="en-US" dirty="0"/>
              <a:t>)</a:t>
            </a:r>
          </a:p>
          <a:p>
            <a:r>
              <a:rPr lang="en-US" dirty="0"/>
              <a:t>plants that are competitive, persistent, pernicious, and interfere negatively with human activity (Ross, et. al.)</a:t>
            </a:r>
          </a:p>
          <a:p>
            <a:endParaRPr lang="en-US" dirty="0"/>
          </a:p>
        </p:txBody>
      </p:sp>
      <p:sp>
        <p:nvSpPr>
          <p:cNvPr id="3" name="Slide Number Placeholder 2">
            <a:extLst>
              <a:ext uri="{FF2B5EF4-FFF2-40B4-BE49-F238E27FC236}">
                <a16:creationId xmlns:a16="http://schemas.microsoft.com/office/drawing/2014/main" id="{DE278DEA-F670-D945-928C-227243E30C51}"/>
              </a:ext>
            </a:extLst>
          </p:cNvPr>
          <p:cNvSpPr>
            <a:spLocks noGrp="1"/>
          </p:cNvSpPr>
          <p:nvPr>
            <p:ph type="sldNum" sz="quarter" idx="16"/>
          </p:nvPr>
        </p:nvSpPr>
        <p:spPr/>
        <p:txBody>
          <a:bodyPr/>
          <a:lstStyle/>
          <a:p>
            <a:fld id="{111DB74A-73E3-49E8-8984-0D5D8C20C556}" type="slidenum">
              <a:rPr lang="en-US" smtClean="0"/>
              <a:pPr/>
              <a:t>27</a:t>
            </a:fld>
            <a:endParaRPr lang="en-US" dirty="0"/>
          </a:p>
        </p:txBody>
      </p:sp>
      <p:sp>
        <p:nvSpPr>
          <p:cNvPr id="5" name="Title 4">
            <a:extLst>
              <a:ext uri="{FF2B5EF4-FFF2-40B4-BE49-F238E27FC236}">
                <a16:creationId xmlns:a16="http://schemas.microsoft.com/office/drawing/2014/main" id="{70D12244-DD9D-464E-B33F-C4FFC35CE4E9}"/>
              </a:ext>
            </a:extLst>
          </p:cNvPr>
          <p:cNvSpPr>
            <a:spLocks noGrp="1"/>
          </p:cNvSpPr>
          <p:nvPr>
            <p:ph type="title"/>
          </p:nvPr>
        </p:nvSpPr>
        <p:spPr/>
        <p:txBody>
          <a:bodyPr/>
          <a:lstStyle/>
          <a:p>
            <a:r>
              <a:rPr lang="en-US" dirty="0"/>
              <a:t>***What is a Weed?</a:t>
            </a:r>
          </a:p>
        </p:txBody>
      </p:sp>
      <p:pic>
        <p:nvPicPr>
          <p:cNvPr id="7" name="Picture 6">
            <a:extLst>
              <a:ext uri="{FF2B5EF4-FFF2-40B4-BE49-F238E27FC236}">
                <a16:creationId xmlns:a16="http://schemas.microsoft.com/office/drawing/2014/main" id="{BD7580A6-6772-BF40-9201-0BDDE3EB5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91200" y="1905000"/>
            <a:ext cx="2490788" cy="3321050"/>
          </a:xfrm>
          <a:prstGeom prst="rect">
            <a:avLst/>
          </a:prstGeom>
        </p:spPr>
      </p:pic>
    </p:spTree>
    <p:extLst>
      <p:ext uri="{BB962C8B-B14F-4D97-AF65-F5344CB8AC3E}">
        <p14:creationId xmlns:p14="http://schemas.microsoft.com/office/powerpoint/2010/main" val="392635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Weeds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28</a:t>
            </a:fld>
            <a:endParaRPr lang="en-US" dirty="0"/>
          </a:p>
        </p:txBody>
      </p:sp>
      <p:grpSp>
        <p:nvGrpSpPr>
          <p:cNvPr id="20" name="Group 19">
            <a:extLst>
              <a:ext uri="{FF2B5EF4-FFF2-40B4-BE49-F238E27FC236}">
                <a16:creationId xmlns:a16="http://schemas.microsoft.com/office/drawing/2014/main" id="{A38F99DE-78F2-FD44-86F0-B01582394996}"/>
              </a:ext>
            </a:extLst>
          </p:cNvPr>
          <p:cNvGrpSpPr/>
          <p:nvPr/>
        </p:nvGrpSpPr>
        <p:grpSpPr>
          <a:xfrm>
            <a:off x="1321229" y="1417638"/>
            <a:ext cx="1890263" cy="2520351"/>
            <a:chOff x="586774" y="3835999"/>
            <a:chExt cx="1890263" cy="2520351"/>
          </a:xfrm>
        </p:grpSpPr>
        <p:pic>
          <p:nvPicPr>
            <p:cNvPr id="7" name="Picture 6">
              <a:extLst>
                <a:ext uri="{FF2B5EF4-FFF2-40B4-BE49-F238E27FC236}">
                  <a16:creationId xmlns:a16="http://schemas.microsoft.com/office/drawing/2014/main" id="{3A110989-CA00-C04E-A80C-DAB5E82AB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74" y="3835999"/>
              <a:ext cx="1890263" cy="2520351"/>
            </a:xfrm>
            <a:prstGeom prst="rect">
              <a:avLst/>
            </a:prstGeom>
          </p:spPr>
        </p:pic>
        <p:sp>
          <p:nvSpPr>
            <p:cNvPr id="13" name="TextBox 12">
              <a:extLst>
                <a:ext uri="{FF2B5EF4-FFF2-40B4-BE49-F238E27FC236}">
                  <a16:creationId xmlns:a16="http://schemas.microsoft.com/office/drawing/2014/main" id="{6E34F99A-5F56-AF44-9FD6-4DD44C7CBF5D}"/>
                </a:ext>
              </a:extLst>
            </p:cNvPr>
            <p:cNvSpPr txBox="1"/>
            <p:nvPr/>
          </p:nvSpPr>
          <p:spPr>
            <a:xfrm>
              <a:off x="622883" y="5890171"/>
              <a:ext cx="1697709" cy="369332"/>
            </a:xfrm>
            <a:prstGeom prst="rect">
              <a:avLst/>
            </a:prstGeom>
            <a:solidFill>
              <a:schemeClr val="bg1">
                <a:lumMod val="85000"/>
              </a:schemeClr>
            </a:solidFill>
          </p:spPr>
          <p:txBody>
            <a:bodyPr wrap="none" rtlCol="0">
              <a:spAutoFit/>
            </a:bodyPr>
            <a:lstStyle/>
            <a:p>
              <a:r>
                <a:rPr lang="en-US" b="1" dirty="0"/>
                <a:t>Field bind weed</a:t>
              </a:r>
            </a:p>
          </p:txBody>
        </p:sp>
      </p:grpSp>
      <p:grpSp>
        <p:nvGrpSpPr>
          <p:cNvPr id="21" name="Group 20">
            <a:extLst>
              <a:ext uri="{FF2B5EF4-FFF2-40B4-BE49-F238E27FC236}">
                <a16:creationId xmlns:a16="http://schemas.microsoft.com/office/drawing/2014/main" id="{31463552-AA0E-DE47-8F74-143D5DE77AA5}"/>
              </a:ext>
            </a:extLst>
          </p:cNvPr>
          <p:cNvGrpSpPr/>
          <p:nvPr/>
        </p:nvGrpSpPr>
        <p:grpSpPr>
          <a:xfrm>
            <a:off x="5715000" y="1417638"/>
            <a:ext cx="1890263" cy="2520351"/>
            <a:chOff x="2828923" y="3780843"/>
            <a:chExt cx="1890263" cy="2520351"/>
          </a:xfrm>
        </p:grpSpPr>
        <p:pic>
          <p:nvPicPr>
            <p:cNvPr id="10" name="Picture 9">
              <a:extLst>
                <a:ext uri="{FF2B5EF4-FFF2-40B4-BE49-F238E27FC236}">
                  <a16:creationId xmlns:a16="http://schemas.microsoft.com/office/drawing/2014/main" id="{99EBC6F7-BAE5-6D4F-BFE1-34485E54F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923" y="3780843"/>
              <a:ext cx="1890263" cy="2520351"/>
            </a:xfrm>
            <a:prstGeom prst="rect">
              <a:avLst/>
            </a:prstGeom>
          </p:spPr>
        </p:pic>
        <p:sp>
          <p:nvSpPr>
            <p:cNvPr id="14" name="TextBox 13">
              <a:extLst>
                <a:ext uri="{FF2B5EF4-FFF2-40B4-BE49-F238E27FC236}">
                  <a16:creationId xmlns:a16="http://schemas.microsoft.com/office/drawing/2014/main" id="{C44D5221-B175-9E48-9120-01B82524E87A}"/>
                </a:ext>
              </a:extLst>
            </p:cNvPr>
            <p:cNvSpPr txBox="1"/>
            <p:nvPr/>
          </p:nvSpPr>
          <p:spPr>
            <a:xfrm>
              <a:off x="3147121" y="5921402"/>
              <a:ext cx="1253869" cy="369332"/>
            </a:xfrm>
            <a:prstGeom prst="rect">
              <a:avLst/>
            </a:prstGeom>
            <a:solidFill>
              <a:schemeClr val="bg1">
                <a:lumMod val="85000"/>
              </a:schemeClr>
            </a:solidFill>
          </p:spPr>
          <p:txBody>
            <a:bodyPr wrap="none" rtlCol="0">
              <a:spAutoFit/>
            </a:bodyPr>
            <a:lstStyle/>
            <a:p>
              <a:r>
                <a:rPr lang="en-US" b="1" dirty="0"/>
                <a:t>Star Thistle</a:t>
              </a:r>
            </a:p>
          </p:txBody>
        </p:sp>
      </p:grpSp>
      <p:grpSp>
        <p:nvGrpSpPr>
          <p:cNvPr id="22" name="Group 21">
            <a:extLst>
              <a:ext uri="{FF2B5EF4-FFF2-40B4-BE49-F238E27FC236}">
                <a16:creationId xmlns:a16="http://schemas.microsoft.com/office/drawing/2014/main" id="{E12EA248-D84D-C949-BFA4-57FA46B3A994}"/>
              </a:ext>
            </a:extLst>
          </p:cNvPr>
          <p:cNvGrpSpPr/>
          <p:nvPr/>
        </p:nvGrpSpPr>
        <p:grpSpPr>
          <a:xfrm>
            <a:off x="3530294" y="3927529"/>
            <a:ext cx="1890265" cy="2520352"/>
            <a:chOff x="5071073" y="3836000"/>
            <a:chExt cx="1890265" cy="2520352"/>
          </a:xfrm>
        </p:grpSpPr>
        <p:pic>
          <p:nvPicPr>
            <p:cNvPr id="6" name="Picture 5">
              <a:extLst>
                <a:ext uri="{FF2B5EF4-FFF2-40B4-BE49-F238E27FC236}">
                  <a16:creationId xmlns:a16="http://schemas.microsoft.com/office/drawing/2014/main" id="{32C3ED5F-E516-B648-A891-8B92CAC7D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56030" y="4151043"/>
              <a:ext cx="2520352" cy="1890265"/>
            </a:xfrm>
            <a:prstGeom prst="rect">
              <a:avLst/>
            </a:prstGeom>
          </p:spPr>
        </p:pic>
        <p:sp>
          <p:nvSpPr>
            <p:cNvPr id="15" name="TextBox 14">
              <a:extLst>
                <a:ext uri="{FF2B5EF4-FFF2-40B4-BE49-F238E27FC236}">
                  <a16:creationId xmlns:a16="http://schemas.microsoft.com/office/drawing/2014/main" id="{113A4CE1-57EA-B94A-911C-AFA2D585F43C}"/>
                </a:ext>
              </a:extLst>
            </p:cNvPr>
            <p:cNvSpPr txBox="1"/>
            <p:nvPr/>
          </p:nvSpPr>
          <p:spPr>
            <a:xfrm>
              <a:off x="5113747" y="5969433"/>
              <a:ext cx="1804918" cy="307777"/>
            </a:xfrm>
            <a:prstGeom prst="rect">
              <a:avLst/>
            </a:prstGeom>
            <a:solidFill>
              <a:schemeClr val="bg1">
                <a:lumMod val="85000"/>
              </a:schemeClr>
            </a:solidFill>
          </p:spPr>
          <p:txBody>
            <a:bodyPr wrap="none" rtlCol="0">
              <a:spAutoFit/>
            </a:bodyPr>
            <a:lstStyle/>
            <a:p>
              <a:r>
                <a:rPr lang="en-US" sz="1400" b="1" dirty="0"/>
                <a:t>Himalayan blackberry</a:t>
              </a:r>
            </a:p>
          </p:txBody>
        </p:sp>
      </p:grpSp>
    </p:spTree>
    <p:extLst>
      <p:ext uri="{BB962C8B-B14F-4D97-AF65-F5344CB8AC3E}">
        <p14:creationId xmlns:p14="http://schemas.microsoft.com/office/powerpoint/2010/main" val="298524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838200" y="1606311"/>
            <a:ext cx="8077200" cy="5115163"/>
          </a:xfrm>
        </p:spPr>
        <p:txBody>
          <a:bodyPr>
            <a:normAutofit/>
          </a:bodyPr>
          <a:lstStyle/>
          <a:p>
            <a:pPr algn="ctr"/>
            <a:r>
              <a:rPr lang="en-US" sz="3600" b="1" u="sng" dirty="0"/>
              <a:t>“Naturalized” vs. invasive</a:t>
            </a:r>
          </a:p>
          <a:p>
            <a:r>
              <a:rPr lang="en-US" sz="3600" dirty="0"/>
              <a:t>Naturalized refers to:</a:t>
            </a:r>
          </a:p>
          <a:p>
            <a:pPr marL="571500" indent="-571500">
              <a:buFont typeface="Wingdings" pitchFamily="2" charset="2"/>
              <a:buChar char="v"/>
            </a:pPr>
            <a:r>
              <a:rPr lang="en-US" sz="3600" dirty="0"/>
              <a:t>naturally reproducing, </a:t>
            </a:r>
          </a:p>
          <a:p>
            <a:pPr marL="571500" indent="-571500">
              <a:buFont typeface="Wingdings" pitchFamily="2" charset="2"/>
              <a:buChar char="v"/>
            </a:pPr>
            <a:r>
              <a:rPr lang="en-US" sz="3600" dirty="0"/>
              <a:t>non-native plants </a:t>
            </a:r>
          </a:p>
          <a:p>
            <a:pPr marL="571500" indent="-571500">
              <a:buFont typeface="Wingdings" pitchFamily="2" charset="2"/>
              <a:buChar char="v"/>
            </a:pPr>
            <a:r>
              <a:rPr lang="en-US" sz="3600" dirty="0"/>
              <a:t>BUT do not invade areas dominated </a:t>
            </a:r>
          </a:p>
          <a:p>
            <a:pPr marL="0" indent="0"/>
            <a:r>
              <a:rPr lang="en-US" sz="3600" dirty="0"/>
              <a:t>          by native vegetation.</a:t>
            </a:r>
          </a:p>
          <a:p>
            <a:endParaRPr lang="en-US" sz="3600" dirty="0"/>
          </a:p>
        </p:txBody>
      </p:sp>
      <p:sp>
        <p:nvSpPr>
          <p:cNvPr id="5" name="Title 4"/>
          <p:cNvSpPr>
            <a:spLocks noGrp="1"/>
          </p:cNvSpPr>
          <p:nvPr>
            <p:ph type="title"/>
          </p:nvPr>
        </p:nvSpPr>
        <p:spPr/>
        <p:txBody>
          <a:bodyPr/>
          <a:lstStyle/>
          <a:p>
            <a:r>
              <a:rPr lang="en-US" b="1" dirty="0"/>
              <a:t>Garden Escapees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29</a:t>
            </a:fld>
            <a:endParaRPr lang="en-US" dirty="0"/>
          </a:p>
        </p:txBody>
      </p:sp>
    </p:spTree>
    <p:extLst>
      <p:ext uri="{BB962C8B-B14F-4D97-AF65-F5344CB8AC3E}">
        <p14:creationId xmlns:p14="http://schemas.microsoft.com/office/powerpoint/2010/main" val="11966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A25046-229D-0941-AA15-7F3B9EFA25A2}"/>
              </a:ext>
            </a:extLst>
          </p:cNvPr>
          <p:cNvSpPr>
            <a:spLocks noGrp="1"/>
          </p:cNvSpPr>
          <p:nvPr>
            <p:ph type="sldNum" sz="quarter" idx="16"/>
          </p:nvPr>
        </p:nvSpPr>
        <p:spPr/>
        <p:txBody>
          <a:bodyPr/>
          <a:lstStyle/>
          <a:p>
            <a:fld id="{111DB74A-73E3-49E8-8984-0D5D8C20C556}" type="slidenum">
              <a:rPr lang="en-US" smtClean="0"/>
              <a:pPr/>
              <a:t>30</a:t>
            </a:fld>
            <a:endParaRPr lang="en-US" dirty="0"/>
          </a:p>
        </p:txBody>
      </p:sp>
      <p:sp>
        <p:nvSpPr>
          <p:cNvPr id="10" name="Title 9">
            <a:extLst>
              <a:ext uri="{FF2B5EF4-FFF2-40B4-BE49-F238E27FC236}">
                <a16:creationId xmlns:a16="http://schemas.microsoft.com/office/drawing/2014/main" id="{589FF82D-291E-7D4D-ADCA-A8546BEF6876}"/>
              </a:ext>
            </a:extLst>
          </p:cNvPr>
          <p:cNvSpPr>
            <a:spLocks noGrp="1"/>
          </p:cNvSpPr>
          <p:nvPr>
            <p:ph type="title"/>
          </p:nvPr>
        </p:nvSpPr>
        <p:spPr/>
        <p:txBody>
          <a:bodyPr/>
          <a:lstStyle/>
          <a:p>
            <a:r>
              <a:rPr lang="en-US" b="1" dirty="0"/>
              <a:t>Invasive Plants</a:t>
            </a:r>
          </a:p>
        </p:txBody>
      </p:sp>
      <p:sp>
        <p:nvSpPr>
          <p:cNvPr id="12" name="Text Placeholder 1">
            <a:extLst>
              <a:ext uri="{FF2B5EF4-FFF2-40B4-BE49-F238E27FC236}">
                <a16:creationId xmlns:a16="http://schemas.microsoft.com/office/drawing/2014/main" id="{870D4A73-9106-1848-87C6-A330CE3DA586}"/>
              </a:ext>
            </a:extLst>
          </p:cNvPr>
          <p:cNvSpPr>
            <a:spLocks noGrp="1"/>
          </p:cNvSpPr>
          <p:nvPr>
            <p:ph type="body" sz="quarter" idx="13"/>
          </p:nvPr>
        </p:nvSpPr>
        <p:spPr>
          <a:xfrm>
            <a:off x="1219200" y="1455182"/>
            <a:ext cx="6477000" cy="4419600"/>
          </a:xfrm>
        </p:spPr>
        <p:txBody>
          <a:bodyPr>
            <a:normAutofit/>
          </a:bodyPr>
          <a:lstStyle/>
          <a:p>
            <a:r>
              <a:rPr lang="en-US" dirty="0"/>
              <a:t>What is an invasive plant?</a:t>
            </a:r>
          </a:p>
          <a:p>
            <a:r>
              <a:rPr lang="en-US" dirty="0"/>
              <a:t>An </a:t>
            </a:r>
            <a:r>
              <a:rPr lang="en-US" dirty="0">
                <a:hlinkClick r:id="rId3"/>
              </a:rPr>
              <a:t>invasive plant</a:t>
            </a:r>
            <a:r>
              <a:rPr lang="en-US" dirty="0"/>
              <a:t> is a plant that is not native to the </a:t>
            </a:r>
            <a:r>
              <a:rPr lang="en-US" b="1" dirty="0"/>
              <a:t>ecosystem under consideration</a:t>
            </a:r>
            <a:r>
              <a:rPr lang="en-US" dirty="0"/>
              <a:t>, and whose introduction is </a:t>
            </a:r>
            <a:r>
              <a:rPr lang="en-US" b="1" dirty="0"/>
              <a:t>likely to cause economic or environmental harm, or harm to human health</a:t>
            </a:r>
            <a:r>
              <a:rPr lang="en-US" dirty="0"/>
              <a:t>.</a:t>
            </a:r>
          </a:p>
          <a:p>
            <a:pPr algn="r"/>
            <a:r>
              <a:rPr lang="en-US" b="1" dirty="0"/>
              <a:t>---</a:t>
            </a:r>
            <a:r>
              <a:rPr lang="en-US" b="1" dirty="0" err="1"/>
              <a:t>Plantright.org</a:t>
            </a:r>
            <a:endParaRPr lang="en-US" b="1" dirty="0"/>
          </a:p>
        </p:txBody>
      </p:sp>
      <p:sp>
        <p:nvSpPr>
          <p:cNvPr id="13" name="Text Placeholder 1">
            <a:extLst>
              <a:ext uri="{FF2B5EF4-FFF2-40B4-BE49-F238E27FC236}">
                <a16:creationId xmlns:a16="http://schemas.microsoft.com/office/drawing/2014/main" id="{67664F05-A5DB-C340-94B9-378E55954BF1}"/>
              </a:ext>
            </a:extLst>
          </p:cNvPr>
          <p:cNvSpPr txBox="1">
            <a:spLocks/>
          </p:cNvSpPr>
          <p:nvPr/>
        </p:nvSpPr>
        <p:spPr>
          <a:xfrm>
            <a:off x="609600" y="1373188"/>
            <a:ext cx="6477000" cy="51657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93F0C394-3374-6449-9B2D-1248642FEAF5}"/>
              </a:ext>
            </a:extLst>
          </p:cNvPr>
          <p:cNvSpPr txBox="1"/>
          <p:nvPr/>
        </p:nvSpPr>
        <p:spPr>
          <a:xfrm>
            <a:off x="8058150" y="32956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1123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6B8F87-294E-654C-84B8-66E6033EB48C}"/>
              </a:ext>
            </a:extLst>
          </p:cNvPr>
          <p:cNvSpPr>
            <a:spLocks noGrp="1"/>
          </p:cNvSpPr>
          <p:nvPr>
            <p:ph type="body" sz="quarter" idx="13"/>
          </p:nvPr>
        </p:nvSpPr>
        <p:spPr>
          <a:xfrm>
            <a:off x="442911" y="1295400"/>
            <a:ext cx="4708467" cy="4747084"/>
          </a:xfrm>
        </p:spPr>
        <p:txBody>
          <a:bodyPr>
            <a:normAutofit fontScale="92500"/>
          </a:bodyPr>
          <a:lstStyle/>
          <a:p>
            <a:pPr marL="457200" indent="-457200">
              <a:buFont typeface="Wingdings" pitchFamily="2" charset="2"/>
              <a:buChar char="v"/>
            </a:pPr>
            <a:r>
              <a:rPr lang="en-US" dirty="0"/>
              <a:t>more adaptable to climate changes, facilitating naturalization and invasion </a:t>
            </a:r>
          </a:p>
          <a:p>
            <a:pPr marL="457200" indent="-457200">
              <a:buFont typeface="Wingdings" pitchFamily="2" charset="2"/>
              <a:buChar char="v"/>
            </a:pPr>
            <a:r>
              <a:rPr lang="en-US" dirty="0"/>
              <a:t>Invade natural areas, outcompeting native plants, </a:t>
            </a:r>
          </a:p>
          <a:p>
            <a:pPr marL="457200" indent="-457200">
              <a:buFont typeface="Wingdings" pitchFamily="2" charset="2"/>
              <a:buChar char="v"/>
            </a:pPr>
            <a:r>
              <a:rPr lang="en-US" dirty="0"/>
              <a:t>Actually alter growing conditions.</a:t>
            </a:r>
          </a:p>
        </p:txBody>
      </p:sp>
      <p:pic>
        <p:nvPicPr>
          <p:cNvPr id="5" name="Picture Placeholder 4">
            <a:extLst>
              <a:ext uri="{FF2B5EF4-FFF2-40B4-BE49-F238E27FC236}">
                <a16:creationId xmlns:a16="http://schemas.microsoft.com/office/drawing/2014/main" id="{AAEEA7A1-2CF7-9F40-91D6-97A44CC77DA4}"/>
              </a:ext>
            </a:extLst>
          </p:cNvPr>
          <p:cNvPicPr>
            <a:picLocks noGrp="1" noChangeAspect="1"/>
          </p:cNvPicPr>
          <p:nvPr>
            <p:ph type="pic" sz="quarter" idx="18"/>
          </p:nvPr>
        </p:nvPicPr>
        <p:blipFill>
          <a:blip r:embed="rId3"/>
          <a:srcRect l="9091" r="9091"/>
          <a:stretch>
            <a:fillRect/>
          </a:stretch>
        </p:blipFill>
        <p:spPr>
          <a:xfrm>
            <a:off x="5029200" y="1762123"/>
            <a:ext cx="2743200" cy="2514600"/>
          </a:xfrm>
        </p:spPr>
      </p:pic>
      <p:sp>
        <p:nvSpPr>
          <p:cNvPr id="6" name="Title 4">
            <a:extLst>
              <a:ext uri="{FF2B5EF4-FFF2-40B4-BE49-F238E27FC236}">
                <a16:creationId xmlns:a16="http://schemas.microsoft.com/office/drawing/2014/main" id="{5BC6DE65-5F12-834A-889A-80750E8B185F}"/>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Invasive Plants</a:t>
            </a:r>
          </a:p>
        </p:txBody>
      </p:sp>
      <p:sp>
        <p:nvSpPr>
          <p:cNvPr id="4" name="TextBox 3">
            <a:extLst>
              <a:ext uri="{FF2B5EF4-FFF2-40B4-BE49-F238E27FC236}">
                <a16:creationId xmlns:a16="http://schemas.microsoft.com/office/drawing/2014/main" id="{F9AF2144-897A-C64E-B82D-682799E6DE4C}"/>
              </a:ext>
            </a:extLst>
          </p:cNvPr>
          <p:cNvSpPr txBox="1"/>
          <p:nvPr/>
        </p:nvSpPr>
        <p:spPr>
          <a:xfrm>
            <a:off x="5151379" y="4928771"/>
            <a:ext cx="2286001" cy="461665"/>
          </a:xfrm>
          <a:prstGeom prst="rect">
            <a:avLst/>
          </a:prstGeom>
          <a:solidFill>
            <a:schemeClr val="accent6">
              <a:lumMod val="40000"/>
              <a:lumOff val="60000"/>
            </a:schemeClr>
          </a:solidFill>
        </p:spPr>
        <p:txBody>
          <a:bodyPr wrap="square" rtlCol="0">
            <a:spAutoFit/>
          </a:bodyPr>
          <a:lstStyle/>
          <a:p>
            <a:pPr algn="ctr"/>
            <a:r>
              <a:rPr lang="en-US" sz="2400" dirty="0" err="1"/>
              <a:t>plantright.org</a:t>
            </a:r>
            <a:endParaRPr lang="en-US" sz="2400" dirty="0"/>
          </a:p>
        </p:txBody>
      </p:sp>
      <p:sp>
        <p:nvSpPr>
          <p:cNvPr id="7" name="TextBox 6">
            <a:extLst>
              <a:ext uri="{FF2B5EF4-FFF2-40B4-BE49-F238E27FC236}">
                <a16:creationId xmlns:a16="http://schemas.microsoft.com/office/drawing/2014/main" id="{E45DBC69-C005-8E4A-9D52-D5E1C5198C2A}"/>
              </a:ext>
            </a:extLst>
          </p:cNvPr>
          <p:cNvSpPr txBox="1"/>
          <p:nvPr/>
        </p:nvSpPr>
        <p:spPr>
          <a:xfrm>
            <a:off x="6248400" y="3847523"/>
            <a:ext cx="1188980" cy="307777"/>
          </a:xfrm>
          <a:prstGeom prst="rect">
            <a:avLst/>
          </a:prstGeom>
          <a:solidFill>
            <a:schemeClr val="bg1">
              <a:lumMod val="85000"/>
            </a:schemeClr>
          </a:solidFill>
        </p:spPr>
        <p:txBody>
          <a:bodyPr wrap="none" rtlCol="0">
            <a:spAutoFit/>
          </a:bodyPr>
          <a:lstStyle/>
          <a:p>
            <a:r>
              <a:rPr lang="en-US" sz="1400" b="1" dirty="0"/>
              <a:t>pampas grass</a:t>
            </a:r>
          </a:p>
        </p:txBody>
      </p:sp>
    </p:spTree>
    <p:extLst>
      <p:ext uri="{BB962C8B-B14F-4D97-AF65-F5344CB8AC3E}">
        <p14:creationId xmlns:p14="http://schemas.microsoft.com/office/powerpoint/2010/main" val="3200220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C6D742-F445-B44F-866A-65AC0599DDA7}"/>
              </a:ext>
            </a:extLst>
          </p:cNvPr>
          <p:cNvSpPr>
            <a:spLocks noGrp="1"/>
          </p:cNvSpPr>
          <p:nvPr>
            <p:ph type="sldNum" sz="quarter" idx="16"/>
          </p:nvPr>
        </p:nvSpPr>
        <p:spPr/>
        <p:txBody>
          <a:bodyPr/>
          <a:lstStyle/>
          <a:p>
            <a:fld id="{111DB74A-73E3-49E8-8984-0D5D8C20C556}" type="slidenum">
              <a:rPr lang="en-US" smtClean="0"/>
              <a:pPr/>
              <a:t>32</a:t>
            </a:fld>
            <a:endParaRPr lang="en-US" dirty="0"/>
          </a:p>
        </p:txBody>
      </p:sp>
      <p:pic>
        <p:nvPicPr>
          <p:cNvPr id="2" name="Picture 1">
            <a:extLst>
              <a:ext uri="{FF2B5EF4-FFF2-40B4-BE49-F238E27FC236}">
                <a16:creationId xmlns:a16="http://schemas.microsoft.com/office/drawing/2014/main" id="{EAD26D24-7BB7-9E47-87E3-0D7DE31542CE}"/>
              </a:ext>
            </a:extLst>
          </p:cNvPr>
          <p:cNvPicPr>
            <a:picLocks noChangeAspect="1"/>
          </p:cNvPicPr>
          <p:nvPr/>
        </p:nvPicPr>
        <p:blipFill>
          <a:blip r:embed="rId3"/>
          <a:stretch>
            <a:fillRect/>
          </a:stretch>
        </p:blipFill>
        <p:spPr>
          <a:xfrm>
            <a:off x="5257800" y="1600200"/>
            <a:ext cx="3025589" cy="4191000"/>
          </a:xfrm>
          <a:prstGeom prst="rect">
            <a:avLst/>
          </a:prstGeom>
        </p:spPr>
      </p:pic>
      <p:sp>
        <p:nvSpPr>
          <p:cNvPr id="4" name="TextBox 3">
            <a:extLst>
              <a:ext uri="{FF2B5EF4-FFF2-40B4-BE49-F238E27FC236}">
                <a16:creationId xmlns:a16="http://schemas.microsoft.com/office/drawing/2014/main" id="{02BB32B8-AC51-EB4C-8AE7-19265FD6AAC7}"/>
              </a:ext>
            </a:extLst>
          </p:cNvPr>
          <p:cNvSpPr txBox="1"/>
          <p:nvPr/>
        </p:nvSpPr>
        <p:spPr>
          <a:xfrm>
            <a:off x="5410200" y="5346085"/>
            <a:ext cx="1850378" cy="276999"/>
          </a:xfrm>
          <a:prstGeom prst="rect">
            <a:avLst/>
          </a:prstGeom>
          <a:solidFill>
            <a:schemeClr val="bg1"/>
          </a:solidFill>
        </p:spPr>
        <p:txBody>
          <a:bodyPr wrap="none" rtlCol="0">
            <a:spAutoFit/>
          </a:bodyPr>
          <a:lstStyle/>
          <a:p>
            <a:r>
              <a:rPr lang="en-US" sz="1200" dirty="0"/>
              <a:t>Photograph by Larry Ulrich</a:t>
            </a:r>
          </a:p>
        </p:txBody>
      </p:sp>
      <p:sp>
        <p:nvSpPr>
          <p:cNvPr id="11" name="Text Placeholder 1">
            <a:extLst>
              <a:ext uri="{FF2B5EF4-FFF2-40B4-BE49-F238E27FC236}">
                <a16:creationId xmlns:a16="http://schemas.microsoft.com/office/drawing/2014/main" id="{FEA8419D-EDB5-3844-ABBB-E0B24EB885BC}"/>
              </a:ext>
            </a:extLst>
          </p:cNvPr>
          <p:cNvSpPr>
            <a:spLocks noGrp="1"/>
          </p:cNvSpPr>
          <p:nvPr>
            <p:ph type="body" sz="quarter" idx="13"/>
          </p:nvPr>
        </p:nvSpPr>
        <p:spPr>
          <a:xfrm>
            <a:off x="304800" y="2827568"/>
            <a:ext cx="4708467" cy="2133600"/>
          </a:xfrm>
        </p:spPr>
        <p:txBody>
          <a:bodyPr>
            <a:normAutofit/>
          </a:bodyPr>
          <a:lstStyle/>
          <a:p>
            <a:pPr marL="0" indent="0" algn="ctr"/>
            <a:r>
              <a:rPr lang="en-US" dirty="0"/>
              <a:t>Big Sur coast</a:t>
            </a:r>
          </a:p>
          <a:p>
            <a:pPr marL="0" indent="0"/>
            <a:r>
              <a:rPr lang="en-US" dirty="0"/>
              <a:t>Los Padres National Forest</a:t>
            </a:r>
          </a:p>
        </p:txBody>
      </p:sp>
      <p:sp>
        <p:nvSpPr>
          <p:cNvPr id="12" name="Title 4">
            <a:extLst>
              <a:ext uri="{FF2B5EF4-FFF2-40B4-BE49-F238E27FC236}">
                <a16:creationId xmlns:a16="http://schemas.microsoft.com/office/drawing/2014/main" id="{04F551EB-1410-0E46-8DCA-0651B058366C}"/>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baseline="0">
                <a:solidFill>
                  <a:schemeClr val="accent1"/>
                </a:solidFill>
                <a:latin typeface="+mj-lt"/>
                <a:ea typeface="+mj-ea"/>
                <a:cs typeface="+mj-cs"/>
              </a:defRPr>
            </a:lvl1pPr>
          </a:lstStyle>
          <a:p>
            <a:r>
              <a:rPr lang="en-US" dirty="0"/>
              <a:t>Pampas Grass</a:t>
            </a:r>
          </a:p>
        </p:txBody>
      </p:sp>
    </p:spTree>
    <p:extLst>
      <p:ext uri="{BB962C8B-B14F-4D97-AF65-F5344CB8AC3E}">
        <p14:creationId xmlns:p14="http://schemas.microsoft.com/office/powerpoint/2010/main" val="1160153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45AB54-D122-2D46-BEC3-9809C458235E}"/>
              </a:ext>
            </a:extLst>
          </p:cNvPr>
          <p:cNvSpPr>
            <a:spLocks noGrp="1"/>
          </p:cNvSpPr>
          <p:nvPr>
            <p:ph type="body" sz="quarter" idx="13"/>
          </p:nvPr>
        </p:nvSpPr>
        <p:spPr>
          <a:xfrm>
            <a:off x="304800" y="1600200"/>
            <a:ext cx="5586736" cy="4419600"/>
          </a:xfrm>
        </p:spPr>
        <p:txBody>
          <a:bodyPr>
            <a:normAutofit fontScale="85000" lnSpcReduction="10000"/>
          </a:bodyPr>
          <a:lstStyle/>
          <a:p>
            <a:pPr marL="457200" indent="-457200">
              <a:buFont typeface="Wingdings" pitchFamily="2" charset="2"/>
              <a:buChar char="v"/>
            </a:pPr>
            <a:r>
              <a:rPr lang="en-US" dirty="0"/>
              <a:t>37% accidentally introduced</a:t>
            </a:r>
          </a:p>
          <a:p>
            <a:pPr marL="0" indent="0"/>
            <a:r>
              <a:rPr lang="en-US" dirty="0"/>
              <a:t>            (by contamination)</a:t>
            </a:r>
          </a:p>
          <a:p>
            <a:pPr marL="457200" indent="-457200">
              <a:buFont typeface="Wingdings" pitchFamily="2" charset="2"/>
              <a:buChar char="v"/>
            </a:pPr>
            <a:r>
              <a:rPr lang="en-US" dirty="0"/>
              <a:t>Other 63%, intentionally introduced </a:t>
            </a:r>
          </a:p>
          <a:p>
            <a:pPr marL="457200" indent="-457200">
              <a:buFont typeface="Wingdings" pitchFamily="2" charset="2"/>
              <a:buChar char="v"/>
            </a:pPr>
            <a:r>
              <a:rPr lang="en-US" dirty="0"/>
              <a:t>Almost 80% came through the nursery industry as ornamental landscape species. </a:t>
            </a:r>
          </a:p>
          <a:p>
            <a:pPr marL="457200" indent="-457200">
              <a:buFont typeface="Wingdings" pitchFamily="2" charset="2"/>
              <a:buChar char="v"/>
            </a:pPr>
            <a:r>
              <a:rPr lang="en-US" dirty="0"/>
              <a:t>29 of these plants are listed on the </a:t>
            </a:r>
            <a:r>
              <a:rPr lang="en-US" dirty="0">
                <a:hlinkClick r:id="rId3"/>
              </a:rPr>
              <a:t>California Department of Food and Agriculture noxious weed list</a:t>
            </a:r>
            <a:r>
              <a:rPr lang="en-US" dirty="0"/>
              <a:t>, </a:t>
            </a:r>
          </a:p>
        </p:txBody>
      </p:sp>
      <p:sp>
        <p:nvSpPr>
          <p:cNvPr id="3" name="Slide Number Placeholder 2">
            <a:extLst>
              <a:ext uri="{FF2B5EF4-FFF2-40B4-BE49-F238E27FC236}">
                <a16:creationId xmlns:a16="http://schemas.microsoft.com/office/drawing/2014/main" id="{81F9F727-81B5-5042-AFFA-CFBFA39E3614}"/>
              </a:ext>
            </a:extLst>
          </p:cNvPr>
          <p:cNvSpPr>
            <a:spLocks noGrp="1"/>
          </p:cNvSpPr>
          <p:nvPr>
            <p:ph type="sldNum" sz="quarter" idx="16"/>
          </p:nvPr>
        </p:nvSpPr>
        <p:spPr/>
        <p:txBody>
          <a:bodyPr/>
          <a:lstStyle/>
          <a:p>
            <a:fld id="{111DB74A-73E3-49E8-8984-0D5D8C20C556}" type="slidenum">
              <a:rPr lang="en-US" smtClean="0"/>
              <a:pPr/>
              <a:t>33</a:t>
            </a:fld>
            <a:endParaRPr lang="en-US" dirty="0"/>
          </a:p>
        </p:txBody>
      </p:sp>
      <p:pic>
        <p:nvPicPr>
          <p:cNvPr id="7" name="Picture Placeholder 6">
            <a:extLst>
              <a:ext uri="{FF2B5EF4-FFF2-40B4-BE49-F238E27FC236}">
                <a16:creationId xmlns:a16="http://schemas.microsoft.com/office/drawing/2014/main" id="{8FED6FBB-8E74-284B-BABB-2A47F4A10DD9}"/>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12424" r="12424"/>
          <a:stretch>
            <a:fillRect/>
          </a:stretch>
        </p:blipFill>
        <p:spPr>
          <a:xfrm>
            <a:off x="5638800" y="2171700"/>
            <a:ext cx="2743200" cy="2514600"/>
          </a:xfrm>
        </p:spPr>
      </p:pic>
      <p:sp>
        <p:nvSpPr>
          <p:cNvPr id="5" name="Title 4">
            <a:extLst>
              <a:ext uri="{FF2B5EF4-FFF2-40B4-BE49-F238E27FC236}">
                <a16:creationId xmlns:a16="http://schemas.microsoft.com/office/drawing/2014/main" id="{7438F6C6-2C3A-6F44-BDD6-B659D3859FA0}"/>
              </a:ext>
            </a:extLst>
          </p:cNvPr>
          <p:cNvSpPr>
            <a:spLocks noGrp="1"/>
          </p:cNvSpPr>
          <p:nvPr>
            <p:ph type="title"/>
          </p:nvPr>
        </p:nvSpPr>
        <p:spPr/>
        <p:txBody>
          <a:bodyPr/>
          <a:lstStyle/>
          <a:p>
            <a:r>
              <a:rPr lang="en-US" b="1" dirty="0"/>
              <a:t>Invasive Plants</a:t>
            </a:r>
          </a:p>
        </p:txBody>
      </p:sp>
      <p:sp>
        <p:nvSpPr>
          <p:cNvPr id="6" name="TextBox 5">
            <a:extLst>
              <a:ext uri="{FF2B5EF4-FFF2-40B4-BE49-F238E27FC236}">
                <a16:creationId xmlns:a16="http://schemas.microsoft.com/office/drawing/2014/main" id="{882AEAF6-6966-7D46-873D-751867532B41}"/>
              </a:ext>
            </a:extLst>
          </p:cNvPr>
          <p:cNvSpPr txBox="1"/>
          <p:nvPr/>
        </p:nvSpPr>
        <p:spPr>
          <a:xfrm>
            <a:off x="5891536" y="4967327"/>
            <a:ext cx="2237728" cy="369332"/>
          </a:xfrm>
          <a:prstGeom prst="rect">
            <a:avLst/>
          </a:prstGeom>
          <a:solidFill>
            <a:schemeClr val="accent3">
              <a:lumMod val="40000"/>
              <a:lumOff val="60000"/>
            </a:schemeClr>
          </a:solidFill>
        </p:spPr>
        <p:txBody>
          <a:bodyPr wrap="none" rtlCol="0">
            <a:spAutoFit/>
          </a:bodyPr>
          <a:lstStyle/>
          <a:p>
            <a:r>
              <a:rPr lang="en-US" dirty="0"/>
              <a:t>Mexican feathergrass</a:t>
            </a:r>
          </a:p>
        </p:txBody>
      </p:sp>
    </p:spTree>
    <p:extLst>
      <p:ext uri="{BB962C8B-B14F-4D97-AF65-F5344CB8AC3E}">
        <p14:creationId xmlns:p14="http://schemas.microsoft.com/office/powerpoint/2010/main" val="4104914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AAEB57-0730-4241-BB35-6DEB62823CD2}"/>
              </a:ext>
            </a:extLst>
          </p:cNvPr>
          <p:cNvSpPr>
            <a:spLocks noGrp="1"/>
          </p:cNvSpPr>
          <p:nvPr>
            <p:ph type="body" sz="quarter" idx="13"/>
          </p:nvPr>
        </p:nvSpPr>
        <p:spPr>
          <a:xfrm>
            <a:off x="457200" y="1600200"/>
            <a:ext cx="5528830" cy="4419600"/>
          </a:xfrm>
        </p:spPr>
        <p:txBody>
          <a:bodyPr>
            <a:normAutofit/>
          </a:bodyPr>
          <a:lstStyle/>
          <a:p>
            <a:r>
              <a:rPr lang="en-US" dirty="0"/>
              <a:t>At </a:t>
            </a:r>
            <a:r>
              <a:rPr lang="en-US" dirty="0" err="1"/>
              <a:t>PlantRight</a:t>
            </a:r>
            <a:r>
              <a:rPr lang="en-US" dirty="0"/>
              <a:t> our goal is to stop invasive plants before they have a chance to spread. </a:t>
            </a:r>
          </a:p>
          <a:p>
            <a:pPr marL="457200" indent="-457200">
              <a:buFont typeface="Arial" panose="020B0604020202020204" pitchFamily="34" charset="0"/>
              <a:buChar char="•"/>
            </a:pPr>
            <a:r>
              <a:rPr lang="en-US" dirty="0"/>
              <a:t>Identify</a:t>
            </a:r>
          </a:p>
          <a:p>
            <a:pPr marL="457200" indent="-457200">
              <a:buFont typeface="Arial" panose="020B0604020202020204" pitchFamily="34" charset="0"/>
              <a:buChar char="•"/>
            </a:pPr>
            <a:r>
              <a:rPr lang="en-US" dirty="0"/>
              <a:t>Locate</a:t>
            </a:r>
          </a:p>
          <a:p>
            <a:pPr marL="457200" indent="-457200">
              <a:buFont typeface="Arial" panose="020B0604020202020204" pitchFamily="34" charset="0"/>
              <a:buChar char="•"/>
            </a:pPr>
            <a:r>
              <a:rPr lang="en-US" dirty="0"/>
              <a:t>Educate</a:t>
            </a:r>
          </a:p>
          <a:p>
            <a:pPr marL="457200" indent="-457200">
              <a:buFont typeface="Arial" panose="020B0604020202020204" pitchFamily="34" charset="0"/>
              <a:buChar char="•"/>
            </a:pPr>
            <a:r>
              <a:rPr lang="en-US" dirty="0"/>
              <a:t>Collaborate</a:t>
            </a:r>
          </a:p>
        </p:txBody>
      </p:sp>
      <p:sp>
        <p:nvSpPr>
          <p:cNvPr id="3" name="Slide Number Placeholder 2">
            <a:extLst>
              <a:ext uri="{FF2B5EF4-FFF2-40B4-BE49-F238E27FC236}">
                <a16:creationId xmlns:a16="http://schemas.microsoft.com/office/drawing/2014/main" id="{C19590CB-7AFD-2B4D-8141-BED8011F2616}"/>
              </a:ext>
            </a:extLst>
          </p:cNvPr>
          <p:cNvSpPr>
            <a:spLocks noGrp="1"/>
          </p:cNvSpPr>
          <p:nvPr>
            <p:ph type="sldNum" sz="quarter" idx="16"/>
          </p:nvPr>
        </p:nvSpPr>
        <p:spPr/>
        <p:txBody>
          <a:bodyPr/>
          <a:lstStyle/>
          <a:p>
            <a:fld id="{111DB74A-73E3-49E8-8984-0D5D8C20C556}" type="slidenum">
              <a:rPr lang="en-US" smtClean="0"/>
              <a:pPr/>
              <a:t>34</a:t>
            </a:fld>
            <a:endParaRPr lang="en-US" dirty="0"/>
          </a:p>
        </p:txBody>
      </p:sp>
      <p:pic>
        <p:nvPicPr>
          <p:cNvPr id="7" name="Picture Placeholder 6">
            <a:extLst>
              <a:ext uri="{FF2B5EF4-FFF2-40B4-BE49-F238E27FC236}">
                <a16:creationId xmlns:a16="http://schemas.microsoft.com/office/drawing/2014/main" id="{8E5665CD-D45C-6F43-949C-5BDFB8C38B70}"/>
              </a:ext>
            </a:extLst>
          </p:cNvPr>
          <p:cNvPicPr>
            <a:picLocks noGrp="1" noChangeAspect="1"/>
          </p:cNvPicPr>
          <p:nvPr>
            <p:ph type="pic" sz="quarter" idx="18"/>
          </p:nvPr>
        </p:nvPicPr>
        <p:blipFill>
          <a:blip r:embed="rId3"/>
          <a:srcRect t="2114" b="2114"/>
          <a:stretch>
            <a:fillRect/>
          </a:stretch>
        </p:blipFill>
        <p:spPr>
          <a:xfrm>
            <a:off x="6214630" y="1372394"/>
            <a:ext cx="2243570" cy="2056606"/>
          </a:xfrm>
        </p:spPr>
      </p:pic>
      <p:sp>
        <p:nvSpPr>
          <p:cNvPr id="6" name="Title 9">
            <a:extLst>
              <a:ext uri="{FF2B5EF4-FFF2-40B4-BE49-F238E27FC236}">
                <a16:creationId xmlns:a16="http://schemas.microsoft.com/office/drawing/2014/main" id="{7F63D93F-6A41-8A49-99F9-D1E293E93147}"/>
              </a:ext>
            </a:extLst>
          </p:cNvPr>
          <p:cNvSpPr>
            <a:spLocks noGrp="1"/>
          </p:cNvSpPr>
          <p:nvPr>
            <p:ph type="title"/>
          </p:nvPr>
        </p:nvSpPr>
        <p:spPr>
          <a:xfrm>
            <a:off x="457200" y="274638"/>
            <a:ext cx="8229600" cy="1143000"/>
          </a:xfrm>
        </p:spPr>
        <p:txBody>
          <a:bodyPr/>
          <a:lstStyle/>
          <a:p>
            <a:r>
              <a:rPr lang="en-US" b="1" dirty="0"/>
              <a:t>Invasive Plants</a:t>
            </a:r>
          </a:p>
        </p:txBody>
      </p:sp>
    </p:spTree>
    <p:extLst>
      <p:ext uri="{BB962C8B-B14F-4D97-AF65-F5344CB8AC3E}">
        <p14:creationId xmlns:p14="http://schemas.microsoft.com/office/powerpoint/2010/main" val="390075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D03790-8F9F-1B43-A443-1BC0403A67B9}"/>
              </a:ext>
            </a:extLst>
          </p:cNvPr>
          <p:cNvSpPr>
            <a:spLocks noGrp="1"/>
          </p:cNvSpPr>
          <p:nvPr>
            <p:ph type="body" sz="quarter" idx="13"/>
          </p:nvPr>
        </p:nvSpPr>
        <p:spPr>
          <a:xfrm>
            <a:off x="685800" y="1511855"/>
            <a:ext cx="7239000" cy="2438400"/>
          </a:xfrm>
        </p:spPr>
        <p:txBody>
          <a:bodyPr>
            <a:normAutofit/>
          </a:bodyPr>
          <a:lstStyle/>
          <a:p>
            <a:r>
              <a:rPr lang="en-US" cap="all" dirty="0"/>
              <a:t>THE LIST</a:t>
            </a:r>
          </a:p>
          <a:p>
            <a:r>
              <a:rPr lang="en-US" dirty="0"/>
              <a:t>From our original invasive plant list of 19 species, just seven are still commonly available for retail sale in California. </a:t>
            </a:r>
          </a:p>
        </p:txBody>
      </p:sp>
      <p:sp>
        <p:nvSpPr>
          <p:cNvPr id="3" name="Slide Number Placeholder 2">
            <a:extLst>
              <a:ext uri="{FF2B5EF4-FFF2-40B4-BE49-F238E27FC236}">
                <a16:creationId xmlns:a16="http://schemas.microsoft.com/office/drawing/2014/main" id="{32094150-25B1-9942-8027-8B5BF0AB1449}"/>
              </a:ext>
            </a:extLst>
          </p:cNvPr>
          <p:cNvSpPr>
            <a:spLocks noGrp="1"/>
          </p:cNvSpPr>
          <p:nvPr>
            <p:ph type="sldNum" sz="quarter" idx="16"/>
          </p:nvPr>
        </p:nvSpPr>
        <p:spPr/>
        <p:txBody>
          <a:bodyPr/>
          <a:lstStyle/>
          <a:p>
            <a:fld id="{111DB74A-73E3-49E8-8984-0D5D8C20C556}" type="slidenum">
              <a:rPr lang="en-US" smtClean="0"/>
              <a:pPr/>
              <a:t>35</a:t>
            </a:fld>
            <a:endParaRPr lang="en-US" dirty="0"/>
          </a:p>
        </p:txBody>
      </p:sp>
      <p:sp>
        <p:nvSpPr>
          <p:cNvPr id="7" name="Title 9">
            <a:extLst>
              <a:ext uri="{FF2B5EF4-FFF2-40B4-BE49-F238E27FC236}">
                <a16:creationId xmlns:a16="http://schemas.microsoft.com/office/drawing/2014/main" id="{30EFFFFB-0DB5-ED43-A308-C6BC5CDAC4B0}"/>
              </a:ext>
            </a:extLst>
          </p:cNvPr>
          <p:cNvSpPr>
            <a:spLocks noGrp="1"/>
          </p:cNvSpPr>
          <p:nvPr>
            <p:ph type="title"/>
          </p:nvPr>
        </p:nvSpPr>
        <p:spPr>
          <a:xfrm>
            <a:off x="457200" y="274638"/>
            <a:ext cx="8229600" cy="1143000"/>
          </a:xfrm>
        </p:spPr>
        <p:txBody>
          <a:bodyPr/>
          <a:lstStyle/>
          <a:p>
            <a:r>
              <a:rPr lang="en-US" b="1" dirty="0"/>
              <a:t>Invasive Plants</a:t>
            </a:r>
          </a:p>
        </p:txBody>
      </p:sp>
      <p:pic>
        <p:nvPicPr>
          <p:cNvPr id="8" name="Picture 7">
            <a:extLst>
              <a:ext uri="{FF2B5EF4-FFF2-40B4-BE49-F238E27FC236}">
                <a16:creationId xmlns:a16="http://schemas.microsoft.com/office/drawing/2014/main" id="{29CA9BF2-BCEA-7D4E-BFDA-C5AE47759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649" y="4181475"/>
            <a:ext cx="7802389" cy="2501768"/>
          </a:xfrm>
          <a:prstGeom prst="rect">
            <a:avLst/>
          </a:prstGeom>
        </p:spPr>
      </p:pic>
      <p:sp>
        <p:nvSpPr>
          <p:cNvPr id="4" name="TextBox 3">
            <a:extLst>
              <a:ext uri="{FF2B5EF4-FFF2-40B4-BE49-F238E27FC236}">
                <a16:creationId xmlns:a16="http://schemas.microsoft.com/office/drawing/2014/main" id="{F6CB7400-A380-2E49-8CCC-F509CDFC39A6}"/>
              </a:ext>
            </a:extLst>
          </p:cNvPr>
          <p:cNvSpPr txBox="1"/>
          <p:nvPr/>
        </p:nvSpPr>
        <p:spPr>
          <a:xfrm>
            <a:off x="1295401" y="4460805"/>
            <a:ext cx="1905000" cy="461665"/>
          </a:xfrm>
          <a:prstGeom prst="rect">
            <a:avLst/>
          </a:prstGeom>
          <a:solidFill>
            <a:schemeClr val="bg1"/>
          </a:solidFill>
        </p:spPr>
        <p:txBody>
          <a:bodyPr wrap="square" rtlCol="0">
            <a:spAutoFit/>
          </a:bodyPr>
          <a:lstStyle/>
          <a:p>
            <a:r>
              <a:rPr lang="en-US" sz="2400" strike="sngStrike" dirty="0"/>
              <a:t>Scotch broom</a:t>
            </a:r>
          </a:p>
        </p:txBody>
      </p:sp>
    </p:spTree>
    <p:extLst>
      <p:ext uri="{BB962C8B-B14F-4D97-AF65-F5344CB8AC3E}">
        <p14:creationId xmlns:p14="http://schemas.microsoft.com/office/powerpoint/2010/main" val="3956871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AEF723-9DD4-5249-A503-0B23CAC088A3}"/>
              </a:ext>
            </a:extLst>
          </p:cNvPr>
          <p:cNvSpPr>
            <a:spLocks noGrp="1"/>
          </p:cNvSpPr>
          <p:nvPr>
            <p:ph type="sldNum" sz="quarter" idx="16"/>
          </p:nvPr>
        </p:nvSpPr>
        <p:spPr/>
        <p:txBody>
          <a:bodyPr/>
          <a:lstStyle/>
          <a:p>
            <a:fld id="{111DB74A-73E3-49E8-8984-0D5D8C20C556}" type="slidenum">
              <a:rPr lang="en-US" smtClean="0"/>
              <a:pPr/>
              <a:t>36</a:t>
            </a:fld>
            <a:endParaRPr lang="en-US" dirty="0"/>
          </a:p>
        </p:txBody>
      </p:sp>
      <p:sp>
        <p:nvSpPr>
          <p:cNvPr id="5" name="Title 4">
            <a:extLst>
              <a:ext uri="{FF2B5EF4-FFF2-40B4-BE49-F238E27FC236}">
                <a16:creationId xmlns:a16="http://schemas.microsoft.com/office/drawing/2014/main" id="{E033AC1D-7C66-1342-83F2-7FE828420289}"/>
              </a:ext>
            </a:extLst>
          </p:cNvPr>
          <p:cNvSpPr>
            <a:spLocks noGrp="1"/>
          </p:cNvSpPr>
          <p:nvPr>
            <p:ph type="title"/>
          </p:nvPr>
        </p:nvSpPr>
        <p:spPr/>
        <p:txBody>
          <a:bodyPr/>
          <a:lstStyle/>
          <a:p>
            <a:r>
              <a:rPr lang="en-US" dirty="0"/>
              <a:t>2021 </a:t>
            </a:r>
            <a:r>
              <a:rPr lang="en-US" dirty="0" err="1"/>
              <a:t>PlantRight</a:t>
            </a:r>
            <a:r>
              <a:rPr lang="en-US" dirty="0"/>
              <a:t> Survey Results</a:t>
            </a:r>
          </a:p>
        </p:txBody>
      </p:sp>
      <p:pic>
        <p:nvPicPr>
          <p:cNvPr id="9" name="Picture 8">
            <a:extLst>
              <a:ext uri="{FF2B5EF4-FFF2-40B4-BE49-F238E27FC236}">
                <a16:creationId xmlns:a16="http://schemas.microsoft.com/office/drawing/2014/main" id="{4ABE34C1-1A88-8F44-ADD7-D319302F6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1377792"/>
            <a:ext cx="8483600" cy="4660900"/>
          </a:xfrm>
          <a:prstGeom prst="rect">
            <a:avLst/>
          </a:prstGeom>
        </p:spPr>
      </p:pic>
      <p:sp>
        <p:nvSpPr>
          <p:cNvPr id="4" name="TextBox 3">
            <a:extLst>
              <a:ext uri="{FF2B5EF4-FFF2-40B4-BE49-F238E27FC236}">
                <a16:creationId xmlns:a16="http://schemas.microsoft.com/office/drawing/2014/main" id="{194DB084-6CCB-5942-8589-437DE1335E07}"/>
              </a:ext>
            </a:extLst>
          </p:cNvPr>
          <p:cNvSpPr txBox="1"/>
          <p:nvPr/>
        </p:nvSpPr>
        <p:spPr>
          <a:xfrm>
            <a:off x="3546764" y="6594764"/>
            <a:ext cx="184731" cy="369332"/>
          </a:xfrm>
          <a:prstGeom prst="rect">
            <a:avLst/>
          </a:prstGeom>
          <a:noFill/>
        </p:spPr>
        <p:txBody>
          <a:bodyPr wrap="none" rtlCol="0">
            <a:spAutoFit/>
          </a:bodyPr>
          <a:lstStyle/>
          <a:p>
            <a:endParaRPr lang="en-US"/>
          </a:p>
        </p:txBody>
      </p:sp>
      <p:sp>
        <p:nvSpPr>
          <p:cNvPr id="8" name="Text Placeholder 1">
            <a:extLst>
              <a:ext uri="{FF2B5EF4-FFF2-40B4-BE49-F238E27FC236}">
                <a16:creationId xmlns:a16="http://schemas.microsoft.com/office/drawing/2014/main" id="{58D0C88A-F0CC-6B4F-A752-546FC5B7ADAC}"/>
              </a:ext>
            </a:extLst>
          </p:cNvPr>
          <p:cNvSpPr>
            <a:spLocks noGrp="1"/>
          </p:cNvSpPr>
          <p:nvPr>
            <p:ph type="body" sz="quarter" idx="13"/>
          </p:nvPr>
        </p:nvSpPr>
        <p:spPr>
          <a:xfrm>
            <a:off x="3530930" y="4406872"/>
            <a:ext cx="2971800" cy="457200"/>
          </a:xfrm>
          <a:solidFill>
            <a:schemeClr val="accent3">
              <a:lumMod val="20000"/>
              <a:lumOff val="80000"/>
            </a:schemeClr>
          </a:solidFill>
        </p:spPr>
        <p:txBody>
          <a:bodyPr>
            <a:normAutofit/>
          </a:bodyPr>
          <a:lstStyle/>
          <a:p>
            <a:r>
              <a:rPr lang="en-US" sz="1600"/>
              <a:t>Original 4 plants</a:t>
            </a:r>
            <a:r>
              <a:rPr lang="en-US" sz="1600" dirty="0"/>
              <a:t>—down to 6%</a:t>
            </a:r>
          </a:p>
        </p:txBody>
      </p:sp>
      <p:sp>
        <p:nvSpPr>
          <p:cNvPr id="10" name="Text Placeholder 1">
            <a:extLst>
              <a:ext uri="{FF2B5EF4-FFF2-40B4-BE49-F238E27FC236}">
                <a16:creationId xmlns:a16="http://schemas.microsoft.com/office/drawing/2014/main" id="{0EA6F80B-513A-DC4B-AE8A-DA20EF7E63B6}"/>
              </a:ext>
            </a:extLst>
          </p:cNvPr>
          <p:cNvSpPr txBox="1">
            <a:spLocks/>
          </p:cNvSpPr>
          <p:nvPr/>
        </p:nvSpPr>
        <p:spPr>
          <a:xfrm>
            <a:off x="4343400" y="2514600"/>
            <a:ext cx="2971800" cy="457200"/>
          </a:xfrm>
          <a:prstGeom prst="rect">
            <a:avLst/>
          </a:prstGeom>
          <a:solidFill>
            <a:schemeClr val="bg2">
              <a:lumMod val="90000"/>
            </a:schemeClr>
          </a:solidFill>
        </p:spPr>
        <p:txBody>
          <a:bodyPr vert="horz" lIns="91440" tIns="45720" rIns="91440" bIns="4572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Big Box stores to ZERO %</a:t>
            </a:r>
          </a:p>
        </p:txBody>
      </p:sp>
      <p:sp>
        <p:nvSpPr>
          <p:cNvPr id="11" name="Text Placeholder 1">
            <a:extLst>
              <a:ext uri="{FF2B5EF4-FFF2-40B4-BE49-F238E27FC236}">
                <a16:creationId xmlns:a16="http://schemas.microsoft.com/office/drawing/2014/main" id="{12EA299C-8FAE-B84D-8F5D-95B92CED22F1}"/>
              </a:ext>
            </a:extLst>
          </p:cNvPr>
          <p:cNvSpPr txBox="1">
            <a:spLocks/>
          </p:cNvSpPr>
          <p:nvPr/>
        </p:nvSpPr>
        <p:spPr>
          <a:xfrm>
            <a:off x="914400" y="3118421"/>
            <a:ext cx="3429000" cy="683836"/>
          </a:xfrm>
          <a:prstGeom prst="rect">
            <a:avLst/>
          </a:prstGeom>
          <a:solidFill>
            <a:schemeClr val="accent6">
              <a:lumMod val="20000"/>
              <a:lumOff val="80000"/>
            </a:schemeClr>
          </a:solidFill>
        </p:spPr>
        <p:txBody>
          <a:bodyPr vert="horz" lIns="91440" tIns="45720" rIns="91440" bIns="45720" rtlCol="0">
            <a:normAutofit fontScale="92500"/>
          </a:bodyPr>
          <a:lst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2014 New plants added—still dropping, especially Mexican feathergrass</a:t>
            </a:r>
          </a:p>
        </p:txBody>
      </p:sp>
    </p:spTree>
    <p:extLst>
      <p:ext uri="{BB962C8B-B14F-4D97-AF65-F5344CB8AC3E}">
        <p14:creationId xmlns:p14="http://schemas.microsoft.com/office/powerpoint/2010/main" val="4155632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9590CB-7AFD-2B4D-8141-BED8011F2616}"/>
              </a:ext>
            </a:extLst>
          </p:cNvPr>
          <p:cNvSpPr>
            <a:spLocks noGrp="1"/>
          </p:cNvSpPr>
          <p:nvPr>
            <p:ph type="sldNum" sz="quarter" idx="16"/>
          </p:nvPr>
        </p:nvSpPr>
        <p:spPr/>
        <p:txBody>
          <a:bodyPr/>
          <a:lstStyle/>
          <a:p>
            <a:fld id="{111DB74A-73E3-49E8-8984-0D5D8C20C556}" type="slidenum">
              <a:rPr lang="en-US" smtClean="0"/>
              <a:pPr/>
              <a:t>37</a:t>
            </a:fld>
            <a:endParaRPr lang="en-US" dirty="0"/>
          </a:p>
        </p:txBody>
      </p:sp>
      <p:pic>
        <p:nvPicPr>
          <p:cNvPr id="7" name="Picture Placeholder 6">
            <a:extLst>
              <a:ext uri="{FF2B5EF4-FFF2-40B4-BE49-F238E27FC236}">
                <a16:creationId xmlns:a16="http://schemas.microsoft.com/office/drawing/2014/main" id="{8E5665CD-D45C-6F43-949C-5BDFB8C38B70}"/>
              </a:ext>
            </a:extLst>
          </p:cNvPr>
          <p:cNvPicPr>
            <a:picLocks noGrp="1" noChangeAspect="1"/>
          </p:cNvPicPr>
          <p:nvPr>
            <p:ph type="pic" sz="quarter" idx="18"/>
          </p:nvPr>
        </p:nvPicPr>
        <p:blipFill>
          <a:blip r:embed="rId3"/>
          <a:srcRect t="2114" b="2114"/>
          <a:stretch>
            <a:fillRect/>
          </a:stretch>
        </p:blipFill>
        <p:spPr>
          <a:xfrm>
            <a:off x="6214630" y="1372394"/>
            <a:ext cx="2243570" cy="2056606"/>
          </a:xfrm>
        </p:spPr>
      </p:pic>
      <p:sp>
        <p:nvSpPr>
          <p:cNvPr id="6" name="Title 9">
            <a:extLst>
              <a:ext uri="{FF2B5EF4-FFF2-40B4-BE49-F238E27FC236}">
                <a16:creationId xmlns:a16="http://schemas.microsoft.com/office/drawing/2014/main" id="{7F63D93F-6A41-8A49-99F9-D1E293E93147}"/>
              </a:ext>
            </a:extLst>
          </p:cNvPr>
          <p:cNvSpPr>
            <a:spLocks noGrp="1"/>
          </p:cNvSpPr>
          <p:nvPr>
            <p:ph type="title"/>
          </p:nvPr>
        </p:nvSpPr>
        <p:spPr>
          <a:xfrm>
            <a:off x="457200" y="274638"/>
            <a:ext cx="8229600" cy="1143000"/>
          </a:xfrm>
        </p:spPr>
        <p:txBody>
          <a:bodyPr/>
          <a:lstStyle/>
          <a:p>
            <a:r>
              <a:rPr lang="en-US" b="1" dirty="0"/>
              <a:t>Invasive Plants</a:t>
            </a:r>
          </a:p>
        </p:txBody>
      </p:sp>
    </p:spTree>
    <p:extLst>
      <p:ext uri="{BB962C8B-B14F-4D97-AF65-F5344CB8AC3E}">
        <p14:creationId xmlns:p14="http://schemas.microsoft.com/office/powerpoint/2010/main" val="2190884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1381542"/>
            <a:ext cx="7467600" cy="5201819"/>
          </a:xfrm>
        </p:spPr>
        <p:txBody>
          <a:bodyPr>
            <a:normAutofit lnSpcReduction="10000"/>
          </a:bodyPr>
          <a:lstStyle/>
          <a:p>
            <a:r>
              <a:rPr lang="en-US" b="1" dirty="0"/>
              <a:t>“It Depends”</a:t>
            </a:r>
          </a:p>
          <a:p>
            <a:pPr marL="457200" indent="-457200">
              <a:buFont typeface="Wingdings" pitchFamily="2" charset="2"/>
              <a:buChar char="v"/>
            </a:pPr>
            <a:r>
              <a:rPr lang="en-US" dirty="0"/>
              <a:t>Read the Label</a:t>
            </a:r>
          </a:p>
          <a:p>
            <a:pPr marL="457200" indent="-457200">
              <a:buFont typeface="Wingdings" pitchFamily="2" charset="2"/>
              <a:buChar char="v"/>
            </a:pPr>
            <a:r>
              <a:rPr lang="en-US" dirty="0"/>
              <a:t>Plan for Trouble</a:t>
            </a:r>
          </a:p>
          <a:p>
            <a:r>
              <a:rPr lang="en-US" dirty="0"/>
              <a:t>	Contain</a:t>
            </a:r>
          </a:p>
          <a:p>
            <a:r>
              <a:rPr lang="en-US" dirty="0"/>
              <a:t>	Deadhead</a:t>
            </a:r>
          </a:p>
          <a:p>
            <a:pPr marL="457200" indent="-457200">
              <a:buFont typeface="Wingdings" pitchFamily="2" charset="2"/>
              <a:buChar char="v"/>
            </a:pPr>
            <a:r>
              <a:rPr lang="en-US" dirty="0"/>
              <a:t>Divide and Multiply</a:t>
            </a:r>
          </a:p>
          <a:p>
            <a:pPr marL="457200" indent="-457200">
              <a:buFont typeface="Wingdings" pitchFamily="2" charset="2"/>
              <a:buChar char="v"/>
            </a:pPr>
            <a:r>
              <a:rPr lang="en-US" dirty="0"/>
              <a:t>Weeds</a:t>
            </a:r>
            <a:endParaRPr lang="en-US" b="1" dirty="0"/>
          </a:p>
          <a:p>
            <a:pPr marL="457200" indent="-457200">
              <a:buFont typeface="Wingdings" pitchFamily="2" charset="2"/>
              <a:buChar char="v"/>
            </a:pPr>
            <a:endParaRPr lang="en-US" sz="1600" b="1" dirty="0"/>
          </a:p>
          <a:p>
            <a:pPr algn="ctr"/>
            <a:r>
              <a:rPr lang="en-US" b="1" u="sng" dirty="0"/>
              <a:t>Don’t Plant a Pest—Avoid Invasive Plants</a:t>
            </a:r>
          </a:p>
          <a:p>
            <a:endParaRPr lang="en-US" dirty="0"/>
          </a:p>
        </p:txBody>
      </p:sp>
      <p:sp>
        <p:nvSpPr>
          <p:cNvPr id="5" name="Title 4"/>
          <p:cNvSpPr>
            <a:spLocks noGrp="1"/>
          </p:cNvSpPr>
          <p:nvPr>
            <p:ph type="title"/>
          </p:nvPr>
        </p:nvSpPr>
        <p:spPr/>
        <p:txBody>
          <a:bodyPr/>
          <a:lstStyle/>
          <a:p>
            <a:r>
              <a:rPr lang="en-US" b="1" dirty="0"/>
              <a:t>Let’s Recap</a:t>
            </a:r>
          </a:p>
        </p:txBody>
      </p:sp>
      <p:sp>
        <p:nvSpPr>
          <p:cNvPr id="9" name="Slide Number Placeholder 8"/>
          <p:cNvSpPr>
            <a:spLocks noGrp="1"/>
          </p:cNvSpPr>
          <p:nvPr>
            <p:ph type="sldNum" sz="quarter" idx="16"/>
          </p:nvPr>
        </p:nvSpPr>
        <p:spPr/>
        <p:txBody>
          <a:bodyPr/>
          <a:lstStyle/>
          <a:p>
            <a:fld id="{111DB74A-73E3-49E8-8984-0D5D8C20C556}" type="slidenum">
              <a:rPr lang="en-US" smtClean="0"/>
              <a:pPr/>
              <a:t>38</a:t>
            </a:fld>
            <a:endParaRPr lang="en-US" dirty="0"/>
          </a:p>
        </p:txBody>
      </p:sp>
      <p:pic>
        <p:nvPicPr>
          <p:cNvPr id="4" name="Picture 3">
            <a:extLst>
              <a:ext uri="{FF2B5EF4-FFF2-40B4-BE49-F238E27FC236}">
                <a16:creationId xmlns:a16="http://schemas.microsoft.com/office/drawing/2014/main" id="{38E6AEBC-09C5-0D46-8F5F-B5074303F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235" y="1752600"/>
            <a:ext cx="2228850" cy="2971800"/>
          </a:xfrm>
          <a:prstGeom prst="rect">
            <a:avLst/>
          </a:prstGeom>
        </p:spPr>
      </p:pic>
      <p:sp>
        <p:nvSpPr>
          <p:cNvPr id="6" name="TextBox 5">
            <a:extLst>
              <a:ext uri="{FF2B5EF4-FFF2-40B4-BE49-F238E27FC236}">
                <a16:creationId xmlns:a16="http://schemas.microsoft.com/office/drawing/2014/main" id="{63701FB5-6E17-2544-8A36-6B6BB0D66EA4}"/>
              </a:ext>
            </a:extLst>
          </p:cNvPr>
          <p:cNvSpPr txBox="1"/>
          <p:nvPr/>
        </p:nvSpPr>
        <p:spPr>
          <a:xfrm>
            <a:off x="5852291" y="4724400"/>
            <a:ext cx="2106089" cy="369332"/>
          </a:xfrm>
          <a:prstGeom prst="rect">
            <a:avLst/>
          </a:prstGeom>
          <a:noFill/>
        </p:spPr>
        <p:txBody>
          <a:bodyPr wrap="none" rtlCol="0">
            <a:spAutoFit/>
          </a:bodyPr>
          <a:lstStyle/>
          <a:p>
            <a:r>
              <a:rPr lang="en-US" dirty="0"/>
              <a:t>Tithonia rotundifolia</a:t>
            </a:r>
          </a:p>
        </p:txBody>
      </p:sp>
    </p:spTree>
    <p:extLst>
      <p:ext uri="{BB962C8B-B14F-4D97-AF65-F5344CB8AC3E}">
        <p14:creationId xmlns:p14="http://schemas.microsoft.com/office/powerpoint/2010/main" val="215833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Let’s Not Make it Worse!</a:t>
            </a:r>
          </a:p>
        </p:txBody>
      </p:sp>
      <p:pic>
        <p:nvPicPr>
          <p:cNvPr id="2" name="Picture 1">
            <a:extLst>
              <a:ext uri="{FF2B5EF4-FFF2-40B4-BE49-F238E27FC236}">
                <a16:creationId xmlns:a16="http://schemas.microsoft.com/office/drawing/2014/main" id="{38671E39-FCE3-0D4D-9D4E-3E6DA20AD06B}"/>
              </a:ext>
            </a:extLst>
          </p:cNvPr>
          <p:cNvPicPr>
            <a:picLocks noChangeAspect="1"/>
          </p:cNvPicPr>
          <p:nvPr/>
        </p:nvPicPr>
        <p:blipFill>
          <a:blip r:embed="rId2"/>
          <a:stretch>
            <a:fillRect/>
          </a:stretch>
        </p:blipFill>
        <p:spPr>
          <a:xfrm>
            <a:off x="1651000" y="1432878"/>
            <a:ext cx="6350000" cy="4216400"/>
          </a:xfrm>
          <a:prstGeom prst="rect">
            <a:avLst/>
          </a:prstGeom>
        </p:spPr>
      </p:pic>
      <p:sp>
        <p:nvSpPr>
          <p:cNvPr id="4" name="TextBox 3">
            <a:extLst>
              <a:ext uri="{FF2B5EF4-FFF2-40B4-BE49-F238E27FC236}">
                <a16:creationId xmlns:a16="http://schemas.microsoft.com/office/drawing/2014/main" id="{4D79B0B8-062B-1342-AD94-2C0F5FB4F8EA}"/>
              </a:ext>
            </a:extLst>
          </p:cNvPr>
          <p:cNvSpPr txBox="1"/>
          <p:nvPr/>
        </p:nvSpPr>
        <p:spPr>
          <a:xfrm>
            <a:off x="3962400" y="5671049"/>
            <a:ext cx="1219200" cy="523220"/>
          </a:xfrm>
          <a:prstGeom prst="rect">
            <a:avLst/>
          </a:prstGeom>
          <a:noFill/>
        </p:spPr>
        <p:txBody>
          <a:bodyPr wrap="square" rtlCol="0">
            <a:spAutoFit/>
          </a:bodyPr>
          <a:lstStyle/>
          <a:p>
            <a:r>
              <a:rPr lang="en-US" sz="2800" b="1" dirty="0">
                <a:solidFill>
                  <a:schemeClr val="tx2">
                    <a:lumMod val="75000"/>
                  </a:schemeClr>
                </a:solidFill>
              </a:rPr>
              <a:t>Kudzu</a:t>
            </a:r>
            <a:endParaRPr lang="en-US" sz="2400" b="1" dirty="0">
              <a:solidFill>
                <a:schemeClr val="tx2">
                  <a:lumMod val="75000"/>
                </a:schemeClr>
              </a:solidFill>
            </a:endParaRPr>
          </a:p>
        </p:txBody>
      </p:sp>
      <p:sp>
        <p:nvSpPr>
          <p:cNvPr id="3" name="TextBox 2">
            <a:extLst>
              <a:ext uri="{FF2B5EF4-FFF2-40B4-BE49-F238E27FC236}">
                <a16:creationId xmlns:a16="http://schemas.microsoft.com/office/drawing/2014/main" id="{B962C00C-E568-A945-BC97-3D3713F46641}"/>
              </a:ext>
            </a:extLst>
          </p:cNvPr>
          <p:cNvSpPr txBox="1"/>
          <p:nvPr/>
        </p:nvSpPr>
        <p:spPr>
          <a:xfrm>
            <a:off x="196112" y="3080510"/>
            <a:ext cx="2209800" cy="400110"/>
          </a:xfrm>
          <a:prstGeom prst="rect">
            <a:avLst/>
          </a:prstGeom>
          <a:solidFill>
            <a:schemeClr val="accent2">
              <a:lumMod val="20000"/>
              <a:lumOff val="80000"/>
            </a:schemeClr>
          </a:solidFill>
        </p:spPr>
        <p:txBody>
          <a:bodyPr wrap="square" rtlCol="0">
            <a:spAutoFit/>
          </a:bodyPr>
          <a:lstStyle/>
          <a:p>
            <a:r>
              <a:rPr lang="en-US" sz="2000" b="1" dirty="0"/>
              <a:t>See the house????</a:t>
            </a:r>
          </a:p>
        </p:txBody>
      </p:sp>
      <p:sp>
        <p:nvSpPr>
          <p:cNvPr id="6" name="Right Arrow 5">
            <a:extLst>
              <a:ext uri="{FF2B5EF4-FFF2-40B4-BE49-F238E27FC236}">
                <a16:creationId xmlns:a16="http://schemas.microsoft.com/office/drawing/2014/main" id="{5D1DD072-CA67-1240-B98E-AC6D037F14D2}"/>
              </a:ext>
            </a:extLst>
          </p:cNvPr>
          <p:cNvSpPr/>
          <p:nvPr/>
        </p:nvSpPr>
        <p:spPr>
          <a:xfrm>
            <a:off x="2057400" y="3429000"/>
            <a:ext cx="978408"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45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a:xfrm>
            <a:off x="1600200" y="2630487"/>
            <a:ext cx="6324600" cy="2668588"/>
          </a:xfrm>
        </p:spPr>
        <p:txBody>
          <a:bodyPr/>
          <a:lstStyle/>
          <a:p>
            <a:endParaRPr lang="en-US" dirty="0"/>
          </a:p>
          <a:p>
            <a:pPr algn="ctr"/>
            <a:r>
              <a:rPr lang="en-US" dirty="0"/>
              <a:t>Master Gardener Hotline: </a:t>
            </a:r>
            <a:r>
              <a:rPr lang="en-US" b="1" dirty="0"/>
              <a:t>(530) 889-7388</a:t>
            </a:r>
          </a:p>
          <a:p>
            <a:pPr algn="ctr"/>
            <a:r>
              <a:rPr lang="en-US" dirty="0"/>
              <a:t>                               Rot Line: </a:t>
            </a:r>
            <a:r>
              <a:rPr lang="en-US" b="1" dirty="0"/>
              <a:t>(530) 889-7399</a:t>
            </a:r>
          </a:p>
          <a:p>
            <a:pPr algn="ctr"/>
            <a:r>
              <a:rPr lang="en-US" dirty="0"/>
              <a:t>Master Gardener Website: </a:t>
            </a:r>
            <a:r>
              <a:rPr lang="en-US" b="1" dirty="0"/>
              <a:t>pcmg.ucanr.org</a:t>
            </a:r>
          </a:p>
          <a:p>
            <a:pPr algn="ct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302C88-F26B-204F-9D06-EC3B322372AB}"/>
              </a:ext>
            </a:extLst>
          </p:cNvPr>
          <p:cNvSpPr>
            <a:spLocks noGrp="1"/>
          </p:cNvSpPr>
          <p:nvPr>
            <p:ph sz="half" idx="2"/>
          </p:nvPr>
        </p:nvSpPr>
        <p:spPr>
          <a:xfrm>
            <a:off x="3390900" y="2286000"/>
            <a:ext cx="2362200" cy="762000"/>
          </a:xfrm>
        </p:spPr>
        <p:txBody>
          <a:bodyPr/>
          <a:lstStyle/>
          <a:p>
            <a:r>
              <a:rPr lang="en-US" dirty="0"/>
              <a:t>Extra slides</a:t>
            </a:r>
          </a:p>
          <a:p>
            <a:endParaRPr lang="en-US" dirty="0"/>
          </a:p>
        </p:txBody>
      </p:sp>
      <p:sp>
        <p:nvSpPr>
          <p:cNvPr id="5" name="Slide Number Placeholder 4">
            <a:extLst>
              <a:ext uri="{FF2B5EF4-FFF2-40B4-BE49-F238E27FC236}">
                <a16:creationId xmlns:a16="http://schemas.microsoft.com/office/drawing/2014/main" id="{4100F864-CEA6-434A-A478-3D5C6E3B7971}"/>
              </a:ext>
            </a:extLst>
          </p:cNvPr>
          <p:cNvSpPr>
            <a:spLocks noGrp="1"/>
          </p:cNvSpPr>
          <p:nvPr>
            <p:ph type="sldNum" sz="quarter" idx="12"/>
          </p:nvPr>
        </p:nvSpPr>
        <p:spPr/>
        <p:txBody>
          <a:bodyPr/>
          <a:lstStyle/>
          <a:p>
            <a:fld id="{111DB74A-73E3-49E8-8984-0D5D8C20C556}" type="slidenum">
              <a:rPr lang="en-US" smtClean="0"/>
              <a:pPr/>
              <a:t>41</a:t>
            </a:fld>
            <a:endParaRPr lang="en-US"/>
          </a:p>
        </p:txBody>
      </p:sp>
    </p:spTree>
    <p:extLst>
      <p:ext uri="{BB962C8B-B14F-4D97-AF65-F5344CB8AC3E}">
        <p14:creationId xmlns:p14="http://schemas.microsoft.com/office/powerpoint/2010/main" val="1046130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rmAutofit fontScale="40000" lnSpcReduction="20000"/>
          </a:bodyPr>
          <a:lstStyle/>
          <a:p>
            <a:r>
              <a:rPr lang="en-US" dirty="0">
                <a:hlinkClick r:id="rId3"/>
              </a:rPr>
              <a:t>12 Outdoor Plants You Can't Kill - The Spruce</a:t>
            </a:r>
          </a:p>
          <a:p>
            <a:r>
              <a:rPr lang="en-US" dirty="0">
                <a:hlinkClick r:id="rId3"/>
              </a:rPr>
              <a:t>https://www.thespruce.com › ... › Plants &amp; Flowers</a:t>
            </a:r>
          </a:p>
          <a:p>
            <a:r>
              <a:rPr lang="en-US" dirty="0"/>
              <a:t>Russian Sage harsh environment, tough-as-nails </a:t>
            </a:r>
          </a:p>
          <a:p>
            <a:r>
              <a:rPr lang="en-US" dirty="0"/>
              <a:t>Daffodils</a:t>
            </a:r>
          </a:p>
          <a:p>
            <a:r>
              <a:rPr lang="en-US" dirty="0"/>
              <a:t>Dead Nettle--spread quickly by shallow-rooted runners, but you can pull up extras</a:t>
            </a:r>
          </a:p>
          <a:p>
            <a:r>
              <a:rPr lang="en-US" dirty="0"/>
              <a:t>Catmint.  bees delight in the nectar-rich violet blooms</a:t>
            </a:r>
          </a:p>
          <a:p>
            <a:r>
              <a:rPr lang="en-US" dirty="0"/>
              <a:t>Daylily. available cultivar number into the thousands</a:t>
            </a:r>
          </a:p>
          <a:p>
            <a:r>
              <a:rPr lang="en-US" dirty="0"/>
              <a:t>Feather Reed Grass adaptable to wet and dry soils</a:t>
            </a:r>
          </a:p>
          <a:p>
            <a:r>
              <a:rPr lang="en-US" dirty="0"/>
              <a:t>Sedums drought tolerant, mind their manners. </a:t>
            </a:r>
          </a:p>
          <a:p>
            <a:r>
              <a:rPr lang="en-US" dirty="0"/>
              <a:t>Butterfly Bush  high risk of becoming invasive in California according to </a:t>
            </a:r>
            <a:r>
              <a:rPr lang="en-US" u="sng" dirty="0">
                <a:hlinkClick r:id="rId4" tooltip="California Invasive Plant Council plant profile"/>
              </a:rPr>
              <a:t>Cal-IPC</a:t>
            </a:r>
            <a:r>
              <a:rPr lang="en-US" dirty="0"/>
              <a:t>.</a:t>
            </a:r>
          </a:p>
          <a:p>
            <a:r>
              <a:rPr lang="en-US" dirty="0"/>
              <a:t>False Indigo rocky rubble of construction, will do just fine.</a:t>
            </a:r>
          </a:p>
          <a:p>
            <a:r>
              <a:rPr lang="en-US" dirty="0"/>
              <a:t>Lady's Mantle. shade, dry soil, and competition for nutrients.</a:t>
            </a:r>
          </a:p>
          <a:p>
            <a:r>
              <a:rPr lang="en-US" dirty="0"/>
              <a:t>Lamb's Ears. Spreads </a:t>
            </a:r>
            <a:r>
              <a:rPr lang="en-US" b="1" dirty="0"/>
              <a:t>moderately</a:t>
            </a:r>
            <a:r>
              <a:rPr lang="en-US" dirty="0"/>
              <a:t> each year provide pass along plants to friends</a:t>
            </a:r>
          </a:p>
          <a:p>
            <a:r>
              <a:rPr lang="en-US" dirty="0"/>
              <a:t>Bee Balm-- “an assertive plant”</a:t>
            </a:r>
          </a:p>
          <a:p>
            <a:endParaRPr lang="en-US" dirty="0"/>
          </a:p>
        </p:txBody>
      </p:sp>
      <p:sp>
        <p:nvSpPr>
          <p:cNvPr id="7" name="Picture Placeholder 6"/>
          <p:cNvSpPr>
            <a:spLocks noGrp="1"/>
          </p:cNvSpPr>
          <p:nvPr>
            <p:ph type="pic" sz="quarter" idx="18"/>
          </p:nvPr>
        </p:nvSpPr>
        <p:spPr/>
      </p:sp>
      <p:sp>
        <p:nvSpPr>
          <p:cNvPr id="5" name="Title 4"/>
          <p:cNvSpPr>
            <a:spLocks noGrp="1"/>
          </p:cNvSpPr>
          <p:nvPr>
            <p:ph type="title"/>
          </p:nvPr>
        </p:nvSpPr>
        <p:spPr/>
        <p:txBody>
          <a:bodyPr>
            <a:normAutofit/>
          </a:bodyPr>
          <a:lstStyle/>
          <a:p>
            <a:r>
              <a:rPr lang="en-US" dirty="0"/>
              <a:t>“It Depends”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42</a:t>
            </a:fld>
            <a:endParaRPr lang="en-US" dirty="0"/>
          </a:p>
        </p:txBody>
      </p:sp>
    </p:spTree>
    <p:extLst>
      <p:ext uri="{BB962C8B-B14F-4D97-AF65-F5344CB8AC3E}">
        <p14:creationId xmlns:p14="http://schemas.microsoft.com/office/powerpoint/2010/main" val="408988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r>
              <a:rPr lang="en-US" dirty="0"/>
              <a:t>American Pokeweed (</a:t>
            </a:r>
            <a:r>
              <a:rPr lang="en-US" i="1" dirty="0"/>
              <a:t>Phytolacca americana)</a:t>
            </a:r>
            <a:endParaRPr lang="en-US" dirty="0"/>
          </a:p>
        </p:txBody>
      </p:sp>
      <p:sp>
        <p:nvSpPr>
          <p:cNvPr id="5" name="Title 4"/>
          <p:cNvSpPr>
            <a:spLocks noGrp="1"/>
          </p:cNvSpPr>
          <p:nvPr>
            <p:ph type="title"/>
          </p:nvPr>
        </p:nvSpPr>
        <p:spPr/>
        <p:txBody>
          <a:bodyPr/>
          <a:lstStyle/>
          <a:p>
            <a:r>
              <a:rPr lang="en-US" dirty="0"/>
              <a:t>Title</a:t>
            </a:r>
          </a:p>
        </p:txBody>
      </p:sp>
      <p:sp>
        <p:nvSpPr>
          <p:cNvPr id="9" name="Slide Number Placeholder 8"/>
          <p:cNvSpPr>
            <a:spLocks noGrp="1"/>
          </p:cNvSpPr>
          <p:nvPr>
            <p:ph type="sldNum" sz="quarter" idx="16"/>
          </p:nvPr>
        </p:nvSpPr>
        <p:spPr/>
        <p:txBody>
          <a:bodyPr/>
          <a:lstStyle/>
          <a:p>
            <a:fld id="{111DB74A-73E3-49E8-8984-0D5D8C20C556}" type="slidenum">
              <a:rPr lang="en-US" smtClean="0"/>
              <a:pPr/>
              <a:t>43</a:t>
            </a:fld>
            <a:endParaRPr lang="en-US" dirty="0"/>
          </a:p>
        </p:txBody>
      </p:sp>
      <p:pic>
        <p:nvPicPr>
          <p:cNvPr id="6" name="Picture 5">
            <a:extLst>
              <a:ext uri="{FF2B5EF4-FFF2-40B4-BE49-F238E27FC236}">
                <a16:creationId xmlns:a16="http://schemas.microsoft.com/office/drawing/2014/main" id="{C5F107D7-00F2-B54B-8CCF-1E6A10067F39}"/>
              </a:ext>
            </a:extLst>
          </p:cNvPr>
          <p:cNvPicPr>
            <a:picLocks noChangeAspect="1"/>
          </p:cNvPicPr>
          <p:nvPr/>
        </p:nvPicPr>
        <p:blipFill>
          <a:blip r:embed="rId3"/>
          <a:stretch>
            <a:fillRect/>
          </a:stretch>
        </p:blipFill>
        <p:spPr>
          <a:xfrm>
            <a:off x="5334000" y="1295400"/>
            <a:ext cx="3060700" cy="4584700"/>
          </a:xfrm>
          <a:prstGeom prst="rect">
            <a:avLst/>
          </a:prstGeom>
        </p:spPr>
      </p:pic>
    </p:spTree>
    <p:extLst>
      <p:ext uri="{BB962C8B-B14F-4D97-AF65-F5344CB8AC3E}">
        <p14:creationId xmlns:p14="http://schemas.microsoft.com/office/powerpoint/2010/main" val="1269444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rmAutofit fontScale="70000" lnSpcReduction="20000"/>
          </a:bodyPr>
          <a:lstStyle/>
          <a:p>
            <a:r>
              <a:rPr lang="en-US" dirty="0"/>
              <a:t>However, plants divide easily and also reproduce quickly from root cuttings. If you choose to divide yours, discard the woody parts and keep the younger, more tender roots. There are also often volunteer seedlings that can be dug and moved about or given away. Although it can take a few years for your plants to really become established, once they do, the roots tend to </a:t>
            </a:r>
            <a:r>
              <a:rPr lang="en-US" dirty="0">
                <a:hlinkClick r:id="rId3"/>
              </a:rPr>
              <a:t>run by rhizomes</a:t>
            </a:r>
            <a:r>
              <a:rPr lang="en-US" dirty="0"/>
              <a:t> and can become aggressive.</a:t>
            </a:r>
          </a:p>
        </p:txBody>
      </p:sp>
      <p:pic>
        <p:nvPicPr>
          <p:cNvPr id="4" name="Picture Placeholder 3">
            <a:extLst>
              <a:ext uri="{FF2B5EF4-FFF2-40B4-BE49-F238E27FC236}">
                <a16:creationId xmlns:a16="http://schemas.microsoft.com/office/drawing/2014/main" id="{FD360A36-9570-E346-B39B-5F39D9F08CA8}"/>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760" r="760"/>
          <a:stretch>
            <a:fillRect/>
          </a:stretch>
        </p:blipFill>
        <p:spPr/>
      </p:pic>
      <p:sp>
        <p:nvSpPr>
          <p:cNvPr id="5" name="Title 4"/>
          <p:cNvSpPr>
            <a:spLocks noGrp="1"/>
          </p:cNvSpPr>
          <p:nvPr>
            <p:ph type="title"/>
          </p:nvPr>
        </p:nvSpPr>
        <p:spPr/>
        <p:txBody>
          <a:bodyPr/>
          <a:lstStyle/>
          <a:p>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44</a:t>
            </a:fld>
            <a:endParaRPr lang="en-US" dirty="0"/>
          </a:p>
        </p:txBody>
      </p:sp>
    </p:spTree>
    <p:extLst>
      <p:ext uri="{BB962C8B-B14F-4D97-AF65-F5344CB8AC3E}">
        <p14:creationId xmlns:p14="http://schemas.microsoft.com/office/powerpoint/2010/main" val="2859483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E60931-0E1C-264A-87D3-8C1F59D1544A}"/>
              </a:ext>
            </a:extLst>
          </p:cNvPr>
          <p:cNvSpPr>
            <a:spLocks noGrp="1"/>
          </p:cNvSpPr>
          <p:nvPr>
            <p:ph type="sldNum" sz="quarter" idx="16"/>
          </p:nvPr>
        </p:nvSpPr>
        <p:spPr/>
        <p:txBody>
          <a:bodyPr/>
          <a:lstStyle/>
          <a:p>
            <a:fld id="{111DB74A-73E3-49E8-8984-0D5D8C20C556}" type="slidenum">
              <a:rPr lang="en-US" smtClean="0"/>
              <a:pPr/>
              <a:t>5</a:t>
            </a:fld>
            <a:endParaRPr lang="en-US" dirty="0"/>
          </a:p>
        </p:txBody>
      </p:sp>
      <p:sp>
        <p:nvSpPr>
          <p:cNvPr id="5" name="Title 4">
            <a:extLst>
              <a:ext uri="{FF2B5EF4-FFF2-40B4-BE49-F238E27FC236}">
                <a16:creationId xmlns:a16="http://schemas.microsoft.com/office/drawing/2014/main" id="{633F6F73-2A53-9740-B68A-80847273BA41}"/>
              </a:ext>
            </a:extLst>
          </p:cNvPr>
          <p:cNvSpPr>
            <a:spLocks noGrp="1"/>
          </p:cNvSpPr>
          <p:nvPr>
            <p:ph type="title"/>
          </p:nvPr>
        </p:nvSpPr>
        <p:spPr/>
        <p:txBody>
          <a:bodyPr/>
          <a:lstStyle/>
          <a:p>
            <a:r>
              <a:rPr lang="en-US" dirty="0"/>
              <a:t>WEBSITE:   </a:t>
            </a:r>
            <a:r>
              <a:rPr lang="en-US" dirty="0" err="1"/>
              <a:t>pcmg.ucanr.org</a:t>
            </a:r>
            <a:endParaRPr lang="en-US" dirty="0"/>
          </a:p>
        </p:txBody>
      </p:sp>
      <p:pic>
        <p:nvPicPr>
          <p:cNvPr id="4" name="Picture 3">
            <a:extLst>
              <a:ext uri="{FF2B5EF4-FFF2-40B4-BE49-F238E27FC236}">
                <a16:creationId xmlns:a16="http://schemas.microsoft.com/office/drawing/2014/main" id="{87192549-038E-3E4B-B5EB-A1DB1CD3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38" y="1262063"/>
            <a:ext cx="7630524" cy="5249862"/>
          </a:xfrm>
          <a:prstGeom prst="rect">
            <a:avLst/>
          </a:prstGeom>
        </p:spPr>
      </p:pic>
      <p:sp>
        <p:nvSpPr>
          <p:cNvPr id="7" name="Right Arrow 6">
            <a:extLst>
              <a:ext uri="{FF2B5EF4-FFF2-40B4-BE49-F238E27FC236}">
                <a16:creationId xmlns:a16="http://schemas.microsoft.com/office/drawing/2014/main" id="{423DDBA8-1F9A-2F47-AADB-8ECA52FEB23E}"/>
              </a:ext>
            </a:extLst>
          </p:cNvPr>
          <p:cNvSpPr/>
          <p:nvPr/>
        </p:nvSpPr>
        <p:spPr>
          <a:xfrm>
            <a:off x="1814960" y="5469633"/>
            <a:ext cx="978408" cy="252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1B4D4AE5-EA37-D942-8CC4-8A7AE804E988}"/>
              </a:ext>
            </a:extLst>
          </p:cNvPr>
          <p:cNvSpPr/>
          <p:nvPr/>
        </p:nvSpPr>
        <p:spPr>
          <a:xfrm>
            <a:off x="1787082" y="3681115"/>
            <a:ext cx="978408" cy="252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C70EB2D-57AF-7A42-BA03-8C6B0C9D8B6B}"/>
              </a:ext>
            </a:extLst>
          </p:cNvPr>
          <p:cNvSpPr/>
          <p:nvPr/>
        </p:nvSpPr>
        <p:spPr>
          <a:xfrm>
            <a:off x="293988" y="3081217"/>
            <a:ext cx="625963" cy="2118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782288F7-7C18-194D-92B4-CC5CCD4C4703}"/>
              </a:ext>
            </a:extLst>
          </p:cNvPr>
          <p:cNvSpPr/>
          <p:nvPr/>
        </p:nvSpPr>
        <p:spPr>
          <a:xfrm>
            <a:off x="183731" y="4174580"/>
            <a:ext cx="625963" cy="21187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E08A8154-F42D-AF40-9EBA-C8343AF0A908}"/>
              </a:ext>
            </a:extLst>
          </p:cNvPr>
          <p:cNvSpPr/>
          <p:nvPr/>
        </p:nvSpPr>
        <p:spPr>
          <a:xfrm>
            <a:off x="5943600" y="6101415"/>
            <a:ext cx="625963" cy="21187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F883294-3374-B445-A171-30661583F359}"/>
              </a:ext>
            </a:extLst>
          </p:cNvPr>
          <p:cNvSpPr/>
          <p:nvPr/>
        </p:nvSpPr>
        <p:spPr>
          <a:xfrm>
            <a:off x="130775" y="4655632"/>
            <a:ext cx="625963" cy="21187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B75FEDF-1F0E-5B4E-97EE-BBA05B82A48E}"/>
              </a:ext>
            </a:extLst>
          </p:cNvPr>
          <p:cNvSpPr txBox="1"/>
          <p:nvPr/>
        </p:nvSpPr>
        <p:spPr>
          <a:xfrm>
            <a:off x="7694762" y="8108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5077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22F7CD-E298-ED4E-A694-35A901DBA564}"/>
              </a:ext>
            </a:extLst>
          </p:cNvPr>
          <p:cNvSpPr>
            <a:spLocks noGrp="1"/>
          </p:cNvSpPr>
          <p:nvPr>
            <p:ph type="sldNum" sz="quarter" idx="16"/>
          </p:nvPr>
        </p:nvSpPr>
        <p:spPr/>
        <p:txBody>
          <a:bodyPr/>
          <a:lstStyle/>
          <a:p>
            <a:fld id="{111DB74A-73E3-49E8-8984-0D5D8C20C556}" type="slidenum">
              <a:rPr lang="en-US" smtClean="0"/>
              <a:pPr/>
              <a:t>6</a:t>
            </a:fld>
            <a:endParaRPr lang="en-US" dirty="0"/>
          </a:p>
        </p:txBody>
      </p:sp>
      <p:pic>
        <p:nvPicPr>
          <p:cNvPr id="4" name="Picture 3">
            <a:extLst>
              <a:ext uri="{FF2B5EF4-FFF2-40B4-BE49-F238E27FC236}">
                <a16:creationId xmlns:a16="http://schemas.microsoft.com/office/drawing/2014/main" id="{87A1A9B4-8C21-B94E-A6EF-CDD563383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36" y="1604648"/>
            <a:ext cx="8587328" cy="4616450"/>
          </a:xfrm>
          <a:prstGeom prst="rect">
            <a:avLst/>
          </a:prstGeom>
        </p:spPr>
      </p:pic>
      <p:sp>
        <p:nvSpPr>
          <p:cNvPr id="8" name="Title 4">
            <a:extLst>
              <a:ext uri="{FF2B5EF4-FFF2-40B4-BE49-F238E27FC236}">
                <a16:creationId xmlns:a16="http://schemas.microsoft.com/office/drawing/2014/main" id="{9AC4011C-B292-8044-87A7-4CF19DF30617}"/>
              </a:ext>
            </a:extLst>
          </p:cNvPr>
          <p:cNvSpPr>
            <a:spLocks noGrp="1"/>
          </p:cNvSpPr>
          <p:nvPr>
            <p:ph type="title"/>
          </p:nvPr>
        </p:nvSpPr>
        <p:spPr>
          <a:xfrm>
            <a:off x="457200" y="274638"/>
            <a:ext cx="8229600" cy="1143000"/>
          </a:xfrm>
        </p:spPr>
        <p:txBody>
          <a:bodyPr/>
          <a:lstStyle/>
          <a:p>
            <a:r>
              <a:rPr lang="en-US" dirty="0"/>
              <a:t>WEBSITE:   </a:t>
            </a:r>
            <a:r>
              <a:rPr lang="en-US" dirty="0" err="1"/>
              <a:t>pcmg.ucanr.org</a:t>
            </a:r>
            <a:endParaRPr lang="en-US" dirty="0"/>
          </a:p>
        </p:txBody>
      </p:sp>
      <p:sp>
        <p:nvSpPr>
          <p:cNvPr id="5" name="Right Arrow 4">
            <a:extLst>
              <a:ext uri="{FF2B5EF4-FFF2-40B4-BE49-F238E27FC236}">
                <a16:creationId xmlns:a16="http://schemas.microsoft.com/office/drawing/2014/main" id="{D1E8CC3D-E459-7C41-8252-FFE63C81DF40}"/>
              </a:ext>
            </a:extLst>
          </p:cNvPr>
          <p:cNvSpPr/>
          <p:nvPr/>
        </p:nvSpPr>
        <p:spPr>
          <a:xfrm>
            <a:off x="5334000" y="3450566"/>
            <a:ext cx="625963" cy="21187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0629A73D-F0F2-294A-8D6D-701C07142310}"/>
              </a:ext>
            </a:extLst>
          </p:cNvPr>
          <p:cNvSpPr/>
          <p:nvPr/>
        </p:nvSpPr>
        <p:spPr>
          <a:xfrm>
            <a:off x="144218" y="1752600"/>
            <a:ext cx="625963" cy="6765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52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84DC7-AAEB-C349-A801-7375A587584A}"/>
              </a:ext>
            </a:extLst>
          </p:cNvPr>
          <p:cNvSpPr>
            <a:spLocks noGrp="1"/>
          </p:cNvSpPr>
          <p:nvPr>
            <p:ph type="sldNum" sz="quarter" idx="16"/>
          </p:nvPr>
        </p:nvSpPr>
        <p:spPr/>
        <p:txBody>
          <a:bodyPr/>
          <a:lstStyle/>
          <a:p>
            <a:fld id="{111DB74A-73E3-49E8-8984-0D5D8C20C556}" type="slidenum">
              <a:rPr lang="en-US" smtClean="0"/>
              <a:pPr/>
              <a:t>7</a:t>
            </a:fld>
            <a:endParaRPr lang="en-US" dirty="0"/>
          </a:p>
        </p:txBody>
      </p:sp>
      <p:sp>
        <p:nvSpPr>
          <p:cNvPr id="5" name="Title 4">
            <a:extLst>
              <a:ext uri="{FF2B5EF4-FFF2-40B4-BE49-F238E27FC236}">
                <a16:creationId xmlns:a16="http://schemas.microsoft.com/office/drawing/2014/main" id="{5E9EF53A-85AB-FC42-9862-4A0E68976056}"/>
              </a:ext>
            </a:extLst>
          </p:cNvPr>
          <p:cNvSpPr>
            <a:spLocks noGrp="1"/>
          </p:cNvSpPr>
          <p:nvPr>
            <p:ph type="title"/>
          </p:nvPr>
        </p:nvSpPr>
        <p:spPr/>
        <p:txBody>
          <a:bodyPr/>
          <a:lstStyle/>
          <a:p>
            <a:r>
              <a:rPr lang="en-US" b="1" dirty="0"/>
              <a:t>Your Handout</a:t>
            </a:r>
          </a:p>
        </p:txBody>
      </p:sp>
      <p:pic>
        <p:nvPicPr>
          <p:cNvPr id="7" name="Picture 6">
            <a:extLst>
              <a:ext uri="{FF2B5EF4-FFF2-40B4-BE49-F238E27FC236}">
                <a16:creationId xmlns:a16="http://schemas.microsoft.com/office/drawing/2014/main" id="{393B56A3-3D08-554F-8E28-0C1645A51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384980"/>
            <a:ext cx="3707176" cy="4787219"/>
          </a:xfrm>
          <a:prstGeom prst="rect">
            <a:avLst/>
          </a:prstGeom>
        </p:spPr>
      </p:pic>
    </p:spTree>
    <p:extLst>
      <p:ext uri="{BB962C8B-B14F-4D97-AF65-F5344CB8AC3E}">
        <p14:creationId xmlns:p14="http://schemas.microsoft.com/office/powerpoint/2010/main" val="296930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Agenda</a:t>
            </a:r>
          </a:p>
        </p:txBody>
      </p:sp>
      <p:sp>
        <p:nvSpPr>
          <p:cNvPr id="9" name="Slide Number Placeholder 8"/>
          <p:cNvSpPr>
            <a:spLocks noGrp="1"/>
          </p:cNvSpPr>
          <p:nvPr>
            <p:ph type="sldNum" sz="quarter" idx="16"/>
          </p:nvPr>
        </p:nvSpPr>
        <p:spPr/>
        <p:txBody>
          <a:bodyPr/>
          <a:lstStyle/>
          <a:p>
            <a:fld id="{111DB74A-73E3-49E8-8984-0D5D8C20C556}" type="slidenum">
              <a:rPr lang="en-US" smtClean="0"/>
              <a:pPr/>
              <a:t>8</a:t>
            </a:fld>
            <a:endParaRPr lang="en-US" dirty="0"/>
          </a:p>
        </p:txBody>
      </p:sp>
      <p:sp>
        <p:nvSpPr>
          <p:cNvPr id="8" name="Content Placeholder 2">
            <a:extLst>
              <a:ext uri="{FF2B5EF4-FFF2-40B4-BE49-F238E27FC236}">
                <a16:creationId xmlns:a16="http://schemas.microsoft.com/office/drawing/2014/main" id="{C6735F90-A8A0-C346-BC29-94242B8A90A0}"/>
              </a:ext>
            </a:extLst>
          </p:cNvPr>
          <p:cNvSpPr>
            <a:spLocks noGrp="1"/>
          </p:cNvSpPr>
          <p:nvPr>
            <p:ph type="body" sz="quarter" idx="13"/>
          </p:nvPr>
        </p:nvSpPr>
        <p:spPr>
          <a:xfrm>
            <a:off x="457200" y="1600200"/>
            <a:ext cx="7696200" cy="5201819"/>
          </a:xfrm>
        </p:spPr>
        <p:txBody>
          <a:bodyPr>
            <a:normAutofit lnSpcReduction="10000"/>
          </a:bodyPr>
          <a:lstStyle/>
          <a:p>
            <a:r>
              <a:rPr lang="en-US" b="1" dirty="0"/>
              <a:t>“It Depends”</a:t>
            </a:r>
          </a:p>
          <a:p>
            <a:pPr marL="457200" indent="-457200">
              <a:buFont typeface="Wingdings" pitchFamily="2" charset="2"/>
              <a:buChar char="v"/>
            </a:pPr>
            <a:r>
              <a:rPr lang="en-US" dirty="0"/>
              <a:t>Read the Label</a:t>
            </a:r>
          </a:p>
          <a:p>
            <a:pPr marL="457200" indent="-457200">
              <a:buFont typeface="Wingdings" pitchFamily="2" charset="2"/>
              <a:buChar char="v"/>
            </a:pPr>
            <a:r>
              <a:rPr lang="en-US" dirty="0"/>
              <a:t>Plan for Trouble</a:t>
            </a:r>
          </a:p>
          <a:p>
            <a:r>
              <a:rPr lang="en-US" dirty="0"/>
              <a:t>	Contain</a:t>
            </a:r>
          </a:p>
          <a:p>
            <a:r>
              <a:rPr lang="en-US" dirty="0"/>
              <a:t>	Deadhead</a:t>
            </a:r>
          </a:p>
          <a:p>
            <a:pPr marL="457200" indent="-457200">
              <a:buFont typeface="Wingdings" pitchFamily="2" charset="2"/>
              <a:buChar char="v"/>
            </a:pPr>
            <a:r>
              <a:rPr lang="en-US" dirty="0"/>
              <a:t>Divide and Multiply</a:t>
            </a:r>
          </a:p>
          <a:p>
            <a:pPr marL="457200" indent="-457200">
              <a:buFont typeface="Wingdings" pitchFamily="2" charset="2"/>
              <a:buChar char="v"/>
            </a:pPr>
            <a:r>
              <a:rPr lang="en-US" dirty="0"/>
              <a:t>Weeds</a:t>
            </a:r>
            <a:endParaRPr lang="en-US" b="1" dirty="0"/>
          </a:p>
          <a:p>
            <a:pPr marL="457200" indent="-457200">
              <a:buFont typeface="Wingdings" pitchFamily="2" charset="2"/>
              <a:buChar char="v"/>
            </a:pPr>
            <a:endParaRPr lang="en-US" sz="1400" b="1" dirty="0"/>
          </a:p>
          <a:p>
            <a:pPr marL="457200" indent="-457200" algn="ctr">
              <a:buFont typeface="Wingdings" pitchFamily="2" charset="2"/>
              <a:buChar char="v"/>
            </a:pPr>
            <a:r>
              <a:rPr lang="en-US" b="1" u="sng" dirty="0"/>
              <a:t>Don’t Plant a Pest—Avoid Invasive Plants</a:t>
            </a:r>
          </a:p>
          <a:p>
            <a:endParaRPr lang="en-US" dirty="0"/>
          </a:p>
        </p:txBody>
      </p:sp>
      <p:pic>
        <p:nvPicPr>
          <p:cNvPr id="10" name="Picture 9">
            <a:extLst>
              <a:ext uri="{FF2B5EF4-FFF2-40B4-BE49-F238E27FC236}">
                <a16:creationId xmlns:a16="http://schemas.microsoft.com/office/drawing/2014/main" id="{81107C2B-89BF-2742-A8D0-32634A101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00199"/>
            <a:ext cx="2667000" cy="3555999"/>
          </a:xfrm>
          <a:prstGeom prst="rect">
            <a:avLst/>
          </a:prstGeom>
        </p:spPr>
      </p:pic>
    </p:spTree>
    <p:extLst>
      <p:ext uri="{BB962C8B-B14F-4D97-AF65-F5344CB8AC3E}">
        <p14:creationId xmlns:p14="http://schemas.microsoft.com/office/powerpoint/2010/main" val="71256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457200" y="1600200"/>
            <a:ext cx="8229600" cy="4419600"/>
          </a:xfrm>
        </p:spPr>
        <p:txBody>
          <a:bodyPr>
            <a:normAutofit/>
          </a:bodyPr>
          <a:lstStyle/>
          <a:p>
            <a:r>
              <a:rPr lang="en-US" b="1" u="sng" dirty="0"/>
              <a:t>Learn about your new plant</a:t>
            </a:r>
          </a:p>
          <a:p>
            <a:r>
              <a:rPr lang="en-US" dirty="0"/>
              <a:t>Water needs</a:t>
            </a:r>
          </a:p>
          <a:p>
            <a:r>
              <a:rPr lang="en-US" dirty="0"/>
              <a:t>Light</a:t>
            </a:r>
          </a:p>
          <a:p>
            <a:r>
              <a:rPr lang="en-US" dirty="0"/>
              <a:t>Soil</a:t>
            </a:r>
          </a:p>
          <a:p>
            <a:r>
              <a:rPr lang="en-US" dirty="0"/>
              <a:t>Work involved--weeding, pruning, etc.</a:t>
            </a:r>
          </a:p>
          <a:p>
            <a:r>
              <a:rPr lang="en-US" dirty="0"/>
              <a:t>Annual vs. Perennial</a:t>
            </a:r>
          </a:p>
        </p:txBody>
      </p:sp>
      <p:sp>
        <p:nvSpPr>
          <p:cNvPr id="5" name="Title 4"/>
          <p:cNvSpPr>
            <a:spLocks noGrp="1"/>
          </p:cNvSpPr>
          <p:nvPr>
            <p:ph type="title"/>
          </p:nvPr>
        </p:nvSpPr>
        <p:spPr>
          <a:xfrm>
            <a:off x="457200" y="288925"/>
            <a:ext cx="8229600" cy="1143000"/>
          </a:xfrm>
        </p:spPr>
        <p:txBody>
          <a:bodyPr>
            <a:normAutofit/>
          </a:bodyPr>
          <a:lstStyle/>
          <a:p>
            <a:r>
              <a:rPr lang="en-US" b="1" dirty="0"/>
              <a:t>“It Depends”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9</a:t>
            </a:fld>
            <a:endParaRPr lang="en-US" dirty="0"/>
          </a:p>
        </p:txBody>
      </p:sp>
    </p:spTree>
    <p:extLst>
      <p:ext uri="{BB962C8B-B14F-4D97-AF65-F5344CB8AC3E}">
        <p14:creationId xmlns:p14="http://schemas.microsoft.com/office/powerpoint/2010/main" val="1426328361"/>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CLEAR" id="{87BECCD6-FFC5-5448-B406-D5AC52D926B7}" vid="{A67D33C2-1E34-ED46-8FF0-1D115F17EC0B}"/>
    </a:ext>
  </a:ext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CLEAR" id="{87BECCD6-FFC5-5448-B406-D5AC52D926B7}" vid="{08B7A80C-C96B-8341-B12B-E27C79E7CB13}"/>
    </a:ext>
  </a:ext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CLEAR" id="{87BECCD6-FFC5-5448-B406-D5AC52D926B7}" vid="{15A5797D-942B-154D-8AE5-645F2D743C0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UCANR Intro slides </Template>
  <TotalTime>4284</TotalTime>
  <Words>3173</Words>
  <Application>Microsoft Macintosh PowerPoint</Application>
  <PresentationFormat>On-screen Show (4:3)</PresentationFormat>
  <Paragraphs>427</Paragraphs>
  <Slides>44</Slides>
  <Notes>38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44</vt:i4>
      </vt:variant>
    </vt:vector>
  </HeadingPairs>
  <TitlesOfParts>
    <vt:vector size="51" baseType="lpstr">
      <vt:lpstr>Arial</vt:lpstr>
      <vt:lpstr>Calibri</vt:lpstr>
      <vt:lpstr>Verdana</vt:lpstr>
      <vt:lpstr>Wingdings</vt:lpstr>
      <vt:lpstr>UCANR Intro slides </vt:lpstr>
      <vt:lpstr>MG Content slides</vt:lpstr>
      <vt:lpstr>Content (no bottom logo)</vt:lpstr>
      <vt:lpstr>Wild Wanderers</vt:lpstr>
      <vt:lpstr>Who Are Master Gardeners?</vt:lpstr>
      <vt:lpstr>Who Are Master Gardeners?</vt:lpstr>
      <vt:lpstr>Who Are Master Gardeners?</vt:lpstr>
      <vt:lpstr>WEBSITE:   pcmg.ucanr.org</vt:lpstr>
      <vt:lpstr>WEBSITE:   pcmg.ucanr.org</vt:lpstr>
      <vt:lpstr>Your Handout</vt:lpstr>
      <vt:lpstr>Agenda</vt:lpstr>
      <vt:lpstr>“It Depends”</vt:lpstr>
      <vt:lpstr>Read the Label</vt:lpstr>
      <vt:lpstr>Read the Label</vt:lpstr>
      <vt:lpstr>“It Depends”</vt:lpstr>
      <vt:lpstr>Polite Plants</vt:lpstr>
      <vt:lpstr>Self Seeders</vt:lpstr>
      <vt:lpstr>Plant Pledge</vt:lpstr>
      <vt:lpstr>Aggressive Plants</vt:lpstr>
      <vt:lpstr>Size Matters!</vt:lpstr>
      <vt:lpstr>Contain Naughty Plants</vt:lpstr>
      <vt:lpstr>Nice, until it’s not!</vt:lpstr>
      <vt:lpstr>Plan for Trouble</vt:lpstr>
      <vt:lpstr>Know Your Relatives</vt:lpstr>
      <vt:lpstr>Know Your Relatives</vt:lpstr>
      <vt:lpstr>Is it a Pest?</vt:lpstr>
      <vt:lpstr>Divide and Multiply</vt:lpstr>
      <vt:lpstr>Aggressive Thugs</vt:lpstr>
      <vt:lpstr>Calla Lily Valley, Big Sur</vt:lpstr>
      <vt:lpstr>***What is a Weed?</vt:lpstr>
      <vt:lpstr>Weeds</vt:lpstr>
      <vt:lpstr>Garden Escapees</vt:lpstr>
      <vt:lpstr>Invasive Plants</vt:lpstr>
      <vt:lpstr>PowerPoint Presentation</vt:lpstr>
      <vt:lpstr>PowerPoint Presentation</vt:lpstr>
      <vt:lpstr>Invasive Plants</vt:lpstr>
      <vt:lpstr>Invasive Plants</vt:lpstr>
      <vt:lpstr>Invasive Plants</vt:lpstr>
      <vt:lpstr>2021 PlantRight Survey Results</vt:lpstr>
      <vt:lpstr>Invasive Plants</vt:lpstr>
      <vt:lpstr>Let’s Recap</vt:lpstr>
      <vt:lpstr>Let’s Not Make it Worse!</vt:lpstr>
      <vt:lpstr>Thank You!</vt:lpstr>
      <vt:lpstr>PowerPoint Presentation</vt:lpstr>
      <vt:lpstr>“It Depends”</vt:lpstr>
      <vt:lpstr>Title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Peggy Beltramo</dc:creator>
  <cp:lastModifiedBy>Microsoft Office User</cp:lastModifiedBy>
  <cp:revision>81</cp:revision>
  <cp:lastPrinted>2021-09-07T17:58:38Z</cp:lastPrinted>
  <dcterms:created xsi:type="dcterms:W3CDTF">2021-06-08T17:17:05Z</dcterms:created>
  <dcterms:modified xsi:type="dcterms:W3CDTF">2022-01-16T23:13:08Z</dcterms:modified>
</cp:coreProperties>
</file>