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4" r:id="rId2"/>
    <p:sldMasterId id="2147483749" r:id="rId3"/>
  </p:sldMasterIdLst>
  <p:notesMasterIdLst>
    <p:notesMasterId r:id="rId40"/>
  </p:notesMasterIdLst>
  <p:handoutMasterIdLst>
    <p:handoutMasterId r:id="rId41"/>
  </p:handoutMasterIdLst>
  <p:sldIdLst>
    <p:sldId id="262" r:id="rId4"/>
    <p:sldId id="263" r:id="rId5"/>
    <p:sldId id="265" r:id="rId6"/>
    <p:sldId id="269" r:id="rId7"/>
    <p:sldId id="267" r:id="rId8"/>
    <p:sldId id="261" r:id="rId9"/>
    <p:sldId id="304" r:id="rId10"/>
    <p:sldId id="307" r:id="rId11"/>
    <p:sldId id="309" r:id="rId12"/>
    <p:sldId id="308" r:id="rId13"/>
    <p:sldId id="310" r:id="rId14"/>
    <p:sldId id="300" r:id="rId15"/>
    <p:sldId id="281" r:id="rId16"/>
    <p:sldId id="301" r:id="rId17"/>
    <p:sldId id="319" r:id="rId18"/>
    <p:sldId id="283" r:id="rId19"/>
    <p:sldId id="318" r:id="rId20"/>
    <p:sldId id="259" r:id="rId21"/>
    <p:sldId id="324" r:id="rId22"/>
    <p:sldId id="302" r:id="rId23"/>
    <p:sldId id="316" r:id="rId24"/>
    <p:sldId id="260" r:id="rId25"/>
    <p:sldId id="321" r:id="rId26"/>
    <p:sldId id="320" r:id="rId27"/>
    <p:sldId id="291" r:id="rId28"/>
    <p:sldId id="271" r:id="rId29"/>
    <p:sldId id="326" r:id="rId30"/>
    <p:sldId id="325" r:id="rId31"/>
    <p:sldId id="327" r:id="rId32"/>
    <p:sldId id="328" r:id="rId33"/>
    <p:sldId id="329" r:id="rId34"/>
    <p:sldId id="330" r:id="rId35"/>
    <p:sldId id="331" r:id="rId36"/>
    <p:sldId id="270" r:id="rId37"/>
    <p:sldId id="298" r:id="rId38"/>
    <p:sldId id="322" r:id="rId39"/>
  </p:sldIdLst>
  <p:sldSz cx="9144000" cy="6858000" type="screen4x3"/>
  <p:notesSz cx="938847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37" userDrawn="1">
          <p15:clr>
            <a:srgbClr val="A4A3A4"/>
          </p15:clr>
        </p15:guide>
        <p15:guide id="2" pos="295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uno Jl Pitton" initials="BJP" lastIdx="7" clrIdx="0">
    <p:extLst>
      <p:ext uri="{19B8F6BF-5375-455C-9EA6-DF929625EA0E}">
        <p15:presenceInfo xmlns:p15="http://schemas.microsoft.com/office/powerpoint/2012/main" userId="S::bjpitton@ucdavis.edu::0586d8eb-91bb-4aa7-88b2-1d4ba28c43a2" providerId="AD"/>
      </p:ext>
    </p:extLst>
  </p:cmAuthor>
  <p:cmAuthor id="2" name="Michelle M. Lakhani" initials="MM" lastIdx="6" clrIdx="1">
    <p:extLst>
      <p:ext uri="{19B8F6BF-5375-455C-9EA6-DF929625EA0E}">
        <p15:presenceInfo xmlns:p15="http://schemas.microsoft.com/office/powerpoint/2012/main" userId="1948cfab55b5cf9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49" autoAdjust="0"/>
    <p:restoredTop sz="82198" autoAdjust="0"/>
  </p:normalViewPr>
  <p:slideViewPr>
    <p:cSldViewPr>
      <p:cViewPr varScale="1">
        <p:scale>
          <a:sx n="86" d="100"/>
          <a:sy n="86" d="100"/>
        </p:scale>
        <p:origin x="157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8" d="100"/>
          <a:sy n="68" d="100"/>
        </p:scale>
        <p:origin x="2742" y="48"/>
      </p:cViewPr>
      <p:guideLst>
        <p:guide orient="horz" pos="2237"/>
        <p:guide pos="295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bara Villareal" userId="b96cd21e0dd30154" providerId="LiveId" clId="{595536E2-CD96-447D-994F-5724497AE74B}"/>
    <pc:docChg chg="modSld">
      <pc:chgData name="Barbara Villareal" userId="b96cd21e0dd30154" providerId="LiveId" clId="{595536E2-CD96-447D-994F-5724497AE74B}" dt="2024-02-20T00:40:16.209" v="1" actId="6549"/>
      <pc:docMkLst>
        <pc:docMk/>
      </pc:docMkLst>
      <pc:sldChg chg="modSp mod">
        <pc:chgData name="Barbara Villareal" userId="b96cd21e0dd30154" providerId="LiveId" clId="{595536E2-CD96-447D-994F-5724497AE74B}" dt="2024-02-20T00:40:16.209" v="1" actId="6549"/>
        <pc:sldMkLst>
          <pc:docMk/>
          <pc:sldMk cId="0" sldId="298"/>
        </pc:sldMkLst>
        <pc:spChg chg="mod">
          <ac:chgData name="Barbara Villareal" userId="b96cd21e0dd30154" providerId="LiveId" clId="{595536E2-CD96-447D-994F-5724497AE74B}" dt="2024-02-20T00:40:16.209" v="1" actId="6549"/>
          <ac:spMkLst>
            <pc:docMk/>
            <pc:sldMk cId="0" sldId="298"/>
            <ac:spMk id="8"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68339" cy="35512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sz="quarter" idx="1"/>
          </p:nvPr>
        </p:nvSpPr>
        <p:spPr>
          <a:xfrm>
            <a:off x="5317964" y="0"/>
            <a:ext cx="4068339" cy="355124"/>
          </a:xfrm>
          <a:prstGeom prst="rect">
            <a:avLst/>
          </a:prstGeom>
        </p:spPr>
        <p:txBody>
          <a:bodyPr vert="horz" lIns="94229" tIns="47114" rIns="94229" bIns="47114" rtlCol="0"/>
          <a:lstStyle>
            <a:lvl1pPr algn="r">
              <a:defRPr sz="1200"/>
            </a:lvl1pPr>
          </a:lstStyle>
          <a:p>
            <a:fld id="{076B3FA4-DBAA-4EA7-8A79-5D496AB929E0}" type="datetimeFigureOut">
              <a:rPr lang="en-US" smtClean="0"/>
              <a:pPr/>
              <a:t>2/19/2024</a:t>
            </a:fld>
            <a:endParaRPr lang="en-US" dirty="0"/>
          </a:p>
        </p:txBody>
      </p:sp>
      <p:sp>
        <p:nvSpPr>
          <p:cNvPr id="4" name="Footer Placeholder 3"/>
          <p:cNvSpPr>
            <a:spLocks noGrp="1"/>
          </p:cNvSpPr>
          <p:nvPr>
            <p:ph type="ftr" sz="quarter" idx="2"/>
          </p:nvPr>
        </p:nvSpPr>
        <p:spPr>
          <a:xfrm>
            <a:off x="1" y="6746119"/>
            <a:ext cx="4068339" cy="355124"/>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5317964" y="6746119"/>
            <a:ext cx="4068339" cy="355124"/>
          </a:xfrm>
          <a:prstGeom prst="rect">
            <a:avLst/>
          </a:prstGeom>
        </p:spPr>
        <p:txBody>
          <a:bodyPr vert="horz" lIns="94229" tIns="47114" rIns="94229" bIns="47114" rtlCol="0" anchor="b"/>
          <a:lstStyle>
            <a:lvl1pPr algn="r">
              <a:defRPr sz="1200"/>
            </a:lvl1pPr>
          </a:lstStyle>
          <a:p>
            <a:fld id="{72AE321B-42E6-4082-ADCB-16DB624964F2}" type="slidenum">
              <a:rPr lang="en-US" smtClean="0"/>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68339" cy="35512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5317964" y="0"/>
            <a:ext cx="4068339" cy="355124"/>
          </a:xfrm>
          <a:prstGeom prst="rect">
            <a:avLst/>
          </a:prstGeom>
        </p:spPr>
        <p:txBody>
          <a:bodyPr vert="horz" lIns="94229" tIns="47114" rIns="94229" bIns="47114" rtlCol="0"/>
          <a:lstStyle>
            <a:lvl1pPr algn="r">
              <a:defRPr sz="1200"/>
            </a:lvl1pPr>
          </a:lstStyle>
          <a:p>
            <a:fld id="{D794C6B2-0E18-41FC-8CA1-B467464E7545}" type="datetimeFigureOut">
              <a:rPr lang="en-US" smtClean="0"/>
              <a:pPr/>
              <a:t>2/19/2024</a:t>
            </a:fld>
            <a:endParaRPr lang="en-US" dirty="0"/>
          </a:p>
        </p:txBody>
      </p:sp>
      <p:sp>
        <p:nvSpPr>
          <p:cNvPr id="4" name="Slide Image Placeholder 3"/>
          <p:cNvSpPr>
            <a:spLocks noGrp="1" noRot="1" noChangeAspect="1"/>
          </p:cNvSpPr>
          <p:nvPr>
            <p:ph type="sldImg" idx="2"/>
          </p:nvPr>
        </p:nvSpPr>
        <p:spPr>
          <a:xfrm>
            <a:off x="2919413" y="533400"/>
            <a:ext cx="3549650" cy="2662238"/>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938848" y="3373676"/>
            <a:ext cx="7510780" cy="3196114"/>
          </a:xfrm>
          <a:prstGeom prst="rect">
            <a:avLst/>
          </a:prstGeom>
        </p:spPr>
        <p:txBody>
          <a:bodyPr vert="horz" lIns="94229" tIns="47114" rIns="94229" bIns="471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746119"/>
            <a:ext cx="4068339" cy="355124"/>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5317964" y="6746119"/>
            <a:ext cx="4068339" cy="355124"/>
          </a:xfrm>
          <a:prstGeom prst="rect">
            <a:avLst/>
          </a:prstGeom>
        </p:spPr>
        <p:txBody>
          <a:bodyPr vert="horz" lIns="94229" tIns="47114" rIns="94229" bIns="47114" rtlCol="0" anchor="b"/>
          <a:lstStyle>
            <a:lvl1pPr algn="r">
              <a:defRPr sz="1200"/>
            </a:lvl1pPr>
          </a:lstStyle>
          <a:p>
            <a:fld id="{30B60A3E-4BC9-4497-95E2-69F5661E229A}" type="slidenum">
              <a:rPr lang="en-US" smtClean="0"/>
              <a:pPr/>
              <a:t>‹#›</a:t>
            </a:fld>
            <a:endParaRPr lang="en-US" dirty="0"/>
          </a:p>
        </p:txBody>
      </p:sp>
    </p:spTree>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alag.ucanr.edu/Archive/?article=ca.v059n02p65#bib7"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i.org/10.3733/ca.v059n02p65"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oi.org/10.3733/ca.v059n02p65"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xtension.umd.edu/resource/growing-blueberries-container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alag.ucanr.edu/Archive/?article=ca.v059n02p65#bib7"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ucanr.edu/sites/ucmgplacer/files/171602.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xtension.umd.edu/resource/growing-blueberries-container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xtension.umd.edu/resource/growing-blueberries-container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ruralsprout.com/author/tracey/"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ruralsprout.com/prune-blueberry-bushes/"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ruralsprout.com/author/tracey/"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ruralsprout.com/prune-blueberry-bushes/"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ruralsprout.com/author/tracey/"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ruralsprout.com/prune-blueberry-bushes/"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ruralsprout.com/author/tracey/"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ruralsprout.com/prune-blueberry-bushes/"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ucanr.edu/sites/ucmgplacer/files/171602.pdf"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xtension.umd.edu/resource/growing-blueberries-containers/"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alag.ucanr.edu/Archive/?article=ca.v059n02p65#bib4"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Created:      </a:t>
            </a:r>
            <a:r>
              <a:rPr lang="en-US" b="0" dirty="0"/>
              <a:t>December 31 2024, Approved by Kathy Gee on January 3, 2024</a:t>
            </a:r>
            <a:endParaRPr lang="en-US" b="1" dirty="0"/>
          </a:p>
          <a:p>
            <a:r>
              <a:rPr lang="en-US" b="1" dirty="0"/>
              <a:t>Created by</a:t>
            </a:r>
            <a:r>
              <a:rPr lang="en-US" dirty="0"/>
              <a:t>:   Michelle Marquard-Lakhani of Placer County Master Gardener</a:t>
            </a:r>
          </a:p>
          <a:p>
            <a:r>
              <a:rPr lang="en-US" b="1" dirty="0"/>
              <a:t>Audience:     </a:t>
            </a:r>
            <a:r>
              <a:rPr lang="en-US" b="0" dirty="0"/>
              <a:t>Anyone wanting to grow and care for/optimize growth of their blueberries</a:t>
            </a:r>
            <a:endParaRPr lang="en-US" dirty="0"/>
          </a:p>
          <a:p>
            <a:r>
              <a:rPr lang="en-US" b="1" dirty="0"/>
              <a:t>Publicity:  </a:t>
            </a:r>
            <a:r>
              <a:rPr lang="en-US" dirty="0"/>
              <a:t>    Sweet, Nutritious and Wildly Popular, learn how to purchase, care for, and harvest blueberries in your garden.  Growing blueberries can be done easily in a container garden.  Come learn how!</a:t>
            </a:r>
          </a:p>
          <a:p>
            <a:r>
              <a:rPr lang="en-US" b="1" dirty="0"/>
              <a:t>Update History:  </a:t>
            </a:r>
            <a:r>
              <a:rPr lang="en-US" b="0" dirty="0"/>
              <a:t>Revision 1.0 Date: , Revision 2.0 Date: , Revision 3.0 Date</a:t>
            </a:r>
            <a:r>
              <a:rPr lang="en-US" b="1" dirty="0"/>
              <a:t>: </a:t>
            </a:r>
            <a:r>
              <a:rPr lang="en-US" b="0" dirty="0"/>
              <a:t>, presentation copy January 4, 2024.  Michelle Marquard-Lakhani</a:t>
            </a:r>
          </a:p>
          <a:p>
            <a:r>
              <a:rPr lang="en-US" b="0" dirty="0"/>
              <a:t>               1.0 through 3.0 were release for review and updated based on feedback prior to final presentation copy release.</a:t>
            </a:r>
            <a:endParaRPr lang="en-US" b="1" dirty="0"/>
          </a:p>
        </p:txBody>
      </p:sp>
      <p:sp>
        <p:nvSpPr>
          <p:cNvPr id="6" name="Footer Placeholder 5">
            <a:extLst>
              <a:ext uri="{FF2B5EF4-FFF2-40B4-BE49-F238E27FC236}">
                <a16:creationId xmlns:a16="http://schemas.microsoft.com/office/drawing/2014/main" id="{20C3860C-093F-774D-4615-7D7FB8FAC76D}"/>
              </a:ext>
            </a:extLst>
          </p:cNvPr>
          <p:cNvSpPr>
            <a:spLocks noGrp="1"/>
          </p:cNvSpPr>
          <p:nvPr>
            <p:ph type="ftr" sz="quarter" idx="4"/>
          </p:nvPr>
        </p:nvSpPr>
        <p:spPr/>
        <p:txBody>
          <a:bodyPr/>
          <a:lstStyle/>
          <a:p>
            <a:endParaRPr lang="en-US" dirty="0"/>
          </a:p>
        </p:txBody>
      </p:sp>
      <p:sp>
        <p:nvSpPr>
          <p:cNvPr id="7" name="Slide Number Placeholder 6">
            <a:extLst>
              <a:ext uri="{FF2B5EF4-FFF2-40B4-BE49-F238E27FC236}">
                <a16:creationId xmlns:a16="http://schemas.microsoft.com/office/drawing/2014/main" id="{0C964309-D49E-804F-140D-1A5FEE64DC85}"/>
              </a:ext>
            </a:extLst>
          </p:cNvPr>
          <p:cNvSpPr>
            <a:spLocks noGrp="1"/>
          </p:cNvSpPr>
          <p:nvPr>
            <p:ph type="sldNum" sz="quarter" idx="5"/>
          </p:nvPr>
        </p:nvSpPr>
        <p:spPr/>
        <p:txBody>
          <a:bodyPr/>
          <a:lstStyle/>
          <a:p>
            <a:fld id="{30B60A3E-4BC9-4497-95E2-69F5661E229A}" type="slidenum">
              <a:rPr lang="en-US" smtClean="0"/>
              <a:pPr/>
              <a:t>1</a:t>
            </a:fld>
            <a:endParaRPr lang="en-US" dirty="0"/>
          </a:p>
        </p:txBody>
      </p:sp>
    </p:spTree>
    <p:extLst>
      <p:ext uri="{BB962C8B-B14F-4D97-AF65-F5344CB8AC3E}">
        <p14:creationId xmlns:p14="http://schemas.microsoft.com/office/powerpoint/2010/main" val="1202390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1" dirty="0"/>
              <a:t>Reference: </a:t>
            </a:r>
            <a:r>
              <a:rPr lang="en-US" dirty="0"/>
              <a:t>Information</a:t>
            </a:r>
            <a:r>
              <a:rPr lang="en-US" baseline="0" dirty="0"/>
              <a:t> from this page was obtained from the UCANR California Agriculture—</a:t>
            </a:r>
            <a:r>
              <a:rPr lang="en-US" dirty="0"/>
              <a:t>Blueberry research launches exciting new California specialty crop at:</a:t>
            </a:r>
            <a:r>
              <a:rPr lang="en-US" baseline="0" dirty="0"/>
              <a:t> https://calag.ucanr.edu/Archive/?article=ca.v059n02p65.  Section: Planting Considerations, author sites </a:t>
            </a:r>
            <a:r>
              <a:rPr lang="en-US" b="0" i="0" u="sng" dirty="0">
                <a:solidFill>
                  <a:srgbClr val="800000"/>
                </a:solidFill>
                <a:effectLst/>
                <a:latin typeface="lato" panose="020F0502020204030203" pitchFamily="34" charset="0"/>
                <a:hlinkClick r:id="rId3"/>
              </a:rPr>
              <a:t>Strik et al. 1993</a:t>
            </a:r>
            <a:endParaRPr lang="en-US" baseline="0" dirty="0"/>
          </a:p>
          <a:p>
            <a:pPr defTabSz="942289">
              <a:defRPr/>
            </a:pPr>
            <a:endParaRPr lang="en-US" dirty="0"/>
          </a:p>
          <a:p>
            <a:pPr defTabSz="942289">
              <a:defRPr/>
            </a:pPr>
            <a:r>
              <a:rPr lang="en-US" b="1" baseline="0" dirty="0"/>
              <a:t>Presenter Notes: </a:t>
            </a:r>
          </a:p>
          <a:p>
            <a:pPr defTabSz="942289">
              <a:defRPr/>
            </a:pPr>
            <a:r>
              <a:rPr lang="en-US" dirty="0"/>
              <a:t>Soil acidification is most often achieved using sulfuric acid, which is broadcast over the surface of the soil and then flood irrigated with sufficient water to incorporate it to a depth of 12 inches. Soil sulfur can be applied but may require several months to convert to sulfate and change the soil pH. Sulfur is not as predictable as sulfuric acid for changing soil pH. Therefore, when applying sulfur, additional attention must be given to monitoring soil pH and making appropriate adjustments. Citric acid and other acidic compounds may be used to lower soil pH, but they are more costly.  A basic 3:1 or 3 way soil meter can be used to test the acidity of your soil to make any needed adjustments.  I purchased this one from Amazon for $9.99.</a:t>
            </a:r>
            <a:endParaRPr lang="en-US" b="1" baseline="0" dirty="0"/>
          </a:p>
          <a:p>
            <a:endParaRPr lang="en-US" dirty="0"/>
          </a:p>
        </p:txBody>
      </p:sp>
      <p:sp>
        <p:nvSpPr>
          <p:cNvPr id="6" name="Footer Placeholder 5">
            <a:extLst>
              <a:ext uri="{FF2B5EF4-FFF2-40B4-BE49-F238E27FC236}">
                <a16:creationId xmlns:a16="http://schemas.microsoft.com/office/drawing/2014/main" id="{185A51E6-0FFC-3CF2-ED87-8AC00EB47D32}"/>
              </a:ext>
            </a:extLst>
          </p:cNvPr>
          <p:cNvSpPr>
            <a:spLocks noGrp="1"/>
          </p:cNvSpPr>
          <p:nvPr>
            <p:ph type="ftr" sz="quarter" idx="4"/>
          </p:nvPr>
        </p:nvSpPr>
        <p:spPr/>
        <p:txBody>
          <a:bodyPr/>
          <a:lstStyle/>
          <a:p>
            <a:endParaRPr lang="en-US" dirty="0"/>
          </a:p>
        </p:txBody>
      </p:sp>
      <p:sp>
        <p:nvSpPr>
          <p:cNvPr id="7" name="Slide Number Placeholder 6">
            <a:extLst>
              <a:ext uri="{FF2B5EF4-FFF2-40B4-BE49-F238E27FC236}">
                <a16:creationId xmlns:a16="http://schemas.microsoft.com/office/drawing/2014/main" id="{5787A1E0-6E50-4821-177D-E63DD44AC019}"/>
              </a:ext>
            </a:extLst>
          </p:cNvPr>
          <p:cNvSpPr>
            <a:spLocks noGrp="1"/>
          </p:cNvSpPr>
          <p:nvPr>
            <p:ph type="sldNum" sz="quarter" idx="5"/>
          </p:nvPr>
        </p:nvSpPr>
        <p:spPr/>
        <p:txBody>
          <a:bodyPr/>
          <a:lstStyle/>
          <a:p>
            <a:fld id="{30B60A3E-4BC9-4497-95E2-69F5661E229A}" type="slidenum">
              <a:rPr lang="en-US" smtClean="0"/>
              <a:pPr/>
              <a:t>10</a:t>
            </a:fld>
            <a:endParaRPr lang="en-US" dirty="0"/>
          </a:p>
        </p:txBody>
      </p:sp>
    </p:spTree>
    <p:extLst>
      <p:ext uri="{BB962C8B-B14F-4D97-AF65-F5344CB8AC3E}">
        <p14:creationId xmlns:p14="http://schemas.microsoft.com/office/powerpoint/2010/main" val="3110591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1" dirty="0"/>
              <a:t>Reference: </a:t>
            </a:r>
            <a:r>
              <a:rPr lang="en-US" dirty="0"/>
              <a:t>Information</a:t>
            </a:r>
            <a:r>
              <a:rPr lang="en-US" baseline="0" dirty="0"/>
              <a:t> from this page was obtained from the UCANR California Agriculture</a:t>
            </a:r>
            <a:r>
              <a:rPr lang="en-US" dirty="0">
                <a:solidFill>
                  <a:schemeClr val="accent2"/>
                </a:solidFill>
              </a:rPr>
              <a:t> 59(2):65-69. </a:t>
            </a:r>
            <a:r>
              <a:rPr lang="en-US" u="sng" dirty="0">
                <a:solidFill>
                  <a:schemeClr val="accent2"/>
                </a:solidFill>
                <a:hlinkClick r:id="rId3"/>
              </a:rPr>
              <a:t>https://doi.org/10.3733/ca.v059n02p65</a:t>
            </a:r>
            <a:r>
              <a:rPr lang="en-US" u="sng" dirty="0">
                <a:solidFill>
                  <a:schemeClr val="accent2"/>
                </a:solidFill>
              </a:rPr>
              <a:t> </a:t>
            </a:r>
            <a:r>
              <a:rPr lang="en-US" dirty="0">
                <a:solidFill>
                  <a:schemeClr val="accent2"/>
                </a:solidFill>
              </a:rPr>
              <a:t>TABLE 3. Southern highbush blueberry cultivar characteristics</a:t>
            </a:r>
            <a:endParaRPr lang="en-US" baseline="0" dirty="0"/>
          </a:p>
          <a:p>
            <a:pPr defTabSz="942289">
              <a:defRPr/>
            </a:pPr>
            <a:endParaRPr lang="en-US" dirty="0"/>
          </a:p>
          <a:p>
            <a:pPr defTabSz="942289">
              <a:defRPr/>
            </a:pPr>
            <a:r>
              <a:rPr lang="en-US" b="1" baseline="0" dirty="0"/>
              <a:t>Presenter Notes: </a:t>
            </a:r>
          </a:p>
          <a:p>
            <a:r>
              <a:rPr lang="en-US" baseline="0" dirty="0"/>
              <a:t>Don’t worry about writing these down, I’ve included the link to the site on the resource sheet.  </a:t>
            </a:r>
          </a:p>
          <a:p>
            <a:r>
              <a:rPr lang="en-US" baseline="0" dirty="0"/>
              <a:t>There are many varieties of southern highbush cultivars. </a:t>
            </a:r>
            <a:r>
              <a:rPr lang="en-US" dirty="0"/>
              <a:t>Let’s take a few minutes to review the table.  Just a note, you may have noticed</a:t>
            </a:r>
            <a:r>
              <a:rPr lang="en-US" baseline="0" dirty="0"/>
              <a:t> that</a:t>
            </a:r>
            <a:r>
              <a:rPr lang="en-US" dirty="0"/>
              <a:t> I’ve limited the information</a:t>
            </a:r>
            <a:r>
              <a:rPr lang="en-US" baseline="0" dirty="0"/>
              <a:t> to Southern Highbush blueberry cultivars, I’ve done this as these are best suited to our mild winters.  You won’t starved for choice in any case.  Depending on your area you will want to decided on which plant or plants will be best suited to your situation.  Some blueberries are erect or very erect while others are the spreading varieties. Additionally, as I noted earlier, if you want to extend your fruiting or harvest window you’ll want to pick varieties that differ.  An example would be Jewel that fruit early and Southmoon that fruit midseason.  Or Southmoon that fruits midseason and Ozarkblue that fruits late season.  Finally, you may have preferences associated with fruit size and ease of harvest.</a:t>
            </a:r>
            <a:endParaRPr lang="en-US" dirty="0"/>
          </a:p>
        </p:txBody>
      </p:sp>
      <p:sp>
        <p:nvSpPr>
          <p:cNvPr id="6" name="Footer Placeholder 5">
            <a:extLst>
              <a:ext uri="{FF2B5EF4-FFF2-40B4-BE49-F238E27FC236}">
                <a16:creationId xmlns:a16="http://schemas.microsoft.com/office/drawing/2014/main" id="{2755E27D-CC58-8CB8-0C27-6774471C9C93}"/>
              </a:ext>
            </a:extLst>
          </p:cNvPr>
          <p:cNvSpPr>
            <a:spLocks noGrp="1"/>
          </p:cNvSpPr>
          <p:nvPr>
            <p:ph type="ftr" sz="quarter" idx="4"/>
          </p:nvPr>
        </p:nvSpPr>
        <p:spPr/>
        <p:txBody>
          <a:bodyPr/>
          <a:lstStyle/>
          <a:p>
            <a:endParaRPr lang="en-US" dirty="0"/>
          </a:p>
        </p:txBody>
      </p:sp>
      <p:sp>
        <p:nvSpPr>
          <p:cNvPr id="7" name="Slide Number Placeholder 6">
            <a:extLst>
              <a:ext uri="{FF2B5EF4-FFF2-40B4-BE49-F238E27FC236}">
                <a16:creationId xmlns:a16="http://schemas.microsoft.com/office/drawing/2014/main" id="{73899F1C-CB6F-8D49-8581-37A2B3E7E1AD}"/>
              </a:ext>
            </a:extLst>
          </p:cNvPr>
          <p:cNvSpPr>
            <a:spLocks noGrp="1"/>
          </p:cNvSpPr>
          <p:nvPr>
            <p:ph type="sldNum" sz="quarter" idx="5"/>
          </p:nvPr>
        </p:nvSpPr>
        <p:spPr/>
        <p:txBody>
          <a:bodyPr/>
          <a:lstStyle/>
          <a:p>
            <a:fld id="{30B60A3E-4BC9-4497-95E2-69F5661E229A}" type="slidenum">
              <a:rPr lang="en-US" smtClean="0"/>
              <a:pPr/>
              <a:t>11</a:t>
            </a:fld>
            <a:endParaRPr lang="en-US" dirty="0"/>
          </a:p>
        </p:txBody>
      </p:sp>
    </p:spTree>
    <p:extLst>
      <p:ext uri="{BB962C8B-B14F-4D97-AF65-F5344CB8AC3E}">
        <p14:creationId xmlns:p14="http://schemas.microsoft.com/office/powerpoint/2010/main" val="632731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30B60A3E-4BC9-4497-95E2-69F5661E229A}" type="slidenum">
              <a:rPr lang="en-US" smtClean="0"/>
              <a:pPr/>
              <a:t>12</a:t>
            </a:fld>
            <a:endParaRPr lang="en-US" dirty="0"/>
          </a:p>
        </p:txBody>
      </p:sp>
    </p:spTree>
    <p:extLst>
      <p:ext uri="{BB962C8B-B14F-4D97-AF65-F5344CB8AC3E}">
        <p14:creationId xmlns:p14="http://schemas.microsoft.com/office/powerpoint/2010/main" val="231804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1" dirty="0"/>
              <a:t>Reference: </a:t>
            </a:r>
            <a:r>
              <a:rPr lang="en-US" dirty="0"/>
              <a:t>Information</a:t>
            </a:r>
            <a:r>
              <a:rPr lang="en-US" baseline="0" dirty="0"/>
              <a:t> from this page was obtained from the UCANR California Agriculture</a:t>
            </a:r>
            <a:r>
              <a:rPr lang="en-US" dirty="0">
                <a:solidFill>
                  <a:schemeClr val="accent2"/>
                </a:solidFill>
              </a:rPr>
              <a:t> 59(2):65-69. </a:t>
            </a:r>
            <a:r>
              <a:rPr lang="en-US" u="sng" dirty="0">
                <a:solidFill>
                  <a:schemeClr val="accent2"/>
                </a:solidFill>
                <a:hlinkClick r:id="rId3"/>
              </a:rPr>
              <a:t>https://doi.org/10.3733/ca.v059n02p65</a:t>
            </a:r>
            <a:r>
              <a:rPr lang="en-US" u="sng" dirty="0">
                <a:solidFill>
                  <a:schemeClr val="accent2"/>
                </a:solidFill>
              </a:rPr>
              <a:t> </a:t>
            </a:r>
            <a:r>
              <a:rPr lang="en-US" dirty="0">
                <a:solidFill>
                  <a:schemeClr val="accent2"/>
                </a:solidFill>
              </a:rPr>
              <a:t>TABLE 3. Southern highbush blueberry cultivar characteristics</a:t>
            </a:r>
            <a:endParaRPr lang="en-US" baseline="0" dirty="0"/>
          </a:p>
          <a:p>
            <a:pPr defTabSz="942289">
              <a:defRPr/>
            </a:pPr>
            <a:endParaRPr lang="en-US" dirty="0"/>
          </a:p>
          <a:p>
            <a:pPr defTabSz="942289">
              <a:defRPr/>
            </a:pPr>
            <a:r>
              <a:rPr lang="en-US" b="1" baseline="0" dirty="0"/>
              <a:t>Presenter Notes: </a:t>
            </a:r>
          </a:p>
          <a:p>
            <a:pPr defTabSz="942289">
              <a:defRPr/>
            </a:pPr>
            <a:r>
              <a:rPr lang="en-US" dirty="0"/>
              <a:t>We won’t spend a great deal of time talking about buying as the information provided in planting considerations should be a good guide.  Again, you’ll wanting to be thinking a few steps ahead…what you’d like to get based on planting considerations and your space and objectives.  Have a couple of options for varieties and then search locally for them.  Now on to planting</a:t>
            </a:r>
          </a:p>
        </p:txBody>
      </p:sp>
      <p:sp>
        <p:nvSpPr>
          <p:cNvPr id="6" name="Footer Placeholder 5">
            <a:extLst>
              <a:ext uri="{FF2B5EF4-FFF2-40B4-BE49-F238E27FC236}">
                <a16:creationId xmlns:a16="http://schemas.microsoft.com/office/drawing/2014/main" id="{8DF851BF-91D1-01B8-19FE-E52CC2E76498}"/>
              </a:ext>
            </a:extLst>
          </p:cNvPr>
          <p:cNvSpPr>
            <a:spLocks noGrp="1"/>
          </p:cNvSpPr>
          <p:nvPr>
            <p:ph type="ftr" sz="quarter" idx="4"/>
          </p:nvPr>
        </p:nvSpPr>
        <p:spPr/>
        <p:txBody>
          <a:bodyPr/>
          <a:lstStyle/>
          <a:p>
            <a:endParaRPr lang="en-US" dirty="0"/>
          </a:p>
        </p:txBody>
      </p:sp>
      <p:sp>
        <p:nvSpPr>
          <p:cNvPr id="7" name="Slide Number Placeholder 6">
            <a:extLst>
              <a:ext uri="{FF2B5EF4-FFF2-40B4-BE49-F238E27FC236}">
                <a16:creationId xmlns:a16="http://schemas.microsoft.com/office/drawing/2014/main" id="{0D5DEAB6-8FF6-838E-7034-A16325EBCA44}"/>
              </a:ext>
            </a:extLst>
          </p:cNvPr>
          <p:cNvSpPr>
            <a:spLocks noGrp="1"/>
          </p:cNvSpPr>
          <p:nvPr>
            <p:ph type="sldNum" sz="quarter" idx="5"/>
          </p:nvPr>
        </p:nvSpPr>
        <p:spPr/>
        <p:txBody>
          <a:bodyPr/>
          <a:lstStyle/>
          <a:p>
            <a:fld id="{30B60A3E-4BC9-4497-95E2-69F5661E229A}" type="slidenum">
              <a:rPr lang="en-US" smtClean="0"/>
              <a:pPr/>
              <a:t>13</a:t>
            </a:fld>
            <a:endParaRPr lang="en-US" dirty="0"/>
          </a:p>
        </p:txBody>
      </p:sp>
    </p:spTree>
    <p:extLst>
      <p:ext uri="{BB962C8B-B14F-4D97-AF65-F5344CB8AC3E}">
        <p14:creationId xmlns:p14="http://schemas.microsoft.com/office/powerpoint/2010/main" val="3322141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30B60A3E-4BC9-4497-95E2-69F5661E229A}" type="slidenum">
              <a:rPr lang="en-US" smtClean="0"/>
              <a:pPr/>
              <a:t>14</a:t>
            </a:fld>
            <a:endParaRPr lang="en-US" dirty="0"/>
          </a:p>
        </p:txBody>
      </p:sp>
    </p:spTree>
    <p:extLst>
      <p:ext uri="{BB962C8B-B14F-4D97-AF65-F5344CB8AC3E}">
        <p14:creationId xmlns:p14="http://schemas.microsoft.com/office/powerpoint/2010/main" val="3101011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1" dirty="0"/>
              <a:t>Reference: </a:t>
            </a:r>
            <a:r>
              <a:rPr lang="en-US" dirty="0"/>
              <a:t>Information</a:t>
            </a:r>
            <a:r>
              <a:rPr lang="en-US" baseline="0" dirty="0"/>
              <a:t> from this page was obtained from the University of Maryland Extension, University of Maryland in an article titled Growing Blueberries in Containers. Link: </a:t>
            </a:r>
            <a:r>
              <a:rPr lang="en-US" dirty="0">
                <a:hlinkClick r:id="rId3"/>
              </a:rPr>
              <a:t>Growing Blueberries in Containers | University of Maryland Extension (umd.edu)</a:t>
            </a:r>
            <a:endParaRPr lang="en-US" baseline="0" dirty="0"/>
          </a:p>
          <a:p>
            <a:pPr defTabSz="942289">
              <a:defRPr/>
            </a:pPr>
            <a:endParaRPr lang="en-US" dirty="0"/>
          </a:p>
          <a:p>
            <a:pPr defTabSz="942289">
              <a:defRPr/>
            </a:pPr>
            <a:r>
              <a:rPr lang="en-US" b="1" baseline="0" dirty="0"/>
              <a:t>Presenter Notes: </a:t>
            </a:r>
          </a:p>
          <a:p>
            <a:pPr defTabSz="942289">
              <a:defRPr/>
            </a:pPr>
            <a:r>
              <a:rPr lang="en-US" dirty="0"/>
              <a:t>When planting blueberries you’ll want to consider the areas sun and shade patterns.  Blueberries enjoy full sun in the morning but direct sun in the afternoon can stress the plant(s), so shady and dappled light in the afternoon is a perfect location solution. You don’t need to be concerned about freezing weather unless the plants are not dormant.  If the plant has broken dormancy and the temperatures drop below freezing it would be a good idea to cover the plant to prevent burn.  Planting one variety is absolutely fine as blueberries are self-pollinating.  That said, you might consider planting two to extend your fruiting cycle. </a:t>
            </a:r>
          </a:p>
        </p:txBody>
      </p:sp>
      <p:sp>
        <p:nvSpPr>
          <p:cNvPr id="6" name="Footer Placeholder 5">
            <a:extLst>
              <a:ext uri="{FF2B5EF4-FFF2-40B4-BE49-F238E27FC236}">
                <a16:creationId xmlns:a16="http://schemas.microsoft.com/office/drawing/2014/main" id="{3967DDFB-F846-3C49-0CCD-FB4EE041886D}"/>
              </a:ext>
            </a:extLst>
          </p:cNvPr>
          <p:cNvSpPr>
            <a:spLocks noGrp="1"/>
          </p:cNvSpPr>
          <p:nvPr>
            <p:ph type="ftr" sz="quarter" idx="4"/>
          </p:nvPr>
        </p:nvSpPr>
        <p:spPr/>
        <p:txBody>
          <a:bodyPr/>
          <a:lstStyle/>
          <a:p>
            <a:endParaRPr lang="en-US" dirty="0"/>
          </a:p>
        </p:txBody>
      </p:sp>
      <p:sp>
        <p:nvSpPr>
          <p:cNvPr id="7" name="Slide Number Placeholder 6">
            <a:extLst>
              <a:ext uri="{FF2B5EF4-FFF2-40B4-BE49-F238E27FC236}">
                <a16:creationId xmlns:a16="http://schemas.microsoft.com/office/drawing/2014/main" id="{6EA8696E-1F4C-651A-BF6D-CF9A82D669F2}"/>
              </a:ext>
            </a:extLst>
          </p:cNvPr>
          <p:cNvSpPr>
            <a:spLocks noGrp="1"/>
          </p:cNvSpPr>
          <p:nvPr>
            <p:ph type="sldNum" sz="quarter" idx="5"/>
          </p:nvPr>
        </p:nvSpPr>
        <p:spPr/>
        <p:txBody>
          <a:bodyPr/>
          <a:lstStyle/>
          <a:p>
            <a:fld id="{30B60A3E-4BC9-4497-95E2-69F5661E229A}" type="slidenum">
              <a:rPr lang="en-US" smtClean="0"/>
              <a:pPr/>
              <a:t>15</a:t>
            </a:fld>
            <a:endParaRPr lang="en-US" dirty="0"/>
          </a:p>
        </p:txBody>
      </p:sp>
    </p:spTree>
    <p:extLst>
      <p:ext uri="{BB962C8B-B14F-4D97-AF65-F5344CB8AC3E}">
        <p14:creationId xmlns:p14="http://schemas.microsoft.com/office/powerpoint/2010/main" val="1568981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1" dirty="0"/>
              <a:t>Reference: </a:t>
            </a:r>
            <a:r>
              <a:rPr lang="en-US" dirty="0"/>
              <a:t>Information</a:t>
            </a:r>
            <a:r>
              <a:rPr lang="en-US" baseline="0" dirty="0"/>
              <a:t> from this page was obtained from the UCANR site in an article titled: </a:t>
            </a:r>
            <a:r>
              <a:rPr lang="en-US" b="0" i="0" dirty="0">
                <a:solidFill>
                  <a:srgbClr val="333333"/>
                </a:solidFill>
                <a:effectLst/>
                <a:latin typeface="lato" panose="020F0502020204030203" pitchFamily="34" charset="0"/>
              </a:rPr>
              <a:t>Blueberry research launches exciting new California specialty crop. Link: </a:t>
            </a:r>
            <a:r>
              <a:rPr lang="en-US" dirty="0">
                <a:hlinkClick r:id="rId3"/>
              </a:rPr>
              <a:t>All Issues - California Agriculture (ucanr.edu)</a:t>
            </a:r>
            <a:endParaRPr lang="en-US" b="0" i="0" dirty="0">
              <a:solidFill>
                <a:srgbClr val="333333"/>
              </a:solidFill>
              <a:effectLst/>
              <a:latin typeface="lato" panose="020F0502020204030203" pitchFamily="34" charset="0"/>
            </a:endParaRPr>
          </a:p>
          <a:p>
            <a:pPr defTabSz="942289">
              <a:defRPr/>
            </a:pPr>
            <a:endParaRPr lang="en-US" baseline="0" dirty="0"/>
          </a:p>
          <a:p>
            <a:pPr defTabSz="942289">
              <a:defRPr/>
            </a:pPr>
            <a:r>
              <a:rPr lang="en-US" b="1" baseline="0" dirty="0"/>
              <a:t>Presenter Notes: </a:t>
            </a:r>
            <a:endParaRPr lang="en-US" b="1" dirty="0"/>
          </a:p>
          <a:p>
            <a:pPr algn="l"/>
            <a:r>
              <a:rPr lang="en-US" b="1" i="0" dirty="0">
                <a:solidFill>
                  <a:srgbClr val="005398"/>
                </a:solidFill>
                <a:effectLst/>
                <a:latin typeface="Lato" panose="020F0502020204030203" pitchFamily="34" charset="0"/>
              </a:rPr>
              <a:t>Planting considerations</a:t>
            </a:r>
          </a:p>
          <a:p>
            <a:pPr algn="l"/>
            <a:r>
              <a:rPr lang="en-US" b="0" i="0" dirty="0">
                <a:solidFill>
                  <a:srgbClr val="333333"/>
                </a:solidFill>
                <a:effectLst/>
                <a:latin typeface="lato" panose="020F0502020204030203" pitchFamily="34" charset="0"/>
              </a:rPr>
              <a:t>Blueberries are acid-loving plants; therefore, most California soils must be acidified for successful plant establishment. The optimum soil pH for blueberry culture is 4.0 to 5.2 (</a:t>
            </a:r>
          </a:p>
          <a:p>
            <a:pPr defTabSz="942289">
              <a:defRPr/>
            </a:pPr>
            <a:r>
              <a:rPr lang="en-US" dirty="0"/>
              <a:t>You can test for acidity in the soil using a soil meter. First test the soil and then add soil sulfur, if needed, to obtain acidity level in optimal range.</a:t>
            </a:r>
          </a:p>
          <a:p>
            <a:pPr defTabSz="942289">
              <a:defRPr/>
            </a:pPr>
            <a:endParaRPr lang="en-US" dirty="0"/>
          </a:p>
          <a:p>
            <a:pPr defTabSz="942289">
              <a:defRPr/>
            </a:pPr>
            <a:r>
              <a:rPr lang="en-US" dirty="0"/>
              <a:t>You’ll want to be sure your soil is moist but not saturated and lastly, high in organic matter.  You can add well-composted materials if needed.</a:t>
            </a:r>
          </a:p>
          <a:p>
            <a:pPr defTabSz="942289">
              <a:defRPr/>
            </a:pPr>
            <a:endParaRPr lang="en-US" dirty="0"/>
          </a:p>
          <a:p>
            <a:endParaRPr lang="en-US" dirty="0"/>
          </a:p>
        </p:txBody>
      </p:sp>
      <p:sp>
        <p:nvSpPr>
          <p:cNvPr id="6" name="Footer Placeholder 5">
            <a:extLst>
              <a:ext uri="{FF2B5EF4-FFF2-40B4-BE49-F238E27FC236}">
                <a16:creationId xmlns:a16="http://schemas.microsoft.com/office/drawing/2014/main" id="{344AC4A4-5E7B-6FE3-AA0E-2911430247A9}"/>
              </a:ext>
            </a:extLst>
          </p:cNvPr>
          <p:cNvSpPr>
            <a:spLocks noGrp="1"/>
          </p:cNvSpPr>
          <p:nvPr>
            <p:ph type="ftr" sz="quarter" idx="4"/>
          </p:nvPr>
        </p:nvSpPr>
        <p:spPr/>
        <p:txBody>
          <a:bodyPr/>
          <a:lstStyle/>
          <a:p>
            <a:endParaRPr lang="en-US" dirty="0"/>
          </a:p>
        </p:txBody>
      </p:sp>
      <p:sp>
        <p:nvSpPr>
          <p:cNvPr id="7" name="Slide Number Placeholder 6">
            <a:extLst>
              <a:ext uri="{FF2B5EF4-FFF2-40B4-BE49-F238E27FC236}">
                <a16:creationId xmlns:a16="http://schemas.microsoft.com/office/drawing/2014/main" id="{D3B22BD9-481C-6E64-08BD-1E068EDF80A8}"/>
              </a:ext>
            </a:extLst>
          </p:cNvPr>
          <p:cNvSpPr>
            <a:spLocks noGrp="1"/>
          </p:cNvSpPr>
          <p:nvPr>
            <p:ph type="sldNum" sz="quarter" idx="5"/>
          </p:nvPr>
        </p:nvSpPr>
        <p:spPr/>
        <p:txBody>
          <a:bodyPr/>
          <a:lstStyle/>
          <a:p>
            <a:fld id="{30B60A3E-4BC9-4497-95E2-69F5661E229A}" type="slidenum">
              <a:rPr lang="en-US" smtClean="0"/>
              <a:pPr/>
              <a:t>16</a:t>
            </a:fld>
            <a:endParaRPr lang="en-US" dirty="0"/>
          </a:p>
        </p:txBody>
      </p:sp>
    </p:spTree>
    <p:extLst>
      <p:ext uri="{BB962C8B-B14F-4D97-AF65-F5344CB8AC3E}">
        <p14:creationId xmlns:p14="http://schemas.microsoft.com/office/powerpoint/2010/main" val="3975371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1" dirty="0"/>
              <a:t>Reference: </a:t>
            </a:r>
            <a:r>
              <a:rPr lang="en-US" dirty="0"/>
              <a:t>Information</a:t>
            </a:r>
            <a:r>
              <a:rPr lang="en-US" baseline="0" dirty="0"/>
              <a:t> from this page was obtained from the UCANR site in an article titled: </a:t>
            </a:r>
            <a:r>
              <a:rPr lang="en-US" u="sng" baseline="0" dirty="0"/>
              <a:t>Blueberries in the Home Garden</a:t>
            </a:r>
            <a:r>
              <a:rPr lang="en-US" baseline="0" dirty="0"/>
              <a:t>.  Link: </a:t>
            </a:r>
            <a:r>
              <a:rPr lang="en-US" dirty="0">
                <a:hlinkClick r:id="rId3"/>
              </a:rPr>
              <a:t>171602.pdf (ucanr.edu)</a:t>
            </a:r>
            <a:r>
              <a:rPr lang="en-US" dirty="0"/>
              <a:t>. </a:t>
            </a:r>
            <a:endParaRPr lang="en-US" baseline="0" dirty="0"/>
          </a:p>
          <a:p>
            <a:pPr defTabSz="942289">
              <a:defRPr/>
            </a:pPr>
            <a:endParaRPr lang="en-US" dirty="0"/>
          </a:p>
          <a:p>
            <a:pPr defTabSz="942289">
              <a:defRPr/>
            </a:pPr>
            <a:r>
              <a:rPr lang="en-US" b="1" baseline="0" dirty="0"/>
              <a:t>Presenter Notes: </a:t>
            </a:r>
          </a:p>
          <a:p>
            <a:pPr defTabSz="942289">
              <a:defRPr/>
            </a:pPr>
            <a:r>
              <a:rPr lang="en-US" b="0" baseline="0" dirty="0"/>
              <a:t>Once you’ve decided on how many and what kind you’ll need to think about timing.  </a:t>
            </a:r>
            <a:r>
              <a:rPr lang="en-US" i="1" dirty="0"/>
              <a:t>Planting Blueberries Plants are available bare root and in containers. The ideal time to plant is generally in the spring. Position the plants so the crown is no greater than 1⁄2 inch below the ground. There is no need to fertilize the plants at this time as blueberries do not require large amounts of fertilizer and are sensitive to being over-fertilized. Once you have planted your blueberries, mulch them with a 3-4 inch layer of pine bark or pine needles. A pine-based mulch helps maintain the acid soil condition. </a:t>
            </a:r>
          </a:p>
          <a:p>
            <a:pPr defTabSz="942289">
              <a:defRPr/>
            </a:pPr>
            <a:endParaRPr lang="en-US" i="1" dirty="0"/>
          </a:p>
          <a:p>
            <a:pPr defTabSz="942289">
              <a:defRPr/>
            </a:pPr>
            <a:r>
              <a:rPr lang="en-US" i="1" dirty="0"/>
              <a:t>Water well and finally it’s worth mentioning that over fertilizing can also cause problems. You best choice is a “sparse” application of a fertilizer specifically labeled for use on azaleas and rhododendrons</a:t>
            </a:r>
          </a:p>
          <a:p>
            <a:endParaRPr lang="en-US" dirty="0"/>
          </a:p>
        </p:txBody>
      </p:sp>
      <p:sp>
        <p:nvSpPr>
          <p:cNvPr id="6" name="Footer Placeholder 5">
            <a:extLst>
              <a:ext uri="{FF2B5EF4-FFF2-40B4-BE49-F238E27FC236}">
                <a16:creationId xmlns:a16="http://schemas.microsoft.com/office/drawing/2014/main" id="{0470DE2C-AFC6-B83C-F67C-4BBCD37D2A16}"/>
              </a:ext>
            </a:extLst>
          </p:cNvPr>
          <p:cNvSpPr>
            <a:spLocks noGrp="1"/>
          </p:cNvSpPr>
          <p:nvPr>
            <p:ph type="ftr" sz="quarter" idx="4"/>
          </p:nvPr>
        </p:nvSpPr>
        <p:spPr/>
        <p:txBody>
          <a:bodyPr/>
          <a:lstStyle/>
          <a:p>
            <a:endParaRPr lang="en-US" dirty="0"/>
          </a:p>
        </p:txBody>
      </p:sp>
      <p:sp>
        <p:nvSpPr>
          <p:cNvPr id="7" name="Slide Number Placeholder 6">
            <a:extLst>
              <a:ext uri="{FF2B5EF4-FFF2-40B4-BE49-F238E27FC236}">
                <a16:creationId xmlns:a16="http://schemas.microsoft.com/office/drawing/2014/main" id="{50C5E84F-5898-7662-D7EB-560AC4AE774B}"/>
              </a:ext>
            </a:extLst>
          </p:cNvPr>
          <p:cNvSpPr>
            <a:spLocks noGrp="1"/>
          </p:cNvSpPr>
          <p:nvPr>
            <p:ph type="sldNum" sz="quarter" idx="5"/>
          </p:nvPr>
        </p:nvSpPr>
        <p:spPr/>
        <p:txBody>
          <a:bodyPr/>
          <a:lstStyle/>
          <a:p>
            <a:fld id="{30B60A3E-4BC9-4497-95E2-69F5661E229A}" type="slidenum">
              <a:rPr lang="en-US" smtClean="0"/>
              <a:pPr/>
              <a:t>17</a:t>
            </a:fld>
            <a:endParaRPr lang="en-US" dirty="0"/>
          </a:p>
        </p:txBody>
      </p:sp>
    </p:spTree>
    <p:extLst>
      <p:ext uri="{BB962C8B-B14F-4D97-AF65-F5344CB8AC3E}">
        <p14:creationId xmlns:p14="http://schemas.microsoft.com/office/powerpoint/2010/main" val="805270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1" dirty="0"/>
              <a:t>Reference: </a:t>
            </a:r>
            <a:r>
              <a:rPr lang="en-US" dirty="0"/>
              <a:t>Information</a:t>
            </a:r>
            <a:r>
              <a:rPr lang="en-US" baseline="0" dirty="0"/>
              <a:t> from this page was obtained from the UCANR site article on Container Gardening Basics Link: https://mgsantaclara.ucanr.edu/garden-help/container-gardening/.  Additional information was obtained from the University of Maryland Extension, University of Maryland in an article tiitled Growing Blueberries in Containers. Link: </a:t>
            </a:r>
            <a:r>
              <a:rPr lang="en-US" dirty="0">
                <a:hlinkClick r:id="rId3"/>
              </a:rPr>
              <a:t>Growing Blueberries in Containers | University of Maryland Extension (umd.edu)</a:t>
            </a:r>
            <a:endParaRPr lang="en-US" baseline="0" dirty="0"/>
          </a:p>
          <a:p>
            <a:pPr defTabSz="942289">
              <a:defRPr/>
            </a:pPr>
            <a:endParaRPr lang="en-US" dirty="0"/>
          </a:p>
          <a:p>
            <a:pPr defTabSz="942289">
              <a:defRPr/>
            </a:pPr>
            <a:r>
              <a:rPr lang="en-US" b="1" baseline="0" dirty="0"/>
              <a:t>Presenter Notes: </a:t>
            </a:r>
          </a:p>
          <a:p>
            <a:pPr defTabSz="942289">
              <a:defRPr/>
            </a:pPr>
            <a:r>
              <a:rPr lang="en-US" dirty="0"/>
              <a:t>A topline view of container gardening includes, review slide.  Now on to some specifics.</a:t>
            </a:r>
          </a:p>
        </p:txBody>
      </p:sp>
      <p:sp>
        <p:nvSpPr>
          <p:cNvPr id="6" name="Footer Placeholder 5">
            <a:extLst>
              <a:ext uri="{FF2B5EF4-FFF2-40B4-BE49-F238E27FC236}">
                <a16:creationId xmlns:a16="http://schemas.microsoft.com/office/drawing/2014/main" id="{90D26861-FB43-DF72-D1EB-2400A01B6CFA}"/>
              </a:ext>
            </a:extLst>
          </p:cNvPr>
          <p:cNvSpPr>
            <a:spLocks noGrp="1"/>
          </p:cNvSpPr>
          <p:nvPr>
            <p:ph type="ftr" sz="quarter" idx="4"/>
          </p:nvPr>
        </p:nvSpPr>
        <p:spPr/>
        <p:txBody>
          <a:bodyPr/>
          <a:lstStyle/>
          <a:p>
            <a:endParaRPr lang="en-US" dirty="0"/>
          </a:p>
        </p:txBody>
      </p:sp>
      <p:sp>
        <p:nvSpPr>
          <p:cNvPr id="7" name="Slide Number Placeholder 6">
            <a:extLst>
              <a:ext uri="{FF2B5EF4-FFF2-40B4-BE49-F238E27FC236}">
                <a16:creationId xmlns:a16="http://schemas.microsoft.com/office/drawing/2014/main" id="{A7F2DA7C-A233-4799-F045-429545931A8A}"/>
              </a:ext>
            </a:extLst>
          </p:cNvPr>
          <p:cNvSpPr>
            <a:spLocks noGrp="1"/>
          </p:cNvSpPr>
          <p:nvPr>
            <p:ph type="sldNum" sz="quarter" idx="5"/>
          </p:nvPr>
        </p:nvSpPr>
        <p:spPr/>
        <p:txBody>
          <a:bodyPr/>
          <a:lstStyle/>
          <a:p>
            <a:fld id="{30B60A3E-4BC9-4497-95E2-69F5661E229A}" type="slidenum">
              <a:rPr lang="en-US" smtClean="0"/>
              <a:pPr/>
              <a:t>18</a:t>
            </a:fld>
            <a:endParaRPr lang="en-US" dirty="0"/>
          </a:p>
        </p:txBody>
      </p:sp>
    </p:spTree>
    <p:extLst>
      <p:ext uri="{BB962C8B-B14F-4D97-AF65-F5344CB8AC3E}">
        <p14:creationId xmlns:p14="http://schemas.microsoft.com/office/powerpoint/2010/main" val="168275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defTabSz="942289">
              <a:defRPr/>
            </a:pPr>
            <a:r>
              <a:rPr lang="en-US" sz="1400" b="1" dirty="0"/>
              <a:t>Reference: </a:t>
            </a:r>
            <a:r>
              <a:rPr lang="en-US" sz="1400" dirty="0"/>
              <a:t>Information</a:t>
            </a:r>
            <a:r>
              <a:rPr lang="en-US" sz="1400" baseline="0" dirty="0"/>
              <a:t> from this page was obtained from the UCANR site article on Container Gardening Basics Link: https://mgsantaclara.ucanr.edu/garden-help/container-gardening/.  Additional information was obtained from the University of Maryland Extension, University of Maryland in an article titled Growing Blueberries in Containers. Link: </a:t>
            </a:r>
            <a:r>
              <a:rPr lang="en-US" sz="1400" dirty="0">
                <a:hlinkClick r:id="rId3"/>
              </a:rPr>
              <a:t>Growing Blueberries in Containers | University of Maryland Extension (umd.edu)</a:t>
            </a:r>
            <a:endParaRPr lang="en-US" sz="1400" baseline="0" dirty="0"/>
          </a:p>
          <a:p>
            <a:pPr defTabSz="942289">
              <a:defRPr/>
            </a:pPr>
            <a:endParaRPr lang="en-US" sz="1400" baseline="0" dirty="0"/>
          </a:p>
          <a:p>
            <a:pPr defTabSz="942289">
              <a:defRPr/>
            </a:pPr>
            <a:r>
              <a:rPr lang="en-US" sz="1400" b="1" baseline="0" dirty="0"/>
              <a:t>Presenter Notes: </a:t>
            </a:r>
          </a:p>
          <a:p>
            <a:pPr defTabSz="942289">
              <a:defRPr/>
            </a:pPr>
            <a:r>
              <a:rPr lang="en-US" sz="1400" b="0" i="0" dirty="0">
                <a:solidFill>
                  <a:srgbClr val="333333"/>
                </a:solidFill>
                <a:effectLst/>
                <a:latin typeface="Verdana" panose="020B0604030504040204" pitchFamily="34" charset="0"/>
              </a:rPr>
              <a:t>All containers should have drainage holes. If a drainage hole is not there it can usually be added using a household drill. Use a concrete or masonry bit for glazed or unglazed pots.</a:t>
            </a:r>
          </a:p>
          <a:p>
            <a:pPr defTabSz="942289">
              <a:defRPr/>
            </a:pPr>
            <a:endParaRPr lang="en-US" sz="1400" b="0" i="0" dirty="0">
              <a:solidFill>
                <a:srgbClr val="333333"/>
              </a:solidFill>
              <a:effectLst/>
              <a:latin typeface="Verdana" panose="020B0604030504040204" pitchFamily="34" charset="0"/>
            </a:endParaRPr>
          </a:p>
          <a:p>
            <a:pPr defTabSz="942289">
              <a:defRPr/>
            </a:pPr>
            <a:r>
              <a:rPr lang="en-US" sz="1400" b="1" i="0" dirty="0">
                <a:solidFill>
                  <a:srgbClr val="333333"/>
                </a:solidFill>
                <a:effectLst/>
                <a:latin typeface="Verdana" panose="020B0604030504040204" pitchFamily="34" charset="0"/>
              </a:rPr>
              <a:t>Material options benefits/drawbacks</a:t>
            </a:r>
          </a:p>
          <a:p>
            <a:pPr algn="l">
              <a:buFont typeface="Arial" panose="020B0604020202020204" pitchFamily="34" charset="0"/>
              <a:buChar char="•"/>
            </a:pPr>
            <a:r>
              <a:rPr lang="en-US" sz="1400" b="0" i="0" dirty="0">
                <a:solidFill>
                  <a:srgbClr val="333333"/>
                </a:solidFill>
                <a:effectLst/>
                <a:latin typeface="Verdana" panose="020B0604030504040204" pitchFamily="34" charset="0"/>
              </a:rPr>
              <a:t>Clay or terra cotta pots are porous. They allow for aeration but if you are using potting soil with peat moss your plant is unlikely to suffer from lack of aeration. </a:t>
            </a:r>
          </a:p>
          <a:p>
            <a:pPr algn="l">
              <a:buFont typeface="Arial" panose="020B0604020202020204" pitchFamily="34" charset="0"/>
              <a:buChar char="•"/>
            </a:pPr>
            <a:r>
              <a:rPr lang="en-US" sz="1400" b="0" i="0" dirty="0">
                <a:solidFill>
                  <a:srgbClr val="333333"/>
                </a:solidFill>
                <a:effectLst/>
                <a:latin typeface="Verdana" panose="020B0604030504040204" pitchFamily="34" charset="0"/>
              </a:rPr>
              <a:t>Plastic, glazed and cement pots are non-porous and maintain temperature and water at a more constant level.</a:t>
            </a:r>
          </a:p>
          <a:p>
            <a:pPr algn="l">
              <a:buFont typeface="Arial" panose="020B0604020202020204" pitchFamily="34" charset="0"/>
              <a:buChar char="•"/>
            </a:pPr>
            <a:r>
              <a:rPr lang="en-US" sz="1400" b="0" i="0" dirty="0">
                <a:solidFill>
                  <a:srgbClr val="333333"/>
                </a:solidFill>
                <a:effectLst/>
                <a:latin typeface="Verdana" panose="020B0604030504040204" pitchFamily="34" charset="0"/>
              </a:rPr>
              <a:t>Wood planters made of cedar or redwood are naturally resistant to decay. Repurposed wood can be used for gardens, but it is advisable to avoid using wood previously treated with arsenic-based preservatives for vegetables and other edibles. </a:t>
            </a:r>
          </a:p>
          <a:p>
            <a:pPr defTabSz="942289">
              <a:buFont typeface="Arial" panose="020B0604020202020204" pitchFamily="34" charset="0"/>
              <a:buChar char="•"/>
              <a:defRPr/>
            </a:pPr>
            <a:r>
              <a:rPr lang="en-US" sz="1400" b="0" i="0" dirty="0">
                <a:solidFill>
                  <a:srgbClr val="333333"/>
                </a:solidFill>
                <a:effectLst/>
                <a:latin typeface="Verdana" panose="020B0604030504040204" pitchFamily="34" charset="0"/>
              </a:rPr>
              <a:t>Metal planters can get hot and need more watering.</a:t>
            </a:r>
          </a:p>
          <a:p>
            <a:pPr algn="l">
              <a:buFont typeface="Arial" panose="020B0604020202020204" pitchFamily="34" charset="0"/>
              <a:buChar char="•"/>
            </a:pPr>
            <a:endParaRPr lang="en-US" sz="1400" b="0" i="0" dirty="0">
              <a:solidFill>
                <a:srgbClr val="333333"/>
              </a:solidFill>
              <a:effectLst/>
              <a:latin typeface="Verdana" panose="020B0604030504040204" pitchFamily="34" charset="0"/>
            </a:endParaRPr>
          </a:p>
          <a:p>
            <a:pPr defTabSz="942289">
              <a:defRPr/>
            </a:pPr>
            <a:r>
              <a:rPr lang="en-US" sz="1400" b="1" dirty="0"/>
              <a:t>Container Size: </a:t>
            </a:r>
            <a:r>
              <a:rPr lang="en-US" sz="1400" b="0" i="0" dirty="0">
                <a:solidFill>
                  <a:srgbClr val="333333"/>
                </a:solidFill>
                <a:effectLst/>
                <a:latin typeface="Verdana" panose="020B0604030504040204" pitchFamily="34" charset="0"/>
              </a:rPr>
              <a:t>Consider mature root depth (vertical) and spread (horizontal) when sizing a container for a particular plant. </a:t>
            </a:r>
            <a:r>
              <a:rPr lang="en-US" sz="1400" b="0" i="1" dirty="0">
                <a:solidFill>
                  <a:srgbClr val="000000"/>
                </a:solidFill>
                <a:effectLst/>
                <a:latin typeface="Source Sans Pro" panose="020F0502020204030204" pitchFamily="34" charset="0"/>
              </a:rPr>
              <a:t>Select a well-draining, large weather-proof container… </a:t>
            </a:r>
            <a:r>
              <a:rPr lang="en-US" sz="1400" b="0" i="1" u="sng" dirty="0">
                <a:solidFill>
                  <a:srgbClr val="000000"/>
                </a:solidFill>
                <a:effectLst/>
                <a:latin typeface="Source Sans Pro" panose="020F0502020204030204" pitchFamily="34" charset="0"/>
              </a:rPr>
              <a:t>Mature blueberries need a container at least 24 inches deep and about 24-30 inches wide. </a:t>
            </a:r>
            <a:r>
              <a:rPr lang="en-US" sz="1400" b="0" i="1" dirty="0">
                <a:solidFill>
                  <a:srgbClr val="000000"/>
                </a:solidFill>
                <a:effectLst/>
                <a:latin typeface="Source Sans Pro" panose="020F0502020204030204" pitchFamily="34" charset="0"/>
              </a:rPr>
              <a:t>When planting smaller shrubs, start with a smaller container and repot as it grows. Repot in late summer or early fall so roots have enough time to grow before winter. </a:t>
            </a:r>
          </a:p>
          <a:p>
            <a:pPr defTabSz="942289">
              <a:defRPr/>
            </a:pPr>
            <a:endParaRPr lang="en-US" sz="1400" b="0" i="1" dirty="0">
              <a:solidFill>
                <a:srgbClr val="000000"/>
              </a:solidFill>
              <a:effectLst/>
              <a:latin typeface="Source Sans Pro" panose="020F0502020204030204" pitchFamily="34" charset="0"/>
            </a:endParaRPr>
          </a:p>
          <a:p>
            <a:pPr defTabSz="942289">
              <a:defRPr/>
            </a:pPr>
            <a:r>
              <a:rPr lang="en-US" sz="1400" b="1" i="1" dirty="0">
                <a:solidFill>
                  <a:srgbClr val="000000"/>
                </a:solidFill>
                <a:effectLst/>
                <a:latin typeface="Source Sans Pro" panose="020F0502020204030204" pitchFamily="34" charset="0"/>
              </a:rPr>
              <a:t>Potting Soil: </a:t>
            </a:r>
            <a:r>
              <a:rPr lang="en-US" sz="1400" b="0" i="1" dirty="0">
                <a:solidFill>
                  <a:srgbClr val="000000"/>
                </a:solidFill>
                <a:effectLst/>
                <a:latin typeface="Source Sans Pro" panose="020B0503030403020204" pitchFamily="34" charset="0"/>
              </a:rPr>
              <a:t>Use a 50-50 mix of potting soil and peat moss as your planting media. Wet it thoroughly before placing it in the container. If the shrub is pot bound gently tease the roots to encourage root expansion into the potting media. Place the blueberry into the potting media and plant it the same depth as it was in its container. </a:t>
            </a:r>
            <a:endParaRPr lang="en-US" sz="1400" b="1" i="1" dirty="0">
              <a:solidFill>
                <a:srgbClr val="333333"/>
              </a:solidFill>
              <a:effectLst/>
              <a:latin typeface="Verdana" panose="020B0604030504040204" pitchFamily="34" charset="0"/>
            </a:endParaRPr>
          </a:p>
          <a:p>
            <a:pPr defTabSz="942289">
              <a:defRPr/>
            </a:pPr>
            <a:endParaRPr lang="en-US" sz="1400" dirty="0"/>
          </a:p>
          <a:p>
            <a:pPr defTabSz="942289">
              <a:defRPr/>
            </a:pPr>
            <a:r>
              <a:rPr lang="en-US" sz="1400" dirty="0"/>
              <a:t>Lastly, Take care to avoid problems with either underwatering, overwatering, or inconsistent watering. </a:t>
            </a:r>
          </a:p>
          <a:p>
            <a:endParaRPr lang="en-US" dirty="0"/>
          </a:p>
        </p:txBody>
      </p:sp>
      <p:sp>
        <p:nvSpPr>
          <p:cNvPr id="6" name="Footer Placeholder 5">
            <a:extLst>
              <a:ext uri="{FF2B5EF4-FFF2-40B4-BE49-F238E27FC236}">
                <a16:creationId xmlns:a16="http://schemas.microsoft.com/office/drawing/2014/main" id="{0A2C94DB-B7A0-EB63-669D-72EEF35DBD63}"/>
              </a:ext>
            </a:extLst>
          </p:cNvPr>
          <p:cNvSpPr>
            <a:spLocks noGrp="1"/>
          </p:cNvSpPr>
          <p:nvPr>
            <p:ph type="ftr" sz="quarter" idx="4"/>
          </p:nvPr>
        </p:nvSpPr>
        <p:spPr/>
        <p:txBody>
          <a:bodyPr/>
          <a:lstStyle/>
          <a:p>
            <a:endParaRPr lang="en-US" dirty="0"/>
          </a:p>
        </p:txBody>
      </p:sp>
      <p:sp>
        <p:nvSpPr>
          <p:cNvPr id="7" name="Slide Number Placeholder 6">
            <a:extLst>
              <a:ext uri="{FF2B5EF4-FFF2-40B4-BE49-F238E27FC236}">
                <a16:creationId xmlns:a16="http://schemas.microsoft.com/office/drawing/2014/main" id="{8710A99E-9C7E-1228-FC21-5964E6B88955}"/>
              </a:ext>
            </a:extLst>
          </p:cNvPr>
          <p:cNvSpPr>
            <a:spLocks noGrp="1"/>
          </p:cNvSpPr>
          <p:nvPr>
            <p:ph type="sldNum" sz="quarter" idx="5"/>
          </p:nvPr>
        </p:nvSpPr>
        <p:spPr/>
        <p:txBody>
          <a:bodyPr/>
          <a:lstStyle/>
          <a:p>
            <a:fld id="{30B60A3E-4BC9-4497-95E2-69F5661E229A}" type="slidenum">
              <a:rPr lang="en-US" smtClean="0"/>
              <a:pPr/>
              <a:t>19</a:t>
            </a:fld>
            <a:endParaRPr lang="en-US" dirty="0"/>
          </a:p>
        </p:txBody>
      </p:sp>
    </p:spTree>
    <p:extLst>
      <p:ext uri="{BB962C8B-B14F-4D97-AF65-F5344CB8AC3E}">
        <p14:creationId xmlns:p14="http://schemas.microsoft.com/office/powerpoint/2010/main" val="3118402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30B60A3E-4BC9-4497-95E2-69F5661E229A}" type="slidenum">
              <a:rPr lang="en-US" smtClean="0"/>
              <a:pPr/>
              <a:t>2</a:t>
            </a:fld>
            <a:endParaRPr lang="en-US" dirty="0"/>
          </a:p>
        </p:txBody>
      </p:sp>
    </p:spTree>
    <p:extLst>
      <p:ext uri="{BB962C8B-B14F-4D97-AF65-F5344CB8AC3E}">
        <p14:creationId xmlns:p14="http://schemas.microsoft.com/office/powerpoint/2010/main" val="320774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30B60A3E-4BC9-4497-95E2-69F5661E229A}" type="slidenum">
              <a:rPr lang="en-US" smtClean="0"/>
              <a:pPr/>
              <a:t>20</a:t>
            </a:fld>
            <a:endParaRPr lang="en-US" dirty="0"/>
          </a:p>
        </p:txBody>
      </p:sp>
    </p:spTree>
    <p:extLst>
      <p:ext uri="{BB962C8B-B14F-4D97-AF65-F5344CB8AC3E}">
        <p14:creationId xmlns:p14="http://schemas.microsoft.com/office/powerpoint/2010/main" val="3790778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gn="l" fontAlgn="base"/>
            <a:r>
              <a:rPr lang="en-US" b="1" dirty="0"/>
              <a:t>Reference: </a:t>
            </a:r>
            <a:r>
              <a:rPr lang="en-US" dirty="0"/>
              <a:t>Information</a:t>
            </a:r>
            <a:r>
              <a:rPr lang="en-US" baseline="0" dirty="0"/>
              <a:t> from this page was obtained from the publication titled The Rural Sprout.in an article titled </a:t>
            </a:r>
            <a:r>
              <a:rPr lang="en-US" b="0" i="0" dirty="0">
                <a:effectLst/>
                <a:latin typeface="var(--mv-trellis-font-heading,Arial,sans-serif)"/>
              </a:rPr>
              <a:t>How &amp; When to Prune Blueberry Bushes for Bountiful Berries Every Year. </a:t>
            </a:r>
            <a:r>
              <a:rPr lang="en-US" b="0" i="0" dirty="0">
                <a:solidFill>
                  <a:srgbClr val="1E1E1E"/>
                </a:solidFill>
                <a:effectLst/>
                <a:latin typeface="inherit"/>
              </a:rPr>
              <a:t>By: </a:t>
            </a:r>
            <a:r>
              <a:rPr lang="en-US" b="0" i="0" dirty="0">
                <a:solidFill>
                  <a:schemeClr val="tx1"/>
                </a:solidFill>
                <a:effectLst/>
                <a:latin typeface="inherit"/>
              </a:rPr>
              <a:t>Author Tracey</a:t>
            </a:r>
            <a:r>
              <a:rPr lang="en-US" b="0" i="0" u="none" strike="noStrike" dirty="0">
                <a:solidFill>
                  <a:srgbClr val="0000FF"/>
                </a:solidFill>
                <a:effectLst/>
                <a:latin typeface="inherit"/>
                <a:hlinkClick r:id="rId3">
                  <a:extLst>
                    <a:ext uri="{A12FA001-AC4F-418D-AE19-62706E023703}">
                      <ahyp:hlinkClr xmlns:ahyp="http://schemas.microsoft.com/office/drawing/2018/hyperlinkcolor" val="tx"/>
                    </a:ext>
                  </a:extLst>
                </a:hlinkClick>
              </a:rPr>
              <a:t> </a:t>
            </a:r>
            <a:r>
              <a:rPr lang="en-US" b="0" i="0" u="none" strike="noStrike" dirty="0">
                <a:solidFill>
                  <a:schemeClr val="tx1"/>
                </a:solidFill>
                <a:effectLst/>
                <a:latin typeface="inherit"/>
                <a:hlinkClick r:id="rId3">
                  <a:extLst>
                    <a:ext uri="{A12FA001-AC4F-418D-AE19-62706E023703}">
                      <ahyp:hlinkClr xmlns:ahyp="http://schemas.microsoft.com/office/drawing/2018/hyperlinkcolor" val="tx"/>
                    </a:ext>
                  </a:extLst>
                </a:hlinkClick>
              </a:rPr>
              <a:t>Besemer</a:t>
            </a:r>
            <a:r>
              <a:rPr lang="en-US" b="0" i="0" u="none" strike="noStrike" dirty="0">
                <a:solidFill>
                  <a:schemeClr val="tx1"/>
                </a:solidFill>
                <a:effectLst/>
                <a:latin typeface="inherit"/>
              </a:rPr>
              <a:t>. Link: </a:t>
            </a:r>
            <a:r>
              <a:rPr lang="en-US" dirty="0">
                <a:hlinkClick r:id="rId4"/>
              </a:rPr>
              <a:t>How &amp; When to Prune Blueberry Bushes for Bountiful Berries Every Year (ruralsprout.com)</a:t>
            </a:r>
            <a:r>
              <a:rPr lang="en-US" b="0" i="0" u="none" strike="noStrike" dirty="0">
                <a:solidFill>
                  <a:schemeClr val="tx1"/>
                </a:solidFill>
                <a:effectLst/>
                <a:latin typeface="inherit"/>
              </a:rPr>
              <a:t>. </a:t>
            </a:r>
            <a:endParaRPr lang="en-US" b="0" i="0" dirty="0">
              <a:solidFill>
                <a:schemeClr val="tx1"/>
              </a:solidFill>
              <a:effectLst/>
              <a:latin typeface="inherit"/>
            </a:endParaRPr>
          </a:p>
          <a:p>
            <a:pPr defTabSz="942289">
              <a:defRPr/>
            </a:pPr>
            <a:endParaRPr lang="en-US" dirty="0"/>
          </a:p>
          <a:p>
            <a:pPr defTabSz="942289">
              <a:defRPr/>
            </a:pPr>
            <a:r>
              <a:rPr lang="en-US" b="1" baseline="0" dirty="0"/>
              <a:t>Presenter Notes: </a:t>
            </a:r>
          </a:p>
          <a:p>
            <a:pPr defTabSz="942289">
              <a:defRPr/>
            </a:pPr>
            <a:r>
              <a:rPr lang="en-US" sz="1400" dirty="0"/>
              <a:t>Blueberries begin blooming in late January through March. The plants are dormant December. Pruning can be done in late January and should include a mix of previous years growth as well as new growth. We’ll covering how to approach pruning in just a minute.</a:t>
            </a:r>
          </a:p>
          <a:p>
            <a:pPr defTabSz="942289">
              <a:defRPr/>
            </a:pPr>
            <a:endParaRPr lang="en-US" sz="1400" dirty="0"/>
          </a:p>
          <a:p>
            <a:pPr defTabSz="942289">
              <a:defRPr/>
            </a:pPr>
            <a:r>
              <a:rPr lang="en-US" sz="1400" dirty="0"/>
              <a:t>Remember to monitor the acidity of the soil through the wet season and add sulfur or other amendments as needed, especially during the wet season.</a:t>
            </a:r>
          </a:p>
          <a:p>
            <a:pPr defTabSz="942289">
              <a:defRPr/>
            </a:pPr>
            <a:endParaRPr lang="en-US" sz="1400" dirty="0"/>
          </a:p>
          <a:p>
            <a:pPr defTabSz="942289">
              <a:defRPr/>
            </a:pPr>
            <a:r>
              <a:rPr lang="en-US" sz="1400" dirty="0"/>
              <a:t>Mulching can be done during the summer and fall to maintain moisture in the soil and help the soil to keep cool.</a:t>
            </a:r>
          </a:p>
          <a:p>
            <a:pPr defTabSz="942289">
              <a:defRPr/>
            </a:pPr>
            <a:endParaRPr lang="en-US" dirty="0"/>
          </a:p>
          <a:p>
            <a:r>
              <a:rPr lang="en-US" dirty="0"/>
              <a:t>Now, on to pruning your blueberries.</a:t>
            </a:r>
          </a:p>
        </p:txBody>
      </p:sp>
      <p:sp>
        <p:nvSpPr>
          <p:cNvPr id="6" name="Footer Placeholder 5">
            <a:extLst>
              <a:ext uri="{FF2B5EF4-FFF2-40B4-BE49-F238E27FC236}">
                <a16:creationId xmlns:a16="http://schemas.microsoft.com/office/drawing/2014/main" id="{469720D7-BDFE-7A4F-A886-5EDD25C46601}"/>
              </a:ext>
            </a:extLst>
          </p:cNvPr>
          <p:cNvSpPr>
            <a:spLocks noGrp="1"/>
          </p:cNvSpPr>
          <p:nvPr>
            <p:ph type="ftr" sz="quarter" idx="4"/>
          </p:nvPr>
        </p:nvSpPr>
        <p:spPr/>
        <p:txBody>
          <a:bodyPr/>
          <a:lstStyle/>
          <a:p>
            <a:endParaRPr lang="en-US" dirty="0"/>
          </a:p>
        </p:txBody>
      </p:sp>
      <p:sp>
        <p:nvSpPr>
          <p:cNvPr id="7" name="Slide Number Placeholder 6">
            <a:extLst>
              <a:ext uri="{FF2B5EF4-FFF2-40B4-BE49-F238E27FC236}">
                <a16:creationId xmlns:a16="http://schemas.microsoft.com/office/drawing/2014/main" id="{07F92121-96EB-27A2-9A8C-65EBA82EFA87}"/>
              </a:ext>
            </a:extLst>
          </p:cNvPr>
          <p:cNvSpPr>
            <a:spLocks noGrp="1"/>
          </p:cNvSpPr>
          <p:nvPr>
            <p:ph type="sldNum" sz="quarter" idx="5"/>
          </p:nvPr>
        </p:nvSpPr>
        <p:spPr/>
        <p:txBody>
          <a:bodyPr/>
          <a:lstStyle/>
          <a:p>
            <a:fld id="{30B60A3E-4BC9-4497-95E2-69F5661E229A}" type="slidenum">
              <a:rPr lang="en-US" smtClean="0"/>
              <a:pPr/>
              <a:t>21</a:t>
            </a:fld>
            <a:endParaRPr lang="en-US" dirty="0"/>
          </a:p>
        </p:txBody>
      </p:sp>
    </p:spTree>
    <p:extLst>
      <p:ext uri="{BB962C8B-B14F-4D97-AF65-F5344CB8AC3E}">
        <p14:creationId xmlns:p14="http://schemas.microsoft.com/office/powerpoint/2010/main" val="3042148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dirty="0"/>
              <a:t>Reference: </a:t>
            </a:r>
            <a:r>
              <a:rPr lang="en-US" dirty="0"/>
              <a:t>Information</a:t>
            </a:r>
            <a:r>
              <a:rPr lang="en-US" baseline="0" dirty="0"/>
              <a:t> from this page, including graphics, was obtained from the publication titled The Rural Sprout.in an article titled </a:t>
            </a:r>
            <a:r>
              <a:rPr lang="en-US" b="0" i="0" dirty="0">
                <a:effectLst/>
                <a:latin typeface="var(--mv-trellis-font-heading,Arial,sans-serif)"/>
              </a:rPr>
              <a:t>How &amp; When to Prune Blueberry Bushes for Bountiful Berries Every Year. </a:t>
            </a:r>
            <a:r>
              <a:rPr lang="en-US" b="0" i="0" dirty="0">
                <a:solidFill>
                  <a:srgbClr val="1E1E1E"/>
                </a:solidFill>
                <a:effectLst/>
                <a:latin typeface="inherit"/>
              </a:rPr>
              <a:t>By: </a:t>
            </a:r>
            <a:r>
              <a:rPr lang="en-US" b="0" i="0" dirty="0">
                <a:solidFill>
                  <a:schemeClr val="tx1"/>
                </a:solidFill>
                <a:effectLst/>
                <a:latin typeface="inherit"/>
              </a:rPr>
              <a:t>Author</a:t>
            </a:r>
            <a:r>
              <a:rPr lang="en-US" b="0" i="0" u="none" strike="noStrike" dirty="0">
                <a:solidFill>
                  <a:srgbClr val="0000FF"/>
                </a:solidFill>
                <a:effectLst/>
                <a:latin typeface="inherit"/>
                <a:hlinkClick r:id="rId3">
                  <a:extLst>
                    <a:ext uri="{A12FA001-AC4F-418D-AE19-62706E023703}">
                      <ahyp:hlinkClr xmlns:ahyp="http://schemas.microsoft.com/office/drawing/2018/hyperlinkcolor" val="tx"/>
                    </a:ext>
                  </a:extLst>
                </a:hlinkClick>
              </a:rPr>
              <a:t>Tracey </a:t>
            </a:r>
            <a:r>
              <a:rPr lang="en-US" b="0" i="0" u="none" strike="noStrike" dirty="0">
                <a:solidFill>
                  <a:schemeClr val="tx1"/>
                </a:solidFill>
                <a:effectLst/>
                <a:latin typeface="inherit"/>
                <a:hlinkClick r:id="rId3">
                  <a:extLst>
                    <a:ext uri="{A12FA001-AC4F-418D-AE19-62706E023703}">
                      <ahyp:hlinkClr xmlns:ahyp="http://schemas.microsoft.com/office/drawing/2018/hyperlinkcolor" val="tx"/>
                    </a:ext>
                  </a:extLst>
                </a:hlinkClick>
              </a:rPr>
              <a:t>Besemer</a:t>
            </a:r>
            <a:r>
              <a:rPr lang="en-US" b="0" i="0" u="none" strike="noStrike" dirty="0">
                <a:solidFill>
                  <a:schemeClr val="tx1"/>
                </a:solidFill>
                <a:effectLst/>
                <a:latin typeface="inherit"/>
              </a:rPr>
              <a:t>. Link: </a:t>
            </a:r>
            <a:r>
              <a:rPr lang="en-US" dirty="0">
                <a:hlinkClick r:id="rId4"/>
              </a:rPr>
              <a:t>How &amp; When to Prune Blueberry Bushes for Bountiful Berries Every Year (ruralsprout.com)</a:t>
            </a:r>
            <a:r>
              <a:rPr lang="en-US" b="0" i="0" u="none" strike="noStrike" dirty="0">
                <a:solidFill>
                  <a:schemeClr val="tx1"/>
                </a:solidFill>
                <a:effectLst/>
                <a:latin typeface="inherit"/>
              </a:rPr>
              <a:t>. </a:t>
            </a:r>
            <a:endParaRPr lang="en-US" b="0" i="0" dirty="0">
              <a:solidFill>
                <a:schemeClr val="tx1"/>
              </a:solidFill>
              <a:effectLst/>
              <a:latin typeface="inherit"/>
            </a:endParaRPr>
          </a:p>
          <a:p>
            <a:pPr defTabSz="942289">
              <a:defRPr/>
            </a:pPr>
            <a:endParaRPr lang="en-US" sz="1100" dirty="0"/>
          </a:p>
          <a:p>
            <a:pPr defTabSz="942289">
              <a:defRPr/>
            </a:pPr>
            <a:r>
              <a:rPr lang="en-US" b="1" baseline="0" dirty="0"/>
              <a:t>Presenter Notes: </a:t>
            </a:r>
          </a:p>
          <a:p>
            <a:pPr defTabSz="942289">
              <a:defRPr/>
            </a:pPr>
            <a:r>
              <a:rPr lang="en-US" dirty="0"/>
              <a:t>I thought it would be helpful to share a visual guide for pruning. First I’ll cover young plants and then established plants 4+ years.  Let’s walk through this and then we can look at how this changes as the plant matures. </a:t>
            </a:r>
          </a:p>
          <a:p>
            <a:endParaRPr lang="en-US" dirty="0"/>
          </a:p>
        </p:txBody>
      </p:sp>
      <p:sp>
        <p:nvSpPr>
          <p:cNvPr id="6" name="Footer Placeholder 5">
            <a:extLst>
              <a:ext uri="{FF2B5EF4-FFF2-40B4-BE49-F238E27FC236}">
                <a16:creationId xmlns:a16="http://schemas.microsoft.com/office/drawing/2014/main" id="{1FAED3EB-9D41-82FB-34E4-C640F416F69E}"/>
              </a:ext>
            </a:extLst>
          </p:cNvPr>
          <p:cNvSpPr>
            <a:spLocks noGrp="1"/>
          </p:cNvSpPr>
          <p:nvPr>
            <p:ph type="ftr" sz="quarter" idx="4"/>
          </p:nvPr>
        </p:nvSpPr>
        <p:spPr/>
        <p:txBody>
          <a:bodyPr/>
          <a:lstStyle/>
          <a:p>
            <a:endParaRPr lang="en-US" dirty="0"/>
          </a:p>
        </p:txBody>
      </p:sp>
      <p:sp>
        <p:nvSpPr>
          <p:cNvPr id="7" name="Slide Number Placeholder 6">
            <a:extLst>
              <a:ext uri="{FF2B5EF4-FFF2-40B4-BE49-F238E27FC236}">
                <a16:creationId xmlns:a16="http://schemas.microsoft.com/office/drawing/2014/main" id="{B146DE0E-514A-0CC0-B563-CA9B82DE7377}"/>
              </a:ext>
            </a:extLst>
          </p:cNvPr>
          <p:cNvSpPr>
            <a:spLocks noGrp="1"/>
          </p:cNvSpPr>
          <p:nvPr>
            <p:ph type="sldNum" sz="quarter" idx="5"/>
          </p:nvPr>
        </p:nvSpPr>
        <p:spPr/>
        <p:txBody>
          <a:bodyPr/>
          <a:lstStyle/>
          <a:p>
            <a:fld id="{30B60A3E-4BC9-4497-95E2-69F5661E229A}" type="slidenum">
              <a:rPr lang="en-US" smtClean="0"/>
              <a:pPr/>
              <a:t>22</a:t>
            </a:fld>
            <a:endParaRPr lang="en-US" dirty="0"/>
          </a:p>
        </p:txBody>
      </p:sp>
    </p:spTree>
    <p:extLst>
      <p:ext uri="{BB962C8B-B14F-4D97-AF65-F5344CB8AC3E}">
        <p14:creationId xmlns:p14="http://schemas.microsoft.com/office/powerpoint/2010/main" val="2076477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dirty="0"/>
              <a:t>Reference: </a:t>
            </a:r>
            <a:r>
              <a:rPr lang="en-US" dirty="0"/>
              <a:t>Information</a:t>
            </a:r>
            <a:r>
              <a:rPr lang="en-US" baseline="0" dirty="0"/>
              <a:t> from this page, including graphics, was obtained from the publication titled The Rural Sprout.in an article titled </a:t>
            </a:r>
            <a:r>
              <a:rPr lang="en-US" b="0" i="0" dirty="0">
                <a:effectLst/>
                <a:latin typeface="var(--mv-trellis-font-heading,Arial,sans-serif)"/>
              </a:rPr>
              <a:t>How &amp; When to Prune Blueberry Bushes for Bountiful Berries Every Year. </a:t>
            </a:r>
            <a:r>
              <a:rPr lang="en-US" b="0" i="0" dirty="0">
                <a:solidFill>
                  <a:srgbClr val="1E1E1E"/>
                </a:solidFill>
                <a:effectLst/>
                <a:latin typeface="inherit"/>
              </a:rPr>
              <a:t>By: </a:t>
            </a:r>
            <a:r>
              <a:rPr lang="en-US" b="0" i="0" dirty="0">
                <a:solidFill>
                  <a:schemeClr val="tx1"/>
                </a:solidFill>
                <a:effectLst/>
                <a:latin typeface="inherit"/>
              </a:rPr>
              <a:t>Author</a:t>
            </a:r>
            <a:r>
              <a:rPr lang="en-US" b="0" i="0" u="none" strike="noStrike" dirty="0">
                <a:solidFill>
                  <a:srgbClr val="0000FF"/>
                </a:solidFill>
                <a:effectLst/>
                <a:latin typeface="inherit"/>
                <a:hlinkClick r:id="rId3">
                  <a:extLst>
                    <a:ext uri="{A12FA001-AC4F-418D-AE19-62706E023703}">
                      <ahyp:hlinkClr xmlns:ahyp="http://schemas.microsoft.com/office/drawing/2018/hyperlinkcolor" val="tx"/>
                    </a:ext>
                  </a:extLst>
                </a:hlinkClick>
              </a:rPr>
              <a:t>Tracey </a:t>
            </a:r>
            <a:r>
              <a:rPr lang="en-US" b="0" i="0" u="none" strike="noStrike" dirty="0">
                <a:solidFill>
                  <a:schemeClr val="tx1"/>
                </a:solidFill>
                <a:effectLst/>
                <a:latin typeface="inherit"/>
                <a:hlinkClick r:id="rId3">
                  <a:extLst>
                    <a:ext uri="{A12FA001-AC4F-418D-AE19-62706E023703}">
                      <ahyp:hlinkClr xmlns:ahyp="http://schemas.microsoft.com/office/drawing/2018/hyperlinkcolor" val="tx"/>
                    </a:ext>
                  </a:extLst>
                </a:hlinkClick>
              </a:rPr>
              <a:t>Besemer</a:t>
            </a:r>
            <a:r>
              <a:rPr lang="en-US" b="0" i="0" u="none" strike="noStrike" dirty="0">
                <a:solidFill>
                  <a:schemeClr val="tx1"/>
                </a:solidFill>
                <a:effectLst/>
                <a:latin typeface="inherit"/>
              </a:rPr>
              <a:t>. Link: </a:t>
            </a:r>
            <a:r>
              <a:rPr lang="en-US" dirty="0">
                <a:hlinkClick r:id="rId4"/>
              </a:rPr>
              <a:t>How &amp; When to Prune Blueberry Bushes for Bountiful Berries Every Year (ruralsprout.com)</a:t>
            </a:r>
            <a:r>
              <a:rPr lang="en-US" b="0" i="0" u="none" strike="noStrike" dirty="0">
                <a:solidFill>
                  <a:schemeClr val="tx1"/>
                </a:solidFill>
                <a:effectLst/>
                <a:latin typeface="inherit"/>
              </a:rPr>
              <a:t>. </a:t>
            </a:r>
            <a:endParaRPr lang="en-US" b="0" i="0" dirty="0">
              <a:solidFill>
                <a:schemeClr val="tx1"/>
              </a:solidFill>
              <a:effectLst/>
              <a:latin typeface="inherit"/>
            </a:endParaRPr>
          </a:p>
          <a:p>
            <a:pPr defTabSz="942289">
              <a:defRPr/>
            </a:pPr>
            <a:endParaRPr lang="en-US" sz="1100" dirty="0"/>
          </a:p>
          <a:p>
            <a:pPr defTabSz="942289">
              <a:defRPr/>
            </a:pPr>
            <a:r>
              <a:rPr lang="en-US" b="1" baseline="0" dirty="0"/>
              <a:t>Presenter Notes: </a:t>
            </a:r>
          </a:p>
          <a:p>
            <a:r>
              <a:rPr lang="en-US" dirty="0"/>
              <a:t>So, we’ve made it through the first few years.  Let’s look at how the pruning process changes.  Let’s look at pruning up</a:t>
            </a:r>
            <a:r>
              <a:rPr lang="en-US" baseline="0" dirty="0"/>
              <a:t> close, I’d like to be sure you identify leaf buds and fruit buds when you begin pruning. </a:t>
            </a:r>
            <a:endParaRPr lang="en-US" dirty="0"/>
          </a:p>
        </p:txBody>
      </p:sp>
      <p:sp>
        <p:nvSpPr>
          <p:cNvPr id="6" name="Footer Placeholder 5">
            <a:extLst>
              <a:ext uri="{FF2B5EF4-FFF2-40B4-BE49-F238E27FC236}">
                <a16:creationId xmlns:a16="http://schemas.microsoft.com/office/drawing/2014/main" id="{0C8F771C-E72F-4AC2-B870-409659BE7884}"/>
              </a:ext>
            </a:extLst>
          </p:cNvPr>
          <p:cNvSpPr>
            <a:spLocks noGrp="1"/>
          </p:cNvSpPr>
          <p:nvPr>
            <p:ph type="ftr" sz="quarter" idx="4"/>
          </p:nvPr>
        </p:nvSpPr>
        <p:spPr/>
        <p:txBody>
          <a:bodyPr/>
          <a:lstStyle/>
          <a:p>
            <a:endParaRPr lang="en-US" dirty="0"/>
          </a:p>
        </p:txBody>
      </p:sp>
      <p:sp>
        <p:nvSpPr>
          <p:cNvPr id="7" name="Slide Number Placeholder 6">
            <a:extLst>
              <a:ext uri="{FF2B5EF4-FFF2-40B4-BE49-F238E27FC236}">
                <a16:creationId xmlns:a16="http://schemas.microsoft.com/office/drawing/2014/main" id="{BC008EF9-2DC2-01C3-9B2A-ECEE65F5E20F}"/>
              </a:ext>
            </a:extLst>
          </p:cNvPr>
          <p:cNvSpPr>
            <a:spLocks noGrp="1"/>
          </p:cNvSpPr>
          <p:nvPr>
            <p:ph type="sldNum" sz="quarter" idx="5"/>
          </p:nvPr>
        </p:nvSpPr>
        <p:spPr/>
        <p:txBody>
          <a:bodyPr/>
          <a:lstStyle/>
          <a:p>
            <a:fld id="{30B60A3E-4BC9-4497-95E2-69F5661E229A}" type="slidenum">
              <a:rPr lang="en-US" smtClean="0"/>
              <a:pPr/>
              <a:t>23</a:t>
            </a:fld>
            <a:endParaRPr lang="en-US" dirty="0"/>
          </a:p>
        </p:txBody>
      </p:sp>
    </p:spTree>
    <p:extLst>
      <p:ext uri="{BB962C8B-B14F-4D97-AF65-F5344CB8AC3E}">
        <p14:creationId xmlns:p14="http://schemas.microsoft.com/office/powerpoint/2010/main" val="8205992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dirty="0"/>
              <a:t>Reference: </a:t>
            </a:r>
            <a:r>
              <a:rPr lang="en-US" dirty="0"/>
              <a:t>Information</a:t>
            </a:r>
            <a:r>
              <a:rPr lang="en-US" baseline="0" dirty="0"/>
              <a:t> from this page, including graphics, was obtained from the publication titled The Rural Sprout.in an article titled </a:t>
            </a:r>
            <a:r>
              <a:rPr lang="en-US" b="0" i="0" dirty="0">
                <a:effectLst/>
                <a:latin typeface="var(--mv-trellis-font-heading,Arial,sans-serif)"/>
              </a:rPr>
              <a:t>How &amp; When to Prune Blueberry Bushes for Bountiful Berries Every Year. </a:t>
            </a:r>
            <a:r>
              <a:rPr lang="en-US" b="0" i="0" dirty="0">
                <a:solidFill>
                  <a:srgbClr val="1E1E1E"/>
                </a:solidFill>
                <a:effectLst/>
                <a:latin typeface="inherit"/>
              </a:rPr>
              <a:t>By: </a:t>
            </a:r>
            <a:r>
              <a:rPr lang="en-US" b="0" i="0" dirty="0">
                <a:solidFill>
                  <a:schemeClr val="tx1"/>
                </a:solidFill>
                <a:effectLst/>
                <a:latin typeface="inherit"/>
              </a:rPr>
              <a:t>Author</a:t>
            </a:r>
            <a:r>
              <a:rPr lang="en-US" b="0" i="0" u="none" strike="noStrike" dirty="0">
                <a:solidFill>
                  <a:srgbClr val="0000FF"/>
                </a:solidFill>
                <a:effectLst/>
                <a:latin typeface="inherit"/>
                <a:hlinkClick r:id="rId3">
                  <a:extLst>
                    <a:ext uri="{A12FA001-AC4F-418D-AE19-62706E023703}">
                      <ahyp:hlinkClr xmlns:ahyp="http://schemas.microsoft.com/office/drawing/2018/hyperlinkcolor" val="tx"/>
                    </a:ext>
                  </a:extLst>
                </a:hlinkClick>
              </a:rPr>
              <a:t>Tracey </a:t>
            </a:r>
            <a:r>
              <a:rPr lang="en-US" b="0" i="0" u="none" strike="noStrike" dirty="0">
                <a:solidFill>
                  <a:schemeClr val="tx1"/>
                </a:solidFill>
                <a:effectLst/>
                <a:latin typeface="inherit"/>
                <a:hlinkClick r:id="rId3">
                  <a:extLst>
                    <a:ext uri="{A12FA001-AC4F-418D-AE19-62706E023703}">
                      <ahyp:hlinkClr xmlns:ahyp="http://schemas.microsoft.com/office/drawing/2018/hyperlinkcolor" val="tx"/>
                    </a:ext>
                  </a:extLst>
                </a:hlinkClick>
              </a:rPr>
              <a:t>Besemer</a:t>
            </a:r>
            <a:r>
              <a:rPr lang="en-US" b="0" i="0" u="none" strike="noStrike" dirty="0">
                <a:solidFill>
                  <a:schemeClr val="tx1"/>
                </a:solidFill>
                <a:effectLst/>
                <a:latin typeface="inherit"/>
              </a:rPr>
              <a:t>. Link: </a:t>
            </a:r>
            <a:r>
              <a:rPr lang="en-US" dirty="0">
                <a:hlinkClick r:id="rId4"/>
              </a:rPr>
              <a:t>How &amp; When to Prune Blueberry Bushes for Bountiful Berries Every Year (ruralsprout.com)</a:t>
            </a:r>
            <a:r>
              <a:rPr lang="en-US" b="0" i="0" u="none" strike="noStrike" dirty="0">
                <a:solidFill>
                  <a:schemeClr val="tx1"/>
                </a:solidFill>
                <a:effectLst/>
                <a:latin typeface="inherit"/>
              </a:rPr>
              <a:t>. </a:t>
            </a:r>
            <a:endParaRPr lang="en-US" b="0" i="0" dirty="0">
              <a:solidFill>
                <a:schemeClr val="tx1"/>
              </a:solidFill>
              <a:effectLst/>
              <a:latin typeface="inherit"/>
            </a:endParaRPr>
          </a:p>
          <a:p>
            <a:pPr defTabSz="942289">
              <a:defRPr/>
            </a:pPr>
            <a:endParaRPr lang="en-US" sz="1100" dirty="0"/>
          </a:p>
          <a:p>
            <a:pPr defTabSz="942289">
              <a:defRPr/>
            </a:pPr>
            <a:r>
              <a:rPr lang="en-US" b="1" baseline="0" dirty="0"/>
              <a:t>Presenter Notes: </a:t>
            </a:r>
          </a:p>
          <a:p>
            <a:pPr defTabSz="942289">
              <a:defRPr/>
            </a:pPr>
            <a:r>
              <a:rPr lang="en-US" dirty="0"/>
              <a:t>I thought it would be helpful to share a visual guide for pruning, especially during the first few years.  Let’s walk through this and then we can look at how this changes as the plant matures. </a:t>
            </a:r>
          </a:p>
          <a:p>
            <a:endParaRPr lang="en-US" dirty="0"/>
          </a:p>
        </p:txBody>
      </p:sp>
      <p:sp>
        <p:nvSpPr>
          <p:cNvPr id="6" name="Footer Placeholder 5">
            <a:extLst>
              <a:ext uri="{FF2B5EF4-FFF2-40B4-BE49-F238E27FC236}">
                <a16:creationId xmlns:a16="http://schemas.microsoft.com/office/drawing/2014/main" id="{84279ADA-F11B-EE64-0527-E4BC9C82C03F}"/>
              </a:ext>
            </a:extLst>
          </p:cNvPr>
          <p:cNvSpPr>
            <a:spLocks noGrp="1"/>
          </p:cNvSpPr>
          <p:nvPr>
            <p:ph type="ftr" sz="quarter" idx="4"/>
          </p:nvPr>
        </p:nvSpPr>
        <p:spPr/>
        <p:txBody>
          <a:bodyPr/>
          <a:lstStyle/>
          <a:p>
            <a:endParaRPr lang="en-US" dirty="0"/>
          </a:p>
        </p:txBody>
      </p:sp>
      <p:sp>
        <p:nvSpPr>
          <p:cNvPr id="7" name="Slide Number Placeholder 6">
            <a:extLst>
              <a:ext uri="{FF2B5EF4-FFF2-40B4-BE49-F238E27FC236}">
                <a16:creationId xmlns:a16="http://schemas.microsoft.com/office/drawing/2014/main" id="{8360108C-D885-B306-0DDA-4B78513074AF}"/>
              </a:ext>
            </a:extLst>
          </p:cNvPr>
          <p:cNvSpPr>
            <a:spLocks noGrp="1"/>
          </p:cNvSpPr>
          <p:nvPr>
            <p:ph type="sldNum" sz="quarter" idx="5"/>
          </p:nvPr>
        </p:nvSpPr>
        <p:spPr/>
        <p:txBody>
          <a:bodyPr/>
          <a:lstStyle/>
          <a:p>
            <a:fld id="{30B60A3E-4BC9-4497-95E2-69F5661E229A}" type="slidenum">
              <a:rPr lang="en-US" smtClean="0"/>
              <a:pPr/>
              <a:t>24</a:t>
            </a:fld>
            <a:endParaRPr lang="en-US" dirty="0"/>
          </a:p>
        </p:txBody>
      </p:sp>
    </p:spTree>
    <p:extLst>
      <p:ext uri="{BB962C8B-B14F-4D97-AF65-F5344CB8AC3E}">
        <p14:creationId xmlns:p14="http://schemas.microsoft.com/office/powerpoint/2010/main" val="14574416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1" dirty="0"/>
              <a:t>Reference: </a:t>
            </a:r>
            <a:r>
              <a:rPr lang="en-US" dirty="0"/>
              <a:t>Information</a:t>
            </a:r>
            <a:r>
              <a:rPr lang="en-US" baseline="0" dirty="0"/>
              <a:t> from this page was obtained from the UCANR site in an article titled: </a:t>
            </a:r>
            <a:r>
              <a:rPr lang="en-US" u="sng" baseline="0" dirty="0"/>
              <a:t>Blueberries in the Home Garden</a:t>
            </a:r>
            <a:r>
              <a:rPr lang="en-US" baseline="0" dirty="0"/>
              <a:t>.  Link: </a:t>
            </a:r>
            <a:r>
              <a:rPr lang="en-US" dirty="0">
                <a:hlinkClick r:id="rId3"/>
              </a:rPr>
              <a:t>171602.pdf (ucanr.edu)</a:t>
            </a:r>
            <a:r>
              <a:rPr lang="en-US" dirty="0"/>
              <a:t>.  Additional information was obtained from </a:t>
            </a:r>
            <a:r>
              <a:rPr lang="en-US" baseline="0" dirty="0"/>
              <a:t>the UCANR site article on Container Gardening Basics Link: https://mgsantaclara.ucanr.edu/garden-help/container-gardening/.  And, the University of Maryland Extension, University of Maryland in an article titled Growing Blueberries in Containers. Link: </a:t>
            </a:r>
            <a:r>
              <a:rPr lang="en-US" dirty="0">
                <a:hlinkClick r:id="rId4"/>
              </a:rPr>
              <a:t>Growing Blueberries in Containers | University of Maryland Extension (umd.edu)</a:t>
            </a:r>
            <a:endParaRPr lang="en-US" baseline="0" dirty="0"/>
          </a:p>
          <a:p>
            <a:pPr defTabSz="942289">
              <a:defRPr/>
            </a:pPr>
            <a:endParaRPr lang="en-US" baseline="0" dirty="0"/>
          </a:p>
          <a:p>
            <a:pPr defTabSz="942289">
              <a:defRPr/>
            </a:pPr>
            <a:endParaRPr lang="en-US" sz="1100" dirty="0"/>
          </a:p>
          <a:p>
            <a:pPr defTabSz="942289">
              <a:defRPr/>
            </a:pPr>
            <a:r>
              <a:rPr lang="en-US" b="1" baseline="0" dirty="0"/>
              <a:t>Presenter Notes: </a:t>
            </a:r>
          </a:p>
          <a:p>
            <a:pPr defTabSz="942289">
              <a:defRPr/>
            </a:pPr>
            <a:r>
              <a:rPr lang="en-US" dirty="0"/>
              <a:t>There is no need to fertilize the plants at this time as blueberries do not require large amounts of fertilizer and are sensitive to being over-fertilized. Once you have planted your blueberries, mulch them with a 3-4 inch layer of pine bark or pine needles. The pine-based mulch helps maintain the acid soil condition.  Alternatively, add sulfur to help maintain desired acidity levels.</a:t>
            </a:r>
          </a:p>
          <a:p>
            <a:pPr defTabSz="942289">
              <a:defRPr/>
            </a:pPr>
            <a:endParaRPr lang="en-US" dirty="0"/>
          </a:p>
          <a:p>
            <a:pPr defTabSz="942289">
              <a:defRPr/>
            </a:pPr>
            <a:r>
              <a:rPr lang="en-US" dirty="0"/>
              <a:t>A reminder that Blueberries are sensitive to over/under watering so you’ll want to be consistent and aware as the weather changes.  Drip or mini-sprinklers on a timer can be helpful in maintaining consistency.</a:t>
            </a:r>
          </a:p>
          <a:p>
            <a:pPr defTabSz="942289">
              <a:defRPr/>
            </a:pPr>
            <a:endParaRPr lang="en-US" dirty="0"/>
          </a:p>
          <a:p>
            <a:endParaRPr lang="en-US" dirty="0"/>
          </a:p>
        </p:txBody>
      </p:sp>
      <p:sp>
        <p:nvSpPr>
          <p:cNvPr id="6" name="Footer Placeholder 5">
            <a:extLst>
              <a:ext uri="{FF2B5EF4-FFF2-40B4-BE49-F238E27FC236}">
                <a16:creationId xmlns:a16="http://schemas.microsoft.com/office/drawing/2014/main" id="{13BAC9D4-2D5E-A437-0EF0-B4B14684B98B}"/>
              </a:ext>
            </a:extLst>
          </p:cNvPr>
          <p:cNvSpPr>
            <a:spLocks noGrp="1"/>
          </p:cNvSpPr>
          <p:nvPr>
            <p:ph type="ftr" sz="quarter" idx="4"/>
          </p:nvPr>
        </p:nvSpPr>
        <p:spPr/>
        <p:txBody>
          <a:bodyPr/>
          <a:lstStyle/>
          <a:p>
            <a:endParaRPr lang="en-US" dirty="0"/>
          </a:p>
        </p:txBody>
      </p:sp>
      <p:sp>
        <p:nvSpPr>
          <p:cNvPr id="7" name="Slide Number Placeholder 6">
            <a:extLst>
              <a:ext uri="{FF2B5EF4-FFF2-40B4-BE49-F238E27FC236}">
                <a16:creationId xmlns:a16="http://schemas.microsoft.com/office/drawing/2014/main" id="{027C7263-2F4F-ADD5-1D14-205F579384C3}"/>
              </a:ext>
            </a:extLst>
          </p:cNvPr>
          <p:cNvSpPr>
            <a:spLocks noGrp="1"/>
          </p:cNvSpPr>
          <p:nvPr>
            <p:ph type="sldNum" sz="quarter" idx="5"/>
          </p:nvPr>
        </p:nvSpPr>
        <p:spPr/>
        <p:txBody>
          <a:bodyPr/>
          <a:lstStyle/>
          <a:p>
            <a:fld id="{30B60A3E-4BC9-4497-95E2-69F5661E229A}" type="slidenum">
              <a:rPr lang="en-US" smtClean="0"/>
              <a:pPr/>
              <a:t>25</a:t>
            </a:fld>
            <a:endParaRPr lang="en-US" dirty="0"/>
          </a:p>
        </p:txBody>
      </p:sp>
    </p:spTree>
    <p:extLst>
      <p:ext uri="{BB962C8B-B14F-4D97-AF65-F5344CB8AC3E}">
        <p14:creationId xmlns:p14="http://schemas.microsoft.com/office/powerpoint/2010/main" val="5701109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1" dirty="0"/>
              <a:t>Reference: </a:t>
            </a:r>
            <a:r>
              <a:rPr lang="en-US" dirty="0"/>
              <a:t>Summary of prior material covered.</a:t>
            </a:r>
            <a:endParaRPr lang="en-US" baseline="0" dirty="0"/>
          </a:p>
          <a:p>
            <a:pPr defTabSz="942289">
              <a:defRPr/>
            </a:pPr>
            <a:endParaRPr lang="en-US" sz="1100" dirty="0"/>
          </a:p>
          <a:p>
            <a:pPr defTabSz="942289">
              <a:defRPr/>
            </a:pPr>
            <a:r>
              <a:rPr lang="en-US" b="1" baseline="0" dirty="0"/>
              <a:t>Presenter Notes: </a:t>
            </a:r>
          </a:p>
          <a:p>
            <a:r>
              <a:rPr lang="en-US" dirty="0"/>
              <a:t>I’ll wrap up today’s presentation with a quick summary about harvesting.  A reminder you can extend your fruiting period by selecting more than one blueberry bush and variety.</a:t>
            </a:r>
          </a:p>
          <a:p>
            <a:endParaRPr lang="en-US" dirty="0"/>
          </a:p>
          <a:p>
            <a:r>
              <a:rPr lang="en-US" dirty="0"/>
              <a:t>Be sure to maintain acidity levels and if you experience uneven ripening or small fruit it may be due to acidity being outside the range.</a:t>
            </a:r>
          </a:p>
          <a:p>
            <a:endParaRPr lang="en-US" dirty="0"/>
          </a:p>
          <a:p>
            <a:r>
              <a:rPr lang="en-US" dirty="0"/>
              <a:t>Lastly, you can store your blueberries in your fridge or a cold box to extend the useful life if this fun and nutritious fruit.</a:t>
            </a:r>
          </a:p>
        </p:txBody>
      </p:sp>
      <p:sp>
        <p:nvSpPr>
          <p:cNvPr id="6" name="Footer Placeholder 5">
            <a:extLst>
              <a:ext uri="{FF2B5EF4-FFF2-40B4-BE49-F238E27FC236}">
                <a16:creationId xmlns:a16="http://schemas.microsoft.com/office/drawing/2014/main" id="{03E4A060-0AB6-3E0B-B005-B4FD3CCF7558}"/>
              </a:ext>
            </a:extLst>
          </p:cNvPr>
          <p:cNvSpPr>
            <a:spLocks noGrp="1"/>
          </p:cNvSpPr>
          <p:nvPr>
            <p:ph type="ftr" sz="quarter" idx="4"/>
          </p:nvPr>
        </p:nvSpPr>
        <p:spPr/>
        <p:txBody>
          <a:bodyPr/>
          <a:lstStyle/>
          <a:p>
            <a:endParaRPr lang="en-US" dirty="0"/>
          </a:p>
        </p:txBody>
      </p:sp>
      <p:sp>
        <p:nvSpPr>
          <p:cNvPr id="7" name="Slide Number Placeholder 6">
            <a:extLst>
              <a:ext uri="{FF2B5EF4-FFF2-40B4-BE49-F238E27FC236}">
                <a16:creationId xmlns:a16="http://schemas.microsoft.com/office/drawing/2014/main" id="{DEB25DF2-C25F-20C1-F934-357D87EDC684}"/>
              </a:ext>
            </a:extLst>
          </p:cNvPr>
          <p:cNvSpPr>
            <a:spLocks noGrp="1"/>
          </p:cNvSpPr>
          <p:nvPr>
            <p:ph type="sldNum" sz="quarter" idx="5"/>
          </p:nvPr>
        </p:nvSpPr>
        <p:spPr/>
        <p:txBody>
          <a:bodyPr/>
          <a:lstStyle/>
          <a:p>
            <a:fld id="{30B60A3E-4BC9-4497-95E2-69F5661E229A}" type="slidenum">
              <a:rPr lang="en-US" smtClean="0"/>
              <a:pPr/>
              <a:t>26</a:t>
            </a:fld>
            <a:endParaRPr lang="en-US" dirty="0"/>
          </a:p>
        </p:txBody>
      </p:sp>
    </p:spTree>
    <p:extLst>
      <p:ext uri="{BB962C8B-B14F-4D97-AF65-F5344CB8AC3E}">
        <p14:creationId xmlns:p14="http://schemas.microsoft.com/office/powerpoint/2010/main" val="11667855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30B60A3E-4BC9-4497-95E2-69F5661E229A}" type="slidenum">
              <a:rPr lang="en-US" smtClean="0"/>
              <a:pPr/>
              <a:t>27</a:t>
            </a:fld>
            <a:endParaRPr lang="en-US" dirty="0"/>
          </a:p>
        </p:txBody>
      </p:sp>
    </p:spTree>
    <p:extLst>
      <p:ext uri="{BB962C8B-B14F-4D97-AF65-F5344CB8AC3E}">
        <p14:creationId xmlns:p14="http://schemas.microsoft.com/office/powerpoint/2010/main" val="33556495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30B60A3E-4BC9-4497-95E2-69F5661E229A}" type="slidenum">
              <a:rPr lang="en-US" smtClean="0"/>
              <a:pPr/>
              <a:t>28</a:t>
            </a:fld>
            <a:endParaRPr lang="en-US" dirty="0"/>
          </a:p>
        </p:txBody>
      </p:sp>
    </p:spTree>
    <p:extLst>
      <p:ext uri="{BB962C8B-B14F-4D97-AF65-F5344CB8AC3E}">
        <p14:creationId xmlns:p14="http://schemas.microsoft.com/office/powerpoint/2010/main" val="17546467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30B60A3E-4BC9-4497-95E2-69F5661E229A}" type="slidenum">
              <a:rPr lang="en-US" smtClean="0"/>
              <a:pPr/>
              <a:t>29</a:t>
            </a:fld>
            <a:endParaRPr lang="en-US" dirty="0"/>
          </a:p>
        </p:txBody>
      </p:sp>
    </p:spTree>
    <p:extLst>
      <p:ext uri="{BB962C8B-B14F-4D97-AF65-F5344CB8AC3E}">
        <p14:creationId xmlns:p14="http://schemas.microsoft.com/office/powerpoint/2010/main" val="3861137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30B60A3E-4BC9-4497-95E2-69F5661E229A}" type="slidenum">
              <a:rPr lang="en-US" smtClean="0"/>
              <a:pPr/>
              <a:t>3</a:t>
            </a:fld>
            <a:endParaRPr lang="en-US" dirty="0"/>
          </a:p>
        </p:txBody>
      </p:sp>
    </p:spTree>
    <p:extLst>
      <p:ext uri="{BB962C8B-B14F-4D97-AF65-F5344CB8AC3E}">
        <p14:creationId xmlns:p14="http://schemas.microsoft.com/office/powerpoint/2010/main" val="42807508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30B60A3E-4BC9-4497-95E2-69F5661E229A}" type="slidenum">
              <a:rPr lang="en-US" smtClean="0"/>
              <a:pPr/>
              <a:t>30</a:t>
            </a:fld>
            <a:endParaRPr lang="en-US" dirty="0"/>
          </a:p>
        </p:txBody>
      </p:sp>
    </p:spTree>
    <p:extLst>
      <p:ext uri="{BB962C8B-B14F-4D97-AF65-F5344CB8AC3E}">
        <p14:creationId xmlns:p14="http://schemas.microsoft.com/office/powerpoint/2010/main" val="36110134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30B60A3E-4BC9-4497-95E2-69F5661E229A}" type="slidenum">
              <a:rPr lang="en-US" smtClean="0"/>
              <a:pPr/>
              <a:t>31</a:t>
            </a:fld>
            <a:endParaRPr lang="en-US" dirty="0"/>
          </a:p>
        </p:txBody>
      </p:sp>
    </p:spTree>
    <p:extLst>
      <p:ext uri="{BB962C8B-B14F-4D97-AF65-F5344CB8AC3E}">
        <p14:creationId xmlns:p14="http://schemas.microsoft.com/office/powerpoint/2010/main" val="11317668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30B60A3E-4BC9-4497-95E2-69F5661E229A}" type="slidenum">
              <a:rPr lang="en-US" smtClean="0"/>
              <a:pPr/>
              <a:t>32</a:t>
            </a:fld>
            <a:endParaRPr lang="en-US" dirty="0"/>
          </a:p>
        </p:txBody>
      </p:sp>
    </p:spTree>
    <p:extLst>
      <p:ext uri="{BB962C8B-B14F-4D97-AF65-F5344CB8AC3E}">
        <p14:creationId xmlns:p14="http://schemas.microsoft.com/office/powerpoint/2010/main" val="39868366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30B60A3E-4BC9-4497-95E2-69F5661E229A}" type="slidenum">
              <a:rPr lang="en-US" smtClean="0"/>
              <a:pPr/>
              <a:t>33</a:t>
            </a:fld>
            <a:endParaRPr lang="en-US" dirty="0"/>
          </a:p>
        </p:txBody>
      </p:sp>
    </p:spTree>
    <p:extLst>
      <p:ext uri="{BB962C8B-B14F-4D97-AF65-F5344CB8AC3E}">
        <p14:creationId xmlns:p14="http://schemas.microsoft.com/office/powerpoint/2010/main" val="16119335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30B60A3E-4BC9-4497-95E2-69F5661E229A}" type="slidenum">
              <a:rPr lang="en-US" smtClean="0"/>
              <a:pPr/>
              <a:t>34</a:t>
            </a:fld>
            <a:endParaRPr lang="en-US" dirty="0"/>
          </a:p>
        </p:txBody>
      </p:sp>
    </p:spTree>
    <p:extLst>
      <p:ext uri="{BB962C8B-B14F-4D97-AF65-F5344CB8AC3E}">
        <p14:creationId xmlns:p14="http://schemas.microsoft.com/office/powerpoint/2010/main" val="10875463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30B60A3E-4BC9-4497-95E2-69F5661E229A}" type="slidenum">
              <a:rPr lang="en-US" smtClean="0"/>
              <a:pPr/>
              <a:t>35</a:t>
            </a:fld>
            <a:endParaRPr lang="en-US" dirty="0"/>
          </a:p>
        </p:txBody>
      </p:sp>
    </p:spTree>
    <p:extLst>
      <p:ext uri="{BB962C8B-B14F-4D97-AF65-F5344CB8AC3E}">
        <p14:creationId xmlns:p14="http://schemas.microsoft.com/office/powerpoint/2010/main" val="35759840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30B60A3E-4BC9-4497-95E2-69F5661E229A}" type="slidenum">
              <a:rPr lang="en-US" smtClean="0"/>
              <a:pPr/>
              <a:t>36</a:t>
            </a:fld>
            <a:endParaRPr lang="en-US" dirty="0"/>
          </a:p>
        </p:txBody>
      </p:sp>
    </p:spTree>
    <p:extLst>
      <p:ext uri="{BB962C8B-B14F-4D97-AF65-F5344CB8AC3E}">
        <p14:creationId xmlns:p14="http://schemas.microsoft.com/office/powerpoint/2010/main" val="3177567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24</a:t>
            </a:r>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30B60A3E-4BC9-4497-95E2-69F5661E229A}" type="slidenum">
              <a:rPr lang="en-US" smtClean="0"/>
              <a:pPr/>
              <a:t>4</a:t>
            </a:fld>
            <a:endParaRPr lang="en-US" dirty="0"/>
          </a:p>
        </p:txBody>
      </p:sp>
    </p:spTree>
    <p:extLst>
      <p:ext uri="{BB962C8B-B14F-4D97-AF65-F5344CB8AC3E}">
        <p14:creationId xmlns:p14="http://schemas.microsoft.com/office/powerpoint/2010/main" val="3734839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1" baseline="0" dirty="0"/>
              <a:t>Presenter Notes</a:t>
            </a:r>
          </a:p>
          <a:p>
            <a:r>
              <a:rPr lang="en-US" dirty="0"/>
              <a:t>Not to be overly romantic but…imagine having fresh blueberries available to you right from your very own plant(s)!  The objective of today’s presentation is to equip you to do just that, let’s get started.</a:t>
            </a:r>
          </a:p>
        </p:txBody>
      </p:sp>
      <p:sp>
        <p:nvSpPr>
          <p:cNvPr id="6" name="Footer Placeholder 5">
            <a:extLst>
              <a:ext uri="{FF2B5EF4-FFF2-40B4-BE49-F238E27FC236}">
                <a16:creationId xmlns:a16="http://schemas.microsoft.com/office/drawing/2014/main" id="{900BA0AE-E853-8CF3-124C-9640A7D64C3C}"/>
              </a:ext>
            </a:extLst>
          </p:cNvPr>
          <p:cNvSpPr>
            <a:spLocks noGrp="1"/>
          </p:cNvSpPr>
          <p:nvPr>
            <p:ph type="ftr" sz="quarter" idx="4"/>
          </p:nvPr>
        </p:nvSpPr>
        <p:spPr/>
        <p:txBody>
          <a:bodyPr/>
          <a:lstStyle/>
          <a:p>
            <a:endParaRPr lang="en-US" dirty="0"/>
          </a:p>
        </p:txBody>
      </p:sp>
      <p:sp>
        <p:nvSpPr>
          <p:cNvPr id="7" name="Slide Number Placeholder 6">
            <a:extLst>
              <a:ext uri="{FF2B5EF4-FFF2-40B4-BE49-F238E27FC236}">
                <a16:creationId xmlns:a16="http://schemas.microsoft.com/office/drawing/2014/main" id="{3F85B992-9A18-A73A-7621-D3DE8E77A1A9}"/>
              </a:ext>
            </a:extLst>
          </p:cNvPr>
          <p:cNvSpPr>
            <a:spLocks noGrp="1"/>
          </p:cNvSpPr>
          <p:nvPr>
            <p:ph type="sldNum" sz="quarter" idx="5"/>
          </p:nvPr>
        </p:nvSpPr>
        <p:spPr/>
        <p:txBody>
          <a:bodyPr/>
          <a:lstStyle/>
          <a:p>
            <a:fld id="{30B60A3E-4BC9-4497-95E2-69F5661E229A}" type="slidenum">
              <a:rPr lang="en-US" smtClean="0"/>
              <a:pPr/>
              <a:t>5</a:t>
            </a:fld>
            <a:endParaRPr lang="en-US" dirty="0"/>
          </a:p>
        </p:txBody>
      </p:sp>
    </p:spTree>
    <p:extLst>
      <p:ext uri="{BB962C8B-B14F-4D97-AF65-F5344CB8AC3E}">
        <p14:creationId xmlns:p14="http://schemas.microsoft.com/office/powerpoint/2010/main" val="533964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1" baseline="0" dirty="0"/>
              <a:t>Presenter Notes</a:t>
            </a:r>
          </a:p>
          <a:p>
            <a:r>
              <a:rPr lang="en-US" dirty="0"/>
              <a:t>We’ll start with an introduction to blueberries, things you need to think about when planting them, guidance on how to approach buying blueberries including varieties that are best for your garden based on size, plant structure, and harvest.  Then we’ll cover planting and finally how to care for your blueberry plants.</a:t>
            </a:r>
          </a:p>
        </p:txBody>
      </p:sp>
      <p:sp>
        <p:nvSpPr>
          <p:cNvPr id="6" name="Footer Placeholder 5">
            <a:extLst>
              <a:ext uri="{FF2B5EF4-FFF2-40B4-BE49-F238E27FC236}">
                <a16:creationId xmlns:a16="http://schemas.microsoft.com/office/drawing/2014/main" id="{63AB3168-046F-D97F-44C0-5CF16837BFDF}"/>
              </a:ext>
            </a:extLst>
          </p:cNvPr>
          <p:cNvSpPr>
            <a:spLocks noGrp="1"/>
          </p:cNvSpPr>
          <p:nvPr>
            <p:ph type="ftr" sz="quarter" idx="4"/>
          </p:nvPr>
        </p:nvSpPr>
        <p:spPr/>
        <p:txBody>
          <a:bodyPr/>
          <a:lstStyle/>
          <a:p>
            <a:endParaRPr lang="en-US" dirty="0"/>
          </a:p>
        </p:txBody>
      </p:sp>
      <p:sp>
        <p:nvSpPr>
          <p:cNvPr id="7" name="Slide Number Placeholder 6">
            <a:extLst>
              <a:ext uri="{FF2B5EF4-FFF2-40B4-BE49-F238E27FC236}">
                <a16:creationId xmlns:a16="http://schemas.microsoft.com/office/drawing/2014/main" id="{2758E650-64B6-A960-3AD9-C1EF0CA7F0B1}"/>
              </a:ext>
            </a:extLst>
          </p:cNvPr>
          <p:cNvSpPr>
            <a:spLocks noGrp="1"/>
          </p:cNvSpPr>
          <p:nvPr>
            <p:ph type="sldNum" sz="quarter" idx="5"/>
          </p:nvPr>
        </p:nvSpPr>
        <p:spPr/>
        <p:txBody>
          <a:bodyPr/>
          <a:lstStyle/>
          <a:p>
            <a:fld id="{30B60A3E-4BC9-4497-95E2-69F5661E229A}" type="slidenum">
              <a:rPr lang="en-US" smtClean="0"/>
              <a:pPr/>
              <a:t>6</a:t>
            </a:fld>
            <a:endParaRPr lang="en-US" dirty="0"/>
          </a:p>
        </p:txBody>
      </p:sp>
    </p:spTree>
    <p:extLst>
      <p:ext uri="{BB962C8B-B14F-4D97-AF65-F5344CB8AC3E}">
        <p14:creationId xmlns:p14="http://schemas.microsoft.com/office/powerpoint/2010/main" val="1224750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30B60A3E-4BC9-4497-95E2-69F5661E229A}" type="slidenum">
              <a:rPr lang="en-US" smtClean="0"/>
              <a:pPr/>
              <a:t>7</a:t>
            </a:fld>
            <a:endParaRPr lang="en-US" dirty="0"/>
          </a:p>
        </p:txBody>
      </p:sp>
    </p:spTree>
    <p:extLst>
      <p:ext uri="{BB962C8B-B14F-4D97-AF65-F5344CB8AC3E}">
        <p14:creationId xmlns:p14="http://schemas.microsoft.com/office/powerpoint/2010/main" val="1968632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1" dirty="0"/>
              <a:t>Reference: </a:t>
            </a:r>
            <a:r>
              <a:rPr lang="en-US" dirty="0"/>
              <a:t>Information</a:t>
            </a:r>
            <a:r>
              <a:rPr lang="en-US" baseline="0" dirty="0"/>
              <a:t> from this page was obtained from the UCANR California Agriculture—</a:t>
            </a:r>
            <a:r>
              <a:rPr lang="en-US" dirty="0"/>
              <a:t>Blueberry research launches exciting new California specialty crop at:</a:t>
            </a:r>
            <a:r>
              <a:rPr lang="en-US" baseline="0" dirty="0"/>
              <a:t> https://calag.ucanr.edu/Archive/?article=ca.v059n02p65. Section: Full Text, author sites </a:t>
            </a:r>
            <a:r>
              <a:rPr lang="en-US" b="0" i="0" u="sng" dirty="0">
                <a:solidFill>
                  <a:srgbClr val="124383"/>
                </a:solidFill>
                <a:effectLst/>
                <a:latin typeface="lato" panose="020F0502020204030203" pitchFamily="34" charset="0"/>
                <a:hlinkClick r:id="rId3"/>
              </a:rPr>
              <a:t>Gough 1991</a:t>
            </a:r>
            <a:r>
              <a:rPr lang="en-US" baseline="0" dirty="0"/>
              <a:t>.</a:t>
            </a:r>
          </a:p>
          <a:p>
            <a:pPr defTabSz="942289">
              <a:defRPr/>
            </a:pPr>
            <a:endParaRPr lang="en-US" dirty="0"/>
          </a:p>
          <a:p>
            <a:pPr defTabSz="942289">
              <a:defRPr/>
            </a:pPr>
            <a:r>
              <a:rPr lang="en-US" b="1" baseline="0" dirty="0"/>
              <a:t>Presenter Notes</a:t>
            </a:r>
          </a:p>
          <a:p>
            <a:pPr defTabSz="942289">
              <a:defRPr/>
            </a:pPr>
            <a:r>
              <a:rPr lang="en-US" dirty="0"/>
              <a:t>Your blueberry plant will need roughly 3 years to produce a good harvest but allow 6 to 8 years before they are likely to reach their full production. If your plants are healthy they should remain productive for 20 years or more. </a:t>
            </a:r>
            <a:r>
              <a:rPr lang="en-US" b="0" baseline="0" dirty="0"/>
              <a:t>Like many fruiting plants, blueberries may produce some fruit the first few years.  It is recommended you pluck the blueberries off the plant in the first few years to all the energy the plant produces to go toward root and plant growth.  </a:t>
            </a:r>
          </a:p>
          <a:p>
            <a:pPr defTabSz="942289">
              <a:defRPr/>
            </a:pPr>
            <a:endParaRPr lang="en-US" b="0" baseline="0" dirty="0"/>
          </a:p>
          <a:p>
            <a:pPr defTabSz="942289">
              <a:defRPr/>
            </a:pPr>
            <a:r>
              <a:rPr lang="en-US" b="0" baseline="0" dirty="0"/>
              <a:t>Blueberries have chilling requirements. Southern highbush are best suited for our area and I’ll go through some of the details associated with this in a few slides.  You’ll want to make sure to choose the type of plant best suited to your area.  </a:t>
            </a:r>
          </a:p>
          <a:p>
            <a:pPr defTabSz="942289">
              <a:defRPr/>
            </a:pPr>
            <a:endParaRPr lang="en-US" b="0" baseline="0" dirty="0"/>
          </a:p>
          <a:p>
            <a:pPr defTabSz="942289">
              <a:defRPr/>
            </a:pPr>
            <a:r>
              <a:rPr lang="en-US" b="0" baseline="0" dirty="0"/>
              <a:t>Best to buy local and if you’re purchasing plants online make doubly sure you are getting a plant well suited to the climate in your area.  Now on to planting considerations.</a:t>
            </a:r>
          </a:p>
          <a:p>
            <a:pPr defTabSz="942289">
              <a:defRPr/>
            </a:pPr>
            <a:endParaRPr lang="en-US" b="0" baseline="0" dirty="0"/>
          </a:p>
          <a:p>
            <a:pPr defTabSz="942289">
              <a:defRPr/>
            </a:pPr>
            <a:endParaRPr lang="en-US" b="1" baseline="0" dirty="0"/>
          </a:p>
          <a:p>
            <a:endParaRPr lang="en-US" dirty="0"/>
          </a:p>
        </p:txBody>
      </p:sp>
      <p:sp>
        <p:nvSpPr>
          <p:cNvPr id="6" name="Footer Placeholder 5">
            <a:extLst>
              <a:ext uri="{FF2B5EF4-FFF2-40B4-BE49-F238E27FC236}">
                <a16:creationId xmlns:a16="http://schemas.microsoft.com/office/drawing/2014/main" id="{3151B4A9-B7A2-BC90-4A99-7719DBE0AF8A}"/>
              </a:ext>
            </a:extLst>
          </p:cNvPr>
          <p:cNvSpPr>
            <a:spLocks noGrp="1"/>
          </p:cNvSpPr>
          <p:nvPr>
            <p:ph type="ftr" sz="quarter" idx="4"/>
          </p:nvPr>
        </p:nvSpPr>
        <p:spPr/>
        <p:txBody>
          <a:bodyPr/>
          <a:lstStyle/>
          <a:p>
            <a:endParaRPr lang="en-US" dirty="0"/>
          </a:p>
        </p:txBody>
      </p:sp>
      <p:sp>
        <p:nvSpPr>
          <p:cNvPr id="7" name="Slide Number Placeholder 6">
            <a:extLst>
              <a:ext uri="{FF2B5EF4-FFF2-40B4-BE49-F238E27FC236}">
                <a16:creationId xmlns:a16="http://schemas.microsoft.com/office/drawing/2014/main" id="{3BCF17DB-349C-F895-754A-73810AD3657D}"/>
              </a:ext>
            </a:extLst>
          </p:cNvPr>
          <p:cNvSpPr>
            <a:spLocks noGrp="1"/>
          </p:cNvSpPr>
          <p:nvPr>
            <p:ph type="sldNum" sz="quarter" idx="5"/>
          </p:nvPr>
        </p:nvSpPr>
        <p:spPr/>
        <p:txBody>
          <a:bodyPr/>
          <a:lstStyle/>
          <a:p>
            <a:fld id="{30B60A3E-4BC9-4497-95E2-69F5661E229A}" type="slidenum">
              <a:rPr lang="en-US" smtClean="0"/>
              <a:pPr/>
              <a:t>8</a:t>
            </a:fld>
            <a:endParaRPr lang="en-US" dirty="0"/>
          </a:p>
        </p:txBody>
      </p:sp>
    </p:spTree>
    <p:extLst>
      <p:ext uri="{BB962C8B-B14F-4D97-AF65-F5344CB8AC3E}">
        <p14:creationId xmlns:p14="http://schemas.microsoft.com/office/powerpoint/2010/main" val="1355373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30B60A3E-4BC9-4497-95E2-69F5661E229A}" type="slidenum">
              <a:rPr lang="en-US" smtClean="0"/>
              <a:pPr/>
              <a:t>9</a:t>
            </a:fld>
            <a:endParaRPr lang="en-US" dirty="0"/>
          </a:p>
        </p:txBody>
      </p:sp>
    </p:spTree>
    <p:extLst>
      <p:ext uri="{BB962C8B-B14F-4D97-AF65-F5344CB8AC3E}">
        <p14:creationId xmlns:p14="http://schemas.microsoft.com/office/powerpoint/2010/main" val="3743964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685800" y="685800"/>
            <a:ext cx="7772400" cy="1143000"/>
          </a:xfrm>
          <a:solidFill>
            <a:schemeClr val="bg1"/>
          </a:solidFill>
          <a:ln>
            <a:noFill/>
          </a:ln>
        </p:spPr>
        <p:txBody>
          <a:bodyPr/>
          <a:lstStyle>
            <a:lvl1pPr>
              <a:defRPr baseline="0">
                <a:solidFill>
                  <a:schemeClr val="accent1"/>
                </a:solidFill>
              </a:defRPr>
            </a:lvl1pPr>
          </a:lstStyle>
          <a:p>
            <a:r>
              <a:rPr lang="en-US"/>
              <a:t>Click to edit Master title style</a:t>
            </a:r>
            <a:endParaRPr lang="en-US" dirty="0"/>
          </a:p>
        </p:txBody>
      </p:sp>
      <p:sp>
        <p:nvSpPr>
          <p:cNvPr id="14" name="Slide Number Placeholder 5"/>
          <p:cNvSpPr txBox="1">
            <a:spLocks/>
          </p:cNvSpPr>
          <p:nvPr userDrawn="1"/>
        </p:nvSpPr>
        <p:spPr>
          <a:xfrm>
            <a:off x="7315200" y="6356350"/>
            <a:ext cx="1371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BBE47B-08D9-4130-BED0-6D57421D0D15}"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5" name="Picture Placeholder 7"/>
          <p:cNvSpPr>
            <a:spLocks noGrp="1"/>
          </p:cNvSpPr>
          <p:nvPr>
            <p:ph type="pic" sz="quarter" idx="13"/>
          </p:nvPr>
        </p:nvSpPr>
        <p:spPr>
          <a:xfrm>
            <a:off x="3429000" y="2133600"/>
            <a:ext cx="2286000" cy="1828800"/>
          </a:xfrm>
        </p:spPr>
        <p:txBody>
          <a:bodyPr/>
          <a:lstStyle/>
          <a:p>
            <a:r>
              <a:rPr lang="en-US" dirty="0"/>
              <a:t>Click icon to add picture</a:t>
            </a:r>
          </a:p>
        </p:txBody>
      </p:sp>
      <p:sp>
        <p:nvSpPr>
          <p:cNvPr id="19" name="TextBox 18"/>
          <p:cNvSpPr txBox="1"/>
          <p:nvPr userDrawn="1"/>
        </p:nvSpPr>
        <p:spPr>
          <a:xfrm>
            <a:off x="762000" y="4775537"/>
            <a:ext cx="7620000" cy="1015663"/>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a:solidFill>
                  <a:schemeClr val="accent1"/>
                </a:solidFill>
              </a:rPr>
              <a:t>Presented</a:t>
            </a:r>
            <a:r>
              <a:rPr lang="en-US" sz="2800" b="0" baseline="0" dirty="0">
                <a:solidFill>
                  <a:schemeClr val="accent1"/>
                </a:solidFill>
              </a:rPr>
              <a:t> by </a:t>
            </a:r>
          </a:p>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solidFill>
              </a:rPr>
              <a:t>UC Master Gardeners of Placer County</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EEF51DAD-498B-4109-A46B-7E10DCA60800}" type="slidenum">
              <a:rPr lang="en-US" altLang="en-US" smtClean="0"/>
              <a:pPr/>
              <a:t>‹#›</a:t>
            </a:fld>
            <a:endParaRPr lang="en-US" altLang="en-US" dirty="0"/>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53564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6858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685800"/>
            <a:ext cx="2743200" cy="2514600"/>
          </a:xfrm>
        </p:spPr>
        <p:txBody>
          <a:bodyPr/>
          <a:lstStyle>
            <a:lvl1pPr>
              <a:buNone/>
              <a:defRPr/>
            </a:lvl1pPr>
          </a:lstStyle>
          <a:p>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8229600" cy="639762"/>
          </a:xfrm>
          <a:ln>
            <a:noFill/>
          </a:ln>
        </p:spPr>
        <p:txBody>
          <a:bodyPr anchor="b"/>
          <a:lstStyle>
            <a:lvl1pPr marL="0" indent="0" algn="ctr">
              <a:spcAft>
                <a:spcPts val="600"/>
              </a:spcAft>
              <a:buNone/>
              <a:defRPr sz="3200" b="0"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8229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aseline="0"/>
            </a:lvl1pPr>
            <a:lvl2pPr>
              <a:defRPr sz="2400" b="0" i="0" baseline="0"/>
            </a:lvl2pPr>
            <a:lvl3pPr>
              <a:defRPr baseline="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itle 17"/>
          <p:cNvSpPr>
            <a:spLocks noGrp="1"/>
          </p:cNvSpPr>
          <p:nvPr>
            <p:ph type="title"/>
          </p:nvPr>
        </p:nvSpPr>
        <p:spPr/>
        <p:txBody>
          <a:bodyPr/>
          <a:lstStyle/>
          <a:p>
            <a:r>
              <a:rPr lang="en-US"/>
              <a:t>Click to edit Master title style</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r>
              <a:rPr lang="en-US" dirty="0"/>
              <a:t>Click icon to add picture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685800" y="685800"/>
            <a:ext cx="7772400" cy="1143000"/>
          </a:xfrm>
        </p:spPr>
        <p:txBody>
          <a:bodyPr/>
          <a:lstStyle>
            <a:lvl1pPr>
              <a:defRPr baseline="0">
                <a:solidFill>
                  <a:schemeClr val="accent1"/>
                </a:solidFill>
              </a:defRPr>
            </a:lvl1pPr>
          </a:lstStyle>
          <a:p>
            <a:r>
              <a:rPr lang="en-US"/>
              <a:t>Click to edit Master title style</a:t>
            </a:r>
            <a:endParaRPr lang="en-US" dirty="0"/>
          </a:p>
        </p:txBody>
      </p:sp>
      <p:sp>
        <p:nvSpPr>
          <p:cNvPr id="14" name="Slide Number Placeholder 5"/>
          <p:cNvSpPr txBox="1">
            <a:spLocks/>
          </p:cNvSpPr>
          <p:nvPr userDrawn="1"/>
        </p:nvSpPr>
        <p:spPr>
          <a:xfrm>
            <a:off x="7315200" y="6356350"/>
            <a:ext cx="1371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BBE47B-08D9-4130-BED0-6D57421D0D15}"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2" name="Text Placeholder 11"/>
          <p:cNvSpPr>
            <a:spLocks noGrp="1"/>
          </p:cNvSpPr>
          <p:nvPr>
            <p:ph type="body" sz="quarter" idx="13"/>
          </p:nvPr>
        </p:nvSpPr>
        <p:spPr>
          <a:xfrm>
            <a:off x="685800" y="2057400"/>
            <a:ext cx="7772400" cy="3124200"/>
          </a:xfrm>
        </p:spPr>
        <p:txBody>
          <a:bodyPr/>
          <a:lstStyle>
            <a:lvl3pPr>
              <a:defRPr baseline="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6858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685800"/>
            <a:ext cx="2743200" cy="2514600"/>
          </a:xfrm>
        </p:spPr>
        <p:txBody>
          <a:bodyPr/>
          <a:lstStyle>
            <a:lvl1pPr>
              <a:buNone/>
              <a:defRPr/>
            </a:lvl1p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8229600" cy="639762"/>
          </a:xfrm>
          <a:ln>
            <a:noFill/>
          </a:ln>
        </p:spPr>
        <p:txBody>
          <a:bodyPr anchor="b">
            <a:normAutofit/>
          </a:bodyPr>
          <a:lstStyle>
            <a:lvl1pPr marL="0" indent="0" algn="ctr">
              <a:spcAft>
                <a:spcPts val="600"/>
              </a:spcAft>
              <a:buNone/>
              <a:defRPr sz="3200" b="0"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8229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1"/>
            <a:ext cx="8229600" cy="38099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32" r:id="rId3"/>
    <p:sldLayoutId id="2147483747" r:id="rId4"/>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i="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356350"/>
            <a:ext cx="1371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48" r:id="rId3"/>
    <p:sldLayoutId id="2147483738" r:id="rId4"/>
    <p:sldLayoutId id="2147483745" r:id="rId5"/>
    <p:sldLayoutId id="2147483757" r:id="rId6"/>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356350"/>
            <a:ext cx="1371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5" r:id="rId5"/>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3733/ca.v059n02p65"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hyperlink" Target="https://pxhere.com/en/photo/738489"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hyperlink" Target="http://ucanr.org/sites/gardenweb/Berries/?uid=25&amp;ds=466" TargetMode="External"/><Relationship Id="rId7" Type="http://schemas.openxmlformats.org/officeDocument/2006/relationships/hyperlink" Target="https://ushbc.blueberry.org/" TargetMode="External"/><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hyperlink" Target="http://www.calblueberry.org/annual-reports.html" TargetMode="External"/><Relationship Id="rId5" Type="http://schemas.openxmlformats.org/officeDocument/2006/relationships/hyperlink" Target="http://ucanr.edu/datastoreFiles/391-211.pdf" TargetMode="External"/><Relationship Id="rId4" Type="http://schemas.openxmlformats.org/officeDocument/2006/relationships/hyperlink" Target="https://ucanr.edu/sites/gardenweb/files/141264.pdf"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ucanr.edu/repository/view.cfm?article=73456%20&amp;search=blueberry" TargetMode="External"/><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ctrTitle"/>
          </p:nvPr>
        </p:nvSpPr>
        <p:spPr>
          <a:xfrm>
            <a:off x="685800" y="533400"/>
            <a:ext cx="7772400" cy="1143000"/>
          </a:xfrm>
        </p:spPr>
        <p:txBody>
          <a:bodyPr anchor="ctr">
            <a:normAutofit/>
          </a:bodyPr>
          <a:lstStyle/>
          <a:p>
            <a:pPr>
              <a:lnSpc>
                <a:spcPct val="90000"/>
              </a:lnSpc>
            </a:pPr>
            <a:r>
              <a:rPr lang="en-US" sz="3700" b="0" i="0" dirty="0">
                <a:effectLst/>
              </a:rPr>
              <a:t>Sweet, Nutritious and Wildly Popular—Grow Your Own Blueberries</a:t>
            </a:r>
            <a:endParaRPr lang="en-US" sz="3700" dirty="0"/>
          </a:p>
        </p:txBody>
      </p:sp>
      <p:sp>
        <p:nvSpPr>
          <p:cNvPr id="2" name="TextBox 1">
            <a:extLst>
              <a:ext uri="{FF2B5EF4-FFF2-40B4-BE49-F238E27FC236}">
                <a16:creationId xmlns:a16="http://schemas.microsoft.com/office/drawing/2014/main" id="{7BD9639C-C105-EC44-2A47-D197AE977803}"/>
              </a:ext>
            </a:extLst>
          </p:cNvPr>
          <p:cNvSpPr txBox="1"/>
          <p:nvPr/>
        </p:nvSpPr>
        <p:spPr>
          <a:xfrm>
            <a:off x="3812345" y="4951828"/>
            <a:ext cx="184731" cy="369332"/>
          </a:xfrm>
          <a:prstGeom prst="rect">
            <a:avLst/>
          </a:prstGeom>
          <a:noFill/>
        </p:spPr>
        <p:txBody>
          <a:bodyPr wrap="none" rtlCol="0">
            <a:spAutoFit/>
          </a:bodyPr>
          <a:lstStyle/>
          <a:p>
            <a:endParaRPr lang="en-US" dirty="0"/>
          </a:p>
        </p:txBody>
      </p:sp>
      <p:pic>
        <p:nvPicPr>
          <p:cNvPr id="5" name="Picture Placeholder 4" descr="Blueberry plant 4">
            <a:extLst>
              <a:ext uri="{FF2B5EF4-FFF2-40B4-BE49-F238E27FC236}">
                <a16:creationId xmlns:a16="http://schemas.microsoft.com/office/drawing/2014/main" id="{D58ED859-E1F0-0697-ED3F-F9DFE9333351}"/>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8380" r="8380"/>
          <a:stretch/>
        </p:blipFill>
        <p:spPr bwMode="auto">
          <a:xfrm>
            <a:off x="2447727" y="1525172"/>
            <a:ext cx="4380036" cy="3504028"/>
          </a:xfrm>
          <a:prstGeom prst="rect">
            <a:avLst/>
          </a:prstGeom>
          <a:solidFill>
            <a:srgbClr val="FFFFFF"/>
          </a:solidFill>
          <a:effectLst>
            <a:softEdge rad="63500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62BC44-7202-198D-FFBB-632DF3BAB12F}"/>
              </a:ext>
            </a:extLst>
          </p:cNvPr>
          <p:cNvPicPr>
            <a:picLocks noChangeAspect="1"/>
          </p:cNvPicPr>
          <p:nvPr/>
        </p:nvPicPr>
        <p:blipFill>
          <a:blip r:embed="rId3"/>
          <a:stretch>
            <a:fillRect/>
          </a:stretch>
        </p:blipFill>
        <p:spPr>
          <a:xfrm>
            <a:off x="4191000" y="1295400"/>
            <a:ext cx="4299179" cy="4598529"/>
          </a:xfrm>
          <a:prstGeom prst="rect">
            <a:avLst/>
          </a:prstGeom>
        </p:spPr>
      </p:pic>
      <p:sp>
        <p:nvSpPr>
          <p:cNvPr id="2" name="Title 1">
            <a:extLst>
              <a:ext uri="{FF2B5EF4-FFF2-40B4-BE49-F238E27FC236}">
                <a16:creationId xmlns:a16="http://schemas.microsoft.com/office/drawing/2014/main" id="{E6C87475-BE80-59C3-4964-7ED875E79F70}"/>
              </a:ext>
            </a:extLst>
          </p:cNvPr>
          <p:cNvSpPr>
            <a:spLocks noGrp="1"/>
          </p:cNvSpPr>
          <p:nvPr>
            <p:ph type="title"/>
          </p:nvPr>
        </p:nvSpPr>
        <p:spPr/>
        <p:txBody>
          <a:bodyPr/>
          <a:lstStyle/>
          <a:p>
            <a:r>
              <a:rPr lang="en-US" dirty="0"/>
              <a:t>Planting Considerations</a:t>
            </a:r>
          </a:p>
        </p:txBody>
      </p:sp>
      <p:sp>
        <p:nvSpPr>
          <p:cNvPr id="4" name="Content Placeholder 3">
            <a:extLst>
              <a:ext uri="{FF2B5EF4-FFF2-40B4-BE49-F238E27FC236}">
                <a16:creationId xmlns:a16="http://schemas.microsoft.com/office/drawing/2014/main" id="{016B88D4-5EF9-2EC4-67CB-4F66D0DF35F7}"/>
              </a:ext>
            </a:extLst>
          </p:cNvPr>
          <p:cNvSpPr>
            <a:spLocks noGrp="1"/>
          </p:cNvSpPr>
          <p:nvPr>
            <p:ph sz="half" idx="2"/>
          </p:nvPr>
        </p:nvSpPr>
        <p:spPr>
          <a:xfrm>
            <a:off x="533400" y="1493837"/>
            <a:ext cx="4038600" cy="4525963"/>
          </a:xfrm>
        </p:spPr>
        <p:txBody>
          <a:bodyPr>
            <a:normAutofit/>
          </a:bodyPr>
          <a:lstStyle/>
          <a:p>
            <a:pPr lvl="1">
              <a:spcBef>
                <a:spcPts val="0"/>
              </a:spcBef>
              <a:spcAft>
                <a:spcPts val="0"/>
              </a:spcAft>
              <a:tabLst>
                <a:tab pos="798513" algn="l"/>
              </a:tabLst>
            </a:pPr>
            <a:r>
              <a:rPr lang="en-US" sz="2800" dirty="0"/>
              <a:t>Blueberries are acid-loving plants; therefore, most California soils must be acidified for successful plant establishment. The optimum soil pH for blueberry culture is 4.0 to 5.2. </a:t>
            </a:r>
          </a:p>
        </p:txBody>
      </p:sp>
      <p:sp>
        <p:nvSpPr>
          <p:cNvPr id="3" name="Slide Number Placeholder 2">
            <a:extLst>
              <a:ext uri="{FF2B5EF4-FFF2-40B4-BE49-F238E27FC236}">
                <a16:creationId xmlns:a16="http://schemas.microsoft.com/office/drawing/2014/main" id="{E845625F-5491-BCFA-4CAB-83EEAA80DD17}"/>
              </a:ext>
            </a:extLst>
          </p:cNvPr>
          <p:cNvSpPr>
            <a:spLocks noGrp="1"/>
          </p:cNvSpPr>
          <p:nvPr>
            <p:ph type="sldNum" sz="quarter" idx="12"/>
          </p:nvPr>
        </p:nvSpPr>
        <p:spPr/>
        <p:txBody>
          <a:bodyPr/>
          <a:lstStyle/>
          <a:p>
            <a:fld id="{111DB74A-73E3-49E8-8984-0D5D8C20C556}" type="slidenum">
              <a:rPr lang="en-US" smtClean="0"/>
              <a:pPr/>
              <a:t>10</a:t>
            </a:fld>
            <a:endParaRPr lang="en-US" dirty="0"/>
          </a:p>
        </p:txBody>
      </p:sp>
    </p:spTree>
    <p:extLst>
      <p:ext uri="{BB962C8B-B14F-4D97-AF65-F5344CB8AC3E}">
        <p14:creationId xmlns:p14="http://schemas.microsoft.com/office/powerpoint/2010/main" val="2290276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2FBDA914-7A2B-F7C1-56B9-51E1675C6483}"/>
              </a:ext>
            </a:extLst>
          </p:cNvPr>
          <p:cNvSpPr>
            <a:spLocks noGrp="1"/>
          </p:cNvSpPr>
          <p:nvPr>
            <p:ph type="title"/>
          </p:nvPr>
        </p:nvSpPr>
        <p:spPr>
          <a:xfrm>
            <a:off x="457200" y="274638"/>
            <a:ext cx="8229600" cy="1143000"/>
          </a:xfrm>
        </p:spPr>
        <p:txBody>
          <a:bodyPr vert="horz" lIns="91440" tIns="45720" rIns="91440" bIns="45720" rtlCol="0" anchor="ctr">
            <a:normAutofit/>
          </a:bodyPr>
          <a:lstStyle/>
          <a:p>
            <a:r>
              <a:rPr lang="en-US" kern="1200" baseline="0" dirty="0">
                <a:latin typeface="+mj-lt"/>
                <a:ea typeface="+mj-ea"/>
                <a:cs typeface="+mj-cs"/>
              </a:rPr>
              <a:t>Southern Highbush Cultivars</a:t>
            </a:r>
          </a:p>
        </p:txBody>
      </p:sp>
      <p:sp>
        <p:nvSpPr>
          <p:cNvPr id="6" name="TextBox 5">
            <a:extLst>
              <a:ext uri="{FF2B5EF4-FFF2-40B4-BE49-F238E27FC236}">
                <a16:creationId xmlns:a16="http://schemas.microsoft.com/office/drawing/2014/main" id="{C56F955F-163B-7589-5CD9-D89ED1173317}"/>
              </a:ext>
            </a:extLst>
          </p:cNvPr>
          <p:cNvSpPr txBox="1"/>
          <p:nvPr/>
        </p:nvSpPr>
        <p:spPr>
          <a:xfrm>
            <a:off x="457200" y="6172200"/>
            <a:ext cx="8229600" cy="639762"/>
          </a:xfrm>
          <a:prstGeom prst="rect">
            <a:avLst/>
          </a:prstGeom>
          <a:ln>
            <a:noFill/>
          </a:ln>
        </p:spPr>
        <p:txBody>
          <a:bodyPr vert="horz" lIns="91440" tIns="45720" rIns="91440" bIns="45720" rtlCol="0" anchor="b">
            <a:normAutofit/>
          </a:bodyPr>
          <a:lstStyle/>
          <a:p>
            <a:pPr algn="ctr">
              <a:lnSpc>
                <a:spcPct val="90000"/>
              </a:lnSpc>
              <a:spcBef>
                <a:spcPct val="20000"/>
              </a:spcBef>
              <a:spcAft>
                <a:spcPts val="600"/>
              </a:spcAft>
            </a:pPr>
            <a:r>
              <a:rPr lang="en-US" sz="1100" b="0" i="0" kern="1200" baseline="0" dirty="0">
                <a:solidFill>
                  <a:schemeClr val="accent2"/>
                </a:solidFill>
                <a:effectLst/>
                <a:latin typeface="+mn-lt"/>
                <a:ea typeface="+mn-ea"/>
                <a:cs typeface="+mn-cs"/>
              </a:rPr>
              <a:t>California Agriculture 59(2):65-69. </a:t>
            </a:r>
            <a:r>
              <a:rPr lang="en-US" sz="1100" b="0" i="0" u="sng" kern="1200" baseline="0" dirty="0">
                <a:solidFill>
                  <a:schemeClr val="accent2"/>
                </a:solidFill>
                <a:effectLst/>
                <a:latin typeface="+mn-lt"/>
                <a:ea typeface="+mn-ea"/>
                <a:cs typeface="+mn-cs"/>
                <a:hlinkClick r:id="rId3"/>
              </a:rPr>
              <a:t>https://doi.org/10.3733/ca.v059n02p65</a:t>
            </a:r>
            <a:r>
              <a:rPr lang="en-US" sz="1100" b="0" i="0" u="sng" kern="1200" baseline="0" dirty="0">
                <a:solidFill>
                  <a:schemeClr val="accent2"/>
                </a:solidFill>
                <a:effectLst/>
                <a:latin typeface="+mn-lt"/>
                <a:ea typeface="+mn-ea"/>
                <a:cs typeface="+mn-cs"/>
              </a:rPr>
              <a:t> </a:t>
            </a:r>
            <a:r>
              <a:rPr lang="en-US" sz="1100" b="0" i="0" kern="1200" baseline="0" dirty="0">
                <a:solidFill>
                  <a:schemeClr val="accent2"/>
                </a:solidFill>
                <a:effectLst/>
                <a:latin typeface="+mn-lt"/>
                <a:ea typeface="+mn-ea"/>
                <a:cs typeface="+mn-cs"/>
              </a:rPr>
              <a:t>TABLE 3. Southern highbush blueberry cultivar characteristics</a:t>
            </a:r>
            <a:endParaRPr lang="en-US" sz="1100" b="0" i="0" kern="1200" baseline="0" dirty="0">
              <a:solidFill>
                <a:schemeClr val="accent2"/>
              </a:solidFill>
              <a:latin typeface="+mn-lt"/>
              <a:ea typeface="+mn-ea"/>
              <a:cs typeface="+mn-cs"/>
            </a:endParaRPr>
          </a:p>
        </p:txBody>
      </p:sp>
      <p:pic>
        <p:nvPicPr>
          <p:cNvPr id="1026" name="Picture 2">
            <a:extLst>
              <a:ext uri="{FF2B5EF4-FFF2-40B4-BE49-F238E27FC236}">
                <a16:creationId xmlns:a16="http://schemas.microsoft.com/office/drawing/2014/main" id="{C69979D3-F483-174E-D95E-CAA4C2FE6F95}"/>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bwMode="auto">
          <a:xfrm>
            <a:off x="457200" y="2044522"/>
            <a:ext cx="8229600" cy="3962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205C0C0-BF16-0CD6-EBA3-BB815E42CB1C}"/>
              </a:ext>
            </a:extLst>
          </p:cNvPr>
          <p:cNvSpPr txBox="1"/>
          <p:nvPr/>
        </p:nvSpPr>
        <p:spPr>
          <a:xfrm>
            <a:off x="304800" y="1335139"/>
            <a:ext cx="8534400" cy="1015663"/>
          </a:xfrm>
          <a:prstGeom prst="rect">
            <a:avLst/>
          </a:prstGeom>
          <a:noFill/>
        </p:spPr>
        <p:txBody>
          <a:bodyPr wrap="square" rtlCol="0">
            <a:spAutoFit/>
          </a:bodyPr>
          <a:lstStyle/>
          <a:p>
            <a:r>
              <a:rPr lang="en-US" sz="2000" dirty="0">
                <a:solidFill>
                  <a:srgbClr val="333333"/>
                </a:solidFill>
                <a:latin typeface="lato" panose="020F0502020204030203" pitchFamily="34" charset="0"/>
              </a:rPr>
              <a:t>It’s a good idea to plant at least two cultivars. When choosing you might consider choices extend your harvest period.</a:t>
            </a:r>
            <a:endParaRPr lang="en-US" sz="2000" dirty="0"/>
          </a:p>
          <a:p>
            <a:endParaRPr lang="en-US" sz="2000" dirty="0"/>
          </a:p>
        </p:txBody>
      </p:sp>
      <p:sp>
        <p:nvSpPr>
          <p:cNvPr id="2" name="Slide Number Placeholder 1">
            <a:extLst>
              <a:ext uri="{FF2B5EF4-FFF2-40B4-BE49-F238E27FC236}">
                <a16:creationId xmlns:a16="http://schemas.microsoft.com/office/drawing/2014/main" id="{63CC4161-DE42-7F54-4562-6B4F11E376EC}"/>
              </a:ext>
            </a:extLst>
          </p:cNvPr>
          <p:cNvSpPr>
            <a:spLocks noGrp="1"/>
          </p:cNvSpPr>
          <p:nvPr>
            <p:ph type="sldNum" sz="quarter" idx="12"/>
          </p:nvPr>
        </p:nvSpPr>
        <p:spPr/>
        <p:txBody>
          <a:bodyPr/>
          <a:lstStyle/>
          <a:p>
            <a:fld id="{111DB74A-73E3-49E8-8984-0D5D8C20C556}" type="slidenum">
              <a:rPr lang="en-US" smtClean="0"/>
              <a:pPr/>
              <a:t>11</a:t>
            </a:fld>
            <a:endParaRPr lang="en-US" dirty="0"/>
          </a:p>
        </p:txBody>
      </p:sp>
    </p:spTree>
    <p:extLst>
      <p:ext uri="{BB962C8B-B14F-4D97-AF65-F5344CB8AC3E}">
        <p14:creationId xmlns:p14="http://schemas.microsoft.com/office/powerpoint/2010/main" val="4182316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392680-36ED-8715-7D72-4BB5D386D1E1}"/>
              </a:ext>
            </a:extLst>
          </p:cNvPr>
          <p:cNvSpPr>
            <a:spLocks noGrp="1"/>
          </p:cNvSpPr>
          <p:nvPr>
            <p:ph type="title"/>
          </p:nvPr>
        </p:nvSpPr>
        <p:spPr/>
        <p:txBody>
          <a:bodyPr/>
          <a:lstStyle/>
          <a:p>
            <a:r>
              <a:rPr lang="en-US" dirty="0"/>
              <a:t>Buying Blueberry Plants</a:t>
            </a:r>
          </a:p>
        </p:txBody>
      </p:sp>
      <p:sp>
        <p:nvSpPr>
          <p:cNvPr id="5" name="Slide Number Placeholder 4">
            <a:extLst>
              <a:ext uri="{FF2B5EF4-FFF2-40B4-BE49-F238E27FC236}">
                <a16:creationId xmlns:a16="http://schemas.microsoft.com/office/drawing/2014/main" id="{A8FAEC9B-60A1-45AF-0D6A-6483998AE025}"/>
              </a:ext>
            </a:extLst>
          </p:cNvPr>
          <p:cNvSpPr>
            <a:spLocks noGrp="1"/>
          </p:cNvSpPr>
          <p:nvPr>
            <p:ph type="sldNum" sz="quarter" idx="12"/>
          </p:nvPr>
        </p:nvSpPr>
        <p:spPr/>
        <p:txBody>
          <a:bodyPr/>
          <a:lstStyle/>
          <a:p>
            <a:fld id="{EEF51DAD-498B-4109-A46B-7E10DCA60800}" type="slidenum">
              <a:rPr lang="en-US" altLang="en-US" smtClean="0"/>
              <a:pPr/>
              <a:t>12</a:t>
            </a:fld>
            <a:endParaRPr lang="en-US" altLang="en-US" dirty="0"/>
          </a:p>
        </p:txBody>
      </p:sp>
    </p:spTree>
    <p:extLst>
      <p:ext uri="{BB962C8B-B14F-4D97-AF65-F5344CB8AC3E}">
        <p14:creationId xmlns:p14="http://schemas.microsoft.com/office/powerpoint/2010/main" val="1365335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219200"/>
          </a:xfrm>
        </p:spPr>
        <p:txBody>
          <a:bodyPr>
            <a:normAutofit/>
          </a:bodyPr>
          <a:lstStyle/>
          <a:p>
            <a:pPr eaLnBrk="1" hangingPunct="1"/>
            <a:r>
              <a:rPr lang="en-US" altLang="en-US" sz="4900" dirty="0"/>
              <a:t>Buying Blueberry Plants</a:t>
            </a:r>
          </a:p>
        </p:txBody>
      </p:sp>
      <p:sp>
        <p:nvSpPr>
          <p:cNvPr id="3" name="Content Placeholder 2"/>
          <p:cNvSpPr>
            <a:spLocks noGrp="1"/>
          </p:cNvSpPr>
          <p:nvPr>
            <p:ph idx="1"/>
          </p:nvPr>
        </p:nvSpPr>
        <p:spPr>
          <a:xfrm>
            <a:off x="533400" y="1905000"/>
            <a:ext cx="3702617" cy="3450613"/>
          </a:xfrm>
        </p:spPr>
        <p:txBody>
          <a:bodyPr rtlCol="0">
            <a:noAutofit/>
          </a:bodyPr>
          <a:lstStyle/>
          <a:p>
            <a:pPr eaLnBrk="1" fontAlgn="auto" hangingPunct="1">
              <a:lnSpc>
                <a:spcPct val="150000"/>
              </a:lnSpc>
              <a:spcAft>
                <a:spcPts val="0"/>
              </a:spcAft>
              <a:buFont typeface="Wingdings" panose="05000000000000000000" pitchFamily="2" charset="2"/>
              <a:buChar char="v"/>
              <a:defRPr/>
            </a:pPr>
            <a:r>
              <a:rPr lang="en-US" sz="2400" dirty="0"/>
              <a:t>Ideally buy locally</a:t>
            </a:r>
          </a:p>
          <a:p>
            <a:pPr eaLnBrk="1" fontAlgn="auto" hangingPunct="1">
              <a:lnSpc>
                <a:spcPct val="150000"/>
              </a:lnSpc>
              <a:spcAft>
                <a:spcPts val="0"/>
              </a:spcAft>
              <a:buFont typeface="Wingdings" panose="05000000000000000000" pitchFamily="2" charset="2"/>
              <a:buChar char="v"/>
              <a:defRPr/>
            </a:pPr>
            <a:r>
              <a:rPr lang="en-US" sz="2400" dirty="0"/>
              <a:t>Plant Stature</a:t>
            </a:r>
          </a:p>
          <a:p>
            <a:pPr eaLnBrk="1" fontAlgn="auto" hangingPunct="1">
              <a:lnSpc>
                <a:spcPct val="150000"/>
              </a:lnSpc>
              <a:spcAft>
                <a:spcPts val="0"/>
              </a:spcAft>
              <a:buFont typeface="Wingdings" panose="05000000000000000000" pitchFamily="2" charset="2"/>
              <a:buChar char="v"/>
              <a:defRPr/>
            </a:pPr>
            <a:r>
              <a:rPr lang="en-US" sz="2400" dirty="0"/>
              <a:t>Soil Requirements</a:t>
            </a:r>
          </a:p>
          <a:p>
            <a:pPr eaLnBrk="1" fontAlgn="auto" hangingPunct="1">
              <a:lnSpc>
                <a:spcPct val="150000"/>
              </a:lnSpc>
              <a:spcAft>
                <a:spcPts val="0"/>
              </a:spcAft>
              <a:buFont typeface="Wingdings" panose="05000000000000000000" pitchFamily="2" charset="2"/>
              <a:buChar char="v"/>
              <a:defRPr/>
            </a:pPr>
            <a:r>
              <a:rPr lang="en-US" sz="2400" dirty="0"/>
              <a:t>Ease of harvest</a:t>
            </a:r>
          </a:p>
          <a:p>
            <a:pPr>
              <a:lnSpc>
                <a:spcPct val="150000"/>
              </a:lnSpc>
              <a:spcAft>
                <a:spcPts val="0"/>
              </a:spcAft>
              <a:buFont typeface="Wingdings" panose="05000000000000000000" pitchFamily="2" charset="2"/>
              <a:buChar char="v"/>
              <a:defRPr/>
            </a:pPr>
            <a:r>
              <a:rPr lang="en-US" sz="2400" dirty="0"/>
              <a:t>Harvest Period</a:t>
            </a:r>
          </a:p>
          <a:p>
            <a:pPr eaLnBrk="1" fontAlgn="auto" hangingPunct="1">
              <a:lnSpc>
                <a:spcPct val="150000"/>
              </a:lnSpc>
              <a:spcAft>
                <a:spcPts val="0"/>
              </a:spcAft>
              <a:buFont typeface="Arial" panose="020B0604020202020204" pitchFamily="34" charset="0"/>
              <a:buNone/>
              <a:defRPr/>
            </a:pPr>
            <a:endParaRPr lang="en-US" sz="900" dirty="0">
              <a:ea typeface="+mn-ea"/>
              <a:cs typeface="+mn-cs"/>
            </a:endParaRPr>
          </a:p>
        </p:txBody>
      </p:sp>
      <p:pic>
        <p:nvPicPr>
          <p:cNvPr id="5" name="Picture 4" descr="Blueberry plant 4">
            <a:extLst>
              <a:ext uri="{FF2B5EF4-FFF2-40B4-BE49-F238E27FC236}">
                <a16:creationId xmlns:a16="http://schemas.microsoft.com/office/drawing/2014/main" id="{7337E5DE-3BC4-1858-55B7-78A62D92D7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176" b="11028"/>
          <a:stretch/>
        </p:blipFill>
        <p:spPr bwMode="auto">
          <a:xfrm>
            <a:off x="3733800" y="1600200"/>
            <a:ext cx="5124091" cy="3657600"/>
          </a:xfrm>
          <a:prstGeom prst="rect">
            <a:avLst/>
          </a:prstGeom>
          <a:solidFill>
            <a:srgbClr val="FFFFFF"/>
          </a:solidFill>
          <a:effectLst>
            <a:softEdge rad="635000"/>
          </a:effectLst>
        </p:spPr>
      </p:pic>
      <p:sp>
        <p:nvSpPr>
          <p:cNvPr id="4" name="Slide Number Placeholder 3">
            <a:extLst>
              <a:ext uri="{FF2B5EF4-FFF2-40B4-BE49-F238E27FC236}">
                <a16:creationId xmlns:a16="http://schemas.microsoft.com/office/drawing/2014/main" id="{491F9733-6C0A-D546-E25E-510D3EFA63F6}"/>
              </a:ext>
            </a:extLst>
          </p:cNvPr>
          <p:cNvSpPr>
            <a:spLocks noGrp="1"/>
          </p:cNvSpPr>
          <p:nvPr>
            <p:ph type="sldNum" sz="quarter" idx="12"/>
          </p:nvPr>
        </p:nvSpPr>
        <p:spPr/>
        <p:txBody>
          <a:bodyPr/>
          <a:lstStyle/>
          <a:p>
            <a:fld id="{111DB74A-73E3-49E8-8984-0D5D8C20C556}" type="slidenum">
              <a:rPr lang="en-US" smtClean="0"/>
              <a:pPr/>
              <a:t>13</a:t>
            </a:fld>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392680-36ED-8715-7D72-4BB5D386D1E1}"/>
              </a:ext>
            </a:extLst>
          </p:cNvPr>
          <p:cNvSpPr>
            <a:spLocks noGrp="1"/>
          </p:cNvSpPr>
          <p:nvPr>
            <p:ph type="title"/>
          </p:nvPr>
        </p:nvSpPr>
        <p:spPr/>
        <p:txBody>
          <a:bodyPr/>
          <a:lstStyle/>
          <a:p>
            <a:r>
              <a:rPr lang="en-US" dirty="0"/>
              <a:t>Planting</a:t>
            </a:r>
          </a:p>
        </p:txBody>
      </p:sp>
      <p:sp>
        <p:nvSpPr>
          <p:cNvPr id="5" name="Slide Number Placeholder 4">
            <a:extLst>
              <a:ext uri="{FF2B5EF4-FFF2-40B4-BE49-F238E27FC236}">
                <a16:creationId xmlns:a16="http://schemas.microsoft.com/office/drawing/2014/main" id="{D612DD44-BCF3-3B75-D6F9-41BACB69552B}"/>
              </a:ext>
            </a:extLst>
          </p:cNvPr>
          <p:cNvSpPr>
            <a:spLocks noGrp="1"/>
          </p:cNvSpPr>
          <p:nvPr>
            <p:ph type="sldNum" sz="quarter" idx="12"/>
          </p:nvPr>
        </p:nvSpPr>
        <p:spPr/>
        <p:txBody>
          <a:bodyPr/>
          <a:lstStyle/>
          <a:p>
            <a:fld id="{EEF51DAD-498B-4109-A46B-7E10DCA60800}" type="slidenum">
              <a:rPr lang="en-US" altLang="en-US" smtClean="0"/>
              <a:pPr/>
              <a:t>14</a:t>
            </a:fld>
            <a:endParaRPr lang="en-US" altLang="en-US" dirty="0"/>
          </a:p>
        </p:txBody>
      </p:sp>
    </p:spTree>
    <p:extLst>
      <p:ext uri="{BB962C8B-B14F-4D97-AF65-F5344CB8AC3E}">
        <p14:creationId xmlns:p14="http://schemas.microsoft.com/office/powerpoint/2010/main" val="432619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5D5F69B-377B-5D4A-6C68-DFAAA631A3B5}"/>
              </a:ext>
            </a:extLst>
          </p:cNvPr>
          <p:cNvPicPr>
            <a:picLocks noGrp="1" noChangeAspect="1"/>
          </p:cNvPicPr>
          <p:nvPr>
            <p:ph type="pic" sz="quarter" idx="18"/>
          </p:nvPr>
        </p:nvPicPr>
        <p:blipFill>
          <a:blip r:embed="rId3"/>
          <a:srcRect l="4848" r="4848"/>
          <a:stretch/>
        </p:blipFill>
        <p:spPr>
          <a:xfrm>
            <a:off x="4151621" y="1333500"/>
            <a:ext cx="4572000" cy="4191000"/>
          </a:xfrm>
          <a:effectLst>
            <a:softEdge rad="571500"/>
          </a:effectLst>
        </p:spPr>
      </p:pic>
      <p:sp>
        <p:nvSpPr>
          <p:cNvPr id="2" name="Text Placeholder 1">
            <a:extLst>
              <a:ext uri="{FF2B5EF4-FFF2-40B4-BE49-F238E27FC236}">
                <a16:creationId xmlns:a16="http://schemas.microsoft.com/office/drawing/2014/main" id="{5D462838-9E8C-C505-ECF5-33C8EB2F33FA}"/>
              </a:ext>
            </a:extLst>
          </p:cNvPr>
          <p:cNvSpPr>
            <a:spLocks noGrp="1"/>
          </p:cNvSpPr>
          <p:nvPr>
            <p:ph type="body" sz="quarter" idx="13"/>
          </p:nvPr>
        </p:nvSpPr>
        <p:spPr>
          <a:xfrm>
            <a:off x="457200" y="1219200"/>
            <a:ext cx="3733800" cy="5181600"/>
          </a:xfrm>
        </p:spPr>
        <p:txBody>
          <a:bodyPr>
            <a:normAutofit/>
          </a:bodyPr>
          <a:lstStyle/>
          <a:p>
            <a:pPr>
              <a:lnSpc>
                <a:spcPct val="190000"/>
              </a:lnSpc>
              <a:spcAft>
                <a:spcPts val="0"/>
              </a:spcAft>
              <a:buFont typeface="Wingdings" panose="05000000000000000000" pitchFamily="2" charset="2"/>
              <a:buChar char="v"/>
              <a:defRPr/>
            </a:pPr>
            <a:r>
              <a:rPr lang="en-US" sz="2400" dirty="0"/>
              <a:t>Location:</a:t>
            </a:r>
          </a:p>
          <a:p>
            <a:pPr lvl="1" indent="-342900">
              <a:spcAft>
                <a:spcPts val="0"/>
              </a:spcAft>
              <a:defRPr/>
            </a:pPr>
            <a:r>
              <a:rPr lang="en-US" sz="2000" dirty="0"/>
              <a:t>Heat tolerance</a:t>
            </a:r>
          </a:p>
          <a:p>
            <a:pPr lvl="1" indent="-342900">
              <a:spcAft>
                <a:spcPts val="0"/>
              </a:spcAft>
              <a:defRPr/>
            </a:pPr>
            <a:r>
              <a:rPr lang="en-US" sz="2000" dirty="0"/>
              <a:t>Cold tolerance</a:t>
            </a:r>
          </a:p>
          <a:p>
            <a:pPr lvl="1" indent="-342900">
              <a:spcAft>
                <a:spcPts val="0"/>
              </a:spcAft>
              <a:defRPr/>
            </a:pPr>
            <a:r>
              <a:rPr lang="en-US" sz="2000" dirty="0"/>
              <a:t>Sun Exposure: Morning sun and afternoon shade </a:t>
            </a:r>
          </a:p>
          <a:p>
            <a:pPr>
              <a:lnSpc>
                <a:spcPct val="120000"/>
              </a:lnSpc>
              <a:spcBef>
                <a:spcPts val="0"/>
              </a:spcBef>
              <a:spcAft>
                <a:spcPts val="1200"/>
              </a:spcAft>
              <a:buFont typeface="Wingdings" panose="05000000000000000000" pitchFamily="2" charset="2"/>
              <a:buChar char="v"/>
              <a:defRPr/>
            </a:pPr>
            <a:r>
              <a:rPr lang="en-US" sz="2400" dirty="0"/>
              <a:t>Pollination: Blueberries are self-pollinating but are better producers when more than one variety is present for cross-pollination.</a:t>
            </a:r>
          </a:p>
        </p:txBody>
      </p:sp>
      <p:sp>
        <p:nvSpPr>
          <p:cNvPr id="5" name="Title 4">
            <a:extLst>
              <a:ext uri="{FF2B5EF4-FFF2-40B4-BE49-F238E27FC236}">
                <a16:creationId xmlns:a16="http://schemas.microsoft.com/office/drawing/2014/main" id="{9BAB29E2-5EA0-8D74-C9E5-3DA384E70EA3}"/>
              </a:ext>
            </a:extLst>
          </p:cNvPr>
          <p:cNvSpPr>
            <a:spLocks noGrp="1"/>
          </p:cNvSpPr>
          <p:nvPr>
            <p:ph type="title"/>
          </p:nvPr>
        </p:nvSpPr>
        <p:spPr/>
        <p:txBody>
          <a:bodyPr/>
          <a:lstStyle/>
          <a:p>
            <a:r>
              <a:rPr lang="en-US" dirty="0"/>
              <a:t>Planting Blueberries</a:t>
            </a:r>
          </a:p>
        </p:txBody>
      </p:sp>
      <p:sp>
        <p:nvSpPr>
          <p:cNvPr id="4" name="Slide Number Placeholder 3">
            <a:extLst>
              <a:ext uri="{FF2B5EF4-FFF2-40B4-BE49-F238E27FC236}">
                <a16:creationId xmlns:a16="http://schemas.microsoft.com/office/drawing/2014/main" id="{AE84E72E-5874-88F5-AAA3-35D2493D12D1}"/>
              </a:ext>
            </a:extLst>
          </p:cNvPr>
          <p:cNvSpPr>
            <a:spLocks noGrp="1"/>
          </p:cNvSpPr>
          <p:nvPr>
            <p:ph type="sldNum" sz="quarter" idx="16"/>
          </p:nvPr>
        </p:nvSpPr>
        <p:spPr/>
        <p:txBody>
          <a:bodyPr/>
          <a:lstStyle/>
          <a:p>
            <a:fld id="{111DB74A-73E3-49E8-8984-0D5D8C20C556}" type="slidenum">
              <a:rPr lang="en-US" smtClean="0"/>
              <a:pPr/>
              <a:t>15</a:t>
            </a:fld>
            <a:endParaRPr lang="en-US" dirty="0"/>
          </a:p>
        </p:txBody>
      </p:sp>
    </p:spTree>
    <p:extLst>
      <p:ext uri="{BB962C8B-B14F-4D97-AF65-F5344CB8AC3E}">
        <p14:creationId xmlns:p14="http://schemas.microsoft.com/office/powerpoint/2010/main" val="2685653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normAutofit/>
          </a:bodyPr>
          <a:lstStyle/>
          <a:p>
            <a:pPr algn="l" eaLnBrk="1" hangingPunct="1"/>
            <a:r>
              <a:rPr lang="en-US" altLang="en-US" sz="4000" dirty="0"/>
              <a:t>            Planting Blueberries</a:t>
            </a:r>
          </a:p>
        </p:txBody>
      </p:sp>
      <p:sp>
        <p:nvSpPr>
          <p:cNvPr id="3" name="Content Placeholder 2"/>
          <p:cNvSpPr>
            <a:spLocks noGrp="1"/>
          </p:cNvSpPr>
          <p:nvPr>
            <p:ph idx="1"/>
          </p:nvPr>
        </p:nvSpPr>
        <p:spPr>
          <a:xfrm>
            <a:off x="605828" y="1417638"/>
            <a:ext cx="3813771" cy="5029200"/>
          </a:xfrm>
        </p:spPr>
        <p:txBody>
          <a:bodyPr rtlCol="0">
            <a:normAutofit/>
          </a:bodyPr>
          <a:lstStyle/>
          <a:p>
            <a:pPr eaLnBrk="1" fontAlgn="auto" hangingPunct="1">
              <a:spcAft>
                <a:spcPts val="0"/>
              </a:spcAft>
              <a:defRPr/>
            </a:pPr>
            <a:r>
              <a:rPr lang="en-US" sz="2800" i="1" dirty="0">
                <a:solidFill>
                  <a:srgbClr val="0070C0"/>
                </a:solidFill>
                <a:ea typeface="+mn-ea"/>
                <a:cs typeface="+mn-cs"/>
              </a:rPr>
              <a:t>Soil Requirements</a:t>
            </a:r>
            <a:endParaRPr lang="en-US" sz="2800" dirty="0">
              <a:ea typeface="+mn-ea"/>
              <a:cs typeface="+mn-cs"/>
            </a:endParaRPr>
          </a:p>
          <a:p>
            <a:pPr lvl="1" indent="-342900" fontAlgn="auto">
              <a:spcAft>
                <a:spcPts val="0"/>
              </a:spcAft>
              <a:defRPr/>
            </a:pPr>
            <a:r>
              <a:rPr lang="en-US" sz="2800" dirty="0"/>
              <a:t>Acidic pH  (4.0-5.2)</a:t>
            </a:r>
          </a:p>
          <a:p>
            <a:pPr lvl="1" indent="-342900" fontAlgn="auto">
              <a:spcAft>
                <a:spcPts val="0"/>
              </a:spcAft>
              <a:defRPr/>
            </a:pPr>
            <a:r>
              <a:rPr lang="en-US" sz="2800" dirty="0"/>
              <a:t>Well-draining</a:t>
            </a:r>
          </a:p>
          <a:p>
            <a:pPr lvl="1" indent="-342900" fontAlgn="auto">
              <a:spcAft>
                <a:spcPts val="0"/>
              </a:spcAft>
              <a:defRPr/>
            </a:pPr>
            <a:r>
              <a:rPr lang="en-US" sz="2800" dirty="0"/>
              <a:t>High in organic matter  </a:t>
            </a:r>
          </a:p>
          <a:p>
            <a:pPr lvl="1" eaLnBrk="1" fontAlgn="auto" hangingPunct="1">
              <a:spcAft>
                <a:spcPts val="0"/>
              </a:spcAft>
              <a:defRPr/>
            </a:pPr>
            <a:endParaRPr lang="en-US" sz="2800" dirty="0">
              <a:ea typeface="+mn-ea"/>
            </a:endParaRPr>
          </a:p>
          <a:p>
            <a:pPr lvl="1" eaLnBrk="1" fontAlgn="auto" hangingPunct="1">
              <a:spcAft>
                <a:spcPts val="0"/>
              </a:spcAft>
              <a:defRPr/>
            </a:pPr>
            <a:endParaRPr lang="en-US" sz="2800" dirty="0">
              <a:ea typeface="+mn-ea"/>
            </a:endParaRPr>
          </a:p>
          <a:p>
            <a:pPr eaLnBrk="1" fontAlgn="auto" hangingPunct="1">
              <a:spcAft>
                <a:spcPts val="0"/>
              </a:spcAft>
              <a:buFont typeface="Arial" panose="020B0604020202020204" pitchFamily="34" charset="0"/>
              <a:buNone/>
              <a:defRPr/>
            </a:pPr>
            <a:endParaRPr lang="en-US" sz="2800" dirty="0">
              <a:ea typeface="+mn-ea"/>
              <a:cs typeface="+mn-cs"/>
            </a:endParaRPr>
          </a:p>
          <a:p>
            <a:pPr eaLnBrk="1" fontAlgn="auto" hangingPunct="1">
              <a:spcAft>
                <a:spcPts val="0"/>
              </a:spcAft>
              <a:defRPr/>
            </a:pPr>
            <a:endParaRPr lang="en-US" sz="2800" dirty="0">
              <a:ea typeface="+mn-ea"/>
              <a:cs typeface="+mn-cs"/>
            </a:endParaRPr>
          </a:p>
          <a:p>
            <a:pPr eaLnBrk="1" fontAlgn="auto" hangingPunct="1">
              <a:spcAft>
                <a:spcPts val="0"/>
              </a:spcAft>
              <a:defRPr/>
            </a:pPr>
            <a:endParaRPr lang="en-US" sz="2800" dirty="0">
              <a:ea typeface="+mn-ea"/>
              <a:cs typeface="+mn-cs"/>
            </a:endParaRPr>
          </a:p>
          <a:p>
            <a:pPr eaLnBrk="1" fontAlgn="auto" hangingPunct="1">
              <a:spcAft>
                <a:spcPts val="0"/>
              </a:spcAft>
              <a:defRPr/>
            </a:pPr>
            <a:endParaRPr lang="en-US" sz="2800" dirty="0">
              <a:ea typeface="+mn-ea"/>
              <a:cs typeface="+mn-cs"/>
            </a:endParaRPr>
          </a:p>
          <a:p>
            <a:pPr eaLnBrk="1" fontAlgn="auto" hangingPunct="1">
              <a:spcAft>
                <a:spcPts val="0"/>
              </a:spcAft>
              <a:defRPr/>
            </a:pPr>
            <a:endParaRPr lang="en-US" sz="2800" dirty="0">
              <a:ea typeface="+mn-ea"/>
              <a:cs typeface="+mn-cs"/>
            </a:endParaRPr>
          </a:p>
          <a:p>
            <a:pPr eaLnBrk="1" fontAlgn="auto" hangingPunct="1">
              <a:spcAft>
                <a:spcPts val="0"/>
              </a:spcAft>
              <a:buFont typeface="Arial" panose="020B0604020202020204" pitchFamily="34" charset="0"/>
              <a:buNone/>
              <a:defRPr/>
            </a:pPr>
            <a:endParaRPr lang="en-US" sz="2800" dirty="0">
              <a:ea typeface="+mn-ea"/>
              <a:cs typeface="+mn-cs"/>
            </a:endParaRPr>
          </a:p>
          <a:p>
            <a:pPr eaLnBrk="1" fontAlgn="auto" hangingPunct="1">
              <a:spcAft>
                <a:spcPts val="0"/>
              </a:spcAft>
              <a:buFont typeface="Arial" panose="020B0604020202020204" pitchFamily="34" charset="0"/>
              <a:buNone/>
              <a:defRPr/>
            </a:pPr>
            <a:endParaRPr lang="en-US" sz="2800" dirty="0">
              <a:ea typeface="+mn-ea"/>
              <a:cs typeface="+mn-cs"/>
            </a:endParaRPr>
          </a:p>
        </p:txBody>
      </p:sp>
      <p:pic>
        <p:nvPicPr>
          <p:cNvPr id="6" name="Picture 5">
            <a:extLst>
              <a:ext uri="{FF2B5EF4-FFF2-40B4-BE49-F238E27FC236}">
                <a16:creationId xmlns:a16="http://schemas.microsoft.com/office/drawing/2014/main" id="{783A8C9E-565B-4B5F-0D4E-89AFE2E8E4F3}"/>
              </a:ext>
            </a:extLst>
          </p:cNvPr>
          <p:cNvPicPr>
            <a:picLocks noChangeAspect="1"/>
          </p:cNvPicPr>
          <p:nvPr/>
        </p:nvPicPr>
        <p:blipFill>
          <a:blip r:embed="rId3"/>
          <a:stretch>
            <a:fillRect/>
          </a:stretch>
        </p:blipFill>
        <p:spPr>
          <a:xfrm>
            <a:off x="4229222" y="1417638"/>
            <a:ext cx="4464402" cy="4505358"/>
          </a:xfrm>
          <a:prstGeom prst="rect">
            <a:avLst/>
          </a:prstGeom>
          <a:effectLst>
            <a:softEdge rad="292100"/>
          </a:effectLst>
        </p:spPr>
      </p:pic>
      <p:sp>
        <p:nvSpPr>
          <p:cNvPr id="2" name="Slide Number Placeholder 1">
            <a:extLst>
              <a:ext uri="{FF2B5EF4-FFF2-40B4-BE49-F238E27FC236}">
                <a16:creationId xmlns:a16="http://schemas.microsoft.com/office/drawing/2014/main" id="{FFE0CA0F-155E-F283-10B1-F63BCA5186BC}"/>
              </a:ext>
            </a:extLst>
          </p:cNvPr>
          <p:cNvSpPr>
            <a:spLocks noGrp="1"/>
          </p:cNvSpPr>
          <p:nvPr>
            <p:ph type="sldNum" sz="quarter" idx="12"/>
          </p:nvPr>
        </p:nvSpPr>
        <p:spPr/>
        <p:txBody>
          <a:bodyPr/>
          <a:lstStyle/>
          <a:p>
            <a:fld id="{111DB74A-73E3-49E8-8984-0D5D8C20C556}" type="slidenum">
              <a:rPr lang="en-US" smtClean="0"/>
              <a:pPr/>
              <a:t>16</a:t>
            </a:fld>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B57093-E867-716B-C405-DED5EF3E7E75}"/>
              </a:ext>
            </a:extLst>
          </p:cNvPr>
          <p:cNvSpPr>
            <a:spLocks noGrp="1"/>
          </p:cNvSpPr>
          <p:nvPr>
            <p:ph type="title"/>
          </p:nvPr>
        </p:nvSpPr>
        <p:spPr/>
        <p:txBody>
          <a:bodyPr/>
          <a:lstStyle/>
          <a:p>
            <a:r>
              <a:rPr lang="en-US" dirty="0"/>
              <a:t>Planting Blueberries</a:t>
            </a:r>
          </a:p>
        </p:txBody>
      </p:sp>
      <p:sp>
        <p:nvSpPr>
          <p:cNvPr id="6" name="Content Placeholder 5">
            <a:extLst>
              <a:ext uri="{FF2B5EF4-FFF2-40B4-BE49-F238E27FC236}">
                <a16:creationId xmlns:a16="http://schemas.microsoft.com/office/drawing/2014/main" id="{AEB2E8D8-06F6-55B1-BE24-625453E4442E}"/>
              </a:ext>
            </a:extLst>
          </p:cNvPr>
          <p:cNvSpPr>
            <a:spLocks noGrp="1"/>
          </p:cNvSpPr>
          <p:nvPr>
            <p:ph idx="1"/>
          </p:nvPr>
        </p:nvSpPr>
        <p:spPr>
          <a:xfrm>
            <a:off x="457200" y="1371600"/>
            <a:ext cx="8229600" cy="4343401"/>
          </a:xfrm>
        </p:spPr>
        <p:txBody>
          <a:bodyPr>
            <a:noAutofit/>
          </a:bodyPr>
          <a:lstStyle/>
          <a:p>
            <a:pPr marL="571500">
              <a:spcAft>
                <a:spcPts val="600"/>
              </a:spcAft>
              <a:buFont typeface="Wingdings" pitchFamily="2" charset="2"/>
              <a:buChar char="v"/>
              <a:defRPr/>
            </a:pPr>
            <a:r>
              <a:rPr lang="en-US" sz="2400" dirty="0"/>
              <a:t>Decisions include one or more plants. Ideally, choose at least 2 varieties and In ground or potted?</a:t>
            </a:r>
          </a:p>
          <a:p>
            <a:pPr marL="571500">
              <a:spcAft>
                <a:spcPts val="600"/>
              </a:spcAft>
              <a:buFont typeface="Wingdings" pitchFamily="2" charset="2"/>
              <a:buChar char="v"/>
              <a:defRPr/>
            </a:pPr>
            <a:r>
              <a:rPr lang="en-US" sz="2400" dirty="0"/>
              <a:t>Timing: Spring</a:t>
            </a:r>
          </a:p>
          <a:p>
            <a:pPr marL="571500">
              <a:spcAft>
                <a:spcPts val="600"/>
              </a:spcAft>
              <a:buFont typeface="Wingdings" pitchFamily="2" charset="2"/>
              <a:buChar char="v"/>
              <a:defRPr/>
            </a:pPr>
            <a:r>
              <a:rPr lang="en-US" sz="2400" dirty="0"/>
              <a:t>Soil:</a:t>
            </a:r>
          </a:p>
          <a:p>
            <a:pPr marL="857250" lvl="1" indent="-342900">
              <a:spcAft>
                <a:spcPts val="600"/>
              </a:spcAft>
              <a:defRPr/>
            </a:pPr>
            <a:r>
              <a:rPr lang="en-US" dirty="0"/>
              <a:t>Prepare the soil/ choose the right planting medium</a:t>
            </a:r>
          </a:p>
          <a:p>
            <a:pPr marL="857250" lvl="1" indent="-342900">
              <a:spcAft>
                <a:spcPts val="600"/>
              </a:spcAft>
              <a:defRPr/>
            </a:pPr>
            <a:r>
              <a:rPr lang="en-US" dirty="0"/>
              <a:t>Test for acidity and further acidify soil regularly</a:t>
            </a:r>
          </a:p>
          <a:p>
            <a:pPr marL="571500">
              <a:spcAft>
                <a:spcPts val="600"/>
              </a:spcAft>
              <a:buFont typeface="Wingdings" pitchFamily="2" charset="2"/>
              <a:buChar char="v"/>
              <a:defRPr/>
            </a:pPr>
            <a:r>
              <a:rPr lang="en-US" sz="2400" dirty="0"/>
              <a:t>Gently shake away dirt after removing from container to ensure roots are not tangled or wrapped around one another.  Plant in container allowing 3x width of ready soil for roots system growth. </a:t>
            </a:r>
          </a:p>
          <a:p>
            <a:pPr marL="571500">
              <a:spcAft>
                <a:spcPts val="600"/>
              </a:spcAft>
              <a:buFont typeface="Wingdings" pitchFamily="2" charset="2"/>
              <a:buChar char="v"/>
              <a:defRPr/>
            </a:pPr>
            <a:r>
              <a:rPr lang="en-US" sz="2400" dirty="0"/>
              <a:t>Water well</a:t>
            </a:r>
          </a:p>
          <a:p>
            <a:pPr marL="0" indent="0">
              <a:spcAft>
                <a:spcPts val="600"/>
              </a:spcAft>
            </a:pPr>
            <a:endParaRPr lang="en-US" sz="2400" dirty="0"/>
          </a:p>
        </p:txBody>
      </p:sp>
      <p:sp>
        <p:nvSpPr>
          <p:cNvPr id="2" name="Slide Number Placeholder 1">
            <a:extLst>
              <a:ext uri="{FF2B5EF4-FFF2-40B4-BE49-F238E27FC236}">
                <a16:creationId xmlns:a16="http://schemas.microsoft.com/office/drawing/2014/main" id="{42AD709C-4A67-DB22-EFB0-828D7C642047}"/>
              </a:ext>
            </a:extLst>
          </p:cNvPr>
          <p:cNvSpPr>
            <a:spLocks noGrp="1"/>
          </p:cNvSpPr>
          <p:nvPr>
            <p:ph type="sldNum" sz="quarter" idx="12"/>
          </p:nvPr>
        </p:nvSpPr>
        <p:spPr/>
        <p:txBody>
          <a:bodyPr/>
          <a:lstStyle/>
          <a:p>
            <a:fld id="{111DB74A-73E3-49E8-8984-0D5D8C20C556}" type="slidenum">
              <a:rPr lang="en-US" smtClean="0"/>
              <a:pPr/>
              <a:t>17</a:t>
            </a:fld>
            <a:endParaRPr lang="en-US" dirty="0"/>
          </a:p>
        </p:txBody>
      </p:sp>
    </p:spTree>
    <p:extLst>
      <p:ext uri="{BB962C8B-B14F-4D97-AF65-F5344CB8AC3E}">
        <p14:creationId xmlns:p14="http://schemas.microsoft.com/office/powerpoint/2010/main" val="4235884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pPr eaLnBrk="1" hangingPunct="1"/>
            <a:r>
              <a:rPr lang="en-US" altLang="en-US" dirty="0"/>
              <a:t>Container Planting</a:t>
            </a:r>
          </a:p>
        </p:txBody>
      </p:sp>
      <p:sp>
        <p:nvSpPr>
          <p:cNvPr id="43010" name="Content Placeholder 2"/>
          <p:cNvSpPr>
            <a:spLocks noGrp="1"/>
          </p:cNvSpPr>
          <p:nvPr>
            <p:ph idx="1"/>
          </p:nvPr>
        </p:nvSpPr>
        <p:spPr>
          <a:xfrm>
            <a:off x="609600" y="1437736"/>
            <a:ext cx="4267200" cy="4886864"/>
          </a:xfrm>
        </p:spPr>
        <p:txBody>
          <a:bodyPr>
            <a:normAutofit/>
          </a:bodyPr>
          <a:lstStyle/>
          <a:p>
            <a:pPr eaLnBrk="1" hangingPunct="1"/>
            <a:r>
              <a:rPr lang="en-US" altLang="en-US" sz="2400" i="1" dirty="0">
                <a:solidFill>
                  <a:srgbClr val="0070C0"/>
                </a:solidFill>
              </a:rPr>
              <a:t>Container Size</a:t>
            </a:r>
          </a:p>
          <a:p>
            <a:pPr lvl="1"/>
            <a:r>
              <a:rPr lang="en-US" altLang="en-US" sz="2000" dirty="0"/>
              <a:t>Blueberries have a shallow broad root system</a:t>
            </a:r>
            <a:endParaRPr lang="en-US" altLang="en-US" sz="1800" i="1" dirty="0">
              <a:solidFill>
                <a:srgbClr val="0070C0"/>
              </a:solidFill>
            </a:endParaRPr>
          </a:p>
          <a:p>
            <a:pPr eaLnBrk="1" hangingPunct="1"/>
            <a:r>
              <a:rPr lang="en-US" altLang="en-US" sz="2400" i="1" dirty="0">
                <a:solidFill>
                  <a:srgbClr val="0070C0"/>
                </a:solidFill>
              </a:rPr>
              <a:t>Soil Mix for Potted Plants</a:t>
            </a:r>
          </a:p>
          <a:p>
            <a:pPr lvl="1"/>
            <a:r>
              <a:rPr lang="en-US" altLang="en-US" sz="2000" dirty="0"/>
              <a:t>Use a high acidity mix</a:t>
            </a:r>
          </a:p>
          <a:p>
            <a:pPr eaLnBrk="1" hangingPunct="1"/>
            <a:r>
              <a:rPr lang="en-US" altLang="en-US" sz="2400" i="1" dirty="0">
                <a:solidFill>
                  <a:srgbClr val="0070C0"/>
                </a:solidFill>
              </a:rPr>
              <a:t>Retain moisture</a:t>
            </a:r>
          </a:p>
          <a:p>
            <a:pPr lvl="1"/>
            <a:r>
              <a:rPr lang="en-US" altLang="en-US" sz="1800" dirty="0"/>
              <a:t>Add mulch</a:t>
            </a:r>
          </a:p>
          <a:p>
            <a:pPr lvl="1"/>
            <a:r>
              <a:rPr lang="en-US" altLang="en-US" sz="1800" dirty="0"/>
              <a:t>Raise and move container</a:t>
            </a:r>
          </a:p>
          <a:p>
            <a:pPr lvl="1"/>
            <a:r>
              <a:rPr lang="en-US" altLang="en-US" sz="1800" dirty="0"/>
              <a:t>Group together</a:t>
            </a:r>
          </a:p>
          <a:p>
            <a:pPr eaLnBrk="1" hangingPunct="1"/>
            <a:r>
              <a:rPr lang="en-US" altLang="en-US" sz="2400" i="1" dirty="0">
                <a:solidFill>
                  <a:srgbClr val="0070C0"/>
                </a:solidFill>
              </a:rPr>
              <a:t>Repot every 3-4 years as the plant grows</a:t>
            </a:r>
          </a:p>
        </p:txBody>
      </p:sp>
      <p:pic>
        <p:nvPicPr>
          <p:cNvPr id="3" name="Picture 2" descr="A close-up of a clay pot&#10;&#10;Description automatically generated">
            <a:extLst>
              <a:ext uri="{FF2B5EF4-FFF2-40B4-BE49-F238E27FC236}">
                <a16:creationId xmlns:a16="http://schemas.microsoft.com/office/drawing/2014/main" id="{62A447BE-801E-8C1D-A53D-F27B6A4D09EC}"/>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876800" y="1524000"/>
            <a:ext cx="3029161" cy="4038600"/>
          </a:xfrm>
          <a:prstGeom prst="rect">
            <a:avLst/>
          </a:prstGeom>
          <a:effectLst>
            <a:softEdge rad="139700"/>
          </a:effectLst>
        </p:spPr>
      </p:pic>
      <p:sp>
        <p:nvSpPr>
          <p:cNvPr id="2" name="Slide Number Placeholder 1">
            <a:extLst>
              <a:ext uri="{FF2B5EF4-FFF2-40B4-BE49-F238E27FC236}">
                <a16:creationId xmlns:a16="http://schemas.microsoft.com/office/drawing/2014/main" id="{B0F7B2C3-CAF6-78E1-B69B-1B5FD94CDC58}"/>
              </a:ext>
            </a:extLst>
          </p:cNvPr>
          <p:cNvSpPr>
            <a:spLocks noGrp="1"/>
          </p:cNvSpPr>
          <p:nvPr>
            <p:ph type="sldNum" sz="quarter" idx="12"/>
          </p:nvPr>
        </p:nvSpPr>
        <p:spPr/>
        <p:txBody>
          <a:bodyPr/>
          <a:lstStyle/>
          <a:p>
            <a:fld id="{111DB74A-73E3-49E8-8984-0D5D8C20C556}" type="slidenum">
              <a:rPr lang="en-US" smtClean="0"/>
              <a:pPr/>
              <a:t>18</a:t>
            </a:fld>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3675EB-F484-8082-E830-F2FAD67ED8AB}"/>
              </a:ext>
            </a:extLst>
          </p:cNvPr>
          <p:cNvSpPr>
            <a:spLocks noGrp="1"/>
          </p:cNvSpPr>
          <p:nvPr>
            <p:ph type="title"/>
          </p:nvPr>
        </p:nvSpPr>
        <p:spPr/>
        <p:txBody>
          <a:bodyPr/>
          <a:lstStyle/>
          <a:p>
            <a:r>
              <a:rPr lang="en-US" dirty="0"/>
              <a:t>Container Planting Cont.</a:t>
            </a:r>
          </a:p>
        </p:txBody>
      </p:sp>
      <p:sp>
        <p:nvSpPr>
          <p:cNvPr id="6" name="Content Placeholder 5">
            <a:extLst>
              <a:ext uri="{FF2B5EF4-FFF2-40B4-BE49-F238E27FC236}">
                <a16:creationId xmlns:a16="http://schemas.microsoft.com/office/drawing/2014/main" id="{738EF15B-DC21-5C35-F9A9-F93E0E5EC36E}"/>
              </a:ext>
            </a:extLst>
          </p:cNvPr>
          <p:cNvSpPr>
            <a:spLocks noGrp="1"/>
          </p:cNvSpPr>
          <p:nvPr>
            <p:ph idx="1"/>
          </p:nvPr>
        </p:nvSpPr>
        <p:spPr/>
        <p:txBody>
          <a:bodyPr>
            <a:normAutofit/>
          </a:bodyPr>
          <a:lstStyle/>
          <a:p>
            <a:pPr marL="457200">
              <a:lnSpc>
                <a:spcPct val="90000"/>
              </a:lnSpc>
              <a:spcAft>
                <a:spcPts val="600"/>
              </a:spcAft>
              <a:buFont typeface="Wingdings" pitchFamily="2" charset="2"/>
              <a:buChar char="v"/>
              <a:defRPr/>
            </a:pPr>
            <a:r>
              <a:rPr lang="en-US" sz="2800" dirty="0"/>
              <a:t>All containers should have drainage holes. </a:t>
            </a:r>
          </a:p>
          <a:p>
            <a:pPr marL="457200">
              <a:lnSpc>
                <a:spcPct val="90000"/>
              </a:lnSpc>
              <a:spcAft>
                <a:spcPts val="600"/>
              </a:spcAft>
              <a:buFont typeface="Wingdings" pitchFamily="2" charset="2"/>
              <a:buChar char="v"/>
              <a:defRPr/>
            </a:pPr>
            <a:r>
              <a:rPr lang="en-US" sz="2800" dirty="0"/>
              <a:t>What kind of container is best suited to blueberries?</a:t>
            </a:r>
          </a:p>
          <a:p>
            <a:pPr marL="457200">
              <a:lnSpc>
                <a:spcPct val="90000"/>
              </a:lnSpc>
              <a:spcAft>
                <a:spcPts val="600"/>
              </a:spcAft>
              <a:buFont typeface="Wingdings" pitchFamily="2" charset="2"/>
              <a:buChar char="v"/>
              <a:defRPr/>
            </a:pPr>
            <a:r>
              <a:rPr lang="en-US" sz="2800" dirty="0"/>
              <a:t>Container Size and repotting</a:t>
            </a:r>
          </a:p>
          <a:p>
            <a:pPr marL="457200">
              <a:lnSpc>
                <a:spcPct val="90000"/>
              </a:lnSpc>
              <a:spcAft>
                <a:spcPts val="600"/>
              </a:spcAft>
              <a:buFont typeface="Wingdings" pitchFamily="2" charset="2"/>
              <a:buChar char="v"/>
              <a:defRPr/>
            </a:pPr>
            <a:r>
              <a:rPr lang="en-US" sz="2800" dirty="0"/>
              <a:t>Potting Soil</a:t>
            </a:r>
          </a:p>
          <a:p>
            <a:pPr marL="457200">
              <a:lnSpc>
                <a:spcPct val="90000"/>
              </a:lnSpc>
              <a:spcAft>
                <a:spcPts val="600"/>
              </a:spcAft>
              <a:buFont typeface="Wingdings" pitchFamily="2" charset="2"/>
              <a:buChar char="v"/>
              <a:defRPr/>
            </a:pPr>
            <a:r>
              <a:rPr lang="en-US" sz="2800" dirty="0"/>
              <a:t>Take care to avoid problems with either underwatering, overwatering, or inconsistent watering.</a:t>
            </a:r>
          </a:p>
          <a:p>
            <a:endParaRPr lang="en-US" dirty="0"/>
          </a:p>
        </p:txBody>
      </p:sp>
      <p:sp>
        <p:nvSpPr>
          <p:cNvPr id="2" name="Slide Number Placeholder 1">
            <a:extLst>
              <a:ext uri="{FF2B5EF4-FFF2-40B4-BE49-F238E27FC236}">
                <a16:creationId xmlns:a16="http://schemas.microsoft.com/office/drawing/2014/main" id="{1B3BBEF1-4F4B-B1E5-54AF-0CC0CDF6E3DF}"/>
              </a:ext>
            </a:extLst>
          </p:cNvPr>
          <p:cNvSpPr>
            <a:spLocks noGrp="1"/>
          </p:cNvSpPr>
          <p:nvPr>
            <p:ph type="sldNum" sz="quarter" idx="12"/>
          </p:nvPr>
        </p:nvSpPr>
        <p:spPr/>
        <p:txBody>
          <a:bodyPr/>
          <a:lstStyle/>
          <a:p>
            <a:fld id="{111DB74A-73E3-49E8-8984-0D5D8C20C556}" type="slidenum">
              <a:rPr lang="en-US" smtClean="0"/>
              <a:pPr/>
              <a:t>19</a:t>
            </a:fld>
            <a:endParaRPr lang="en-US" dirty="0"/>
          </a:p>
        </p:txBody>
      </p:sp>
    </p:spTree>
    <p:extLst>
      <p:ext uri="{BB962C8B-B14F-4D97-AF65-F5344CB8AC3E}">
        <p14:creationId xmlns:p14="http://schemas.microsoft.com/office/powerpoint/2010/main" val="3263577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Who Are Master Gardeners?</a:t>
            </a:r>
          </a:p>
        </p:txBody>
      </p:sp>
      <p:sp>
        <p:nvSpPr>
          <p:cNvPr id="9" name="Text Placeholder 8"/>
          <p:cNvSpPr>
            <a:spLocks noGrp="1"/>
          </p:cNvSpPr>
          <p:nvPr>
            <p:ph idx="1"/>
          </p:nvPr>
        </p:nvSpPr>
        <p:spPr/>
        <p:txBody>
          <a:bodyPr>
            <a:normAutofit/>
          </a:bodyPr>
          <a:lstStyle/>
          <a:p>
            <a:r>
              <a:rPr lang="en-US" dirty="0"/>
              <a:t>Master Gardeners of Placer County</a:t>
            </a:r>
          </a:p>
          <a:p>
            <a:pPr lvl="1"/>
            <a:r>
              <a:rPr lang="en-US" sz="2400" dirty="0"/>
              <a:t>Extend </a:t>
            </a:r>
            <a:r>
              <a:rPr lang="en-US" sz="2400" dirty="0">
                <a:solidFill>
                  <a:schemeClr val="accent2"/>
                </a:solidFill>
              </a:rPr>
              <a:t>research-based</a:t>
            </a:r>
            <a:r>
              <a:rPr lang="en-US" sz="2400" dirty="0"/>
              <a:t>, sustainable gardening and composting information</a:t>
            </a:r>
          </a:p>
          <a:p>
            <a:pPr lvl="1"/>
            <a:r>
              <a:rPr lang="en-US" sz="2400" dirty="0"/>
              <a:t>Present accurate, impartial information to </a:t>
            </a:r>
            <a:r>
              <a:rPr lang="en-US" sz="2400" dirty="0">
                <a:solidFill>
                  <a:schemeClr val="accent2"/>
                </a:solidFill>
              </a:rPr>
              <a:t>home gardeners</a:t>
            </a:r>
          </a:p>
          <a:p>
            <a:pPr lvl="1"/>
            <a:r>
              <a:rPr lang="en-US" sz="2400" dirty="0"/>
              <a:t>Encourage public to make </a:t>
            </a:r>
            <a:r>
              <a:rPr lang="en-US" sz="2400" dirty="0">
                <a:solidFill>
                  <a:schemeClr val="accent2"/>
                </a:solidFill>
              </a:rPr>
              <a:t>informed</a:t>
            </a:r>
            <a:r>
              <a:rPr lang="en-US" sz="2400" dirty="0"/>
              <a:t> gardening decisions</a:t>
            </a:r>
          </a:p>
        </p:txBody>
      </p:sp>
      <p:pic>
        <p:nvPicPr>
          <p:cNvPr id="3" name="Picture 2">
            <a:extLst>
              <a:ext uri="{FF2B5EF4-FFF2-40B4-BE49-F238E27FC236}">
                <a16:creationId xmlns:a16="http://schemas.microsoft.com/office/drawing/2014/main" id="{4FBE3742-91B1-5660-712B-4D7DD019B3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5739171"/>
            <a:ext cx="5397500" cy="825500"/>
          </a:xfrm>
          <a:prstGeom prst="rect">
            <a:avLst/>
          </a:prstGeom>
          <a:solidFill>
            <a:schemeClr val="bg1"/>
          </a:solidFill>
        </p:spPr>
      </p:pic>
      <p:sp>
        <p:nvSpPr>
          <p:cNvPr id="5" name="Slide Number Placeholder 4">
            <a:extLst>
              <a:ext uri="{FF2B5EF4-FFF2-40B4-BE49-F238E27FC236}">
                <a16:creationId xmlns:a16="http://schemas.microsoft.com/office/drawing/2014/main" id="{53D0826B-E4B5-311A-DFFC-FC76502B8CED}"/>
              </a:ext>
            </a:extLst>
          </p:cNvPr>
          <p:cNvSpPr>
            <a:spLocks noGrp="1"/>
          </p:cNvSpPr>
          <p:nvPr>
            <p:ph type="sldNum" sz="quarter" idx="12"/>
          </p:nvPr>
        </p:nvSpPr>
        <p:spPr/>
        <p:txBody>
          <a:bodyPr/>
          <a:lstStyle/>
          <a:p>
            <a:fld id="{111DB74A-73E3-49E8-8984-0D5D8C20C556}" type="slidenum">
              <a:rPr lang="en-US" smtClean="0"/>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392680-36ED-8715-7D72-4BB5D386D1E1}"/>
              </a:ext>
            </a:extLst>
          </p:cNvPr>
          <p:cNvSpPr>
            <a:spLocks noGrp="1"/>
          </p:cNvSpPr>
          <p:nvPr>
            <p:ph type="title"/>
          </p:nvPr>
        </p:nvSpPr>
        <p:spPr/>
        <p:txBody>
          <a:bodyPr/>
          <a:lstStyle/>
          <a:p>
            <a:r>
              <a:rPr lang="en-US" dirty="0"/>
              <a:t>Caring for Blueberries</a:t>
            </a:r>
          </a:p>
        </p:txBody>
      </p:sp>
      <p:sp>
        <p:nvSpPr>
          <p:cNvPr id="5" name="Slide Number Placeholder 4">
            <a:extLst>
              <a:ext uri="{FF2B5EF4-FFF2-40B4-BE49-F238E27FC236}">
                <a16:creationId xmlns:a16="http://schemas.microsoft.com/office/drawing/2014/main" id="{41801E71-BB68-DDF9-94D1-FEFE5484398F}"/>
              </a:ext>
            </a:extLst>
          </p:cNvPr>
          <p:cNvSpPr>
            <a:spLocks noGrp="1"/>
          </p:cNvSpPr>
          <p:nvPr>
            <p:ph type="sldNum" sz="quarter" idx="12"/>
          </p:nvPr>
        </p:nvSpPr>
        <p:spPr/>
        <p:txBody>
          <a:bodyPr/>
          <a:lstStyle/>
          <a:p>
            <a:fld id="{EEF51DAD-498B-4109-A46B-7E10DCA60800}" type="slidenum">
              <a:rPr lang="en-US" altLang="en-US" smtClean="0"/>
              <a:pPr/>
              <a:t>20</a:t>
            </a:fld>
            <a:endParaRPr lang="en-US" altLang="en-US" dirty="0"/>
          </a:p>
        </p:txBody>
      </p:sp>
    </p:spTree>
    <p:extLst>
      <p:ext uri="{BB962C8B-B14F-4D97-AF65-F5344CB8AC3E}">
        <p14:creationId xmlns:p14="http://schemas.microsoft.com/office/powerpoint/2010/main" val="947183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1BB76F-5C6E-0A30-9E1D-CE2FB9CD1739}"/>
              </a:ext>
            </a:extLst>
          </p:cNvPr>
          <p:cNvSpPr>
            <a:spLocks noGrp="1"/>
          </p:cNvSpPr>
          <p:nvPr>
            <p:ph type="body" sz="quarter" idx="13"/>
          </p:nvPr>
        </p:nvSpPr>
        <p:spPr>
          <a:xfrm>
            <a:off x="533400" y="1066800"/>
            <a:ext cx="8001000" cy="4876912"/>
          </a:xfrm>
        </p:spPr>
        <p:txBody>
          <a:bodyPr>
            <a:normAutofit/>
          </a:bodyPr>
          <a:lstStyle/>
          <a:p>
            <a:pPr>
              <a:lnSpc>
                <a:spcPct val="170000"/>
              </a:lnSpc>
              <a:defRPr/>
            </a:pPr>
            <a:r>
              <a:rPr lang="en-US" sz="2800" i="1" dirty="0">
                <a:solidFill>
                  <a:srgbClr val="0070C0"/>
                </a:solidFill>
              </a:rPr>
              <a:t>Annual care:</a:t>
            </a:r>
          </a:p>
          <a:p>
            <a:pPr marL="571500">
              <a:lnSpc>
                <a:spcPct val="90000"/>
              </a:lnSpc>
              <a:spcAft>
                <a:spcPts val="600"/>
              </a:spcAft>
              <a:buFont typeface="Wingdings" pitchFamily="2" charset="2"/>
              <a:buChar char="v"/>
              <a:defRPr/>
            </a:pPr>
            <a:r>
              <a:rPr lang="en-US" sz="2800" dirty="0"/>
              <a:t>Blueberries need annual pruning to maintain the right balance of new &amp; previous season growth.</a:t>
            </a:r>
          </a:p>
          <a:p>
            <a:pPr marL="571500">
              <a:lnSpc>
                <a:spcPct val="90000"/>
              </a:lnSpc>
              <a:spcAft>
                <a:spcPts val="600"/>
              </a:spcAft>
              <a:buFont typeface="Wingdings" pitchFamily="2" charset="2"/>
              <a:buChar char="v"/>
              <a:defRPr/>
            </a:pPr>
            <a:r>
              <a:rPr lang="en-US" sz="2800" dirty="0"/>
              <a:t>Adding sulfur during our wet season helps maintain acid soil conditions. Monitor and add additional sulfur to acidify soil as needed to maintain desired acidity.</a:t>
            </a:r>
          </a:p>
          <a:p>
            <a:pPr marL="571500">
              <a:lnSpc>
                <a:spcPct val="90000"/>
              </a:lnSpc>
              <a:spcAft>
                <a:spcPts val="600"/>
              </a:spcAft>
              <a:buFont typeface="Wingdings" pitchFamily="2" charset="2"/>
              <a:buChar char="v"/>
              <a:defRPr/>
            </a:pPr>
            <a:r>
              <a:rPr lang="en-US" sz="2800" dirty="0"/>
              <a:t>Mulch in hot summer / early fall weather so roots remain cool and moist.</a:t>
            </a:r>
          </a:p>
        </p:txBody>
      </p:sp>
      <p:sp>
        <p:nvSpPr>
          <p:cNvPr id="5" name="Title 4">
            <a:extLst>
              <a:ext uri="{FF2B5EF4-FFF2-40B4-BE49-F238E27FC236}">
                <a16:creationId xmlns:a16="http://schemas.microsoft.com/office/drawing/2014/main" id="{2CD8AA5F-DCF0-8A45-6256-300A9B6A7727}"/>
              </a:ext>
            </a:extLst>
          </p:cNvPr>
          <p:cNvSpPr>
            <a:spLocks noGrp="1"/>
          </p:cNvSpPr>
          <p:nvPr>
            <p:ph type="title"/>
          </p:nvPr>
        </p:nvSpPr>
        <p:spPr>
          <a:xfrm>
            <a:off x="457200" y="152288"/>
            <a:ext cx="8229600" cy="1143000"/>
          </a:xfrm>
        </p:spPr>
        <p:txBody>
          <a:bodyPr>
            <a:normAutofit/>
          </a:bodyPr>
          <a:lstStyle/>
          <a:p>
            <a:r>
              <a:rPr lang="en-US" dirty="0"/>
              <a:t>Caring for your Blueberries</a:t>
            </a:r>
          </a:p>
        </p:txBody>
      </p:sp>
      <p:sp>
        <p:nvSpPr>
          <p:cNvPr id="4" name="Slide Number Placeholder 3">
            <a:extLst>
              <a:ext uri="{FF2B5EF4-FFF2-40B4-BE49-F238E27FC236}">
                <a16:creationId xmlns:a16="http://schemas.microsoft.com/office/drawing/2014/main" id="{66306945-A7DA-8D0A-DCA0-775C02E6F98D}"/>
              </a:ext>
            </a:extLst>
          </p:cNvPr>
          <p:cNvSpPr>
            <a:spLocks noGrp="1"/>
          </p:cNvSpPr>
          <p:nvPr>
            <p:ph type="sldNum" sz="quarter" idx="16"/>
          </p:nvPr>
        </p:nvSpPr>
        <p:spPr/>
        <p:txBody>
          <a:bodyPr/>
          <a:lstStyle/>
          <a:p>
            <a:fld id="{111DB74A-73E3-49E8-8984-0D5D8C20C556}" type="slidenum">
              <a:rPr lang="en-US" smtClean="0"/>
              <a:pPr/>
              <a:t>21</a:t>
            </a:fld>
            <a:endParaRPr lang="en-US" dirty="0"/>
          </a:p>
        </p:txBody>
      </p:sp>
    </p:spTree>
    <p:extLst>
      <p:ext uri="{BB962C8B-B14F-4D97-AF65-F5344CB8AC3E}">
        <p14:creationId xmlns:p14="http://schemas.microsoft.com/office/powerpoint/2010/main" val="282970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D6108FE-D292-0D83-B234-FD1A7765ED6B}"/>
              </a:ext>
            </a:extLst>
          </p:cNvPr>
          <p:cNvPicPr>
            <a:picLocks noChangeAspect="1"/>
          </p:cNvPicPr>
          <p:nvPr/>
        </p:nvPicPr>
        <p:blipFill>
          <a:blip r:embed="rId3"/>
          <a:stretch>
            <a:fillRect/>
          </a:stretch>
        </p:blipFill>
        <p:spPr>
          <a:xfrm>
            <a:off x="2867125" y="685800"/>
            <a:ext cx="5902665" cy="3962400"/>
          </a:xfrm>
          <a:prstGeom prst="rect">
            <a:avLst/>
          </a:prstGeom>
          <a:ln>
            <a:solidFill>
              <a:schemeClr val="bg1"/>
            </a:solidFill>
          </a:ln>
        </p:spPr>
      </p:pic>
      <p:sp>
        <p:nvSpPr>
          <p:cNvPr id="45058" name="Content Placeholder 6"/>
          <p:cNvSpPr>
            <a:spLocks noGrp="1"/>
          </p:cNvSpPr>
          <p:nvPr>
            <p:ph type="body" sz="quarter" idx="13"/>
          </p:nvPr>
        </p:nvSpPr>
        <p:spPr>
          <a:xfrm>
            <a:off x="381000" y="1301181"/>
            <a:ext cx="2971800" cy="4718619"/>
          </a:xfrm>
        </p:spPr>
        <p:txBody>
          <a:bodyPr>
            <a:normAutofit/>
          </a:bodyPr>
          <a:lstStyle/>
          <a:p>
            <a:pPr eaLnBrk="1" hangingPunct="1"/>
            <a:r>
              <a:rPr lang="en-US" altLang="en-US" sz="2800" i="1" dirty="0">
                <a:solidFill>
                  <a:srgbClr val="0070C0"/>
                </a:solidFill>
              </a:rPr>
              <a:t>Pruning</a:t>
            </a:r>
          </a:p>
          <a:p>
            <a:pPr marL="571500" lvl="1" indent="-342900">
              <a:lnSpc>
                <a:spcPct val="70000"/>
              </a:lnSpc>
              <a:spcAft>
                <a:spcPts val="600"/>
              </a:spcAft>
              <a:defRPr/>
            </a:pPr>
            <a:r>
              <a:rPr lang="en-US" altLang="en-US" dirty="0"/>
              <a:t>Remove all blossoms first two years</a:t>
            </a:r>
          </a:p>
          <a:p>
            <a:pPr marL="571500" lvl="1" indent="-342900">
              <a:lnSpc>
                <a:spcPct val="70000"/>
              </a:lnSpc>
              <a:spcAft>
                <a:spcPts val="600"/>
              </a:spcAft>
              <a:defRPr/>
            </a:pPr>
            <a:r>
              <a:rPr lang="en-US" altLang="en-US" dirty="0"/>
              <a:t>Remove diseased and damaged branches</a:t>
            </a:r>
          </a:p>
          <a:p>
            <a:pPr marL="571500" lvl="1" indent="-342900">
              <a:lnSpc>
                <a:spcPct val="70000"/>
              </a:lnSpc>
              <a:spcAft>
                <a:spcPts val="600"/>
              </a:spcAft>
              <a:defRPr/>
            </a:pPr>
            <a:r>
              <a:rPr lang="en-US" altLang="en-US" dirty="0"/>
              <a:t>After second year, annually prune out all but 6-8 branches, suckers &amp; weak wood in December-early January</a:t>
            </a:r>
          </a:p>
          <a:p>
            <a:pPr marL="571500" lvl="1" indent="-342900">
              <a:lnSpc>
                <a:spcPct val="70000"/>
              </a:lnSpc>
              <a:spcAft>
                <a:spcPts val="600"/>
              </a:spcAft>
              <a:defRPr/>
            </a:pPr>
            <a:endParaRPr lang="en-US" altLang="en-US" dirty="0"/>
          </a:p>
        </p:txBody>
      </p:sp>
      <p:sp>
        <p:nvSpPr>
          <p:cNvPr id="6" name="Title 5"/>
          <p:cNvSpPr>
            <a:spLocks noGrp="1"/>
          </p:cNvSpPr>
          <p:nvPr>
            <p:ph type="title"/>
          </p:nvPr>
        </p:nvSpPr>
        <p:spPr/>
        <p:txBody>
          <a:bodyPr rtlCol="0">
            <a:normAutofit fontScale="90000"/>
          </a:bodyPr>
          <a:lstStyle/>
          <a:p>
            <a:pPr eaLnBrk="1" fontAlgn="auto" hangingPunct="1">
              <a:spcAft>
                <a:spcPts val="0"/>
              </a:spcAft>
              <a:defRPr/>
            </a:pPr>
            <a:r>
              <a:rPr lang="en-US" dirty="0">
                <a:ea typeface="+mj-ea"/>
                <a:cs typeface="+mj-cs"/>
              </a:rPr>
              <a:t>CARING FOR BLUEBERRIES:</a:t>
            </a:r>
            <a:br>
              <a:rPr lang="en-US" dirty="0">
                <a:ea typeface="+mj-ea"/>
                <a:cs typeface="+mj-cs"/>
              </a:rPr>
            </a:br>
            <a:endParaRPr lang="en-US" dirty="0">
              <a:ea typeface="+mj-ea"/>
              <a:cs typeface="+mj-cs"/>
            </a:endParaRPr>
          </a:p>
        </p:txBody>
      </p:sp>
      <p:sp>
        <p:nvSpPr>
          <p:cNvPr id="2" name="Slide Number Placeholder 1">
            <a:extLst>
              <a:ext uri="{FF2B5EF4-FFF2-40B4-BE49-F238E27FC236}">
                <a16:creationId xmlns:a16="http://schemas.microsoft.com/office/drawing/2014/main" id="{CB693BD2-463B-E44D-34CC-6CDAAEEF2A42}"/>
              </a:ext>
            </a:extLst>
          </p:cNvPr>
          <p:cNvSpPr>
            <a:spLocks noGrp="1"/>
          </p:cNvSpPr>
          <p:nvPr>
            <p:ph type="sldNum" sz="quarter" idx="16"/>
          </p:nvPr>
        </p:nvSpPr>
        <p:spPr/>
        <p:txBody>
          <a:bodyPr/>
          <a:lstStyle/>
          <a:p>
            <a:fld id="{111DB74A-73E3-49E8-8984-0D5D8C20C556}" type="slidenum">
              <a:rPr lang="en-US" smtClean="0"/>
              <a:pPr/>
              <a:t>22</a:t>
            </a:fld>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33CAFF10-DD0D-1F3C-B21F-32D32F431685}"/>
              </a:ext>
            </a:extLst>
          </p:cNvPr>
          <p:cNvPicPr>
            <a:picLocks noGrp="1" noChangeAspect="1"/>
          </p:cNvPicPr>
          <p:nvPr>
            <p:ph idx="1"/>
          </p:nvPr>
        </p:nvPicPr>
        <p:blipFill>
          <a:blip r:embed="rId3"/>
          <a:stretch>
            <a:fillRect/>
          </a:stretch>
        </p:blipFill>
        <p:spPr>
          <a:xfrm>
            <a:off x="838200" y="915925"/>
            <a:ext cx="7617760" cy="5180075"/>
          </a:xfrm>
          <a:noFill/>
          <a:effectLst>
            <a:softEdge rad="355600"/>
          </a:effectLst>
        </p:spPr>
      </p:pic>
      <p:sp>
        <p:nvSpPr>
          <p:cNvPr id="5" name="Title 4">
            <a:extLst>
              <a:ext uri="{FF2B5EF4-FFF2-40B4-BE49-F238E27FC236}">
                <a16:creationId xmlns:a16="http://schemas.microsoft.com/office/drawing/2014/main" id="{EB3EF39D-FBC8-DDF0-4A63-B132CF3C13DF}"/>
              </a:ext>
            </a:extLst>
          </p:cNvPr>
          <p:cNvSpPr>
            <a:spLocks noGrp="1"/>
          </p:cNvSpPr>
          <p:nvPr>
            <p:ph type="title"/>
          </p:nvPr>
        </p:nvSpPr>
        <p:spPr>
          <a:xfrm>
            <a:off x="457200" y="274638"/>
            <a:ext cx="8229600" cy="1143000"/>
          </a:xfrm>
        </p:spPr>
        <p:txBody>
          <a:bodyPr anchor="ctr">
            <a:normAutofit/>
          </a:bodyPr>
          <a:lstStyle/>
          <a:p>
            <a:r>
              <a:rPr lang="en-US" dirty="0"/>
              <a:t>Caring for Blueberries: Year 4+</a:t>
            </a:r>
          </a:p>
        </p:txBody>
      </p:sp>
      <p:sp>
        <p:nvSpPr>
          <p:cNvPr id="2" name="Slide Number Placeholder 1">
            <a:extLst>
              <a:ext uri="{FF2B5EF4-FFF2-40B4-BE49-F238E27FC236}">
                <a16:creationId xmlns:a16="http://schemas.microsoft.com/office/drawing/2014/main" id="{92014B58-2BAC-6FAE-9C9E-4331A22A75D2}"/>
              </a:ext>
            </a:extLst>
          </p:cNvPr>
          <p:cNvSpPr>
            <a:spLocks noGrp="1"/>
          </p:cNvSpPr>
          <p:nvPr>
            <p:ph type="sldNum" sz="quarter" idx="12"/>
          </p:nvPr>
        </p:nvSpPr>
        <p:spPr/>
        <p:txBody>
          <a:bodyPr/>
          <a:lstStyle/>
          <a:p>
            <a:fld id="{111DB74A-73E3-49E8-8984-0D5D8C20C556}" type="slidenum">
              <a:rPr lang="en-US" smtClean="0"/>
              <a:pPr/>
              <a:t>23</a:t>
            </a:fld>
            <a:endParaRPr lang="en-US" dirty="0"/>
          </a:p>
        </p:txBody>
      </p:sp>
    </p:spTree>
    <p:extLst>
      <p:ext uri="{BB962C8B-B14F-4D97-AF65-F5344CB8AC3E}">
        <p14:creationId xmlns:p14="http://schemas.microsoft.com/office/powerpoint/2010/main" val="4106284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3EF39D-FBC8-DDF0-4A63-B132CF3C13DF}"/>
              </a:ext>
            </a:extLst>
          </p:cNvPr>
          <p:cNvSpPr>
            <a:spLocks noGrp="1"/>
          </p:cNvSpPr>
          <p:nvPr>
            <p:ph type="title"/>
          </p:nvPr>
        </p:nvSpPr>
        <p:spPr>
          <a:xfrm>
            <a:off x="457200" y="274638"/>
            <a:ext cx="8229600" cy="1143000"/>
          </a:xfrm>
        </p:spPr>
        <p:txBody>
          <a:bodyPr anchor="ctr">
            <a:normAutofit/>
          </a:bodyPr>
          <a:lstStyle/>
          <a:p>
            <a:r>
              <a:rPr lang="en-US" dirty="0"/>
              <a:t>Caring for Blueberries: Example</a:t>
            </a:r>
          </a:p>
        </p:txBody>
      </p:sp>
      <p:pic>
        <p:nvPicPr>
          <p:cNvPr id="15" name="Content Placeholder 14" descr="A close-up of a branch with buds&#10;&#10;Description automatically generated">
            <a:extLst>
              <a:ext uri="{FF2B5EF4-FFF2-40B4-BE49-F238E27FC236}">
                <a16:creationId xmlns:a16="http://schemas.microsoft.com/office/drawing/2014/main" id="{A2FD8F63-918E-2305-5BFD-D2B5CC1942BD}"/>
              </a:ext>
            </a:extLst>
          </p:cNvPr>
          <p:cNvPicPr>
            <a:picLocks noGrp="1" noChangeAspect="1"/>
          </p:cNvPicPr>
          <p:nvPr>
            <p:ph idx="1"/>
          </p:nvPr>
        </p:nvPicPr>
        <p:blipFill>
          <a:blip r:embed="rId3"/>
          <a:stretch>
            <a:fillRect/>
          </a:stretch>
        </p:blipFill>
        <p:spPr>
          <a:xfrm>
            <a:off x="801984" y="1066800"/>
            <a:ext cx="7540032" cy="4957573"/>
          </a:xfrm>
          <a:noFill/>
          <a:effectLst>
            <a:softEdge rad="127000"/>
          </a:effectLst>
        </p:spPr>
      </p:pic>
      <p:sp>
        <p:nvSpPr>
          <p:cNvPr id="2" name="Slide Number Placeholder 1">
            <a:extLst>
              <a:ext uri="{FF2B5EF4-FFF2-40B4-BE49-F238E27FC236}">
                <a16:creationId xmlns:a16="http://schemas.microsoft.com/office/drawing/2014/main" id="{883191C8-6BE0-60E9-13DB-28C9EC959C1B}"/>
              </a:ext>
            </a:extLst>
          </p:cNvPr>
          <p:cNvSpPr>
            <a:spLocks noGrp="1"/>
          </p:cNvSpPr>
          <p:nvPr>
            <p:ph type="sldNum" sz="quarter" idx="12"/>
          </p:nvPr>
        </p:nvSpPr>
        <p:spPr/>
        <p:txBody>
          <a:bodyPr/>
          <a:lstStyle/>
          <a:p>
            <a:fld id="{111DB74A-73E3-49E8-8984-0D5D8C20C556}" type="slidenum">
              <a:rPr lang="en-US" smtClean="0"/>
              <a:pPr/>
              <a:t>24</a:t>
            </a:fld>
            <a:endParaRPr lang="en-US" dirty="0"/>
          </a:p>
        </p:txBody>
      </p:sp>
    </p:spTree>
    <p:extLst>
      <p:ext uri="{BB962C8B-B14F-4D97-AF65-F5344CB8AC3E}">
        <p14:creationId xmlns:p14="http://schemas.microsoft.com/office/powerpoint/2010/main" val="3621326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normAutofit fontScale="90000"/>
          </a:bodyPr>
          <a:lstStyle/>
          <a:p>
            <a:pPr eaLnBrk="1" fontAlgn="auto" hangingPunct="1">
              <a:spcAft>
                <a:spcPts val="0"/>
              </a:spcAft>
              <a:defRPr/>
            </a:pPr>
            <a:r>
              <a:rPr lang="en-US" dirty="0">
                <a:ea typeface="+mj-ea"/>
                <a:cs typeface="+mj-cs"/>
              </a:rPr>
              <a:t>CARING FOR BLUEBERRIES:</a:t>
            </a:r>
            <a:br>
              <a:rPr lang="en-US" dirty="0">
                <a:ea typeface="+mj-ea"/>
                <a:cs typeface="+mj-cs"/>
              </a:rPr>
            </a:br>
            <a:endParaRPr lang="en-US" dirty="0">
              <a:ea typeface="+mj-ea"/>
              <a:cs typeface="+mj-cs"/>
            </a:endParaRPr>
          </a:p>
        </p:txBody>
      </p:sp>
      <p:sp>
        <p:nvSpPr>
          <p:cNvPr id="46082" name="Content Placeholder 6"/>
          <p:cNvSpPr>
            <a:spLocks noGrp="1"/>
          </p:cNvSpPr>
          <p:nvPr>
            <p:ph idx="1"/>
          </p:nvPr>
        </p:nvSpPr>
        <p:spPr>
          <a:xfrm>
            <a:off x="304800" y="1135856"/>
            <a:ext cx="3886200" cy="5341144"/>
          </a:xfrm>
        </p:spPr>
        <p:txBody>
          <a:bodyPr>
            <a:noAutofit/>
          </a:bodyPr>
          <a:lstStyle/>
          <a:p>
            <a:pPr eaLnBrk="1" hangingPunct="1"/>
            <a:r>
              <a:rPr lang="en-US" altLang="en-US" sz="2400" i="1" dirty="0">
                <a:solidFill>
                  <a:srgbClr val="0070C0"/>
                </a:solidFill>
              </a:rPr>
              <a:t>Fertilizing</a:t>
            </a:r>
          </a:p>
          <a:p>
            <a:pPr marL="571500" lvl="1" indent="-342900">
              <a:lnSpc>
                <a:spcPct val="70000"/>
              </a:lnSpc>
              <a:spcAft>
                <a:spcPts val="600"/>
              </a:spcAft>
              <a:defRPr/>
            </a:pPr>
            <a:r>
              <a:rPr lang="en-US" altLang="en-US" dirty="0"/>
              <a:t>No fertilizer is required when you’re planting. However, it is a good idea to add a slow-release formula ~3 to 4 months post planting.</a:t>
            </a:r>
          </a:p>
          <a:p>
            <a:pPr marL="571500" lvl="1" indent="-342900">
              <a:lnSpc>
                <a:spcPct val="70000"/>
              </a:lnSpc>
              <a:spcAft>
                <a:spcPts val="600"/>
              </a:spcAft>
              <a:defRPr/>
            </a:pPr>
            <a:r>
              <a:rPr lang="en-US" dirty="0"/>
              <a:t>Adding sulfur during our wet season helps maintain acid soil conditions. Monitor and add additional sulfur to acidify soil as needed to maintain desired acidity.</a:t>
            </a:r>
          </a:p>
          <a:p>
            <a:pPr eaLnBrk="1" hangingPunct="1"/>
            <a:r>
              <a:rPr lang="en-US" altLang="en-US" sz="2400" i="1" dirty="0">
                <a:solidFill>
                  <a:srgbClr val="0070C0"/>
                </a:solidFill>
              </a:rPr>
              <a:t>Irrigation</a:t>
            </a:r>
          </a:p>
          <a:p>
            <a:pPr marL="571500" lvl="1" indent="-342900">
              <a:lnSpc>
                <a:spcPct val="70000"/>
              </a:lnSpc>
              <a:spcAft>
                <a:spcPts val="600"/>
              </a:spcAft>
              <a:defRPr/>
            </a:pPr>
            <a:r>
              <a:rPr lang="en-US" altLang="en-US" dirty="0"/>
              <a:t>Drip </a:t>
            </a:r>
          </a:p>
          <a:p>
            <a:pPr marL="571500" lvl="1" indent="-342900">
              <a:lnSpc>
                <a:spcPct val="70000"/>
              </a:lnSpc>
              <a:spcAft>
                <a:spcPts val="600"/>
              </a:spcAft>
              <a:defRPr/>
            </a:pPr>
            <a:r>
              <a:rPr lang="en-US" altLang="en-US" dirty="0"/>
              <a:t>Mini-sprinklers</a:t>
            </a:r>
          </a:p>
        </p:txBody>
      </p:sp>
      <p:pic>
        <p:nvPicPr>
          <p:cNvPr id="3" name="Picture 4" descr="Blueberry plant 4">
            <a:extLst>
              <a:ext uri="{FF2B5EF4-FFF2-40B4-BE49-F238E27FC236}">
                <a16:creationId xmlns:a16="http://schemas.microsoft.com/office/drawing/2014/main" id="{B915AF13-E9A6-1111-9447-C501B2C2D2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176" b="11028"/>
          <a:stretch/>
        </p:blipFill>
        <p:spPr bwMode="auto">
          <a:xfrm>
            <a:off x="4101861" y="1494075"/>
            <a:ext cx="4584939" cy="4373324"/>
          </a:xfrm>
          <a:prstGeom prst="rect">
            <a:avLst/>
          </a:prstGeom>
          <a:solidFill>
            <a:srgbClr val="FFFFFF"/>
          </a:solidFill>
          <a:effectLst>
            <a:softEdge rad="635000"/>
          </a:effectLst>
        </p:spPr>
      </p:pic>
      <p:sp>
        <p:nvSpPr>
          <p:cNvPr id="2" name="Slide Number Placeholder 1">
            <a:extLst>
              <a:ext uri="{FF2B5EF4-FFF2-40B4-BE49-F238E27FC236}">
                <a16:creationId xmlns:a16="http://schemas.microsoft.com/office/drawing/2014/main" id="{2BCBF113-EFF0-18E1-7DAC-8F670A917E03}"/>
              </a:ext>
            </a:extLst>
          </p:cNvPr>
          <p:cNvSpPr>
            <a:spLocks noGrp="1"/>
          </p:cNvSpPr>
          <p:nvPr>
            <p:ph type="sldNum" sz="quarter" idx="12"/>
          </p:nvPr>
        </p:nvSpPr>
        <p:spPr/>
        <p:txBody>
          <a:bodyPr/>
          <a:lstStyle/>
          <a:p>
            <a:fld id="{111DB74A-73E3-49E8-8984-0D5D8C20C556}" type="slidenum">
              <a:rPr lang="en-US" smtClean="0"/>
              <a:pPr/>
              <a:t>25</a:t>
            </a:fld>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B56779-0981-CD6D-88F1-1C25A05E742C}"/>
              </a:ext>
            </a:extLst>
          </p:cNvPr>
          <p:cNvSpPr>
            <a:spLocks noGrp="1"/>
          </p:cNvSpPr>
          <p:nvPr>
            <p:ph type="title"/>
          </p:nvPr>
        </p:nvSpPr>
        <p:spPr/>
        <p:txBody>
          <a:bodyPr/>
          <a:lstStyle/>
          <a:p>
            <a:r>
              <a:rPr lang="en-US" dirty="0"/>
              <a:t>Caring for Blueberries</a:t>
            </a:r>
          </a:p>
        </p:txBody>
      </p:sp>
      <p:sp>
        <p:nvSpPr>
          <p:cNvPr id="7" name="Content Placeholder 6">
            <a:extLst>
              <a:ext uri="{FF2B5EF4-FFF2-40B4-BE49-F238E27FC236}">
                <a16:creationId xmlns:a16="http://schemas.microsoft.com/office/drawing/2014/main" id="{71CCAA37-67C4-3BBC-1827-33E3764A8FD3}"/>
              </a:ext>
            </a:extLst>
          </p:cNvPr>
          <p:cNvSpPr>
            <a:spLocks noGrp="1"/>
          </p:cNvSpPr>
          <p:nvPr>
            <p:ph idx="1"/>
          </p:nvPr>
        </p:nvSpPr>
        <p:spPr>
          <a:xfrm>
            <a:off x="457200" y="1351442"/>
            <a:ext cx="3581400" cy="5125558"/>
          </a:xfrm>
        </p:spPr>
        <p:txBody>
          <a:bodyPr>
            <a:normAutofit/>
          </a:bodyPr>
          <a:lstStyle/>
          <a:p>
            <a:pPr eaLnBrk="1" hangingPunct="1"/>
            <a:r>
              <a:rPr lang="en-US" altLang="en-US" sz="2400" i="1" dirty="0">
                <a:solidFill>
                  <a:srgbClr val="0070C0"/>
                </a:solidFill>
              </a:rPr>
              <a:t>Harvest</a:t>
            </a:r>
            <a:r>
              <a:rPr lang="en-US" altLang="en-US" sz="2400" dirty="0"/>
              <a:t> when mature:</a:t>
            </a:r>
          </a:p>
          <a:p>
            <a:pPr marL="571500" lvl="1" indent="-342900">
              <a:lnSpc>
                <a:spcPct val="80000"/>
              </a:lnSpc>
              <a:spcAft>
                <a:spcPts val="0"/>
              </a:spcAft>
              <a:defRPr/>
            </a:pPr>
            <a:r>
              <a:rPr lang="en-US" altLang="en-US" dirty="0"/>
              <a:t>Extended harvest period by using more than one variety</a:t>
            </a:r>
          </a:p>
          <a:p>
            <a:pPr marL="571500" lvl="1" indent="-342900">
              <a:lnSpc>
                <a:spcPct val="80000"/>
              </a:lnSpc>
              <a:spcAft>
                <a:spcPts val="0"/>
              </a:spcAft>
              <a:defRPr/>
            </a:pPr>
            <a:r>
              <a:rPr lang="en-US" altLang="en-US" dirty="0"/>
              <a:t>Check acidity levels if you experience uneven ripening of cluster or small fruit size </a:t>
            </a:r>
          </a:p>
          <a:p>
            <a:pPr marL="230187" lvl="1" indent="0">
              <a:buNone/>
            </a:pPr>
            <a:r>
              <a:rPr lang="en-US" altLang="en-US" i="1" dirty="0">
                <a:solidFill>
                  <a:srgbClr val="0070C0"/>
                </a:solidFill>
              </a:rPr>
              <a:t>Store </a:t>
            </a:r>
            <a:r>
              <a:rPr lang="en-US" altLang="en-US" dirty="0"/>
              <a:t>at 32-40 degrees F to maintain quality / optimal longevity</a:t>
            </a:r>
          </a:p>
          <a:p>
            <a:endParaRPr lang="en-US" dirty="0"/>
          </a:p>
        </p:txBody>
      </p:sp>
      <p:pic>
        <p:nvPicPr>
          <p:cNvPr id="4" name="Picture 4" descr="Blueberry plant 4">
            <a:extLst>
              <a:ext uri="{FF2B5EF4-FFF2-40B4-BE49-F238E27FC236}">
                <a16:creationId xmlns:a16="http://schemas.microsoft.com/office/drawing/2014/main" id="{2252BCA9-4D61-CCAE-8A0D-163BAFC610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176" b="11028"/>
          <a:stretch/>
        </p:blipFill>
        <p:spPr bwMode="auto">
          <a:xfrm>
            <a:off x="3810000" y="1219200"/>
            <a:ext cx="4968813" cy="3505200"/>
          </a:xfrm>
          <a:prstGeom prst="rect">
            <a:avLst/>
          </a:prstGeom>
          <a:solidFill>
            <a:srgbClr val="FFFFFF"/>
          </a:solidFill>
          <a:effectLst>
            <a:softEdge rad="635000"/>
          </a:effectLst>
        </p:spPr>
      </p:pic>
      <p:sp>
        <p:nvSpPr>
          <p:cNvPr id="2" name="Slide Number Placeholder 1">
            <a:extLst>
              <a:ext uri="{FF2B5EF4-FFF2-40B4-BE49-F238E27FC236}">
                <a16:creationId xmlns:a16="http://schemas.microsoft.com/office/drawing/2014/main" id="{1505FEDE-4425-DEA3-308C-5304A35E2DF6}"/>
              </a:ext>
            </a:extLst>
          </p:cNvPr>
          <p:cNvSpPr>
            <a:spLocks noGrp="1"/>
          </p:cNvSpPr>
          <p:nvPr>
            <p:ph type="sldNum" sz="quarter" idx="12"/>
          </p:nvPr>
        </p:nvSpPr>
        <p:spPr/>
        <p:txBody>
          <a:bodyPr/>
          <a:lstStyle/>
          <a:p>
            <a:fld id="{111DB74A-73E3-49E8-8984-0D5D8C20C556}" type="slidenum">
              <a:rPr lang="en-US" smtClean="0"/>
              <a:pPr/>
              <a:t>26</a:t>
            </a:fld>
            <a:endParaRPr lang="en-US" dirty="0"/>
          </a:p>
        </p:txBody>
      </p:sp>
    </p:spTree>
    <p:extLst>
      <p:ext uri="{BB962C8B-B14F-4D97-AF65-F5344CB8AC3E}">
        <p14:creationId xmlns:p14="http://schemas.microsoft.com/office/powerpoint/2010/main" val="3060065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2976E98-5001-DFA3-8F7B-32762889D626}"/>
              </a:ext>
            </a:extLst>
          </p:cNvPr>
          <p:cNvSpPr>
            <a:spLocks noGrp="1"/>
          </p:cNvSpPr>
          <p:nvPr>
            <p:ph type="title"/>
          </p:nvPr>
        </p:nvSpPr>
        <p:spPr/>
        <p:txBody>
          <a:bodyPr/>
          <a:lstStyle/>
          <a:p>
            <a:r>
              <a:rPr lang="en-US" dirty="0"/>
              <a:t>My Blueberries</a:t>
            </a:r>
          </a:p>
        </p:txBody>
      </p:sp>
      <p:sp>
        <p:nvSpPr>
          <p:cNvPr id="7" name="Text Placeholder 6">
            <a:extLst>
              <a:ext uri="{FF2B5EF4-FFF2-40B4-BE49-F238E27FC236}">
                <a16:creationId xmlns:a16="http://schemas.microsoft.com/office/drawing/2014/main" id="{8FD012E0-A7A9-7F71-E1A5-EE51BCEA330B}"/>
              </a:ext>
            </a:extLst>
          </p:cNvPr>
          <p:cNvSpPr>
            <a:spLocks noGrp="1"/>
          </p:cNvSpPr>
          <p:nvPr>
            <p:ph type="body" idx="1"/>
          </p:nvPr>
        </p:nvSpPr>
        <p:spPr/>
        <p:txBody>
          <a:bodyPr/>
          <a:lstStyle/>
          <a:p>
            <a:r>
              <a:rPr lang="en-US" dirty="0"/>
              <a:t>January 15, 2024</a:t>
            </a:r>
          </a:p>
        </p:txBody>
      </p:sp>
      <p:sp>
        <p:nvSpPr>
          <p:cNvPr id="5" name="Slide Number Placeholder 4">
            <a:extLst>
              <a:ext uri="{FF2B5EF4-FFF2-40B4-BE49-F238E27FC236}">
                <a16:creationId xmlns:a16="http://schemas.microsoft.com/office/drawing/2014/main" id="{3F67FD1C-42D8-EDE8-9A25-43A8596DDFC4}"/>
              </a:ext>
            </a:extLst>
          </p:cNvPr>
          <p:cNvSpPr>
            <a:spLocks noGrp="1"/>
          </p:cNvSpPr>
          <p:nvPr>
            <p:ph type="sldNum" sz="quarter" idx="12"/>
          </p:nvPr>
        </p:nvSpPr>
        <p:spPr/>
        <p:txBody>
          <a:bodyPr/>
          <a:lstStyle/>
          <a:p>
            <a:fld id="{111DB74A-73E3-49E8-8984-0D5D8C20C556}" type="slidenum">
              <a:rPr lang="en-US" smtClean="0"/>
              <a:pPr/>
              <a:t>27</a:t>
            </a:fld>
            <a:endParaRPr lang="en-US" dirty="0"/>
          </a:p>
        </p:txBody>
      </p:sp>
    </p:spTree>
    <p:extLst>
      <p:ext uri="{BB962C8B-B14F-4D97-AF65-F5344CB8AC3E}">
        <p14:creationId xmlns:p14="http://schemas.microsoft.com/office/powerpoint/2010/main" val="37287720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B6E20BCE-EEDD-38F4-93F5-142B80036ED9}"/>
              </a:ext>
            </a:extLst>
          </p:cNvPr>
          <p:cNvSpPr>
            <a:spLocks noGrp="1"/>
          </p:cNvSpPr>
          <p:nvPr>
            <p:ph type="title"/>
          </p:nvPr>
        </p:nvSpPr>
        <p:spPr>
          <a:xfrm>
            <a:off x="5638800" y="1524000"/>
            <a:ext cx="3048000" cy="1905000"/>
          </a:xfrm>
        </p:spPr>
        <p:txBody>
          <a:bodyPr>
            <a:noAutofit/>
          </a:bodyPr>
          <a:lstStyle/>
          <a:p>
            <a:r>
              <a:rPr lang="en-US" sz="3200" dirty="0"/>
              <a:t>The target range is 4.0 to 5.2</a:t>
            </a:r>
          </a:p>
        </p:txBody>
      </p:sp>
      <p:pic>
        <p:nvPicPr>
          <p:cNvPr id="14" name="Content Placeholder 13">
            <a:extLst>
              <a:ext uri="{FF2B5EF4-FFF2-40B4-BE49-F238E27FC236}">
                <a16:creationId xmlns:a16="http://schemas.microsoft.com/office/drawing/2014/main" id="{E7708B4E-B65F-A19A-1B6F-20EA01122152}"/>
              </a:ext>
            </a:extLst>
          </p:cNvPr>
          <p:cNvPicPr>
            <a:picLocks noGrp="1" noChangeAspect="1"/>
          </p:cNvPicPr>
          <p:nvPr>
            <p:ph idx="1"/>
          </p:nvPr>
        </p:nvPicPr>
        <p:blipFill rotWithShape="1">
          <a:blip r:embed="rId3"/>
          <a:stretch/>
        </p:blipFill>
        <p:spPr>
          <a:xfrm>
            <a:off x="220171" y="152400"/>
            <a:ext cx="5418629" cy="6508865"/>
          </a:xfrm>
          <a:noFill/>
        </p:spPr>
      </p:pic>
      <p:sp>
        <p:nvSpPr>
          <p:cNvPr id="21" name="Slide Number Placeholder 3">
            <a:extLst>
              <a:ext uri="{FF2B5EF4-FFF2-40B4-BE49-F238E27FC236}">
                <a16:creationId xmlns:a16="http://schemas.microsoft.com/office/drawing/2014/main" id="{3E0B6C59-198B-F520-38DD-3C69690E00BA}"/>
              </a:ext>
            </a:extLst>
          </p:cNvPr>
          <p:cNvSpPr>
            <a:spLocks noGrp="1"/>
          </p:cNvSpPr>
          <p:nvPr>
            <p:ph type="sldNum" sz="quarter" idx="12"/>
          </p:nvPr>
        </p:nvSpPr>
        <p:spPr>
          <a:xfrm>
            <a:off x="7315200" y="6356350"/>
            <a:ext cx="1371600" cy="365125"/>
          </a:xfrm>
        </p:spPr>
        <p:txBody>
          <a:bodyPr/>
          <a:lstStyle/>
          <a:p>
            <a:pPr>
              <a:spcAft>
                <a:spcPts val="600"/>
              </a:spcAft>
            </a:pPr>
            <a:fld id="{111DB74A-73E3-49E8-8984-0D5D8C20C556}" type="slidenum">
              <a:rPr lang="en-US" smtClean="0"/>
              <a:pPr>
                <a:spcAft>
                  <a:spcPts val="600"/>
                </a:spcAft>
              </a:pPr>
              <a:t>28</a:t>
            </a:fld>
            <a:endParaRPr lang="en-US"/>
          </a:p>
        </p:txBody>
      </p:sp>
      <p:sp>
        <p:nvSpPr>
          <p:cNvPr id="5" name="Slide Number Placeholder 4" hidden="1">
            <a:extLst>
              <a:ext uri="{FF2B5EF4-FFF2-40B4-BE49-F238E27FC236}">
                <a16:creationId xmlns:a16="http://schemas.microsoft.com/office/drawing/2014/main" id="{C5D5EA8F-8D9F-5AB3-B8B8-57EFC0A36DE8}"/>
              </a:ext>
            </a:extLst>
          </p:cNvPr>
          <p:cNvSpPr>
            <a:spLocks noGrp="1"/>
          </p:cNvSpPr>
          <p:nvPr>
            <p:ph type="sldNum" sz="quarter" idx="12"/>
          </p:nvPr>
        </p:nvSpPr>
        <p:spPr>
          <a:xfrm>
            <a:off x="7315200" y="6356350"/>
            <a:ext cx="1371600" cy="365125"/>
          </a:xfrm>
        </p:spPr>
        <p:txBody>
          <a:bodyPr anchor="ctr">
            <a:normAutofit/>
          </a:bodyPr>
          <a:lstStyle/>
          <a:p>
            <a:pPr>
              <a:spcAft>
                <a:spcPts val="600"/>
              </a:spcAft>
            </a:pPr>
            <a:fld id="{111DB74A-73E3-49E8-8984-0D5D8C20C556}" type="slidenum">
              <a:rPr lang="en-US" smtClean="0"/>
              <a:pPr>
                <a:spcAft>
                  <a:spcPts val="600"/>
                </a:spcAft>
              </a:pPr>
              <a:t>28</a:t>
            </a:fld>
            <a:endParaRPr lang="en-US"/>
          </a:p>
        </p:txBody>
      </p:sp>
      <p:sp>
        <p:nvSpPr>
          <p:cNvPr id="16" name="Oval 15">
            <a:extLst>
              <a:ext uri="{FF2B5EF4-FFF2-40B4-BE49-F238E27FC236}">
                <a16:creationId xmlns:a16="http://schemas.microsoft.com/office/drawing/2014/main" id="{8B05E745-C2D7-6F87-182A-2234FAB1D006}"/>
              </a:ext>
            </a:extLst>
          </p:cNvPr>
          <p:cNvSpPr/>
          <p:nvPr/>
        </p:nvSpPr>
        <p:spPr>
          <a:xfrm>
            <a:off x="1524000" y="2057400"/>
            <a:ext cx="2438400" cy="609600"/>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2" name="TextBox 1">
            <a:extLst>
              <a:ext uri="{FF2B5EF4-FFF2-40B4-BE49-F238E27FC236}">
                <a16:creationId xmlns:a16="http://schemas.microsoft.com/office/drawing/2014/main" id="{25CE6D70-50FA-F38B-3B0B-3A1252E06969}"/>
              </a:ext>
            </a:extLst>
          </p:cNvPr>
          <p:cNvSpPr txBox="1"/>
          <p:nvPr/>
        </p:nvSpPr>
        <p:spPr>
          <a:xfrm>
            <a:off x="5791200" y="6015521"/>
            <a:ext cx="3264996" cy="338554"/>
          </a:xfrm>
          <a:prstGeom prst="rect">
            <a:avLst/>
          </a:prstGeom>
          <a:noFill/>
        </p:spPr>
        <p:txBody>
          <a:bodyPr wrap="none" rtlCol="0">
            <a:spAutoFit/>
          </a:bodyPr>
          <a:lstStyle/>
          <a:p>
            <a:r>
              <a:rPr lang="en-US" sz="1600" dirty="0"/>
              <a:t>Photo by Michelle Marquard-Lakhani</a:t>
            </a:r>
          </a:p>
        </p:txBody>
      </p:sp>
    </p:spTree>
    <p:extLst>
      <p:ext uri="{BB962C8B-B14F-4D97-AF65-F5344CB8AC3E}">
        <p14:creationId xmlns:p14="http://schemas.microsoft.com/office/powerpoint/2010/main" val="3729480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97A7F4D-81B4-135E-0DED-0AA24F01A8B3}"/>
              </a:ext>
            </a:extLst>
          </p:cNvPr>
          <p:cNvSpPr>
            <a:spLocks noGrp="1"/>
          </p:cNvSpPr>
          <p:nvPr>
            <p:ph type="title"/>
          </p:nvPr>
        </p:nvSpPr>
        <p:spPr/>
        <p:txBody>
          <a:bodyPr/>
          <a:lstStyle/>
          <a:p>
            <a:r>
              <a:rPr lang="en-US" dirty="0"/>
              <a:t>View of blueberries prior to pruning</a:t>
            </a:r>
          </a:p>
        </p:txBody>
      </p:sp>
      <p:pic>
        <p:nvPicPr>
          <p:cNvPr id="12" name="Picture Placeholder 11" descr="Two pots with plants in them&#10;&#10;Description automatically generated">
            <a:extLst>
              <a:ext uri="{FF2B5EF4-FFF2-40B4-BE49-F238E27FC236}">
                <a16:creationId xmlns:a16="http://schemas.microsoft.com/office/drawing/2014/main" id="{D12CC9CE-76D0-E4C7-28F4-BF5375F46911}"/>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25000" r="25000"/>
          <a:stretch>
            <a:fillRect/>
          </a:stretch>
        </p:blipFill>
        <p:spPr>
          <a:xfrm rot="5400000">
            <a:off x="2478088" y="-73025"/>
            <a:ext cx="4114800" cy="5486400"/>
          </a:xfrm>
        </p:spPr>
      </p:pic>
      <p:sp>
        <p:nvSpPr>
          <p:cNvPr id="10" name="Text Placeholder 9">
            <a:extLst>
              <a:ext uri="{FF2B5EF4-FFF2-40B4-BE49-F238E27FC236}">
                <a16:creationId xmlns:a16="http://schemas.microsoft.com/office/drawing/2014/main" id="{D208B48A-616B-6216-7F33-269A06ADA6D2}"/>
              </a:ext>
            </a:extLst>
          </p:cNvPr>
          <p:cNvSpPr>
            <a:spLocks noGrp="1"/>
          </p:cNvSpPr>
          <p:nvPr>
            <p:ph type="body" sz="half" idx="2"/>
          </p:nvPr>
        </p:nvSpPr>
        <p:spPr/>
        <p:txBody>
          <a:bodyPr/>
          <a:lstStyle/>
          <a:p>
            <a:r>
              <a:rPr lang="en-US" sz="1400" dirty="0"/>
              <a:t>Photo by Michelle Marquard-Lakhani</a:t>
            </a:r>
          </a:p>
        </p:txBody>
      </p:sp>
      <p:sp>
        <p:nvSpPr>
          <p:cNvPr id="3" name="Slide Number Placeholder 2">
            <a:extLst>
              <a:ext uri="{FF2B5EF4-FFF2-40B4-BE49-F238E27FC236}">
                <a16:creationId xmlns:a16="http://schemas.microsoft.com/office/drawing/2014/main" id="{4EEC5D1E-086D-28CE-F1A0-EFB2F6BB7BF8}"/>
              </a:ext>
            </a:extLst>
          </p:cNvPr>
          <p:cNvSpPr>
            <a:spLocks noGrp="1"/>
          </p:cNvSpPr>
          <p:nvPr>
            <p:ph type="sldNum" sz="quarter" idx="12"/>
          </p:nvPr>
        </p:nvSpPr>
        <p:spPr/>
        <p:txBody>
          <a:bodyPr/>
          <a:lstStyle/>
          <a:p>
            <a:fld id="{111DB74A-73E3-49E8-8984-0D5D8C20C556}" type="slidenum">
              <a:rPr lang="en-US" smtClean="0"/>
              <a:pPr/>
              <a:t>29</a:t>
            </a:fld>
            <a:endParaRPr lang="en-US" dirty="0"/>
          </a:p>
        </p:txBody>
      </p:sp>
    </p:spTree>
    <p:extLst>
      <p:ext uri="{BB962C8B-B14F-4D97-AF65-F5344CB8AC3E}">
        <p14:creationId xmlns:p14="http://schemas.microsoft.com/office/powerpoint/2010/main" val="2475164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Who Are Master Gardeners?</a:t>
            </a:r>
          </a:p>
        </p:txBody>
      </p:sp>
      <p:sp>
        <p:nvSpPr>
          <p:cNvPr id="9" name="Text Placeholder 8"/>
          <p:cNvSpPr>
            <a:spLocks noGrp="1"/>
          </p:cNvSpPr>
          <p:nvPr>
            <p:ph idx="1"/>
          </p:nvPr>
        </p:nvSpPr>
        <p:spPr/>
        <p:txBody>
          <a:bodyPr>
            <a:normAutofit fontScale="92500"/>
          </a:bodyPr>
          <a:lstStyle/>
          <a:p>
            <a:r>
              <a:rPr lang="en-US" dirty="0">
                <a:solidFill>
                  <a:schemeClr val="accent2"/>
                </a:solidFill>
              </a:rPr>
              <a:t>Where to find us…</a:t>
            </a:r>
          </a:p>
          <a:p>
            <a:r>
              <a:rPr lang="en-US" sz="3000" dirty="0"/>
              <a:t>Online, in the Media, and Special Publications</a:t>
            </a:r>
          </a:p>
          <a:p>
            <a:pPr lvl="1"/>
            <a:r>
              <a:rPr lang="en-US" sz="2400" b="0" dirty="0"/>
              <a:t>Hotline: Call </a:t>
            </a:r>
            <a:r>
              <a:rPr lang="en-US" b="1" dirty="0"/>
              <a:t>(530) 889-7388 </a:t>
            </a:r>
            <a:r>
              <a:rPr lang="en-US" sz="2400" b="0" dirty="0"/>
              <a:t>or submit your questions online</a:t>
            </a:r>
          </a:p>
          <a:p>
            <a:pPr lvl="1"/>
            <a:r>
              <a:rPr lang="en-US" sz="2400" b="0" dirty="0"/>
              <a:t>Website: pcmg.ucanr.</a:t>
            </a:r>
            <a:r>
              <a:rPr lang="en-US" dirty="0"/>
              <a:t>edu</a:t>
            </a:r>
            <a:endParaRPr lang="en-US" sz="2400" b="0" dirty="0"/>
          </a:p>
          <a:p>
            <a:pPr lvl="1"/>
            <a:r>
              <a:rPr lang="en-US" sz="2400" b="0" dirty="0"/>
              <a:t>Facebook, Instagram, X, You Tube</a:t>
            </a:r>
          </a:p>
          <a:p>
            <a:pPr lvl="1"/>
            <a:r>
              <a:rPr lang="en-US" sz="2400" b="0" dirty="0"/>
              <a:t>Gold Country Media monthly column </a:t>
            </a:r>
          </a:p>
          <a:p>
            <a:pPr lvl="1"/>
            <a:r>
              <a:rPr lang="en-US" sz="2400" b="0" i="1" dirty="0"/>
              <a:t>Curious Gardener </a:t>
            </a:r>
            <a:r>
              <a:rPr lang="en-US" dirty="0"/>
              <a:t>quarterly</a:t>
            </a:r>
            <a:r>
              <a:rPr lang="en-US" sz="2400" b="0" dirty="0"/>
              <a:t> newsletter on our website</a:t>
            </a:r>
          </a:p>
          <a:p>
            <a:pPr lvl="1"/>
            <a:r>
              <a:rPr lang="en-US" sz="2400" b="0" i="1" dirty="0"/>
              <a:t>Gardening Guide and Calendar</a:t>
            </a:r>
          </a:p>
        </p:txBody>
      </p:sp>
      <p:pic>
        <p:nvPicPr>
          <p:cNvPr id="2" name="Picture 1">
            <a:extLst>
              <a:ext uri="{FF2B5EF4-FFF2-40B4-BE49-F238E27FC236}">
                <a16:creationId xmlns:a16="http://schemas.microsoft.com/office/drawing/2014/main" id="{CDB79C27-F3C4-9327-4BF8-D2EDC7C77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5757862"/>
            <a:ext cx="5397500" cy="825500"/>
          </a:xfrm>
          <a:prstGeom prst="rect">
            <a:avLst/>
          </a:prstGeom>
          <a:solidFill>
            <a:schemeClr val="bg1"/>
          </a:solidFill>
        </p:spPr>
      </p:pic>
      <p:sp>
        <p:nvSpPr>
          <p:cNvPr id="3" name="Slide Number Placeholder 2">
            <a:extLst>
              <a:ext uri="{FF2B5EF4-FFF2-40B4-BE49-F238E27FC236}">
                <a16:creationId xmlns:a16="http://schemas.microsoft.com/office/drawing/2014/main" id="{28765F8F-4EE2-93A2-E209-F7B59CB395AD}"/>
              </a:ext>
            </a:extLst>
          </p:cNvPr>
          <p:cNvSpPr>
            <a:spLocks noGrp="1"/>
          </p:cNvSpPr>
          <p:nvPr>
            <p:ph type="sldNum" sz="quarter" idx="12"/>
          </p:nvPr>
        </p:nvSpPr>
        <p:spPr/>
        <p:txBody>
          <a:bodyPr/>
          <a:lstStyle/>
          <a:p>
            <a:fld id="{111DB74A-73E3-49E8-8984-0D5D8C20C556}" type="slidenum">
              <a:rPr lang="en-US" smtClean="0"/>
              <a:pPr/>
              <a:t>3</a:t>
            </a:fld>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994E7-86F9-8F13-79F9-8CA0C7599365}"/>
              </a:ext>
            </a:extLst>
          </p:cNvPr>
          <p:cNvSpPr>
            <a:spLocks noGrp="1"/>
          </p:cNvSpPr>
          <p:nvPr>
            <p:ph type="title"/>
          </p:nvPr>
        </p:nvSpPr>
        <p:spPr/>
        <p:txBody>
          <a:bodyPr/>
          <a:lstStyle/>
          <a:p>
            <a:r>
              <a:rPr lang="en-US" dirty="0"/>
              <a:t>Dead wood needs to be trimmed away</a:t>
            </a:r>
          </a:p>
        </p:txBody>
      </p:sp>
      <p:pic>
        <p:nvPicPr>
          <p:cNvPr id="7" name="Picture Placeholder 6" descr="A close-up of a tree branch&#10;&#10;Description automatically generated">
            <a:extLst>
              <a:ext uri="{FF2B5EF4-FFF2-40B4-BE49-F238E27FC236}">
                <a16:creationId xmlns:a16="http://schemas.microsoft.com/office/drawing/2014/main" id="{0B1104D2-E60F-4220-7C1E-1F37227A0551}"/>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5556" r="5556"/>
          <a:stretch>
            <a:fillRect/>
          </a:stretch>
        </p:blipFill>
        <p:spPr/>
      </p:pic>
      <p:sp>
        <p:nvSpPr>
          <p:cNvPr id="5" name="Slide Number Placeholder 4">
            <a:extLst>
              <a:ext uri="{FF2B5EF4-FFF2-40B4-BE49-F238E27FC236}">
                <a16:creationId xmlns:a16="http://schemas.microsoft.com/office/drawing/2014/main" id="{C6F3F26D-B2B2-E69C-6ECA-4ACBF43A4F7B}"/>
              </a:ext>
            </a:extLst>
          </p:cNvPr>
          <p:cNvSpPr>
            <a:spLocks noGrp="1"/>
          </p:cNvSpPr>
          <p:nvPr>
            <p:ph type="sldNum" sz="quarter" idx="12"/>
          </p:nvPr>
        </p:nvSpPr>
        <p:spPr/>
        <p:txBody>
          <a:bodyPr/>
          <a:lstStyle/>
          <a:p>
            <a:fld id="{111DB74A-73E3-49E8-8984-0D5D8C20C556}" type="slidenum">
              <a:rPr lang="en-US" smtClean="0"/>
              <a:pPr/>
              <a:t>30</a:t>
            </a:fld>
            <a:endParaRPr lang="en-US" dirty="0"/>
          </a:p>
        </p:txBody>
      </p:sp>
      <p:sp>
        <p:nvSpPr>
          <p:cNvPr id="3" name="Text Placeholder 9">
            <a:extLst>
              <a:ext uri="{FF2B5EF4-FFF2-40B4-BE49-F238E27FC236}">
                <a16:creationId xmlns:a16="http://schemas.microsoft.com/office/drawing/2014/main" id="{A4FCEC38-0BF3-7064-E15B-7AFF495BE49D}"/>
              </a:ext>
            </a:extLst>
          </p:cNvPr>
          <p:cNvSpPr>
            <a:spLocks noGrp="1"/>
          </p:cNvSpPr>
          <p:nvPr>
            <p:ph type="body" sz="half" idx="2"/>
          </p:nvPr>
        </p:nvSpPr>
        <p:spPr>
          <a:xfrm>
            <a:off x="1792288" y="5367338"/>
            <a:ext cx="5486400" cy="576262"/>
          </a:xfrm>
        </p:spPr>
        <p:txBody>
          <a:bodyPr/>
          <a:lstStyle/>
          <a:p>
            <a:r>
              <a:rPr lang="en-US" sz="1400" dirty="0"/>
              <a:t>Photo by Michelle Marquard-Lakhani</a:t>
            </a:r>
          </a:p>
        </p:txBody>
      </p:sp>
      <p:sp>
        <p:nvSpPr>
          <p:cNvPr id="6" name="Oval 5">
            <a:extLst>
              <a:ext uri="{FF2B5EF4-FFF2-40B4-BE49-F238E27FC236}">
                <a16:creationId xmlns:a16="http://schemas.microsoft.com/office/drawing/2014/main" id="{ABF184DE-7B97-A400-B364-2EC8363F4ED7}"/>
              </a:ext>
            </a:extLst>
          </p:cNvPr>
          <p:cNvSpPr/>
          <p:nvPr/>
        </p:nvSpPr>
        <p:spPr>
          <a:xfrm>
            <a:off x="2743200" y="2209800"/>
            <a:ext cx="2514600" cy="1143000"/>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59159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loved hand holding a twig&#10;&#10;Description automatically generated">
            <a:extLst>
              <a:ext uri="{FF2B5EF4-FFF2-40B4-BE49-F238E27FC236}">
                <a16:creationId xmlns:a16="http://schemas.microsoft.com/office/drawing/2014/main" id="{CC55A0D3-610F-2A3E-8FBD-5C12839EAB1B}"/>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25000" r="25000"/>
          <a:stretch>
            <a:fillRect/>
          </a:stretch>
        </p:blipFill>
        <p:spPr>
          <a:xfrm rot="5400000">
            <a:off x="2478088" y="-73025"/>
            <a:ext cx="4114800" cy="5486400"/>
          </a:xfrm>
        </p:spPr>
      </p:pic>
      <p:sp>
        <p:nvSpPr>
          <p:cNvPr id="5" name="Slide Number Placeholder 4">
            <a:extLst>
              <a:ext uri="{FF2B5EF4-FFF2-40B4-BE49-F238E27FC236}">
                <a16:creationId xmlns:a16="http://schemas.microsoft.com/office/drawing/2014/main" id="{ADD9B710-4ED1-15F1-00DF-D12783C9C6DC}"/>
              </a:ext>
            </a:extLst>
          </p:cNvPr>
          <p:cNvSpPr>
            <a:spLocks noGrp="1"/>
          </p:cNvSpPr>
          <p:nvPr>
            <p:ph type="sldNum" sz="quarter" idx="12"/>
          </p:nvPr>
        </p:nvSpPr>
        <p:spPr/>
        <p:txBody>
          <a:bodyPr/>
          <a:lstStyle/>
          <a:p>
            <a:fld id="{111DB74A-73E3-49E8-8984-0D5D8C20C556}" type="slidenum">
              <a:rPr lang="en-US" smtClean="0"/>
              <a:pPr/>
              <a:t>31</a:t>
            </a:fld>
            <a:endParaRPr lang="en-US" dirty="0"/>
          </a:p>
        </p:txBody>
      </p:sp>
      <p:sp>
        <p:nvSpPr>
          <p:cNvPr id="3" name="Title 1">
            <a:extLst>
              <a:ext uri="{FF2B5EF4-FFF2-40B4-BE49-F238E27FC236}">
                <a16:creationId xmlns:a16="http://schemas.microsoft.com/office/drawing/2014/main" id="{1A78404B-B05D-BEDB-4471-89086E001223}"/>
              </a:ext>
            </a:extLst>
          </p:cNvPr>
          <p:cNvSpPr txBox="1">
            <a:spLocks/>
          </p:cNvSpPr>
          <p:nvPr/>
        </p:nvSpPr>
        <p:spPr>
          <a:xfrm>
            <a:off x="1759158" y="4711010"/>
            <a:ext cx="5486400" cy="56673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2000" b="1" kern="1200" baseline="0">
                <a:solidFill>
                  <a:schemeClr val="accent1"/>
                </a:solidFill>
                <a:latin typeface="+mj-lt"/>
                <a:ea typeface="+mj-ea"/>
                <a:cs typeface="+mj-cs"/>
              </a:defRPr>
            </a:lvl1pPr>
          </a:lstStyle>
          <a:p>
            <a:r>
              <a:rPr lang="en-US" dirty="0"/>
              <a:t>Dead wood needs to be trimmed away</a:t>
            </a:r>
          </a:p>
        </p:txBody>
      </p:sp>
      <p:sp>
        <p:nvSpPr>
          <p:cNvPr id="6" name="Text Placeholder 9">
            <a:extLst>
              <a:ext uri="{FF2B5EF4-FFF2-40B4-BE49-F238E27FC236}">
                <a16:creationId xmlns:a16="http://schemas.microsoft.com/office/drawing/2014/main" id="{2630CFB7-CD62-789C-5233-600C597B3C09}"/>
              </a:ext>
            </a:extLst>
          </p:cNvPr>
          <p:cNvSpPr txBox="1">
            <a:spLocks/>
          </p:cNvSpPr>
          <p:nvPr/>
        </p:nvSpPr>
        <p:spPr>
          <a:xfrm>
            <a:off x="1759158" y="5277748"/>
            <a:ext cx="5486400" cy="576262"/>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300"/>
              </a:spcAft>
              <a:buFontTx/>
              <a:buNone/>
              <a:defRPr sz="1400" b="0" i="0" kern="1200" baseline="0">
                <a:solidFill>
                  <a:schemeClr val="tx2"/>
                </a:solidFill>
                <a:latin typeface="+mn-lt"/>
                <a:ea typeface="+mn-ea"/>
                <a:cs typeface="+mn-cs"/>
              </a:defRPr>
            </a:lvl1pPr>
            <a:lvl2pPr marL="457200" indent="0" algn="l" defTabSz="914400" rtl="0" eaLnBrk="1" latinLnBrk="0" hangingPunct="1">
              <a:spcBef>
                <a:spcPct val="20000"/>
              </a:spcBef>
              <a:spcAft>
                <a:spcPts val="300"/>
              </a:spcAft>
              <a:buFont typeface="Wingdings" pitchFamily="2" charset="2"/>
              <a:buNone/>
              <a:defRPr sz="1200" b="0" kern="1200" baseline="0">
                <a:solidFill>
                  <a:schemeClr val="tx2"/>
                </a:solidFill>
                <a:latin typeface="+mn-lt"/>
                <a:ea typeface="+mn-ea"/>
                <a:cs typeface="+mn-cs"/>
              </a:defRPr>
            </a:lvl2pPr>
            <a:lvl3pPr marL="914400" indent="0" algn="l" defTabSz="914400" rtl="0" eaLnBrk="1" latinLnBrk="0" hangingPunct="1">
              <a:spcBef>
                <a:spcPct val="20000"/>
              </a:spcBef>
              <a:spcAft>
                <a:spcPts val="300"/>
              </a:spcAft>
              <a:buFont typeface="Arial" pitchFamily="34" charset="0"/>
              <a:buNone/>
              <a:defRPr sz="1000" kern="1200" baseline="0">
                <a:solidFill>
                  <a:schemeClr val="tx2"/>
                </a:solidFill>
                <a:latin typeface="+mn-lt"/>
                <a:ea typeface="+mn-ea"/>
                <a:cs typeface="+mn-cs"/>
              </a:defRPr>
            </a:lvl3pPr>
            <a:lvl4pPr marL="1371600" indent="0" algn="l" defTabSz="914400" rtl="0" eaLnBrk="1" latinLnBrk="0" hangingPunct="1">
              <a:spcBef>
                <a:spcPct val="20000"/>
              </a:spcBef>
              <a:spcAft>
                <a:spcPts val="300"/>
              </a:spcAft>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spcAft>
                <a:spcPts val="300"/>
              </a:spcAft>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n-US"/>
              <a:t>Photo by Michelle Marquard-Lakhani</a:t>
            </a:r>
            <a:endParaRPr lang="en-US" dirty="0"/>
          </a:p>
        </p:txBody>
      </p:sp>
      <p:sp>
        <p:nvSpPr>
          <p:cNvPr id="8" name="Oval 7">
            <a:extLst>
              <a:ext uri="{FF2B5EF4-FFF2-40B4-BE49-F238E27FC236}">
                <a16:creationId xmlns:a16="http://schemas.microsoft.com/office/drawing/2014/main" id="{FE69DBB5-3676-400D-4852-89E4A8285116}"/>
              </a:ext>
            </a:extLst>
          </p:cNvPr>
          <p:cNvSpPr/>
          <p:nvPr/>
        </p:nvSpPr>
        <p:spPr>
          <a:xfrm>
            <a:off x="3810000" y="2707698"/>
            <a:ext cx="2514600" cy="1143000"/>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70809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Close-up of a gloved hand holding a twig&#10;&#10;Description automatically generated">
            <a:extLst>
              <a:ext uri="{FF2B5EF4-FFF2-40B4-BE49-F238E27FC236}">
                <a16:creationId xmlns:a16="http://schemas.microsoft.com/office/drawing/2014/main" id="{1BBD1059-C7B2-43DD-0C77-D7F96A74A3DC}"/>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25000" r="25000"/>
          <a:stretch>
            <a:fillRect/>
          </a:stretch>
        </p:blipFill>
        <p:spPr>
          <a:xfrm rot="5400000">
            <a:off x="2286000" y="76200"/>
            <a:ext cx="4114800" cy="5486400"/>
          </a:xfrm>
        </p:spPr>
      </p:pic>
      <p:sp>
        <p:nvSpPr>
          <p:cNvPr id="5" name="Slide Number Placeholder 4">
            <a:extLst>
              <a:ext uri="{FF2B5EF4-FFF2-40B4-BE49-F238E27FC236}">
                <a16:creationId xmlns:a16="http://schemas.microsoft.com/office/drawing/2014/main" id="{0EAAC354-9AEF-736C-94B6-D489358AD6B5}"/>
              </a:ext>
            </a:extLst>
          </p:cNvPr>
          <p:cNvSpPr>
            <a:spLocks noGrp="1"/>
          </p:cNvSpPr>
          <p:nvPr>
            <p:ph type="sldNum" sz="quarter" idx="12"/>
          </p:nvPr>
        </p:nvSpPr>
        <p:spPr/>
        <p:txBody>
          <a:bodyPr/>
          <a:lstStyle/>
          <a:p>
            <a:fld id="{111DB74A-73E3-49E8-8984-0D5D8C20C556}" type="slidenum">
              <a:rPr lang="en-US" smtClean="0"/>
              <a:pPr/>
              <a:t>32</a:t>
            </a:fld>
            <a:endParaRPr lang="en-US" dirty="0"/>
          </a:p>
        </p:txBody>
      </p:sp>
      <p:sp>
        <p:nvSpPr>
          <p:cNvPr id="3" name="Title 1">
            <a:extLst>
              <a:ext uri="{FF2B5EF4-FFF2-40B4-BE49-F238E27FC236}">
                <a16:creationId xmlns:a16="http://schemas.microsoft.com/office/drawing/2014/main" id="{04E2DB27-C249-4932-3538-551F92E8E986}"/>
              </a:ext>
            </a:extLst>
          </p:cNvPr>
          <p:cNvSpPr>
            <a:spLocks noGrp="1"/>
          </p:cNvSpPr>
          <p:nvPr>
            <p:ph type="title"/>
          </p:nvPr>
        </p:nvSpPr>
        <p:spPr>
          <a:xfrm>
            <a:off x="1792288" y="4800600"/>
            <a:ext cx="5486400" cy="566738"/>
          </a:xfrm>
        </p:spPr>
        <p:txBody>
          <a:bodyPr/>
          <a:lstStyle/>
          <a:p>
            <a:r>
              <a:rPr lang="en-US" dirty="0"/>
              <a:t>Dead wood needs to be trimmed away</a:t>
            </a:r>
          </a:p>
        </p:txBody>
      </p:sp>
      <p:sp>
        <p:nvSpPr>
          <p:cNvPr id="6" name="Text Placeholder 9">
            <a:extLst>
              <a:ext uri="{FF2B5EF4-FFF2-40B4-BE49-F238E27FC236}">
                <a16:creationId xmlns:a16="http://schemas.microsoft.com/office/drawing/2014/main" id="{D095BB19-48D5-181C-2D3A-3C81EC6D2969}"/>
              </a:ext>
            </a:extLst>
          </p:cNvPr>
          <p:cNvSpPr>
            <a:spLocks noGrp="1"/>
          </p:cNvSpPr>
          <p:nvPr>
            <p:ph type="body" sz="half" idx="2"/>
          </p:nvPr>
        </p:nvSpPr>
        <p:spPr>
          <a:xfrm>
            <a:off x="1792288" y="5367338"/>
            <a:ext cx="5486400" cy="576262"/>
          </a:xfrm>
        </p:spPr>
        <p:txBody>
          <a:bodyPr/>
          <a:lstStyle/>
          <a:p>
            <a:r>
              <a:rPr lang="en-US" sz="1400" dirty="0"/>
              <a:t>Photo by Michelle Marquard-Lakhani</a:t>
            </a:r>
          </a:p>
        </p:txBody>
      </p:sp>
      <p:sp>
        <p:nvSpPr>
          <p:cNvPr id="8" name="Oval 7">
            <a:extLst>
              <a:ext uri="{FF2B5EF4-FFF2-40B4-BE49-F238E27FC236}">
                <a16:creationId xmlns:a16="http://schemas.microsoft.com/office/drawing/2014/main" id="{9D1C841C-B391-1929-51A1-A8B009919BE2}"/>
              </a:ext>
            </a:extLst>
          </p:cNvPr>
          <p:cNvSpPr/>
          <p:nvPr/>
        </p:nvSpPr>
        <p:spPr>
          <a:xfrm>
            <a:off x="2133600" y="762000"/>
            <a:ext cx="4114800" cy="2743200"/>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9971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3C55628-FAE1-1802-4288-0129E0F3DBE9}"/>
              </a:ext>
            </a:extLst>
          </p:cNvPr>
          <p:cNvSpPr>
            <a:spLocks noGrp="1"/>
          </p:cNvSpPr>
          <p:nvPr>
            <p:ph type="sldNum" sz="quarter" idx="12"/>
          </p:nvPr>
        </p:nvSpPr>
        <p:spPr/>
        <p:txBody>
          <a:bodyPr/>
          <a:lstStyle/>
          <a:p>
            <a:fld id="{111DB74A-73E3-49E8-8984-0D5D8C20C556}" type="slidenum">
              <a:rPr lang="en-US" smtClean="0"/>
              <a:pPr/>
              <a:t>33</a:t>
            </a:fld>
            <a:endParaRPr lang="en-US" dirty="0"/>
          </a:p>
        </p:txBody>
      </p:sp>
      <p:pic>
        <p:nvPicPr>
          <p:cNvPr id="11" name="Picture Placeholder 10" descr="A plant in a pot&#10;&#10;Description automatically generated">
            <a:extLst>
              <a:ext uri="{FF2B5EF4-FFF2-40B4-BE49-F238E27FC236}">
                <a16:creationId xmlns:a16="http://schemas.microsoft.com/office/drawing/2014/main" id="{9491C3F3-2D76-B930-55DC-7519C3587CEF}"/>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25000" r="25000"/>
          <a:stretch>
            <a:fillRect/>
          </a:stretch>
        </p:blipFill>
        <p:spPr>
          <a:xfrm rot="5400000">
            <a:off x="2478088" y="-73025"/>
            <a:ext cx="4114800" cy="5486400"/>
          </a:xfrm>
        </p:spPr>
      </p:pic>
      <p:sp>
        <p:nvSpPr>
          <p:cNvPr id="6" name="Text Placeholder 9">
            <a:extLst>
              <a:ext uri="{FF2B5EF4-FFF2-40B4-BE49-F238E27FC236}">
                <a16:creationId xmlns:a16="http://schemas.microsoft.com/office/drawing/2014/main" id="{A8123773-E774-2544-6B93-C4B9168B047F}"/>
              </a:ext>
            </a:extLst>
          </p:cNvPr>
          <p:cNvSpPr>
            <a:spLocks noGrp="1"/>
          </p:cNvSpPr>
          <p:nvPr>
            <p:ph type="body" sz="half" idx="2"/>
          </p:nvPr>
        </p:nvSpPr>
        <p:spPr>
          <a:xfrm>
            <a:off x="1792288" y="5367338"/>
            <a:ext cx="5486400" cy="576262"/>
          </a:xfrm>
        </p:spPr>
        <p:txBody>
          <a:bodyPr/>
          <a:lstStyle/>
          <a:p>
            <a:r>
              <a:rPr lang="en-US" sz="1400" dirty="0"/>
              <a:t>Photo by Michelle Marquard-Lakhani</a:t>
            </a:r>
          </a:p>
        </p:txBody>
      </p:sp>
      <p:sp>
        <p:nvSpPr>
          <p:cNvPr id="9" name="Title 7">
            <a:extLst>
              <a:ext uri="{FF2B5EF4-FFF2-40B4-BE49-F238E27FC236}">
                <a16:creationId xmlns:a16="http://schemas.microsoft.com/office/drawing/2014/main" id="{258DAF2D-C7F4-1230-F9E3-BCF1EC14FB40}"/>
              </a:ext>
            </a:extLst>
          </p:cNvPr>
          <p:cNvSpPr>
            <a:spLocks noGrp="1"/>
          </p:cNvSpPr>
          <p:nvPr>
            <p:ph type="title"/>
          </p:nvPr>
        </p:nvSpPr>
        <p:spPr>
          <a:xfrm>
            <a:off x="1792288" y="4800600"/>
            <a:ext cx="5486400" cy="566738"/>
          </a:xfrm>
        </p:spPr>
        <p:txBody>
          <a:bodyPr/>
          <a:lstStyle/>
          <a:p>
            <a:r>
              <a:rPr lang="en-US" dirty="0"/>
              <a:t>View of blueberries after pruning</a:t>
            </a:r>
          </a:p>
        </p:txBody>
      </p:sp>
    </p:spTree>
    <p:extLst>
      <p:ext uri="{BB962C8B-B14F-4D97-AF65-F5344CB8AC3E}">
        <p14:creationId xmlns:p14="http://schemas.microsoft.com/office/powerpoint/2010/main" val="573632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Thank You!</a:t>
            </a:r>
          </a:p>
        </p:txBody>
      </p:sp>
      <p:sp>
        <p:nvSpPr>
          <p:cNvPr id="7" name="Text Placeholder 6"/>
          <p:cNvSpPr>
            <a:spLocks noGrp="1"/>
          </p:cNvSpPr>
          <p:nvPr>
            <p:ph type="body" idx="1"/>
          </p:nvPr>
        </p:nvSpPr>
        <p:spPr>
          <a:xfrm>
            <a:off x="457200" y="1524000"/>
            <a:ext cx="8229600" cy="639762"/>
          </a:xfrm>
        </p:spPr>
        <p:txBody>
          <a:bodyPr>
            <a:noAutofit/>
          </a:bodyPr>
          <a:lstStyle/>
          <a:p>
            <a:r>
              <a:rPr lang="en-US" sz="4000" b="0" dirty="0">
                <a:solidFill>
                  <a:schemeClr val="accent2"/>
                </a:solidFill>
              </a:rPr>
              <a:t>Any Questions?</a:t>
            </a:r>
          </a:p>
        </p:txBody>
      </p:sp>
      <p:sp>
        <p:nvSpPr>
          <p:cNvPr id="8" name="Content Placeholder 7"/>
          <p:cNvSpPr>
            <a:spLocks noGrp="1"/>
          </p:cNvSpPr>
          <p:nvPr>
            <p:ph sz="half" idx="2"/>
          </p:nvPr>
        </p:nvSpPr>
        <p:spPr/>
        <p:txBody>
          <a:bodyPr/>
          <a:lstStyle/>
          <a:p>
            <a:endParaRPr lang="en-US" dirty="0"/>
          </a:p>
          <a:p>
            <a:pPr algn="ctr"/>
            <a:r>
              <a:rPr lang="en-US" dirty="0"/>
              <a:t>Master Gardener Hotline: </a:t>
            </a:r>
            <a:r>
              <a:rPr lang="en-US" b="1" dirty="0"/>
              <a:t>(530) 889-7388</a:t>
            </a:r>
          </a:p>
          <a:p>
            <a:pPr algn="ctr"/>
            <a:r>
              <a:rPr lang="en-US" dirty="0"/>
              <a:t>Master Gardener Website: </a:t>
            </a:r>
            <a:r>
              <a:rPr lang="en-US" b="1" dirty="0"/>
              <a:t>pcmg.ucanr.edu</a:t>
            </a:r>
          </a:p>
          <a:p>
            <a:pPr algn="ctr"/>
            <a:endParaRPr lang="en-US" dirty="0"/>
          </a:p>
          <a:p>
            <a:pPr algn="ctr"/>
            <a:r>
              <a:rPr lang="en-US" sz="3200" b="1" u="sng" dirty="0">
                <a:solidFill>
                  <a:schemeClr val="accent2">
                    <a:lumMod val="75000"/>
                  </a:schemeClr>
                </a:solidFill>
              </a:rPr>
              <a:t>Evaluations, please!</a:t>
            </a:r>
          </a:p>
        </p:txBody>
      </p:sp>
      <p:pic>
        <p:nvPicPr>
          <p:cNvPr id="2" name="Picture 1">
            <a:extLst>
              <a:ext uri="{FF2B5EF4-FFF2-40B4-BE49-F238E27FC236}">
                <a16:creationId xmlns:a16="http://schemas.microsoft.com/office/drawing/2014/main" id="{BBD6AAB6-8EE5-191E-DA09-EB850758C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250" y="5771918"/>
            <a:ext cx="5397500" cy="825500"/>
          </a:xfrm>
          <a:prstGeom prst="rect">
            <a:avLst/>
          </a:prstGeom>
          <a:solidFill>
            <a:schemeClr val="bg1"/>
          </a:solidFill>
        </p:spPr>
      </p:pic>
      <p:sp>
        <p:nvSpPr>
          <p:cNvPr id="3" name="Slide Number Placeholder 2">
            <a:extLst>
              <a:ext uri="{FF2B5EF4-FFF2-40B4-BE49-F238E27FC236}">
                <a16:creationId xmlns:a16="http://schemas.microsoft.com/office/drawing/2014/main" id="{EFB7A649-0495-5781-50E4-01D4DAB6958F}"/>
              </a:ext>
            </a:extLst>
          </p:cNvPr>
          <p:cNvSpPr>
            <a:spLocks noGrp="1"/>
          </p:cNvSpPr>
          <p:nvPr>
            <p:ph type="sldNum" sz="quarter" idx="12"/>
          </p:nvPr>
        </p:nvSpPr>
        <p:spPr/>
        <p:txBody>
          <a:bodyPr/>
          <a:lstStyle/>
          <a:p>
            <a:fld id="{111DB74A-73E3-49E8-8984-0D5D8C20C556}" type="slidenum">
              <a:rPr lang="en-US" smtClean="0"/>
              <a:pPr/>
              <a:t>34</a:t>
            </a:fld>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rtlCol="0">
            <a:normAutofit fontScale="90000"/>
          </a:bodyPr>
          <a:lstStyle/>
          <a:p>
            <a:pPr eaLnBrk="1" fontAlgn="auto" hangingPunct="1">
              <a:spcAft>
                <a:spcPts val="0"/>
              </a:spcAft>
              <a:defRPr/>
            </a:pPr>
            <a:r>
              <a:rPr lang="en-US" dirty="0">
                <a:ea typeface="+mj-ea"/>
                <a:cs typeface="+mj-cs"/>
              </a:rPr>
              <a:t>References       </a:t>
            </a:r>
            <a:br>
              <a:rPr lang="en-US" dirty="0">
                <a:ea typeface="+mj-ea"/>
                <a:cs typeface="+mj-cs"/>
              </a:rPr>
            </a:br>
            <a:r>
              <a:rPr lang="en-US" dirty="0">
                <a:ea typeface="+mj-ea"/>
                <a:cs typeface="+mj-cs"/>
              </a:rPr>
              <a:t>        </a:t>
            </a:r>
            <a:endParaRPr lang="en-US" sz="2800" i="1" dirty="0">
              <a:latin typeface="Batang" pitchFamily="18" charset="-127"/>
              <a:ea typeface="Batang" pitchFamily="18" charset="-127"/>
              <a:cs typeface="Arial" pitchFamily="34" charset="0"/>
            </a:endParaRPr>
          </a:p>
        </p:txBody>
      </p:sp>
      <p:sp>
        <p:nvSpPr>
          <p:cNvPr id="8" name="Text Placeholder 7"/>
          <p:cNvSpPr>
            <a:spLocks noGrp="1"/>
          </p:cNvSpPr>
          <p:nvPr>
            <p:ph idx="1"/>
          </p:nvPr>
        </p:nvSpPr>
        <p:spPr>
          <a:xfrm>
            <a:off x="457200" y="990600"/>
            <a:ext cx="8229600" cy="4983163"/>
          </a:xfrm>
        </p:spPr>
        <p:txBody>
          <a:bodyPr rtlCol="0">
            <a:normAutofit/>
          </a:bodyPr>
          <a:lstStyle/>
          <a:p>
            <a:pPr eaLnBrk="1" fontAlgn="auto" hangingPunct="1">
              <a:lnSpc>
                <a:spcPct val="150000"/>
              </a:lnSpc>
              <a:spcAft>
                <a:spcPts val="0"/>
              </a:spcAft>
              <a:defRPr/>
            </a:pPr>
            <a:r>
              <a:rPr lang="en-US" sz="1400" u="sng" dirty="0">
                <a:solidFill>
                  <a:srgbClr val="002060"/>
                </a:solidFill>
                <a:latin typeface="Arial" panose="020B0604020202020204" pitchFamily="34" charset="0"/>
                <a:cs typeface="Arial" panose="020B0604020202020204" pitchFamily="34" charset="0"/>
                <a:hlinkClick r:id="rId3"/>
              </a:rPr>
              <a:t>http://ucanr.org/sites/gardenweb/Berries/?uid=25&amp;ds=466</a:t>
            </a:r>
            <a:endParaRPr lang="en-US" sz="1400" i="1" u="sng" dirty="0">
              <a:solidFill>
                <a:srgbClr val="002060"/>
              </a:solidFill>
              <a:latin typeface="Arial" panose="020B0604020202020204" pitchFamily="34" charset="0"/>
              <a:cs typeface="Arial" panose="020B0604020202020204" pitchFamily="34" charset="0"/>
            </a:endParaRPr>
          </a:p>
          <a:p>
            <a:pPr eaLnBrk="1" fontAlgn="auto" hangingPunct="1">
              <a:lnSpc>
                <a:spcPct val="150000"/>
              </a:lnSpc>
              <a:spcAft>
                <a:spcPts val="0"/>
              </a:spcAft>
              <a:defRPr/>
            </a:pPr>
            <a:r>
              <a:rPr lang="en-US" sz="1400" i="1" dirty="0">
                <a:solidFill>
                  <a:srgbClr val="002060"/>
                </a:solidFill>
                <a:latin typeface="Arial" panose="020B0604020202020204" pitchFamily="34" charset="0"/>
                <a:cs typeface="Arial" pitchFamily="34" charset="0"/>
                <a:hlinkClick r:id="rId4"/>
              </a:rPr>
              <a:t>https://ucanr.edu/sites/gardenweb/files/141264.pdf</a:t>
            </a:r>
            <a:endParaRPr lang="en-US" sz="1400" dirty="0">
              <a:solidFill>
                <a:srgbClr val="002060"/>
              </a:solidFill>
              <a:latin typeface="Arial" panose="020B0604020202020204" pitchFamily="34" charset="0"/>
              <a:cs typeface="Arial" panose="020B0604020202020204" pitchFamily="34" charset="0"/>
            </a:endParaRPr>
          </a:p>
          <a:p>
            <a:pPr eaLnBrk="1" fontAlgn="auto" hangingPunct="1">
              <a:lnSpc>
                <a:spcPct val="150000"/>
              </a:lnSpc>
              <a:spcAft>
                <a:spcPts val="0"/>
              </a:spcAft>
              <a:defRPr/>
            </a:pPr>
            <a:r>
              <a:rPr lang="en-US" sz="1400" dirty="0">
                <a:solidFill>
                  <a:srgbClr val="002060"/>
                </a:solidFill>
                <a:latin typeface="Arial" panose="020B0604020202020204" pitchFamily="34" charset="0"/>
                <a:cs typeface="Arial" panose="020B0604020202020204" pitchFamily="34" charset="0"/>
                <a:hlinkClick r:id="rId5"/>
              </a:rPr>
              <a:t>http://ucanr.edu/datastoreFiles/391-211.pdf</a:t>
            </a:r>
            <a:endParaRPr lang="en-US" sz="1400" dirty="0">
              <a:latin typeface="Arial" panose="020B0604020202020204" pitchFamily="34" charset="0"/>
              <a:cs typeface="Arial" panose="020B0604020202020204" pitchFamily="34" charset="0"/>
            </a:endParaRPr>
          </a:p>
          <a:p>
            <a:pPr eaLnBrk="1" fontAlgn="auto" hangingPunct="1">
              <a:lnSpc>
                <a:spcPct val="150000"/>
              </a:lnSpc>
              <a:spcAft>
                <a:spcPts val="0"/>
              </a:spcAft>
              <a:defRPr/>
            </a:pPr>
            <a:r>
              <a:rPr lang="en-US" sz="1400" i="1" dirty="0">
                <a:latin typeface="Arial" panose="020B0604020202020204" pitchFamily="34" charset="0"/>
                <a:cs typeface="Arial" panose="020B0604020202020204" pitchFamily="34" charset="0"/>
              </a:rPr>
              <a:t>California Master Gardener Handbook</a:t>
            </a:r>
            <a:r>
              <a:rPr lang="en-US" sz="1400" dirty="0">
                <a:latin typeface="Arial" panose="020B0604020202020204" pitchFamily="34" charset="0"/>
                <a:cs typeface="Arial" panose="020B0604020202020204" pitchFamily="34" charset="0"/>
              </a:rPr>
              <a:t>, 2002, </a:t>
            </a:r>
          </a:p>
          <a:p>
            <a:pPr eaLnBrk="1" fontAlgn="auto" hangingPunct="1">
              <a:lnSpc>
                <a:spcPct val="150000"/>
              </a:lnSpc>
              <a:spcAft>
                <a:spcPts val="0"/>
              </a:spcAft>
              <a:buFont typeface="Arial" panose="020B0604020202020204" pitchFamily="34" charset="0"/>
              <a:buNone/>
              <a:defRPr/>
            </a:pPr>
            <a:r>
              <a:rPr lang="en-US" sz="1400" dirty="0">
                <a:latin typeface="Arial" panose="020B0604020202020204" pitchFamily="34" charset="0"/>
                <a:cs typeface="Arial" panose="020B0604020202020204" pitchFamily="34" charset="0"/>
              </a:rPr>
              <a:t>	ANR Publication 3382, anrcatalog.ucdavis.edu/</a:t>
            </a:r>
          </a:p>
          <a:p>
            <a:pPr eaLnBrk="1" fontAlgn="auto" hangingPunct="1">
              <a:lnSpc>
                <a:spcPct val="150000"/>
              </a:lnSpc>
              <a:spcAft>
                <a:spcPts val="0"/>
              </a:spcAft>
              <a:defRPr/>
            </a:pPr>
            <a:r>
              <a:rPr lang="en-US" sz="1400" i="1" dirty="0">
                <a:latin typeface="Arial" panose="020B0604020202020204" pitchFamily="34" charset="0"/>
                <a:cs typeface="Arial" panose="020B0604020202020204" pitchFamily="34" charset="0"/>
              </a:rPr>
              <a:t>Sunset Western Garden Book</a:t>
            </a:r>
            <a:r>
              <a:rPr lang="en-US" sz="1400" dirty="0">
                <a:latin typeface="Arial" panose="020B0604020202020204" pitchFamily="34" charset="0"/>
                <a:cs typeface="Arial" panose="020B0604020202020204" pitchFamily="34" charset="0"/>
              </a:rPr>
              <a:t>, Sunset Publ. Co.     </a:t>
            </a:r>
          </a:p>
          <a:p>
            <a:pPr eaLnBrk="1" fontAlgn="auto" hangingPunct="1">
              <a:lnSpc>
                <a:spcPct val="150000"/>
              </a:lnSpc>
              <a:spcAft>
                <a:spcPts val="0"/>
              </a:spcAft>
              <a:buFont typeface="Arial" panose="020B0604020202020204" pitchFamily="34" charset="0"/>
              <a:buNone/>
              <a:defRPr/>
            </a:pPr>
            <a:r>
              <a:rPr lang="en-US" sz="1400" i="1">
                <a:latin typeface="Arial" panose="020B0604020202020204" pitchFamily="34" charset="0"/>
                <a:cs typeface="Arial" pitchFamily="34" charset="0"/>
              </a:rPr>
              <a:t>California </a:t>
            </a:r>
            <a:r>
              <a:rPr lang="en-US" sz="1400" i="1" dirty="0">
                <a:latin typeface="Arial" panose="020B0604020202020204" pitchFamily="34" charset="0"/>
                <a:cs typeface="Arial" pitchFamily="34" charset="0"/>
              </a:rPr>
              <a:t>Blueberry Commission: </a:t>
            </a:r>
            <a:r>
              <a:rPr lang="en-US" sz="1400" i="1" dirty="0">
                <a:latin typeface="Arial" panose="020B0604020202020204" pitchFamily="34" charset="0"/>
                <a:cs typeface="Arial" pitchFamily="34" charset="0"/>
                <a:hlinkClick r:id="rId6"/>
              </a:rPr>
              <a:t>http://www.calblueberry.org/annual-reports.html</a:t>
            </a:r>
            <a:r>
              <a:rPr lang="en-US" sz="1400" b="1" i="0" dirty="0">
                <a:solidFill>
                  <a:srgbClr val="FFFFFF"/>
                </a:solidFill>
                <a:effectLst/>
                <a:latin typeface="Arial" panose="020B0604020202020204" pitchFamily="34" charset="0"/>
                <a:cs typeface="Arial" panose="020B0604020202020204" pitchFamily="34" charset="0"/>
              </a:rPr>
              <a:t>Council</a:t>
            </a:r>
          </a:p>
          <a:p>
            <a:pPr eaLnBrk="1" fontAlgn="auto" hangingPunct="1">
              <a:lnSpc>
                <a:spcPct val="150000"/>
              </a:lnSpc>
              <a:spcAft>
                <a:spcPts val="0"/>
              </a:spcAft>
              <a:buFont typeface="Arial" panose="020B0604020202020204" pitchFamily="34" charset="0"/>
              <a:buNone/>
              <a:defRPr/>
            </a:pPr>
            <a:r>
              <a:rPr lang="en-US" sz="1400" i="1" dirty="0">
                <a:latin typeface="Arial" panose="020B0604020202020204" pitchFamily="34" charset="0"/>
                <a:cs typeface="Arial" pitchFamily="34" charset="0"/>
              </a:rPr>
              <a:t>U.S. Highbush Blueberry Council:  </a:t>
            </a:r>
            <a:r>
              <a:rPr lang="en-US" sz="1400" i="1" dirty="0">
                <a:latin typeface="Arial" panose="020B0604020202020204" pitchFamily="34" charset="0"/>
                <a:cs typeface="Arial" pitchFamily="34" charset="0"/>
                <a:hlinkClick r:id="rId7"/>
              </a:rPr>
              <a:t>https://ushbc.blueberry.org/</a:t>
            </a:r>
            <a:endParaRPr lang="en-US" sz="1400" i="1" dirty="0">
              <a:latin typeface="Arial" panose="020B0604020202020204" pitchFamily="34" charset="0"/>
              <a:cs typeface="Arial" pitchFamily="34" charset="0"/>
            </a:endParaRPr>
          </a:p>
          <a:p>
            <a:pPr eaLnBrk="1" fontAlgn="auto" hangingPunct="1">
              <a:lnSpc>
                <a:spcPct val="150000"/>
              </a:lnSpc>
              <a:spcAft>
                <a:spcPts val="0"/>
              </a:spcAft>
              <a:buFont typeface="Arial" panose="020B0604020202020204" pitchFamily="34" charset="0"/>
              <a:buNone/>
              <a:defRPr/>
            </a:pPr>
            <a:r>
              <a:rPr lang="en-US" sz="1400" i="1" dirty="0">
                <a:latin typeface="Arial" panose="020B0604020202020204" pitchFamily="34" charset="0"/>
                <a:cs typeface="Arial" pitchFamily="34" charset="0"/>
              </a:rPr>
              <a:t>       </a:t>
            </a:r>
          </a:p>
        </p:txBody>
      </p:sp>
      <p:sp>
        <p:nvSpPr>
          <p:cNvPr id="2" name="Slide Number Placeholder 1">
            <a:extLst>
              <a:ext uri="{FF2B5EF4-FFF2-40B4-BE49-F238E27FC236}">
                <a16:creationId xmlns:a16="http://schemas.microsoft.com/office/drawing/2014/main" id="{706B56F5-7261-0927-45C3-1A0FA9F51474}"/>
              </a:ext>
            </a:extLst>
          </p:cNvPr>
          <p:cNvSpPr>
            <a:spLocks noGrp="1"/>
          </p:cNvSpPr>
          <p:nvPr>
            <p:ph type="sldNum" sz="quarter" idx="12"/>
          </p:nvPr>
        </p:nvSpPr>
        <p:spPr/>
        <p:txBody>
          <a:bodyPr/>
          <a:lstStyle/>
          <a:p>
            <a:fld id="{111DB74A-73E3-49E8-8984-0D5D8C20C556}" type="slidenum">
              <a:rPr lang="en-US" smtClean="0"/>
              <a:pPr/>
              <a:t>35</a:t>
            </a:fld>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Title 1">
            <a:extLst>
              <a:ext uri="{FF2B5EF4-FFF2-40B4-BE49-F238E27FC236}">
                <a16:creationId xmlns:a16="http://schemas.microsoft.com/office/drawing/2014/main" id="{09D89DF9-36F1-48BB-0C8B-7319ECB2C6A1}"/>
              </a:ext>
            </a:extLst>
          </p:cNvPr>
          <p:cNvSpPr>
            <a:spLocks noGrp="1"/>
          </p:cNvSpPr>
          <p:nvPr>
            <p:ph type="title"/>
          </p:nvPr>
        </p:nvSpPr>
        <p:spPr>
          <a:xfrm>
            <a:off x="457200" y="274638"/>
            <a:ext cx="8229600" cy="1143000"/>
          </a:xfrm>
        </p:spPr>
        <p:txBody>
          <a:bodyPr>
            <a:noAutofit/>
          </a:bodyPr>
          <a:lstStyle/>
          <a:p>
            <a:r>
              <a:rPr lang="en-US" sz="1800" dirty="0"/>
              <a:t>All </a:t>
            </a:r>
            <a:r>
              <a:rPr lang="en-US" sz="1800" u="sng" dirty="0"/>
              <a:t>blueberry </a:t>
            </a:r>
            <a:r>
              <a:rPr lang="en-US" sz="1800" dirty="0"/>
              <a:t>photo(s) used in this presentation are from the picture below. This picture was retrieved from the ANR Repository</a:t>
            </a:r>
            <a:br>
              <a:rPr lang="en-US" sz="1800" dirty="0"/>
            </a:br>
            <a:r>
              <a:rPr lang="en-US" sz="1800" dirty="0">
                <a:hlinkClick r:id="rId3"/>
              </a:rPr>
              <a:t>https://ucanr.edu/repository/view.cfm?article=73456%20&amp;search=blueberry</a:t>
            </a:r>
            <a:r>
              <a:rPr lang="en-US" sz="1800" dirty="0"/>
              <a:t> </a:t>
            </a:r>
          </a:p>
        </p:txBody>
      </p:sp>
      <p:pic>
        <p:nvPicPr>
          <p:cNvPr id="1028" name="Picture 4" descr="Blueberry plant 4">
            <a:extLst>
              <a:ext uri="{FF2B5EF4-FFF2-40B4-BE49-F238E27FC236}">
                <a16:creationId xmlns:a16="http://schemas.microsoft.com/office/drawing/2014/main" id="{001FC1A6-E0E8-810B-442A-9F2C4B581F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176" b="11028"/>
          <a:stretch/>
        </p:blipFill>
        <p:spPr bwMode="auto">
          <a:xfrm>
            <a:off x="457200" y="1600201"/>
            <a:ext cx="8229600" cy="4038600"/>
          </a:xfrm>
          <a:prstGeom prst="rect">
            <a:avLst/>
          </a:prstGeom>
          <a:solidFill>
            <a:srgbClr val="FFFFFF"/>
          </a:solidFill>
        </p:spPr>
      </p:pic>
      <p:sp>
        <p:nvSpPr>
          <p:cNvPr id="2" name="Slide Number Placeholder 1">
            <a:extLst>
              <a:ext uri="{FF2B5EF4-FFF2-40B4-BE49-F238E27FC236}">
                <a16:creationId xmlns:a16="http://schemas.microsoft.com/office/drawing/2014/main" id="{88BCEDA7-88D4-0698-0F7E-2D061F29C080}"/>
              </a:ext>
            </a:extLst>
          </p:cNvPr>
          <p:cNvSpPr>
            <a:spLocks noGrp="1"/>
          </p:cNvSpPr>
          <p:nvPr>
            <p:ph type="sldNum" sz="quarter" idx="12"/>
          </p:nvPr>
        </p:nvSpPr>
        <p:spPr/>
        <p:txBody>
          <a:bodyPr/>
          <a:lstStyle/>
          <a:p>
            <a:fld id="{111DB74A-73E3-49E8-8984-0D5D8C20C556}" type="slidenum">
              <a:rPr lang="en-US" smtClean="0"/>
              <a:pPr/>
              <a:t>36</a:t>
            </a:fld>
            <a:endParaRPr lang="en-US" dirty="0"/>
          </a:p>
        </p:txBody>
      </p:sp>
    </p:spTree>
    <p:extLst>
      <p:ext uri="{BB962C8B-B14F-4D97-AF65-F5344CB8AC3E}">
        <p14:creationId xmlns:p14="http://schemas.microsoft.com/office/powerpoint/2010/main" val="3836208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Who Are Master Gardeners?</a:t>
            </a:r>
          </a:p>
        </p:txBody>
      </p:sp>
      <p:sp>
        <p:nvSpPr>
          <p:cNvPr id="6" name="Content Placeholder 5"/>
          <p:cNvSpPr>
            <a:spLocks noGrp="1"/>
          </p:cNvSpPr>
          <p:nvPr>
            <p:ph idx="1"/>
          </p:nvPr>
        </p:nvSpPr>
        <p:spPr/>
        <p:txBody>
          <a:bodyPr>
            <a:normAutofit lnSpcReduction="10000"/>
          </a:bodyPr>
          <a:lstStyle/>
          <a:p>
            <a:r>
              <a:rPr lang="en-US" dirty="0">
                <a:solidFill>
                  <a:schemeClr val="accent2"/>
                </a:solidFill>
              </a:rPr>
              <a:t>Where to find us…</a:t>
            </a:r>
          </a:p>
          <a:p>
            <a:r>
              <a:rPr lang="en-US" sz="2800" dirty="0"/>
              <a:t>Presentations, Fairs and Festivals, and Special Events</a:t>
            </a:r>
          </a:p>
          <a:p>
            <a:pPr lvl="1"/>
            <a:r>
              <a:rPr lang="en-US" dirty="0"/>
              <a:t>Speakers by Request </a:t>
            </a:r>
          </a:p>
          <a:p>
            <a:pPr lvl="1"/>
            <a:r>
              <a:rPr lang="en-US" dirty="0"/>
              <a:t>Workshops (various venues, check website)</a:t>
            </a:r>
          </a:p>
          <a:p>
            <a:pPr lvl="1"/>
            <a:r>
              <a:rPr lang="en-US" dirty="0"/>
              <a:t>Farmers’ Markets (seasonal: Auburn, Lincoln, and Roseville)</a:t>
            </a:r>
          </a:p>
          <a:p>
            <a:pPr lvl="1"/>
            <a:r>
              <a:rPr lang="en-US" dirty="0"/>
              <a:t>Fairs and Festivals Booths (varies)</a:t>
            </a:r>
          </a:p>
          <a:p>
            <a:pPr lvl="1"/>
            <a:r>
              <a:rPr lang="en-US" dirty="0"/>
              <a:t>Garden Faire (April 13, 2024)</a:t>
            </a:r>
          </a:p>
          <a:p>
            <a:pPr lvl="1"/>
            <a:r>
              <a:rPr lang="en-US" dirty="0"/>
              <a:t>Mother’s Day Garden Tour (May 12, 2024)</a:t>
            </a:r>
          </a:p>
        </p:txBody>
      </p:sp>
      <p:pic>
        <p:nvPicPr>
          <p:cNvPr id="2" name="Picture 1">
            <a:extLst>
              <a:ext uri="{FF2B5EF4-FFF2-40B4-BE49-F238E27FC236}">
                <a16:creationId xmlns:a16="http://schemas.microsoft.com/office/drawing/2014/main" id="{31CF66FD-05CD-45D8-F085-7B0358C3E9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5757862"/>
            <a:ext cx="5397500" cy="825500"/>
          </a:xfrm>
          <a:prstGeom prst="rect">
            <a:avLst/>
          </a:prstGeom>
          <a:solidFill>
            <a:schemeClr val="bg1"/>
          </a:solidFill>
        </p:spPr>
      </p:pic>
      <p:sp>
        <p:nvSpPr>
          <p:cNvPr id="3" name="Slide Number Placeholder 2">
            <a:extLst>
              <a:ext uri="{FF2B5EF4-FFF2-40B4-BE49-F238E27FC236}">
                <a16:creationId xmlns:a16="http://schemas.microsoft.com/office/drawing/2014/main" id="{EE45BA7B-D35D-F744-3107-578DAAA27A1D}"/>
              </a:ext>
            </a:extLst>
          </p:cNvPr>
          <p:cNvSpPr>
            <a:spLocks noGrp="1"/>
          </p:cNvSpPr>
          <p:nvPr>
            <p:ph type="sldNum" sz="quarter" idx="12"/>
          </p:nvPr>
        </p:nvSpPr>
        <p:spPr/>
        <p:txBody>
          <a:bodyPr/>
          <a:lstStyle/>
          <a:p>
            <a:fld id="{111DB74A-73E3-49E8-8984-0D5D8C20C556}" type="slidenum">
              <a:rPr lang="en-US" smtClean="0"/>
              <a:pPr/>
              <a:t>4</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1066800" y="1600200"/>
            <a:ext cx="2971800" cy="4419600"/>
          </a:xfrm>
        </p:spPr>
        <p:txBody>
          <a:bodyPr>
            <a:normAutofit/>
          </a:bodyPr>
          <a:lstStyle/>
          <a:p>
            <a:pPr marL="0" indent="0"/>
            <a:r>
              <a:rPr lang="en-US" altLang="en-US" sz="2800" dirty="0"/>
              <a:t>Imagine waking up during spring and summer and walking out to your garden to pick fresh blueberries.</a:t>
            </a:r>
          </a:p>
          <a:p>
            <a:pPr marL="0" indent="0"/>
            <a:r>
              <a:rPr lang="en-US" altLang="en-US" sz="2800" dirty="0"/>
              <a:t>Now let’s get started!</a:t>
            </a:r>
          </a:p>
          <a:p>
            <a:pPr marL="0" indent="0"/>
            <a:endParaRPr lang="en-US" sz="2800" b="1" dirty="0">
              <a:solidFill>
                <a:schemeClr val="accent2">
                  <a:lumMod val="75000"/>
                </a:schemeClr>
              </a:solidFill>
            </a:endParaRPr>
          </a:p>
        </p:txBody>
      </p:sp>
      <p:sp>
        <p:nvSpPr>
          <p:cNvPr id="5" name="Title 4"/>
          <p:cNvSpPr>
            <a:spLocks noGrp="1"/>
          </p:cNvSpPr>
          <p:nvPr>
            <p:ph type="title"/>
          </p:nvPr>
        </p:nvSpPr>
        <p:spPr/>
        <p:txBody>
          <a:bodyPr>
            <a:normAutofit/>
          </a:bodyPr>
          <a:lstStyle/>
          <a:p>
            <a:r>
              <a:rPr lang="en-US" sz="4000" dirty="0"/>
              <a:t>Growing Your Own Blueberries</a:t>
            </a:r>
          </a:p>
        </p:txBody>
      </p:sp>
      <p:pic>
        <p:nvPicPr>
          <p:cNvPr id="6" name="Picture Placeholder 4" descr="Blueberry plant 4">
            <a:extLst>
              <a:ext uri="{FF2B5EF4-FFF2-40B4-BE49-F238E27FC236}">
                <a16:creationId xmlns:a16="http://schemas.microsoft.com/office/drawing/2014/main" id="{71C4A080-8051-1CB0-F051-4AB68DD1D5F8}"/>
              </a:ext>
            </a:extLst>
          </p:cNvPr>
          <p:cNvPicPr>
            <a:picLocks noGrp="1" noChangeAspect="1" noChangeArrowheads="1"/>
          </p:cNvPicPr>
          <p:nvPr>
            <p:ph type="pic" sz="quarter" idx="18"/>
          </p:nvPr>
        </p:nvPicPr>
        <p:blipFill rotWithShape="1">
          <a:blip r:embed="rId3">
            <a:extLst>
              <a:ext uri="{28A0092B-C50C-407E-A947-70E740481C1C}">
                <a14:useLocalDpi xmlns:a14="http://schemas.microsoft.com/office/drawing/2010/main" val="0"/>
              </a:ext>
            </a:extLst>
          </a:blip>
          <a:srcRect l="13677" r="13677"/>
          <a:stretch/>
        </p:blipFill>
        <p:spPr bwMode="auto">
          <a:xfrm>
            <a:off x="3886200" y="1200150"/>
            <a:ext cx="5008418" cy="4591050"/>
          </a:xfrm>
          <a:prstGeom prst="rect">
            <a:avLst/>
          </a:prstGeom>
          <a:solidFill>
            <a:srgbClr val="FFFFFF"/>
          </a:solidFill>
          <a:effectLst>
            <a:softEdge rad="635000"/>
          </a:effectLst>
        </p:spPr>
      </p:pic>
      <p:sp>
        <p:nvSpPr>
          <p:cNvPr id="2" name="Slide Number Placeholder 1">
            <a:extLst>
              <a:ext uri="{FF2B5EF4-FFF2-40B4-BE49-F238E27FC236}">
                <a16:creationId xmlns:a16="http://schemas.microsoft.com/office/drawing/2014/main" id="{1FD6DF72-A7B3-F431-6309-025D16E9A191}"/>
              </a:ext>
            </a:extLst>
          </p:cNvPr>
          <p:cNvSpPr>
            <a:spLocks noGrp="1"/>
          </p:cNvSpPr>
          <p:nvPr>
            <p:ph type="sldNum" sz="quarter" idx="16"/>
          </p:nvPr>
        </p:nvSpPr>
        <p:spPr/>
        <p:txBody>
          <a:bodyPr/>
          <a:lstStyle/>
          <a:p>
            <a:fld id="{111DB74A-73E3-49E8-8984-0D5D8C20C556}" type="slidenum">
              <a:rPr lang="en-US" smtClean="0"/>
              <a:pPr/>
              <a:t>5</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457200" y="228600"/>
            <a:ext cx="8229600" cy="914400"/>
          </a:xfrm>
        </p:spPr>
        <p:txBody>
          <a:bodyPr/>
          <a:lstStyle/>
          <a:p>
            <a:pPr algn="l" eaLnBrk="1" hangingPunct="1"/>
            <a:r>
              <a:rPr lang="en-US" altLang="en-US" dirty="0"/>
              <a:t>                </a:t>
            </a:r>
            <a:r>
              <a:rPr lang="en-US" altLang="en-US" sz="4000" dirty="0"/>
              <a:t>Agenda</a:t>
            </a:r>
            <a:endParaRPr lang="en-US" altLang="en-US" dirty="0"/>
          </a:p>
        </p:txBody>
      </p:sp>
      <p:sp>
        <p:nvSpPr>
          <p:cNvPr id="2051" name="Rectangle 3"/>
          <p:cNvSpPr>
            <a:spLocks noGrp="1" noChangeArrowheads="1"/>
          </p:cNvSpPr>
          <p:nvPr>
            <p:ph idx="1"/>
          </p:nvPr>
        </p:nvSpPr>
        <p:spPr>
          <a:xfrm>
            <a:off x="819150" y="1244276"/>
            <a:ext cx="5810250" cy="4495800"/>
          </a:xfrm>
        </p:spPr>
        <p:txBody>
          <a:bodyPr>
            <a:normAutofit/>
          </a:bodyPr>
          <a:lstStyle/>
          <a:p>
            <a:pPr eaLnBrk="1" hangingPunct="1">
              <a:buFont typeface="Wingdings" panose="05000000000000000000" pitchFamily="2" charset="2"/>
              <a:buChar char="v"/>
            </a:pPr>
            <a:r>
              <a:rPr lang="en-US" altLang="en-US" sz="2800" dirty="0"/>
              <a:t>An Introduction to Blueberries</a:t>
            </a:r>
          </a:p>
          <a:p>
            <a:pPr eaLnBrk="1" hangingPunct="1">
              <a:buFont typeface="Wingdings" panose="05000000000000000000" pitchFamily="2" charset="2"/>
              <a:buChar char="v"/>
            </a:pPr>
            <a:r>
              <a:rPr lang="en-US" altLang="en-US" sz="2800" dirty="0"/>
              <a:t>Planting Considerations</a:t>
            </a:r>
          </a:p>
          <a:p>
            <a:pPr eaLnBrk="1" hangingPunct="1">
              <a:buFont typeface="Wingdings" panose="05000000000000000000" pitchFamily="2" charset="2"/>
              <a:buChar char="v"/>
            </a:pPr>
            <a:r>
              <a:rPr lang="en-US" altLang="en-US" sz="2800" dirty="0"/>
              <a:t>Buying Blueberry Plants</a:t>
            </a:r>
          </a:p>
          <a:p>
            <a:pPr eaLnBrk="1" hangingPunct="1">
              <a:buFont typeface="Wingdings" panose="05000000000000000000" pitchFamily="2" charset="2"/>
              <a:buChar char="v"/>
            </a:pPr>
            <a:r>
              <a:rPr lang="en-US" altLang="en-US" sz="2800" dirty="0"/>
              <a:t> Planting </a:t>
            </a:r>
          </a:p>
          <a:p>
            <a:pPr eaLnBrk="1" hangingPunct="1">
              <a:buFont typeface="Wingdings" panose="05000000000000000000" pitchFamily="2" charset="2"/>
              <a:buChar char="v"/>
            </a:pPr>
            <a:r>
              <a:rPr lang="en-US" altLang="en-US" sz="2800" dirty="0"/>
              <a:t>Caring for Blueberries</a:t>
            </a:r>
          </a:p>
          <a:p>
            <a:pPr eaLnBrk="1" hangingPunct="1">
              <a:buFont typeface="Arial" panose="020B0604020202020204" pitchFamily="34" charset="0"/>
              <a:buNone/>
            </a:pPr>
            <a:endParaRPr lang="en-US" altLang="en-US" sz="2800" dirty="0"/>
          </a:p>
          <a:p>
            <a:pPr eaLnBrk="1" hangingPunct="1"/>
            <a:endParaRPr lang="en-US" altLang="en-US" sz="2800" dirty="0"/>
          </a:p>
        </p:txBody>
      </p:sp>
      <p:sp>
        <p:nvSpPr>
          <p:cNvPr id="2" name="Slide Number Placeholder 1">
            <a:extLst>
              <a:ext uri="{FF2B5EF4-FFF2-40B4-BE49-F238E27FC236}">
                <a16:creationId xmlns:a16="http://schemas.microsoft.com/office/drawing/2014/main" id="{11A8BB62-4B12-3049-2CD1-BD6BDFC605BA}"/>
              </a:ext>
            </a:extLst>
          </p:cNvPr>
          <p:cNvSpPr>
            <a:spLocks noGrp="1"/>
          </p:cNvSpPr>
          <p:nvPr>
            <p:ph type="sldNum" sz="quarter" idx="12"/>
          </p:nvPr>
        </p:nvSpPr>
        <p:spPr/>
        <p:txBody>
          <a:bodyPr/>
          <a:lstStyle/>
          <a:p>
            <a:fld id="{111DB74A-73E3-49E8-8984-0D5D8C20C556}" type="slidenum">
              <a:rPr lang="en-US" smtClean="0"/>
              <a:pPr/>
              <a:t>6</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392680-36ED-8715-7D72-4BB5D386D1E1}"/>
              </a:ext>
            </a:extLst>
          </p:cNvPr>
          <p:cNvSpPr>
            <a:spLocks noGrp="1"/>
          </p:cNvSpPr>
          <p:nvPr>
            <p:ph type="title"/>
          </p:nvPr>
        </p:nvSpPr>
        <p:spPr>
          <a:xfrm>
            <a:off x="1443491" y="1756130"/>
            <a:ext cx="6100310" cy="1887950"/>
          </a:xfrm>
        </p:spPr>
        <p:txBody>
          <a:bodyPr/>
          <a:lstStyle/>
          <a:p>
            <a:r>
              <a:rPr lang="en-US" dirty="0"/>
              <a:t>An Introduction to Blueberries</a:t>
            </a:r>
          </a:p>
        </p:txBody>
      </p:sp>
      <p:sp>
        <p:nvSpPr>
          <p:cNvPr id="7" name="Slide Number Placeholder 6">
            <a:extLst>
              <a:ext uri="{FF2B5EF4-FFF2-40B4-BE49-F238E27FC236}">
                <a16:creationId xmlns:a16="http://schemas.microsoft.com/office/drawing/2014/main" id="{DD0CF673-E45F-9F45-7ED6-FEC32C1E2401}"/>
              </a:ext>
            </a:extLst>
          </p:cNvPr>
          <p:cNvSpPr>
            <a:spLocks noGrp="1"/>
          </p:cNvSpPr>
          <p:nvPr>
            <p:ph type="sldNum" sz="quarter" idx="12"/>
          </p:nvPr>
        </p:nvSpPr>
        <p:spPr/>
        <p:txBody>
          <a:bodyPr/>
          <a:lstStyle/>
          <a:p>
            <a:fld id="{EEF51DAD-498B-4109-A46B-7E10DCA60800}" type="slidenum">
              <a:rPr lang="en-US" altLang="en-US" smtClean="0"/>
              <a:pPr/>
              <a:t>7</a:t>
            </a:fld>
            <a:endParaRPr lang="en-US" altLang="en-US" dirty="0"/>
          </a:p>
        </p:txBody>
      </p:sp>
    </p:spTree>
    <p:extLst>
      <p:ext uri="{BB962C8B-B14F-4D97-AF65-F5344CB8AC3E}">
        <p14:creationId xmlns:p14="http://schemas.microsoft.com/office/powerpoint/2010/main" val="3738187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4" name="Title 1">
            <a:extLst>
              <a:ext uri="{FF2B5EF4-FFF2-40B4-BE49-F238E27FC236}">
                <a16:creationId xmlns:a16="http://schemas.microsoft.com/office/drawing/2014/main" id="{F30FD05C-538E-F0A7-EC58-623438EE0D77}"/>
              </a:ext>
            </a:extLst>
          </p:cNvPr>
          <p:cNvSpPr>
            <a:spLocks noGrp="1"/>
          </p:cNvSpPr>
          <p:nvPr>
            <p:ph type="title"/>
          </p:nvPr>
        </p:nvSpPr>
        <p:spPr>
          <a:xfrm>
            <a:off x="457200" y="274638"/>
            <a:ext cx="8229600" cy="1143000"/>
          </a:xfrm>
        </p:spPr>
        <p:txBody>
          <a:bodyPr>
            <a:normAutofit/>
          </a:bodyPr>
          <a:lstStyle/>
          <a:p>
            <a:r>
              <a:rPr lang="en-US" dirty="0"/>
              <a:t>Growing Blueberries</a:t>
            </a:r>
          </a:p>
        </p:txBody>
      </p:sp>
      <p:sp>
        <p:nvSpPr>
          <p:cNvPr id="19459" name="Content Placeholder 7"/>
          <p:cNvSpPr>
            <a:spLocks noGrp="1"/>
          </p:cNvSpPr>
          <p:nvPr>
            <p:ph sz="half" idx="2"/>
          </p:nvPr>
        </p:nvSpPr>
        <p:spPr>
          <a:xfrm>
            <a:off x="304800" y="1676401"/>
            <a:ext cx="8153400" cy="4343400"/>
          </a:xfrm>
        </p:spPr>
        <p:txBody>
          <a:bodyPr>
            <a:noAutofit/>
          </a:bodyPr>
          <a:lstStyle/>
          <a:p>
            <a:pPr lvl="1">
              <a:tabLst>
                <a:tab pos="798513" algn="l"/>
              </a:tabLst>
            </a:pPr>
            <a:r>
              <a:rPr lang="en-US" sz="2800" dirty="0"/>
              <a:t>Your blueberry plant will need ~3 years to produce a good harvest.</a:t>
            </a:r>
          </a:p>
          <a:p>
            <a:pPr lvl="1">
              <a:tabLst>
                <a:tab pos="798513" algn="l"/>
              </a:tabLst>
            </a:pPr>
            <a:r>
              <a:rPr lang="en-US" sz="2800" dirty="0"/>
              <a:t>Southern highbush varieties are best suited to our mild winters, they are low-chill cultivars requiring only 150 to 600 chill hours for bud-break.</a:t>
            </a:r>
          </a:p>
        </p:txBody>
      </p:sp>
      <p:sp>
        <p:nvSpPr>
          <p:cNvPr id="2" name="Slide Number Placeholder 1">
            <a:extLst>
              <a:ext uri="{FF2B5EF4-FFF2-40B4-BE49-F238E27FC236}">
                <a16:creationId xmlns:a16="http://schemas.microsoft.com/office/drawing/2014/main" id="{8B779E85-23E6-1EF8-B05C-58A848995AB6}"/>
              </a:ext>
            </a:extLst>
          </p:cNvPr>
          <p:cNvSpPr>
            <a:spLocks noGrp="1"/>
          </p:cNvSpPr>
          <p:nvPr>
            <p:ph type="sldNum" sz="quarter" idx="12"/>
          </p:nvPr>
        </p:nvSpPr>
        <p:spPr/>
        <p:txBody>
          <a:bodyPr/>
          <a:lstStyle/>
          <a:p>
            <a:fld id="{111DB74A-73E3-49E8-8984-0D5D8C20C556}" type="slidenum">
              <a:rPr lang="en-US" smtClean="0"/>
              <a:pPr/>
              <a:t>8</a:t>
            </a:fld>
            <a:endParaRPr lang="en-US" dirty="0"/>
          </a:p>
        </p:txBody>
      </p:sp>
    </p:spTree>
    <p:extLst>
      <p:ext uri="{BB962C8B-B14F-4D97-AF65-F5344CB8AC3E}">
        <p14:creationId xmlns:p14="http://schemas.microsoft.com/office/powerpoint/2010/main" val="833401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392680-36ED-8715-7D72-4BB5D386D1E1}"/>
              </a:ext>
            </a:extLst>
          </p:cNvPr>
          <p:cNvSpPr>
            <a:spLocks noGrp="1"/>
          </p:cNvSpPr>
          <p:nvPr>
            <p:ph type="title"/>
          </p:nvPr>
        </p:nvSpPr>
        <p:spPr>
          <a:xfrm>
            <a:off x="1443490" y="1756130"/>
            <a:ext cx="6252709" cy="1887950"/>
          </a:xfrm>
        </p:spPr>
        <p:txBody>
          <a:bodyPr/>
          <a:lstStyle/>
          <a:p>
            <a:r>
              <a:rPr lang="en-US" dirty="0"/>
              <a:t>Planting Considerations</a:t>
            </a:r>
          </a:p>
        </p:txBody>
      </p:sp>
      <p:sp>
        <p:nvSpPr>
          <p:cNvPr id="7" name="Slide Number Placeholder 6">
            <a:extLst>
              <a:ext uri="{FF2B5EF4-FFF2-40B4-BE49-F238E27FC236}">
                <a16:creationId xmlns:a16="http://schemas.microsoft.com/office/drawing/2014/main" id="{52BD1AE5-F113-685C-6201-513FEAFFE935}"/>
              </a:ext>
            </a:extLst>
          </p:cNvPr>
          <p:cNvSpPr>
            <a:spLocks noGrp="1"/>
          </p:cNvSpPr>
          <p:nvPr>
            <p:ph type="sldNum" sz="quarter" idx="12"/>
          </p:nvPr>
        </p:nvSpPr>
        <p:spPr/>
        <p:txBody>
          <a:bodyPr/>
          <a:lstStyle/>
          <a:p>
            <a:fld id="{EEF51DAD-498B-4109-A46B-7E10DCA60800}" type="slidenum">
              <a:rPr lang="en-US" altLang="en-US" smtClean="0"/>
              <a:pPr/>
              <a:t>9</a:t>
            </a:fld>
            <a:endParaRPr lang="en-US" altLang="en-US" dirty="0"/>
          </a:p>
        </p:txBody>
      </p:sp>
    </p:spTree>
    <p:extLst>
      <p:ext uri="{BB962C8B-B14F-4D97-AF65-F5344CB8AC3E}">
        <p14:creationId xmlns:p14="http://schemas.microsoft.com/office/powerpoint/2010/main" val="1737717309"/>
      </p:ext>
    </p:extLst>
  </p:cSld>
  <p:clrMapOvr>
    <a:masterClrMapping/>
  </p:clrMapOvr>
</p:sld>
</file>

<file path=ppt/theme/theme1.xml><?xml version="1.0" encoding="utf-8"?>
<a:theme xmlns:a="http://schemas.openxmlformats.org/drawingml/2006/main" name="UCANR Intro slides ">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G Content slides">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no bottom logo)">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299935</Template>
  <TotalTime>21015</TotalTime>
  <Words>3829</Words>
  <Application>Microsoft Office PowerPoint</Application>
  <PresentationFormat>On-screen Show (4:3)</PresentationFormat>
  <Paragraphs>330</Paragraphs>
  <Slides>36</Slides>
  <Notes>36</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36</vt:i4>
      </vt:variant>
    </vt:vector>
  </HeadingPairs>
  <TitlesOfParts>
    <vt:vector size="49" baseType="lpstr">
      <vt:lpstr>Batang</vt:lpstr>
      <vt:lpstr>Arial</vt:lpstr>
      <vt:lpstr>Calibri</vt:lpstr>
      <vt:lpstr>inherit</vt:lpstr>
      <vt:lpstr>Lato</vt:lpstr>
      <vt:lpstr>Lato</vt:lpstr>
      <vt:lpstr>Source Sans Pro</vt:lpstr>
      <vt:lpstr>var(--mv-trellis-font-heading,Arial,sans-serif)</vt:lpstr>
      <vt:lpstr>Verdana</vt:lpstr>
      <vt:lpstr>Wingdings</vt:lpstr>
      <vt:lpstr>UCANR Intro slides </vt:lpstr>
      <vt:lpstr>MG Content slides</vt:lpstr>
      <vt:lpstr>Content (no bottom logo)</vt:lpstr>
      <vt:lpstr>Sweet, Nutritious and Wildly Popular—Grow Your Own Blueberries</vt:lpstr>
      <vt:lpstr>Who Are Master Gardeners?</vt:lpstr>
      <vt:lpstr>Who Are Master Gardeners?</vt:lpstr>
      <vt:lpstr>Who Are Master Gardeners?</vt:lpstr>
      <vt:lpstr>Growing Your Own Blueberries</vt:lpstr>
      <vt:lpstr>                Agenda</vt:lpstr>
      <vt:lpstr>An Introduction to Blueberries</vt:lpstr>
      <vt:lpstr>Growing Blueberries</vt:lpstr>
      <vt:lpstr>Planting Considerations</vt:lpstr>
      <vt:lpstr>Planting Considerations</vt:lpstr>
      <vt:lpstr>Southern Highbush Cultivars</vt:lpstr>
      <vt:lpstr>Buying Blueberry Plants</vt:lpstr>
      <vt:lpstr>Buying Blueberry Plants</vt:lpstr>
      <vt:lpstr>Planting</vt:lpstr>
      <vt:lpstr>Planting Blueberries</vt:lpstr>
      <vt:lpstr>            Planting Blueberries</vt:lpstr>
      <vt:lpstr>Planting Blueberries</vt:lpstr>
      <vt:lpstr>Container Planting</vt:lpstr>
      <vt:lpstr>Container Planting Cont.</vt:lpstr>
      <vt:lpstr>Caring for Blueberries</vt:lpstr>
      <vt:lpstr>Caring for your Blueberries</vt:lpstr>
      <vt:lpstr>CARING FOR BLUEBERRIES: </vt:lpstr>
      <vt:lpstr>Caring for Blueberries: Year 4+</vt:lpstr>
      <vt:lpstr>Caring for Blueberries: Example</vt:lpstr>
      <vt:lpstr>CARING FOR BLUEBERRIES: </vt:lpstr>
      <vt:lpstr>Caring for Blueberries</vt:lpstr>
      <vt:lpstr>My Blueberries</vt:lpstr>
      <vt:lpstr>The target range is 4.0 to 5.2</vt:lpstr>
      <vt:lpstr>View of blueberries prior to pruning</vt:lpstr>
      <vt:lpstr>Dead wood needs to be trimmed away</vt:lpstr>
      <vt:lpstr>PowerPoint Presentation</vt:lpstr>
      <vt:lpstr>Dead wood needs to be trimmed away</vt:lpstr>
      <vt:lpstr>View of blueberries after pruning</vt:lpstr>
      <vt:lpstr>Thank You!</vt:lpstr>
      <vt:lpstr>References                </vt:lpstr>
      <vt:lpstr>All blueberry photo(s) used in this presentation are from the picture below. This picture was retrieved from the ANR Repository https://ucanr.edu/repository/view.cfm?article=73456%20&amp;search=blueberry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Nadine Hart</dc:creator>
  <cp:lastModifiedBy>Barbara Villareal</cp:lastModifiedBy>
  <cp:revision>20</cp:revision>
  <cp:lastPrinted>2024-02-07T01:30:53Z</cp:lastPrinted>
  <dcterms:created xsi:type="dcterms:W3CDTF">2019-08-07T21:26:16Z</dcterms:created>
  <dcterms:modified xsi:type="dcterms:W3CDTF">2024-02-20T00:40:18Z</dcterms:modified>
</cp:coreProperties>
</file>