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00_9FEB5258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77724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F1EBC9-CFC3-E479-CBD1-3B37760F52CD}" name="Anna Marie Jones" initials="AJ" userId="S::anajones@ucdavis.edu::d73ee8f5-a216-43d0-98df-6f0858159a8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53F"/>
    <a:srgbClr val="00944D"/>
    <a:srgbClr val="702B84"/>
    <a:srgbClr val="451B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2080" y="2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omments/modernComment_100_9FEB525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EB36867-E133-41A3-9EE5-FB289F1A0F53}" authorId="{0AF1EBC9-CFC3-E479-CBD1-3B37760F52CD}" created="2024-01-10T00:12:21.12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682999384" sldId="256"/>
      <ac:spMk id="12" creationId="{5FC591A4-5C46-D4E4-E57A-BC7B212F936C}"/>
      <ac:txMk cp="910" len="67">
        <ac:context len="1112" hash="2119978840"/>
      </ac:txMk>
    </ac:txMkLst>
    <p188:pos x="2260665" y="6924546"/>
    <p188:txBody>
      <a:bodyPr/>
      <a:lstStyle/>
      <a:p>
        <a:r>
          <a:rPr lang="en-US"/>
          <a:t>Changed verbs to past tense in this statement to align with the other bullets in Results. </a:t>
        </a:r>
      </a:p>
    </p188:txBody>
  </p188:cm>
  <p188:cm id="{0A2781B1-EEE5-4278-8FC2-372928EBCCA5}" authorId="{0AF1EBC9-CFC3-E479-CBD1-3B37760F52CD}" created="2024-01-10T00:13:21.754">
    <pc:sldMkLst xmlns:pc="http://schemas.microsoft.com/office/powerpoint/2013/main/command">
      <pc:docMk/>
      <pc:sldMk cId="2682999384" sldId="256"/>
    </pc:sldMkLst>
    <p188:txBody>
      <a:bodyPr/>
      <a:lstStyle/>
      <a:p>
        <a:r>
          <a:rPr lang="en-US"/>
          <a:t>I updated the funding and non-discrimination statement to the most up to date. 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658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alfreshhealthyliving.or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BF7F08-F8C5-A057-19B8-107C8925D12E}"/>
              </a:ext>
            </a:extLst>
          </p:cNvPr>
          <p:cNvSpPr/>
          <p:nvPr userDrawn="1"/>
        </p:nvSpPr>
        <p:spPr>
          <a:xfrm>
            <a:off x="2842692" y="1622781"/>
            <a:ext cx="4929708" cy="7892022"/>
          </a:xfrm>
          <a:prstGeom prst="rect">
            <a:avLst/>
          </a:prstGeom>
          <a:solidFill>
            <a:srgbClr val="702B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6C621E4D-E894-EC8A-3B8A-FBB2F29ED0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27345" r="9062" b="27345"/>
          <a:stretch/>
        </p:blipFill>
        <p:spPr>
          <a:xfrm>
            <a:off x="2763407" y="259634"/>
            <a:ext cx="1999093" cy="443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B93B41-C02A-CD4B-A47C-72DF2C1E09EC}"/>
              </a:ext>
            </a:extLst>
          </p:cNvPr>
          <p:cNvSpPr txBox="1"/>
          <p:nvPr userDrawn="1"/>
        </p:nvSpPr>
        <p:spPr>
          <a:xfrm>
            <a:off x="0" y="9530260"/>
            <a:ext cx="7772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0" i="0" dirty="0">
                <a:solidFill>
                  <a:srgbClr val="000000"/>
                </a:solidFill>
                <a:effectLst/>
                <a:latin typeface="Raleway" pitchFamily="2" charset="0"/>
              </a:rPr>
              <a:t>This material was funded by USDA’s Supplemental Nutrition Assistance Program – SNAP. This institution is an equal opportunity provider. </a:t>
            </a:r>
          </a:p>
          <a:p>
            <a:pPr algn="ctr"/>
            <a:r>
              <a:rPr lang="en-US" sz="900" b="0" i="0" dirty="0">
                <a:solidFill>
                  <a:srgbClr val="000000"/>
                </a:solidFill>
                <a:effectLst/>
                <a:latin typeface="Raleway" pitchFamily="2" charset="0"/>
              </a:rPr>
              <a:t>Visit 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Raleway" pitchFamily="2" charset="0"/>
                <a:hlinkClick r:id="rId4"/>
              </a:rPr>
              <a:t>www.CalFreshHealthyLiving.org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for healthy tips.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DE81D0-9BA8-51C0-EB81-EC9398FC108B}"/>
              </a:ext>
            </a:extLst>
          </p:cNvPr>
          <p:cNvSpPr/>
          <p:nvPr userDrawn="1"/>
        </p:nvSpPr>
        <p:spPr>
          <a:xfrm>
            <a:off x="1" y="1622781"/>
            <a:ext cx="2723744" cy="7892022"/>
          </a:xfrm>
          <a:prstGeom prst="rect">
            <a:avLst/>
          </a:prstGeom>
          <a:solidFill>
            <a:srgbClr val="702B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C81498-8325-7684-993F-C640D9E6BE7C}"/>
              </a:ext>
            </a:extLst>
          </p:cNvPr>
          <p:cNvSpPr/>
          <p:nvPr userDrawn="1"/>
        </p:nvSpPr>
        <p:spPr>
          <a:xfrm>
            <a:off x="3008846" y="1784562"/>
            <a:ext cx="4602916" cy="7563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3175D5-9310-31B6-156F-04CCA3A51F38}"/>
              </a:ext>
            </a:extLst>
          </p:cNvPr>
          <p:cNvSpPr txBox="1"/>
          <p:nvPr userDrawn="1"/>
        </p:nvSpPr>
        <p:spPr>
          <a:xfrm>
            <a:off x="3008846" y="1800430"/>
            <a:ext cx="4602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Raleway" pitchFamily="2" charset="0"/>
              </a:rPr>
              <a:t>Improving California’s Health</a:t>
            </a:r>
          </a:p>
          <a:p>
            <a:pPr algn="ctr"/>
            <a:r>
              <a:rPr lang="en-US" sz="1400" b="1" dirty="0">
                <a:latin typeface="Raleway" pitchFamily="2" charset="0"/>
              </a:rPr>
              <a:t>Through CalFresh Healthy Living</a:t>
            </a:r>
          </a:p>
        </p:txBody>
      </p:sp>
    </p:spTree>
    <p:extLst>
      <p:ext uri="{BB962C8B-B14F-4D97-AF65-F5344CB8AC3E}">
        <p14:creationId xmlns:p14="http://schemas.microsoft.com/office/powerpoint/2010/main" val="136262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8" userDrawn="1">
          <p15:clr>
            <a:srgbClr val="F26B43"/>
          </p15:clr>
        </p15:guide>
        <p15:guide id="2" pos="24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18/10/relationships/comments" Target="../comments/modernComment_100_9FEB525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5F52AD-6F34-935D-FCE4-306483B3DB52}"/>
              </a:ext>
            </a:extLst>
          </p:cNvPr>
          <p:cNvSpPr/>
          <p:nvPr/>
        </p:nvSpPr>
        <p:spPr>
          <a:xfrm>
            <a:off x="0" y="-1"/>
            <a:ext cx="7772400" cy="1533526"/>
          </a:xfrm>
          <a:prstGeom prst="rect">
            <a:avLst/>
          </a:prstGeom>
          <a:gradFill flip="none" rotWithShape="1">
            <a:gsLst>
              <a:gs pos="0">
                <a:srgbClr val="702B84"/>
              </a:gs>
              <a:gs pos="72000">
                <a:srgbClr val="00944D"/>
              </a:gs>
              <a:gs pos="100000">
                <a:srgbClr val="8BC53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07FAD2-12CC-7068-6875-1A4FE52AE29D}"/>
              </a:ext>
            </a:extLst>
          </p:cNvPr>
          <p:cNvSpPr/>
          <p:nvPr/>
        </p:nvSpPr>
        <p:spPr>
          <a:xfrm>
            <a:off x="160638" y="185866"/>
            <a:ext cx="7451124" cy="120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aleway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Raleway" pitchFamily="2" charset="0"/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  <a:latin typeface="Raleway" pitchFamily="2" charset="0"/>
              </a:rPr>
              <a:t>FFY2023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Raleway" pitchFamily="2" charset="0"/>
              </a:rPr>
              <a:t>UCCE Yolo County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C591A4-5C46-D4E4-E57A-BC7B212F936C}"/>
              </a:ext>
            </a:extLst>
          </p:cNvPr>
          <p:cNvSpPr txBox="1">
            <a:spLocks/>
          </p:cNvSpPr>
          <p:nvPr/>
        </p:nvSpPr>
        <p:spPr>
          <a:xfrm>
            <a:off x="196785" y="1719392"/>
            <a:ext cx="2427704" cy="76620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300" b="1" u="sng" dirty="0">
              <a:latin typeface="Raleway" pitchFamily="2" charset="0"/>
              <a:cs typeface="Arial" panose="020B0604020202020204" pitchFamily="34" charset="0"/>
            </a:endParaRPr>
          </a:p>
          <a:p>
            <a:pPr algn="ctr"/>
            <a:r>
              <a:rPr lang="en-US" sz="1050" b="1" u="sng" dirty="0">
                <a:latin typeface="Raleway" pitchFamily="2" charset="0"/>
                <a:cs typeface="Arial" panose="020B0604020202020204" pitchFamily="34" charset="0"/>
              </a:rPr>
              <a:t>Successes</a:t>
            </a:r>
          </a:p>
          <a:p>
            <a:pPr algn="ctr"/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90" dirty="0">
                <a:latin typeface="Arial" panose="020B0604020202020204" pitchFamily="34" charset="0"/>
                <a:cs typeface="Arial" panose="020B0604020202020204" pitchFamily="34" charset="0"/>
              </a:rPr>
              <a:t>Over 90% of the student body at Esparto Elementary School participated in SNAP-Ed programming.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90" dirty="0">
                <a:latin typeface="Arial" panose="020B0604020202020204" pitchFamily="34" charset="0"/>
                <a:cs typeface="Arial" panose="020B0604020202020204" pitchFamily="34" charset="0"/>
              </a:rPr>
              <a:t>The partnership with EUSD expanded to include Cooking Academy in the after-school and summer programs.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90" dirty="0">
                <a:latin typeface="Arial" panose="020B0604020202020204" pitchFamily="34" charset="0"/>
                <a:cs typeface="Arial" panose="020B0604020202020204" pitchFamily="34" charset="0"/>
              </a:rPr>
              <a:t>Preschool teachers from 26 classrooms reached 432 early-learners and taught 155 hours of nutrition education.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50" b="1" u="sng" dirty="0">
              <a:latin typeface="Raleway" pitchFamily="2" charset="0"/>
              <a:cs typeface="Arial" panose="020B0604020202020204" pitchFamily="34" charset="0"/>
            </a:endParaRPr>
          </a:p>
          <a:p>
            <a:pPr algn="ctr"/>
            <a:r>
              <a:rPr lang="en-US" sz="1050" b="1" u="sng" dirty="0">
                <a:latin typeface="Raleway" pitchFamily="2" charset="0"/>
                <a:cs typeface="Arial" panose="020B0604020202020204" pitchFamily="34" charset="0"/>
              </a:rPr>
              <a:t>Results</a:t>
            </a:r>
          </a:p>
          <a:p>
            <a:pPr algn="ctr"/>
            <a:endParaRPr lang="en-US" sz="1050" b="1" u="sng" dirty="0">
              <a:latin typeface="Raleway" pitchFamily="2" charset="0"/>
              <a:cs typeface="Arial" panose="020B0604020202020204" pitchFamily="34" charset="0"/>
            </a:endParaRP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Early Childhood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90" dirty="0">
                <a:latin typeface="Arial" panose="020B0604020202020204" pitchFamily="34" charset="0"/>
                <a:cs typeface="Arial" panose="020B0604020202020204" pitchFamily="34" charset="0"/>
              </a:rPr>
              <a:t>Preschool students who participated in GGG were more likely to wash hands, identify healthy food, try new foods, and choose fruits and vegetables in the classroom.</a:t>
            </a:r>
          </a:p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Youth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9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89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890" dirty="0">
                <a:latin typeface="Arial" panose="020B0604020202020204" pitchFamily="34" charset="0"/>
                <a:cs typeface="Arial" panose="020B0604020202020204" pitchFamily="34" charset="0"/>
              </a:rPr>
              <a:t> grade students at Esparto Elementary were more likely to drink water, eat fruits, and participate in 60+ minutes of MVPA after completing seven UP4it lessons.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Adult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90" dirty="0">
                <a:latin typeface="Arial" panose="020B0604020202020204" pitchFamily="34" charset="0"/>
                <a:cs typeface="Arial" panose="020B0604020202020204" pitchFamily="34" charset="0"/>
              </a:rPr>
              <a:t>Partnership with RISE Inc., a family resource center in Esparto expanded to include parents and seniors.  </a:t>
            </a:r>
          </a:p>
          <a:p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Organizational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90" dirty="0">
                <a:latin typeface="Arial" panose="020B0604020202020204" pitchFamily="34" charset="0"/>
                <a:cs typeface="Arial" panose="020B0604020202020204" pitchFamily="34" charset="0"/>
              </a:rPr>
              <a:t>The WJUSD after-school program continued to implement CATCH PE at the organizational level. Programming reached 650 students and increased physical activity.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90" dirty="0">
                <a:latin typeface="Arial" panose="020B0604020202020204" pitchFamily="34" charset="0"/>
                <a:cs typeface="Arial" panose="020B0604020202020204" pitchFamily="34" charset="0"/>
              </a:rPr>
              <a:t>CFHL educators trained 34 teachers from 15 sites in Go, Glow, Grow at the Yolo County Office of Education Head Start annual training.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EB2C71-4488-E55E-AB1F-1932DD11C67D}"/>
              </a:ext>
            </a:extLst>
          </p:cNvPr>
          <p:cNvSpPr txBox="1"/>
          <p:nvPr/>
        </p:nvSpPr>
        <p:spPr>
          <a:xfrm>
            <a:off x="3029344" y="2344303"/>
            <a:ext cx="458241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County Statement: The </a:t>
            </a:r>
            <a:r>
              <a:rPr lang="en-US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CalFresh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 Healthy Living, UCCE Yolo County Program commits to helping residents lead healthier and happier lives through multi-sector collaboration and partnerships integrating policy, system and environmental change efforts. 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Serving Individuals and Communities</a:t>
            </a:r>
          </a:p>
          <a:p>
            <a:pPr marL="314325" indent="-188595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Trained extenders delivered 840 hours of nutrition education and physical activity curricula interventions to 1,728 individuals.</a:t>
            </a:r>
          </a:p>
          <a:p>
            <a:pPr marL="314325" indent="-188595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101 enrolled volunteers were trained to deliver evidence-based interventions through nutrition education and physical activity curricula.</a:t>
            </a:r>
          </a:p>
          <a:p>
            <a:pPr marL="314325" indent="-188595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Programming was delivered in 70 classrooms at 32 sites to promote healthy and active lifestyles.</a:t>
            </a:r>
          </a:p>
          <a:p>
            <a:pPr marL="314325" indent="-188595"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Providing Education</a:t>
            </a:r>
          </a:p>
          <a:p>
            <a:pPr marL="314325" indent="-188595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After-school extenders were trained and received technical assistance on CATCH physical activity curriculum.  Loaning equipment to the after-school sites ensures curriculum fidelity and regular delivery.</a:t>
            </a:r>
          </a:p>
          <a:p>
            <a:pPr marL="314325" indent="-188595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Teachers and early childhood education professionals received technical assistance on utilizing University of California classroom curricula. CFHL educators provide lesson demonstrations for enrolled extenders.</a:t>
            </a:r>
          </a:p>
          <a:p>
            <a:pPr marL="314325" indent="-188595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Experiential food preparation and taste-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testings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along with parent food resource management classes, ensure Yolo County residents are ready and able to prepare nutritious foods. </a:t>
            </a:r>
          </a:p>
          <a:p>
            <a:pPr marL="125730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Helping to Make Organizational and Environmental Changes</a:t>
            </a:r>
          </a:p>
          <a:p>
            <a:pPr marL="314325" indent="-188595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Joint 4-H and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CalFresh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Healthy Living, UCCE programming through after-school and summer Cooking 101 lessons. Youth engagement strategies are integrated into lesson design and delivery.</a:t>
            </a:r>
          </a:p>
          <a:p>
            <a:pPr marL="314325" indent="-188595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Coordination of nutrition, chronic disease prevention, and physical activity goals at county, state, and national levels through partnerships and collaborations.</a:t>
            </a:r>
          </a:p>
          <a:p>
            <a:pPr marL="125730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Serving California Agriculture</a:t>
            </a:r>
          </a:p>
          <a:p>
            <a:pPr marL="314325" indent="-188595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Collaborations with the Food Bank, Health Department, Yolo Farm to Fork, and school garden coordinators promoting locally-grown seasonal produce and increasing consumption of these foods at home.</a:t>
            </a:r>
          </a:p>
          <a:p>
            <a:pPr marL="314325" indent="-188595"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Building Partnerships</a:t>
            </a:r>
          </a:p>
          <a:p>
            <a:pPr marL="314325" indent="-188595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Esparto RISE: Collaborating with multiple programs to improve health outcomes of Esparto residents.</a:t>
            </a:r>
          </a:p>
          <a:p>
            <a:pPr marL="314325" indent="-188595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Local K-12 schools and districts: implementing nutrition and physical activity curricula.</a:t>
            </a:r>
          </a:p>
          <a:p>
            <a:pPr marL="314325" indent="-188595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4-H: Joint after-school programming through Cooking Academy.</a:t>
            </a:r>
          </a:p>
          <a:p>
            <a:pPr marL="29718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After-School Programs: Integrating skills-based nutrition education and physical activity.</a:t>
            </a:r>
          </a:p>
          <a:p>
            <a:pPr marL="29718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Yolo County Office of Education Head Start: Institutional implementation of Go, Glow, Grow preschool curriculum into program lesson plans.</a:t>
            </a:r>
          </a:p>
          <a:p>
            <a:pPr marL="125730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3CB589-A28C-46A5-6214-1599C9023068}"/>
              </a:ext>
            </a:extLst>
          </p:cNvPr>
          <p:cNvSpPr txBox="1"/>
          <p:nvPr/>
        </p:nvSpPr>
        <p:spPr>
          <a:xfrm>
            <a:off x="3029344" y="9046957"/>
            <a:ext cx="45824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944D"/>
                </a:solidFill>
                <a:latin typeface="Raleway" pitchFamily="2" charset="0"/>
                <a:cs typeface="Arial" panose="020B0604020202020204" pitchFamily="34" charset="0"/>
              </a:rPr>
              <a:t>70 Cottonwood Street, Woodland, CA 95695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A66EC96-E51D-3D79-7673-F659B40BF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60" y="259634"/>
            <a:ext cx="704731" cy="1063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E89C99B-6204-2133-18FE-58F55C175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80" y="3536624"/>
            <a:ext cx="1852754" cy="1389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428AC54-66B1-632D-8671-FC16492B5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649" y="263071"/>
            <a:ext cx="834047" cy="1063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C2CAB1-6E87-44BC-965B-856F06ADD1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615" y="259634"/>
            <a:ext cx="4789170" cy="423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C75B3B-9C19-44BE-94C9-301F5D5EA9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507" y="7720890"/>
            <a:ext cx="1768090" cy="1326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2999384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7"/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1F125DADFB4C4782EEA6695269824A" ma:contentTypeVersion="18" ma:contentTypeDescription="Create a new document." ma:contentTypeScope="" ma:versionID="ebefa99a2e27848530cd8b7ff6c3b5ed">
  <xsd:schema xmlns:xsd="http://www.w3.org/2001/XMLSchema" xmlns:xs="http://www.w3.org/2001/XMLSchema" xmlns:p="http://schemas.microsoft.com/office/2006/metadata/properties" xmlns:ns3="77a7f1ad-2c4f-4ae9-985a-eee361cd24a6" xmlns:ns4="d12ba01f-0a05-46cf-9be2-299930d34988" targetNamespace="http://schemas.microsoft.com/office/2006/metadata/properties" ma:root="true" ma:fieldsID="b4045fc12a30e84fe7bc1685014cb78c" ns3:_="" ns4:_="">
    <xsd:import namespace="77a7f1ad-2c4f-4ae9-985a-eee361cd24a6"/>
    <xsd:import namespace="d12ba01f-0a05-46cf-9be2-299930d3498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a7f1ad-2c4f-4ae9-985a-eee361cd24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2ba01f-0a05-46cf-9be2-299930d3498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7a7f1ad-2c4f-4ae9-985a-eee361cd24a6" xsi:nil="true"/>
  </documentManagement>
</p:properties>
</file>

<file path=customXml/itemProps1.xml><?xml version="1.0" encoding="utf-8"?>
<ds:datastoreItem xmlns:ds="http://schemas.openxmlformats.org/officeDocument/2006/customXml" ds:itemID="{809C5D31-0D7A-4EC3-8D8B-482BCEFD9D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a7f1ad-2c4f-4ae9-985a-eee361cd24a6"/>
    <ds:schemaRef ds:uri="d12ba01f-0a05-46cf-9be2-299930d349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41030D-F56C-4290-BB34-ED058B3A71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D1575E-0109-4C59-8294-B6CFDA12F4BC}">
  <ds:schemaRefs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terms/"/>
    <ds:schemaRef ds:uri="77a7f1ad-2c4f-4ae9-985a-eee361cd24a6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d12ba01f-0a05-46cf-9be2-299930d3498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419</TotalTime>
  <Words>533</Words>
  <Application>Microsoft Office PowerPoint</Application>
  <PresentationFormat>Custom</PresentationFormat>
  <Paragraphs>61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Raleway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 Maquel G Villalobos</dc:creator>
  <cp:lastModifiedBy>Monica Claire Drazba</cp:lastModifiedBy>
  <cp:revision>25</cp:revision>
  <cp:lastPrinted>2023-11-29T00:26:06Z</cp:lastPrinted>
  <dcterms:created xsi:type="dcterms:W3CDTF">2023-08-14T19:36:46Z</dcterms:created>
  <dcterms:modified xsi:type="dcterms:W3CDTF">2024-01-11T18:07:28Z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0x010100401F125DADFB4C4782EEA6695269824A</vt:lpwstr>
  </property>
</Properties>
</file>